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id="{988003C5-C547-4B4A-AB2E-48DC1DE430A7}">
          <p14:sldIdLst>
            <p14:sldId id="256"/>
            <p14:sldId id="257"/>
          </p14:sldIdLst>
        </p14:section>
        <p14:section name="Appendix" id="{14657FE4-D51C-4B41-88B0-F965824757E8}">
          <p14:sldIdLst>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343D-2973-46A9-8F5C-5EEA1F6E8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8E8BC29-3F4B-4CA7-8C76-B558A070F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96D0469-F28F-4CE0-A93D-7A1D68626619}"/>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5" name="Footer Placeholder 4">
            <a:extLst>
              <a:ext uri="{FF2B5EF4-FFF2-40B4-BE49-F238E27FC236}">
                <a16:creationId xmlns:a16="http://schemas.microsoft.com/office/drawing/2014/main" id="{D9C10521-F76D-4C07-B96D-8B23D30BE5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5C23EF-CE68-45A6-BF21-79E1537250AD}"/>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116669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F2C7-4326-4572-8E65-68FB1EA9377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43D25D7-E7D8-4FCA-9978-801E09C6F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783C49-B9E0-490C-B1C0-593E29922BDC}"/>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5" name="Footer Placeholder 4">
            <a:extLst>
              <a:ext uri="{FF2B5EF4-FFF2-40B4-BE49-F238E27FC236}">
                <a16:creationId xmlns:a16="http://schemas.microsoft.com/office/drawing/2014/main" id="{C0CEF7A4-8B61-4F76-8CBB-4AF1B48752F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54B284-6126-4D12-930A-73819CBE360E}"/>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65372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17185-236A-48A2-99E8-5C55A1B228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6E2A9B9-42CA-4DFE-9E02-33DEFCC41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154B693-F820-4912-AA58-1112B43F6620}"/>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5" name="Footer Placeholder 4">
            <a:extLst>
              <a:ext uri="{FF2B5EF4-FFF2-40B4-BE49-F238E27FC236}">
                <a16:creationId xmlns:a16="http://schemas.microsoft.com/office/drawing/2014/main" id="{6D9F5518-616F-476B-AB64-66DC7E65C9C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5C8E95-5E93-4790-931B-D716ED879AFC}"/>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169448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9E8A-5610-46A0-8A52-7A05FC4D569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51C2FA7-ADDC-40EC-98BB-C6F8477C4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F89C7A7-1E8B-4658-9789-2C882AB76A52}"/>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5" name="Footer Placeholder 4">
            <a:extLst>
              <a:ext uri="{FF2B5EF4-FFF2-40B4-BE49-F238E27FC236}">
                <a16:creationId xmlns:a16="http://schemas.microsoft.com/office/drawing/2014/main" id="{04FD97A9-EBDF-4E41-8F18-15DF94348A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9F44C8-F3BA-44DC-AB66-D4A5DB0F0C18}"/>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334478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A722-717B-49E5-BB95-4458E3E4C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E3BC3A6-87C5-4380-9AC4-4E496EF44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8300E-EBE1-446B-AD31-7C0B43DC56D9}"/>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5" name="Footer Placeholder 4">
            <a:extLst>
              <a:ext uri="{FF2B5EF4-FFF2-40B4-BE49-F238E27FC236}">
                <a16:creationId xmlns:a16="http://schemas.microsoft.com/office/drawing/2014/main" id="{43DBF258-92B5-4734-AE1D-7347D93E3F4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C803338-8311-4912-9ECC-D38E5B7DF6E4}"/>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168989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988E-1272-4A1C-8FA3-294F409CCFE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47C823C-49DD-4E26-9525-DB33DFB7B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CC49635-B23F-4DF4-A6A0-9A7015031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CB2A972-5337-42B3-B714-97F60C894CDA}"/>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6" name="Footer Placeholder 5">
            <a:extLst>
              <a:ext uri="{FF2B5EF4-FFF2-40B4-BE49-F238E27FC236}">
                <a16:creationId xmlns:a16="http://schemas.microsoft.com/office/drawing/2014/main" id="{D4C5D6B7-11E7-4D45-8C38-D52C4AA655C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B3BA1FE-17D4-4AEF-A379-DD6441B2E24F}"/>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28384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23C1-3765-4A53-A3BE-40D784985EB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7900306-2756-408B-A661-DA970FA89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7363D-2B5A-47E8-ADC2-C9DB024136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A6F897F-4565-4304-BDE0-1BDC3ECFE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36733C-2E36-4B73-89CB-2821F59E35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3F64B79-3EC2-42CF-A68B-D9D11F081732}"/>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8" name="Footer Placeholder 7">
            <a:extLst>
              <a:ext uri="{FF2B5EF4-FFF2-40B4-BE49-F238E27FC236}">
                <a16:creationId xmlns:a16="http://schemas.microsoft.com/office/drawing/2014/main" id="{443D6EFF-2910-475A-AB15-A6FCA12C71A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7C6915A-8749-4217-A3D5-359EF9880258}"/>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129840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463-CD4C-48AE-A47D-20C109B079A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9A485B7-7908-457D-B4A9-3F0CED664450}"/>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4" name="Footer Placeholder 3">
            <a:extLst>
              <a:ext uri="{FF2B5EF4-FFF2-40B4-BE49-F238E27FC236}">
                <a16:creationId xmlns:a16="http://schemas.microsoft.com/office/drawing/2014/main" id="{AF13AB92-CED4-41F1-B8B9-1B985B730BF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809EBE8-A89A-4FAF-8256-F4FB0C44BF15}"/>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38382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9DBDA-6162-4B31-9FC3-85FC9F7AE2D4}"/>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3" name="Footer Placeholder 2">
            <a:extLst>
              <a:ext uri="{FF2B5EF4-FFF2-40B4-BE49-F238E27FC236}">
                <a16:creationId xmlns:a16="http://schemas.microsoft.com/office/drawing/2014/main" id="{1A62F351-61A9-4B9D-A905-4EA065CE05B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AAEB15-2B85-4A56-8465-DE9F4E9BD7AA}"/>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311608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B8F4-7CD9-4BCA-9099-E40A65CD3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AFEB561-667F-4E25-995B-6090AE1F2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2AC09A5-D598-4022-B5BB-449D2A80F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3117E-E627-44B6-A0E9-AC573C3AB06B}"/>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6" name="Footer Placeholder 5">
            <a:extLst>
              <a:ext uri="{FF2B5EF4-FFF2-40B4-BE49-F238E27FC236}">
                <a16:creationId xmlns:a16="http://schemas.microsoft.com/office/drawing/2014/main" id="{33C0A39A-5FF4-4F88-84B5-12E22CA0C9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7C81D47-218F-48DC-8C2A-A7D3CE20522C}"/>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187694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14D1-1793-4C7B-9E80-55898B899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EC90DB2-9EE0-4F2C-BD89-3FAE47000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D0A4385-3194-4779-BF5E-1AB15EAB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22AB6-2521-4086-9BAB-789A43F19827}"/>
              </a:ext>
            </a:extLst>
          </p:cNvPr>
          <p:cNvSpPr>
            <a:spLocks noGrp="1"/>
          </p:cNvSpPr>
          <p:nvPr>
            <p:ph type="dt" sz="half" idx="10"/>
          </p:nvPr>
        </p:nvSpPr>
        <p:spPr/>
        <p:txBody>
          <a:bodyPr/>
          <a:lstStyle/>
          <a:p>
            <a:fld id="{CE885635-0951-4EEF-97B5-DDB9F46AE62C}" type="datetimeFigureOut">
              <a:rPr lang="en-SG" smtClean="0"/>
              <a:t>24/1/2025</a:t>
            </a:fld>
            <a:endParaRPr lang="en-SG"/>
          </a:p>
        </p:txBody>
      </p:sp>
      <p:sp>
        <p:nvSpPr>
          <p:cNvPr id="6" name="Footer Placeholder 5">
            <a:extLst>
              <a:ext uri="{FF2B5EF4-FFF2-40B4-BE49-F238E27FC236}">
                <a16:creationId xmlns:a16="http://schemas.microsoft.com/office/drawing/2014/main" id="{4782D3C1-9AE5-40D2-A835-46E6864827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1A42F3-BDFC-492B-8E16-8A92934BFB07}"/>
              </a:ext>
            </a:extLst>
          </p:cNvPr>
          <p:cNvSpPr>
            <a:spLocks noGrp="1"/>
          </p:cNvSpPr>
          <p:nvPr>
            <p:ph type="sldNum" sz="quarter" idx="12"/>
          </p:nvPr>
        </p:nvSpPr>
        <p:spPr/>
        <p:txBody>
          <a:bodyPr/>
          <a:lstStyle/>
          <a:p>
            <a:fld id="{6C8B352C-0712-48F7-8FF5-168E1E42760D}" type="slidenum">
              <a:rPr lang="en-SG" smtClean="0"/>
              <a:t>‹#›</a:t>
            </a:fld>
            <a:endParaRPr lang="en-SG"/>
          </a:p>
        </p:txBody>
      </p:sp>
    </p:spTree>
    <p:extLst>
      <p:ext uri="{BB962C8B-B14F-4D97-AF65-F5344CB8AC3E}">
        <p14:creationId xmlns:p14="http://schemas.microsoft.com/office/powerpoint/2010/main" val="14354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97F7D-E45A-4CFF-9CD8-A410C0128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A13A61-E978-4BCB-AA22-8FFF89DEE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8A281FA-6680-4391-B817-F4F2FEA34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5635-0951-4EEF-97B5-DDB9F46AE62C}" type="datetimeFigureOut">
              <a:rPr lang="en-SG" smtClean="0"/>
              <a:t>24/1/2025</a:t>
            </a:fld>
            <a:endParaRPr lang="en-SG"/>
          </a:p>
        </p:txBody>
      </p:sp>
      <p:sp>
        <p:nvSpPr>
          <p:cNvPr id="5" name="Footer Placeholder 4">
            <a:extLst>
              <a:ext uri="{FF2B5EF4-FFF2-40B4-BE49-F238E27FC236}">
                <a16:creationId xmlns:a16="http://schemas.microsoft.com/office/drawing/2014/main" id="{F4DD86DC-B26D-408E-8FBA-C354EC134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286E7800-4F53-4367-BDA3-BFA00EB2B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B352C-0712-48F7-8FF5-168E1E42760D}" type="slidenum">
              <a:rPr lang="en-SG" smtClean="0"/>
              <a:t>‹#›</a:t>
            </a:fld>
            <a:endParaRPr lang="en-SG"/>
          </a:p>
        </p:txBody>
      </p:sp>
    </p:spTree>
    <p:extLst>
      <p:ext uri="{BB962C8B-B14F-4D97-AF65-F5344CB8AC3E}">
        <p14:creationId xmlns:p14="http://schemas.microsoft.com/office/powerpoint/2010/main" val="257946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35269D-0E5A-4DA5-9684-483A778D07C6}"/>
              </a:ext>
            </a:extLst>
          </p:cNvPr>
          <p:cNvSpPr>
            <a:spLocks noGrp="1"/>
          </p:cNvSpPr>
          <p:nvPr>
            <p:ph type="title"/>
          </p:nvPr>
        </p:nvSpPr>
        <p:spPr>
          <a:xfrm>
            <a:off x="228599" y="206099"/>
            <a:ext cx="11406810" cy="761309"/>
          </a:xfrm>
        </p:spPr>
        <p:txBody>
          <a:bodyPr>
            <a:noAutofit/>
          </a:bodyPr>
          <a:lstStyle/>
          <a:p>
            <a:r>
              <a:rPr lang="en-US" sz="3200" dirty="0"/>
              <a:t>Data Scientist Case Study: Direct Marketing Optimization </a:t>
            </a:r>
            <a:r>
              <a:rPr lang="en-US" sz="1600" dirty="0"/>
              <a:t>(By Vince Tan)</a:t>
            </a:r>
            <a:endParaRPr lang="en-SG" sz="3200" dirty="0"/>
          </a:p>
        </p:txBody>
      </p:sp>
      <p:sp>
        <p:nvSpPr>
          <p:cNvPr id="5" name="TextBox 4">
            <a:extLst>
              <a:ext uri="{FF2B5EF4-FFF2-40B4-BE49-F238E27FC236}">
                <a16:creationId xmlns:a16="http://schemas.microsoft.com/office/drawing/2014/main" id="{73287FA3-9601-404D-A085-D91F6102FE3C}"/>
              </a:ext>
            </a:extLst>
          </p:cNvPr>
          <p:cNvSpPr txBox="1"/>
          <p:nvPr/>
        </p:nvSpPr>
        <p:spPr>
          <a:xfrm>
            <a:off x="315568" y="906670"/>
            <a:ext cx="11198087" cy="3847207"/>
          </a:xfrm>
          <a:prstGeom prst="rect">
            <a:avLst/>
          </a:prstGeom>
          <a:noFill/>
        </p:spPr>
        <p:txBody>
          <a:bodyPr wrap="square" rtlCol="0">
            <a:spAutoFit/>
          </a:bodyPr>
          <a:lstStyle/>
          <a:p>
            <a:r>
              <a:rPr lang="en-US" b="1" dirty="0"/>
              <a:t>Objective</a:t>
            </a:r>
          </a:p>
          <a:p>
            <a:pPr marL="285750" indent="-285750">
              <a:buFont typeface="Arial" panose="020B0604020202020204" pitchFamily="34" charset="0"/>
              <a:buChar char="•"/>
            </a:pPr>
            <a:r>
              <a:rPr lang="en-US" sz="1600" b="0" i="0" dirty="0">
                <a:effectLst/>
                <a:latin typeface="system-ui"/>
              </a:rPr>
              <a:t>Maximize revenue from direct marketing campaigns using the provided dummy data. Business Context: This case study simulates a real-world marketing scenario aimed at optimizing resource allocation to maximize revenue.</a:t>
            </a:r>
            <a:endParaRPr lang="en-US" sz="1600" dirty="0"/>
          </a:p>
          <a:p>
            <a:endParaRPr lang="en-US" dirty="0"/>
          </a:p>
          <a:p>
            <a:r>
              <a:rPr lang="en-US" b="1" dirty="0"/>
              <a:t>Approach</a:t>
            </a:r>
          </a:p>
          <a:p>
            <a:pPr marL="285750" indent="-285750">
              <a:buFont typeface="Arial" panose="020B0604020202020204" pitchFamily="34" charset="0"/>
              <a:buChar char="•"/>
            </a:pPr>
            <a:r>
              <a:rPr lang="en-US" sz="1400" b="0" i="0" dirty="0">
                <a:effectLst/>
                <a:latin typeface="system-ui"/>
              </a:rPr>
              <a:t>Build 3 propensity models to score how likely a client is to purchase the product. </a:t>
            </a:r>
          </a:p>
          <a:p>
            <a:pPr marL="285750" indent="-285750">
              <a:buFont typeface="Arial" panose="020B0604020202020204" pitchFamily="34" charset="0"/>
              <a:buChar char="•"/>
            </a:pPr>
            <a:r>
              <a:rPr lang="en-US" sz="1400" dirty="0">
                <a:latin typeface="system-ui"/>
              </a:rPr>
              <a:t>W</a:t>
            </a:r>
            <a:r>
              <a:rPr lang="en-US" sz="1400" b="0" i="0" dirty="0">
                <a:effectLst/>
                <a:latin typeface="system-ui"/>
              </a:rPr>
              <a:t>ith the propensity to purchase probability, multiply it with predicted spent/revenue (as this part on predicting spent/revenue is not part of the task, I will use the simple mean instead of a separate model)</a:t>
            </a:r>
          </a:p>
          <a:p>
            <a:pPr marL="285750" indent="-285750">
              <a:buFont typeface="Arial" panose="020B0604020202020204" pitchFamily="34" charset="0"/>
              <a:buChar char="•"/>
            </a:pPr>
            <a:r>
              <a:rPr lang="en-US" sz="1400" dirty="0">
                <a:latin typeface="system-ui"/>
              </a:rPr>
              <a:t>Since </a:t>
            </a:r>
            <a:r>
              <a:rPr lang="en-US" sz="1400" b="0" i="0" dirty="0">
                <a:effectLst/>
                <a:latin typeface="system-ui"/>
              </a:rPr>
              <a:t>performance will not be graded and time is limited, I will only use Random Forest which requires minimal data manipulation such as scaling and missing values. Typically I will compare with various models.</a:t>
            </a:r>
          </a:p>
          <a:p>
            <a:pPr marL="285750" indent="-285750">
              <a:buFont typeface="Arial" panose="020B0604020202020204" pitchFamily="34" charset="0"/>
              <a:buChar char="•"/>
            </a:pPr>
            <a:r>
              <a:rPr lang="en-US" sz="1400" dirty="0">
                <a:latin typeface="system-ui"/>
              </a:rPr>
              <a:t>With expected revenue for each offer, the maximum revenue and recommended offer can be identified. The top 100 or 15% with the highest revenue can then be selected, giving us the maximum revenue. The application data set </a:t>
            </a:r>
            <a:r>
              <a:rPr lang="en-US" sz="1400" dirty="0" err="1">
                <a:latin typeface="system-ui"/>
              </a:rPr>
              <a:t>ie</a:t>
            </a:r>
            <a:r>
              <a:rPr lang="en-US" sz="1400" dirty="0">
                <a:latin typeface="system-ui"/>
              </a:rPr>
              <a:t>. those not in the training set, is provided so that we can also identify the highest propensity for individual product. </a:t>
            </a:r>
            <a:endParaRPr lang="en-US" sz="1400" b="0" i="0" dirty="0">
              <a:effectLst/>
              <a:latin typeface="system-ui"/>
            </a:endParaRPr>
          </a:p>
          <a:p>
            <a:endParaRPr lang="en-US" sz="1400" dirty="0"/>
          </a:p>
          <a:p>
            <a:endParaRPr lang="en-US" sz="1400" dirty="0"/>
          </a:p>
          <a:p>
            <a:r>
              <a:rPr lang="en-US" b="1" dirty="0"/>
              <a:t>Workflow</a:t>
            </a:r>
          </a:p>
        </p:txBody>
      </p:sp>
      <p:grpSp>
        <p:nvGrpSpPr>
          <p:cNvPr id="17" name="Group 16">
            <a:extLst>
              <a:ext uri="{FF2B5EF4-FFF2-40B4-BE49-F238E27FC236}">
                <a16:creationId xmlns:a16="http://schemas.microsoft.com/office/drawing/2014/main" id="{2CE6C72F-836A-41A7-9760-3998B41CCC43}"/>
              </a:ext>
            </a:extLst>
          </p:cNvPr>
          <p:cNvGrpSpPr/>
          <p:nvPr/>
        </p:nvGrpSpPr>
        <p:grpSpPr>
          <a:xfrm>
            <a:off x="1873734" y="4209049"/>
            <a:ext cx="9761675" cy="2815421"/>
            <a:chOff x="1505155" y="4698288"/>
            <a:chExt cx="9761675" cy="3096524"/>
          </a:xfrm>
        </p:grpSpPr>
        <p:sp>
          <p:nvSpPr>
            <p:cNvPr id="6" name="Cylinder 5">
              <a:extLst>
                <a:ext uri="{FF2B5EF4-FFF2-40B4-BE49-F238E27FC236}">
                  <a16:creationId xmlns:a16="http://schemas.microsoft.com/office/drawing/2014/main" id="{6F2EC1A1-0E08-4B91-8928-0F49AB28D461}"/>
                </a:ext>
              </a:extLst>
            </p:cNvPr>
            <p:cNvSpPr/>
            <p:nvPr/>
          </p:nvSpPr>
          <p:spPr>
            <a:xfrm>
              <a:off x="1709533" y="5022138"/>
              <a:ext cx="834887" cy="50358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6BF5DCF2-78FA-4E08-B8A3-B2DE24478E9E}"/>
                </a:ext>
              </a:extLst>
            </p:cNvPr>
            <p:cNvPicPr>
              <a:picLocks noChangeAspect="1"/>
            </p:cNvPicPr>
            <p:nvPr/>
          </p:nvPicPr>
          <p:blipFill>
            <a:blip r:embed="rId2"/>
            <a:stretch>
              <a:fillRect/>
            </a:stretch>
          </p:blipFill>
          <p:spPr>
            <a:xfrm>
              <a:off x="3837746" y="4864216"/>
              <a:ext cx="834887" cy="819426"/>
            </a:xfrm>
            <a:prstGeom prst="rect">
              <a:avLst/>
            </a:prstGeom>
          </p:spPr>
        </p:pic>
        <p:pic>
          <p:nvPicPr>
            <p:cNvPr id="10" name="Picture 9">
              <a:extLst>
                <a:ext uri="{FF2B5EF4-FFF2-40B4-BE49-F238E27FC236}">
                  <a16:creationId xmlns:a16="http://schemas.microsoft.com/office/drawing/2014/main" id="{9615D546-BC7C-4D4D-81BF-BBD717E452F1}"/>
                </a:ext>
              </a:extLst>
            </p:cNvPr>
            <p:cNvPicPr>
              <a:picLocks noChangeAspect="1"/>
            </p:cNvPicPr>
            <p:nvPr/>
          </p:nvPicPr>
          <p:blipFill>
            <a:blip r:embed="rId3"/>
            <a:stretch>
              <a:fillRect/>
            </a:stretch>
          </p:blipFill>
          <p:spPr>
            <a:xfrm>
              <a:off x="5955609" y="4698288"/>
              <a:ext cx="1072297" cy="985354"/>
            </a:xfrm>
            <a:prstGeom prst="rect">
              <a:avLst/>
            </a:prstGeom>
          </p:spPr>
        </p:pic>
        <p:pic>
          <p:nvPicPr>
            <p:cNvPr id="12" name="Picture 11">
              <a:extLst>
                <a:ext uri="{FF2B5EF4-FFF2-40B4-BE49-F238E27FC236}">
                  <a16:creationId xmlns:a16="http://schemas.microsoft.com/office/drawing/2014/main" id="{036E0FA7-B045-4DC2-BB03-F5A21B8A45F4}"/>
                </a:ext>
              </a:extLst>
            </p:cNvPr>
            <p:cNvPicPr>
              <a:picLocks noChangeAspect="1"/>
            </p:cNvPicPr>
            <p:nvPr/>
          </p:nvPicPr>
          <p:blipFill>
            <a:blip r:embed="rId4"/>
            <a:stretch>
              <a:fillRect/>
            </a:stretch>
          </p:blipFill>
          <p:spPr>
            <a:xfrm>
              <a:off x="8171828" y="4864215"/>
              <a:ext cx="945667" cy="785631"/>
            </a:xfrm>
            <a:prstGeom prst="rect">
              <a:avLst/>
            </a:prstGeom>
          </p:spPr>
        </p:pic>
        <p:sp>
          <p:nvSpPr>
            <p:cNvPr id="13" name="TextBox 12">
              <a:extLst>
                <a:ext uri="{FF2B5EF4-FFF2-40B4-BE49-F238E27FC236}">
                  <a16:creationId xmlns:a16="http://schemas.microsoft.com/office/drawing/2014/main" id="{0519FDB9-42B7-4AF3-BA72-915342082DBA}"/>
                </a:ext>
              </a:extLst>
            </p:cNvPr>
            <p:cNvSpPr txBox="1"/>
            <p:nvPr/>
          </p:nvSpPr>
          <p:spPr>
            <a:xfrm>
              <a:off x="1505155" y="5682101"/>
              <a:ext cx="1942892" cy="1929485"/>
            </a:xfrm>
            <a:prstGeom prst="rect">
              <a:avLst/>
            </a:prstGeom>
            <a:noFill/>
          </p:spPr>
          <p:txBody>
            <a:bodyPr wrap="square" rtlCol="0">
              <a:spAutoFit/>
            </a:bodyPr>
            <a:lstStyle/>
            <a:p>
              <a:r>
                <a:rPr lang="en-US" sz="1200" b="1" dirty="0"/>
                <a:t>Data Import</a:t>
              </a:r>
            </a:p>
            <a:p>
              <a:pPr marL="171450" indent="-171450">
                <a:buFont typeface="Arial" panose="020B0604020202020204" pitchFamily="34" charset="0"/>
                <a:buChar char="•"/>
              </a:pPr>
              <a:r>
                <a:rPr lang="en-US" sz="1200" dirty="0"/>
                <a:t>Client Socio-Demo</a:t>
              </a:r>
            </a:p>
            <a:p>
              <a:pPr marL="171450" indent="-171450">
                <a:buFont typeface="Arial" panose="020B0604020202020204" pitchFamily="34" charset="0"/>
                <a:buChar char="•"/>
              </a:pPr>
              <a:r>
                <a:rPr lang="en-SG" sz="1200" dirty="0"/>
                <a:t>Product</a:t>
              </a:r>
            </a:p>
            <a:p>
              <a:pPr marL="171450" indent="-171450">
                <a:buFont typeface="Arial" panose="020B0604020202020204" pitchFamily="34" charset="0"/>
                <a:buChar char="•"/>
              </a:pPr>
              <a:r>
                <a:rPr lang="en-SG" sz="1200" dirty="0"/>
                <a:t>Financial Transactions</a:t>
              </a:r>
            </a:p>
            <a:p>
              <a:pPr marL="171450" indent="-171450">
                <a:buFont typeface="Arial" panose="020B0604020202020204" pitchFamily="34" charset="0"/>
                <a:buChar char="•"/>
              </a:pPr>
              <a:r>
                <a:rPr lang="en-SG" sz="1200" dirty="0"/>
                <a:t>Sales and Revenue</a:t>
              </a:r>
            </a:p>
            <a:p>
              <a:pPr marL="171450" indent="-171450">
                <a:buFont typeface="Arial" panose="020B0604020202020204" pitchFamily="34" charset="0"/>
                <a:buChar char="•"/>
              </a:pPr>
              <a:r>
                <a:rPr lang="en-SG" sz="1200" dirty="0"/>
                <a:t>Data will be split into Training (those in Sales and Revenue) and Application (for scoring)</a:t>
              </a:r>
            </a:p>
          </p:txBody>
        </p:sp>
        <p:sp>
          <p:nvSpPr>
            <p:cNvPr id="14" name="TextBox 13">
              <a:extLst>
                <a:ext uri="{FF2B5EF4-FFF2-40B4-BE49-F238E27FC236}">
                  <a16:creationId xmlns:a16="http://schemas.microsoft.com/office/drawing/2014/main" id="{16542B53-137D-46CD-BAAB-62D037DAE417}"/>
                </a:ext>
              </a:extLst>
            </p:cNvPr>
            <p:cNvSpPr txBox="1"/>
            <p:nvPr/>
          </p:nvSpPr>
          <p:spPr>
            <a:xfrm>
              <a:off x="3561151" y="5667309"/>
              <a:ext cx="2137284" cy="1929485"/>
            </a:xfrm>
            <a:prstGeom prst="rect">
              <a:avLst/>
            </a:prstGeom>
            <a:noFill/>
          </p:spPr>
          <p:txBody>
            <a:bodyPr wrap="square" rtlCol="0">
              <a:spAutoFit/>
            </a:bodyPr>
            <a:lstStyle/>
            <a:p>
              <a:r>
                <a:rPr lang="en-US" sz="1200" b="1" dirty="0"/>
                <a:t>EDA, Data Processing and Feature Eng.</a:t>
              </a:r>
            </a:p>
            <a:p>
              <a:pPr marL="171450" indent="-171450">
                <a:buFont typeface="Arial" panose="020B0604020202020204" pitchFamily="34" charset="0"/>
                <a:buChar char="•"/>
              </a:pPr>
              <a:r>
                <a:rPr lang="en-US" sz="1200" dirty="0"/>
                <a:t>New features (Total Asset, Total Liabilities, Net Asset, Gearing, Net Volume)</a:t>
              </a:r>
            </a:p>
            <a:p>
              <a:pPr marL="171450" indent="-171450">
                <a:buFont typeface="Arial" panose="020B0604020202020204" pitchFamily="34" charset="0"/>
                <a:buChar char="•"/>
              </a:pPr>
              <a:r>
                <a:rPr lang="en-US" sz="1200" dirty="0"/>
                <a:t>Drop features (Multi colinear var </a:t>
              </a:r>
              <a:r>
                <a:rPr lang="en-US" sz="1200" dirty="0" err="1"/>
                <a:t>ie</a:t>
              </a:r>
              <a:r>
                <a:rPr lang="en-US" sz="1200" dirty="0"/>
                <a:t> _CA)</a:t>
              </a:r>
            </a:p>
            <a:p>
              <a:pPr marL="171450" indent="-171450">
                <a:buFont typeface="Arial" panose="020B0604020202020204" pitchFamily="34" charset="0"/>
                <a:buChar char="•"/>
              </a:pPr>
              <a:r>
                <a:rPr lang="en-US" sz="1200" dirty="0"/>
                <a:t>Filters (Keep &gt; 21 </a:t>
              </a:r>
              <a:r>
                <a:rPr lang="en-US" sz="1200" dirty="0" err="1"/>
                <a:t>yo</a:t>
              </a:r>
              <a:r>
                <a:rPr lang="en-US" sz="1200" dirty="0"/>
                <a:t>, Drop Tenure 149 to 152)</a:t>
              </a:r>
            </a:p>
          </p:txBody>
        </p:sp>
        <p:sp>
          <p:nvSpPr>
            <p:cNvPr id="15" name="TextBox 14">
              <a:extLst>
                <a:ext uri="{FF2B5EF4-FFF2-40B4-BE49-F238E27FC236}">
                  <a16:creationId xmlns:a16="http://schemas.microsoft.com/office/drawing/2014/main" id="{E7199457-D750-4064-B719-7087C481BE4F}"/>
                </a:ext>
              </a:extLst>
            </p:cNvPr>
            <p:cNvSpPr txBox="1"/>
            <p:nvPr/>
          </p:nvSpPr>
          <p:spPr>
            <a:xfrm>
              <a:off x="5962488" y="5649844"/>
              <a:ext cx="1921774" cy="1929485"/>
            </a:xfrm>
            <a:prstGeom prst="rect">
              <a:avLst/>
            </a:prstGeom>
            <a:noFill/>
          </p:spPr>
          <p:txBody>
            <a:bodyPr wrap="square" rtlCol="0">
              <a:spAutoFit/>
            </a:bodyPr>
            <a:lstStyle/>
            <a:p>
              <a:r>
                <a:rPr lang="en-US" sz="1200" b="1" dirty="0"/>
                <a:t>Models</a:t>
              </a:r>
            </a:p>
            <a:p>
              <a:pPr marL="171450" indent="-171450">
                <a:buFont typeface="Arial" panose="020B0604020202020204" pitchFamily="34" charset="0"/>
                <a:buChar char="•"/>
              </a:pPr>
              <a:r>
                <a:rPr lang="en-US" sz="1200" dirty="0" err="1"/>
                <a:t>RandomForest</a:t>
              </a:r>
              <a:r>
                <a:rPr lang="en-US" sz="1200" dirty="0"/>
                <a:t> with </a:t>
              </a:r>
              <a:r>
                <a:rPr lang="en-US" sz="1200" dirty="0" err="1"/>
                <a:t>GridsearchCV</a:t>
              </a:r>
              <a:endParaRPr lang="en-US" sz="1200" dirty="0"/>
            </a:p>
            <a:p>
              <a:pPr marL="171450" indent="-171450">
                <a:buFont typeface="Arial" panose="020B0604020202020204" pitchFamily="34" charset="0"/>
                <a:buChar char="•"/>
              </a:pPr>
              <a:r>
                <a:rPr lang="en-US" sz="1200" dirty="0"/>
                <a:t>Probability x Predicted Revenue to get Expected Revenue</a:t>
              </a:r>
            </a:p>
            <a:p>
              <a:pPr marL="171450" indent="-171450">
                <a:buFont typeface="Arial" panose="020B0604020202020204" pitchFamily="34" charset="0"/>
                <a:buChar char="•"/>
              </a:pPr>
              <a:r>
                <a:rPr lang="en-US" sz="1200" dirty="0"/>
                <a:t>The offer with highest revenue will be recommended</a:t>
              </a:r>
            </a:p>
          </p:txBody>
        </p:sp>
        <p:sp>
          <p:nvSpPr>
            <p:cNvPr id="16" name="TextBox 15">
              <a:extLst>
                <a:ext uri="{FF2B5EF4-FFF2-40B4-BE49-F238E27FC236}">
                  <a16:creationId xmlns:a16="http://schemas.microsoft.com/office/drawing/2014/main" id="{255BC781-4DC6-41E7-88E5-98B52C7D1ED1}"/>
                </a:ext>
              </a:extLst>
            </p:cNvPr>
            <p:cNvSpPr txBox="1"/>
            <p:nvPr/>
          </p:nvSpPr>
          <p:spPr>
            <a:xfrm>
              <a:off x="8148313" y="5662223"/>
              <a:ext cx="3118517" cy="2132589"/>
            </a:xfrm>
            <a:prstGeom prst="rect">
              <a:avLst/>
            </a:prstGeom>
            <a:noFill/>
          </p:spPr>
          <p:txBody>
            <a:bodyPr wrap="square" rtlCol="0">
              <a:spAutoFit/>
            </a:bodyPr>
            <a:lstStyle/>
            <a:p>
              <a:r>
                <a:rPr lang="en-US" sz="1200" b="1" dirty="0"/>
                <a:t>Next Steps</a:t>
              </a:r>
            </a:p>
            <a:p>
              <a:pPr marL="171450" indent="-171450">
                <a:buFont typeface="Arial" panose="020B0604020202020204" pitchFamily="34" charset="0"/>
                <a:buChar char="•"/>
              </a:pPr>
              <a:r>
                <a:rPr lang="en-US" sz="1200" dirty="0"/>
                <a:t>More data points to help improve model</a:t>
              </a:r>
            </a:p>
            <a:p>
              <a:pPr marL="171450" indent="-171450">
                <a:buFont typeface="Arial" panose="020B0604020202020204" pitchFamily="34" charset="0"/>
                <a:buChar char="•"/>
              </a:pPr>
              <a:r>
                <a:rPr lang="en-US" sz="1200" dirty="0"/>
                <a:t>More variables such as income level, property type, Marital </a:t>
              </a:r>
              <a:r>
                <a:rPr lang="en-US" sz="1200" dirty="0" err="1"/>
                <a:t>Sts</a:t>
              </a:r>
              <a:r>
                <a:rPr lang="en-US" sz="1200" dirty="0"/>
                <a:t>, Historical balances, </a:t>
              </a:r>
              <a:r>
                <a:rPr lang="en-US" sz="1200" dirty="0" err="1"/>
                <a:t>etc</a:t>
              </a:r>
              <a:endParaRPr lang="en-US" sz="1200" dirty="0"/>
            </a:p>
            <a:p>
              <a:pPr marL="171450" indent="-171450">
                <a:buFont typeface="Arial" panose="020B0604020202020204" pitchFamily="34" charset="0"/>
                <a:buChar char="•"/>
              </a:pPr>
              <a:r>
                <a:rPr lang="en-US" sz="1200" dirty="0"/>
                <a:t>Conversation with Marketing team on assumptions</a:t>
              </a:r>
            </a:p>
            <a:p>
              <a:pPr marL="171450" indent="-171450">
                <a:buFont typeface="Arial" panose="020B0604020202020204" pitchFamily="34" charset="0"/>
                <a:buChar char="•"/>
              </a:pPr>
              <a:r>
                <a:rPr lang="en-US" sz="1200" dirty="0"/>
                <a:t>Spend more time on EDA, compare other models, investigate important variables</a:t>
              </a:r>
            </a:p>
            <a:p>
              <a:endParaRPr lang="en-US" sz="1200" dirty="0"/>
            </a:p>
          </p:txBody>
        </p:sp>
      </p:grpSp>
    </p:spTree>
    <p:extLst>
      <p:ext uri="{BB962C8B-B14F-4D97-AF65-F5344CB8AC3E}">
        <p14:creationId xmlns:p14="http://schemas.microsoft.com/office/powerpoint/2010/main" val="92097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35269D-0E5A-4DA5-9684-483A778D07C6}"/>
              </a:ext>
            </a:extLst>
          </p:cNvPr>
          <p:cNvSpPr>
            <a:spLocks noGrp="1"/>
          </p:cNvSpPr>
          <p:nvPr>
            <p:ph type="title"/>
          </p:nvPr>
        </p:nvSpPr>
        <p:spPr>
          <a:xfrm>
            <a:off x="228599" y="206099"/>
            <a:ext cx="10214113" cy="761309"/>
          </a:xfrm>
        </p:spPr>
        <p:txBody>
          <a:bodyPr>
            <a:noAutofit/>
          </a:bodyPr>
          <a:lstStyle/>
          <a:p>
            <a:r>
              <a:rPr lang="en-US" sz="3200" dirty="0"/>
              <a:t>Data Scientist Case Study: Direct Marketing Optimization</a:t>
            </a:r>
            <a:br>
              <a:rPr lang="en-US" sz="3200" dirty="0"/>
            </a:br>
            <a:r>
              <a:rPr lang="en-US" sz="1600" dirty="0"/>
              <a:t>By Vince Tan</a:t>
            </a:r>
            <a:endParaRPr lang="en-SG" sz="3200" dirty="0"/>
          </a:p>
        </p:txBody>
      </p:sp>
      <p:sp>
        <p:nvSpPr>
          <p:cNvPr id="5" name="TextBox 4">
            <a:extLst>
              <a:ext uri="{FF2B5EF4-FFF2-40B4-BE49-F238E27FC236}">
                <a16:creationId xmlns:a16="http://schemas.microsoft.com/office/drawing/2014/main" id="{73287FA3-9601-404D-A085-D91F6102FE3C}"/>
              </a:ext>
            </a:extLst>
          </p:cNvPr>
          <p:cNvSpPr txBox="1"/>
          <p:nvPr/>
        </p:nvSpPr>
        <p:spPr>
          <a:xfrm>
            <a:off x="331304" y="1099930"/>
            <a:ext cx="11198087" cy="4739759"/>
          </a:xfrm>
          <a:prstGeom prst="rect">
            <a:avLst/>
          </a:prstGeom>
          <a:noFill/>
        </p:spPr>
        <p:txBody>
          <a:bodyPr wrap="square" rtlCol="0">
            <a:spAutoFit/>
          </a:bodyPr>
          <a:lstStyle/>
          <a:p>
            <a:r>
              <a:rPr lang="en-SG" b="1" dirty="0"/>
              <a:t>Assumptions</a:t>
            </a:r>
          </a:p>
          <a:p>
            <a:pPr marL="285750" indent="-285750">
              <a:buFont typeface="Arial" panose="020B0604020202020204" pitchFamily="34" charset="0"/>
              <a:buChar char="•"/>
            </a:pPr>
            <a:r>
              <a:rPr lang="en-SG" sz="1600" dirty="0"/>
              <a:t>There are many records with Tenure around 150 and Tenure &gt; Age. This could be due to </a:t>
            </a:r>
            <a:r>
              <a:rPr lang="en-US" sz="1600" b="0" i="0" dirty="0">
                <a:effectLst/>
                <a:latin typeface="system-ui"/>
              </a:rPr>
              <a:t>data error, data migration, merger which needs to further investigate. For the purpose of this exercise, we will assume it is data error and records are removed.</a:t>
            </a:r>
            <a:r>
              <a:rPr lang="en-SG" sz="1600" dirty="0"/>
              <a:t> </a:t>
            </a:r>
          </a:p>
          <a:p>
            <a:pPr marL="285750" indent="-285750">
              <a:buFont typeface="Arial" panose="020B0604020202020204" pitchFamily="34" charset="0"/>
              <a:buChar char="•"/>
            </a:pPr>
            <a:r>
              <a:rPr lang="en-US" sz="1600" dirty="0">
                <a:latin typeface="system-ui"/>
              </a:rPr>
              <a:t>T</a:t>
            </a:r>
            <a:r>
              <a:rPr lang="en-US" sz="1600" b="0" i="0" dirty="0">
                <a:effectLst/>
                <a:latin typeface="system-ui"/>
              </a:rPr>
              <a:t>ypically marketing will have a set of product requirements such as minimum age that the product can be sold to. </a:t>
            </a:r>
            <a:r>
              <a:rPr lang="en-US" sz="1600" dirty="0">
                <a:latin typeface="system-ui"/>
              </a:rPr>
              <a:t>We will assume column Client is Account holder and the minimum legal age to be 21. (See slide 3)</a:t>
            </a:r>
          </a:p>
          <a:p>
            <a:pPr marL="285750" indent="-285750">
              <a:buFont typeface="Arial" panose="020B0604020202020204" pitchFamily="34" charset="0"/>
              <a:buChar char="•"/>
            </a:pPr>
            <a:r>
              <a:rPr lang="en-US" sz="1600" dirty="0">
                <a:latin typeface="system-ui"/>
              </a:rPr>
              <a:t>In the application data set, there are customers who already has the 3 products, we </a:t>
            </a:r>
            <a:r>
              <a:rPr lang="en-US" sz="1600" b="0" i="0" dirty="0">
                <a:effectLst/>
                <a:latin typeface="system-ui"/>
              </a:rPr>
              <a:t>will assume that customer can have more than 1 of the same product such as having multiple credit cards.</a:t>
            </a:r>
            <a:endParaRPr lang="en-SG" sz="1600" dirty="0"/>
          </a:p>
          <a:p>
            <a:endParaRPr lang="en-SG" dirty="0"/>
          </a:p>
          <a:p>
            <a:r>
              <a:rPr lang="en-SG" b="1" dirty="0"/>
              <a:t>Conclusion</a:t>
            </a:r>
          </a:p>
          <a:p>
            <a:pPr marL="285750" indent="-285750">
              <a:buFont typeface="Arial" panose="020B0604020202020204" pitchFamily="34" charset="0"/>
              <a:buChar char="•"/>
            </a:pPr>
            <a:r>
              <a:rPr lang="en-SG" sz="1600" dirty="0"/>
              <a:t>The accuracy of the models are high but the AUC are low. We cannot rely on the accuracy score because the model predict mostly as not buying and the imbalance nature, mostly not buying, lead to a high accuracy score. More work needs to be done to improve the model. This would include:</a:t>
            </a:r>
          </a:p>
          <a:p>
            <a:pPr marL="628650" lvl="1" indent="-171450">
              <a:buFont typeface="Arial" panose="020B0604020202020204" pitchFamily="34" charset="0"/>
              <a:buChar char="•"/>
            </a:pPr>
            <a:r>
              <a:rPr lang="en-US" sz="1400" dirty="0"/>
              <a:t>More data points to help improve model</a:t>
            </a:r>
          </a:p>
          <a:p>
            <a:pPr marL="628650" lvl="1" indent="-171450">
              <a:buFont typeface="Arial" panose="020B0604020202020204" pitchFamily="34" charset="0"/>
              <a:buChar char="•"/>
            </a:pPr>
            <a:r>
              <a:rPr lang="en-US" sz="1400" dirty="0"/>
              <a:t>More variables such as income level, property type, Marital </a:t>
            </a:r>
            <a:r>
              <a:rPr lang="en-US" sz="1400" dirty="0" err="1"/>
              <a:t>Sts</a:t>
            </a:r>
            <a:r>
              <a:rPr lang="en-US" sz="1400" dirty="0"/>
              <a:t>, Historical balances, </a:t>
            </a:r>
            <a:r>
              <a:rPr lang="en-US" sz="1400" dirty="0" err="1"/>
              <a:t>etc</a:t>
            </a:r>
            <a:endParaRPr lang="en-US" sz="1400" dirty="0"/>
          </a:p>
          <a:p>
            <a:pPr marL="628650" lvl="1" indent="-171450">
              <a:buFont typeface="Arial" panose="020B0604020202020204" pitchFamily="34" charset="0"/>
              <a:buChar char="•"/>
            </a:pPr>
            <a:r>
              <a:rPr lang="en-US" sz="1400" dirty="0"/>
              <a:t>Conversation with Marketing team on confirming the assumptions</a:t>
            </a:r>
          </a:p>
          <a:p>
            <a:pPr marL="628650" lvl="1" indent="-171450">
              <a:buFont typeface="Arial" panose="020B0604020202020204" pitchFamily="34" charset="0"/>
              <a:buChar char="•"/>
            </a:pPr>
            <a:r>
              <a:rPr lang="en-US" sz="1400" dirty="0"/>
              <a:t>Spend more time on EDA, compare other models, investigate important variables before further training the model</a:t>
            </a:r>
          </a:p>
          <a:p>
            <a:pPr marL="285750" indent="-285750">
              <a:buFont typeface="Arial" panose="020B0604020202020204" pitchFamily="34" charset="0"/>
              <a:buChar char="•"/>
            </a:pPr>
            <a:r>
              <a:rPr lang="en-SG" sz="1600" dirty="0"/>
              <a:t>Assuming we are going ahead with this current models and targeting the top 100 customers (usually Marketing will have a budget </a:t>
            </a:r>
            <a:r>
              <a:rPr lang="en-SG" sz="1600" dirty="0" err="1"/>
              <a:t>eg.</a:t>
            </a:r>
            <a:r>
              <a:rPr lang="en-SG" sz="1600" dirty="0"/>
              <a:t> $200 / $2 dm per customer unit cost = 100 customers), our expected revenue will be 622 (not showing the unit and ccy because it is not given for revenue variable)</a:t>
            </a:r>
          </a:p>
        </p:txBody>
      </p:sp>
    </p:spTree>
    <p:extLst>
      <p:ext uri="{BB962C8B-B14F-4D97-AF65-F5344CB8AC3E}">
        <p14:creationId xmlns:p14="http://schemas.microsoft.com/office/powerpoint/2010/main" val="209548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F1D5-DD59-4A0B-8AFB-E09824F885D4}"/>
              </a:ext>
            </a:extLst>
          </p:cNvPr>
          <p:cNvSpPr>
            <a:spLocks noGrp="1"/>
          </p:cNvSpPr>
          <p:nvPr>
            <p:ph type="title"/>
          </p:nvPr>
        </p:nvSpPr>
        <p:spPr/>
        <p:txBody>
          <a:bodyPr>
            <a:normAutofit/>
          </a:bodyPr>
          <a:lstStyle/>
          <a:p>
            <a:r>
              <a:rPr lang="en-SG" sz="3200" dirty="0"/>
              <a:t>Anomaly: Tenure around 150 and Tenure &gt; Age</a:t>
            </a:r>
          </a:p>
        </p:txBody>
      </p:sp>
      <p:pic>
        <p:nvPicPr>
          <p:cNvPr id="4" name="Picture 3">
            <a:extLst>
              <a:ext uri="{FF2B5EF4-FFF2-40B4-BE49-F238E27FC236}">
                <a16:creationId xmlns:a16="http://schemas.microsoft.com/office/drawing/2014/main" id="{DFBC0D5E-8580-4DC8-8D2C-50C82FD8ACEE}"/>
              </a:ext>
            </a:extLst>
          </p:cNvPr>
          <p:cNvPicPr>
            <a:picLocks noChangeAspect="1"/>
          </p:cNvPicPr>
          <p:nvPr/>
        </p:nvPicPr>
        <p:blipFill>
          <a:blip r:embed="rId2"/>
          <a:stretch>
            <a:fillRect/>
          </a:stretch>
        </p:blipFill>
        <p:spPr>
          <a:xfrm>
            <a:off x="838200" y="2259840"/>
            <a:ext cx="4911351" cy="4233035"/>
          </a:xfrm>
          <a:prstGeom prst="rect">
            <a:avLst/>
          </a:prstGeom>
        </p:spPr>
      </p:pic>
      <p:pic>
        <p:nvPicPr>
          <p:cNvPr id="6" name="Picture 5">
            <a:extLst>
              <a:ext uri="{FF2B5EF4-FFF2-40B4-BE49-F238E27FC236}">
                <a16:creationId xmlns:a16="http://schemas.microsoft.com/office/drawing/2014/main" id="{7B09583F-3063-4772-941D-90DB98802685}"/>
              </a:ext>
            </a:extLst>
          </p:cNvPr>
          <p:cNvPicPr>
            <a:picLocks noChangeAspect="1"/>
          </p:cNvPicPr>
          <p:nvPr/>
        </p:nvPicPr>
        <p:blipFill>
          <a:blip r:embed="rId3"/>
          <a:stretch>
            <a:fillRect/>
          </a:stretch>
        </p:blipFill>
        <p:spPr>
          <a:xfrm>
            <a:off x="6442451" y="2259840"/>
            <a:ext cx="4804836" cy="4233035"/>
          </a:xfrm>
          <a:prstGeom prst="rect">
            <a:avLst/>
          </a:prstGeom>
        </p:spPr>
      </p:pic>
      <p:sp>
        <p:nvSpPr>
          <p:cNvPr id="7" name="Rectangle 6">
            <a:extLst>
              <a:ext uri="{FF2B5EF4-FFF2-40B4-BE49-F238E27FC236}">
                <a16:creationId xmlns:a16="http://schemas.microsoft.com/office/drawing/2014/main" id="{7F727B47-8867-43D8-88B3-A78579111D88}"/>
              </a:ext>
            </a:extLst>
          </p:cNvPr>
          <p:cNvSpPr/>
          <p:nvPr/>
        </p:nvSpPr>
        <p:spPr>
          <a:xfrm>
            <a:off x="4055166" y="4121426"/>
            <a:ext cx="569843" cy="22786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BBA8EEEC-5383-4C81-A544-7FE1F7ED55FB}"/>
              </a:ext>
            </a:extLst>
          </p:cNvPr>
          <p:cNvSpPr/>
          <p:nvPr/>
        </p:nvSpPr>
        <p:spPr>
          <a:xfrm>
            <a:off x="6778489" y="4638261"/>
            <a:ext cx="2073964" cy="7686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Isosceles Triangle 8">
            <a:extLst>
              <a:ext uri="{FF2B5EF4-FFF2-40B4-BE49-F238E27FC236}">
                <a16:creationId xmlns:a16="http://schemas.microsoft.com/office/drawing/2014/main" id="{2E669731-A18D-4848-9B41-F18B69F59F47}"/>
              </a:ext>
            </a:extLst>
          </p:cNvPr>
          <p:cNvSpPr/>
          <p:nvPr/>
        </p:nvSpPr>
        <p:spPr>
          <a:xfrm rot="16200000">
            <a:off x="4482076" y="4353339"/>
            <a:ext cx="3014869" cy="569843"/>
          </a:xfrm>
          <a:prstGeom prst="triangle">
            <a:avLst>
              <a:gd name="adj" fmla="val 2410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10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D00B-705B-4034-AF26-50E7790EAABF}"/>
              </a:ext>
            </a:extLst>
          </p:cNvPr>
          <p:cNvSpPr>
            <a:spLocks noGrp="1"/>
          </p:cNvSpPr>
          <p:nvPr>
            <p:ph type="title"/>
          </p:nvPr>
        </p:nvSpPr>
        <p:spPr/>
        <p:txBody>
          <a:bodyPr/>
          <a:lstStyle/>
          <a:p>
            <a:r>
              <a:rPr lang="en-US" dirty="0"/>
              <a:t>Findings: Products</a:t>
            </a:r>
            <a:endParaRPr lang="en-SG" dirty="0"/>
          </a:p>
        </p:txBody>
      </p:sp>
      <p:sp>
        <p:nvSpPr>
          <p:cNvPr id="4" name="TextBox 3">
            <a:extLst>
              <a:ext uri="{FF2B5EF4-FFF2-40B4-BE49-F238E27FC236}">
                <a16:creationId xmlns:a16="http://schemas.microsoft.com/office/drawing/2014/main" id="{D68F98CB-D467-4F28-BFFD-7A7100D5847C}"/>
              </a:ext>
            </a:extLst>
          </p:cNvPr>
          <p:cNvSpPr txBox="1"/>
          <p:nvPr/>
        </p:nvSpPr>
        <p:spPr>
          <a:xfrm>
            <a:off x="7358270" y="2176958"/>
            <a:ext cx="4224130" cy="2031325"/>
          </a:xfrm>
          <a:prstGeom prst="rect">
            <a:avLst/>
          </a:prstGeom>
          <a:noFill/>
        </p:spPr>
        <p:txBody>
          <a:bodyPr wrap="square">
            <a:spAutoFit/>
          </a:bodyPr>
          <a:lstStyle/>
          <a:p>
            <a:pPr algn="l"/>
            <a:r>
              <a:rPr lang="en-US" b="0" i="0" dirty="0">
                <a:effectLst/>
                <a:latin typeface="system-ui"/>
              </a:rPr>
              <a:t>CA, SA and MF are assets/investments while OVD, CC and CL are more like loans/money owed. From the correlation matrix we can that Client with CA, SA and MF </a:t>
            </a:r>
            <a:r>
              <a:rPr lang="en-US" dirty="0">
                <a:latin typeface="system-ui"/>
              </a:rPr>
              <a:t>less likely to have</a:t>
            </a:r>
            <a:r>
              <a:rPr lang="en-US" b="0" i="0" dirty="0">
                <a:effectLst/>
                <a:latin typeface="system-ui"/>
              </a:rPr>
              <a:t> OVD, CC and CL and those with CL are also more likely to have CC and OVD.</a:t>
            </a:r>
          </a:p>
        </p:txBody>
      </p:sp>
      <p:grpSp>
        <p:nvGrpSpPr>
          <p:cNvPr id="9" name="Group 8">
            <a:extLst>
              <a:ext uri="{FF2B5EF4-FFF2-40B4-BE49-F238E27FC236}">
                <a16:creationId xmlns:a16="http://schemas.microsoft.com/office/drawing/2014/main" id="{72DB05E3-7623-43AC-908F-D766784B24E6}"/>
              </a:ext>
            </a:extLst>
          </p:cNvPr>
          <p:cNvGrpSpPr/>
          <p:nvPr/>
        </p:nvGrpSpPr>
        <p:grpSpPr>
          <a:xfrm>
            <a:off x="838200" y="1918044"/>
            <a:ext cx="5883964" cy="4774303"/>
            <a:chOff x="371061" y="1573488"/>
            <a:chExt cx="6505575" cy="5284512"/>
          </a:xfrm>
        </p:grpSpPr>
        <p:pic>
          <p:nvPicPr>
            <p:cNvPr id="6" name="Picture 5">
              <a:extLst>
                <a:ext uri="{FF2B5EF4-FFF2-40B4-BE49-F238E27FC236}">
                  <a16:creationId xmlns:a16="http://schemas.microsoft.com/office/drawing/2014/main" id="{CCED44C8-BB8D-4CBE-B3A3-55DE4E1AF994}"/>
                </a:ext>
              </a:extLst>
            </p:cNvPr>
            <p:cNvPicPr>
              <a:picLocks noChangeAspect="1"/>
            </p:cNvPicPr>
            <p:nvPr/>
          </p:nvPicPr>
          <p:blipFill>
            <a:blip r:embed="rId2"/>
            <a:stretch>
              <a:fillRect/>
            </a:stretch>
          </p:blipFill>
          <p:spPr>
            <a:xfrm>
              <a:off x="371061" y="1573488"/>
              <a:ext cx="6505575" cy="4029075"/>
            </a:xfrm>
            <a:prstGeom prst="rect">
              <a:avLst/>
            </a:prstGeom>
          </p:spPr>
        </p:pic>
        <p:pic>
          <p:nvPicPr>
            <p:cNvPr id="8" name="Picture 7">
              <a:extLst>
                <a:ext uri="{FF2B5EF4-FFF2-40B4-BE49-F238E27FC236}">
                  <a16:creationId xmlns:a16="http://schemas.microsoft.com/office/drawing/2014/main" id="{2031A209-F38D-47BA-BC3E-0F71D0301483}"/>
                </a:ext>
              </a:extLst>
            </p:cNvPr>
            <p:cNvPicPr>
              <a:picLocks noChangeAspect="1"/>
            </p:cNvPicPr>
            <p:nvPr/>
          </p:nvPicPr>
          <p:blipFill>
            <a:blip r:embed="rId3"/>
            <a:stretch>
              <a:fillRect/>
            </a:stretch>
          </p:blipFill>
          <p:spPr>
            <a:xfrm>
              <a:off x="710649" y="5495925"/>
              <a:ext cx="6086475" cy="1362075"/>
            </a:xfrm>
            <a:prstGeom prst="rect">
              <a:avLst/>
            </a:prstGeom>
          </p:spPr>
        </p:pic>
      </p:grpSp>
    </p:spTree>
    <p:extLst>
      <p:ext uri="{BB962C8B-B14F-4D97-AF65-F5344CB8AC3E}">
        <p14:creationId xmlns:p14="http://schemas.microsoft.com/office/powerpoint/2010/main" val="407203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56FF-EA35-4F44-B54D-5F79AB1F8479}"/>
              </a:ext>
            </a:extLst>
          </p:cNvPr>
          <p:cNvSpPr>
            <a:spLocks noGrp="1"/>
          </p:cNvSpPr>
          <p:nvPr>
            <p:ph type="title"/>
          </p:nvPr>
        </p:nvSpPr>
        <p:spPr>
          <a:xfrm>
            <a:off x="838200" y="118925"/>
            <a:ext cx="10515600" cy="1325563"/>
          </a:xfrm>
        </p:spPr>
        <p:txBody>
          <a:bodyPr/>
          <a:lstStyle/>
          <a:p>
            <a:r>
              <a:rPr lang="en-US" dirty="0"/>
              <a:t>Highly correlated variables: _CA</a:t>
            </a:r>
            <a:endParaRPr lang="en-SG" dirty="0"/>
          </a:p>
        </p:txBody>
      </p:sp>
      <p:grpSp>
        <p:nvGrpSpPr>
          <p:cNvPr id="7" name="Group 6">
            <a:extLst>
              <a:ext uri="{FF2B5EF4-FFF2-40B4-BE49-F238E27FC236}">
                <a16:creationId xmlns:a16="http://schemas.microsoft.com/office/drawing/2014/main" id="{081BC35E-6974-4914-B417-53B40033DEAF}"/>
              </a:ext>
            </a:extLst>
          </p:cNvPr>
          <p:cNvGrpSpPr/>
          <p:nvPr/>
        </p:nvGrpSpPr>
        <p:grpSpPr>
          <a:xfrm>
            <a:off x="1034912" y="1325562"/>
            <a:ext cx="6015245" cy="5413513"/>
            <a:chOff x="2638425" y="1438275"/>
            <a:chExt cx="6915150" cy="5901565"/>
          </a:xfrm>
        </p:grpSpPr>
        <p:pic>
          <p:nvPicPr>
            <p:cNvPr id="4" name="Picture 3">
              <a:extLst>
                <a:ext uri="{FF2B5EF4-FFF2-40B4-BE49-F238E27FC236}">
                  <a16:creationId xmlns:a16="http://schemas.microsoft.com/office/drawing/2014/main" id="{E50766E6-5CFF-4EA5-8096-1156684BD236}"/>
                </a:ext>
              </a:extLst>
            </p:cNvPr>
            <p:cNvPicPr>
              <a:picLocks noChangeAspect="1"/>
            </p:cNvPicPr>
            <p:nvPr/>
          </p:nvPicPr>
          <p:blipFill>
            <a:blip r:embed="rId2"/>
            <a:stretch>
              <a:fillRect/>
            </a:stretch>
          </p:blipFill>
          <p:spPr>
            <a:xfrm>
              <a:off x="2638425" y="1438275"/>
              <a:ext cx="6915150" cy="3981450"/>
            </a:xfrm>
            <a:prstGeom prst="rect">
              <a:avLst/>
            </a:prstGeom>
          </p:spPr>
        </p:pic>
        <p:pic>
          <p:nvPicPr>
            <p:cNvPr id="6" name="Picture 5">
              <a:extLst>
                <a:ext uri="{FF2B5EF4-FFF2-40B4-BE49-F238E27FC236}">
                  <a16:creationId xmlns:a16="http://schemas.microsoft.com/office/drawing/2014/main" id="{740FF910-D6CB-4042-9CA8-977D7B2AEB37}"/>
                </a:ext>
              </a:extLst>
            </p:cNvPr>
            <p:cNvPicPr>
              <a:picLocks noChangeAspect="1"/>
            </p:cNvPicPr>
            <p:nvPr/>
          </p:nvPicPr>
          <p:blipFill>
            <a:blip r:embed="rId3"/>
            <a:stretch>
              <a:fillRect/>
            </a:stretch>
          </p:blipFill>
          <p:spPr>
            <a:xfrm>
              <a:off x="3969647" y="5349115"/>
              <a:ext cx="5286375" cy="1990725"/>
            </a:xfrm>
            <a:prstGeom prst="rect">
              <a:avLst/>
            </a:prstGeom>
          </p:spPr>
        </p:pic>
      </p:grpSp>
      <p:sp>
        <p:nvSpPr>
          <p:cNvPr id="9" name="TextBox 8">
            <a:extLst>
              <a:ext uri="{FF2B5EF4-FFF2-40B4-BE49-F238E27FC236}">
                <a16:creationId xmlns:a16="http://schemas.microsoft.com/office/drawing/2014/main" id="{CF526C69-E637-4D42-9741-4A10C7FC5D4E}"/>
              </a:ext>
            </a:extLst>
          </p:cNvPr>
          <p:cNvSpPr txBox="1"/>
          <p:nvPr/>
        </p:nvSpPr>
        <p:spPr>
          <a:xfrm>
            <a:off x="7341704" y="2385391"/>
            <a:ext cx="3815384" cy="1477328"/>
          </a:xfrm>
          <a:prstGeom prst="rect">
            <a:avLst/>
          </a:prstGeom>
          <a:noFill/>
        </p:spPr>
        <p:txBody>
          <a:bodyPr wrap="square">
            <a:spAutoFit/>
          </a:bodyPr>
          <a:lstStyle/>
          <a:p>
            <a:pPr algn="l"/>
            <a:r>
              <a:rPr lang="en-US" b="0" i="0" dirty="0">
                <a:effectLst/>
                <a:latin typeface="system-ui"/>
              </a:rPr>
              <a:t>There are a few variables with _CA that are almost identical </a:t>
            </a:r>
            <a:r>
              <a:rPr lang="en-US" b="0" i="0" dirty="0" err="1">
                <a:effectLst/>
                <a:latin typeface="system-ui"/>
              </a:rPr>
              <a:t>ie</a:t>
            </a:r>
            <a:r>
              <a:rPr lang="en-US" b="0" i="0" dirty="0">
                <a:effectLst/>
                <a:latin typeface="system-ui"/>
              </a:rPr>
              <a:t>. </a:t>
            </a:r>
            <a:r>
              <a:rPr lang="en-US" b="0" i="0" dirty="0" err="1">
                <a:effectLst/>
                <a:latin typeface="system-ui"/>
              </a:rPr>
              <a:t>multicolinearity</a:t>
            </a:r>
            <a:r>
              <a:rPr lang="en-US" b="0" i="0" dirty="0">
                <a:effectLst/>
                <a:latin typeface="system-ui"/>
              </a:rPr>
              <a:t> and we will drop those above 0.9 </a:t>
            </a:r>
            <a:r>
              <a:rPr lang="en-US" b="0" i="0" dirty="0" err="1">
                <a:effectLst/>
                <a:latin typeface="system-ui"/>
              </a:rPr>
              <a:t>ie</a:t>
            </a:r>
            <a:r>
              <a:rPr lang="en-US" b="0" i="0" dirty="0">
                <a:effectLst/>
                <a:latin typeface="system-ui"/>
              </a:rPr>
              <a:t>. the columns suffix with _CA</a:t>
            </a:r>
          </a:p>
        </p:txBody>
      </p:sp>
    </p:spTree>
    <p:extLst>
      <p:ext uri="{BB962C8B-B14F-4D97-AF65-F5344CB8AC3E}">
        <p14:creationId xmlns:p14="http://schemas.microsoft.com/office/powerpoint/2010/main" val="106821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D6E8-F7BA-4264-AACD-175CD4385E95}"/>
              </a:ext>
            </a:extLst>
          </p:cNvPr>
          <p:cNvSpPr>
            <a:spLocks noGrp="1"/>
          </p:cNvSpPr>
          <p:nvPr>
            <p:ph type="title"/>
          </p:nvPr>
        </p:nvSpPr>
        <p:spPr/>
        <p:txBody>
          <a:bodyPr/>
          <a:lstStyle/>
          <a:p>
            <a:r>
              <a:rPr lang="en-US" dirty="0"/>
              <a:t>Feature Importance - MF</a:t>
            </a:r>
            <a:endParaRPr lang="en-SG" dirty="0"/>
          </a:p>
        </p:txBody>
      </p:sp>
      <p:sp>
        <p:nvSpPr>
          <p:cNvPr id="5" name="TextBox 4">
            <a:extLst>
              <a:ext uri="{FF2B5EF4-FFF2-40B4-BE49-F238E27FC236}">
                <a16:creationId xmlns:a16="http://schemas.microsoft.com/office/drawing/2014/main" id="{B34E6F9A-B14B-49D8-AABE-789C6A7D3959}"/>
              </a:ext>
            </a:extLst>
          </p:cNvPr>
          <p:cNvSpPr txBox="1"/>
          <p:nvPr/>
        </p:nvSpPr>
        <p:spPr>
          <a:xfrm>
            <a:off x="9058947" y="1948070"/>
            <a:ext cx="2987279" cy="2862322"/>
          </a:xfrm>
          <a:prstGeom prst="rect">
            <a:avLst/>
          </a:prstGeom>
          <a:noFill/>
        </p:spPr>
        <p:txBody>
          <a:bodyPr wrap="square">
            <a:spAutoFit/>
          </a:bodyPr>
          <a:lstStyle/>
          <a:p>
            <a:pPr algn="l"/>
            <a:r>
              <a:rPr lang="en-US" b="0" i="0" dirty="0">
                <a:effectLst/>
                <a:latin typeface="system-ui"/>
              </a:rPr>
              <a:t>It is interesting to see the newly generated feature being the most important variable. MF is an investment vehicle and volume may indicate excess funds that can be invested. Further conversation and investigation can be done to understand this insight.</a:t>
            </a:r>
          </a:p>
        </p:txBody>
      </p:sp>
      <p:pic>
        <p:nvPicPr>
          <p:cNvPr id="7" name="Picture 6">
            <a:extLst>
              <a:ext uri="{FF2B5EF4-FFF2-40B4-BE49-F238E27FC236}">
                <a16:creationId xmlns:a16="http://schemas.microsoft.com/office/drawing/2014/main" id="{A9082080-298B-4E33-A6A5-FA3DE2B3A7BA}"/>
              </a:ext>
            </a:extLst>
          </p:cNvPr>
          <p:cNvPicPr>
            <a:picLocks noChangeAspect="1"/>
          </p:cNvPicPr>
          <p:nvPr/>
        </p:nvPicPr>
        <p:blipFill>
          <a:blip r:embed="rId2"/>
          <a:stretch>
            <a:fillRect/>
          </a:stretch>
        </p:blipFill>
        <p:spPr>
          <a:xfrm>
            <a:off x="281609" y="1319212"/>
            <a:ext cx="8513770" cy="5173663"/>
          </a:xfrm>
          <a:prstGeom prst="rect">
            <a:avLst/>
          </a:prstGeom>
        </p:spPr>
      </p:pic>
    </p:spTree>
    <p:extLst>
      <p:ext uri="{BB962C8B-B14F-4D97-AF65-F5344CB8AC3E}">
        <p14:creationId xmlns:p14="http://schemas.microsoft.com/office/powerpoint/2010/main" val="305875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68ED-6BEB-4E38-B2B0-1693C683D152}"/>
              </a:ext>
            </a:extLst>
          </p:cNvPr>
          <p:cNvSpPr>
            <a:spLocks noGrp="1"/>
          </p:cNvSpPr>
          <p:nvPr>
            <p:ph type="title"/>
          </p:nvPr>
        </p:nvSpPr>
        <p:spPr/>
        <p:txBody>
          <a:bodyPr/>
          <a:lstStyle/>
          <a:p>
            <a:r>
              <a:rPr lang="en-US" dirty="0"/>
              <a:t>Feature Importance - CC</a:t>
            </a:r>
            <a:endParaRPr lang="en-SG" dirty="0"/>
          </a:p>
        </p:txBody>
      </p:sp>
      <p:sp>
        <p:nvSpPr>
          <p:cNvPr id="5" name="TextBox 4">
            <a:extLst>
              <a:ext uri="{FF2B5EF4-FFF2-40B4-BE49-F238E27FC236}">
                <a16:creationId xmlns:a16="http://schemas.microsoft.com/office/drawing/2014/main" id="{E6437FC1-E5A9-40AF-BEC2-C84BAD22513A}"/>
              </a:ext>
            </a:extLst>
          </p:cNvPr>
          <p:cNvSpPr txBox="1"/>
          <p:nvPr/>
        </p:nvSpPr>
        <p:spPr>
          <a:xfrm>
            <a:off x="9058947" y="1948070"/>
            <a:ext cx="2987279" cy="3139321"/>
          </a:xfrm>
          <a:prstGeom prst="rect">
            <a:avLst/>
          </a:prstGeom>
          <a:noFill/>
        </p:spPr>
        <p:txBody>
          <a:bodyPr wrap="square">
            <a:spAutoFit/>
          </a:bodyPr>
          <a:lstStyle/>
          <a:p>
            <a:pPr algn="l"/>
            <a:r>
              <a:rPr lang="en-US" b="0" i="0" dirty="0">
                <a:effectLst/>
                <a:latin typeface="system-ui"/>
              </a:rPr>
              <a:t>As people may use</a:t>
            </a:r>
            <a:r>
              <a:rPr lang="en-US" dirty="0">
                <a:latin typeface="system-ui"/>
              </a:rPr>
              <a:t> Credit Card for ease of purchase and not necessarily because they don’t have the money to pay for good and services, it is interesting to see Asset Balance as the most important variable. Further investigation should be done to determine if it is a positive or negative relationship. </a:t>
            </a:r>
            <a:endParaRPr lang="en-US" b="0" i="0" dirty="0">
              <a:effectLst/>
              <a:latin typeface="system-ui"/>
            </a:endParaRPr>
          </a:p>
        </p:txBody>
      </p:sp>
      <p:pic>
        <p:nvPicPr>
          <p:cNvPr id="7" name="Picture 6">
            <a:extLst>
              <a:ext uri="{FF2B5EF4-FFF2-40B4-BE49-F238E27FC236}">
                <a16:creationId xmlns:a16="http://schemas.microsoft.com/office/drawing/2014/main" id="{4CCDC865-FAE3-4A4E-A461-1B910ADA5AEC}"/>
              </a:ext>
            </a:extLst>
          </p:cNvPr>
          <p:cNvPicPr>
            <a:picLocks noChangeAspect="1"/>
          </p:cNvPicPr>
          <p:nvPr/>
        </p:nvPicPr>
        <p:blipFill>
          <a:blip r:embed="rId2"/>
          <a:stretch>
            <a:fillRect/>
          </a:stretch>
        </p:blipFill>
        <p:spPr>
          <a:xfrm>
            <a:off x="278165" y="1550610"/>
            <a:ext cx="8780782" cy="5127795"/>
          </a:xfrm>
          <a:prstGeom prst="rect">
            <a:avLst/>
          </a:prstGeom>
        </p:spPr>
      </p:pic>
    </p:spTree>
    <p:extLst>
      <p:ext uri="{BB962C8B-B14F-4D97-AF65-F5344CB8AC3E}">
        <p14:creationId xmlns:p14="http://schemas.microsoft.com/office/powerpoint/2010/main" val="345697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CA5D-5352-43A4-A7D3-F7ED4B0643E1}"/>
              </a:ext>
            </a:extLst>
          </p:cNvPr>
          <p:cNvSpPr>
            <a:spLocks noGrp="1"/>
          </p:cNvSpPr>
          <p:nvPr>
            <p:ph type="title"/>
          </p:nvPr>
        </p:nvSpPr>
        <p:spPr/>
        <p:txBody>
          <a:bodyPr/>
          <a:lstStyle/>
          <a:p>
            <a:r>
              <a:rPr lang="en-US" dirty="0"/>
              <a:t>Feature Importance - CL</a:t>
            </a:r>
            <a:endParaRPr lang="en-SG" dirty="0"/>
          </a:p>
        </p:txBody>
      </p:sp>
      <p:sp>
        <p:nvSpPr>
          <p:cNvPr id="5" name="TextBox 4">
            <a:extLst>
              <a:ext uri="{FF2B5EF4-FFF2-40B4-BE49-F238E27FC236}">
                <a16:creationId xmlns:a16="http://schemas.microsoft.com/office/drawing/2014/main" id="{49E742E9-5ECF-45A6-8414-ADCFA7EB9E4C}"/>
              </a:ext>
            </a:extLst>
          </p:cNvPr>
          <p:cNvSpPr txBox="1"/>
          <p:nvPr/>
        </p:nvSpPr>
        <p:spPr>
          <a:xfrm>
            <a:off x="9058947" y="1948070"/>
            <a:ext cx="2987279" cy="3416320"/>
          </a:xfrm>
          <a:prstGeom prst="rect">
            <a:avLst/>
          </a:prstGeom>
          <a:noFill/>
        </p:spPr>
        <p:txBody>
          <a:bodyPr wrap="square">
            <a:spAutoFit/>
          </a:bodyPr>
          <a:lstStyle/>
          <a:p>
            <a:pPr algn="l"/>
            <a:r>
              <a:rPr lang="en-US" b="0" i="0" dirty="0">
                <a:effectLst/>
                <a:latin typeface="system-ui"/>
              </a:rPr>
              <a:t>As this may be driven by the credit risk assessment by the bank, it is not surprising to see Age and Tenure as the most important variable for CL. It would be interesting if we have income or variables indicative of income such as property type among the input variables as that may associate with the Net Volume shown here.</a:t>
            </a:r>
          </a:p>
        </p:txBody>
      </p:sp>
      <p:pic>
        <p:nvPicPr>
          <p:cNvPr id="7" name="Picture 6">
            <a:extLst>
              <a:ext uri="{FF2B5EF4-FFF2-40B4-BE49-F238E27FC236}">
                <a16:creationId xmlns:a16="http://schemas.microsoft.com/office/drawing/2014/main" id="{3CE2173A-0CFB-4DDE-98C0-DFE2114CBCFB}"/>
              </a:ext>
            </a:extLst>
          </p:cNvPr>
          <p:cNvPicPr>
            <a:picLocks noChangeAspect="1"/>
          </p:cNvPicPr>
          <p:nvPr/>
        </p:nvPicPr>
        <p:blipFill>
          <a:blip r:embed="rId2"/>
          <a:stretch>
            <a:fillRect/>
          </a:stretch>
        </p:blipFill>
        <p:spPr>
          <a:xfrm>
            <a:off x="145774" y="1496873"/>
            <a:ext cx="8390815" cy="5361127"/>
          </a:xfrm>
          <a:prstGeom prst="rect">
            <a:avLst/>
          </a:prstGeom>
        </p:spPr>
      </p:pic>
    </p:spTree>
    <p:extLst>
      <p:ext uri="{BB962C8B-B14F-4D97-AF65-F5344CB8AC3E}">
        <p14:creationId xmlns:p14="http://schemas.microsoft.com/office/powerpoint/2010/main" val="317087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945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system-ui</vt:lpstr>
      <vt:lpstr>Office Theme</vt:lpstr>
      <vt:lpstr>Data Scientist Case Study: Direct Marketing Optimization (By Vince Tan)</vt:lpstr>
      <vt:lpstr>Data Scientist Case Study: Direct Marketing Optimization By Vince Tan</vt:lpstr>
      <vt:lpstr>Anomaly: Tenure around 150 and Tenure &gt; Age</vt:lpstr>
      <vt:lpstr>Findings: Products</vt:lpstr>
      <vt:lpstr>Highly correlated variables: _CA</vt:lpstr>
      <vt:lpstr>Feature Importance - MF</vt:lpstr>
      <vt:lpstr>Feature Importance - CC</vt:lpstr>
      <vt:lpstr>Feature Importance - CL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Case Study: Direct Marketing Optimization By Vince Tan</dc:title>
  <dc:creator>Admin</dc:creator>
  <cp:lastModifiedBy>Admin</cp:lastModifiedBy>
  <cp:revision>14</cp:revision>
  <dcterms:created xsi:type="dcterms:W3CDTF">2025-01-24T03:00:19Z</dcterms:created>
  <dcterms:modified xsi:type="dcterms:W3CDTF">2025-01-24T07:59:27Z</dcterms:modified>
</cp:coreProperties>
</file>