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72" r:id="rId10"/>
    <p:sldId id="273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4344-42E1-4D5D-B2C1-F4DE8C8B5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A3F1F-41FB-47D8-B211-E3C19985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C99E-3A79-42F9-A14A-7D30B53B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7D4D-EB3F-4553-BF3E-1C75AB97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4C22-B679-434C-AC3A-D840A649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7B15-4641-4EDB-9EA6-BE8564E6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3192-F5B4-4373-8B8E-CC67F2AE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269A-EE15-42EB-A3A7-F099BCE3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F6BE-6EDA-48EA-8866-7E0CD2B5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7698-95FF-4FC6-8DBD-508A1C96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9EAE8-9B46-49D6-8611-C6B38305F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07B5C-9C0F-42AF-8574-D3FCB0EC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89E2-FC66-4F09-847F-A563E849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9CDF-C879-4454-AD16-67A6D57D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8C8A-0945-45E6-A3C0-58C5286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24AB-29F5-45C5-B610-56C6A49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165F-696B-44B3-8055-3BCACE3B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F39B-2D60-4832-B449-DD336F5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2A90-B0DF-4DF0-AD69-21D1507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F6B0-70A7-429F-914F-E0AE9E06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0C4B-D07A-445D-A841-8CC55623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DBB7-8651-4727-9298-F26409B7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C93F-DBAF-4A52-9388-78C3840E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B3B2-51AA-4441-8683-D86323BB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983C-66D5-43A8-8001-D861B0B8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8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D5C-4A36-49A5-A2DB-C8034CFE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A144-AB4D-4D61-9342-DAA0065E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3FCF7-0054-4116-9BE4-3A45401E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5525-2F04-4913-9426-6A8C2E1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7656-1A7B-4AB3-9377-CEF16F02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F965-FC28-4593-A399-C3B2EAB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9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649F-6764-41E7-836D-070A324E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D76C-DCF6-43BE-B713-BA208874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909D-7DC7-4D64-8EA3-40C73C1F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52F3E-05B5-4E21-AC23-7D914B57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5FEF9-3665-4735-9BD9-8AE7DAF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80A9F-0EF6-4661-A109-4C6F8E09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1D832-5F96-42CA-98DA-85986FF0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9F107-7533-4794-B0B3-06176F58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9550-D746-4983-837D-6210F19C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A2C1-8AAD-44E1-B13C-A436B2C0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1A7B-A163-4FDF-B779-D09F89DE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488EA-9054-421F-B77D-0DB2547C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8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6CA9D-D87B-46CC-9047-66AB9E5F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D97C2-9BFF-4839-963A-A152EAF7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03C52-7AD2-4D06-9343-448D918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59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6D59-53F0-4B92-ACD6-10A5BFDC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4D4-6E13-4A2F-B376-C335E28B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BDCA-2BEB-4777-8BC8-CB0DE767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AF00-021B-4A40-9171-FAD363F1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9A7E6-9CD2-447C-9A17-963685F8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3E585-D54A-47C8-B4BC-87CABEF7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5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1359-16BE-441F-AD05-B96C68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D97E-E728-4EC8-86BC-0A784FB48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24EB5-125D-4001-9868-774D9A43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A70D-CDCC-454E-A660-C04A8C29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1227-15F3-475E-BDDE-93943B5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E1DA-A0BB-4C96-820A-4C52F59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9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38BF8-947F-43A8-A0CA-6469546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446C-D3D0-427B-985D-EC500354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2956-50F1-4D32-A59B-E792BAB78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2E8AA-AF44-4802-93EE-7CDCA90A2955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DC09E-4B3C-4155-9169-84A00FEB7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588-4E59-4DBE-8AC5-E1ADE37ED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75FB-0B7C-43B8-BB48-F192C1DE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9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png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9983B-A323-485E-A4C5-C559E8706565}"/>
              </a:ext>
            </a:extLst>
          </p:cNvPr>
          <p:cNvSpPr txBox="1"/>
          <p:nvPr/>
        </p:nvSpPr>
        <p:spPr>
          <a:xfrm>
            <a:off x="185531" y="185530"/>
            <a:ext cx="11820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Задача1</a:t>
            </a:r>
            <a:r>
              <a:rPr lang="ru-RU" b="1" dirty="0"/>
              <a:t>. </a:t>
            </a:r>
            <a:r>
              <a:rPr lang="ru-RU" dirty="0"/>
              <a:t>При термоэлектронной эмиссии происходит вылет электронов с поверхности металла или полупроводника. Предполагая что, а) вылеты электронов – статистически независимые события, б) вероятность вылета электронов за бесконечно малый промежуток времени </a:t>
            </a:r>
            <a:r>
              <a:rPr lang="en-US" dirty="0"/>
              <a:t>dt </a:t>
            </a:r>
            <a:r>
              <a:rPr lang="ru-RU" dirty="0"/>
              <a:t>равна </a:t>
            </a:r>
            <a:r>
              <a:rPr lang="el-GR" dirty="0"/>
              <a:t>λ</a:t>
            </a:r>
            <a:r>
              <a:rPr lang="en-US" dirty="0"/>
              <a:t>t (</a:t>
            </a:r>
            <a:r>
              <a:rPr lang="ru-RU" dirty="0"/>
              <a:t>где </a:t>
            </a:r>
            <a:r>
              <a:rPr lang="el-GR" dirty="0"/>
              <a:t>λ</a:t>
            </a:r>
            <a:r>
              <a:rPr lang="ru-RU" dirty="0"/>
              <a:t> – постоянная величина</a:t>
            </a:r>
            <a:r>
              <a:rPr lang="en-US" dirty="0"/>
              <a:t>)</a:t>
            </a:r>
            <a:r>
              <a:rPr lang="ru-RU" dirty="0"/>
              <a:t>, определить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вылета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электронов за время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Среднеквадратичную флуктуация числа вылетевших электронов к моменту времени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/>
              <a:t> </a:t>
            </a:r>
            <a:endParaRPr lang="ru-RU" b="1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99387D9-73C9-4684-BBC2-1C9C2FDDB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16286"/>
              </p:ext>
            </p:extLst>
          </p:nvPr>
        </p:nvGraphicFramePr>
        <p:xfrm>
          <a:off x="368300" y="1697218"/>
          <a:ext cx="7702273" cy="497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4698720" imgH="3035160" progId="Equation.DSMT4">
                  <p:embed/>
                </p:oleObj>
              </mc:Choice>
              <mc:Fallback>
                <p:oleObj name="Equation" r:id="rId3" imgW="4698720" imgH="303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" y="1697218"/>
                        <a:ext cx="7702273" cy="4975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14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A47E9C3-DA02-4436-91E6-E3662F55D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580665"/>
              </p:ext>
            </p:extLst>
          </p:nvPr>
        </p:nvGraphicFramePr>
        <p:xfrm>
          <a:off x="412059" y="251377"/>
          <a:ext cx="10933365" cy="603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6311880" imgH="3479760" progId="Equation.DSMT4">
                  <p:embed/>
                </p:oleObj>
              </mc:Choice>
              <mc:Fallback>
                <p:oleObj name="Equation" r:id="rId3" imgW="6311880" imgH="34797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2940CCD-1D5D-49E1-AD9C-2F20A5BF3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059" y="251377"/>
                        <a:ext cx="10933365" cy="603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83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D898E1-D1FC-4F30-BF80-C516A7BADF62}"/>
              </a:ext>
            </a:extLst>
          </p:cNvPr>
          <p:cNvSpPr txBox="1"/>
          <p:nvPr/>
        </p:nvSpPr>
        <p:spPr>
          <a:xfrm>
            <a:off x="278294" y="119269"/>
            <a:ext cx="1179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 5</a:t>
            </a:r>
            <a:r>
              <a:rPr lang="ru-RU" dirty="0"/>
              <a:t>. Цилиндр высотой </a:t>
            </a:r>
            <a:r>
              <a:rPr lang="en-US" dirty="0"/>
              <a:t>h </a:t>
            </a:r>
            <a:r>
              <a:rPr lang="ru-RU" dirty="0"/>
              <a:t> с основанием радиуса </a:t>
            </a:r>
            <a:r>
              <a:rPr lang="en-US" dirty="0"/>
              <a:t>R </a:t>
            </a:r>
            <a:r>
              <a:rPr lang="ru-RU" dirty="0"/>
              <a:t>заполнен идеальным газом. Цилиндр вращается с постоянной угловой скоростью </a:t>
            </a:r>
            <a:r>
              <a:rPr lang="el-GR" dirty="0"/>
              <a:t>ω</a:t>
            </a:r>
            <a:r>
              <a:rPr lang="ru-RU" dirty="0"/>
              <a:t> относительно оси вращения, перпендикулярной основанию и проходящей через его центр. Найти давление газа на боковую поверхность цилиндра, если общее число частиц газа </a:t>
            </a:r>
            <a:r>
              <a:rPr lang="en-US" dirty="0"/>
              <a:t>N, </a:t>
            </a:r>
            <a:r>
              <a:rPr lang="ru-RU" dirty="0"/>
              <a:t>а масса одной частицы </a:t>
            </a:r>
            <a:r>
              <a:rPr lang="en-US" dirty="0"/>
              <a:t>m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68093-63E1-4600-9BC0-ECA8BAE6A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5" y="1457738"/>
            <a:ext cx="5027131" cy="2823541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7C157C-2311-4839-BA33-680716A7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52469"/>
              </p:ext>
            </p:extLst>
          </p:nvPr>
        </p:nvGraphicFramePr>
        <p:xfrm>
          <a:off x="5640042" y="1456730"/>
          <a:ext cx="6319229" cy="107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3886200" imgH="660240" progId="Equation.DSMT4">
                  <p:embed/>
                </p:oleObj>
              </mc:Choice>
              <mc:Fallback>
                <p:oleObj name="Equation" r:id="rId4" imgW="38862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0042" y="1456730"/>
                        <a:ext cx="6319229" cy="107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8F993AF-5A98-4D8D-B8C3-A9C23BBF2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206273"/>
              </p:ext>
            </p:extLst>
          </p:nvPr>
        </p:nvGraphicFramePr>
        <p:xfrm>
          <a:off x="4525134" y="2945295"/>
          <a:ext cx="6023595" cy="3746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3593880" imgH="2234880" progId="Equation.DSMT4">
                  <p:embed/>
                </p:oleObj>
              </mc:Choice>
              <mc:Fallback>
                <p:oleObj name="Equation" r:id="rId6" imgW="35938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5134" y="2945295"/>
                        <a:ext cx="6023595" cy="3746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60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CF3B77-3DDE-4CFD-A59C-660F120DC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35445"/>
              </p:ext>
            </p:extLst>
          </p:nvPr>
        </p:nvGraphicFramePr>
        <p:xfrm>
          <a:off x="215002" y="0"/>
          <a:ext cx="10855326" cy="897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6476760" imgH="5359320" progId="Equation.DSMT4">
                  <p:embed/>
                </p:oleObj>
              </mc:Choice>
              <mc:Fallback>
                <p:oleObj name="Equation" r:id="rId3" imgW="6476760" imgH="5359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8F993AF-5A98-4D8D-B8C3-A9C23BBF2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002" y="0"/>
                        <a:ext cx="10855326" cy="897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66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CF3B77-3DDE-4CFD-A59C-660F120DC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52413"/>
              </p:ext>
            </p:extLst>
          </p:nvPr>
        </p:nvGraphicFramePr>
        <p:xfrm>
          <a:off x="464377" y="367196"/>
          <a:ext cx="6493013" cy="605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3568680" imgH="3327120" progId="Equation.DSMT4">
                  <p:embed/>
                </p:oleObj>
              </mc:Choice>
              <mc:Fallback>
                <p:oleObj name="Equation" r:id="rId3" imgW="3568680" imgH="3327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CF3B77-3DDE-4CFD-A59C-660F120DC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77" y="367196"/>
                        <a:ext cx="6493013" cy="6050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4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CF3B77-3DDE-4CFD-A59C-660F120DC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48427"/>
              </p:ext>
            </p:extLst>
          </p:nvPr>
        </p:nvGraphicFramePr>
        <p:xfrm>
          <a:off x="377964" y="341037"/>
          <a:ext cx="7273464" cy="592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3924000" imgH="3200400" progId="Equation.DSMT4">
                  <p:embed/>
                </p:oleObj>
              </mc:Choice>
              <mc:Fallback>
                <p:oleObj name="Equation" r:id="rId3" imgW="3924000" imgH="3200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CF3B77-3DDE-4CFD-A59C-660F120DC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64" y="341037"/>
                        <a:ext cx="7273464" cy="592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4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CF3B77-3DDE-4CFD-A59C-660F120DC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79866"/>
              </p:ext>
            </p:extLst>
          </p:nvPr>
        </p:nvGraphicFramePr>
        <p:xfrm>
          <a:off x="164203" y="82547"/>
          <a:ext cx="11441112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6172200" imgH="1942920" progId="Equation.DSMT4">
                  <p:embed/>
                </p:oleObj>
              </mc:Choice>
              <mc:Fallback>
                <p:oleObj name="Equation" r:id="rId3" imgW="6172200" imgH="1942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CF3B77-3DDE-4CFD-A59C-660F120DC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203" y="82547"/>
                        <a:ext cx="11441112" cy="359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1C6833-0E39-4231-829E-9E21C42801F0}"/>
                  </a:ext>
                </a:extLst>
              </p:cNvPr>
              <p:cNvSpPr/>
              <p:nvPr/>
            </p:nvSpPr>
            <p:spPr>
              <a:xfrm>
                <a:off x="5701340" y="3176591"/>
                <a:ext cx="789319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li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1C6833-0E39-4231-829E-9E21C4280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40" y="3176591"/>
                <a:ext cx="789319" cy="504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4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CF3B77-3DDE-4CFD-A59C-660F120DC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16083"/>
              </p:ext>
            </p:extLst>
          </p:nvPr>
        </p:nvGraphicFramePr>
        <p:xfrm>
          <a:off x="92867" y="110780"/>
          <a:ext cx="12006263" cy="684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6476760" imgH="3695400" progId="Equation.DSMT4">
                  <p:embed/>
                </p:oleObj>
              </mc:Choice>
              <mc:Fallback>
                <p:oleObj name="Equation" r:id="rId3" imgW="6476760" imgH="3695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CF3B77-3DDE-4CFD-A59C-660F120DC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7" y="110780"/>
                        <a:ext cx="12006263" cy="684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1C6833-0E39-4231-829E-9E21C42801F0}"/>
                  </a:ext>
                </a:extLst>
              </p:cNvPr>
              <p:cNvSpPr/>
              <p:nvPr/>
            </p:nvSpPr>
            <p:spPr>
              <a:xfrm>
                <a:off x="5701340" y="3176591"/>
                <a:ext cx="789319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li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1C6833-0E39-4231-829E-9E21C4280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40" y="3176591"/>
                <a:ext cx="789319" cy="504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CF3B77-3DDE-4CFD-A59C-660F120DC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60037"/>
              </p:ext>
            </p:extLst>
          </p:nvPr>
        </p:nvGraphicFramePr>
        <p:xfrm>
          <a:off x="241647" y="98494"/>
          <a:ext cx="6914527" cy="662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4927320" imgH="4724280" progId="Equation.DSMT4">
                  <p:embed/>
                </p:oleObj>
              </mc:Choice>
              <mc:Fallback>
                <p:oleObj name="Equation" r:id="rId3" imgW="4927320" imgH="4724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3CF3B77-3DDE-4CFD-A59C-660F120DC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47" y="98494"/>
                        <a:ext cx="6914527" cy="662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8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6B546A-CFB3-44BF-ABF6-444824AF1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85649"/>
              </p:ext>
            </p:extLst>
          </p:nvPr>
        </p:nvGraphicFramePr>
        <p:xfrm>
          <a:off x="354633" y="239298"/>
          <a:ext cx="8958647" cy="638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5308560" imgH="3784320" progId="Equation.DSMT4">
                  <p:embed/>
                </p:oleObj>
              </mc:Choice>
              <mc:Fallback>
                <p:oleObj name="Equation" r:id="rId3" imgW="5308560" imgH="378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633" y="239298"/>
                        <a:ext cx="8958647" cy="6386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98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6B546A-CFB3-44BF-ABF6-444824AF1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15797"/>
              </p:ext>
            </p:extLst>
          </p:nvPr>
        </p:nvGraphicFramePr>
        <p:xfrm>
          <a:off x="411370" y="302177"/>
          <a:ext cx="8322776" cy="568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4533840" imgH="3098520" progId="Equation.DSMT4">
                  <p:embed/>
                </p:oleObj>
              </mc:Choice>
              <mc:Fallback>
                <p:oleObj name="Equation" r:id="rId3" imgW="4533840" imgH="30985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F6B546A-CFB3-44BF-ABF6-444824AF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370" y="302177"/>
                        <a:ext cx="8322776" cy="5687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3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99387D9-73C9-4684-BBC2-1C9C2FDDB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76862"/>
              </p:ext>
            </p:extLst>
          </p:nvPr>
        </p:nvGraphicFramePr>
        <p:xfrm>
          <a:off x="226393" y="94285"/>
          <a:ext cx="6598478" cy="665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4305240" imgH="4343400" progId="Equation.DSMT4">
                  <p:embed/>
                </p:oleObj>
              </mc:Choice>
              <mc:Fallback>
                <p:oleObj name="Equation" r:id="rId3" imgW="4305240" imgH="434340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F99387D9-73C9-4684-BBC2-1C9C2FDDB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93" y="94285"/>
                        <a:ext cx="6598478" cy="665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6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6B546A-CFB3-44BF-ABF6-444824AF1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5674"/>
              </p:ext>
            </p:extLst>
          </p:nvPr>
        </p:nvGraphicFramePr>
        <p:xfrm>
          <a:off x="465138" y="0"/>
          <a:ext cx="9089680" cy="64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5803560" imgH="4140000" progId="Equation.DSMT4">
                  <p:embed/>
                </p:oleObj>
              </mc:Choice>
              <mc:Fallback>
                <p:oleObj name="Equation" r:id="rId3" imgW="5803560" imgH="4140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F6B546A-CFB3-44BF-ABF6-444824AF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0"/>
                        <a:ext cx="9089680" cy="648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62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6B546A-CFB3-44BF-ABF6-444824AF1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37129"/>
              </p:ext>
            </p:extLst>
          </p:nvPr>
        </p:nvGraphicFramePr>
        <p:xfrm>
          <a:off x="481290" y="149556"/>
          <a:ext cx="7973597" cy="65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6375240" imgH="5244840" progId="Equation.DSMT4">
                  <p:embed/>
                </p:oleObj>
              </mc:Choice>
              <mc:Fallback>
                <p:oleObj name="Equation" r:id="rId3" imgW="6375240" imgH="5244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F6B546A-CFB3-44BF-ABF6-444824AF1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290" y="149556"/>
                        <a:ext cx="7973597" cy="655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81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FADDF-70B2-4F19-987F-6B0C956CC705}"/>
              </a:ext>
            </a:extLst>
          </p:cNvPr>
          <p:cNvSpPr txBox="1"/>
          <p:nvPr/>
        </p:nvSpPr>
        <p:spPr>
          <a:xfrm>
            <a:off x="251791" y="185531"/>
            <a:ext cx="1183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 6. </a:t>
            </a:r>
            <a:r>
              <a:rPr lang="ru-RU" dirty="0"/>
              <a:t>Математический маятник совершает случайные колебания вследствие ударов молекул воздуха. Найти среднеквадратичную флуктуацию угла отклонения маятника от положения равновесия  </a:t>
            </a:r>
            <a:endParaRPr lang="ru-RU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F02B5D-B9B4-4EB2-9031-3AA93A26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2" y="967823"/>
            <a:ext cx="3674372" cy="274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E8B7930-63BE-413A-8A1E-E53DA092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040200"/>
              </p:ext>
            </p:extLst>
          </p:nvPr>
        </p:nvGraphicFramePr>
        <p:xfrm>
          <a:off x="3926164" y="1281113"/>
          <a:ext cx="8025513" cy="180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5930640" imgH="1333440" progId="Equation.DSMT4">
                  <p:embed/>
                </p:oleObj>
              </mc:Choice>
              <mc:Fallback>
                <p:oleObj name="Equation" r:id="rId4" imgW="593064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6164" y="1281113"/>
                        <a:ext cx="8025513" cy="180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716019-D784-4158-A533-33D067117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92624"/>
              </p:ext>
            </p:extLst>
          </p:nvPr>
        </p:nvGraphicFramePr>
        <p:xfrm>
          <a:off x="625475" y="3282951"/>
          <a:ext cx="8266734" cy="349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6" imgW="6362640" imgH="2692080" progId="Equation.DSMT4">
                  <p:embed/>
                </p:oleObj>
              </mc:Choice>
              <mc:Fallback>
                <p:oleObj name="Equation" r:id="rId6" imgW="636264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475" y="3282951"/>
                        <a:ext cx="8266734" cy="3497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05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DA3C50-8B6A-44D8-BA69-7C509BCC4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23673"/>
              </p:ext>
            </p:extLst>
          </p:nvPr>
        </p:nvGraphicFramePr>
        <p:xfrm>
          <a:off x="473488" y="181735"/>
          <a:ext cx="9743937" cy="664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6184800" imgH="4216320" progId="Equation.DSMT4">
                  <p:embed/>
                </p:oleObj>
              </mc:Choice>
              <mc:Fallback>
                <p:oleObj name="Equation" r:id="rId3" imgW="6184800" imgH="4216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488" y="181735"/>
                        <a:ext cx="9743937" cy="6642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38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DA3C50-8B6A-44D8-BA69-7C509BCC4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91813"/>
              </p:ext>
            </p:extLst>
          </p:nvPr>
        </p:nvGraphicFramePr>
        <p:xfrm>
          <a:off x="239299" y="0"/>
          <a:ext cx="9202737" cy="620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5841720" imgH="3936960" progId="Equation.DSMT4">
                  <p:embed/>
                </p:oleObj>
              </mc:Choice>
              <mc:Fallback>
                <p:oleObj name="Equation" r:id="rId3" imgW="5841720" imgH="3936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8DA3C50-8B6A-44D8-BA69-7C509BCC4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99" y="0"/>
                        <a:ext cx="9202737" cy="620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63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DA3C50-8B6A-44D8-BA69-7C509BCC4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43953"/>
              </p:ext>
            </p:extLst>
          </p:nvPr>
        </p:nvGraphicFramePr>
        <p:xfrm>
          <a:off x="239713" y="-6350"/>
          <a:ext cx="9202737" cy="686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5841720" imgH="4356000" progId="Equation.DSMT4">
                  <p:embed/>
                </p:oleObj>
              </mc:Choice>
              <mc:Fallback>
                <p:oleObj name="Equation" r:id="rId3" imgW="5841720" imgH="4356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8DA3C50-8B6A-44D8-BA69-7C509BCC4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3" y="-6350"/>
                        <a:ext cx="9202737" cy="686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5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99387D9-73C9-4684-BBC2-1C9C2FDDB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73951"/>
              </p:ext>
            </p:extLst>
          </p:nvPr>
        </p:nvGraphicFramePr>
        <p:xfrm>
          <a:off x="422897" y="44450"/>
          <a:ext cx="5487987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3581280" imgH="4444920" progId="Equation.DSMT4">
                  <p:embed/>
                </p:oleObj>
              </mc:Choice>
              <mc:Fallback>
                <p:oleObj name="Equation" r:id="rId3" imgW="3581280" imgH="444492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F99387D9-73C9-4684-BBC2-1C9C2FDDB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897" y="44450"/>
                        <a:ext cx="5487987" cy="681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6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99387D9-73C9-4684-BBC2-1C9C2FDDB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41418"/>
              </p:ext>
            </p:extLst>
          </p:nvPr>
        </p:nvGraphicFramePr>
        <p:xfrm>
          <a:off x="253447" y="0"/>
          <a:ext cx="8241196" cy="685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5981400" imgH="4978080" progId="Equation.DSMT4">
                  <p:embed/>
                </p:oleObj>
              </mc:Choice>
              <mc:Fallback>
                <p:oleObj name="Equation" r:id="rId3" imgW="5981400" imgH="49780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F99387D9-73C9-4684-BBC2-1C9C2FDDB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447" y="0"/>
                        <a:ext cx="8241196" cy="685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28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99387D9-73C9-4684-BBC2-1C9C2FDDB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47634"/>
              </p:ext>
            </p:extLst>
          </p:nvPr>
        </p:nvGraphicFramePr>
        <p:xfrm>
          <a:off x="163788" y="0"/>
          <a:ext cx="9361488" cy="683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" imgW="7441920" imgH="5435280" progId="Equation.DSMT4">
                  <p:embed/>
                </p:oleObj>
              </mc:Choice>
              <mc:Fallback>
                <p:oleObj name="Equation" r:id="rId3" imgW="7441920" imgH="54352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F99387D9-73C9-4684-BBC2-1C9C2FDDB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788" y="0"/>
                        <a:ext cx="9361488" cy="6838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8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7E4F1-898F-4D71-81BF-343467FE916A}"/>
              </a:ext>
            </a:extLst>
          </p:cNvPr>
          <p:cNvSpPr txBox="1"/>
          <p:nvPr/>
        </p:nvSpPr>
        <p:spPr>
          <a:xfrm>
            <a:off x="331305" y="238538"/>
            <a:ext cx="114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Задача 2</a:t>
            </a:r>
            <a:r>
              <a:rPr lang="ru-RU" dirty="0"/>
              <a:t>. Найти средний модуль скорости относительного движения двух молекул равновесного идеального газа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D4C13D-76F7-4525-893C-D96C30953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18395"/>
              </p:ext>
            </p:extLst>
          </p:nvPr>
        </p:nvGraphicFramePr>
        <p:xfrm>
          <a:off x="838476" y="720380"/>
          <a:ext cx="5734602" cy="605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4076640" imgH="4305240" progId="Equation.DSMT4">
                  <p:embed/>
                </p:oleObj>
              </mc:Choice>
              <mc:Fallback>
                <p:oleObj name="Equation" r:id="rId3" imgW="4076640" imgH="4305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476" y="720380"/>
                        <a:ext cx="5734602" cy="605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2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EA886CE-A6C2-4D88-9DB5-A0B40FFDE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05385"/>
              </p:ext>
            </p:extLst>
          </p:nvPr>
        </p:nvGraphicFramePr>
        <p:xfrm>
          <a:off x="321641" y="0"/>
          <a:ext cx="5164759" cy="704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4190760" imgH="5715000" progId="Equation.DSMT4">
                  <p:embed/>
                </p:oleObj>
              </mc:Choice>
              <mc:Fallback>
                <p:oleObj name="Equation" r:id="rId3" imgW="4190760" imgH="5715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D4C13D-76F7-4525-893C-D96C309536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41" y="0"/>
                        <a:ext cx="5164759" cy="7043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3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DDE54-46C7-449D-B42A-4431FF7BB786}"/>
              </a:ext>
            </a:extLst>
          </p:cNvPr>
          <p:cNvSpPr txBox="1"/>
          <p:nvPr/>
        </p:nvSpPr>
        <p:spPr>
          <a:xfrm>
            <a:off x="278295" y="172279"/>
            <a:ext cx="986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Задача 3. </a:t>
            </a:r>
            <a:r>
              <a:rPr lang="ru-RU" dirty="0"/>
              <a:t>Найти отношение числа частиц идеального газа, имеющих скорость меньше и больше Т</a:t>
            </a:r>
            <a:endParaRPr lang="ru-RU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148CE7-1CFA-4762-8E20-B41EE13DE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03288"/>
              </p:ext>
            </p:extLst>
          </p:nvPr>
        </p:nvGraphicFramePr>
        <p:xfrm>
          <a:off x="530914" y="761999"/>
          <a:ext cx="6452981" cy="595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5778360" imgH="5333760" progId="Equation.DSMT4">
                  <p:embed/>
                </p:oleObj>
              </mc:Choice>
              <mc:Fallback>
                <p:oleObj name="Equation" r:id="rId3" imgW="5778360" imgH="533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914" y="761999"/>
                        <a:ext cx="6452981" cy="595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64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0C009-3F45-4C48-9297-3994E7F30AA7}"/>
              </a:ext>
            </a:extLst>
          </p:cNvPr>
          <p:cNvSpPr txBox="1"/>
          <p:nvPr/>
        </p:nvSpPr>
        <p:spPr>
          <a:xfrm>
            <a:off x="265043" y="132522"/>
            <a:ext cx="1163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 4. </a:t>
            </a:r>
            <a:r>
              <a:rPr lang="ru-RU" dirty="0"/>
              <a:t>Некоторое тело, заряженное до потенциала φ</a:t>
            </a:r>
            <a:r>
              <a:rPr lang="ru-RU" baseline="-25000" dirty="0"/>
              <a:t>0</a:t>
            </a:r>
            <a:r>
              <a:rPr lang="ru-RU" dirty="0"/>
              <a:t>, помещено в плазму, состоящую из электронов (заряд </a:t>
            </a:r>
            <a:r>
              <a:rPr lang="en-US" dirty="0"/>
              <a:t>-e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 ионов (заряд </a:t>
            </a:r>
            <a:r>
              <a:rPr lang="en-US" dirty="0"/>
              <a:t>+e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Определить </a:t>
            </a:r>
            <a:r>
              <a:rPr lang="ru-RU" dirty="0" err="1"/>
              <a:t>дебаевский</a:t>
            </a:r>
            <a:r>
              <a:rPr lang="ru-RU" dirty="0"/>
              <a:t> радиус экранирования, считая температуру электронов </a:t>
            </a:r>
            <a:r>
              <a:rPr lang="en-US" dirty="0" err="1"/>
              <a:t>Te</a:t>
            </a:r>
            <a:r>
              <a:rPr lang="ru-RU" dirty="0"/>
              <a:t> и ионов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ru-RU" dirty="0"/>
              <a:t> различной, а плазму </a:t>
            </a:r>
            <a:r>
              <a:rPr lang="ru-RU" dirty="0" err="1"/>
              <a:t>квазинейтральной</a:t>
            </a:r>
            <a:r>
              <a:rPr lang="ru-RU" dirty="0"/>
              <a:t>. Число частиц в единице объема равно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.</a:t>
            </a:r>
            <a:r>
              <a:rPr lang="ru-RU" dirty="0"/>
              <a:t>  </a:t>
            </a:r>
            <a:r>
              <a:rPr lang="ru-RU" b="1" dirty="0"/>
              <a:t>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2940CCD-1D5D-49E1-AD9C-2F20A5BF3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805489"/>
              </p:ext>
            </p:extLst>
          </p:nvPr>
        </p:nvGraphicFramePr>
        <p:xfrm>
          <a:off x="440635" y="1098550"/>
          <a:ext cx="6715125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5003640" imgH="4292280" progId="Equation.DSMT4">
                  <p:embed/>
                </p:oleObj>
              </mc:Choice>
              <mc:Fallback>
                <p:oleObj name="Equation" r:id="rId3" imgW="5003640" imgH="429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35" y="1098550"/>
                        <a:ext cx="6715125" cy="575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99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230</Words>
  <Application>Microsoft Office PowerPoint</Application>
  <PresentationFormat>Widescreen</PresentationFormat>
  <Paragraphs>11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 Теленков</dc:creator>
  <cp:lastModifiedBy>Максим Теленков</cp:lastModifiedBy>
  <cp:revision>49</cp:revision>
  <dcterms:created xsi:type="dcterms:W3CDTF">2020-05-05T19:59:48Z</dcterms:created>
  <dcterms:modified xsi:type="dcterms:W3CDTF">2020-05-06T05:37:01Z</dcterms:modified>
</cp:coreProperties>
</file>