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73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57" r:id="rId11"/>
    <p:sldId id="259" r:id="rId12"/>
    <p:sldId id="260" r:id="rId13"/>
    <p:sldId id="261" r:id="rId14"/>
    <p:sldId id="258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17" r:id="rId32"/>
    <p:sldId id="327" r:id="rId33"/>
    <p:sldId id="328" r:id="rId34"/>
    <p:sldId id="329" r:id="rId35"/>
    <p:sldId id="330" r:id="rId36"/>
  </p:sldIdLst>
  <p:sldSz cx="16256000" cy="12192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13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4C2F-2FB7-4D5D-846C-D11A5F94CBBD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2845-3947-48FA-84C2-2BBD8450D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73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4C2F-2FB7-4D5D-846C-D11A5F94CBBD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2845-3947-48FA-84C2-2BBD8450D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21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4C2F-2FB7-4D5D-846C-D11A5F94CBBD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2845-3947-48FA-84C2-2BBD8450D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85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12800" y="488246"/>
            <a:ext cx="14630400" cy="104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3D38694-D230-43BD-A32D-B2E1A7C58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4F16CE-BAB1-48DC-B7F7-1CF8249B93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762E3A5-BBCD-49F6-8A2D-D8184C52E4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325A6-96EF-4299-9DB9-B2D34270331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5494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812800" y="488245"/>
            <a:ext cx="14630400" cy="20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800" y="2844800"/>
            <a:ext cx="7179733" cy="388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8263467" y="2844800"/>
            <a:ext cx="7179733" cy="388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12800" y="7001935"/>
            <a:ext cx="7179733" cy="388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63467" y="7001935"/>
            <a:ext cx="7179733" cy="388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2EAF4EA-41A1-45CF-A76D-E94D268128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F47C2BE-4F92-46BC-BBE8-D192684413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7870287-A0CA-451B-905A-89CFDFFF3A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97EAA-58DD-406B-9767-AD72024B035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63964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88245"/>
            <a:ext cx="14630400" cy="20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844801"/>
            <a:ext cx="7179733" cy="80461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8263467" y="2844800"/>
            <a:ext cx="7179733" cy="388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263467" y="7001935"/>
            <a:ext cx="7179733" cy="388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CD1777C-2A61-4CAB-AAB2-87DF45242B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57B84B4-8B72-452E-8575-9EB5A85441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BD1104C-9776-4890-ABE5-6C9F90BDE0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1B4B6-80D7-4EDD-AF20-D2A5A6613EC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553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4C2F-2FB7-4D5D-846C-D11A5F94CBBD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2845-3947-48FA-84C2-2BBD8450D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62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4C2F-2FB7-4D5D-846C-D11A5F94CBBD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2845-3947-48FA-84C2-2BBD8450D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34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4C2F-2FB7-4D5D-846C-D11A5F94CBBD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2845-3947-48FA-84C2-2BBD8450D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06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4C2F-2FB7-4D5D-846C-D11A5F94CBBD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2845-3947-48FA-84C2-2BBD8450D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21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4C2F-2FB7-4D5D-846C-D11A5F94CBBD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2845-3947-48FA-84C2-2BBD8450D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76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4C2F-2FB7-4D5D-846C-D11A5F94CBBD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2845-3947-48FA-84C2-2BBD8450D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2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4C2F-2FB7-4D5D-846C-D11A5F94CBBD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2845-3947-48FA-84C2-2BBD8450D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2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4C2F-2FB7-4D5D-846C-D11A5F94CBBD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2845-3947-48FA-84C2-2BBD8450D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24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34C2F-2FB7-4D5D-846C-D11A5F94CBBD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2845-3947-48FA-84C2-2BBD8450D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38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0.w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3A13185-D60A-49C4-A08A-6F016AD0E5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808603"/>
              </p:ext>
            </p:extLst>
          </p:nvPr>
        </p:nvGraphicFramePr>
        <p:xfrm>
          <a:off x="773720" y="420320"/>
          <a:ext cx="15296643" cy="8184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35280" imgH="2908080" progId="Equation.DSMT4">
                  <p:embed/>
                </p:oleObj>
              </mc:Choice>
              <mc:Fallback>
                <p:oleObj name="Equation" r:id="rId2" imgW="5435280" imgH="290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3720" y="420320"/>
                        <a:ext cx="15296643" cy="8184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87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>
            <a:extLst>
              <a:ext uri="{FF2B5EF4-FFF2-40B4-BE49-F238E27FC236}">
                <a16:creationId xmlns:a16="http://schemas.microsoft.com/office/drawing/2014/main" id="{7E656F1B-DE54-40D0-84AD-283D001D2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1" y="115713"/>
            <a:ext cx="62000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>
                <a:solidFill>
                  <a:srgbClr val="C80904"/>
                </a:solidFill>
              </a:rPr>
              <a:t>Абсолютный нуль температуры</a:t>
            </a:r>
          </a:p>
        </p:txBody>
      </p:sp>
      <p:sp>
        <p:nvSpPr>
          <p:cNvPr id="23555" name="Text Box 8">
            <a:extLst>
              <a:ext uri="{FF2B5EF4-FFF2-40B4-BE49-F238E27FC236}">
                <a16:creationId xmlns:a16="http://schemas.microsoft.com/office/drawing/2014/main" id="{C9DCF4DA-C35D-4FD3-82C9-E0D3BF7B6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044" y="883357"/>
            <a:ext cx="101123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/>
              <a:t>Газ может находиться только в основном состоянии</a:t>
            </a:r>
          </a:p>
        </p:txBody>
      </p:sp>
      <p:sp>
        <p:nvSpPr>
          <p:cNvPr id="23556" name="Rectangle 11">
            <a:extLst>
              <a:ext uri="{FF2B5EF4-FFF2-40B4-BE49-F238E27FC236}">
                <a16:creationId xmlns:a16="http://schemas.microsoft.com/office/drawing/2014/main" id="{E8D2BECC-4170-409F-A1D8-BC8D2EFA9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05854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pic>
        <p:nvPicPr>
          <p:cNvPr id="23557" name="Picture 12">
            <a:extLst>
              <a:ext uri="{FF2B5EF4-FFF2-40B4-BE49-F238E27FC236}">
                <a16:creationId xmlns:a16="http://schemas.microsoft.com/office/drawing/2014/main" id="{B1857F75-FE7E-4D07-B4E4-B54EEF6BB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734" y="1487313"/>
            <a:ext cx="7241824" cy="511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3">
            <a:extLst>
              <a:ext uri="{FF2B5EF4-FFF2-40B4-BE49-F238E27FC236}">
                <a16:creationId xmlns:a16="http://schemas.microsoft.com/office/drawing/2014/main" id="{3FDEF80F-C19C-4C9A-8C70-47845EA4D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068" y="1744133"/>
            <a:ext cx="7241822" cy="511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Rectangle 18">
            <a:extLst>
              <a:ext uri="{FF2B5EF4-FFF2-40B4-BE49-F238E27FC236}">
                <a16:creationId xmlns:a16="http://schemas.microsoft.com/office/drawing/2014/main" id="{4EB20C3D-411F-4FB9-A497-496AC61A9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05854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23560" name="Object 17">
            <a:extLst>
              <a:ext uri="{FF2B5EF4-FFF2-40B4-BE49-F238E27FC236}">
                <a16:creationId xmlns:a16="http://schemas.microsoft.com/office/drawing/2014/main" id="{5E2770FD-926A-4FFD-9F21-DF4FA850A2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09690" y="2127956"/>
          <a:ext cx="3327401" cy="241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155700" imgH="838200" progId="Equation.3">
                  <p:embed/>
                </p:oleObj>
              </mc:Choice>
              <mc:Fallback>
                <p:oleObj name="Формула" r:id="rId4" imgW="1155700" imgH="838200" progId="Equation.3">
                  <p:embed/>
                  <p:pic>
                    <p:nvPicPr>
                      <p:cNvPr id="23560" name="Object 17">
                        <a:extLst>
                          <a:ext uri="{FF2B5EF4-FFF2-40B4-BE49-F238E27FC236}">
                            <a16:creationId xmlns:a16="http://schemas.microsoft.com/office/drawing/2014/main" id="{5E2770FD-926A-4FFD-9F21-DF4FA850A2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9690" y="2127956"/>
                        <a:ext cx="3327401" cy="2418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20">
            <a:extLst>
              <a:ext uri="{FF2B5EF4-FFF2-40B4-BE49-F238E27FC236}">
                <a16:creationId xmlns:a16="http://schemas.microsoft.com/office/drawing/2014/main" id="{1A0CD12C-8C4B-4F54-8846-5CC350624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626748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23562" name="Object 19">
            <a:extLst>
              <a:ext uri="{FF2B5EF4-FFF2-40B4-BE49-F238E27FC236}">
                <a16:creationId xmlns:a16="http://schemas.microsoft.com/office/drawing/2014/main" id="{59311D79-DB8D-4B00-A694-E114A4B5DA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735" y="6993468"/>
          <a:ext cx="8717844" cy="4193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2755900" imgH="1320800" progId="Equation.3">
                  <p:embed/>
                </p:oleObj>
              </mc:Choice>
              <mc:Fallback>
                <p:oleObj name="Формула" r:id="rId6" imgW="2755900" imgH="1320800" progId="Equation.3">
                  <p:embed/>
                  <p:pic>
                    <p:nvPicPr>
                      <p:cNvPr id="23562" name="Object 19">
                        <a:extLst>
                          <a:ext uri="{FF2B5EF4-FFF2-40B4-BE49-F238E27FC236}">
                            <a16:creationId xmlns:a16="http://schemas.microsoft.com/office/drawing/2014/main" id="{59311D79-DB8D-4B00-A694-E114A4B5DA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35" y="6993468"/>
                        <a:ext cx="8717844" cy="4193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21">
            <a:extLst>
              <a:ext uri="{FF2B5EF4-FFF2-40B4-BE49-F238E27FC236}">
                <a16:creationId xmlns:a16="http://schemas.microsoft.com/office/drawing/2014/main" id="{1EBD9D4F-927C-4E6E-A5D0-F7483C35E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712" y="9807224"/>
            <a:ext cx="2943579" cy="1154288"/>
          </a:xfrm>
          <a:prstGeom prst="rect">
            <a:avLst/>
          </a:prstGeom>
          <a:noFill/>
          <a:ln w="28575">
            <a:solidFill>
              <a:srgbClr val="C8090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sp>
        <p:nvSpPr>
          <p:cNvPr id="23564" name="Line 22">
            <a:extLst>
              <a:ext uri="{FF2B5EF4-FFF2-40B4-BE49-F238E27FC236}">
                <a16:creationId xmlns:a16="http://schemas.microsoft.com/office/drawing/2014/main" id="{EE953D03-911A-4B22-A338-2134F5ADBD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528800" y="4560712"/>
            <a:ext cx="127001" cy="25597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200"/>
          </a:p>
        </p:txBody>
      </p:sp>
      <p:sp>
        <p:nvSpPr>
          <p:cNvPr id="23565" name="Text Box 23">
            <a:extLst>
              <a:ext uri="{FF2B5EF4-FFF2-40B4-BE49-F238E27FC236}">
                <a16:creationId xmlns:a16="http://schemas.microsoft.com/office/drawing/2014/main" id="{6B36EEA8-ECC7-473D-BB33-8C97C9B98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3935" y="7052734"/>
            <a:ext cx="595206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/>
              <a:t>Принцип запрета Паули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/>
              <a:t>Два и более электрона не могут одновременно находиться в одном одночастичном состоянии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>
            <a:extLst>
              <a:ext uri="{FF2B5EF4-FFF2-40B4-BE49-F238E27FC236}">
                <a16:creationId xmlns:a16="http://schemas.microsoft.com/office/drawing/2014/main" id="{5186F2F6-5649-4DCA-AC8A-563B8225D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1" y="115713"/>
            <a:ext cx="62000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>
                <a:solidFill>
                  <a:srgbClr val="C80904"/>
                </a:solidFill>
              </a:rPr>
              <a:t>Абсолютный нуль температуры</a:t>
            </a:r>
          </a:p>
        </p:txBody>
      </p:sp>
      <p:sp>
        <p:nvSpPr>
          <p:cNvPr id="24579" name="Rectangle 9">
            <a:extLst>
              <a:ext uri="{FF2B5EF4-FFF2-40B4-BE49-F238E27FC236}">
                <a16:creationId xmlns:a16="http://schemas.microsoft.com/office/drawing/2014/main" id="{CE34C0A6-2A5D-4E66-832B-4B62120D7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371815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24580" name="Object 8">
            <a:extLst>
              <a:ext uri="{FF2B5EF4-FFF2-40B4-BE49-F238E27FC236}">
                <a16:creationId xmlns:a16="http://schemas.microsoft.com/office/drawing/2014/main" id="{29FB1059-EC41-48D1-B4F3-A29EFB0ABC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734" y="592667"/>
          <a:ext cx="7222066" cy="5178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387600" imgH="1701800" progId="Equation.3">
                  <p:embed/>
                </p:oleObj>
              </mc:Choice>
              <mc:Fallback>
                <p:oleObj name="Формула" r:id="rId2" imgW="2387600" imgH="1701800" progId="Equation.3">
                  <p:embed/>
                  <p:pic>
                    <p:nvPicPr>
                      <p:cNvPr id="24580" name="Object 8">
                        <a:extLst>
                          <a:ext uri="{FF2B5EF4-FFF2-40B4-BE49-F238E27FC236}">
                            <a16:creationId xmlns:a16="http://schemas.microsoft.com/office/drawing/2014/main" id="{29FB1059-EC41-48D1-B4F3-A29EFB0ABC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34" y="592667"/>
                        <a:ext cx="7222066" cy="5178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10">
            <a:extLst>
              <a:ext uri="{FF2B5EF4-FFF2-40B4-BE49-F238E27FC236}">
                <a16:creationId xmlns:a16="http://schemas.microsoft.com/office/drawing/2014/main" id="{B977710A-7863-4308-B611-6A1CF368D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22" y="5839180"/>
            <a:ext cx="16642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/>
              <a:t>3D-gas</a:t>
            </a:r>
            <a:r>
              <a:rPr lang="en-US" altLang="ru-RU"/>
              <a:t> </a:t>
            </a:r>
            <a:endParaRPr lang="ru-RU" altLang="ru-RU"/>
          </a:p>
        </p:txBody>
      </p:sp>
      <p:sp>
        <p:nvSpPr>
          <p:cNvPr id="24582" name="Rectangle 12">
            <a:extLst>
              <a:ext uri="{FF2B5EF4-FFF2-40B4-BE49-F238E27FC236}">
                <a16:creationId xmlns:a16="http://schemas.microsoft.com/office/drawing/2014/main" id="{37EB5853-396C-40BA-936E-8597DBF6D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498814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24583" name="Object 11">
            <a:extLst>
              <a:ext uri="{FF2B5EF4-FFF2-40B4-BE49-F238E27FC236}">
                <a16:creationId xmlns:a16="http://schemas.microsoft.com/office/drawing/2014/main" id="{C62CE274-0EAF-47E8-924C-B86635EF1D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913" y="6352823"/>
          <a:ext cx="13315244" cy="1329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4826000" imgH="482600" progId="Equation.3">
                  <p:embed/>
                </p:oleObj>
              </mc:Choice>
              <mc:Fallback>
                <p:oleObj name="Формула" r:id="rId4" imgW="4826000" imgH="482600" progId="Equation.3">
                  <p:embed/>
                  <p:pic>
                    <p:nvPicPr>
                      <p:cNvPr id="24583" name="Object 11">
                        <a:extLst>
                          <a:ext uri="{FF2B5EF4-FFF2-40B4-BE49-F238E27FC236}">
                            <a16:creationId xmlns:a16="http://schemas.microsoft.com/office/drawing/2014/main" id="{C62CE274-0EAF-47E8-924C-B86635EF1D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13" y="6352823"/>
                        <a:ext cx="13315244" cy="1329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14">
            <a:extLst>
              <a:ext uri="{FF2B5EF4-FFF2-40B4-BE49-F238E27FC236}">
                <a16:creationId xmlns:a16="http://schemas.microsoft.com/office/drawing/2014/main" id="{94FCA610-49E7-4055-8E14-AC72A8619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779" y="7338903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24585" name="Object 13">
            <a:extLst>
              <a:ext uri="{FF2B5EF4-FFF2-40B4-BE49-F238E27FC236}">
                <a16:creationId xmlns:a16="http://schemas.microsoft.com/office/drawing/2014/main" id="{938A5726-7794-4159-880E-A5088F4C55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8424" y="7761112"/>
          <a:ext cx="4055532" cy="1111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524000" imgH="419100" progId="Equation.3">
                  <p:embed/>
                </p:oleObj>
              </mc:Choice>
              <mc:Fallback>
                <p:oleObj name="Формула" r:id="rId6" imgW="1524000" imgH="419100" progId="Equation.3">
                  <p:embed/>
                  <p:pic>
                    <p:nvPicPr>
                      <p:cNvPr id="24585" name="Object 13">
                        <a:extLst>
                          <a:ext uri="{FF2B5EF4-FFF2-40B4-BE49-F238E27FC236}">
                            <a16:creationId xmlns:a16="http://schemas.microsoft.com/office/drawing/2014/main" id="{938A5726-7794-4159-880E-A5088F4C55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424" y="7761112"/>
                        <a:ext cx="4055532" cy="1111956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16">
            <a:extLst>
              <a:ext uri="{FF2B5EF4-FFF2-40B4-BE49-F238E27FC236}">
                <a16:creationId xmlns:a16="http://schemas.microsoft.com/office/drawing/2014/main" id="{D877E5C6-78F2-4251-84F1-BD2F78A5F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23" y="8771468"/>
            <a:ext cx="1550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/>
              <a:t>2D-gas</a:t>
            </a:r>
            <a:endParaRPr lang="ru-RU" altLang="ru-RU" b="1"/>
          </a:p>
        </p:txBody>
      </p:sp>
      <p:graphicFrame>
        <p:nvGraphicFramePr>
          <p:cNvPr id="24587" name="Object 17">
            <a:extLst>
              <a:ext uri="{FF2B5EF4-FFF2-40B4-BE49-F238E27FC236}">
                <a16:creationId xmlns:a16="http://schemas.microsoft.com/office/drawing/2014/main" id="{2E59021D-A2F8-414E-A74C-913AF8447AD4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445911" y="9350023"/>
          <a:ext cx="6784622" cy="1227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2667000" imgH="482600" progId="Equation.3">
                  <p:embed/>
                </p:oleObj>
              </mc:Choice>
              <mc:Fallback>
                <p:oleObj name="Формула" r:id="rId8" imgW="2667000" imgH="482600" progId="Equation.3">
                  <p:embed/>
                  <p:pic>
                    <p:nvPicPr>
                      <p:cNvPr id="24587" name="Object 17">
                        <a:extLst>
                          <a:ext uri="{FF2B5EF4-FFF2-40B4-BE49-F238E27FC236}">
                            <a16:creationId xmlns:a16="http://schemas.microsoft.com/office/drawing/2014/main" id="{2E59021D-A2F8-414E-A74C-913AF8447A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11" y="9350023"/>
                        <a:ext cx="6784622" cy="1227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Rectangle 20">
            <a:extLst>
              <a:ext uri="{FF2B5EF4-FFF2-40B4-BE49-F238E27FC236}">
                <a16:creationId xmlns:a16="http://schemas.microsoft.com/office/drawing/2014/main" id="{AD10155A-FFC9-4194-AEEA-3385ABA5F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422615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24589" name="Object 19">
            <a:extLst>
              <a:ext uri="{FF2B5EF4-FFF2-40B4-BE49-F238E27FC236}">
                <a16:creationId xmlns:a16="http://schemas.microsoft.com/office/drawing/2014/main" id="{3D429061-2DDA-4965-BBDD-F5C9AE5294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7980" y="10447867"/>
          <a:ext cx="2565399" cy="1391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787400" imgH="431800" progId="Equation.3">
                  <p:embed/>
                </p:oleObj>
              </mc:Choice>
              <mc:Fallback>
                <p:oleObj name="Формула" r:id="rId10" imgW="787400" imgH="431800" progId="Equation.3">
                  <p:embed/>
                  <p:pic>
                    <p:nvPicPr>
                      <p:cNvPr id="24589" name="Object 19">
                        <a:extLst>
                          <a:ext uri="{FF2B5EF4-FFF2-40B4-BE49-F238E27FC236}">
                            <a16:creationId xmlns:a16="http://schemas.microsoft.com/office/drawing/2014/main" id="{3D429061-2DDA-4965-BBDD-F5C9AE5294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980" y="10447867"/>
                        <a:ext cx="2565399" cy="1391356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Text Box 21">
            <a:extLst>
              <a:ext uri="{FF2B5EF4-FFF2-40B4-BE49-F238E27FC236}">
                <a16:creationId xmlns:a16="http://schemas.microsoft.com/office/drawing/2014/main" id="{D0486FF1-F732-4A60-A0D6-6567B5B21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7245" y="8819445"/>
            <a:ext cx="55428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/>
              <a:t>Различия в </a:t>
            </a:r>
            <a:r>
              <a:rPr lang="en-US" altLang="ru-RU"/>
              <a:t>DOS </a:t>
            </a:r>
            <a:r>
              <a:rPr lang="ru-RU" altLang="ru-RU"/>
              <a:t>приводят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/>
              <a:t>К качественному различию энергии Ферми</a:t>
            </a:r>
          </a:p>
        </p:txBody>
      </p:sp>
      <p:sp>
        <p:nvSpPr>
          <p:cNvPr id="24591" name="Text Box 23">
            <a:extLst>
              <a:ext uri="{FF2B5EF4-FFF2-40B4-BE49-F238E27FC236}">
                <a16:creationId xmlns:a16="http://schemas.microsoft.com/office/drawing/2014/main" id="{90731707-FDD6-436B-81FB-468DE7F41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0112" y="2895601"/>
            <a:ext cx="54915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/>
              <a:t>Все различие только в </a:t>
            </a:r>
            <a:r>
              <a:rPr lang="en-US" altLang="ru-RU"/>
              <a:t>DOS</a:t>
            </a:r>
            <a:endParaRPr lang="ru-RU" altLang="ru-RU"/>
          </a:p>
        </p:txBody>
      </p:sp>
      <p:sp>
        <p:nvSpPr>
          <p:cNvPr id="24592" name="Line 25">
            <a:extLst>
              <a:ext uri="{FF2B5EF4-FFF2-40B4-BE49-F238E27FC236}">
                <a16:creationId xmlns:a16="http://schemas.microsoft.com/office/drawing/2014/main" id="{CFD38BB7-7606-4845-922E-C46933EDD7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17180" y="1487312"/>
            <a:ext cx="2429932" cy="15352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200"/>
          </a:p>
        </p:txBody>
      </p:sp>
      <p:sp>
        <p:nvSpPr>
          <p:cNvPr id="24593" name="Line 26">
            <a:extLst>
              <a:ext uri="{FF2B5EF4-FFF2-40B4-BE49-F238E27FC236}">
                <a16:creationId xmlns:a16="http://schemas.microsoft.com/office/drawing/2014/main" id="{D1B00588-0879-47DE-837A-41D1CE9545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7356" y="3406424"/>
            <a:ext cx="2559755" cy="12812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>
            <a:extLst>
              <a:ext uri="{FF2B5EF4-FFF2-40B4-BE49-F238E27FC236}">
                <a16:creationId xmlns:a16="http://schemas.microsoft.com/office/drawing/2014/main" id="{C581A0CB-5BE1-458C-AB9F-C7FC7009F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115713"/>
            <a:ext cx="61494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>
                <a:solidFill>
                  <a:srgbClr val="C80904"/>
                </a:solidFill>
              </a:rPr>
              <a:t>Absolute zero of the temperature</a:t>
            </a:r>
            <a:endParaRPr lang="ru-RU" altLang="ru-RU">
              <a:solidFill>
                <a:srgbClr val="C80904"/>
              </a:solidFill>
            </a:endParaRPr>
          </a:p>
        </p:txBody>
      </p:sp>
      <p:graphicFrame>
        <p:nvGraphicFramePr>
          <p:cNvPr id="25603" name="Object 5">
            <a:extLst>
              <a:ext uri="{FF2B5EF4-FFF2-40B4-BE49-F238E27FC236}">
                <a16:creationId xmlns:a16="http://schemas.microsoft.com/office/drawing/2014/main" id="{A5A97BB8-AD01-41A7-8CF7-759F1B1FC9C6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4800601" y="719667"/>
          <a:ext cx="5630332" cy="113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387600" imgH="482600" progId="Equation.3">
                  <p:embed/>
                </p:oleObj>
              </mc:Choice>
              <mc:Fallback>
                <p:oleObj name="Формула" r:id="rId2" imgW="2387600" imgH="482600" progId="Equation.3">
                  <p:embed/>
                  <p:pic>
                    <p:nvPicPr>
                      <p:cNvPr id="25603" name="Object 5">
                        <a:extLst>
                          <a:ext uri="{FF2B5EF4-FFF2-40B4-BE49-F238E27FC236}">
                            <a16:creationId xmlns:a16="http://schemas.microsoft.com/office/drawing/2014/main" id="{A5A97BB8-AD01-41A7-8CF7-759F1B1FC9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719667"/>
                        <a:ext cx="5630332" cy="1137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12">
            <a:extLst>
              <a:ext uri="{FF2B5EF4-FFF2-40B4-BE49-F238E27FC236}">
                <a16:creationId xmlns:a16="http://schemas.microsoft.com/office/drawing/2014/main" id="{5540AB65-8058-461D-92D1-BDE0290B130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84424" y="5071534"/>
          <a:ext cx="3841044" cy="1399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079032" imgH="393529" progId="Equation.3">
                  <p:embed/>
                </p:oleObj>
              </mc:Choice>
              <mc:Fallback>
                <p:oleObj name="Формула" r:id="rId4" imgW="1079032" imgH="393529" progId="Equation.3">
                  <p:embed/>
                  <p:pic>
                    <p:nvPicPr>
                      <p:cNvPr id="25604" name="Object 12">
                        <a:extLst>
                          <a:ext uri="{FF2B5EF4-FFF2-40B4-BE49-F238E27FC236}">
                            <a16:creationId xmlns:a16="http://schemas.microsoft.com/office/drawing/2014/main" id="{5540AB65-8058-461D-92D1-BDE0290B13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424" y="5071534"/>
                        <a:ext cx="3841044" cy="139982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6">
            <a:extLst>
              <a:ext uri="{FF2B5EF4-FFF2-40B4-BE49-F238E27FC236}">
                <a16:creationId xmlns:a16="http://schemas.microsoft.com/office/drawing/2014/main" id="{1F191FA1-4DC9-4DB6-8537-5F09F146A2D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911579" y="6979356"/>
          <a:ext cx="6747932" cy="2435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03160" imgH="939600" progId="Equation.DSMT4">
                  <p:embed/>
                </p:oleObj>
              </mc:Choice>
              <mc:Fallback>
                <p:oleObj name="Equation" r:id="rId6" imgW="2603160" imgH="939600" progId="Equation.DSMT4">
                  <p:embed/>
                  <p:pic>
                    <p:nvPicPr>
                      <p:cNvPr id="25605" name="Object 16">
                        <a:extLst>
                          <a:ext uri="{FF2B5EF4-FFF2-40B4-BE49-F238E27FC236}">
                            <a16:creationId xmlns:a16="http://schemas.microsoft.com/office/drawing/2014/main" id="{1F191FA1-4DC9-4DB6-8537-5F09F146A2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579" y="6979356"/>
                        <a:ext cx="6747932" cy="2435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9">
            <a:extLst>
              <a:ext uri="{FF2B5EF4-FFF2-40B4-BE49-F238E27FC236}">
                <a16:creationId xmlns:a16="http://schemas.microsoft.com/office/drawing/2014/main" id="{6A66754F-CCC4-4B67-B7C2-6E0D58D22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22" y="1744134"/>
            <a:ext cx="1550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/>
              <a:t>3D-gas</a:t>
            </a:r>
            <a:endParaRPr lang="ru-RU" altLang="ru-RU" b="1"/>
          </a:p>
        </p:txBody>
      </p:sp>
      <p:sp>
        <p:nvSpPr>
          <p:cNvPr id="25607" name="Rectangle 11">
            <a:extLst>
              <a:ext uri="{FF2B5EF4-FFF2-40B4-BE49-F238E27FC236}">
                <a16:creationId xmlns:a16="http://schemas.microsoft.com/office/drawing/2014/main" id="{D1D128A7-7F01-419B-B4AF-1362C60AB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948481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25608" name="Object 10">
            <a:extLst>
              <a:ext uri="{FF2B5EF4-FFF2-40B4-BE49-F238E27FC236}">
                <a16:creationId xmlns:a16="http://schemas.microsoft.com/office/drawing/2014/main" id="{132537CF-F446-464D-BB3D-9F4DFA7267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733" y="2254957"/>
          <a:ext cx="11266311" cy="2427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4470400" imgH="965200" progId="Equation.3">
                  <p:embed/>
                </p:oleObj>
              </mc:Choice>
              <mc:Fallback>
                <p:oleObj name="Формула" r:id="rId8" imgW="4470400" imgH="965200" progId="Equation.3">
                  <p:embed/>
                  <p:pic>
                    <p:nvPicPr>
                      <p:cNvPr id="25608" name="Object 10">
                        <a:extLst>
                          <a:ext uri="{FF2B5EF4-FFF2-40B4-BE49-F238E27FC236}">
                            <a16:creationId xmlns:a16="http://schemas.microsoft.com/office/drawing/2014/main" id="{132537CF-F446-464D-BB3D-9F4DFA7267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33" y="2254957"/>
                        <a:ext cx="11266311" cy="2427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15">
            <a:extLst>
              <a:ext uri="{FF2B5EF4-FFF2-40B4-BE49-F238E27FC236}">
                <a16:creationId xmlns:a16="http://schemas.microsoft.com/office/drawing/2014/main" id="{818EF59A-5343-427E-8CC8-0FEC99766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045" y="6259690"/>
            <a:ext cx="1550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/>
              <a:t>2D-gas</a:t>
            </a:r>
            <a:endParaRPr lang="ru-RU" altLang="ru-RU" b="1"/>
          </a:p>
        </p:txBody>
      </p:sp>
      <p:graphicFrame>
        <p:nvGraphicFramePr>
          <p:cNvPr id="25610" name="Object 19">
            <a:extLst>
              <a:ext uri="{FF2B5EF4-FFF2-40B4-BE49-F238E27FC236}">
                <a16:creationId xmlns:a16="http://schemas.microsoft.com/office/drawing/2014/main" id="{B554D6FB-B7DA-451F-A87F-939CA9AA1263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4972756" y="10064045"/>
          <a:ext cx="3750734" cy="150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77760" imgH="393480" progId="Equation.DSMT4">
                  <p:embed/>
                </p:oleObj>
              </mc:Choice>
              <mc:Fallback>
                <p:oleObj name="Equation" r:id="rId10" imgW="977760" imgH="393480" progId="Equation.DSMT4">
                  <p:embed/>
                  <p:pic>
                    <p:nvPicPr>
                      <p:cNvPr id="25610" name="Object 19">
                        <a:extLst>
                          <a:ext uri="{FF2B5EF4-FFF2-40B4-BE49-F238E27FC236}">
                            <a16:creationId xmlns:a16="http://schemas.microsoft.com/office/drawing/2014/main" id="{B554D6FB-B7DA-451F-A87F-939CA9AA12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756" y="10064045"/>
                        <a:ext cx="3750734" cy="150989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22">
            <a:extLst>
              <a:ext uri="{FF2B5EF4-FFF2-40B4-BE49-F238E27FC236}">
                <a16:creationId xmlns:a16="http://schemas.microsoft.com/office/drawing/2014/main" id="{B6754739-8D77-4299-A43A-F9C0965DB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7757" y="6869289"/>
            <a:ext cx="618066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/>
              <a:t>Различие </a:t>
            </a:r>
            <a:r>
              <a:rPr lang="en-US" altLang="ru-RU"/>
              <a:t>DOS </a:t>
            </a:r>
            <a:r>
              <a:rPr lang="ru-RU" altLang="ru-RU"/>
              <a:t>приводит к качественно разному поведению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/>
              <a:t>Внутренней энергии</a:t>
            </a:r>
          </a:p>
        </p:txBody>
      </p:sp>
      <p:sp>
        <p:nvSpPr>
          <p:cNvPr id="25612" name="Line 23">
            <a:extLst>
              <a:ext uri="{FF2B5EF4-FFF2-40B4-BE49-F238E27FC236}">
                <a16:creationId xmlns:a16="http://schemas.microsoft.com/office/drawing/2014/main" id="{3663FF44-8021-421A-8916-C28AE8417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9290" y="6606823"/>
            <a:ext cx="1021644" cy="6406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200"/>
          </a:p>
        </p:txBody>
      </p:sp>
      <p:sp>
        <p:nvSpPr>
          <p:cNvPr id="25613" name="Line 24">
            <a:extLst>
              <a:ext uri="{FF2B5EF4-FFF2-40B4-BE49-F238E27FC236}">
                <a16:creationId xmlns:a16="http://schemas.microsoft.com/office/drawing/2014/main" id="{856552D4-3EC9-46D7-BCDD-EA6ECC95DB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52468" y="8912578"/>
            <a:ext cx="2432756" cy="2046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>
            <a:extLst>
              <a:ext uri="{FF2B5EF4-FFF2-40B4-BE49-F238E27FC236}">
                <a16:creationId xmlns:a16="http://schemas.microsoft.com/office/drawing/2014/main" id="{B117BC1B-9D6B-4076-9C18-1FFFE9DDF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115713"/>
            <a:ext cx="61494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>
                <a:solidFill>
                  <a:srgbClr val="C80904"/>
                </a:solidFill>
              </a:rPr>
              <a:t>Absolute zero of the temperature</a:t>
            </a:r>
            <a:endParaRPr lang="ru-RU" altLang="ru-RU">
              <a:solidFill>
                <a:srgbClr val="C80904"/>
              </a:solidFill>
            </a:endParaRPr>
          </a:p>
        </p:txBody>
      </p:sp>
      <p:graphicFrame>
        <p:nvGraphicFramePr>
          <p:cNvPr id="26627" name="Object 8">
            <a:extLst>
              <a:ext uri="{FF2B5EF4-FFF2-40B4-BE49-F238E27FC236}">
                <a16:creationId xmlns:a16="http://schemas.microsoft.com/office/drawing/2014/main" id="{2562B97C-68C2-42BA-9183-5E24A64AC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5891" y="719668"/>
          <a:ext cx="2305755" cy="1182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761669" imgH="393529" progId="Equation.3">
                  <p:embed/>
                </p:oleObj>
              </mc:Choice>
              <mc:Fallback>
                <p:oleObj name="Формула" r:id="rId2" imgW="761669" imgH="393529" progId="Equation.3">
                  <p:embed/>
                  <p:pic>
                    <p:nvPicPr>
                      <p:cNvPr id="26627" name="Object 8">
                        <a:extLst>
                          <a:ext uri="{FF2B5EF4-FFF2-40B4-BE49-F238E27FC236}">
                            <a16:creationId xmlns:a16="http://schemas.microsoft.com/office/drawing/2014/main" id="{2562B97C-68C2-42BA-9183-5E24A64ACD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891" y="719668"/>
                        <a:ext cx="2305755" cy="1182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10">
            <a:extLst>
              <a:ext uri="{FF2B5EF4-FFF2-40B4-BE49-F238E27FC236}">
                <a16:creationId xmlns:a16="http://schemas.microsoft.com/office/drawing/2014/main" id="{2FFE1CCB-2EDA-4D9D-906A-9ABCF9396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22" y="2034824"/>
            <a:ext cx="1550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/>
              <a:t>3D-gas</a:t>
            </a:r>
            <a:endParaRPr lang="ru-RU" altLang="ru-RU" b="1"/>
          </a:p>
        </p:txBody>
      </p:sp>
      <p:sp>
        <p:nvSpPr>
          <p:cNvPr id="26629" name="Rectangle 12">
            <a:extLst>
              <a:ext uri="{FF2B5EF4-FFF2-40B4-BE49-F238E27FC236}">
                <a16:creationId xmlns:a16="http://schemas.microsoft.com/office/drawing/2014/main" id="{05F4F79E-3124-497F-9BD7-A8A28843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033148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26630" name="Object 11">
            <a:extLst>
              <a:ext uri="{FF2B5EF4-FFF2-40B4-BE49-F238E27FC236}">
                <a16:creationId xmlns:a16="http://schemas.microsoft.com/office/drawing/2014/main" id="{589D37AF-7D44-430D-9BEA-A4E1BBA282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912" y="2768602"/>
          <a:ext cx="8449733" cy="2350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3111500" imgH="863600" progId="Equation.3">
                  <p:embed/>
                </p:oleObj>
              </mc:Choice>
              <mc:Fallback>
                <p:oleObj name="Формула" r:id="rId4" imgW="3111500" imgH="863600" progId="Equation.3">
                  <p:embed/>
                  <p:pic>
                    <p:nvPicPr>
                      <p:cNvPr id="26630" name="Object 11">
                        <a:extLst>
                          <a:ext uri="{FF2B5EF4-FFF2-40B4-BE49-F238E27FC236}">
                            <a16:creationId xmlns:a16="http://schemas.microsoft.com/office/drawing/2014/main" id="{589D37AF-7D44-430D-9BEA-A4E1BBA282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12" y="2768602"/>
                        <a:ext cx="8449733" cy="2350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13">
            <a:extLst>
              <a:ext uri="{FF2B5EF4-FFF2-40B4-BE49-F238E27FC236}">
                <a16:creationId xmlns:a16="http://schemas.microsoft.com/office/drawing/2014/main" id="{D7B92425-F386-4FA5-983D-E9DD8D3AF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424" y="3022602"/>
            <a:ext cx="3968044" cy="204893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sp>
        <p:nvSpPr>
          <p:cNvPr id="26632" name="Text Box 15">
            <a:extLst>
              <a:ext uri="{FF2B5EF4-FFF2-40B4-BE49-F238E27FC236}">
                <a16:creationId xmlns:a16="http://schemas.microsoft.com/office/drawing/2014/main" id="{572235D7-00AB-42DD-9D61-30E5A99F5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11" y="5444068"/>
            <a:ext cx="1550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/>
              <a:t>2D-gas</a:t>
            </a:r>
            <a:endParaRPr lang="ru-RU" altLang="ru-RU" b="1"/>
          </a:p>
        </p:txBody>
      </p:sp>
      <p:sp>
        <p:nvSpPr>
          <p:cNvPr id="26633" name="Rectangle 17">
            <a:extLst>
              <a:ext uri="{FF2B5EF4-FFF2-40B4-BE49-F238E27FC236}">
                <a16:creationId xmlns:a16="http://schemas.microsoft.com/office/drawing/2014/main" id="{D3AF0653-A692-44DE-AF13-FF784C222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033148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26634" name="Object 16">
            <a:extLst>
              <a:ext uri="{FF2B5EF4-FFF2-40B4-BE49-F238E27FC236}">
                <a16:creationId xmlns:a16="http://schemas.microsoft.com/office/drawing/2014/main" id="{E2F4464C-FCD5-400B-8739-4080C6BD4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3423" y="6268157"/>
          <a:ext cx="7097890" cy="2974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06280" imgH="838080" progId="Equation.DSMT4">
                  <p:embed/>
                </p:oleObj>
              </mc:Choice>
              <mc:Fallback>
                <p:oleObj name="Equation" r:id="rId6" imgW="2006280" imgH="838080" progId="Equation.DSMT4">
                  <p:embed/>
                  <p:pic>
                    <p:nvPicPr>
                      <p:cNvPr id="26634" name="Object 16">
                        <a:extLst>
                          <a:ext uri="{FF2B5EF4-FFF2-40B4-BE49-F238E27FC236}">
                            <a16:creationId xmlns:a16="http://schemas.microsoft.com/office/drawing/2014/main" id="{E2F4464C-FCD5-400B-8739-4080C6BD41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423" y="6268157"/>
                        <a:ext cx="7097890" cy="2974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Rectangle 18">
            <a:extLst>
              <a:ext uri="{FF2B5EF4-FFF2-40B4-BE49-F238E27FC236}">
                <a16:creationId xmlns:a16="http://schemas.microsoft.com/office/drawing/2014/main" id="{C65B578C-FBD5-46FC-9CBC-5DAB5675A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02" y="6736646"/>
            <a:ext cx="3968044" cy="204893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sp>
        <p:nvSpPr>
          <p:cNvPr id="26636" name="Text Box 19">
            <a:extLst>
              <a:ext uri="{FF2B5EF4-FFF2-40B4-BE49-F238E27FC236}">
                <a16:creationId xmlns:a16="http://schemas.microsoft.com/office/drawing/2014/main" id="{DAD15AF2-985E-4FA7-9452-2DB14FFD2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24" y="9843911"/>
            <a:ext cx="1610077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/>
              <a:t>Различие </a:t>
            </a:r>
            <a:r>
              <a:rPr lang="en-US" altLang="ru-RU"/>
              <a:t>DOS </a:t>
            </a:r>
            <a:r>
              <a:rPr lang="ru-RU" altLang="ru-RU"/>
              <a:t>приводит к качественно различным термодинамическим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/>
              <a:t>свойствам </a:t>
            </a:r>
            <a:r>
              <a:rPr lang="en-US" altLang="ru-RU"/>
              <a:t>2D </a:t>
            </a:r>
            <a:r>
              <a:rPr lang="ru-RU" altLang="ru-RU"/>
              <a:t>и</a:t>
            </a:r>
            <a:r>
              <a:rPr lang="en-US" altLang="ru-RU"/>
              <a:t> 3D </a:t>
            </a:r>
            <a:r>
              <a:rPr lang="ru-RU" altLang="ru-RU"/>
              <a:t>электронного газа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58DE7A2F-38A8-4CCD-907F-294F215A9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5733" y="115713"/>
            <a:ext cx="45319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>
                <a:solidFill>
                  <a:srgbClr val="C80904"/>
                </a:solidFill>
              </a:rPr>
              <a:t>Конечная температура</a:t>
            </a:r>
          </a:p>
        </p:txBody>
      </p:sp>
      <p:pic>
        <p:nvPicPr>
          <p:cNvPr id="27651" name="Picture 5">
            <a:extLst>
              <a:ext uri="{FF2B5EF4-FFF2-40B4-BE49-F238E27FC236}">
                <a16:creationId xmlns:a16="http://schemas.microsoft.com/office/drawing/2014/main" id="{A19C75F8-B19D-4810-BCC0-154560E5E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19956"/>
            <a:ext cx="8144933" cy="575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7">
            <a:extLst>
              <a:ext uri="{FF2B5EF4-FFF2-40B4-BE49-F238E27FC236}">
                <a16:creationId xmlns:a16="http://schemas.microsoft.com/office/drawing/2014/main" id="{8D2DBEE3-483B-4072-B005-4C677FEFF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23" y="753535"/>
            <a:ext cx="122016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/>
              <a:t>Электроный газ может находиться в возбужденных состоянияз</a:t>
            </a:r>
          </a:p>
        </p:txBody>
      </p:sp>
      <p:pic>
        <p:nvPicPr>
          <p:cNvPr id="27653" name="Picture 8">
            <a:extLst>
              <a:ext uri="{FF2B5EF4-FFF2-40B4-BE49-F238E27FC236}">
                <a16:creationId xmlns:a16="http://schemas.microsoft.com/office/drawing/2014/main" id="{EC920527-73F2-4412-8314-B84D1E8A1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180" y="1614311"/>
            <a:ext cx="8144933" cy="575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Line 10">
            <a:extLst>
              <a:ext uri="{FF2B5EF4-FFF2-40B4-BE49-F238E27FC236}">
                <a16:creationId xmlns:a16="http://schemas.microsoft.com/office/drawing/2014/main" id="{8B5C6DF1-4082-480D-9646-98AE266206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8667" y="6606824"/>
            <a:ext cx="767644" cy="8974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200"/>
          </a:p>
        </p:txBody>
      </p:sp>
      <p:sp>
        <p:nvSpPr>
          <p:cNvPr id="27655" name="Text Box 11">
            <a:extLst>
              <a:ext uri="{FF2B5EF4-FFF2-40B4-BE49-F238E27FC236}">
                <a16:creationId xmlns:a16="http://schemas.microsoft.com/office/drawing/2014/main" id="{2C3BE99F-3BFB-4120-8D2C-21D658BB9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689" y="7667980"/>
            <a:ext cx="87232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/>
              <a:t>Тепловое уширение энергетических уровней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>
            <a:extLst>
              <a:ext uri="{FF2B5EF4-FFF2-40B4-BE49-F238E27FC236}">
                <a16:creationId xmlns:a16="http://schemas.microsoft.com/office/drawing/2014/main" id="{F62A1A03-1264-4B58-A2C2-6795C6DA5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1" y="115713"/>
            <a:ext cx="51270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>
                <a:solidFill>
                  <a:srgbClr val="C80904"/>
                </a:solidFill>
              </a:rPr>
              <a:t>Уровень Ферми в </a:t>
            </a:r>
            <a:r>
              <a:rPr lang="en-US" altLang="ru-RU">
                <a:solidFill>
                  <a:srgbClr val="C80904"/>
                </a:solidFill>
              </a:rPr>
              <a:t> 2D</a:t>
            </a:r>
            <a:r>
              <a:rPr lang="ru-RU" altLang="ru-RU">
                <a:solidFill>
                  <a:srgbClr val="C80904"/>
                </a:solidFill>
              </a:rPr>
              <a:t> газе</a:t>
            </a:r>
          </a:p>
        </p:txBody>
      </p:sp>
      <p:sp>
        <p:nvSpPr>
          <p:cNvPr id="28675" name="Rectangle 6">
            <a:extLst>
              <a:ext uri="{FF2B5EF4-FFF2-40B4-BE49-F238E27FC236}">
                <a16:creationId xmlns:a16="http://schemas.microsoft.com/office/drawing/2014/main" id="{A8B9ED8C-9F84-40B1-A9F4-F53C04A3D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202481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28676" name="Object 5">
            <a:extLst>
              <a:ext uri="{FF2B5EF4-FFF2-40B4-BE49-F238E27FC236}">
                <a16:creationId xmlns:a16="http://schemas.microsoft.com/office/drawing/2014/main" id="{3F07F538-5484-4F19-A146-E11BDD4EE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979" y="1066801"/>
          <a:ext cx="16075378" cy="10924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10200" imgH="3657600" progId="Equation.DSMT4">
                  <p:embed/>
                </p:oleObj>
              </mc:Choice>
              <mc:Fallback>
                <p:oleObj name="Equation" r:id="rId2" imgW="5410200" imgH="3657600" progId="Equation.DSMT4">
                  <p:embed/>
                  <p:pic>
                    <p:nvPicPr>
                      <p:cNvPr id="28676" name="Object 5">
                        <a:extLst>
                          <a:ext uri="{FF2B5EF4-FFF2-40B4-BE49-F238E27FC236}">
                            <a16:creationId xmlns:a16="http://schemas.microsoft.com/office/drawing/2014/main" id="{3F07F538-5484-4F19-A146-E11BDD4EEE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79" y="1066801"/>
                        <a:ext cx="16075378" cy="10924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>
            <a:extLst>
              <a:ext uri="{FF2B5EF4-FFF2-40B4-BE49-F238E27FC236}">
                <a16:creationId xmlns:a16="http://schemas.microsoft.com/office/drawing/2014/main" id="{E3ABA6A2-7065-4561-9964-A2B15EDEB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371815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29699" name="Object 4">
            <a:extLst>
              <a:ext uri="{FF2B5EF4-FFF2-40B4-BE49-F238E27FC236}">
                <a16:creationId xmlns:a16="http://schemas.microsoft.com/office/drawing/2014/main" id="{BC59694C-0635-45D9-A82A-FAD23E751C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911" y="719668"/>
          <a:ext cx="9858023" cy="445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162300" imgH="1422400" progId="Equation.3">
                  <p:embed/>
                </p:oleObj>
              </mc:Choice>
              <mc:Fallback>
                <p:oleObj name="Формула" r:id="rId2" imgW="3162300" imgH="1422400" progId="Equation.3">
                  <p:embed/>
                  <p:pic>
                    <p:nvPicPr>
                      <p:cNvPr id="29699" name="Object 4">
                        <a:extLst>
                          <a:ext uri="{FF2B5EF4-FFF2-40B4-BE49-F238E27FC236}">
                            <a16:creationId xmlns:a16="http://schemas.microsoft.com/office/drawing/2014/main" id="{BC59694C-0635-45D9-A82A-FAD23E751C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11" y="719668"/>
                        <a:ext cx="9858023" cy="445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6">
            <a:extLst>
              <a:ext uri="{FF2B5EF4-FFF2-40B4-BE49-F238E27FC236}">
                <a16:creationId xmlns:a16="http://schemas.microsoft.com/office/drawing/2014/main" id="{71E49DEC-AA5E-4732-B30D-4972BD9CC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246" y="592668"/>
            <a:ext cx="5122332" cy="1792112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sp>
        <p:nvSpPr>
          <p:cNvPr id="29701" name="Text Box 7">
            <a:extLst>
              <a:ext uri="{FF2B5EF4-FFF2-40B4-BE49-F238E27FC236}">
                <a16:creationId xmlns:a16="http://schemas.microsoft.com/office/drawing/2014/main" id="{C18E4ABB-A73E-4BEE-8CF7-3B3ADD963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5623" y="4083757"/>
            <a:ext cx="61139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/>
              <a:t>вырожденный электронный газ</a:t>
            </a:r>
          </a:p>
        </p:txBody>
      </p:sp>
      <p:sp>
        <p:nvSpPr>
          <p:cNvPr id="29702" name="Text Box 8">
            <a:extLst>
              <a:ext uri="{FF2B5EF4-FFF2-40B4-BE49-F238E27FC236}">
                <a16:creationId xmlns:a16="http://schemas.microsoft.com/office/drawing/2014/main" id="{AE028A16-EA92-45ED-B2A6-651935613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3534" y="2675467"/>
            <a:ext cx="915246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/>
              <a:t>Определяется отношением характерных энергий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>
            <a:extLst>
              <a:ext uri="{FF2B5EF4-FFF2-40B4-BE49-F238E27FC236}">
                <a16:creationId xmlns:a16="http://schemas.microsoft.com/office/drawing/2014/main" id="{E758E1E9-0F61-4E9C-BD19-4224294DF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115713"/>
            <a:ext cx="4223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>
                <a:solidFill>
                  <a:srgbClr val="C80904"/>
                </a:solidFill>
              </a:rPr>
              <a:t>Вырожденный</a:t>
            </a:r>
            <a:r>
              <a:rPr lang="en-US" altLang="ru-RU">
                <a:solidFill>
                  <a:srgbClr val="C80904"/>
                </a:solidFill>
              </a:rPr>
              <a:t> 2D</a:t>
            </a:r>
            <a:r>
              <a:rPr lang="ru-RU" altLang="ru-RU">
                <a:solidFill>
                  <a:srgbClr val="C80904"/>
                </a:solidFill>
              </a:rPr>
              <a:t> газ</a:t>
            </a:r>
          </a:p>
        </p:txBody>
      </p:sp>
      <p:sp>
        <p:nvSpPr>
          <p:cNvPr id="30723" name="Rectangle 7">
            <a:extLst>
              <a:ext uri="{FF2B5EF4-FFF2-40B4-BE49-F238E27FC236}">
                <a16:creationId xmlns:a16="http://schemas.microsoft.com/office/drawing/2014/main" id="{CA316B19-27F8-40B1-9326-CACFF519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354881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30724" name="Object 6">
            <a:extLst>
              <a:ext uri="{FF2B5EF4-FFF2-40B4-BE49-F238E27FC236}">
                <a16:creationId xmlns:a16="http://schemas.microsoft.com/office/drawing/2014/main" id="{B2CAE897-C519-459A-9995-7AA93809D8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912" y="1964268"/>
          <a:ext cx="13953067" cy="675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4787900" imgH="2336800" progId="Equation.3">
                  <p:embed/>
                </p:oleObj>
              </mc:Choice>
              <mc:Fallback>
                <p:oleObj name="Формула" r:id="rId2" imgW="4787900" imgH="2336800" progId="Equation.3">
                  <p:embed/>
                  <p:pic>
                    <p:nvPicPr>
                      <p:cNvPr id="30724" name="Object 6">
                        <a:extLst>
                          <a:ext uri="{FF2B5EF4-FFF2-40B4-BE49-F238E27FC236}">
                            <a16:creationId xmlns:a16="http://schemas.microsoft.com/office/drawing/2014/main" id="{B2CAE897-C519-459A-9995-7AA93809D8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12" y="1964268"/>
                        <a:ext cx="13953067" cy="675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8">
            <a:extLst>
              <a:ext uri="{FF2B5EF4-FFF2-40B4-BE49-F238E27FC236}">
                <a16:creationId xmlns:a16="http://schemas.microsoft.com/office/drawing/2014/main" id="{2F382FA7-52D5-428B-BE29-C5A69C15EF1A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4670780" y="9008534"/>
          <a:ext cx="4608688" cy="2977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651000" imgH="1066800" progId="Equation.3">
                  <p:embed/>
                </p:oleObj>
              </mc:Choice>
              <mc:Fallback>
                <p:oleObj name="Формула" r:id="rId4" imgW="1651000" imgH="1066800" progId="Equation.3">
                  <p:embed/>
                  <p:pic>
                    <p:nvPicPr>
                      <p:cNvPr id="30725" name="Object 8">
                        <a:extLst>
                          <a:ext uri="{FF2B5EF4-FFF2-40B4-BE49-F238E27FC236}">
                            <a16:creationId xmlns:a16="http://schemas.microsoft.com/office/drawing/2014/main" id="{2F382FA7-52D5-428B-BE29-C5A69C15EF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780" y="9008534"/>
                        <a:ext cx="4608688" cy="2977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10">
            <a:extLst>
              <a:ext uri="{FF2B5EF4-FFF2-40B4-BE49-F238E27FC236}">
                <a16:creationId xmlns:a16="http://schemas.microsoft.com/office/drawing/2014/main" id="{3E7CBAC2-2902-4857-AFC9-345DF17C9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4824" y="9285112"/>
            <a:ext cx="8451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/>
              <a:t>2D:</a:t>
            </a:r>
            <a:endParaRPr lang="ru-RU" altLang="ru-RU" b="1"/>
          </a:p>
        </p:txBody>
      </p:sp>
      <p:sp>
        <p:nvSpPr>
          <p:cNvPr id="30727" name="Text Box 11">
            <a:extLst>
              <a:ext uri="{FF2B5EF4-FFF2-40B4-BE49-F238E27FC236}">
                <a16:creationId xmlns:a16="http://schemas.microsoft.com/office/drawing/2014/main" id="{64469EEF-4C5A-4E88-86DF-1F0F4B22A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490" y="10704691"/>
            <a:ext cx="8451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/>
              <a:t>3D:</a:t>
            </a:r>
            <a:endParaRPr lang="ru-RU" altLang="ru-RU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>
            <a:extLst>
              <a:ext uri="{FF2B5EF4-FFF2-40B4-BE49-F238E27FC236}">
                <a16:creationId xmlns:a16="http://schemas.microsoft.com/office/drawing/2014/main" id="{18FEA842-DA2F-43E6-89F8-C79B4D620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1" y="115713"/>
            <a:ext cx="70831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>
                <a:solidFill>
                  <a:srgbClr val="C80904"/>
                </a:solidFill>
              </a:rPr>
              <a:t>Вырожденный </a:t>
            </a:r>
            <a:r>
              <a:rPr lang="en-US" altLang="ru-RU">
                <a:solidFill>
                  <a:srgbClr val="C80904"/>
                </a:solidFill>
              </a:rPr>
              <a:t>2D</a:t>
            </a:r>
            <a:r>
              <a:rPr lang="ru-RU" altLang="ru-RU">
                <a:solidFill>
                  <a:srgbClr val="C80904"/>
                </a:solidFill>
              </a:rPr>
              <a:t> газ</a:t>
            </a:r>
            <a:r>
              <a:rPr lang="en-US" altLang="ru-RU">
                <a:solidFill>
                  <a:srgbClr val="C80904"/>
                </a:solidFill>
              </a:rPr>
              <a:t>: </a:t>
            </a:r>
            <a:r>
              <a:rPr lang="ru-RU" altLang="ru-RU">
                <a:solidFill>
                  <a:srgbClr val="C80904"/>
                </a:solidFill>
              </a:rPr>
              <a:t>теплоемкость</a:t>
            </a:r>
          </a:p>
        </p:txBody>
      </p:sp>
      <p:sp>
        <p:nvSpPr>
          <p:cNvPr id="31747" name="Rectangle 6">
            <a:extLst>
              <a:ext uri="{FF2B5EF4-FFF2-40B4-BE49-F238E27FC236}">
                <a16:creationId xmlns:a16="http://schemas.microsoft.com/office/drawing/2014/main" id="{CBFEF726-46BA-4957-A2C1-F7C55DDD6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948481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31748" name="Object 5">
            <a:extLst>
              <a:ext uri="{FF2B5EF4-FFF2-40B4-BE49-F238E27FC236}">
                <a16:creationId xmlns:a16="http://schemas.microsoft.com/office/drawing/2014/main" id="{5B62174A-772A-42E2-85F7-214D84884F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267" y="815623"/>
          <a:ext cx="11811001" cy="1144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97280" imgH="3695400" progId="Equation.DSMT4">
                  <p:embed/>
                </p:oleObj>
              </mc:Choice>
              <mc:Fallback>
                <p:oleObj name="Equation" r:id="rId2" imgW="3797280" imgH="3695400" progId="Equation.DSMT4">
                  <p:embed/>
                  <p:pic>
                    <p:nvPicPr>
                      <p:cNvPr id="31748" name="Object 5">
                        <a:extLst>
                          <a:ext uri="{FF2B5EF4-FFF2-40B4-BE49-F238E27FC236}">
                            <a16:creationId xmlns:a16="http://schemas.microsoft.com/office/drawing/2014/main" id="{5B62174A-772A-42E2-85F7-214D84884F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67" y="815623"/>
                        <a:ext cx="11811001" cy="11444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9">
            <a:extLst>
              <a:ext uri="{FF2B5EF4-FFF2-40B4-BE49-F238E27FC236}">
                <a16:creationId xmlns:a16="http://schemas.microsoft.com/office/drawing/2014/main" id="{833BD1BE-092B-4D78-8362-F39DCBC8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419792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>
            <a:extLst>
              <a:ext uri="{FF2B5EF4-FFF2-40B4-BE49-F238E27FC236}">
                <a16:creationId xmlns:a16="http://schemas.microsoft.com/office/drawing/2014/main" id="{0EFE5902-D7A4-4B1B-9274-6F594B13A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1" y="115713"/>
            <a:ext cx="70831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>
                <a:solidFill>
                  <a:srgbClr val="C80904"/>
                </a:solidFill>
              </a:rPr>
              <a:t>Вырожденный </a:t>
            </a:r>
            <a:r>
              <a:rPr lang="en-US" altLang="ru-RU">
                <a:solidFill>
                  <a:srgbClr val="C80904"/>
                </a:solidFill>
              </a:rPr>
              <a:t>2D</a:t>
            </a:r>
            <a:r>
              <a:rPr lang="ru-RU" altLang="ru-RU">
                <a:solidFill>
                  <a:srgbClr val="C80904"/>
                </a:solidFill>
              </a:rPr>
              <a:t> газ</a:t>
            </a:r>
            <a:r>
              <a:rPr lang="en-US" altLang="ru-RU">
                <a:solidFill>
                  <a:srgbClr val="C80904"/>
                </a:solidFill>
              </a:rPr>
              <a:t>: </a:t>
            </a:r>
            <a:r>
              <a:rPr lang="ru-RU" altLang="ru-RU">
                <a:solidFill>
                  <a:srgbClr val="C80904"/>
                </a:solidFill>
              </a:rPr>
              <a:t>теплоемкость</a:t>
            </a:r>
          </a:p>
        </p:txBody>
      </p:sp>
      <p:graphicFrame>
        <p:nvGraphicFramePr>
          <p:cNvPr id="32771" name="Object 5">
            <a:extLst>
              <a:ext uri="{FF2B5EF4-FFF2-40B4-BE49-F238E27FC236}">
                <a16:creationId xmlns:a16="http://schemas.microsoft.com/office/drawing/2014/main" id="{82BF0FAE-08A3-4261-953E-C2924C4AC5A6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445911" y="1092201"/>
          <a:ext cx="15107356" cy="8204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4724400" imgH="2565400" progId="Equation.3">
                  <p:embed/>
                </p:oleObj>
              </mc:Choice>
              <mc:Fallback>
                <p:oleObj name="Формула" r:id="rId2" imgW="4724400" imgH="2565400" progId="Equation.3">
                  <p:embed/>
                  <p:pic>
                    <p:nvPicPr>
                      <p:cNvPr id="32771" name="Object 5">
                        <a:extLst>
                          <a:ext uri="{FF2B5EF4-FFF2-40B4-BE49-F238E27FC236}">
                            <a16:creationId xmlns:a16="http://schemas.microsoft.com/office/drawing/2014/main" id="{82BF0FAE-08A3-4261-953E-C2924C4AC5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11" y="1092201"/>
                        <a:ext cx="15107356" cy="8204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AB24E0A-F918-4B3F-8325-2E29C23F0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409131"/>
              </p:ext>
            </p:extLst>
          </p:nvPr>
        </p:nvGraphicFramePr>
        <p:xfrm>
          <a:off x="429358" y="396997"/>
          <a:ext cx="15457942" cy="858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83080" imgH="2489040" progId="Equation.DSMT4">
                  <p:embed/>
                </p:oleObj>
              </mc:Choice>
              <mc:Fallback>
                <p:oleObj name="Equation" r:id="rId2" imgW="4483080" imgH="248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9358" y="396997"/>
                        <a:ext cx="15457942" cy="8582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343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4">
            <a:extLst>
              <a:ext uri="{FF2B5EF4-FFF2-40B4-BE49-F238E27FC236}">
                <a16:creationId xmlns:a16="http://schemas.microsoft.com/office/drawing/2014/main" id="{379003C4-45E8-4B98-A28F-031D43A13710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318913" y="976489"/>
          <a:ext cx="15234356" cy="7428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4064000" imgH="1981200" progId="Equation.3">
                  <p:embed/>
                </p:oleObj>
              </mc:Choice>
              <mc:Fallback>
                <p:oleObj name="Формула" r:id="rId2" imgW="4064000" imgH="1981200" progId="Equation.3">
                  <p:embed/>
                  <p:pic>
                    <p:nvPicPr>
                      <p:cNvPr id="33794" name="Object 4">
                        <a:extLst>
                          <a:ext uri="{FF2B5EF4-FFF2-40B4-BE49-F238E27FC236}">
                            <a16:creationId xmlns:a16="http://schemas.microsoft.com/office/drawing/2014/main" id="{379003C4-45E8-4B98-A28F-031D43A137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13" y="976489"/>
                        <a:ext cx="15234356" cy="7428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Text Box 6">
            <a:extLst>
              <a:ext uri="{FF2B5EF4-FFF2-40B4-BE49-F238E27FC236}">
                <a16:creationId xmlns:a16="http://schemas.microsoft.com/office/drawing/2014/main" id="{F30B1EEA-7B2F-4CA7-B463-8A5CCA0A8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1" y="115713"/>
            <a:ext cx="70831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>
                <a:solidFill>
                  <a:srgbClr val="C80904"/>
                </a:solidFill>
              </a:rPr>
              <a:t>Вырожденный </a:t>
            </a:r>
            <a:r>
              <a:rPr lang="en-US" altLang="ru-RU">
                <a:solidFill>
                  <a:srgbClr val="C80904"/>
                </a:solidFill>
              </a:rPr>
              <a:t>2D</a:t>
            </a:r>
            <a:r>
              <a:rPr lang="ru-RU" altLang="ru-RU">
                <a:solidFill>
                  <a:srgbClr val="C80904"/>
                </a:solidFill>
              </a:rPr>
              <a:t> газ</a:t>
            </a:r>
            <a:r>
              <a:rPr lang="en-US" altLang="ru-RU">
                <a:solidFill>
                  <a:srgbClr val="C80904"/>
                </a:solidFill>
              </a:rPr>
              <a:t>: </a:t>
            </a:r>
            <a:r>
              <a:rPr lang="ru-RU" altLang="ru-RU">
                <a:solidFill>
                  <a:srgbClr val="C80904"/>
                </a:solidFill>
              </a:rPr>
              <a:t>теплоемкость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4">
            <a:extLst>
              <a:ext uri="{FF2B5EF4-FFF2-40B4-BE49-F238E27FC236}">
                <a16:creationId xmlns:a16="http://schemas.microsoft.com/office/drawing/2014/main" id="{38D74D0A-0116-44AE-BBA6-E657B4F0D51C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575734" y="976490"/>
          <a:ext cx="15234356" cy="4625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4559300" imgH="1384300" progId="Equation.3">
                  <p:embed/>
                </p:oleObj>
              </mc:Choice>
              <mc:Fallback>
                <p:oleObj name="Формула" r:id="rId2" imgW="4559300" imgH="1384300" progId="Equation.3">
                  <p:embed/>
                  <p:pic>
                    <p:nvPicPr>
                      <p:cNvPr id="34818" name="Object 4">
                        <a:extLst>
                          <a:ext uri="{FF2B5EF4-FFF2-40B4-BE49-F238E27FC236}">
                            <a16:creationId xmlns:a16="http://schemas.microsoft.com/office/drawing/2014/main" id="{38D74D0A-0116-44AE-BBA6-E657B4F0D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34" y="976490"/>
                        <a:ext cx="15234356" cy="4625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6">
            <a:extLst>
              <a:ext uri="{FF2B5EF4-FFF2-40B4-BE49-F238E27FC236}">
                <a16:creationId xmlns:a16="http://schemas.microsoft.com/office/drawing/2014/main" id="{08501A34-68B7-4A8C-846F-D449BDD7D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1" y="115713"/>
            <a:ext cx="70831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>
                <a:solidFill>
                  <a:srgbClr val="C80904"/>
                </a:solidFill>
              </a:rPr>
              <a:t>Вырожденный </a:t>
            </a:r>
            <a:r>
              <a:rPr lang="en-US" altLang="ru-RU">
                <a:solidFill>
                  <a:srgbClr val="C80904"/>
                </a:solidFill>
              </a:rPr>
              <a:t>2D</a:t>
            </a:r>
            <a:r>
              <a:rPr lang="ru-RU" altLang="ru-RU">
                <a:solidFill>
                  <a:srgbClr val="C80904"/>
                </a:solidFill>
              </a:rPr>
              <a:t> газ</a:t>
            </a:r>
            <a:r>
              <a:rPr lang="en-US" altLang="ru-RU">
                <a:solidFill>
                  <a:srgbClr val="C80904"/>
                </a:solidFill>
              </a:rPr>
              <a:t>: </a:t>
            </a:r>
            <a:r>
              <a:rPr lang="ru-RU" altLang="ru-RU">
                <a:solidFill>
                  <a:srgbClr val="C80904"/>
                </a:solidFill>
              </a:rPr>
              <a:t>теплоемкость</a:t>
            </a:r>
          </a:p>
        </p:txBody>
      </p:sp>
      <p:sp>
        <p:nvSpPr>
          <p:cNvPr id="34820" name="Rectangle 8">
            <a:extLst>
              <a:ext uri="{FF2B5EF4-FFF2-40B4-BE49-F238E27FC236}">
                <a16:creationId xmlns:a16="http://schemas.microsoft.com/office/drawing/2014/main" id="{E58B0ACB-F5FE-47A9-96A2-F7B86187D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422615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34821" name="Object 7">
            <a:extLst>
              <a:ext uri="{FF2B5EF4-FFF2-40B4-BE49-F238E27FC236}">
                <a16:creationId xmlns:a16="http://schemas.microsoft.com/office/drawing/2014/main" id="{9E0A1C26-3125-4A37-B31B-7B964F5909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88157" y="3663245"/>
          <a:ext cx="1984021" cy="148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571252" imgH="431613" progId="Equation.3">
                  <p:embed/>
                </p:oleObj>
              </mc:Choice>
              <mc:Fallback>
                <p:oleObj name="Формула" r:id="rId4" imgW="571252" imgH="431613" progId="Equation.3">
                  <p:embed/>
                  <p:pic>
                    <p:nvPicPr>
                      <p:cNvPr id="34821" name="Object 7">
                        <a:extLst>
                          <a:ext uri="{FF2B5EF4-FFF2-40B4-BE49-F238E27FC236}">
                            <a16:creationId xmlns:a16="http://schemas.microsoft.com/office/drawing/2014/main" id="{9E0A1C26-3125-4A37-B31B-7B964F5909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8157" y="3663245"/>
                        <a:ext cx="1984021" cy="148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Line 9">
            <a:extLst>
              <a:ext uri="{FF2B5EF4-FFF2-40B4-BE49-F238E27FC236}">
                <a16:creationId xmlns:a16="http://schemas.microsoft.com/office/drawing/2014/main" id="{FA284A27-72EE-4110-A7E3-BE4A4BE068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201402" y="2384780"/>
            <a:ext cx="2429932" cy="1662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200"/>
          </a:p>
        </p:txBody>
      </p:sp>
      <p:graphicFrame>
        <p:nvGraphicFramePr>
          <p:cNvPr id="34823" name="Object 15">
            <a:extLst>
              <a:ext uri="{FF2B5EF4-FFF2-40B4-BE49-F238E27FC236}">
                <a16:creationId xmlns:a16="http://schemas.microsoft.com/office/drawing/2014/main" id="{2CEAC686-3FD8-48BB-8758-F3FF928C8DA5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993947180"/>
              </p:ext>
            </p:extLst>
          </p:nvPr>
        </p:nvGraphicFramePr>
        <p:xfrm>
          <a:off x="4413955" y="6352823"/>
          <a:ext cx="5633156" cy="1535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36700" imgH="419100" progId="Equation.DSMT4">
                  <p:embed/>
                </p:oleObj>
              </mc:Choice>
              <mc:Fallback>
                <p:oleObj name="Equation" r:id="rId6" imgW="1536700" imgH="419100" progId="Equation.DSMT4">
                  <p:embed/>
                  <p:pic>
                    <p:nvPicPr>
                      <p:cNvPr id="34823" name="Object 15">
                        <a:extLst>
                          <a:ext uri="{FF2B5EF4-FFF2-40B4-BE49-F238E27FC236}">
                            <a16:creationId xmlns:a16="http://schemas.microsoft.com/office/drawing/2014/main" id="{2CEAC686-3FD8-48BB-8758-F3FF928C8D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955" y="6352823"/>
                        <a:ext cx="5633156" cy="1535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20">
            <a:extLst>
              <a:ext uri="{FF2B5EF4-FFF2-40B4-BE49-F238E27FC236}">
                <a16:creationId xmlns:a16="http://schemas.microsoft.com/office/drawing/2014/main" id="{F14852E5-E429-4B2A-94FF-11F27269D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431080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34825" name="Object 19">
            <a:extLst>
              <a:ext uri="{FF2B5EF4-FFF2-40B4-BE49-F238E27FC236}">
                <a16:creationId xmlns:a16="http://schemas.microsoft.com/office/drawing/2014/main" id="{71CF6F7C-3CCA-4065-8DC3-684F268703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7334" y="8398934"/>
          <a:ext cx="4975579" cy="1563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333500" imgH="419100" progId="Equation.3">
                  <p:embed/>
                </p:oleObj>
              </mc:Choice>
              <mc:Fallback>
                <p:oleObj name="Формула" r:id="rId8" imgW="1333500" imgH="419100" progId="Equation.3">
                  <p:embed/>
                  <p:pic>
                    <p:nvPicPr>
                      <p:cNvPr id="34825" name="Object 19">
                        <a:extLst>
                          <a:ext uri="{FF2B5EF4-FFF2-40B4-BE49-F238E27FC236}">
                            <a16:creationId xmlns:a16="http://schemas.microsoft.com/office/drawing/2014/main" id="{71CF6F7C-3CCA-4065-8DC3-684F268703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334" y="8398934"/>
                        <a:ext cx="4975579" cy="1563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>
            <a:extLst>
              <a:ext uri="{FF2B5EF4-FFF2-40B4-BE49-F238E27FC236}">
                <a16:creationId xmlns:a16="http://schemas.microsoft.com/office/drawing/2014/main" id="{9EC77481-36C4-4D26-B9A8-1E41128B5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1" y="115713"/>
            <a:ext cx="70831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>
                <a:solidFill>
                  <a:srgbClr val="C80904"/>
                </a:solidFill>
              </a:rPr>
              <a:t>Вырожденный </a:t>
            </a:r>
            <a:r>
              <a:rPr lang="en-US" altLang="ru-RU">
                <a:solidFill>
                  <a:srgbClr val="C80904"/>
                </a:solidFill>
              </a:rPr>
              <a:t>2D</a:t>
            </a:r>
            <a:r>
              <a:rPr lang="ru-RU" altLang="ru-RU">
                <a:solidFill>
                  <a:srgbClr val="C80904"/>
                </a:solidFill>
              </a:rPr>
              <a:t> газ</a:t>
            </a:r>
            <a:r>
              <a:rPr lang="en-US" altLang="ru-RU">
                <a:solidFill>
                  <a:srgbClr val="C80904"/>
                </a:solidFill>
              </a:rPr>
              <a:t>: </a:t>
            </a:r>
            <a:r>
              <a:rPr lang="ru-RU" altLang="ru-RU">
                <a:solidFill>
                  <a:srgbClr val="C80904"/>
                </a:solidFill>
              </a:rPr>
              <a:t>теплоемкость</a:t>
            </a:r>
          </a:p>
        </p:txBody>
      </p:sp>
      <p:sp>
        <p:nvSpPr>
          <p:cNvPr id="35843" name="Text Box 5">
            <a:extLst>
              <a:ext uri="{FF2B5EF4-FFF2-40B4-BE49-F238E27FC236}">
                <a16:creationId xmlns:a16="http://schemas.microsoft.com/office/drawing/2014/main" id="{1EB4F244-4345-44EC-BC01-DD9F167CA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69" y="2116668"/>
            <a:ext cx="9589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/>
              <a:t>2D: </a:t>
            </a:r>
            <a:endParaRPr lang="ru-RU" altLang="ru-RU" b="1"/>
          </a:p>
        </p:txBody>
      </p:sp>
      <p:sp>
        <p:nvSpPr>
          <p:cNvPr id="35844" name="Rectangle 7">
            <a:extLst>
              <a:ext uri="{FF2B5EF4-FFF2-40B4-BE49-F238E27FC236}">
                <a16:creationId xmlns:a16="http://schemas.microsoft.com/office/drawing/2014/main" id="{535CDCC6-97E3-48D1-8081-428CF376E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431080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35845" name="Object 6">
            <a:extLst>
              <a:ext uri="{FF2B5EF4-FFF2-40B4-BE49-F238E27FC236}">
                <a16:creationId xmlns:a16="http://schemas.microsoft.com/office/drawing/2014/main" id="{3F4938DE-5144-4337-A3BC-705BB3C4C8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618610"/>
              </p:ext>
            </p:extLst>
          </p:nvPr>
        </p:nvGraphicFramePr>
        <p:xfrm>
          <a:off x="2212623" y="1614311"/>
          <a:ext cx="4738512" cy="33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1100" imgH="838200" progId="Equation.DSMT4">
                  <p:embed/>
                </p:oleObj>
              </mc:Choice>
              <mc:Fallback>
                <p:oleObj name="Equation" r:id="rId2" imgW="1181100" imgH="838200" progId="Equation.DSMT4">
                  <p:embed/>
                  <p:pic>
                    <p:nvPicPr>
                      <p:cNvPr id="35845" name="Object 6">
                        <a:extLst>
                          <a:ext uri="{FF2B5EF4-FFF2-40B4-BE49-F238E27FC236}">
                            <a16:creationId xmlns:a16="http://schemas.microsoft.com/office/drawing/2014/main" id="{3F4938DE-5144-4337-A3BC-705BB3C4C8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623" y="1614311"/>
                        <a:ext cx="4738512" cy="33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9">
            <a:extLst>
              <a:ext uri="{FF2B5EF4-FFF2-40B4-BE49-F238E27FC236}">
                <a16:creationId xmlns:a16="http://schemas.microsoft.com/office/drawing/2014/main" id="{9BB28C2E-C8C7-4813-A2F1-179D3EB59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419792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sp>
        <p:nvSpPr>
          <p:cNvPr id="35847" name="Text Box 10">
            <a:extLst>
              <a:ext uri="{FF2B5EF4-FFF2-40B4-BE49-F238E27FC236}">
                <a16:creationId xmlns:a16="http://schemas.microsoft.com/office/drawing/2014/main" id="{5A05FBEB-9BAD-4E18-9EF7-B83E3A06D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735" y="3826934"/>
            <a:ext cx="8451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/>
              <a:t>3D:</a:t>
            </a:r>
            <a:endParaRPr lang="ru-RU" altLang="ru-RU" b="1"/>
          </a:p>
        </p:txBody>
      </p:sp>
      <p:sp>
        <p:nvSpPr>
          <p:cNvPr id="35848" name="Line 12">
            <a:extLst>
              <a:ext uri="{FF2B5EF4-FFF2-40B4-BE49-F238E27FC236}">
                <a16:creationId xmlns:a16="http://schemas.microsoft.com/office/drawing/2014/main" id="{BDCD8749-8501-4165-A8A1-1B80E632A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7601" y="2895601"/>
            <a:ext cx="5119511" cy="2568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200"/>
          </a:p>
        </p:txBody>
      </p:sp>
      <p:sp>
        <p:nvSpPr>
          <p:cNvPr id="35849" name="Line 13">
            <a:extLst>
              <a:ext uri="{FF2B5EF4-FFF2-40B4-BE49-F238E27FC236}">
                <a16:creationId xmlns:a16="http://schemas.microsoft.com/office/drawing/2014/main" id="{03A76EE4-CFE4-4843-89C4-BBEDC548AC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1423" y="3152424"/>
            <a:ext cx="4735689" cy="894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200"/>
          </a:p>
        </p:txBody>
      </p:sp>
      <p:sp>
        <p:nvSpPr>
          <p:cNvPr id="35850" name="Text Box 14">
            <a:extLst>
              <a:ext uri="{FF2B5EF4-FFF2-40B4-BE49-F238E27FC236}">
                <a16:creationId xmlns:a16="http://schemas.microsoft.com/office/drawing/2014/main" id="{7CC927D5-BF00-484F-99C1-5B58149D0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7245" y="2802468"/>
            <a:ext cx="598875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/>
              <a:t>Различный угол наклона кривых</a:t>
            </a:r>
          </a:p>
        </p:txBody>
      </p:sp>
      <p:sp>
        <p:nvSpPr>
          <p:cNvPr id="35851" name="Text Box 15">
            <a:extLst>
              <a:ext uri="{FF2B5EF4-FFF2-40B4-BE49-F238E27FC236}">
                <a16:creationId xmlns:a16="http://schemas.microsoft.com/office/drawing/2014/main" id="{83FBC305-2E76-4708-8D3C-3BEB21071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157" y="5875868"/>
            <a:ext cx="88694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b="1" u="sng"/>
              <a:t>Зависимость от концентрации электронов</a:t>
            </a:r>
          </a:p>
        </p:txBody>
      </p:sp>
      <p:sp>
        <p:nvSpPr>
          <p:cNvPr id="35852" name="Text Box 16">
            <a:extLst>
              <a:ext uri="{FF2B5EF4-FFF2-40B4-BE49-F238E27FC236}">
                <a16:creationId xmlns:a16="http://schemas.microsoft.com/office/drawing/2014/main" id="{06703209-885C-4AC9-A5F1-E8D1307E4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46" y="6900334"/>
            <a:ext cx="739715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/>
              <a:t>2D: C</a:t>
            </a:r>
            <a:r>
              <a:rPr lang="en-US" altLang="ru-RU" baseline="-25000"/>
              <a:t>s</a:t>
            </a:r>
            <a:r>
              <a:rPr lang="en-US" altLang="ru-RU"/>
              <a:t> </a:t>
            </a:r>
            <a:r>
              <a:rPr lang="ru-RU" altLang="ru-RU"/>
              <a:t>не зависит от концентрации </a:t>
            </a:r>
            <a:r>
              <a:rPr lang="en-US" altLang="ru-RU"/>
              <a:t>!!!!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/>
              <a:t>3D: C</a:t>
            </a:r>
            <a:r>
              <a:rPr lang="en-US" altLang="ru-RU" baseline="-25000"/>
              <a:t>v</a:t>
            </a:r>
            <a:r>
              <a:rPr lang="en-US" altLang="ru-RU"/>
              <a:t> </a:t>
            </a:r>
            <a:r>
              <a:rPr lang="ru-RU" altLang="ru-RU"/>
              <a:t> пропорциональна</a:t>
            </a:r>
            <a:r>
              <a:rPr lang="en-US" altLang="ru-RU"/>
              <a:t> n</a:t>
            </a:r>
            <a:r>
              <a:rPr lang="en-US" altLang="ru-RU" baseline="30000"/>
              <a:t>1/3</a:t>
            </a:r>
            <a:endParaRPr lang="ru-RU" altLang="ru-RU" baseline="30000"/>
          </a:p>
        </p:txBody>
      </p:sp>
      <p:sp>
        <p:nvSpPr>
          <p:cNvPr id="35853" name="Text Box 17">
            <a:extLst>
              <a:ext uri="{FF2B5EF4-FFF2-40B4-BE49-F238E27FC236}">
                <a16:creationId xmlns:a16="http://schemas.microsoft.com/office/drawing/2014/main" id="{1CC06E86-44A8-457F-B263-4E3F2EAFA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557" y="9330267"/>
            <a:ext cx="13892393" cy="1077218"/>
          </a:xfrm>
          <a:prstGeom prst="rect">
            <a:avLst/>
          </a:prstGeom>
          <a:noFill/>
          <a:ln w="762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/>
              <a:t>Причиной различия физических свойств </a:t>
            </a:r>
            <a:r>
              <a:rPr lang="en-US" altLang="ru-RU"/>
              <a:t>2D </a:t>
            </a:r>
            <a:r>
              <a:rPr lang="ru-RU" altLang="ru-RU"/>
              <a:t>и</a:t>
            </a:r>
            <a:r>
              <a:rPr lang="en-US" altLang="ru-RU"/>
              <a:t> 3D </a:t>
            </a:r>
            <a:r>
              <a:rPr lang="ru-RU" altLang="ru-RU"/>
              <a:t>газа является отличие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/>
              <a:t>DOS</a:t>
            </a:r>
            <a:endParaRPr lang="ru-RU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75B59D9-BC67-4461-BDB9-63181F1501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085376"/>
              </p:ext>
            </p:extLst>
          </p:nvPr>
        </p:nvGraphicFramePr>
        <p:xfrm>
          <a:off x="550496" y="250459"/>
          <a:ext cx="6551500" cy="399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440" imgH="812520" progId="Equation.DSMT4">
                  <p:embed/>
                </p:oleObj>
              </mc:Choice>
              <mc:Fallback>
                <p:oleObj name="Equation" r:id="rId2" imgW="13334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0496" y="250459"/>
                        <a:ext cx="6551500" cy="3993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9722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785C9B9-0B83-4120-9573-EC7AD61EF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006701"/>
              </p:ext>
            </p:extLst>
          </p:nvPr>
        </p:nvGraphicFramePr>
        <p:xfrm>
          <a:off x="422031" y="434121"/>
          <a:ext cx="15559216" cy="6107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35280" imgH="2133360" progId="Equation.DSMT4">
                  <p:embed/>
                </p:oleObj>
              </mc:Choice>
              <mc:Fallback>
                <p:oleObj name="Equation" r:id="rId2" imgW="5435280" imgH="2133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2031" y="434121"/>
                        <a:ext cx="15559216" cy="6107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2690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785C9B9-0B83-4120-9573-EC7AD61EF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933587"/>
              </p:ext>
            </p:extLst>
          </p:nvPr>
        </p:nvGraphicFramePr>
        <p:xfrm>
          <a:off x="820860" y="0"/>
          <a:ext cx="11980740" cy="11300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6880" imgH="2514600" progId="Equation.DSMT4">
                  <p:embed/>
                </p:oleObj>
              </mc:Choice>
              <mc:Fallback>
                <p:oleObj name="Equation" r:id="rId2" imgW="2666880" imgH="2514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785C9B9-0B83-4120-9573-EC7AD61EF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0860" y="0"/>
                        <a:ext cx="11980740" cy="11300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9733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785C9B9-0B83-4120-9573-EC7AD61EF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441093"/>
              </p:ext>
            </p:extLst>
          </p:nvPr>
        </p:nvGraphicFramePr>
        <p:xfrm>
          <a:off x="601052" y="280987"/>
          <a:ext cx="14238288" cy="1191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43400" imgH="3632040" progId="Equation.DSMT4">
                  <p:embed/>
                </p:oleObj>
              </mc:Choice>
              <mc:Fallback>
                <p:oleObj name="Equation" r:id="rId2" imgW="4343400" imgH="36320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785C9B9-0B83-4120-9573-EC7AD61EF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1052" y="280987"/>
                        <a:ext cx="14238288" cy="1191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8241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785C9B9-0B83-4120-9573-EC7AD61EF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421940"/>
              </p:ext>
            </p:extLst>
          </p:nvPr>
        </p:nvGraphicFramePr>
        <p:xfrm>
          <a:off x="541459" y="0"/>
          <a:ext cx="12903200" cy="1224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6960" imgH="3733560" progId="Equation.DSMT4">
                  <p:embed/>
                </p:oleObj>
              </mc:Choice>
              <mc:Fallback>
                <p:oleObj name="Equation" r:id="rId2" imgW="3936960" imgH="37335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785C9B9-0B83-4120-9573-EC7AD61EF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459" y="0"/>
                        <a:ext cx="12903200" cy="1224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996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785C9B9-0B83-4120-9573-EC7AD61EF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739968"/>
              </p:ext>
            </p:extLst>
          </p:nvPr>
        </p:nvGraphicFramePr>
        <p:xfrm>
          <a:off x="398462" y="447675"/>
          <a:ext cx="15857538" cy="708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38400" imgH="2158920" progId="Equation.DSMT4">
                  <p:embed/>
                </p:oleObj>
              </mc:Choice>
              <mc:Fallback>
                <p:oleObj name="Equation" r:id="rId2" imgW="4838400" imgH="2158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785C9B9-0B83-4120-9573-EC7AD61EF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8462" y="447675"/>
                        <a:ext cx="15857538" cy="708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645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785C9B9-0B83-4120-9573-EC7AD61EF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462" y="447675"/>
          <a:ext cx="15857538" cy="708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38400" imgH="2158920" progId="Equation.DSMT4">
                  <p:embed/>
                </p:oleObj>
              </mc:Choice>
              <mc:Fallback>
                <p:oleObj name="Equation" r:id="rId2" imgW="4838400" imgH="2158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785C9B9-0B83-4120-9573-EC7AD61EF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8462" y="447675"/>
                        <a:ext cx="15857538" cy="708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603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B323AF1-C16B-4087-AC88-901E6125A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329480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1E41C4BE-AECB-45E0-85D3-1BF16BBE8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151440"/>
              </p:ext>
            </p:extLst>
          </p:nvPr>
        </p:nvGraphicFramePr>
        <p:xfrm>
          <a:off x="229353" y="781403"/>
          <a:ext cx="16146463" cy="885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41720" imgH="3200400" progId="Equation.DSMT4">
                  <p:embed/>
                </p:oleObj>
              </mc:Choice>
              <mc:Fallback>
                <p:oleObj name="Equation" r:id="rId2" imgW="5841720" imgH="3200400" progId="Equation.DSMT4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1E41C4BE-AECB-45E0-85D3-1BF16BBE8C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53" y="781403"/>
                        <a:ext cx="16146463" cy="885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4">
            <a:extLst>
              <a:ext uri="{FF2B5EF4-FFF2-40B4-BE49-F238E27FC236}">
                <a16:creationId xmlns:a16="http://schemas.microsoft.com/office/drawing/2014/main" id="{22254361-E989-4739-BB3F-E88D689A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388748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C251BF70-9EF3-478A-973B-CE7860BE74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639847"/>
              </p:ext>
            </p:extLst>
          </p:nvPr>
        </p:nvGraphicFramePr>
        <p:xfrm>
          <a:off x="4286956" y="9811455"/>
          <a:ext cx="6699956" cy="1622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930400" imgH="469900" progId="Equation.3">
                  <p:embed/>
                </p:oleObj>
              </mc:Choice>
              <mc:Fallback>
                <p:oleObj name="Формула" r:id="rId4" imgW="1930400" imgH="469900" progId="Equation.3">
                  <p:embed/>
                  <p:pic>
                    <p:nvPicPr>
                      <p:cNvPr id="16389" name="Object 5">
                        <a:extLst>
                          <a:ext uri="{FF2B5EF4-FFF2-40B4-BE49-F238E27FC236}">
                            <a16:creationId xmlns:a16="http://schemas.microsoft.com/office/drawing/2014/main" id="{C251BF70-9EF3-478A-973B-CE7860BE74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956" y="9811455"/>
                        <a:ext cx="6699956" cy="162277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6">
            <a:extLst>
              <a:ext uri="{FF2B5EF4-FFF2-40B4-BE49-F238E27FC236}">
                <a16:creationId xmlns:a16="http://schemas.microsoft.com/office/drawing/2014/main" id="{431380E3-8BD0-4734-A4DE-AD65E963E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388748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AA1E39A0-77B4-487B-A1E1-32EA3A9F2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956" y="335846"/>
            <a:ext cx="4248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/>
              <a:t>3D </a:t>
            </a:r>
            <a:r>
              <a:rPr lang="ru-RU" altLang="ru-RU" b="1"/>
              <a:t>электронный газ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785C9B9-0B83-4120-9573-EC7AD61EF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895300"/>
              </p:ext>
            </p:extLst>
          </p:nvPr>
        </p:nvGraphicFramePr>
        <p:xfrm>
          <a:off x="883872" y="595923"/>
          <a:ext cx="13525500" cy="903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27400" imgH="2755800" progId="Equation.DSMT4">
                  <p:embed/>
                </p:oleObj>
              </mc:Choice>
              <mc:Fallback>
                <p:oleObj name="Equation" r:id="rId2" imgW="4127400" imgH="2755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785C9B9-0B83-4120-9573-EC7AD61EF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3872" y="595923"/>
                        <a:ext cx="13525500" cy="903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554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2">
            <a:extLst>
              <a:ext uri="{FF2B5EF4-FFF2-40B4-BE49-F238E27FC236}">
                <a16:creationId xmlns:a16="http://schemas.microsoft.com/office/drawing/2014/main" id="{EE0222FC-20A6-4209-ACDB-B085FB5D4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29" y="176703"/>
            <a:ext cx="158276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3600" b="1" dirty="0"/>
              <a:t>Задача.  </a:t>
            </a:r>
            <a:r>
              <a:rPr lang="ru-RU" altLang="ru-RU" sz="3600" dirty="0"/>
              <a:t>Найти число ударов о стенку сосуда с идеальным электронным газом при абсолютном нуле температуры</a:t>
            </a:r>
            <a:endParaRPr lang="ru-RU" altLang="ru-RU" sz="3600" b="1" dirty="0"/>
          </a:p>
        </p:txBody>
      </p:sp>
      <p:graphicFrame>
        <p:nvGraphicFramePr>
          <p:cNvPr id="59396" name="Object 5">
            <a:extLst>
              <a:ext uri="{FF2B5EF4-FFF2-40B4-BE49-F238E27FC236}">
                <a16:creationId xmlns:a16="http://schemas.microsoft.com/office/drawing/2014/main" id="{049D3706-D43E-4B6D-A233-A21A11384C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921146"/>
              </p:ext>
            </p:extLst>
          </p:nvPr>
        </p:nvGraphicFramePr>
        <p:xfrm>
          <a:off x="428329" y="1377032"/>
          <a:ext cx="8213725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6560" imgH="1091880" progId="Equation.DSMT4">
                  <p:embed/>
                </p:oleObj>
              </mc:Choice>
              <mc:Fallback>
                <p:oleObj name="Equation" r:id="rId2" imgW="2806560" imgH="1091880" progId="Equation.DSMT4">
                  <p:embed/>
                  <p:pic>
                    <p:nvPicPr>
                      <p:cNvPr id="59396" name="Object 5">
                        <a:extLst>
                          <a:ext uri="{FF2B5EF4-FFF2-40B4-BE49-F238E27FC236}">
                            <a16:creationId xmlns:a16="http://schemas.microsoft.com/office/drawing/2014/main" id="{049D3706-D43E-4B6D-A233-A21A11384C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29" y="1377032"/>
                        <a:ext cx="8213725" cy="319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6">
            <a:extLst>
              <a:ext uri="{FF2B5EF4-FFF2-40B4-BE49-F238E27FC236}">
                <a16:creationId xmlns:a16="http://schemas.microsoft.com/office/drawing/2014/main" id="{254B68DB-2E3C-40FC-8D83-515762A2BD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078866"/>
              </p:ext>
            </p:extLst>
          </p:nvPr>
        </p:nvGraphicFramePr>
        <p:xfrm>
          <a:off x="201857" y="4571082"/>
          <a:ext cx="15625814" cy="7070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19640" imgH="2361960" progId="Equation.DSMT4">
                  <p:embed/>
                </p:oleObj>
              </mc:Choice>
              <mc:Fallback>
                <p:oleObj name="Equation" r:id="rId4" imgW="5219640" imgH="2361960" progId="Equation.DSMT4">
                  <p:embed/>
                  <p:pic>
                    <p:nvPicPr>
                      <p:cNvPr id="59397" name="Object 6">
                        <a:extLst>
                          <a:ext uri="{FF2B5EF4-FFF2-40B4-BE49-F238E27FC236}">
                            <a16:creationId xmlns:a16="http://schemas.microsoft.com/office/drawing/2014/main" id="{254B68DB-2E3C-40FC-8D83-515762A2BD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57" y="4571082"/>
                        <a:ext cx="15625814" cy="7070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>
            <a:extLst>
              <a:ext uri="{FF2B5EF4-FFF2-40B4-BE49-F238E27FC236}">
                <a16:creationId xmlns:a16="http://schemas.microsoft.com/office/drawing/2014/main" id="{0C64C107-AD90-4862-B0E3-0A4F77F2A8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440717"/>
              </p:ext>
            </p:extLst>
          </p:nvPr>
        </p:nvGraphicFramePr>
        <p:xfrm>
          <a:off x="445912" y="98780"/>
          <a:ext cx="13442245" cy="11994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60760" imgH="5587920" progId="Equation.DSMT4">
                  <p:embed/>
                </p:oleObj>
              </mc:Choice>
              <mc:Fallback>
                <p:oleObj name="Equation" r:id="rId2" imgW="6260760" imgH="5587920" progId="Equation.DSMT4">
                  <p:embed/>
                  <p:pic>
                    <p:nvPicPr>
                      <p:cNvPr id="60418" name="Object 2">
                        <a:extLst>
                          <a:ext uri="{FF2B5EF4-FFF2-40B4-BE49-F238E27FC236}">
                            <a16:creationId xmlns:a16="http://schemas.microsoft.com/office/drawing/2014/main" id="{0C64C107-AD90-4862-B0E3-0A4F77F2A8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12" y="98780"/>
                        <a:ext cx="13442245" cy="11994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>
            <a:extLst>
              <a:ext uri="{FF2B5EF4-FFF2-40B4-BE49-F238E27FC236}">
                <a16:creationId xmlns:a16="http://schemas.microsoft.com/office/drawing/2014/main" id="{4C3B1687-643C-4CF1-8C81-4CB37F52C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953806"/>
              </p:ext>
            </p:extLst>
          </p:nvPr>
        </p:nvGraphicFramePr>
        <p:xfrm>
          <a:off x="385152" y="361706"/>
          <a:ext cx="14598650" cy="798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960" imgH="2781000" progId="Equation.DSMT4">
                  <p:embed/>
                </p:oleObj>
              </mc:Choice>
              <mc:Fallback>
                <p:oleObj name="Equation" r:id="rId2" imgW="5079960" imgH="2781000" progId="Equation.DSMT4">
                  <p:embed/>
                  <p:pic>
                    <p:nvPicPr>
                      <p:cNvPr id="61442" name="Object 2">
                        <a:extLst>
                          <a:ext uri="{FF2B5EF4-FFF2-40B4-BE49-F238E27FC236}">
                            <a16:creationId xmlns:a16="http://schemas.microsoft.com/office/drawing/2014/main" id="{4C3B1687-643C-4CF1-8C81-4CB37F52C1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52" y="361706"/>
                        <a:ext cx="14598650" cy="798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75A56D-9C13-4F6B-ADC3-C441E5C8E3E2}"/>
              </a:ext>
            </a:extLst>
          </p:cNvPr>
          <p:cNvSpPr txBox="1"/>
          <p:nvPr/>
        </p:nvSpPr>
        <p:spPr>
          <a:xfrm>
            <a:off x="4062046" y="5911334"/>
            <a:ext cx="8124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583D71D-5BF2-46BB-91CD-FFD620E08B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32156"/>
              </p:ext>
            </p:extLst>
          </p:nvPr>
        </p:nvGraphicFramePr>
        <p:xfrm>
          <a:off x="578337" y="490292"/>
          <a:ext cx="12692185" cy="1024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19360" imgH="3568680" progId="Equation.DSMT4">
                  <p:embed/>
                </p:oleObj>
              </mc:Choice>
              <mc:Fallback>
                <p:oleObj name="Equation" r:id="rId2" imgW="4419360" imgH="3568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8337" y="490292"/>
                        <a:ext cx="12692185" cy="1024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222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>
            <a:extLst>
              <a:ext uri="{FF2B5EF4-FFF2-40B4-BE49-F238E27FC236}">
                <a16:creationId xmlns:a16="http://schemas.microsoft.com/office/drawing/2014/main" id="{4C3B1687-643C-4CF1-8C81-4CB37F52C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454843"/>
              </p:ext>
            </p:extLst>
          </p:nvPr>
        </p:nvGraphicFramePr>
        <p:xfrm>
          <a:off x="526195" y="439738"/>
          <a:ext cx="15079924" cy="626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36880" imgH="1968480" progId="Equation.DSMT4">
                  <p:embed/>
                </p:oleObj>
              </mc:Choice>
              <mc:Fallback>
                <p:oleObj name="Equation" r:id="rId2" imgW="4736880" imgH="1968480" progId="Equation.DSMT4">
                  <p:embed/>
                  <p:pic>
                    <p:nvPicPr>
                      <p:cNvPr id="61442" name="Object 2">
                        <a:extLst>
                          <a:ext uri="{FF2B5EF4-FFF2-40B4-BE49-F238E27FC236}">
                            <a16:creationId xmlns:a16="http://schemas.microsoft.com/office/drawing/2014/main" id="{4C3B1687-643C-4CF1-8C81-4CB37F52C1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195" y="439738"/>
                        <a:ext cx="15079924" cy="626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54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392948E-CA02-4FF7-8041-425574D16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329480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02A219D0-2CC6-4815-8FE7-6C38DA61B2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978" y="1868312"/>
          <a:ext cx="15271044" cy="5483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5524500" imgH="1981200" progId="Equation.3">
                  <p:embed/>
                </p:oleObj>
              </mc:Choice>
              <mc:Fallback>
                <p:oleObj name="Формула" r:id="rId2" imgW="5524500" imgH="1981200" progId="Equation.3">
                  <p:embed/>
                  <p:pic>
                    <p:nvPicPr>
                      <p:cNvPr id="17411" name="Object 3">
                        <a:extLst>
                          <a:ext uri="{FF2B5EF4-FFF2-40B4-BE49-F238E27FC236}">
                            <a16:creationId xmlns:a16="http://schemas.microsoft.com/office/drawing/2014/main" id="{02A219D0-2CC6-4815-8FE7-6C38DA61B2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78" y="1868312"/>
                        <a:ext cx="15271044" cy="5483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Rectangle 4">
            <a:extLst>
              <a:ext uri="{FF2B5EF4-FFF2-40B4-BE49-F238E27FC236}">
                <a16:creationId xmlns:a16="http://schemas.microsoft.com/office/drawing/2014/main" id="{11338B54-D865-47CF-97E6-F5DDDE8D6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388748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0A2AC533-4289-45FD-B39F-EE38F87ADD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9956" y="7761112"/>
          <a:ext cx="3832578" cy="1360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104900" imgH="393700" progId="Equation.3">
                  <p:embed/>
                </p:oleObj>
              </mc:Choice>
              <mc:Fallback>
                <p:oleObj name="Формула" r:id="rId4" imgW="1104900" imgH="393700" progId="Equation.3">
                  <p:embed/>
                  <p:pic>
                    <p:nvPicPr>
                      <p:cNvPr id="17413" name="Object 5">
                        <a:extLst>
                          <a:ext uri="{FF2B5EF4-FFF2-40B4-BE49-F238E27FC236}">
                            <a16:creationId xmlns:a16="http://schemas.microsoft.com/office/drawing/2014/main" id="{0A2AC533-4289-45FD-B39F-EE38F87ADD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956" y="7761112"/>
                        <a:ext cx="3832578" cy="1360311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6">
            <a:extLst>
              <a:ext uri="{FF2B5EF4-FFF2-40B4-BE49-F238E27FC236}">
                <a16:creationId xmlns:a16="http://schemas.microsoft.com/office/drawing/2014/main" id="{1367B091-2720-4753-AAC5-4184CE9C9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388748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F53C7143-E28B-4FAE-8825-1221FB777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956" y="335846"/>
            <a:ext cx="4248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/>
              <a:t>2D </a:t>
            </a:r>
            <a:r>
              <a:rPr lang="ru-RU" altLang="ru-RU" b="1"/>
              <a:t>электронный газ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DED2A81-AF09-4D8D-94B0-59EE916C3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329480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CFD1B4D6-E08A-46D7-802F-A94FAA99D0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34" y="2009423"/>
          <a:ext cx="14672732" cy="5201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5308600" imgH="1879600" progId="Equation.3">
                  <p:embed/>
                </p:oleObj>
              </mc:Choice>
              <mc:Fallback>
                <p:oleObj name="Формула" r:id="rId2" imgW="5308600" imgH="1879600" progId="Equation.3">
                  <p:embed/>
                  <p:pic>
                    <p:nvPicPr>
                      <p:cNvPr id="18435" name="Object 3">
                        <a:extLst>
                          <a:ext uri="{FF2B5EF4-FFF2-40B4-BE49-F238E27FC236}">
                            <a16:creationId xmlns:a16="http://schemas.microsoft.com/office/drawing/2014/main" id="{CFD1B4D6-E08A-46D7-802F-A94FAA99D0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34" y="2009423"/>
                        <a:ext cx="14672732" cy="5201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>
            <a:extLst>
              <a:ext uri="{FF2B5EF4-FFF2-40B4-BE49-F238E27FC236}">
                <a16:creationId xmlns:a16="http://schemas.microsoft.com/office/drawing/2014/main" id="{D58F337E-355D-4F91-8EF4-2C12F56BF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388748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id="{6BF21B79-9BB8-4556-B948-F549B54CC3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1867" y="7628468"/>
          <a:ext cx="5991579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727200" imgH="469900" progId="Equation.3">
                  <p:embed/>
                </p:oleObj>
              </mc:Choice>
              <mc:Fallback>
                <p:oleObj name="Формула" r:id="rId4" imgW="1727200" imgH="469900" progId="Equation.3">
                  <p:embed/>
                  <p:pic>
                    <p:nvPicPr>
                      <p:cNvPr id="18437" name="Object 5">
                        <a:extLst>
                          <a:ext uri="{FF2B5EF4-FFF2-40B4-BE49-F238E27FC236}">
                            <a16:creationId xmlns:a16="http://schemas.microsoft.com/office/drawing/2014/main" id="{6BF21B79-9BB8-4556-B948-F549B54CC3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867" y="7628468"/>
                        <a:ext cx="5991579" cy="16256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>
            <a:extLst>
              <a:ext uri="{FF2B5EF4-FFF2-40B4-BE49-F238E27FC236}">
                <a16:creationId xmlns:a16="http://schemas.microsoft.com/office/drawing/2014/main" id="{16FEB265-B2C1-4FC5-9669-36D8EAF9E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388748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7E90A8E3-C40E-466B-8DC5-19D917B60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957" y="335846"/>
            <a:ext cx="42713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/>
              <a:t>1D-</a:t>
            </a:r>
            <a:r>
              <a:rPr lang="ru-RU" altLang="ru-RU" b="1"/>
              <a:t>электронный газ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0F996D6D-6D9B-4A25-A9C4-32B8D9F1B74B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575734" y="335845"/>
          <a:ext cx="6654800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422400" imgH="825500" progId="Equation.3">
                  <p:embed/>
                </p:oleObj>
              </mc:Choice>
              <mc:Fallback>
                <p:oleObj name="Формула" r:id="rId2" imgW="1422400" imgH="825500" progId="Equation.3">
                  <p:embed/>
                  <p:pic>
                    <p:nvPicPr>
                      <p:cNvPr id="19458" name="Object 2">
                        <a:extLst>
                          <a:ext uri="{FF2B5EF4-FFF2-40B4-BE49-F238E27FC236}">
                            <a16:creationId xmlns:a16="http://schemas.microsoft.com/office/drawing/2014/main" id="{0F996D6D-6D9B-4A25-A9C4-32B8D9F1B7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34" y="335845"/>
                        <a:ext cx="6654800" cy="386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3">
            <a:extLst>
              <a:ext uri="{FF2B5EF4-FFF2-40B4-BE49-F238E27FC236}">
                <a16:creationId xmlns:a16="http://schemas.microsoft.com/office/drawing/2014/main" id="{08D17D28-A1C7-4394-B47F-8DED9FDEC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044" y="4806246"/>
            <a:ext cx="13963118" cy="63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3556" b="1"/>
              <a:t>Свойства электронного газа сильно зависят от размерности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4">
            <a:extLst>
              <a:ext uri="{FF2B5EF4-FFF2-40B4-BE49-F238E27FC236}">
                <a16:creationId xmlns:a16="http://schemas.microsoft.com/office/drawing/2014/main" id="{F095762E-61FC-42AA-A2E2-0412481AD88C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575734" y="19758"/>
          <a:ext cx="15423445" cy="9149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8000" imgH="3314700" progId="Equation.DSMT4">
                  <p:embed/>
                </p:oleObj>
              </mc:Choice>
              <mc:Fallback>
                <p:oleObj name="Equation" r:id="rId2" imgW="5588000" imgH="3314700" progId="Equation.DSMT4">
                  <p:embed/>
                  <p:pic>
                    <p:nvPicPr>
                      <p:cNvPr id="20482" name="Object 4">
                        <a:extLst>
                          <a:ext uri="{FF2B5EF4-FFF2-40B4-BE49-F238E27FC236}">
                            <a16:creationId xmlns:a16="http://schemas.microsoft.com/office/drawing/2014/main" id="{F095762E-61FC-42AA-A2E2-0412481AD8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34" y="19758"/>
                        <a:ext cx="15423445" cy="9149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4">
            <a:extLst>
              <a:ext uri="{FF2B5EF4-FFF2-40B4-BE49-F238E27FC236}">
                <a16:creationId xmlns:a16="http://schemas.microsoft.com/office/drawing/2014/main" id="{8D50A5B0-6D11-47AC-AFAA-FDE477B1BEA8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445911" y="335846"/>
          <a:ext cx="15107356" cy="11599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4927600" imgH="3784600" progId="Equation.3">
                  <p:embed/>
                </p:oleObj>
              </mc:Choice>
              <mc:Fallback>
                <p:oleObj name="Формула" r:id="rId2" imgW="4927600" imgH="3784600" progId="Equation.3">
                  <p:embed/>
                  <p:pic>
                    <p:nvPicPr>
                      <p:cNvPr id="21506" name="Object 4">
                        <a:extLst>
                          <a:ext uri="{FF2B5EF4-FFF2-40B4-BE49-F238E27FC236}">
                            <a16:creationId xmlns:a16="http://schemas.microsoft.com/office/drawing/2014/main" id="{8D50A5B0-6D11-47AC-AFAA-FDE477B1BE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11" y="335846"/>
                        <a:ext cx="15107356" cy="11599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>
            <a:extLst>
              <a:ext uri="{FF2B5EF4-FFF2-40B4-BE49-F238E27FC236}">
                <a16:creationId xmlns:a16="http://schemas.microsoft.com/office/drawing/2014/main" id="{AA04154F-055D-427D-B2B1-EDEF0268D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779" y="79023"/>
            <a:ext cx="65598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>
                <a:solidFill>
                  <a:srgbClr val="C80904"/>
                </a:solidFill>
              </a:rPr>
              <a:t>Ideal Fermi gas in an equilibrium</a:t>
            </a:r>
            <a:endParaRPr lang="ru-RU" altLang="ru-RU" b="1">
              <a:solidFill>
                <a:srgbClr val="C80904"/>
              </a:solidFill>
            </a:endParaRPr>
          </a:p>
        </p:txBody>
      </p:sp>
      <p:sp>
        <p:nvSpPr>
          <p:cNvPr id="22531" name="Rectangle 7">
            <a:extLst>
              <a:ext uri="{FF2B5EF4-FFF2-40B4-BE49-F238E27FC236}">
                <a16:creationId xmlns:a16="http://schemas.microsoft.com/office/drawing/2014/main" id="{67D6F36B-8AF4-4E92-B2F9-889C33080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388748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22532" name="Object 6">
            <a:extLst>
              <a:ext uri="{FF2B5EF4-FFF2-40B4-BE49-F238E27FC236}">
                <a16:creationId xmlns:a16="http://schemas.microsoft.com/office/drawing/2014/main" id="{1EFADCE8-872D-4E79-AADD-0A57399A5D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6311" y="592667"/>
          <a:ext cx="7555090" cy="130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717800" imgH="469900" progId="Equation.3">
                  <p:embed/>
                </p:oleObj>
              </mc:Choice>
              <mc:Fallback>
                <p:oleObj name="Формула" r:id="rId2" imgW="2717800" imgH="469900" progId="Equation.3">
                  <p:embed/>
                  <p:pic>
                    <p:nvPicPr>
                      <p:cNvPr id="22532" name="Object 6">
                        <a:extLst>
                          <a:ext uri="{FF2B5EF4-FFF2-40B4-BE49-F238E27FC236}">
                            <a16:creationId xmlns:a16="http://schemas.microsoft.com/office/drawing/2014/main" id="{1EFADCE8-872D-4E79-AADD-0A57399A5D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311" y="592667"/>
                        <a:ext cx="7555090" cy="1301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8">
            <a:extLst>
              <a:ext uri="{FF2B5EF4-FFF2-40B4-BE49-F238E27FC236}">
                <a16:creationId xmlns:a16="http://schemas.microsoft.com/office/drawing/2014/main" id="{603BE2A2-053B-420C-AAA9-874F8EBFC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2" y="1848557"/>
            <a:ext cx="481009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/>
              <a:t>Уровень Ферми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/>
              <a:t>(химический потенциал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22534" name="Rectangle 10">
            <a:extLst>
              <a:ext uri="{FF2B5EF4-FFF2-40B4-BE49-F238E27FC236}">
                <a16:creationId xmlns:a16="http://schemas.microsoft.com/office/drawing/2014/main" id="{8557C492-F639-4730-818D-1E7769838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419792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22535" name="Object 9">
            <a:extLst>
              <a:ext uri="{FF2B5EF4-FFF2-40B4-BE49-F238E27FC236}">
                <a16:creationId xmlns:a16="http://schemas.microsoft.com/office/drawing/2014/main" id="{BA7B9FF9-C81A-4D7D-82FA-313780DAE8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5890" y="1871135"/>
          <a:ext cx="8771467" cy="1258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3479800" imgH="495300" progId="Equation.3">
                  <p:embed/>
                </p:oleObj>
              </mc:Choice>
              <mc:Fallback>
                <p:oleObj name="Формула" r:id="rId4" imgW="3479800" imgH="495300" progId="Equation.3">
                  <p:embed/>
                  <p:pic>
                    <p:nvPicPr>
                      <p:cNvPr id="22535" name="Object 9">
                        <a:extLst>
                          <a:ext uri="{FF2B5EF4-FFF2-40B4-BE49-F238E27FC236}">
                            <a16:creationId xmlns:a16="http://schemas.microsoft.com/office/drawing/2014/main" id="{BA7B9FF9-C81A-4D7D-82FA-313780DAE8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890" y="1871135"/>
                        <a:ext cx="8771467" cy="1258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1">
            <a:extLst>
              <a:ext uri="{FF2B5EF4-FFF2-40B4-BE49-F238E27FC236}">
                <a16:creationId xmlns:a16="http://schemas.microsoft.com/office/drawing/2014/main" id="{90AA0B10-D689-40D8-9C03-EBD1865830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09289" y="3022601"/>
          <a:ext cx="3454400" cy="1388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548728" imgH="622030" progId="Equation.3">
                  <p:embed/>
                </p:oleObj>
              </mc:Choice>
              <mc:Fallback>
                <p:oleObj name="Формула" r:id="rId6" imgW="1548728" imgH="622030" progId="Equation.3">
                  <p:embed/>
                  <p:pic>
                    <p:nvPicPr>
                      <p:cNvPr id="22536" name="Object 11">
                        <a:extLst>
                          <a:ext uri="{FF2B5EF4-FFF2-40B4-BE49-F238E27FC236}">
                            <a16:creationId xmlns:a16="http://schemas.microsoft.com/office/drawing/2014/main" id="{90AA0B10-D689-40D8-9C03-EBD1865830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9289" y="3022601"/>
                        <a:ext cx="3454400" cy="1388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12">
            <a:extLst>
              <a:ext uri="{FF2B5EF4-FFF2-40B4-BE49-F238E27FC236}">
                <a16:creationId xmlns:a16="http://schemas.microsoft.com/office/drawing/2014/main" id="{CB0E5A8F-E302-423A-8D2F-6F6AC925C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67579"/>
            <a:ext cx="349109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/>
              <a:t>Внутренняя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/>
              <a:t>энергия</a:t>
            </a:r>
          </a:p>
        </p:txBody>
      </p:sp>
      <p:sp>
        <p:nvSpPr>
          <p:cNvPr id="22538" name="Rectangle 14">
            <a:extLst>
              <a:ext uri="{FF2B5EF4-FFF2-40B4-BE49-F238E27FC236}">
                <a16:creationId xmlns:a16="http://schemas.microsoft.com/office/drawing/2014/main" id="{4D5CE6E1-F536-4C5F-A34D-5008EA2D2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419792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22539" name="Object 13">
            <a:extLst>
              <a:ext uri="{FF2B5EF4-FFF2-40B4-BE49-F238E27FC236}">
                <a16:creationId xmlns:a16="http://schemas.microsoft.com/office/drawing/2014/main" id="{F7151EDB-6962-40D6-80CC-F130CCACAC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4268" y="4430889"/>
          <a:ext cx="8991600" cy="126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3479800" imgH="495300" progId="Equation.3">
                  <p:embed/>
                </p:oleObj>
              </mc:Choice>
              <mc:Fallback>
                <p:oleObj name="Формула" r:id="rId8" imgW="3479800" imgH="495300" progId="Equation.3">
                  <p:embed/>
                  <p:pic>
                    <p:nvPicPr>
                      <p:cNvPr id="22539" name="Object 13">
                        <a:extLst>
                          <a:ext uri="{FF2B5EF4-FFF2-40B4-BE49-F238E27FC236}">
                            <a16:creationId xmlns:a16="http://schemas.microsoft.com/office/drawing/2014/main" id="{F7151EDB-6962-40D6-80CC-F130CCACAC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268" y="4430889"/>
                        <a:ext cx="8991600" cy="1267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15">
            <a:extLst>
              <a:ext uri="{FF2B5EF4-FFF2-40B4-BE49-F238E27FC236}">
                <a16:creationId xmlns:a16="http://schemas.microsoft.com/office/drawing/2014/main" id="{884D0AEE-E531-433F-B6AB-F01F7DEE2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839180"/>
            <a:ext cx="84164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/>
              <a:t>Уравнение термодинамического состояния</a:t>
            </a:r>
          </a:p>
        </p:txBody>
      </p:sp>
      <p:sp>
        <p:nvSpPr>
          <p:cNvPr id="22541" name="Rectangle 17">
            <a:extLst>
              <a:ext uri="{FF2B5EF4-FFF2-40B4-BE49-F238E27FC236}">
                <a16:creationId xmlns:a16="http://schemas.microsoft.com/office/drawing/2014/main" id="{D50FAE6F-9816-434D-BD88-2786EB4C2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035969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/>
          </a:p>
        </p:txBody>
      </p:sp>
      <p:graphicFrame>
        <p:nvGraphicFramePr>
          <p:cNvPr id="22542" name="Object 16">
            <a:extLst>
              <a:ext uri="{FF2B5EF4-FFF2-40B4-BE49-F238E27FC236}">
                <a16:creationId xmlns:a16="http://schemas.microsoft.com/office/drawing/2014/main" id="{8747EEE5-406D-47F1-91A7-AAB20F596A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911" y="6553201"/>
          <a:ext cx="7134578" cy="5672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2755900" imgH="2184400" progId="Equation.3">
                  <p:embed/>
                </p:oleObj>
              </mc:Choice>
              <mc:Fallback>
                <p:oleObj name="Формула" r:id="rId10" imgW="2755900" imgH="2184400" progId="Equation.3">
                  <p:embed/>
                  <p:pic>
                    <p:nvPicPr>
                      <p:cNvPr id="22542" name="Object 16">
                        <a:extLst>
                          <a:ext uri="{FF2B5EF4-FFF2-40B4-BE49-F238E27FC236}">
                            <a16:creationId xmlns:a16="http://schemas.microsoft.com/office/drawing/2014/main" id="{8747EEE5-406D-47F1-91A7-AAB20F596A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11" y="6553201"/>
                        <a:ext cx="7134578" cy="5672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Line 18">
            <a:extLst>
              <a:ext uri="{FF2B5EF4-FFF2-40B4-BE49-F238E27FC236}">
                <a16:creationId xmlns:a16="http://schemas.microsoft.com/office/drawing/2014/main" id="{3C425469-1BFB-4386-8071-07A55EEF85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6534" y="9423402"/>
            <a:ext cx="2048933" cy="8974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200"/>
          </a:p>
        </p:txBody>
      </p:sp>
      <p:sp>
        <p:nvSpPr>
          <p:cNvPr id="22544" name="Text Box 19">
            <a:extLst>
              <a:ext uri="{FF2B5EF4-FFF2-40B4-BE49-F238E27FC236}">
                <a16:creationId xmlns:a16="http://schemas.microsoft.com/office/drawing/2014/main" id="{3CB6B5A8-985D-4534-80F5-B896AD4D0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5601" y="8819446"/>
            <a:ext cx="693984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/>
              <a:t>Причиной различия множителей является различие </a:t>
            </a:r>
            <a:r>
              <a:rPr lang="en-US" altLang="ru-RU"/>
              <a:t>DOS</a:t>
            </a:r>
            <a:endParaRPr lang="ru-RU" altLang="ru-RU"/>
          </a:p>
        </p:txBody>
      </p:sp>
      <p:sp>
        <p:nvSpPr>
          <p:cNvPr id="22545" name="Line 20">
            <a:extLst>
              <a:ext uri="{FF2B5EF4-FFF2-40B4-BE49-F238E27FC236}">
                <a16:creationId xmlns:a16="http://schemas.microsoft.com/office/drawing/2014/main" id="{8D3B5216-8E91-4A78-ABB3-79B993EF6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9690" y="2768601"/>
            <a:ext cx="2943579" cy="33273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200"/>
          </a:p>
        </p:txBody>
      </p:sp>
      <p:sp>
        <p:nvSpPr>
          <p:cNvPr id="22546" name="Text Box 21">
            <a:extLst>
              <a:ext uri="{FF2B5EF4-FFF2-40B4-BE49-F238E27FC236}">
                <a16:creationId xmlns:a16="http://schemas.microsoft.com/office/drawing/2014/main" id="{2C71346B-9781-4D59-BC55-C3DC0C243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1623" y="6553201"/>
            <a:ext cx="53136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/>
              <a:t>Все выражается чере </a:t>
            </a:r>
            <a:r>
              <a:rPr lang="en-US" altLang="ru-RU"/>
              <a:t>DOS</a:t>
            </a:r>
            <a:endParaRPr lang="ru-RU" altLang="ru-RU"/>
          </a:p>
        </p:txBody>
      </p:sp>
      <p:sp>
        <p:nvSpPr>
          <p:cNvPr id="22547" name="Line 23">
            <a:extLst>
              <a:ext uri="{FF2B5EF4-FFF2-40B4-BE49-F238E27FC236}">
                <a16:creationId xmlns:a16="http://schemas.microsoft.com/office/drawing/2014/main" id="{98BDD7B1-B89D-41D0-872D-C1BDEF4181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839224" y="5455356"/>
            <a:ext cx="3584222" cy="6406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</TotalTime>
  <Words>232</Words>
  <Application>Microsoft Office PowerPoint</Application>
  <PresentationFormat>Custom</PresentationFormat>
  <Paragraphs>56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Office Theme</vt:lpstr>
      <vt:lpstr>Equation</vt:lpstr>
      <vt:lpstr>Формула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Максим Теленков</dc:creator>
  <cp:lastModifiedBy>Максим Теленков</cp:lastModifiedBy>
  <cp:revision>24</cp:revision>
  <dcterms:created xsi:type="dcterms:W3CDTF">2020-12-25T22:03:52Z</dcterms:created>
  <dcterms:modified xsi:type="dcterms:W3CDTF">2020-12-26T23:52:50Z</dcterms:modified>
</cp:coreProperties>
</file>