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E9D3B5D-F2C5-449F-B30A-27A9999ADC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0D3F43-CD7B-4D96-88B4-146F68663F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3AD81-D65C-460E-8493-6E07E8C000D3}" type="datetime1">
              <a:rPr lang="it-IT" smtClean="0"/>
              <a:t>02/04/2022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24ADF7-B6C7-4B21-8B93-9608447B95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8945A8-73F3-4A8C-A65A-21FA52DA56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5429-537D-4B31-9A86-408259BFC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277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35FA9-13D2-412F-849D-8718432A981A}" type="datetime1">
              <a:rPr lang="it-IT" smtClean="0"/>
              <a:pPr/>
              <a:t>02/04/2022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485773-E831-40C3-B08E-FE9BDAA69383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09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246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4846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42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08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66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Testo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it-IT" noProof="0" smtClean="0"/>
              <a:t>‹N›</a:t>
            </a:fld>
            <a:endParaRPr lang="it-IT" noProof="0" dirty="0"/>
          </a:p>
        </p:txBody>
      </p:sp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 useBgFill="1">
        <p:nvSpPr>
          <p:cNvPr id="7" name="Rettangolo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 rtl="0">
              <a:tabLst>
                <a:tab pos="3370263" algn="l"/>
              </a:tabLst>
            </a:pPr>
            <a:r>
              <a:rPr lang="it-IT" sz="4000" noProof="0">
                <a:solidFill>
                  <a:schemeClr val="tx2">
                    <a:alpha val="75000"/>
                  </a:schemeClr>
                </a:solidFill>
              </a:rPr>
              <a:t>Fare clic per modificare lo stile del titolo dello schema</a:t>
            </a:r>
            <a:endParaRPr lang="it-IT" sz="4000" noProof="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 dirty="0">
                <a:solidFill>
                  <a:schemeClr val="tx2"/>
                </a:solidFill>
              </a:rPr>
              <a:t>sottotitolo</a:t>
            </a: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5157787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5157787" cy="375126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9024" y="1806038"/>
            <a:ext cx="5183188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69024" y="2390588"/>
            <a:ext cx="5183188" cy="375126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3200400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5800" y="1800575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5800" y="2385125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testo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1814" y="1802952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contenuto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1814" y="2387502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6" name="Segnaposto piè di pagina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contenuto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immagine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 dirty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Testo di esempio</a:t>
            </a:r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Titolo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contenuto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Testo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26924"/>
            <a:ext cx="10515600" cy="1262726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d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11756"/>
            <a:ext cx="5181600" cy="436520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11756"/>
            <a:ext cx="5181600" cy="436520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47699"/>
            <a:ext cx="6172200" cy="5213351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6256"/>
            <a:ext cx="4061821" cy="366273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 rtlCol="0">
            <a:normAutofit/>
          </a:bodyPr>
          <a:lstStyle/>
          <a:p>
            <a:pPr algn="r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egnaposto immagine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7" name="Segnaposto immagine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5" name="Segnaposto immagine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Testo di esempio</a:t>
            </a:r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it-IT" noProof="0" dirty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rtlCol="0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rtlCol="0"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 rtl="0"/>
            <a:r>
              <a:rPr lang="it-IT" noProof="0" dirty="0"/>
              <a:t>Fare clic per inserire il testo</a:t>
            </a:r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4" name="Segnaposto immagine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piè di pagina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Testo di esempio</a:t>
            </a:r>
          </a:p>
        </p:txBody>
      </p:sp>
      <p:sp>
        <p:nvSpPr>
          <p:cNvPr id="15" name="Segnaposto immagine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r" rtl="0"/>
            <a:r>
              <a:rPr lang="it-IT" sz="4000" noProof="0"/>
              <a:t>Fare clic per modificare lo stile del titolo dello schema</a:t>
            </a:r>
            <a:endParaRPr lang="it-IT" sz="4000" noProof="0" dirty="0"/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algn="l" rtl="0"/>
            <a:r>
              <a:rPr lang="it-IT" sz="1600" noProof="0"/>
              <a:t>Fare clic per modificare lo stile del sottotitolo dello schema</a:t>
            </a:r>
            <a:endParaRPr lang="it-IT" sz="1600" noProof="0" dirty="0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11756"/>
            <a:ext cx="10515600" cy="419032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data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ell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38403"/>
            <a:ext cx="10515600" cy="354520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 rtlCol="0">
            <a:normAutofit fontScale="90000"/>
          </a:bodyPr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sz="1600" noProof="0"/>
              <a:t>Fare clic per modificare lo stile del sottotitolo dello schema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Segnaposto immagine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79255"/>
            <a:ext cx="10515600" cy="419032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rtlCol="0" anchor="t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Immagine di alberi, all'aperto, foresta, natura, nebbia">
            <a:extLst>
              <a:ext uri="{FF2B5EF4-FFF2-40B4-BE49-F238E27FC236}">
                <a16:creationId xmlns:a16="http://schemas.microsoft.com/office/drawing/2014/main" id="{286EB37C-928B-4D9A-905B-8EA255EB1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 flipV="1">
            <a:off x="12190476" y="-45721"/>
            <a:ext cx="174896" cy="52777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F7283E3-686A-4399-B44D-71E2E0C59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354" y="1040236"/>
            <a:ext cx="3138991" cy="1619074"/>
          </a:xfrm>
        </p:spPr>
        <p:txBody>
          <a:bodyPr rtlCol="0">
            <a:normAutofit/>
          </a:bodyPr>
          <a:lstStyle/>
          <a:p>
            <a:pPr rtl="0"/>
            <a:r>
              <a:rPr lang="it-IT" sz="5400" dirty="0"/>
              <a:t>MHW1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DAD0D3-3611-4738-8AC3-77B22099B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655" y="3244764"/>
            <a:ext cx="3492690" cy="2468531"/>
          </a:xfrm>
        </p:spPr>
        <p:txBody>
          <a:bodyPr rtlCol="0">
            <a:noAutofit/>
          </a:bodyPr>
          <a:lstStyle/>
          <a:p>
            <a:pPr rtl="0"/>
            <a:r>
              <a:rPr lang="it-IT" sz="3200" dirty="0"/>
              <a:t>Vincent Loparo</a:t>
            </a:r>
          </a:p>
          <a:p>
            <a:pPr rtl="0"/>
            <a:r>
              <a:rPr lang="it-IT" sz="3200" dirty="0"/>
              <a:t>1000007895</a:t>
            </a:r>
          </a:p>
          <a:p>
            <a:pPr rtl="0"/>
            <a:r>
              <a:rPr lang="it-IT" sz="3200" dirty="0"/>
              <a:t>01/04/2022</a:t>
            </a:r>
          </a:p>
        </p:txBody>
      </p:sp>
    </p:spTree>
    <p:extLst>
      <p:ext uri="{BB962C8B-B14F-4D97-AF65-F5344CB8AC3E}">
        <p14:creationId xmlns:p14="http://schemas.microsoft.com/office/powerpoint/2010/main" val="47718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79" y="830510"/>
            <a:ext cx="2910979" cy="2147582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rtl="0"/>
            <a:r>
              <a:rPr lang="it-IT" dirty="0"/>
              <a:t>Layout complessivo</a:t>
            </a:r>
            <a:br>
              <a:rPr lang="it-IT" dirty="0"/>
            </a:br>
            <a:r>
              <a:rPr lang="it-IT" dirty="0"/>
              <a:t>HTML+CSS</a:t>
            </a:r>
          </a:p>
        </p:txBody>
      </p:sp>
      <p:pic>
        <p:nvPicPr>
          <p:cNvPr id="27" name="Immagine 26" descr="Immagine che contiene esterni, cielo, veivolo, nuvoloso&#10;&#10;Descrizione generata automaticamente">
            <a:extLst>
              <a:ext uri="{FF2B5EF4-FFF2-40B4-BE49-F238E27FC236}">
                <a16:creationId xmlns:a16="http://schemas.microsoft.com/office/drawing/2014/main" id="{EF0C12F4-ACC8-4961-91D3-A98FCC5C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292" y="31565"/>
            <a:ext cx="5076433" cy="1597890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CC960518-169B-435A-B9F8-8E89CF5B7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112" y="1629455"/>
            <a:ext cx="2418210" cy="5103091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E316B01D-F269-48E5-9096-A16716D6C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913" y="1629455"/>
            <a:ext cx="3960313" cy="51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43" y="151638"/>
            <a:ext cx="2327647" cy="159789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rtl="0"/>
            <a:r>
              <a:rPr lang="it-IT" dirty="0" err="1"/>
              <a:t>Header</a:t>
            </a:r>
            <a:br>
              <a:rPr lang="it-IT" dirty="0"/>
            </a:br>
            <a:r>
              <a:rPr lang="it-IT" dirty="0"/>
              <a:t>Codici HTM-CSS</a:t>
            </a:r>
          </a:p>
        </p:txBody>
      </p:sp>
      <p:pic>
        <p:nvPicPr>
          <p:cNvPr id="27" name="Immagine 26" descr="Immagine che contiene esterni, cielo, veivolo, nuvoloso&#10;&#10;Descrizione generata automaticamente">
            <a:extLst>
              <a:ext uri="{FF2B5EF4-FFF2-40B4-BE49-F238E27FC236}">
                <a16:creationId xmlns:a16="http://schemas.microsoft.com/office/drawing/2014/main" id="{EF0C12F4-ACC8-4961-91D3-A98FCC5C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15" y="59332"/>
            <a:ext cx="7470358" cy="2351417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EDB17B-D3E1-4238-B5C3-D0DF0CF3E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57" y="2434896"/>
            <a:ext cx="5879236" cy="4355191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39C5B2-34C9-46B4-A225-26549E51F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633" y="2454617"/>
            <a:ext cx="1728802" cy="4335470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36777B5-1127-4EAB-A83F-3A0EEDEADE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56" t="-592" r="21646" b="26434"/>
          <a:stretch/>
        </p:blipFill>
        <p:spPr>
          <a:xfrm>
            <a:off x="8710706" y="2650921"/>
            <a:ext cx="3213637" cy="3347207"/>
          </a:xfrm>
          <a:prstGeom prst="rect">
            <a:avLst/>
          </a:prstGeom>
        </p:spPr>
      </p:pic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E0C969F0-E029-4F35-9D83-A3AD1E518514}"/>
              </a:ext>
            </a:extLst>
          </p:cNvPr>
          <p:cNvSpPr/>
          <p:nvPr/>
        </p:nvSpPr>
        <p:spPr>
          <a:xfrm>
            <a:off x="3305262" y="59332"/>
            <a:ext cx="270157" cy="2351417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0050AD-1B23-4EE2-96AC-5534E202EAFC}"/>
              </a:ext>
            </a:extLst>
          </p:cNvPr>
          <p:cNvSpPr txBox="1"/>
          <p:nvPr/>
        </p:nvSpPr>
        <p:spPr>
          <a:xfrm>
            <a:off x="2712450" y="1073791"/>
            <a:ext cx="588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600px</a:t>
            </a:r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A4D09BA1-7B7C-4D78-807C-4CADE760EB68}"/>
              </a:ext>
            </a:extLst>
          </p:cNvPr>
          <p:cNvSpPr/>
          <p:nvPr/>
        </p:nvSpPr>
        <p:spPr>
          <a:xfrm>
            <a:off x="3129094" y="59332"/>
            <a:ext cx="446325" cy="6453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FA64DE5-0B84-47F4-AC15-2D31D7C0F1A3}"/>
              </a:ext>
            </a:extLst>
          </p:cNvPr>
          <p:cNvSpPr txBox="1"/>
          <p:nvPr/>
        </p:nvSpPr>
        <p:spPr>
          <a:xfrm>
            <a:off x="2496278" y="222581"/>
            <a:ext cx="588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150px</a:t>
            </a:r>
          </a:p>
        </p:txBody>
      </p:sp>
    </p:spTree>
    <p:extLst>
      <p:ext uri="{BB962C8B-B14F-4D97-AF65-F5344CB8AC3E}">
        <p14:creationId xmlns:p14="http://schemas.microsoft.com/office/powerpoint/2010/main" val="176986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725" y="146898"/>
            <a:ext cx="2617365" cy="1537177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rtl="0"/>
            <a:r>
              <a:rPr lang="it-IT" dirty="0"/>
              <a:t>Menù navigazione</a:t>
            </a:r>
          </a:p>
        </p:txBody>
      </p:sp>
      <p:pic>
        <p:nvPicPr>
          <p:cNvPr id="27" name="Immagine 26" descr="Immagine che contiene esterni, cielo, veivolo, nuvoloso&#10;&#10;Descrizione generata automaticamente">
            <a:extLst>
              <a:ext uri="{FF2B5EF4-FFF2-40B4-BE49-F238E27FC236}">
                <a16:creationId xmlns:a16="http://schemas.microsoft.com/office/drawing/2014/main" id="{EF0C12F4-ACC8-4961-91D3-A98FCC5C4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" b="77527"/>
          <a:stretch/>
        </p:blipFill>
        <p:spPr>
          <a:xfrm>
            <a:off x="2930554" y="274844"/>
            <a:ext cx="9051721" cy="640642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8DD103A-3C61-4FCE-9E44-C9805A867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784" y="1109449"/>
            <a:ext cx="2414542" cy="5667669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FBEBCF13-E7D3-4DE7-B05A-C8CAC39A9A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5" t="42441" r="50000" b="4226"/>
          <a:stretch/>
        </p:blipFill>
        <p:spPr>
          <a:xfrm>
            <a:off x="3250097" y="2114483"/>
            <a:ext cx="458123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5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643" y="222414"/>
            <a:ext cx="2910979" cy="1216191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rtl="0"/>
            <a:r>
              <a:rPr lang="it-IT" dirty="0"/>
              <a:t>Sezione contenuti 1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CC960518-169B-435A-B9F8-8E89CF5B7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720" y="504493"/>
            <a:ext cx="2803535" cy="59162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70A01C-4AD3-412C-824F-24158CE81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0278"/>
            <a:ext cx="4424852" cy="2440668"/>
          </a:xfrm>
          <a:prstGeom prst="rect">
            <a:avLst/>
          </a:prstGeom>
        </p:spPr>
      </p:pic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D2C126C7-E7E9-4320-B766-3EC6217FAC45}"/>
              </a:ext>
            </a:extLst>
          </p:cNvPr>
          <p:cNvSpPr/>
          <p:nvPr/>
        </p:nvSpPr>
        <p:spPr>
          <a:xfrm>
            <a:off x="9947564" y="3870036"/>
            <a:ext cx="212436" cy="500628"/>
          </a:xfrm>
          <a:prstGeom prst="leftBrace">
            <a:avLst>
              <a:gd name="adj1" fmla="val 8333"/>
              <a:gd name="adj2" fmla="val 53351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E82D23-9315-456C-B5BB-72362BEF48C1}"/>
              </a:ext>
            </a:extLst>
          </p:cNvPr>
          <p:cNvSpPr txBox="1"/>
          <p:nvPr/>
        </p:nvSpPr>
        <p:spPr>
          <a:xfrm>
            <a:off x="9315717" y="3966461"/>
            <a:ext cx="738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150 px</a:t>
            </a: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77C87D9B-ABAA-4860-A5BC-CC76729E684E}"/>
              </a:ext>
            </a:extLst>
          </p:cNvPr>
          <p:cNvSpPr/>
          <p:nvPr/>
        </p:nvSpPr>
        <p:spPr>
          <a:xfrm>
            <a:off x="8976220" y="2063692"/>
            <a:ext cx="339497" cy="1434517"/>
          </a:xfrm>
          <a:prstGeom prst="leftBrace">
            <a:avLst>
              <a:gd name="adj1" fmla="val 8333"/>
              <a:gd name="adj2" fmla="val 4941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1F5B0FC-5136-4503-B15C-56B45BD76DE2}"/>
              </a:ext>
            </a:extLst>
          </p:cNvPr>
          <p:cNvSpPr txBox="1"/>
          <p:nvPr/>
        </p:nvSpPr>
        <p:spPr>
          <a:xfrm>
            <a:off x="8237545" y="2596284"/>
            <a:ext cx="88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500 px</a:t>
            </a:r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E75E6023-DF60-4EAE-8A5A-F95F1445F8FC}"/>
              </a:ext>
            </a:extLst>
          </p:cNvPr>
          <p:cNvSpPr/>
          <p:nvPr/>
        </p:nvSpPr>
        <p:spPr>
          <a:xfrm rot="5400000">
            <a:off x="10429738" y="626206"/>
            <a:ext cx="339497" cy="2407641"/>
          </a:xfrm>
          <a:prstGeom prst="leftBrace">
            <a:avLst>
              <a:gd name="adj1" fmla="val 8333"/>
              <a:gd name="adj2" fmla="val 49415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D41E97D-0BD2-4B44-96D3-7FE247963D81}"/>
              </a:ext>
            </a:extLst>
          </p:cNvPr>
          <p:cNvSpPr txBox="1"/>
          <p:nvPr/>
        </p:nvSpPr>
        <p:spPr>
          <a:xfrm>
            <a:off x="10243890" y="1290946"/>
            <a:ext cx="88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850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px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EB7AD9-E2DD-4F3E-8ABB-EF3656ECB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041" y="903433"/>
            <a:ext cx="3918991" cy="5336359"/>
          </a:xfrm>
          <a:prstGeom prst="rect">
            <a:avLst/>
          </a:prstGeom>
        </p:spPr>
      </p:pic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3D80F978-093A-49AE-8D05-E46B46206198}"/>
              </a:ext>
            </a:extLst>
          </p:cNvPr>
          <p:cNvSpPr/>
          <p:nvPr/>
        </p:nvSpPr>
        <p:spPr>
          <a:xfrm rot="5400000">
            <a:off x="10462958" y="-117449"/>
            <a:ext cx="339497" cy="1895915"/>
          </a:xfrm>
          <a:prstGeom prst="leftBrace">
            <a:avLst>
              <a:gd name="adj1" fmla="val 8333"/>
              <a:gd name="adj2" fmla="val 49415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F6890EF-D745-4110-B17D-803063265F72}"/>
              </a:ext>
            </a:extLst>
          </p:cNvPr>
          <p:cNvSpPr txBox="1"/>
          <p:nvPr/>
        </p:nvSpPr>
        <p:spPr>
          <a:xfrm>
            <a:off x="9999274" y="406938"/>
            <a:ext cx="159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F-Size 70px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B9BCBCB-8C1C-4319-8D2E-88C00F0A936F}"/>
              </a:ext>
            </a:extLst>
          </p:cNvPr>
          <p:cNvSpPr txBox="1"/>
          <p:nvPr/>
        </p:nvSpPr>
        <p:spPr>
          <a:xfrm>
            <a:off x="9197720" y="1145601"/>
            <a:ext cx="73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40 px</a:t>
            </a:r>
          </a:p>
        </p:txBody>
      </p:sp>
      <p:sp>
        <p:nvSpPr>
          <p:cNvPr id="22" name="Parentesi graffa aperta 21">
            <a:extLst>
              <a:ext uri="{FF2B5EF4-FFF2-40B4-BE49-F238E27FC236}">
                <a16:creationId xmlns:a16="http://schemas.microsoft.com/office/drawing/2014/main" id="{D7244292-5D0F-46D9-A170-44A482081E0D}"/>
              </a:ext>
            </a:extLst>
          </p:cNvPr>
          <p:cNvSpPr/>
          <p:nvPr/>
        </p:nvSpPr>
        <p:spPr>
          <a:xfrm>
            <a:off x="9798295" y="1189994"/>
            <a:ext cx="149269" cy="278515"/>
          </a:xfrm>
          <a:prstGeom prst="leftBrace">
            <a:avLst>
              <a:gd name="adj1" fmla="val 8333"/>
              <a:gd name="adj2" fmla="val 49415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5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3">
            <a:extLst>
              <a:ext uri="{FF2B5EF4-FFF2-40B4-BE49-F238E27FC236}">
                <a16:creationId xmlns:a16="http://schemas.microsoft.com/office/drawing/2014/main" id="{B0DC47C1-9E1F-43FA-B531-DE0093132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09" y="31565"/>
            <a:ext cx="4210200" cy="1436508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rtl="0"/>
            <a:r>
              <a:rPr lang="it-IT" dirty="0"/>
              <a:t>Sezione contenuti 2 + </a:t>
            </a:r>
            <a:r>
              <a:rPr lang="it-IT" dirty="0" err="1"/>
              <a:t>Footer</a:t>
            </a:r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42CC1CFD-1E27-45C4-AF76-EFA9FBAB6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" y="1941381"/>
            <a:ext cx="4344508" cy="2396351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8D36DB9-15C4-4238-BC4F-6E532CC4C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704" y="197603"/>
            <a:ext cx="3844320" cy="646279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FB114FF-FD28-4F34-8C0E-4D93DA49A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896" y="980151"/>
            <a:ext cx="3389745" cy="4367881"/>
          </a:xfrm>
          <a:prstGeom prst="rect">
            <a:avLst/>
          </a:prstGeom>
        </p:spPr>
      </p:pic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F5FAB63C-B5AE-4200-8C54-B623F839A482}"/>
              </a:ext>
            </a:extLst>
          </p:cNvPr>
          <p:cNvSpPr/>
          <p:nvPr/>
        </p:nvSpPr>
        <p:spPr>
          <a:xfrm>
            <a:off x="8585561" y="4377436"/>
            <a:ext cx="284335" cy="9705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421BD8C-CE8E-4407-8689-1031245417D9}"/>
              </a:ext>
            </a:extLst>
          </p:cNvPr>
          <p:cNvSpPr txBox="1"/>
          <p:nvPr/>
        </p:nvSpPr>
        <p:spPr>
          <a:xfrm>
            <a:off x="7939323" y="4678069"/>
            <a:ext cx="73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80 px</a:t>
            </a: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5B6C8AB3-D2E0-40FC-87E4-9A10CE94E072}"/>
              </a:ext>
            </a:extLst>
          </p:cNvPr>
          <p:cNvSpPr/>
          <p:nvPr/>
        </p:nvSpPr>
        <p:spPr>
          <a:xfrm>
            <a:off x="9521505" y="3350113"/>
            <a:ext cx="456647" cy="157774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7E6F82F-BA60-4C8F-ADA2-1F6225DD626F}"/>
              </a:ext>
            </a:extLst>
          </p:cNvPr>
          <p:cNvSpPr txBox="1"/>
          <p:nvPr/>
        </p:nvSpPr>
        <p:spPr>
          <a:xfrm>
            <a:off x="8869896" y="3244334"/>
            <a:ext cx="67029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25 px</a:t>
            </a:r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4E2C38A2-58F9-47A8-9B4A-EAF222AB5537}"/>
              </a:ext>
            </a:extLst>
          </p:cNvPr>
          <p:cNvSpPr/>
          <p:nvPr/>
        </p:nvSpPr>
        <p:spPr>
          <a:xfrm rot="10800000">
            <a:off x="10806418" y="3139558"/>
            <a:ext cx="456647" cy="20955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7C22553-E5E0-4703-B94C-0E265A64AA33}"/>
              </a:ext>
            </a:extLst>
          </p:cNvPr>
          <p:cNvSpPr txBox="1"/>
          <p:nvPr/>
        </p:nvSpPr>
        <p:spPr>
          <a:xfrm>
            <a:off x="11263065" y="3059667"/>
            <a:ext cx="67029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45 px</a:t>
            </a:r>
          </a:p>
        </p:txBody>
      </p:sp>
    </p:spTree>
    <p:extLst>
      <p:ext uri="{BB962C8B-B14F-4D97-AF65-F5344CB8AC3E}">
        <p14:creationId xmlns:p14="http://schemas.microsoft.com/office/powerpoint/2010/main" val="1455162012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470_TF11653146_Win32" id="{5C2942BD-C3AF-49EE-B2F8-DDEF5A6A6481}" vid="{9B97B3CB-6F67-4944-940A-51BAD013A0E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90CBB4-731C-4440-BC54-D2076F57C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506F55-A469-454B-8FCA-6F8BCF9DAA6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Modello Pino</Template>
  <TotalTime>155</TotalTime>
  <Words>49</Words>
  <Application>Microsoft Office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Dante</vt:lpstr>
      <vt:lpstr>PineVTI</vt:lpstr>
      <vt:lpstr>MHW1</vt:lpstr>
      <vt:lpstr>Layout complessivo HTML+CSS</vt:lpstr>
      <vt:lpstr>Header Codici HTM-CSS</vt:lpstr>
      <vt:lpstr>Menù navigazione</vt:lpstr>
      <vt:lpstr>Sezione contenuti 1</vt:lpstr>
      <vt:lpstr>Sezione contenuti 2 + 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VINCENT LOPARO</dc:creator>
  <cp:lastModifiedBy>VINCENT LOPARO</cp:lastModifiedBy>
  <cp:revision>11</cp:revision>
  <dcterms:created xsi:type="dcterms:W3CDTF">2022-04-01T18:19:32Z</dcterms:created>
  <dcterms:modified xsi:type="dcterms:W3CDTF">2022-04-02T15:12:12Z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