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81" r:id="rId9"/>
    <p:sldId id="291" r:id="rId10"/>
    <p:sldId id="294" r:id="rId11"/>
    <p:sldId id="295" r:id="rId12"/>
    <p:sldId id="296" r:id="rId13"/>
    <p:sldId id="297" r:id="rId14"/>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9" autoAdjust="0"/>
    <p:restoredTop sz="94660"/>
  </p:normalViewPr>
  <p:slideViewPr>
    <p:cSldViewPr snapToGrid="0">
      <p:cViewPr varScale="1">
        <p:scale>
          <a:sx n="66" d="100"/>
          <a:sy n="66" d="100"/>
        </p:scale>
        <p:origin x="1122" y="66"/>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7/28/2023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Garamond" panose="02020404030301010803" pitchFamily="18" charset="0"/>
              </a:rPr>
              <a:t>Business Analytics Capstone </a:t>
            </a:r>
            <a:br>
              <a:rPr lang="en-US" dirty="0" smtClean="0">
                <a:latin typeface="Garamond" panose="02020404030301010803" pitchFamily="18" charset="0"/>
              </a:rPr>
            </a:br>
            <a:r>
              <a:rPr lang="en-US" dirty="0" smtClean="0">
                <a:latin typeface="Garamond" panose="02020404030301010803" pitchFamily="18" charset="0"/>
              </a:rPr>
              <a:t>Framework for Strategy</a:t>
            </a:r>
            <a:endParaRPr lang="en-US" dirty="0">
              <a:latin typeface="Garamond" panose="02020404030301010803" pitchFamily="18" charset="0"/>
            </a:endParaRPr>
          </a:p>
        </p:txBody>
      </p:sp>
      <p:sp>
        <p:nvSpPr>
          <p:cNvPr id="3" name="Subtitle 2"/>
          <p:cNvSpPr>
            <a:spLocks noGrp="1"/>
          </p:cNvSpPr>
          <p:nvPr>
            <p:ph type="subTitle" idx="1"/>
          </p:nvPr>
        </p:nvSpPr>
        <p:spPr/>
        <p:txBody>
          <a:bodyPr/>
          <a:lstStyle/>
          <a:p>
            <a:r>
              <a:rPr lang="en-US" dirty="0" smtClean="0">
                <a:latin typeface="Garamond" panose="02020404030301010803" pitchFamily="18" charset="0"/>
              </a:rPr>
              <a:t>Vincent </a:t>
            </a:r>
            <a:r>
              <a:rPr lang="en-US" dirty="0" err="1" smtClean="0">
                <a:latin typeface="Garamond" panose="02020404030301010803" pitchFamily="18" charset="0"/>
              </a:rPr>
              <a:t>Mukomba</a:t>
            </a:r>
            <a:endParaRPr lang="en-US" dirty="0" smtClean="0">
              <a:latin typeface="Garamond" panose="02020404030301010803" pitchFamily="18" charset="0"/>
            </a:endParaRPr>
          </a:p>
          <a:p>
            <a:r>
              <a:rPr lang="en-US" dirty="0" smtClean="0">
                <a:latin typeface="Garamond" panose="02020404030301010803" pitchFamily="18" charset="0"/>
              </a:rPr>
              <a:t>28 July 2023</a:t>
            </a:r>
            <a:endParaRPr lang="en-US" dirty="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Effects </a:t>
            </a:r>
            <a:br>
              <a:rPr lang="en-US" sz="3600" dirty="0" smtClean="0">
                <a:latin typeface="Garamond" panose="02020404030301010803" pitchFamily="18" charset="0"/>
              </a:rPr>
            </a:br>
            <a:r>
              <a:rPr lang="en-US" sz="1800" i="1" dirty="0" smtClean="0">
                <a:latin typeface="Garamond" panose="02020404030301010803" pitchFamily="18" charset="0"/>
              </a:rPr>
              <a:t>Application Exercise 3 – Designing a Deterministic Optimization Model</a:t>
            </a:r>
            <a:endParaRPr lang="en-US" sz="1800" i="1"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optimization model suggests that we must invest as </a:t>
            </a:r>
            <a:r>
              <a:rPr lang="en-GB" sz="1800" i="1" dirty="0" smtClean="0">
                <a:solidFill>
                  <a:srgbClr val="7F7F7F"/>
                </a:solidFill>
                <a:latin typeface="Garamond" panose="02020404030301010803" pitchFamily="18" charset="0"/>
              </a:rPr>
              <a:t>follows:</a:t>
            </a:r>
          </a:p>
          <a:p>
            <a:pPr>
              <a:lnSpc>
                <a:spcPct val="100000"/>
              </a:lnSpc>
              <a:spcBef>
                <a:spcPts val="0"/>
              </a:spcBef>
            </a:pPr>
            <a:r>
              <a:rPr lang="en-GB" sz="1800" b="1" i="1" dirty="0" smtClean="0">
                <a:solidFill>
                  <a:srgbClr val="7F7F7F"/>
                </a:solidFill>
                <a:latin typeface="Garamond" panose="02020404030301010803" pitchFamily="18" charset="0"/>
              </a:rPr>
              <a:t>20000</a:t>
            </a:r>
            <a:r>
              <a:rPr lang="en-GB" sz="1800" i="1" dirty="0" smtClean="0">
                <a:solidFill>
                  <a:srgbClr val="7F7F7F"/>
                </a:solidFill>
                <a:latin typeface="Garamond" panose="02020404030301010803" pitchFamily="18" charset="0"/>
              </a:rPr>
              <a:t> </a:t>
            </a:r>
            <a:r>
              <a:rPr lang="en-GB" sz="1800" i="1" dirty="0">
                <a:solidFill>
                  <a:srgbClr val="7F7F7F"/>
                </a:solidFill>
                <a:latin typeface="Garamond" panose="02020404030301010803" pitchFamily="18" charset="0"/>
              </a:rPr>
              <a:t>dollars for internal </a:t>
            </a:r>
            <a:r>
              <a:rPr lang="en-GB" sz="1800" b="1" i="1" dirty="0">
                <a:solidFill>
                  <a:srgbClr val="7F7F7F"/>
                </a:solidFill>
                <a:latin typeface="Garamond" panose="02020404030301010803" pitchFamily="18" charset="0"/>
              </a:rPr>
              <a:t>soft </a:t>
            </a:r>
            <a:r>
              <a:rPr lang="en-GB" sz="1800" b="1" i="1" dirty="0" smtClean="0">
                <a:solidFill>
                  <a:srgbClr val="7F7F7F"/>
                </a:solidFill>
                <a:latin typeface="Garamond" panose="02020404030301010803" pitchFamily="18" charset="0"/>
              </a:rPr>
              <a:t>skill</a:t>
            </a:r>
          </a:p>
          <a:p>
            <a:pPr>
              <a:lnSpc>
                <a:spcPct val="100000"/>
              </a:lnSpc>
              <a:spcBef>
                <a:spcPts val="0"/>
              </a:spcBef>
            </a:pPr>
            <a:r>
              <a:rPr lang="en-GB" sz="1800" b="1" i="1" dirty="0" smtClean="0">
                <a:solidFill>
                  <a:srgbClr val="7F7F7F"/>
                </a:solidFill>
                <a:latin typeface="Garamond" panose="02020404030301010803" pitchFamily="18" charset="0"/>
              </a:rPr>
              <a:t>45000</a:t>
            </a:r>
            <a:r>
              <a:rPr lang="en-GB" sz="1800" i="1" dirty="0" smtClean="0">
                <a:solidFill>
                  <a:srgbClr val="7F7F7F"/>
                </a:solidFill>
                <a:latin typeface="Garamond" panose="02020404030301010803" pitchFamily="18" charset="0"/>
              </a:rPr>
              <a:t> </a:t>
            </a:r>
            <a:r>
              <a:rPr lang="en-GB" sz="1800" i="1" dirty="0">
                <a:solidFill>
                  <a:srgbClr val="7F7F7F"/>
                </a:solidFill>
                <a:latin typeface="Garamond" panose="02020404030301010803" pitchFamily="18" charset="0"/>
              </a:rPr>
              <a:t>dollars for external </a:t>
            </a:r>
            <a:r>
              <a:rPr lang="en-GB" sz="1800" b="1" i="1" dirty="0">
                <a:solidFill>
                  <a:srgbClr val="7F7F7F"/>
                </a:solidFill>
                <a:latin typeface="Garamond" panose="02020404030301010803" pitchFamily="18" charset="0"/>
              </a:rPr>
              <a:t>hard </a:t>
            </a:r>
            <a:r>
              <a:rPr lang="en-GB" sz="1800" b="1" i="1" dirty="0" smtClean="0">
                <a:solidFill>
                  <a:srgbClr val="7F7F7F"/>
                </a:solidFill>
                <a:latin typeface="Garamond" panose="02020404030301010803" pitchFamily="18" charset="0"/>
              </a:rPr>
              <a:t>skill</a:t>
            </a:r>
          </a:p>
          <a:p>
            <a:pPr>
              <a:lnSpc>
                <a:spcPct val="100000"/>
              </a:lnSpc>
              <a:spcBef>
                <a:spcPts val="0"/>
              </a:spcBef>
            </a:pPr>
            <a:r>
              <a:rPr lang="en-GB" sz="1800" i="1" dirty="0" smtClean="0">
                <a:solidFill>
                  <a:srgbClr val="7F7F7F"/>
                </a:solidFill>
                <a:latin typeface="Garamond" panose="02020404030301010803" pitchFamily="18" charset="0"/>
              </a:rPr>
              <a:t>Zero </a:t>
            </a:r>
            <a:r>
              <a:rPr lang="en-GB" sz="1800" i="1" dirty="0">
                <a:solidFill>
                  <a:srgbClr val="7F7F7F"/>
                </a:solidFill>
                <a:latin typeface="Garamond" panose="02020404030301010803" pitchFamily="18" charset="0"/>
              </a:rPr>
              <a:t>dollars for anything </a:t>
            </a:r>
            <a:r>
              <a:rPr lang="en-GB" sz="1800" i="1" dirty="0" smtClean="0">
                <a:solidFill>
                  <a:srgbClr val="7F7F7F"/>
                </a:solidFill>
                <a:latin typeface="Garamond" panose="02020404030301010803" pitchFamily="18" charset="0"/>
              </a:rPr>
              <a:t>else.</a:t>
            </a:r>
          </a:p>
          <a:p>
            <a:pPr>
              <a:lnSpc>
                <a:spcPct val="100000"/>
              </a:lnSpc>
              <a:spcBef>
                <a:spcPts val="0"/>
              </a:spcBef>
            </a:pPr>
            <a:endParaRPr lang="en-GB" sz="1800" i="1" dirty="0">
              <a:solidFill>
                <a:srgbClr val="7F7F7F"/>
              </a:solidFill>
              <a:latin typeface="Garamond" panose="02020404030301010803" pitchFamily="18" charset="0"/>
            </a:endParaRPr>
          </a:p>
          <a:p>
            <a:pPr>
              <a:lnSpc>
                <a:spcPct val="100000"/>
              </a:lnSpc>
              <a:spcBef>
                <a:spcPts val="0"/>
              </a:spcBef>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final optimized increase in productivity is </a:t>
            </a:r>
            <a:r>
              <a:rPr lang="en-GB" sz="1800" b="1" i="1" dirty="0" smtClean="0">
                <a:solidFill>
                  <a:srgbClr val="7F7F7F"/>
                </a:solidFill>
                <a:latin typeface="Garamond" panose="02020404030301010803" pitchFamily="18" charset="0"/>
              </a:rPr>
              <a:t>43500</a:t>
            </a:r>
            <a:r>
              <a:rPr lang="en-GB" sz="1800" i="1" dirty="0" smtClean="0">
                <a:solidFill>
                  <a:srgbClr val="7F7F7F"/>
                </a:solidFill>
                <a:latin typeface="Garamond" panose="02020404030301010803" pitchFamily="18" charset="0"/>
              </a:rPr>
              <a:t> dollars.</a:t>
            </a:r>
          </a:p>
          <a:p>
            <a:pPr>
              <a:lnSpc>
                <a:spcPct val="100000"/>
              </a:lnSpc>
              <a:spcBef>
                <a:spcPts val="0"/>
              </a:spcBef>
            </a:pPr>
            <a:endParaRPr lang="en-GB" sz="1800" i="1" dirty="0">
              <a:solidFill>
                <a:srgbClr val="7F7F7F"/>
              </a:solidFill>
              <a:latin typeface="Garamond" panose="02020404030301010803" pitchFamily="18" charset="0"/>
            </a:endParaRPr>
          </a:p>
          <a:p>
            <a:pPr>
              <a:lnSpc>
                <a:spcPct val="100000"/>
              </a:lnSpc>
              <a:spcBef>
                <a:spcPts val="0"/>
              </a:spcBef>
            </a:pPr>
            <a:r>
              <a:rPr lang="en-GB" sz="1800" i="1" dirty="0" smtClean="0">
                <a:solidFill>
                  <a:srgbClr val="7F7F7F"/>
                </a:solidFill>
                <a:latin typeface="Garamond" panose="02020404030301010803" pitchFamily="18" charset="0"/>
              </a:rPr>
              <a:t>For </a:t>
            </a:r>
            <a:r>
              <a:rPr lang="en-GB" sz="1800" i="1" dirty="0">
                <a:solidFill>
                  <a:srgbClr val="7F7F7F"/>
                </a:solidFill>
                <a:latin typeface="Garamond" panose="02020404030301010803" pitchFamily="18" charset="0"/>
              </a:rPr>
              <a:t>optimizing the model, the objective function was to </a:t>
            </a:r>
            <a:r>
              <a:rPr lang="en-GB" sz="1800" b="1" i="1" dirty="0">
                <a:solidFill>
                  <a:srgbClr val="7F7F7F"/>
                </a:solidFill>
                <a:latin typeface="Garamond" panose="02020404030301010803" pitchFamily="18" charset="0"/>
              </a:rPr>
              <a:t>maximize</a:t>
            </a:r>
            <a:r>
              <a:rPr lang="en-GB" sz="1800" i="1" dirty="0">
                <a:solidFill>
                  <a:srgbClr val="7F7F7F"/>
                </a:solidFill>
                <a:latin typeface="Garamond" panose="02020404030301010803" pitchFamily="18" charset="0"/>
              </a:rPr>
              <a:t> the productivity</a:t>
            </a:r>
            <a:r>
              <a:rPr lang="en-GB" sz="1800" i="1" dirty="0" smtClean="0">
                <a:solidFill>
                  <a:srgbClr val="7F7F7F"/>
                </a:solidFill>
                <a:latin typeface="Garamond" panose="02020404030301010803" pitchFamily="18" charset="0"/>
              </a:rPr>
              <a:t>.</a:t>
            </a:r>
          </a:p>
          <a:p>
            <a:pPr>
              <a:lnSpc>
                <a:spcPct val="100000"/>
              </a:lnSpc>
              <a:spcBef>
                <a:spcPts val="0"/>
              </a:spcBef>
            </a:pPr>
            <a:r>
              <a:rPr lang="en-GB" sz="1800" b="1" i="1" dirty="0" smtClean="0">
                <a:solidFill>
                  <a:srgbClr val="7F7F7F"/>
                </a:solidFill>
                <a:latin typeface="Garamond" panose="02020404030301010803" pitchFamily="18" charset="0"/>
              </a:rPr>
              <a:t>Objective </a:t>
            </a:r>
            <a:r>
              <a:rPr lang="en-GB" sz="1800" b="1" i="1" dirty="0">
                <a:solidFill>
                  <a:srgbClr val="7F7F7F"/>
                </a:solidFill>
                <a:latin typeface="Garamond" panose="02020404030301010803" pitchFamily="18" charset="0"/>
              </a:rPr>
              <a:t>function </a:t>
            </a:r>
            <a:r>
              <a:rPr lang="en-GB" sz="1800" i="1" dirty="0">
                <a:solidFill>
                  <a:srgbClr val="7F7F7F"/>
                </a:solidFill>
                <a:latin typeface="Garamond" panose="02020404030301010803" pitchFamily="18" charset="0"/>
              </a:rPr>
              <a:t>: 0.2*(Internal Hard Skill)+0.7*(External Hard Skill)+0.6*( Internal Soft Skill)+0.4*(External Soft Skill)</a:t>
            </a:r>
          </a:p>
          <a:p>
            <a:pPr>
              <a:lnSpc>
                <a:spcPct val="100000"/>
              </a:lnSpc>
              <a:spcBef>
                <a:spcPts val="0"/>
              </a:spcBef>
            </a:pPr>
            <a:r>
              <a:rPr lang="en-GB" sz="1800" b="1" i="1" dirty="0">
                <a:solidFill>
                  <a:srgbClr val="7F7F7F"/>
                </a:solidFill>
                <a:latin typeface="Garamond" panose="02020404030301010803" pitchFamily="18" charset="0"/>
              </a:rPr>
              <a:t>Constraints</a:t>
            </a:r>
            <a:r>
              <a:rPr lang="en-GB" sz="1800" i="1" dirty="0">
                <a:solidFill>
                  <a:srgbClr val="7F7F7F"/>
                </a:solidFill>
                <a:latin typeface="Garamond" panose="02020404030301010803" pitchFamily="18" charset="0"/>
              </a:rPr>
              <a:t> : 0.2*(Internal Hard Skill)+0.7*(External Hard Skill) &gt;= </a:t>
            </a:r>
            <a:r>
              <a:rPr lang="en-GB" sz="1800" i="1" dirty="0" smtClean="0">
                <a:solidFill>
                  <a:srgbClr val="7F7F7F"/>
                </a:solidFill>
                <a:latin typeface="Garamond" panose="02020404030301010803" pitchFamily="18" charset="0"/>
              </a:rPr>
              <a:t>20000 0.6</a:t>
            </a:r>
            <a:r>
              <a:rPr lang="en-GB" sz="1800" i="1" dirty="0">
                <a:solidFill>
                  <a:srgbClr val="7F7F7F"/>
                </a:solidFill>
                <a:latin typeface="Garamond" panose="02020404030301010803" pitchFamily="18" charset="0"/>
              </a:rPr>
              <a:t>*( Internal Soft Skill)+0.4*(External Soft Skill) &gt;= 12000 EHS + IHS + ESS + ISS &lt;= 65000</a:t>
            </a:r>
          </a:p>
          <a:p>
            <a:pPr marL="0" indent="0">
              <a:lnSpc>
                <a:spcPct val="100000"/>
              </a:lnSpc>
              <a:spcBef>
                <a:spcPts val="0"/>
              </a:spcBef>
              <a:buNone/>
            </a:pPr>
            <a:endParaRPr lang="en-GB" sz="1800" i="1" dirty="0" smtClean="0">
              <a:solidFill>
                <a:srgbClr val="7F7F7F"/>
              </a:solidFill>
              <a:latin typeface="Garamond" panose="02020404030301010803" pitchFamily="18" charset="0"/>
            </a:endParaRPr>
          </a:p>
          <a:p>
            <a:pPr marL="0" indent="0">
              <a:lnSpc>
                <a:spcPct val="100000"/>
              </a:lnSpc>
              <a:spcBef>
                <a:spcPts val="0"/>
              </a:spcBef>
              <a:buNone/>
            </a:pPr>
            <a:r>
              <a:rPr lang="en-GB" sz="1800" i="1" dirty="0" smtClean="0">
                <a:solidFill>
                  <a:srgbClr val="7F7F7F"/>
                </a:solidFill>
                <a:latin typeface="Garamond" panose="02020404030301010803" pitchFamily="18" charset="0"/>
              </a:rPr>
              <a:t>Then </a:t>
            </a:r>
            <a:r>
              <a:rPr lang="en-GB" sz="1800" i="1" dirty="0">
                <a:solidFill>
                  <a:srgbClr val="7F7F7F"/>
                </a:solidFill>
                <a:latin typeface="Garamond" panose="02020404030301010803" pitchFamily="18" charset="0"/>
              </a:rPr>
              <a:t>I used solver to get the optimal solution</a:t>
            </a:r>
          </a:p>
          <a:p>
            <a:pPr>
              <a:lnSpc>
                <a:spcPct val="100000"/>
              </a:lnSpc>
              <a:spcBef>
                <a:spcPts val="0"/>
              </a:spcBef>
            </a:pPr>
            <a:endParaRPr lang="en-GB" sz="1800" i="1" dirty="0" smtClean="0">
              <a:solidFill>
                <a:srgbClr val="7F7F7F"/>
              </a:solidFill>
              <a:latin typeface="Garamond" panose="02020404030301010803" pitchFamily="18" charset="0"/>
            </a:endParaRPr>
          </a:p>
          <a:p>
            <a:pPr>
              <a:lnSpc>
                <a:spcPct val="100000"/>
              </a:lnSpc>
              <a:spcBef>
                <a:spcPts val="0"/>
              </a:spcBef>
            </a:pPr>
            <a:endParaRPr lang="en-GB" sz="1800" i="1" dirty="0">
              <a:solidFill>
                <a:srgbClr val="7F7F7F"/>
              </a:solidFill>
              <a:latin typeface="Garamond" panose="02020404030301010803" pitchFamily="18" charset="0"/>
            </a:endParaRPr>
          </a:p>
          <a:p>
            <a:pPr marL="0" indent="0">
              <a:lnSpc>
                <a:spcPct val="100000"/>
              </a:lnSpc>
              <a:spcBef>
                <a:spcPts val="0"/>
              </a:spcBef>
              <a:buNone/>
            </a:pPr>
            <a:endParaRPr lang="en-US" sz="18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199006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Measurement</a:t>
            </a:r>
            <a:br>
              <a:rPr lang="en-US" sz="3600" dirty="0" smtClean="0">
                <a:latin typeface="Garamond" panose="02020404030301010803" pitchFamily="18" charset="0"/>
              </a:rPr>
            </a:br>
            <a:r>
              <a:rPr lang="en-US" sz="1800" dirty="0" smtClean="0">
                <a:latin typeface="Garamond" panose="02020404030301010803" pitchFamily="18" charset="0"/>
              </a:rPr>
              <a:t>Describe the anticipated effects of your strategy and how you will measure them</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GB" sz="1800" i="1" dirty="0">
                <a:solidFill>
                  <a:srgbClr val="7F7F7F"/>
                </a:solidFill>
                <a:latin typeface="Garamond" panose="02020404030301010803" pitchFamily="18" charset="0"/>
              </a:rPr>
              <a:t>The anticipated effects can be measured in the following </a:t>
            </a:r>
            <a:r>
              <a:rPr lang="en-GB" sz="1800" i="1" dirty="0" smtClean="0">
                <a:solidFill>
                  <a:srgbClr val="7F7F7F"/>
                </a:solidFill>
                <a:latin typeface="Garamond" panose="02020404030301010803" pitchFamily="18" charset="0"/>
              </a:rPr>
              <a:t>terms:</a:t>
            </a:r>
          </a:p>
          <a:p>
            <a:pPr>
              <a:lnSpc>
                <a:spcPct val="100000"/>
              </a:lnSpc>
              <a:spcBef>
                <a:spcPts val="0"/>
              </a:spcBef>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customer satisfaction can be assessed from the surveys </a:t>
            </a:r>
            <a:r>
              <a:rPr lang="en-GB" sz="1800" i="1" dirty="0" smtClean="0">
                <a:solidFill>
                  <a:srgbClr val="7F7F7F"/>
                </a:solidFill>
                <a:latin typeface="Garamond" panose="02020404030301010803" pitchFamily="18" charset="0"/>
              </a:rPr>
              <a:t>conducted.</a:t>
            </a:r>
          </a:p>
          <a:p>
            <a:pPr>
              <a:lnSpc>
                <a:spcPct val="100000"/>
              </a:lnSpc>
              <a:spcBef>
                <a:spcPts val="0"/>
              </a:spcBef>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revised ads which are less obtrusive can be tested on a sample of users and the effect </a:t>
            </a:r>
            <a:r>
              <a:rPr lang="en-GB" sz="1800" i="1" dirty="0" smtClean="0">
                <a:solidFill>
                  <a:srgbClr val="7F7F7F"/>
                </a:solidFill>
                <a:latin typeface="Garamond" panose="02020404030301010803" pitchFamily="18" charset="0"/>
              </a:rPr>
              <a:t>of those </a:t>
            </a:r>
            <a:r>
              <a:rPr lang="en-GB" sz="1800" i="1" dirty="0">
                <a:solidFill>
                  <a:srgbClr val="7F7F7F"/>
                </a:solidFill>
                <a:latin typeface="Garamond" panose="02020404030301010803" pitchFamily="18" charset="0"/>
              </a:rPr>
              <a:t>can be measured through the surveys. This can also be measured by the decrease in the </a:t>
            </a:r>
            <a:r>
              <a:rPr lang="en-GB" sz="1800" i="1" dirty="0" smtClean="0">
                <a:solidFill>
                  <a:srgbClr val="7F7F7F"/>
                </a:solidFill>
                <a:latin typeface="Garamond" panose="02020404030301010803" pitchFamily="18" charset="0"/>
              </a:rPr>
              <a:t>use of </a:t>
            </a:r>
            <a:r>
              <a:rPr lang="en-GB" sz="1800" i="1" dirty="0" err="1">
                <a:solidFill>
                  <a:srgbClr val="7F7F7F"/>
                </a:solidFill>
                <a:latin typeface="Garamond" panose="02020404030301010803" pitchFamily="18" charset="0"/>
              </a:rPr>
              <a:t>adblocking</a:t>
            </a:r>
            <a:r>
              <a:rPr lang="en-GB" sz="1800" i="1" dirty="0">
                <a:solidFill>
                  <a:srgbClr val="7F7F7F"/>
                </a:solidFill>
                <a:latin typeface="Garamond" panose="02020404030301010803" pitchFamily="18" charset="0"/>
              </a:rPr>
              <a:t> software in the corresponding </a:t>
            </a:r>
            <a:r>
              <a:rPr lang="en-GB" sz="1800" i="1" dirty="0" smtClean="0">
                <a:solidFill>
                  <a:srgbClr val="7F7F7F"/>
                </a:solidFill>
                <a:latin typeface="Garamond" panose="02020404030301010803" pitchFamily="18" charset="0"/>
              </a:rPr>
              <a:t>groups.</a:t>
            </a:r>
          </a:p>
          <a:p>
            <a:pPr>
              <a:lnSpc>
                <a:spcPct val="100000"/>
              </a:lnSpc>
              <a:spcBef>
                <a:spcPts val="0"/>
              </a:spcBef>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revenues can be measured by the traditional </a:t>
            </a:r>
            <a:r>
              <a:rPr lang="en-GB" sz="1800" i="1" dirty="0" smtClean="0">
                <a:solidFill>
                  <a:srgbClr val="7F7F7F"/>
                </a:solidFill>
                <a:latin typeface="Garamond" panose="02020404030301010803" pitchFamily="18" charset="0"/>
              </a:rPr>
              <a:t>ways.</a:t>
            </a:r>
          </a:p>
          <a:p>
            <a:pPr>
              <a:lnSpc>
                <a:spcPct val="100000"/>
              </a:lnSpc>
              <a:spcBef>
                <a:spcPts val="0"/>
              </a:spcBef>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added factors of subscription charges can also be used in revenue measurements.</a:t>
            </a:r>
            <a:endParaRPr lang="en-US" sz="18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695712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Measurement</a:t>
            </a:r>
            <a:br>
              <a:rPr lang="en-US" sz="3600" dirty="0" smtClean="0">
                <a:latin typeface="Garamond" panose="02020404030301010803" pitchFamily="18" charset="0"/>
              </a:rPr>
            </a:br>
            <a:r>
              <a:rPr lang="en-US" sz="1800" i="1" dirty="0" smtClean="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GB" sz="1800" i="1" dirty="0">
                <a:solidFill>
                  <a:srgbClr val="7F7F7F"/>
                </a:solidFill>
                <a:latin typeface="Garamond" panose="02020404030301010803" pitchFamily="18" charset="0"/>
              </a:rPr>
              <a:t>The key drivers for revenue increase or decrease </a:t>
            </a:r>
            <a:r>
              <a:rPr lang="en-GB" sz="1800" i="1" dirty="0" smtClean="0">
                <a:solidFill>
                  <a:srgbClr val="7F7F7F"/>
                </a:solidFill>
                <a:latin typeface="Garamond" panose="02020404030301010803" pitchFamily="18" charset="0"/>
              </a:rPr>
              <a:t>are:</a:t>
            </a:r>
          </a:p>
          <a:p>
            <a:pPr>
              <a:lnSpc>
                <a:spcPct val="100000"/>
              </a:lnSpc>
              <a:spcBef>
                <a:spcPts val="0"/>
              </a:spcBef>
            </a:pPr>
            <a:r>
              <a:rPr lang="en-GB" sz="1800" b="1" i="1" dirty="0" smtClean="0">
                <a:solidFill>
                  <a:srgbClr val="7F7F7F"/>
                </a:solidFill>
                <a:latin typeface="Garamond" panose="02020404030301010803" pitchFamily="18" charset="0"/>
              </a:rPr>
              <a:t>Customer </a:t>
            </a:r>
            <a:r>
              <a:rPr lang="en-GB" sz="1800" b="1" i="1" dirty="0">
                <a:solidFill>
                  <a:srgbClr val="7F7F7F"/>
                </a:solidFill>
                <a:latin typeface="Garamond" panose="02020404030301010803" pitchFamily="18" charset="0"/>
              </a:rPr>
              <a:t>Satisfaction </a:t>
            </a:r>
            <a:r>
              <a:rPr lang="en-GB" sz="1800" i="1" dirty="0">
                <a:solidFill>
                  <a:srgbClr val="7F7F7F"/>
                </a:solidFill>
                <a:latin typeface="Garamond" panose="02020404030301010803" pitchFamily="18" charset="0"/>
              </a:rPr>
              <a:t>: Increase in customer satisfaction is expected to </a:t>
            </a:r>
            <a:r>
              <a:rPr lang="en-GB" sz="1800" i="1" dirty="0" smtClean="0">
                <a:solidFill>
                  <a:srgbClr val="7F7F7F"/>
                </a:solidFill>
                <a:latin typeface="Garamond" panose="02020404030301010803" pitchFamily="18" charset="0"/>
              </a:rPr>
              <a:t>cause an </a:t>
            </a:r>
            <a:r>
              <a:rPr lang="en-GB" sz="1800" i="1" dirty="0">
                <a:solidFill>
                  <a:srgbClr val="7F7F7F"/>
                </a:solidFill>
                <a:latin typeface="Garamond" panose="02020404030301010803" pitchFamily="18" charset="0"/>
              </a:rPr>
              <a:t>increase in </a:t>
            </a:r>
            <a:r>
              <a:rPr lang="en-GB" sz="1800" i="1" dirty="0" smtClean="0">
                <a:solidFill>
                  <a:srgbClr val="7F7F7F"/>
                </a:solidFill>
                <a:latin typeface="Garamond" panose="02020404030301010803" pitchFamily="18" charset="0"/>
              </a:rPr>
              <a:t>revenues.</a:t>
            </a:r>
          </a:p>
          <a:p>
            <a:pPr>
              <a:lnSpc>
                <a:spcPct val="100000"/>
              </a:lnSpc>
              <a:spcBef>
                <a:spcPts val="0"/>
              </a:spcBef>
            </a:pPr>
            <a:r>
              <a:rPr lang="en-GB" sz="1800" b="1" i="1" dirty="0" smtClean="0">
                <a:solidFill>
                  <a:srgbClr val="7F7F7F"/>
                </a:solidFill>
                <a:latin typeface="Garamond" panose="02020404030301010803" pitchFamily="18" charset="0"/>
              </a:rPr>
              <a:t>Decrease </a:t>
            </a:r>
            <a:r>
              <a:rPr lang="en-GB" sz="1800" b="1" i="1" dirty="0">
                <a:solidFill>
                  <a:srgbClr val="7F7F7F"/>
                </a:solidFill>
                <a:latin typeface="Garamond" panose="02020404030301010803" pitchFamily="18" charset="0"/>
              </a:rPr>
              <a:t>in Obtrusive ads </a:t>
            </a:r>
            <a:r>
              <a:rPr lang="en-GB" sz="1800" i="1" dirty="0">
                <a:solidFill>
                  <a:srgbClr val="7F7F7F"/>
                </a:solidFill>
                <a:latin typeface="Garamond" panose="02020404030301010803" pitchFamily="18" charset="0"/>
              </a:rPr>
              <a:t>: This will increase in customer satisfaction </a:t>
            </a:r>
            <a:r>
              <a:rPr lang="en-GB" sz="1800" i="1" dirty="0" smtClean="0">
                <a:solidFill>
                  <a:srgbClr val="7F7F7F"/>
                </a:solidFill>
                <a:latin typeface="Garamond" panose="02020404030301010803" pitchFamily="18" charset="0"/>
              </a:rPr>
              <a:t>which will </a:t>
            </a:r>
            <a:r>
              <a:rPr lang="en-GB" sz="1800" i="1" dirty="0">
                <a:solidFill>
                  <a:srgbClr val="7F7F7F"/>
                </a:solidFill>
                <a:latin typeface="Garamond" panose="02020404030301010803" pitchFamily="18" charset="0"/>
              </a:rPr>
              <a:t>lead to not using </a:t>
            </a:r>
            <a:r>
              <a:rPr lang="en-GB" sz="1800" i="1" dirty="0" err="1">
                <a:solidFill>
                  <a:srgbClr val="7F7F7F"/>
                </a:solidFill>
                <a:latin typeface="Garamond" panose="02020404030301010803" pitchFamily="18" charset="0"/>
              </a:rPr>
              <a:t>adblockers</a:t>
            </a:r>
            <a:r>
              <a:rPr lang="en-GB" sz="1800" i="1" dirty="0">
                <a:solidFill>
                  <a:srgbClr val="7F7F7F"/>
                </a:solidFill>
                <a:latin typeface="Garamond" panose="02020404030301010803" pitchFamily="18" charset="0"/>
              </a:rPr>
              <a:t> which will help to retain more publishers </a:t>
            </a:r>
            <a:r>
              <a:rPr lang="en-GB" sz="1800" i="1" dirty="0" smtClean="0">
                <a:solidFill>
                  <a:srgbClr val="7F7F7F"/>
                </a:solidFill>
                <a:latin typeface="Garamond" panose="02020404030301010803" pitchFamily="18" charset="0"/>
              </a:rPr>
              <a:t>which will </a:t>
            </a:r>
            <a:r>
              <a:rPr lang="en-GB" sz="1800" i="1" dirty="0">
                <a:solidFill>
                  <a:srgbClr val="7F7F7F"/>
                </a:solidFill>
                <a:latin typeface="Garamond" panose="02020404030301010803" pitchFamily="18" charset="0"/>
              </a:rPr>
              <a:t>lead to prevention in </a:t>
            </a:r>
            <a:r>
              <a:rPr lang="en-GB" sz="1800" i="1" dirty="0" smtClean="0">
                <a:solidFill>
                  <a:srgbClr val="7F7F7F"/>
                </a:solidFill>
                <a:latin typeface="Garamond" panose="02020404030301010803" pitchFamily="18" charset="0"/>
              </a:rPr>
              <a:t>losses.</a:t>
            </a:r>
          </a:p>
          <a:p>
            <a:pPr>
              <a:lnSpc>
                <a:spcPct val="100000"/>
              </a:lnSpc>
              <a:spcBef>
                <a:spcPts val="0"/>
              </a:spcBef>
            </a:pPr>
            <a:r>
              <a:rPr lang="en-GB" sz="1800" b="1" i="1" dirty="0" smtClean="0">
                <a:solidFill>
                  <a:srgbClr val="7F7F7F"/>
                </a:solidFill>
                <a:latin typeface="Garamond" panose="02020404030301010803" pitchFamily="18" charset="0"/>
              </a:rPr>
              <a:t>Charging </a:t>
            </a:r>
            <a:r>
              <a:rPr lang="en-GB" sz="1800" b="1" i="1" dirty="0">
                <a:solidFill>
                  <a:srgbClr val="7F7F7F"/>
                </a:solidFill>
                <a:latin typeface="Garamond" panose="02020404030301010803" pitchFamily="18" charset="0"/>
              </a:rPr>
              <a:t>the customers </a:t>
            </a:r>
            <a:r>
              <a:rPr lang="en-GB" sz="1800" i="1" dirty="0">
                <a:solidFill>
                  <a:srgbClr val="7F7F7F"/>
                </a:solidFill>
                <a:latin typeface="Garamond" panose="02020404030301010803" pitchFamily="18" charset="0"/>
              </a:rPr>
              <a:t>: This will lead to decrease in number to users </a:t>
            </a:r>
            <a:r>
              <a:rPr lang="en-GB" sz="1800" i="1" dirty="0" smtClean="0">
                <a:solidFill>
                  <a:srgbClr val="7F7F7F"/>
                </a:solidFill>
                <a:latin typeface="Garamond" panose="02020404030301010803" pitchFamily="18" charset="0"/>
              </a:rPr>
              <a:t>but might </a:t>
            </a:r>
            <a:r>
              <a:rPr lang="en-GB" sz="1800" i="1" dirty="0">
                <a:solidFill>
                  <a:srgbClr val="7F7F7F"/>
                </a:solidFill>
                <a:latin typeface="Garamond" panose="02020404030301010803" pitchFamily="18" charset="0"/>
              </a:rPr>
              <a:t>lead to increase or decrease in the revenue depending on </a:t>
            </a:r>
            <a:r>
              <a:rPr lang="en-GB" sz="1800" i="1" dirty="0" smtClean="0">
                <a:solidFill>
                  <a:srgbClr val="7F7F7F"/>
                </a:solidFill>
                <a:latin typeface="Garamond" panose="02020404030301010803" pitchFamily="18" charset="0"/>
              </a:rPr>
              <a:t>customer turnover.</a:t>
            </a:r>
          </a:p>
          <a:p>
            <a:pPr>
              <a:lnSpc>
                <a:spcPct val="100000"/>
              </a:lnSpc>
              <a:spcBef>
                <a:spcPts val="0"/>
              </a:spcBef>
            </a:pPr>
            <a:r>
              <a:rPr lang="en-GB" sz="1800" b="1" i="1" dirty="0" smtClean="0">
                <a:solidFill>
                  <a:srgbClr val="7F7F7F"/>
                </a:solidFill>
                <a:latin typeface="Garamond" panose="02020404030301010803" pitchFamily="18" charset="0"/>
              </a:rPr>
              <a:t>Paying </a:t>
            </a:r>
            <a:r>
              <a:rPr lang="en-GB" sz="1800" b="1" i="1" dirty="0">
                <a:solidFill>
                  <a:srgbClr val="7F7F7F"/>
                </a:solidFill>
                <a:latin typeface="Garamond" panose="02020404030301010803" pitchFamily="18" charset="0"/>
              </a:rPr>
              <a:t>the </a:t>
            </a:r>
            <a:r>
              <a:rPr lang="en-GB" sz="1800" b="1" i="1" dirty="0" err="1">
                <a:solidFill>
                  <a:srgbClr val="7F7F7F"/>
                </a:solidFill>
                <a:latin typeface="Garamond" panose="02020404030301010803" pitchFamily="18" charset="0"/>
              </a:rPr>
              <a:t>adblocking</a:t>
            </a:r>
            <a:r>
              <a:rPr lang="en-GB" sz="1800" b="1" i="1" dirty="0">
                <a:solidFill>
                  <a:srgbClr val="7F7F7F"/>
                </a:solidFill>
                <a:latin typeface="Garamond" panose="02020404030301010803" pitchFamily="18" charset="0"/>
              </a:rPr>
              <a:t> companies </a:t>
            </a:r>
            <a:r>
              <a:rPr lang="en-GB" sz="1800" i="1" dirty="0">
                <a:solidFill>
                  <a:srgbClr val="7F7F7F"/>
                </a:solidFill>
                <a:latin typeface="Garamond" panose="02020404030301010803" pitchFamily="18" charset="0"/>
              </a:rPr>
              <a:t>: This might lead to short term loss </a:t>
            </a:r>
            <a:r>
              <a:rPr lang="en-GB" sz="1800" i="1" dirty="0" smtClean="0">
                <a:solidFill>
                  <a:srgbClr val="7F7F7F"/>
                </a:solidFill>
                <a:latin typeface="Garamond" panose="02020404030301010803" pitchFamily="18" charset="0"/>
              </a:rPr>
              <a:t>of revenue </a:t>
            </a:r>
            <a:r>
              <a:rPr lang="en-GB" sz="1800" i="1" dirty="0">
                <a:solidFill>
                  <a:srgbClr val="7F7F7F"/>
                </a:solidFill>
                <a:latin typeface="Garamond" panose="02020404030301010803" pitchFamily="18" charset="0"/>
              </a:rPr>
              <a:t>but might help in the long term by retaining publishers and </a:t>
            </a:r>
            <a:r>
              <a:rPr lang="en-GB" sz="1800" i="1" dirty="0" smtClean="0">
                <a:solidFill>
                  <a:srgbClr val="7F7F7F"/>
                </a:solidFill>
                <a:latin typeface="Garamond" panose="02020404030301010803" pitchFamily="18" charset="0"/>
              </a:rPr>
              <a:t>decreasing losses</a:t>
            </a:r>
            <a:r>
              <a:rPr lang="en-GB" sz="1800" i="1" dirty="0">
                <a:solidFill>
                  <a:srgbClr val="7F7F7F"/>
                </a:solidFill>
                <a:latin typeface="Garamond" panose="02020404030301010803" pitchFamily="18" charset="0"/>
              </a:rPr>
              <a:t>.</a:t>
            </a:r>
            <a:endParaRPr lang="en-US" sz="18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044154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Conclusion</a:t>
            </a:r>
            <a:br>
              <a:rPr lang="en-US" sz="3600" dirty="0" smtClean="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GB" sz="1800" i="1" dirty="0" err="1" smtClean="0">
                <a:solidFill>
                  <a:srgbClr val="7F7F7F"/>
                </a:solidFill>
                <a:latin typeface="Garamond" panose="02020404030301010803" pitchFamily="18" charset="0"/>
              </a:rPr>
              <a:t>Adblocking</a:t>
            </a:r>
            <a:r>
              <a:rPr lang="en-GB" sz="1800" i="1" dirty="0" smtClean="0">
                <a:solidFill>
                  <a:srgbClr val="7F7F7F"/>
                </a:solidFill>
                <a:latin typeface="Garamond" panose="02020404030301010803" pitchFamily="18" charset="0"/>
              </a:rPr>
              <a:t> </a:t>
            </a:r>
            <a:r>
              <a:rPr lang="en-GB" sz="1800" i="1" dirty="0">
                <a:solidFill>
                  <a:srgbClr val="7F7F7F"/>
                </a:solidFill>
                <a:latin typeface="Garamond" panose="02020404030301010803" pitchFamily="18" charset="0"/>
              </a:rPr>
              <a:t>is a serious threat to the online advertising industry but there are ways in which </a:t>
            </a:r>
            <a:r>
              <a:rPr lang="en-GB" sz="1800" i="1" dirty="0" smtClean="0">
                <a:solidFill>
                  <a:srgbClr val="7F7F7F"/>
                </a:solidFill>
                <a:latin typeface="Garamond" panose="02020404030301010803" pitchFamily="18" charset="0"/>
              </a:rPr>
              <a:t>this problem </a:t>
            </a:r>
            <a:r>
              <a:rPr lang="en-GB" sz="1800" i="1" dirty="0">
                <a:solidFill>
                  <a:srgbClr val="7F7F7F"/>
                </a:solidFill>
                <a:latin typeface="Garamond" panose="02020404030301010803" pitchFamily="18" charset="0"/>
              </a:rPr>
              <a:t>can be dealt </a:t>
            </a:r>
            <a:r>
              <a:rPr lang="en-GB" sz="1800" i="1" dirty="0" smtClean="0">
                <a:solidFill>
                  <a:srgbClr val="7F7F7F"/>
                </a:solidFill>
                <a:latin typeface="Garamond" panose="02020404030301010803" pitchFamily="18" charset="0"/>
              </a:rPr>
              <a:t>with.</a:t>
            </a:r>
          </a:p>
          <a:p>
            <a:pPr>
              <a:lnSpc>
                <a:spcPct val="100000"/>
              </a:lnSpc>
              <a:spcBef>
                <a:spcPts val="0"/>
              </a:spcBef>
            </a:pPr>
            <a:r>
              <a:rPr lang="en-GB" sz="1800" i="1" dirty="0" smtClean="0">
                <a:solidFill>
                  <a:srgbClr val="7F7F7F"/>
                </a:solidFill>
                <a:latin typeface="Garamond" panose="02020404030301010803" pitchFamily="18" charset="0"/>
              </a:rPr>
              <a:t>A </a:t>
            </a:r>
            <a:r>
              <a:rPr lang="en-GB" sz="1800" i="1" dirty="0">
                <a:solidFill>
                  <a:srgbClr val="7F7F7F"/>
                </a:solidFill>
                <a:latin typeface="Garamond" panose="02020404030301010803" pitchFamily="18" charset="0"/>
              </a:rPr>
              <a:t>number of strategies can be applied based on the requirements like Improving ad </a:t>
            </a:r>
            <a:r>
              <a:rPr lang="en-GB" sz="1800" i="1" dirty="0" smtClean="0">
                <a:solidFill>
                  <a:srgbClr val="7F7F7F"/>
                </a:solidFill>
                <a:latin typeface="Garamond" panose="02020404030301010803" pitchFamily="18" charset="0"/>
              </a:rPr>
              <a:t>Quality, decreasing </a:t>
            </a:r>
            <a:r>
              <a:rPr lang="en-GB" sz="1800" i="1" dirty="0">
                <a:solidFill>
                  <a:srgbClr val="7F7F7F"/>
                </a:solidFill>
                <a:latin typeface="Garamond" panose="02020404030301010803" pitchFamily="18" charset="0"/>
              </a:rPr>
              <a:t>obtrusive ads, explaining the need to place ads to the users, paying to get </a:t>
            </a:r>
            <a:r>
              <a:rPr lang="en-GB" sz="1800" i="1" dirty="0" smtClean="0">
                <a:solidFill>
                  <a:srgbClr val="7F7F7F"/>
                </a:solidFill>
                <a:latin typeface="Garamond" panose="02020404030301010803" pitchFamily="18" charset="0"/>
              </a:rPr>
              <a:t>whitelisted, paying </a:t>
            </a:r>
            <a:r>
              <a:rPr lang="en-GB" sz="1800" i="1" dirty="0">
                <a:solidFill>
                  <a:srgbClr val="7F7F7F"/>
                </a:solidFill>
                <a:latin typeface="Garamond" panose="02020404030301010803" pitchFamily="18" charset="0"/>
              </a:rPr>
              <a:t>some anti </a:t>
            </a:r>
            <a:r>
              <a:rPr lang="en-GB" sz="1800" i="1" dirty="0" err="1">
                <a:solidFill>
                  <a:srgbClr val="7F7F7F"/>
                </a:solidFill>
                <a:latin typeface="Garamond" panose="02020404030301010803" pitchFamily="18" charset="0"/>
              </a:rPr>
              <a:t>adblocking</a:t>
            </a:r>
            <a:r>
              <a:rPr lang="en-GB" sz="1800" i="1" dirty="0">
                <a:solidFill>
                  <a:srgbClr val="7F7F7F"/>
                </a:solidFill>
                <a:latin typeface="Garamond" panose="02020404030301010803" pitchFamily="18" charset="0"/>
              </a:rPr>
              <a:t> companies, charging the customers </a:t>
            </a:r>
            <a:r>
              <a:rPr lang="en-GB" sz="1800" i="1" dirty="0" smtClean="0">
                <a:solidFill>
                  <a:srgbClr val="7F7F7F"/>
                </a:solidFill>
                <a:latin typeface="Garamond" panose="02020404030301010803" pitchFamily="18" charset="0"/>
              </a:rPr>
              <a:t>etc.</a:t>
            </a:r>
          </a:p>
          <a:p>
            <a:pPr>
              <a:lnSpc>
                <a:spcPct val="100000"/>
              </a:lnSpc>
              <a:spcBef>
                <a:spcPts val="0"/>
              </a:spcBef>
            </a:pPr>
            <a:r>
              <a:rPr lang="en-GB" sz="1800" i="1" dirty="0" smtClean="0">
                <a:solidFill>
                  <a:srgbClr val="7F7F7F"/>
                </a:solidFill>
                <a:latin typeface="Garamond" panose="02020404030301010803" pitchFamily="18" charset="0"/>
              </a:rPr>
              <a:t>After </a:t>
            </a:r>
            <a:r>
              <a:rPr lang="en-GB" sz="1800" i="1" dirty="0" err="1">
                <a:solidFill>
                  <a:srgbClr val="7F7F7F"/>
                </a:solidFill>
                <a:latin typeface="Garamond" panose="02020404030301010803" pitchFamily="18" charset="0"/>
              </a:rPr>
              <a:t>analyzing</a:t>
            </a:r>
            <a:r>
              <a:rPr lang="en-GB" sz="1800" i="1" dirty="0">
                <a:solidFill>
                  <a:srgbClr val="7F7F7F"/>
                </a:solidFill>
                <a:latin typeface="Garamond" panose="02020404030301010803" pitchFamily="18" charset="0"/>
              </a:rPr>
              <a:t> the options pricing analysis will help to find out the most economical option </a:t>
            </a:r>
            <a:r>
              <a:rPr lang="en-GB" sz="1800" i="1" dirty="0" smtClean="0">
                <a:solidFill>
                  <a:srgbClr val="7F7F7F"/>
                </a:solidFill>
                <a:latin typeface="Garamond" panose="02020404030301010803" pitchFamily="18" charset="0"/>
              </a:rPr>
              <a:t>out of </a:t>
            </a:r>
            <a:r>
              <a:rPr lang="en-GB" sz="1800" i="1" dirty="0">
                <a:solidFill>
                  <a:srgbClr val="7F7F7F"/>
                </a:solidFill>
                <a:latin typeface="Garamond" panose="02020404030301010803" pitchFamily="18" charset="0"/>
              </a:rPr>
              <a:t>the </a:t>
            </a:r>
            <a:r>
              <a:rPr lang="en-GB" sz="1800" i="1" smtClean="0">
                <a:solidFill>
                  <a:srgbClr val="7F7F7F"/>
                </a:solidFill>
                <a:latin typeface="Garamond" panose="02020404030301010803" pitchFamily="18" charset="0"/>
              </a:rPr>
              <a:t>above.</a:t>
            </a:r>
          </a:p>
          <a:p>
            <a:pPr>
              <a:lnSpc>
                <a:spcPct val="100000"/>
              </a:lnSpc>
              <a:spcBef>
                <a:spcPts val="0"/>
              </a:spcBef>
            </a:pPr>
            <a:r>
              <a:rPr lang="en-GB" sz="1800" i="1" smtClean="0">
                <a:solidFill>
                  <a:srgbClr val="7F7F7F"/>
                </a:solidFill>
                <a:latin typeface="Garamond" panose="02020404030301010803" pitchFamily="18" charset="0"/>
              </a:rPr>
              <a:t>But </a:t>
            </a:r>
            <a:r>
              <a:rPr lang="en-GB" sz="1800" i="1" dirty="0">
                <a:solidFill>
                  <a:srgbClr val="7F7F7F"/>
                </a:solidFill>
                <a:latin typeface="Garamond" panose="02020404030301010803" pitchFamily="18" charset="0"/>
              </a:rPr>
              <a:t>the long term implications of paying to get whitelisted also need to be considered.</a:t>
            </a:r>
            <a:endParaRPr lang="en-US" sz="18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465147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Garamond" panose="02020404030301010803" pitchFamily="18" charset="0"/>
              </a:rPr>
              <a:t>Problem Statement</a:t>
            </a:r>
            <a:endParaRPr lang="en-US" sz="4000" dirty="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smtClean="0">
                <a:latin typeface="Garamond" panose="02020404030301010803" pitchFamily="18" charset="0"/>
              </a:rPr>
              <a:t>Problem Statement– </a:t>
            </a:r>
            <a:br>
              <a:rPr lang="en-US" sz="3600" dirty="0" smtClean="0">
                <a:latin typeface="Garamond" panose="02020404030301010803" pitchFamily="18" charset="0"/>
              </a:rPr>
            </a:br>
            <a:r>
              <a:rPr lang="en-US" sz="1800" dirty="0" smtClean="0">
                <a:latin typeface="Garamond" panose="02020404030301010803" pitchFamily="18" charset="0"/>
              </a:rPr>
              <a:t>Describe the Problem </a:t>
            </a:r>
            <a:r>
              <a:rPr lang="en-US" sz="1800" dirty="0" err="1" smtClean="0">
                <a:latin typeface="Garamond" panose="02020404030301010803" pitchFamily="18" charset="0"/>
              </a:rPr>
              <a:t>Adblockers</a:t>
            </a:r>
            <a:r>
              <a:rPr lang="en-US" sz="1800" dirty="0" smtClean="0">
                <a:latin typeface="Garamond" panose="02020404030301010803" pitchFamily="18" charset="0"/>
              </a:rPr>
              <a:t> present to GYF</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increasing popularity of Ad blocking software poses a threat </a:t>
            </a:r>
            <a:r>
              <a:rPr lang="en-GB" sz="1800" i="1" dirty="0" smtClean="0">
                <a:solidFill>
                  <a:srgbClr val="7F7F7F"/>
                </a:solidFill>
                <a:latin typeface="Garamond" panose="02020404030301010803" pitchFamily="18" charset="0"/>
              </a:rPr>
              <a:t>to GYF's </a:t>
            </a:r>
            <a:r>
              <a:rPr lang="en-GB" sz="1800" i="1" dirty="0">
                <a:solidFill>
                  <a:srgbClr val="7F7F7F"/>
                </a:solidFill>
                <a:latin typeface="Garamond" panose="02020404030301010803" pitchFamily="18" charset="0"/>
              </a:rPr>
              <a:t>revenues. Since 70% of GYF's revenue comes from ads, any </a:t>
            </a:r>
            <a:r>
              <a:rPr lang="en-GB" sz="1800" i="1" dirty="0" smtClean="0">
                <a:solidFill>
                  <a:srgbClr val="7F7F7F"/>
                </a:solidFill>
                <a:latin typeface="Garamond" panose="02020404030301010803" pitchFamily="18" charset="0"/>
              </a:rPr>
              <a:t>rise in </a:t>
            </a:r>
            <a:r>
              <a:rPr lang="en-GB" sz="1800" i="1" dirty="0">
                <a:solidFill>
                  <a:srgbClr val="7F7F7F"/>
                </a:solidFill>
                <a:latin typeface="Garamond" panose="02020404030301010803" pitchFamily="18" charset="0"/>
              </a:rPr>
              <a:t>the ad blocking software's popularity might be harmful to </a:t>
            </a:r>
            <a:r>
              <a:rPr lang="en-GB" sz="1800" i="1" dirty="0" smtClean="0">
                <a:solidFill>
                  <a:srgbClr val="7F7F7F"/>
                </a:solidFill>
                <a:latin typeface="Garamond" panose="02020404030301010803" pitchFamily="18" charset="0"/>
              </a:rPr>
              <a:t>the company</a:t>
            </a:r>
            <a:r>
              <a:rPr lang="en-GB" sz="1800" i="1" dirty="0">
                <a:solidFill>
                  <a:srgbClr val="7F7F7F"/>
                </a:solidFill>
                <a:latin typeface="Garamond" panose="02020404030301010803" pitchFamily="18" charset="0"/>
              </a:rPr>
              <a:t>.</a:t>
            </a:r>
          </a:p>
          <a:p>
            <a:pPr>
              <a:lnSpc>
                <a:spcPct val="100000"/>
              </a:lnSpc>
              <a:spcBef>
                <a:spcPts val="0"/>
              </a:spcBef>
            </a:pPr>
            <a:r>
              <a:rPr lang="en-GB" sz="1800" i="1" dirty="0" smtClean="0">
                <a:solidFill>
                  <a:srgbClr val="7F7F7F"/>
                </a:solidFill>
                <a:latin typeface="Garamond" panose="02020404030301010803" pitchFamily="18" charset="0"/>
              </a:rPr>
              <a:t>If </a:t>
            </a:r>
            <a:r>
              <a:rPr lang="en-GB" sz="1800" i="1" dirty="0">
                <a:solidFill>
                  <a:srgbClr val="7F7F7F"/>
                </a:solidFill>
                <a:latin typeface="Garamond" panose="02020404030301010803" pitchFamily="18" charset="0"/>
              </a:rPr>
              <a:t>GYF is unable to display ads to the customers, the companies </a:t>
            </a:r>
            <a:r>
              <a:rPr lang="en-GB" sz="1800" i="1" dirty="0" smtClean="0">
                <a:solidFill>
                  <a:srgbClr val="7F7F7F"/>
                </a:solidFill>
                <a:latin typeface="Garamond" panose="02020404030301010803" pitchFamily="18" charset="0"/>
              </a:rPr>
              <a:t>posting the </a:t>
            </a:r>
            <a:r>
              <a:rPr lang="en-GB" sz="1800" i="1" dirty="0">
                <a:solidFill>
                  <a:srgbClr val="7F7F7F"/>
                </a:solidFill>
                <a:latin typeface="Garamond" panose="02020404030301010803" pitchFamily="18" charset="0"/>
              </a:rPr>
              <a:t>ads will have no reason to put the ads. Thus resulting </a:t>
            </a:r>
            <a:r>
              <a:rPr lang="en-GB" sz="1800" i="1" dirty="0" smtClean="0">
                <a:solidFill>
                  <a:srgbClr val="7F7F7F"/>
                </a:solidFill>
                <a:latin typeface="Garamond" panose="02020404030301010803" pitchFamily="18" charset="0"/>
              </a:rPr>
              <a:t>in termination </a:t>
            </a:r>
            <a:r>
              <a:rPr lang="en-GB" sz="1800" i="1" dirty="0">
                <a:solidFill>
                  <a:srgbClr val="7F7F7F"/>
                </a:solidFill>
                <a:latin typeface="Garamond" panose="02020404030301010803" pitchFamily="18" charset="0"/>
              </a:rPr>
              <a:t>by the companies and loss of revenue to GYF.</a:t>
            </a:r>
          </a:p>
          <a:p>
            <a:pPr>
              <a:lnSpc>
                <a:spcPct val="100000"/>
              </a:lnSpc>
              <a:spcBef>
                <a:spcPts val="0"/>
              </a:spcBef>
            </a:pPr>
            <a:r>
              <a:rPr lang="en-GB" sz="1800" i="1" dirty="0" smtClean="0">
                <a:solidFill>
                  <a:srgbClr val="7F7F7F"/>
                </a:solidFill>
                <a:latin typeface="Garamond" panose="02020404030301010803" pitchFamily="18" charset="0"/>
              </a:rPr>
              <a:t>To </a:t>
            </a:r>
            <a:r>
              <a:rPr lang="en-GB" sz="1800" i="1" dirty="0">
                <a:solidFill>
                  <a:srgbClr val="7F7F7F"/>
                </a:solidFill>
                <a:latin typeface="Garamond" panose="02020404030301010803" pitchFamily="18" charset="0"/>
              </a:rPr>
              <a:t>maintain profitability, GYF might have to charge the customers </a:t>
            </a:r>
            <a:r>
              <a:rPr lang="en-GB" sz="1800" i="1" dirty="0" smtClean="0">
                <a:solidFill>
                  <a:srgbClr val="7F7F7F"/>
                </a:solidFill>
                <a:latin typeface="Garamond" panose="02020404030301010803" pitchFamily="18" charset="0"/>
              </a:rPr>
              <a:t>which may </a:t>
            </a:r>
            <a:r>
              <a:rPr lang="en-GB" sz="1800" i="1" dirty="0">
                <a:solidFill>
                  <a:srgbClr val="7F7F7F"/>
                </a:solidFill>
                <a:latin typeface="Garamond" panose="02020404030301010803" pitchFamily="18" charset="0"/>
              </a:rPr>
              <a:t>result in decreased usage of GYF's services and loss of </a:t>
            </a:r>
            <a:r>
              <a:rPr lang="en-GB" sz="1800" i="1" dirty="0" smtClean="0">
                <a:solidFill>
                  <a:srgbClr val="7F7F7F"/>
                </a:solidFill>
                <a:latin typeface="Garamond" panose="02020404030301010803" pitchFamily="18" charset="0"/>
              </a:rPr>
              <a:t>customer base </a:t>
            </a:r>
            <a:r>
              <a:rPr lang="en-GB" sz="1800" i="1" dirty="0">
                <a:solidFill>
                  <a:srgbClr val="7F7F7F"/>
                </a:solidFill>
                <a:latin typeface="Garamond" panose="02020404030301010803" pitchFamily="18" charset="0"/>
              </a:rPr>
              <a:t>which will eventually lead to losses.</a:t>
            </a:r>
          </a:p>
          <a:p>
            <a:pPr>
              <a:lnSpc>
                <a:spcPct val="100000"/>
              </a:lnSpc>
              <a:spcBef>
                <a:spcPts val="0"/>
              </a:spcBef>
            </a:pPr>
            <a:r>
              <a:rPr lang="en-GB" sz="1800" i="1" dirty="0" smtClean="0">
                <a:solidFill>
                  <a:srgbClr val="7F7F7F"/>
                </a:solidFill>
                <a:latin typeface="Garamond" panose="02020404030301010803" pitchFamily="18" charset="0"/>
              </a:rPr>
              <a:t>Both </a:t>
            </a:r>
            <a:r>
              <a:rPr lang="en-GB" sz="1800" i="1" dirty="0">
                <a:solidFill>
                  <a:srgbClr val="7F7F7F"/>
                </a:solidFill>
                <a:latin typeface="Garamond" panose="02020404030301010803" pitchFamily="18" charset="0"/>
              </a:rPr>
              <a:t>GYF and the companies that post ads will have to invest in </a:t>
            </a:r>
            <a:r>
              <a:rPr lang="en-GB" sz="1800" i="1" dirty="0" smtClean="0">
                <a:solidFill>
                  <a:srgbClr val="7F7F7F"/>
                </a:solidFill>
                <a:latin typeface="Garamond" panose="02020404030301010803" pitchFamily="18" charset="0"/>
              </a:rPr>
              <a:t>finding ways </a:t>
            </a:r>
            <a:r>
              <a:rPr lang="en-GB" sz="1800" i="1" dirty="0">
                <a:solidFill>
                  <a:srgbClr val="7F7F7F"/>
                </a:solidFill>
                <a:latin typeface="Garamond" panose="02020404030301010803" pitchFamily="18" charset="0"/>
              </a:rPr>
              <a:t>to tackle the ad blockers which might result in increased expenses.</a:t>
            </a:r>
            <a:r>
              <a:rPr lang="en-US" sz="1800" i="1" dirty="0" smtClean="0">
                <a:solidFill>
                  <a:srgbClr val="7F7F7F"/>
                </a:solidFill>
                <a:latin typeface="Garamond" panose="02020404030301010803" pitchFamily="18" charset="0"/>
              </a:rPr>
              <a:t>Use </a:t>
            </a:r>
            <a:r>
              <a:rPr lang="en-US" sz="1800" i="1" dirty="0" smtClean="0">
                <a:solidFill>
                  <a:srgbClr val="7F7F7F"/>
                </a:solidFill>
                <a:latin typeface="Garamond" panose="02020404030301010803" pitchFamily="18" charset="0"/>
              </a:rPr>
              <a:t>this space for describing the problem. Be as specific as possible! You should focus on the implications of </a:t>
            </a:r>
            <a:r>
              <a:rPr lang="en-US" sz="1800" i="1" dirty="0" err="1" smtClean="0">
                <a:solidFill>
                  <a:srgbClr val="7F7F7F"/>
                </a:solidFill>
                <a:latin typeface="Garamond" panose="02020404030301010803" pitchFamily="18" charset="0"/>
              </a:rPr>
              <a:t>adblockers</a:t>
            </a:r>
            <a:r>
              <a:rPr lang="en-US" sz="1800" i="1" dirty="0" smtClean="0">
                <a:solidFill>
                  <a:srgbClr val="7F7F7F"/>
                </a:solidFill>
                <a:latin typeface="Garamond" panose="02020404030301010803" pitchFamily="18" charset="0"/>
              </a:rPr>
              <a:t> on GYF’s ad-buying customers; in exploring this, you might also consider the implications for GYF’s end users, operations, and/or internal organization.</a:t>
            </a:r>
            <a:endParaRPr lang="en-US" sz="18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smtClean="0">
                <a:latin typeface="Garamond" panose="02020404030301010803" pitchFamily="18" charset="0"/>
              </a:rPr>
              <a:t>Problem Statement– </a:t>
            </a:r>
            <a:br>
              <a:rPr lang="en-US" sz="3600" dirty="0" smtClean="0">
                <a:latin typeface="Garamond" panose="02020404030301010803" pitchFamily="18" charset="0"/>
              </a:rPr>
            </a:br>
            <a:r>
              <a:rPr lang="en-US" sz="1800" i="1" dirty="0" smtClean="0">
                <a:latin typeface="Garamond" panose="02020404030301010803" pitchFamily="18" charset="0"/>
              </a:rPr>
              <a:t>Application Exercise 1 – Research Methods and Tools (Optional)</a:t>
            </a:r>
            <a:endParaRPr lang="en-US" sz="1800" i="1"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r>
              <a:rPr lang="en-GB" sz="1800" i="1" dirty="0">
                <a:solidFill>
                  <a:srgbClr val="7F7F7F"/>
                </a:solidFill>
                <a:latin typeface="Garamond" panose="02020404030301010803" pitchFamily="18" charset="0"/>
              </a:rPr>
              <a:t>Since we are already aware of the problem, it would be suitable to use </a:t>
            </a:r>
            <a:r>
              <a:rPr lang="en-GB" sz="1800" b="1" i="1" dirty="0">
                <a:solidFill>
                  <a:srgbClr val="7F7F7F"/>
                </a:solidFill>
                <a:latin typeface="Garamond" panose="02020404030301010803" pitchFamily="18" charset="0"/>
              </a:rPr>
              <a:t>Descriptive research </a:t>
            </a:r>
            <a:r>
              <a:rPr lang="en-GB" sz="1800" i="1" dirty="0">
                <a:solidFill>
                  <a:srgbClr val="7F7F7F"/>
                </a:solidFill>
                <a:latin typeface="Garamond" panose="02020404030301010803" pitchFamily="18" charset="0"/>
              </a:rPr>
              <a:t>to solve this problem. Using </a:t>
            </a:r>
            <a:r>
              <a:rPr lang="en-GB" sz="1800" i="1" dirty="0" err="1">
                <a:solidFill>
                  <a:srgbClr val="7F7F7F"/>
                </a:solidFill>
                <a:latin typeface="Garamond" panose="02020404030301010803" pitchFamily="18" charset="0"/>
              </a:rPr>
              <a:t>desrcriptive</a:t>
            </a:r>
            <a:r>
              <a:rPr lang="en-GB" sz="1800" i="1" dirty="0">
                <a:solidFill>
                  <a:srgbClr val="7F7F7F"/>
                </a:solidFill>
                <a:latin typeface="Garamond" panose="02020404030301010803" pitchFamily="18" charset="0"/>
              </a:rPr>
              <a:t> research will help to study the exact extent up to which the </a:t>
            </a:r>
            <a:r>
              <a:rPr lang="en-GB" sz="1800" i="1" dirty="0" err="1">
                <a:solidFill>
                  <a:srgbClr val="7F7F7F"/>
                </a:solidFill>
                <a:latin typeface="Garamond" panose="02020404030301010803" pitchFamily="18" charset="0"/>
              </a:rPr>
              <a:t>adblockers</a:t>
            </a:r>
            <a:r>
              <a:rPr lang="en-GB" sz="1800" i="1" dirty="0">
                <a:solidFill>
                  <a:srgbClr val="7F7F7F"/>
                </a:solidFill>
                <a:latin typeface="Garamond" panose="02020404030301010803" pitchFamily="18" charset="0"/>
              </a:rPr>
              <a:t> have affected GYF in </a:t>
            </a:r>
            <a:r>
              <a:rPr lang="en-GB" sz="1800" i="1" dirty="0" smtClean="0">
                <a:solidFill>
                  <a:srgbClr val="7F7F7F"/>
                </a:solidFill>
                <a:latin typeface="Garamond" panose="02020404030301010803" pitchFamily="18" charset="0"/>
              </a:rPr>
              <a:t>particular. After </a:t>
            </a:r>
            <a:r>
              <a:rPr lang="en-GB" sz="1800" i="1" dirty="0" err="1">
                <a:solidFill>
                  <a:srgbClr val="7F7F7F"/>
                </a:solidFill>
                <a:latin typeface="Garamond" panose="02020404030301010803" pitchFamily="18" charset="0"/>
              </a:rPr>
              <a:t>analyzing</a:t>
            </a:r>
            <a:r>
              <a:rPr lang="en-GB" sz="1800" i="1" dirty="0">
                <a:solidFill>
                  <a:srgbClr val="7F7F7F"/>
                </a:solidFill>
                <a:latin typeface="Garamond" panose="02020404030301010803" pitchFamily="18" charset="0"/>
              </a:rPr>
              <a:t> the results from descriptive research, we can use </a:t>
            </a:r>
            <a:r>
              <a:rPr lang="en-GB" sz="1800" b="1" i="1" dirty="0">
                <a:solidFill>
                  <a:srgbClr val="7F7F7F"/>
                </a:solidFill>
                <a:latin typeface="Garamond" panose="02020404030301010803" pitchFamily="18" charset="0"/>
              </a:rPr>
              <a:t>Causal Research </a:t>
            </a:r>
            <a:r>
              <a:rPr lang="en-GB" sz="1800" i="1" dirty="0">
                <a:solidFill>
                  <a:srgbClr val="7F7F7F"/>
                </a:solidFill>
                <a:latin typeface="Garamond" panose="02020404030301010803" pitchFamily="18" charset="0"/>
              </a:rPr>
              <a:t>to see what changes might solve our </a:t>
            </a:r>
            <a:r>
              <a:rPr lang="en-GB" sz="1800" i="1" dirty="0" smtClean="0">
                <a:solidFill>
                  <a:srgbClr val="7F7F7F"/>
                </a:solidFill>
                <a:latin typeface="Garamond" panose="02020404030301010803" pitchFamily="18" charset="0"/>
              </a:rPr>
              <a:t>problem.</a:t>
            </a:r>
          </a:p>
          <a:p>
            <a:r>
              <a:rPr lang="en-GB" sz="1800" i="1" dirty="0" smtClean="0">
                <a:solidFill>
                  <a:srgbClr val="7F7F7F"/>
                </a:solidFill>
                <a:latin typeface="Garamond" panose="02020404030301010803" pitchFamily="18" charset="0"/>
              </a:rPr>
              <a:t>For </a:t>
            </a:r>
            <a:r>
              <a:rPr lang="en-GB" sz="1800" i="1" dirty="0">
                <a:solidFill>
                  <a:srgbClr val="7F7F7F"/>
                </a:solidFill>
                <a:latin typeface="Garamond" panose="02020404030301010803" pitchFamily="18" charset="0"/>
              </a:rPr>
              <a:t>example: We can check whether customers are willing to pay if we offer to remove the </a:t>
            </a:r>
            <a:r>
              <a:rPr lang="en-GB" sz="1800" i="1" dirty="0" smtClean="0">
                <a:solidFill>
                  <a:srgbClr val="7F7F7F"/>
                </a:solidFill>
                <a:latin typeface="Garamond" panose="02020404030301010803" pitchFamily="18" charset="0"/>
              </a:rPr>
              <a:t>ads.</a:t>
            </a:r>
          </a:p>
          <a:p>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tools that can be used </a:t>
            </a:r>
            <a:r>
              <a:rPr lang="en-GB" sz="1800" i="1" dirty="0" smtClean="0">
                <a:solidFill>
                  <a:srgbClr val="7F7F7F"/>
                </a:solidFill>
                <a:latin typeface="Garamond" panose="02020404030301010803" pitchFamily="18" charset="0"/>
              </a:rPr>
              <a:t>are: </a:t>
            </a:r>
            <a:r>
              <a:rPr lang="en-GB" sz="1800" b="1" i="1" dirty="0">
                <a:solidFill>
                  <a:srgbClr val="7F7F7F"/>
                </a:solidFill>
                <a:latin typeface="Garamond" panose="02020404030301010803" pitchFamily="18" charset="0"/>
              </a:rPr>
              <a:t>Surveys, Pricing Analysis and</a:t>
            </a:r>
            <a:r>
              <a:rPr lang="en-GB" sz="1800" i="1" dirty="0">
                <a:solidFill>
                  <a:srgbClr val="7F7F7F"/>
                </a:solidFill>
                <a:latin typeface="Garamond" panose="02020404030301010803" pitchFamily="18" charset="0"/>
              </a:rPr>
              <a:t> </a:t>
            </a:r>
            <a:r>
              <a:rPr lang="en-GB" sz="1800" b="1" i="1" dirty="0">
                <a:solidFill>
                  <a:srgbClr val="7F7F7F"/>
                </a:solidFill>
                <a:latin typeface="Garamond" panose="02020404030301010803" pitchFamily="18" charset="0"/>
              </a:rPr>
              <a:t>Mobile Data Analysis</a:t>
            </a:r>
            <a:r>
              <a:rPr lang="en-GB" sz="1800" i="1" dirty="0">
                <a:solidFill>
                  <a:srgbClr val="7F7F7F"/>
                </a:solidFill>
                <a:latin typeface="Garamond" panose="02020404030301010803" pitchFamily="18" charset="0"/>
              </a:rPr>
              <a:t>.</a:t>
            </a:r>
          </a:p>
          <a:p>
            <a:pPr marL="0" indent="0">
              <a:buNone/>
            </a:pPr>
            <a:r>
              <a:rPr lang="en-GB" sz="1800" i="1" dirty="0">
                <a:solidFill>
                  <a:srgbClr val="7F7F7F"/>
                </a:solidFill>
                <a:latin typeface="Garamond" panose="02020404030301010803" pitchFamily="18" charset="0"/>
              </a:rPr>
              <a:t>(</a:t>
            </a:r>
            <a:r>
              <a:rPr lang="en-GB" sz="1800" i="1" dirty="0" err="1">
                <a:solidFill>
                  <a:srgbClr val="7F7F7F"/>
                </a:solidFill>
                <a:latin typeface="Garamond" panose="02020404030301010803" pitchFamily="18" charset="0"/>
              </a:rPr>
              <a:t>i</a:t>
            </a:r>
            <a:r>
              <a:rPr lang="en-GB" sz="1800" i="1" dirty="0">
                <a:solidFill>
                  <a:srgbClr val="7F7F7F"/>
                </a:solidFill>
                <a:latin typeface="Garamond" panose="02020404030301010803" pitchFamily="18" charset="0"/>
              </a:rPr>
              <a:t>) </a:t>
            </a:r>
            <a:r>
              <a:rPr lang="en-GB" sz="1800" b="1" i="1" dirty="0">
                <a:solidFill>
                  <a:srgbClr val="7F7F7F"/>
                </a:solidFill>
                <a:latin typeface="Garamond" panose="02020404030301010803" pitchFamily="18" charset="0"/>
              </a:rPr>
              <a:t>Surveys and Mobile </a:t>
            </a:r>
            <a:r>
              <a:rPr lang="en-GB" sz="1800" b="1" i="1" dirty="0" smtClean="0">
                <a:solidFill>
                  <a:srgbClr val="7F7F7F"/>
                </a:solidFill>
                <a:latin typeface="Garamond" panose="02020404030301010803" pitchFamily="18" charset="0"/>
              </a:rPr>
              <a:t>Data Analysis </a:t>
            </a:r>
            <a:r>
              <a:rPr lang="en-GB" sz="1800" i="1" dirty="0">
                <a:solidFill>
                  <a:srgbClr val="7F7F7F"/>
                </a:solidFill>
                <a:latin typeface="Garamond" panose="02020404030301010803" pitchFamily="18" charset="0"/>
              </a:rPr>
              <a:t>will help us decide whether the customers really find ads to be obtrusive and also whether customers are ready to pay for the services etc. They'll also help to identify the exact needs of customers</a:t>
            </a:r>
          </a:p>
          <a:p>
            <a:pPr marL="0" indent="0">
              <a:buNone/>
            </a:pPr>
            <a:r>
              <a:rPr lang="en-GB" sz="1800" i="1" dirty="0">
                <a:solidFill>
                  <a:srgbClr val="7F7F7F"/>
                </a:solidFill>
                <a:latin typeface="Garamond" panose="02020404030301010803" pitchFamily="18" charset="0"/>
              </a:rPr>
              <a:t>(ii) </a:t>
            </a:r>
            <a:r>
              <a:rPr lang="en-GB" sz="1800" b="1" i="1" dirty="0">
                <a:solidFill>
                  <a:srgbClr val="7F7F7F"/>
                </a:solidFill>
                <a:latin typeface="Garamond" panose="02020404030301010803" pitchFamily="18" charset="0"/>
              </a:rPr>
              <a:t>Pricing Analysis </a:t>
            </a:r>
            <a:r>
              <a:rPr lang="en-GB" sz="1800" i="1" dirty="0">
                <a:solidFill>
                  <a:srgbClr val="7F7F7F"/>
                </a:solidFill>
                <a:latin typeface="Garamond" panose="02020404030301010803" pitchFamily="18" charset="0"/>
              </a:rPr>
              <a:t>might help to decide which option would be suitable: charging the customers or paying the </a:t>
            </a:r>
            <a:r>
              <a:rPr lang="en-GB" sz="1800" i="1" dirty="0" err="1">
                <a:solidFill>
                  <a:srgbClr val="7F7F7F"/>
                </a:solidFill>
                <a:latin typeface="Garamond" panose="02020404030301010803" pitchFamily="18" charset="0"/>
              </a:rPr>
              <a:t>adblocking</a:t>
            </a:r>
            <a:r>
              <a:rPr lang="en-GB" sz="1800" i="1" dirty="0">
                <a:solidFill>
                  <a:srgbClr val="7F7F7F"/>
                </a:solidFill>
                <a:latin typeface="Garamond" panose="02020404030301010803" pitchFamily="18" charset="0"/>
              </a:rPr>
              <a:t> companies to get white listed.</a:t>
            </a:r>
          </a:p>
          <a:p>
            <a:pPr marL="0" indent="0">
              <a:buNone/>
            </a:pPr>
            <a:endParaRPr lang="en-US" sz="18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2084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Garamond" panose="02020404030301010803" pitchFamily="18" charset="0"/>
              </a:rPr>
              <a:t>Strategy</a:t>
            </a:r>
            <a:endParaRPr lang="en-US" sz="4000" dirty="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Strategy</a:t>
            </a:r>
            <a:br>
              <a:rPr lang="en-US" sz="3600" dirty="0" smtClean="0">
                <a:latin typeface="Garamond" panose="02020404030301010803" pitchFamily="18" charset="0"/>
              </a:rPr>
            </a:br>
            <a:r>
              <a:rPr lang="en-US" sz="1800" dirty="0" smtClean="0">
                <a:latin typeface="Garamond" panose="02020404030301010803" pitchFamily="18" charset="0"/>
              </a:rPr>
              <a:t>Describe your proposed strategy </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GB" sz="1800" i="1" dirty="0">
                <a:solidFill>
                  <a:srgbClr val="7F7F7F"/>
                </a:solidFill>
                <a:latin typeface="Garamond" panose="02020404030301010803" pitchFamily="18" charset="0"/>
              </a:rPr>
              <a:t>A single strategy is not sufficient to tackle this problem. So a multiple strategy approach </a:t>
            </a:r>
            <a:r>
              <a:rPr lang="en-GB" sz="1800" i="1" dirty="0" smtClean="0">
                <a:solidFill>
                  <a:srgbClr val="7F7F7F"/>
                </a:solidFill>
                <a:latin typeface="Garamond" panose="02020404030301010803" pitchFamily="18" charset="0"/>
              </a:rPr>
              <a:t>is recommended</a:t>
            </a:r>
            <a:r>
              <a:rPr lang="en-GB" sz="1800" i="1" dirty="0">
                <a:solidFill>
                  <a:srgbClr val="7F7F7F"/>
                </a:solidFill>
                <a:latin typeface="Garamond" panose="02020404030301010803" pitchFamily="18" charset="0"/>
              </a:rPr>
              <a:t>. The following strategies can be adopted in the order of their preference.</a:t>
            </a:r>
          </a:p>
          <a:p>
            <a:pPr marL="0" indent="0">
              <a:lnSpc>
                <a:spcPct val="100000"/>
              </a:lnSpc>
              <a:spcBef>
                <a:spcPts val="0"/>
              </a:spcBef>
              <a:buNone/>
            </a:pPr>
            <a:r>
              <a:rPr lang="en-GB" sz="1800" i="1" dirty="0">
                <a:solidFill>
                  <a:srgbClr val="7F7F7F"/>
                </a:solidFill>
                <a:latin typeface="Garamond" panose="02020404030301010803" pitchFamily="18" charset="0"/>
              </a:rPr>
              <a:t>• Before adopting a strategy, data should be collected on whether the ads are really obtrusive </a:t>
            </a:r>
            <a:r>
              <a:rPr lang="en-GB" sz="1800" i="1" dirty="0" smtClean="0">
                <a:solidFill>
                  <a:srgbClr val="7F7F7F"/>
                </a:solidFill>
                <a:latin typeface="Garamond" panose="02020404030301010803" pitchFamily="18" charset="0"/>
              </a:rPr>
              <a:t>and the </a:t>
            </a:r>
            <a:r>
              <a:rPr lang="en-GB" sz="1800" i="1" dirty="0">
                <a:solidFill>
                  <a:srgbClr val="7F7F7F"/>
                </a:solidFill>
                <a:latin typeface="Garamond" panose="02020404030301010803" pitchFamily="18" charset="0"/>
              </a:rPr>
              <a:t>current impact of </a:t>
            </a:r>
            <a:r>
              <a:rPr lang="en-GB" sz="1800" i="1" dirty="0" err="1">
                <a:solidFill>
                  <a:srgbClr val="7F7F7F"/>
                </a:solidFill>
                <a:latin typeface="Garamond" panose="02020404030301010803" pitchFamily="18" charset="0"/>
              </a:rPr>
              <a:t>adblockers</a:t>
            </a:r>
            <a:r>
              <a:rPr lang="en-GB" sz="1800" i="1" dirty="0">
                <a:solidFill>
                  <a:srgbClr val="7F7F7F"/>
                </a:solidFill>
                <a:latin typeface="Garamond" panose="02020404030301010803" pitchFamily="18" charset="0"/>
              </a:rPr>
              <a:t> on GYF's services.</a:t>
            </a:r>
          </a:p>
          <a:p>
            <a:pPr marL="0" indent="0">
              <a:lnSpc>
                <a:spcPct val="100000"/>
              </a:lnSpc>
              <a:spcBef>
                <a:spcPts val="0"/>
              </a:spcBef>
              <a:buNone/>
            </a:pPr>
            <a:r>
              <a:rPr lang="en-GB" sz="1800" i="1" dirty="0">
                <a:solidFill>
                  <a:srgbClr val="7F7F7F"/>
                </a:solidFill>
                <a:latin typeface="Garamond" panose="02020404030301010803" pitchFamily="18" charset="0"/>
              </a:rPr>
              <a:t>• Our first aim must be to make the ads as less obtrusive as possible. Since the companies </a:t>
            </a:r>
            <a:r>
              <a:rPr lang="en-GB" sz="1800" i="1" dirty="0" smtClean="0">
                <a:solidFill>
                  <a:srgbClr val="7F7F7F"/>
                </a:solidFill>
                <a:latin typeface="Garamond" panose="02020404030301010803" pitchFamily="18" charset="0"/>
              </a:rPr>
              <a:t>that place </a:t>
            </a:r>
            <a:r>
              <a:rPr lang="en-GB" sz="1800" i="1" dirty="0">
                <a:solidFill>
                  <a:srgbClr val="7F7F7F"/>
                </a:solidFill>
                <a:latin typeface="Garamond" panose="02020404030301010803" pitchFamily="18" charset="0"/>
              </a:rPr>
              <a:t>the ads are also the stakeholders, it makes sense to collaborate with the companies to </a:t>
            </a:r>
            <a:r>
              <a:rPr lang="en-GB" sz="1800" i="1" dirty="0" smtClean="0">
                <a:solidFill>
                  <a:srgbClr val="7F7F7F"/>
                </a:solidFill>
                <a:latin typeface="Garamond" panose="02020404030301010803" pitchFamily="18" charset="0"/>
              </a:rPr>
              <a:t>make the </a:t>
            </a:r>
            <a:r>
              <a:rPr lang="en-GB" sz="1800" i="1" dirty="0">
                <a:solidFill>
                  <a:srgbClr val="7F7F7F"/>
                </a:solidFill>
                <a:latin typeface="Garamond" panose="02020404030301010803" pitchFamily="18" charset="0"/>
              </a:rPr>
              <a:t>ads less obtrusive and more creative. This must be our main priority because the users do not</a:t>
            </a:r>
          </a:p>
          <a:p>
            <a:pPr marL="0" indent="0">
              <a:lnSpc>
                <a:spcPct val="100000"/>
              </a:lnSpc>
              <a:spcBef>
                <a:spcPts val="0"/>
              </a:spcBef>
              <a:buNone/>
            </a:pPr>
            <a:r>
              <a:rPr lang="en-GB" sz="1800" i="1" dirty="0">
                <a:solidFill>
                  <a:srgbClr val="7F7F7F"/>
                </a:solidFill>
                <a:latin typeface="Garamond" panose="02020404030301010803" pitchFamily="18" charset="0"/>
              </a:rPr>
              <a:t>hate ads in general, they only hate obtrusive ads.</a:t>
            </a:r>
          </a:p>
          <a:p>
            <a:pPr marL="0" indent="0">
              <a:lnSpc>
                <a:spcPct val="100000"/>
              </a:lnSpc>
              <a:spcBef>
                <a:spcPts val="0"/>
              </a:spcBef>
              <a:buNone/>
            </a:pPr>
            <a:r>
              <a:rPr lang="en-GB" sz="1800" i="1" dirty="0">
                <a:solidFill>
                  <a:srgbClr val="7F7F7F"/>
                </a:solidFill>
                <a:latin typeface="Garamond" panose="02020404030301010803" pitchFamily="18" charset="0"/>
              </a:rPr>
              <a:t>• After making the ads unobtrusive, a survey can be conducted to target the users who </a:t>
            </a:r>
            <a:r>
              <a:rPr lang="en-GB" sz="1800" i="1" dirty="0" smtClean="0">
                <a:solidFill>
                  <a:srgbClr val="7F7F7F"/>
                </a:solidFill>
                <a:latin typeface="Garamond" panose="02020404030301010803" pitchFamily="18" charset="0"/>
              </a:rPr>
              <a:t>use </a:t>
            </a:r>
            <a:r>
              <a:rPr lang="en-GB" sz="1800" i="1" dirty="0" err="1" smtClean="0">
                <a:solidFill>
                  <a:srgbClr val="7F7F7F"/>
                </a:solidFill>
                <a:latin typeface="Garamond" panose="02020404030301010803" pitchFamily="18" charset="0"/>
              </a:rPr>
              <a:t>adblockers</a:t>
            </a:r>
            <a:r>
              <a:rPr lang="en-GB" sz="1800" i="1" dirty="0" smtClean="0">
                <a:solidFill>
                  <a:srgbClr val="7F7F7F"/>
                </a:solidFill>
                <a:latin typeface="Garamond" panose="02020404030301010803" pitchFamily="18" charset="0"/>
              </a:rPr>
              <a:t> </a:t>
            </a:r>
            <a:r>
              <a:rPr lang="en-GB" sz="1800" i="1" dirty="0">
                <a:solidFill>
                  <a:srgbClr val="7F7F7F"/>
                </a:solidFill>
                <a:latin typeface="Garamond" panose="02020404030301010803" pitchFamily="18" charset="0"/>
              </a:rPr>
              <a:t>to ask them to opt for a 7 day trial where we place those unobtrusive ads and get </a:t>
            </a:r>
            <a:r>
              <a:rPr lang="en-GB" sz="1800" i="1" dirty="0" smtClean="0">
                <a:solidFill>
                  <a:srgbClr val="7F7F7F"/>
                </a:solidFill>
                <a:latin typeface="Garamond" panose="02020404030301010803" pitchFamily="18" charset="0"/>
              </a:rPr>
              <a:t>their feedback </a:t>
            </a:r>
            <a:r>
              <a:rPr lang="en-GB" sz="1800" i="1" dirty="0">
                <a:solidFill>
                  <a:srgbClr val="7F7F7F"/>
                </a:solidFill>
                <a:latin typeface="Garamond" panose="02020404030301010803" pitchFamily="18" charset="0"/>
              </a:rPr>
              <a:t>on whether such ads are acceptable.</a:t>
            </a:r>
          </a:p>
          <a:p>
            <a:pPr marL="0" indent="0">
              <a:lnSpc>
                <a:spcPct val="100000"/>
              </a:lnSpc>
              <a:spcBef>
                <a:spcPts val="0"/>
              </a:spcBef>
              <a:buNone/>
            </a:pPr>
            <a:r>
              <a:rPr lang="en-GB" sz="1800" i="1" dirty="0">
                <a:solidFill>
                  <a:srgbClr val="7F7F7F"/>
                </a:solidFill>
                <a:latin typeface="Garamond" panose="02020404030301010803" pitchFamily="18" charset="0"/>
              </a:rPr>
              <a:t>• It is also important to make the users realize the need for placing ads. This can be </a:t>
            </a:r>
            <a:r>
              <a:rPr lang="en-GB" sz="1800" i="1" dirty="0" smtClean="0">
                <a:solidFill>
                  <a:srgbClr val="7F7F7F"/>
                </a:solidFill>
                <a:latin typeface="Garamond" panose="02020404030301010803" pitchFamily="18" charset="0"/>
              </a:rPr>
              <a:t>achieved by </a:t>
            </a:r>
            <a:r>
              <a:rPr lang="en-GB" sz="1800" i="1" dirty="0">
                <a:solidFill>
                  <a:srgbClr val="7F7F7F"/>
                </a:solidFill>
                <a:latin typeface="Garamond" panose="02020404030301010803" pitchFamily="18" charset="0"/>
              </a:rPr>
              <a:t>explaining the users as to how is GYF able to provide all its services for free to its users.</a:t>
            </a:r>
          </a:p>
          <a:p>
            <a:pPr marL="0" indent="0">
              <a:lnSpc>
                <a:spcPct val="100000"/>
              </a:lnSpc>
              <a:spcBef>
                <a:spcPts val="0"/>
              </a:spcBef>
              <a:buNone/>
            </a:pPr>
            <a:r>
              <a:rPr lang="en-GB" sz="1800" i="1" dirty="0">
                <a:solidFill>
                  <a:srgbClr val="7F7F7F"/>
                </a:solidFill>
                <a:latin typeface="Garamond" panose="02020404030301010803" pitchFamily="18" charset="0"/>
              </a:rPr>
              <a:t>• If these trials fail to provide a desirable result, an analysis must be conducted on the </a:t>
            </a:r>
            <a:r>
              <a:rPr lang="en-GB" sz="1800" i="1" dirty="0" smtClean="0">
                <a:solidFill>
                  <a:srgbClr val="7F7F7F"/>
                </a:solidFill>
                <a:latin typeface="Garamond" panose="02020404030301010803" pitchFamily="18" charset="0"/>
              </a:rPr>
              <a:t>most feasible </a:t>
            </a:r>
            <a:r>
              <a:rPr lang="en-GB" sz="1800" i="1" dirty="0">
                <a:solidFill>
                  <a:srgbClr val="7F7F7F"/>
                </a:solidFill>
                <a:latin typeface="Garamond" panose="02020404030301010803" pitchFamily="18" charset="0"/>
              </a:rPr>
              <a:t>solutions out of the following 3 options : Charging the customers vs Paying to </a:t>
            </a:r>
            <a:r>
              <a:rPr lang="en-GB" sz="1800" i="1" dirty="0" smtClean="0">
                <a:solidFill>
                  <a:srgbClr val="7F7F7F"/>
                </a:solidFill>
                <a:latin typeface="Garamond" panose="02020404030301010803" pitchFamily="18" charset="0"/>
              </a:rPr>
              <a:t>get whitelisted </a:t>
            </a:r>
            <a:r>
              <a:rPr lang="en-GB" sz="1800" i="1" dirty="0">
                <a:solidFill>
                  <a:srgbClr val="7F7F7F"/>
                </a:solidFill>
                <a:latin typeface="Garamond" panose="02020404030301010803" pitchFamily="18" charset="0"/>
              </a:rPr>
              <a:t>vs Paying anti </a:t>
            </a:r>
            <a:r>
              <a:rPr lang="en-GB" sz="1800" i="1" dirty="0" err="1">
                <a:solidFill>
                  <a:srgbClr val="7F7F7F"/>
                </a:solidFill>
                <a:latin typeface="Garamond" panose="02020404030301010803" pitchFamily="18" charset="0"/>
              </a:rPr>
              <a:t>adblocking</a:t>
            </a:r>
            <a:r>
              <a:rPr lang="en-GB" sz="1800" i="1" dirty="0">
                <a:solidFill>
                  <a:srgbClr val="7F7F7F"/>
                </a:solidFill>
                <a:latin typeface="Garamond" panose="02020404030301010803" pitchFamily="18" charset="0"/>
              </a:rPr>
              <a:t> companies. In the end we must choose the most economic</a:t>
            </a:r>
          </a:p>
          <a:p>
            <a:pPr marL="0" indent="0">
              <a:lnSpc>
                <a:spcPct val="100000"/>
              </a:lnSpc>
              <a:spcBef>
                <a:spcPts val="0"/>
              </a:spcBef>
              <a:buNone/>
            </a:pPr>
            <a:r>
              <a:rPr lang="en-GB" sz="1800" i="1" dirty="0">
                <a:solidFill>
                  <a:srgbClr val="7F7F7F"/>
                </a:solidFill>
                <a:latin typeface="Garamond" panose="02020404030301010803" pitchFamily="18" charset="0"/>
              </a:rPr>
              <a:t>option of the three.</a:t>
            </a:r>
          </a:p>
          <a:p>
            <a:pPr marL="0" indent="0">
              <a:lnSpc>
                <a:spcPct val="100000"/>
              </a:lnSpc>
              <a:spcBef>
                <a:spcPts val="0"/>
              </a:spcBef>
              <a:buNone/>
            </a:pPr>
            <a:r>
              <a:rPr lang="en-GB" sz="1800" i="1" dirty="0">
                <a:solidFill>
                  <a:srgbClr val="7F7F7F"/>
                </a:solidFill>
                <a:latin typeface="Garamond" panose="02020404030301010803" pitchFamily="18" charset="0"/>
              </a:rPr>
              <a:t>• Although it would not be a good idea to pay the </a:t>
            </a:r>
            <a:r>
              <a:rPr lang="en-GB" sz="1800" i="1" dirty="0" err="1">
                <a:solidFill>
                  <a:srgbClr val="7F7F7F"/>
                </a:solidFill>
                <a:latin typeface="Garamond" panose="02020404030301010803" pitchFamily="18" charset="0"/>
              </a:rPr>
              <a:t>adblockers</a:t>
            </a:r>
            <a:r>
              <a:rPr lang="en-GB" sz="1800" i="1" dirty="0">
                <a:solidFill>
                  <a:srgbClr val="7F7F7F"/>
                </a:solidFill>
                <a:latin typeface="Garamond" panose="02020404030301010803" pitchFamily="18" charset="0"/>
              </a:rPr>
              <a:t> to get whitelisted since there is </a:t>
            </a:r>
            <a:r>
              <a:rPr lang="en-GB" sz="1800" i="1" dirty="0" smtClean="0">
                <a:solidFill>
                  <a:srgbClr val="7F7F7F"/>
                </a:solidFill>
                <a:latin typeface="Garamond" panose="02020404030301010803" pitchFamily="18" charset="0"/>
              </a:rPr>
              <a:t>a chance </a:t>
            </a:r>
            <a:r>
              <a:rPr lang="en-GB" sz="1800" i="1" dirty="0">
                <a:solidFill>
                  <a:srgbClr val="7F7F7F"/>
                </a:solidFill>
                <a:latin typeface="Garamond" panose="02020404030301010803" pitchFamily="18" charset="0"/>
              </a:rPr>
              <a:t>of some other </a:t>
            </a:r>
            <a:r>
              <a:rPr lang="en-GB" sz="1800" i="1" dirty="0" err="1">
                <a:solidFill>
                  <a:srgbClr val="7F7F7F"/>
                </a:solidFill>
                <a:latin typeface="Garamond" panose="02020404030301010803" pitchFamily="18" charset="0"/>
              </a:rPr>
              <a:t>adblocker</a:t>
            </a:r>
            <a:r>
              <a:rPr lang="en-GB" sz="1800" i="1" dirty="0">
                <a:solidFill>
                  <a:srgbClr val="7F7F7F"/>
                </a:solidFill>
                <a:latin typeface="Garamond" panose="02020404030301010803" pitchFamily="18" charset="0"/>
              </a:rPr>
              <a:t> that might block our content. This should be adopted only as </a:t>
            </a:r>
            <a:r>
              <a:rPr lang="en-GB" sz="1800" i="1" dirty="0" smtClean="0">
                <a:solidFill>
                  <a:srgbClr val="7F7F7F"/>
                </a:solidFill>
                <a:latin typeface="Garamond" panose="02020404030301010803" pitchFamily="18" charset="0"/>
              </a:rPr>
              <a:t>a short-term </a:t>
            </a:r>
            <a:r>
              <a:rPr lang="en-GB" sz="1800" i="1" dirty="0">
                <a:solidFill>
                  <a:srgbClr val="7F7F7F"/>
                </a:solidFill>
                <a:latin typeface="Garamond" panose="02020404030301010803" pitchFamily="18" charset="0"/>
              </a:rPr>
              <a:t>solution.</a:t>
            </a:r>
            <a:endParaRPr lang="en-US" sz="18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031078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Strategy</a:t>
            </a:r>
            <a:br>
              <a:rPr lang="en-US" sz="3600" dirty="0" smtClean="0">
                <a:latin typeface="Garamond" panose="02020404030301010803" pitchFamily="18" charset="0"/>
              </a:rPr>
            </a:br>
            <a:r>
              <a:rPr lang="en-US" sz="1800" i="1" dirty="0" smtClean="0">
                <a:latin typeface="Garamond" panose="02020404030301010803" pitchFamily="18" charset="0"/>
              </a:rPr>
              <a:t>Application Exercise 2 – Hiring a Team Leader (Optional)</a:t>
            </a:r>
            <a:endParaRPr lang="en-US" sz="1800" i="1"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GB" sz="1800" i="1" dirty="0">
                <a:solidFill>
                  <a:srgbClr val="7F7F7F"/>
                </a:solidFill>
                <a:latin typeface="Garamond" panose="02020404030301010803" pitchFamily="18" charset="0"/>
              </a:rPr>
              <a:t>I would hire Peggie Prospect for the job because apart from having excellent academic </a:t>
            </a:r>
            <a:r>
              <a:rPr lang="en-GB" sz="1800" i="1" dirty="0" smtClean="0">
                <a:solidFill>
                  <a:srgbClr val="7F7F7F"/>
                </a:solidFill>
                <a:latin typeface="Garamond" panose="02020404030301010803" pitchFamily="18" charset="0"/>
              </a:rPr>
              <a:t>scores, she </a:t>
            </a:r>
            <a:r>
              <a:rPr lang="en-GB" sz="1800" i="1" dirty="0">
                <a:solidFill>
                  <a:srgbClr val="7F7F7F"/>
                </a:solidFill>
                <a:latin typeface="Garamond" panose="02020404030301010803" pitchFamily="18" charset="0"/>
              </a:rPr>
              <a:t>also has prior experience in the relevant field and that experience might come in handy </a:t>
            </a:r>
            <a:r>
              <a:rPr lang="en-GB" sz="1800" i="1" dirty="0" smtClean="0">
                <a:solidFill>
                  <a:srgbClr val="7F7F7F"/>
                </a:solidFill>
                <a:latin typeface="Garamond" panose="02020404030301010803" pitchFamily="18" charset="0"/>
              </a:rPr>
              <a:t>to save </a:t>
            </a:r>
            <a:r>
              <a:rPr lang="en-GB" sz="1800" i="1" dirty="0">
                <a:solidFill>
                  <a:srgbClr val="7F7F7F"/>
                </a:solidFill>
                <a:latin typeface="Garamond" panose="02020404030301010803" pitchFamily="18" charset="0"/>
              </a:rPr>
              <a:t>time and money in our strategy </a:t>
            </a:r>
            <a:r>
              <a:rPr lang="en-GB" sz="1800" i="1" dirty="0" smtClean="0">
                <a:solidFill>
                  <a:srgbClr val="7F7F7F"/>
                </a:solidFill>
                <a:latin typeface="Garamond" panose="02020404030301010803" pitchFamily="18" charset="0"/>
              </a:rPr>
              <a:t>application.</a:t>
            </a:r>
          </a:p>
          <a:p>
            <a:pPr>
              <a:lnSpc>
                <a:spcPct val="100000"/>
              </a:lnSpc>
              <a:spcBef>
                <a:spcPts val="0"/>
              </a:spcBef>
            </a:pPr>
            <a:r>
              <a:rPr lang="en-GB" sz="1800" i="1" dirty="0" smtClean="0">
                <a:solidFill>
                  <a:srgbClr val="7F7F7F"/>
                </a:solidFill>
                <a:latin typeface="Garamond" panose="02020404030301010803" pitchFamily="18" charset="0"/>
              </a:rPr>
              <a:t>Although </a:t>
            </a:r>
            <a:r>
              <a:rPr lang="en-GB" sz="1800" i="1" dirty="0">
                <a:solidFill>
                  <a:srgbClr val="7F7F7F"/>
                </a:solidFill>
                <a:latin typeface="Garamond" panose="02020404030301010803" pitchFamily="18" charset="0"/>
              </a:rPr>
              <a:t>she scores a bit low on the cognitive test, the other test parameters show </a:t>
            </a:r>
            <a:r>
              <a:rPr lang="en-GB" sz="1800" i="1" dirty="0" smtClean="0">
                <a:solidFill>
                  <a:srgbClr val="7F7F7F"/>
                </a:solidFill>
                <a:latin typeface="Garamond" panose="02020404030301010803" pitchFamily="18" charset="0"/>
              </a:rPr>
              <a:t>promising prospects</a:t>
            </a:r>
            <a:r>
              <a:rPr lang="en-GB" sz="1800" i="1" dirty="0">
                <a:solidFill>
                  <a:srgbClr val="7F7F7F"/>
                </a:solidFill>
                <a:latin typeface="Garamond" panose="02020404030301010803" pitchFamily="18" charset="0"/>
              </a:rPr>
              <a:t>. She already has knowledge in what kind of work is expected from her. This might </a:t>
            </a:r>
            <a:r>
              <a:rPr lang="en-GB" sz="1800" i="1" dirty="0" smtClean="0">
                <a:solidFill>
                  <a:srgbClr val="7F7F7F"/>
                </a:solidFill>
                <a:latin typeface="Garamond" panose="02020404030301010803" pitchFamily="18" charset="0"/>
              </a:rPr>
              <a:t>save the </a:t>
            </a:r>
            <a:r>
              <a:rPr lang="en-GB" sz="1800" i="1" dirty="0">
                <a:solidFill>
                  <a:srgbClr val="7F7F7F"/>
                </a:solidFill>
                <a:latin typeface="Garamond" panose="02020404030301010803" pitchFamily="18" charset="0"/>
              </a:rPr>
              <a:t>valuable time and money that would have been lost in training her to get acclimated to </a:t>
            </a:r>
            <a:r>
              <a:rPr lang="en-GB" sz="1800" i="1" dirty="0" smtClean="0">
                <a:solidFill>
                  <a:srgbClr val="7F7F7F"/>
                </a:solidFill>
                <a:latin typeface="Garamond" panose="02020404030301010803" pitchFamily="18" charset="0"/>
              </a:rPr>
              <a:t>her role.</a:t>
            </a:r>
          </a:p>
          <a:p>
            <a:pPr>
              <a:lnSpc>
                <a:spcPct val="100000"/>
              </a:lnSpc>
              <a:spcBef>
                <a:spcPts val="0"/>
              </a:spcBef>
            </a:pPr>
            <a:r>
              <a:rPr lang="en-GB" sz="1800" i="1" dirty="0" smtClean="0">
                <a:solidFill>
                  <a:srgbClr val="7F7F7F"/>
                </a:solidFill>
                <a:latin typeface="Garamond" panose="02020404030301010803" pitchFamily="18" charset="0"/>
              </a:rPr>
              <a:t>References </a:t>
            </a:r>
            <a:r>
              <a:rPr lang="en-GB" sz="1800" i="1" dirty="0">
                <a:solidFill>
                  <a:srgbClr val="7F7F7F"/>
                </a:solidFill>
                <a:latin typeface="Garamond" panose="02020404030301010803" pitchFamily="18" charset="0"/>
              </a:rPr>
              <a:t>are not a great indicator of employee performance. Hence it is advisable to ignore </a:t>
            </a:r>
            <a:r>
              <a:rPr lang="en-GB" sz="1800" i="1" dirty="0" smtClean="0">
                <a:solidFill>
                  <a:srgbClr val="7F7F7F"/>
                </a:solidFill>
                <a:latin typeface="Garamond" panose="02020404030301010803" pitchFamily="18" charset="0"/>
              </a:rPr>
              <a:t>it since </a:t>
            </a:r>
            <a:r>
              <a:rPr lang="en-GB" sz="1800" i="1" dirty="0">
                <a:solidFill>
                  <a:srgbClr val="7F7F7F"/>
                </a:solidFill>
                <a:latin typeface="Garamond" panose="02020404030301010803" pitchFamily="18" charset="0"/>
              </a:rPr>
              <a:t>both the candidates scored nearly similar on the reference scale.</a:t>
            </a:r>
            <a:endParaRPr lang="en-US" sz="18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405557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Garamond" panose="02020404030301010803" pitchFamily="18" charset="0"/>
              </a:rPr>
              <a:t>Effects and Measurement</a:t>
            </a:r>
            <a:endParaRPr lang="en-US" sz="4000" dirty="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Effects</a:t>
            </a:r>
            <a:br>
              <a:rPr lang="en-US" sz="3600" dirty="0" smtClean="0">
                <a:latin typeface="Garamond" panose="02020404030301010803" pitchFamily="18" charset="0"/>
              </a:rPr>
            </a:br>
            <a:r>
              <a:rPr lang="en-US" sz="1800" dirty="0" smtClean="0">
                <a:latin typeface="Garamond" panose="02020404030301010803" pitchFamily="18" charset="0"/>
              </a:rPr>
              <a:t>Describe the anticipated effects of your strategy</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GB" sz="1800" i="1" dirty="0">
                <a:solidFill>
                  <a:srgbClr val="7F7F7F"/>
                </a:solidFill>
                <a:latin typeface="Garamond" panose="02020404030301010803" pitchFamily="18" charset="0"/>
              </a:rPr>
              <a:t>The following are the anticipated effects of the strategy adopted </a:t>
            </a:r>
            <a:r>
              <a:rPr lang="en-GB" sz="1800" i="1" dirty="0" smtClean="0">
                <a:solidFill>
                  <a:srgbClr val="7F7F7F"/>
                </a:solidFill>
                <a:latin typeface="Garamond" panose="02020404030301010803" pitchFamily="18" charset="0"/>
              </a:rPr>
              <a:t>above:</a:t>
            </a:r>
          </a:p>
          <a:p>
            <a:pPr>
              <a:lnSpc>
                <a:spcPct val="100000"/>
              </a:lnSpc>
              <a:spcBef>
                <a:spcPts val="0"/>
              </a:spcBef>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first effect would be on the employees. They will have the added task of </a:t>
            </a:r>
            <a:r>
              <a:rPr lang="en-GB" sz="1800" i="1" dirty="0" smtClean="0">
                <a:solidFill>
                  <a:srgbClr val="7F7F7F"/>
                </a:solidFill>
                <a:latin typeface="Garamond" panose="02020404030301010803" pitchFamily="18" charset="0"/>
              </a:rPr>
              <a:t>analysing the </a:t>
            </a:r>
            <a:r>
              <a:rPr lang="en-GB" sz="1800" i="1" dirty="0">
                <a:solidFill>
                  <a:srgbClr val="7F7F7F"/>
                </a:solidFill>
                <a:latin typeface="Garamond" panose="02020404030301010803" pitchFamily="18" charset="0"/>
              </a:rPr>
              <a:t>current threat of the </a:t>
            </a:r>
            <a:r>
              <a:rPr lang="en-GB" sz="1800" i="1" dirty="0" err="1">
                <a:solidFill>
                  <a:srgbClr val="7F7F7F"/>
                </a:solidFill>
                <a:latin typeface="Garamond" panose="02020404030301010803" pitchFamily="18" charset="0"/>
              </a:rPr>
              <a:t>adblockers</a:t>
            </a:r>
            <a:r>
              <a:rPr lang="en-GB" sz="1800" i="1" dirty="0">
                <a:solidFill>
                  <a:srgbClr val="7F7F7F"/>
                </a:solidFill>
                <a:latin typeface="Garamond" panose="02020404030301010803" pitchFamily="18" charset="0"/>
              </a:rPr>
              <a:t> and they also have to prepare the survey </a:t>
            </a:r>
            <a:r>
              <a:rPr lang="en-GB" sz="1800" i="1" dirty="0" smtClean="0">
                <a:solidFill>
                  <a:srgbClr val="7F7F7F"/>
                </a:solidFill>
                <a:latin typeface="Garamond" panose="02020404030301010803" pitchFamily="18" charset="0"/>
              </a:rPr>
              <a:t>questions.</a:t>
            </a:r>
          </a:p>
          <a:p>
            <a:pPr>
              <a:lnSpc>
                <a:spcPct val="100000"/>
              </a:lnSpc>
              <a:spcBef>
                <a:spcPts val="0"/>
              </a:spcBef>
            </a:pPr>
            <a:r>
              <a:rPr lang="en-GB" sz="1800" i="1" dirty="0" smtClean="0">
                <a:solidFill>
                  <a:srgbClr val="7F7F7F"/>
                </a:solidFill>
                <a:latin typeface="Garamond" panose="02020404030301010803" pitchFamily="18" charset="0"/>
              </a:rPr>
              <a:t>This </a:t>
            </a:r>
            <a:r>
              <a:rPr lang="en-GB" sz="1800" i="1" dirty="0">
                <a:solidFill>
                  <a:srgbClr val="7F7F7F"/>
                </a:solidFill>
                <a:latin typeface="Garamond" panose="02020404030301010803" pitchFamily="18" charset="0"/>
              </a:rPr>
              <a:t>this effect is not measurable and is of less significance to the final result </a:t>
            </a:r>
            <a:r>
              <a:rPr lang="en-GB" sz="1800" i="1" dirty="0" smtClean="0">
                <a:solidFill>
                  <a:srgbClr val="7F7F7F"/>
                </a:solidFill>
                <a:latin typeface="Garamond" panose="02020404030301010803" pitchFamily="18" charset="0"/>
              </a:rPr>
              <a:t>since </a:t>
            </a:r>
            <a:r>
              <a:rPr lang="en-GB" sz="1800" i="1" dirty="0" err="1" smtClean="0">
                <a:solidFill>
                  <a:srgbClr val="7F7F7F"/>
                </a:solidFill>
                <a:latin typeface="Garamond" panose="02020404030301010803" pitchFamily="18" charset="0"/>
              </a:rPr>
              <a:t>adblocking</a:t>
            </a:r>
            <a:r>
              <a:rPr lang="en-GB" sz="1800" i="1" dirty="0" smtClean="0">
                <a:solidFill>
                  <a:srgbClr val="7F7F7F"/>
                </a:solidFill>
                <a:latin typeface="Garamond" panose="02020404030301010803" pitchFamily="18" charset="0"/>
              </a:rPr>
              <a:t> </a:t>
            </a:r>
            <a:r>
              <a:rPr lang="en-GB" sz="1800" i="1" dirty="0">
                <a:solidFill>
                  <a:srgbClr val="7F7F7F"/>
                </a:solidFill>
                <a:latin typeface="Garamond" panose="02020404030301010803" pitchFamily="18" charset="0"/>
              </a:rPr>
              <a:t>has not much to do with the condition of the </a:t>
            </a:r>
            <a:r>
              <a:rPr lang="en-GB" sz="1800" i="1" dirty="0" smtClean="0">
                <a:solidFill>
                  <a:srgbClr val="7F7F7F"/>
                </a:solidFill>
                <a:latin typeface="Garamond" panose="02020404030301010803" pitchFamily="18" charset="0"/>
              </a:rPr>
              <a:t>employees.</a:t>
            </a:r>
          </a:p>
          <a:p>
            <a:pPr>
              <a:lnSpc>
                <a:spcPct val="100000"/>
              </a:lnSpc>
              <a:spcBef>
                <a:spcPts val="0"/>
              </a:spcBef>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next effect might lead to an increase in customer satisfaction and decrease in the </a:t>
            </a:r>
            <a:r>
              <a:rPr lang="en-GB" sz="1800" i="1" dirty="0" smtClean="0">
                <a:solidFill>
                  <a:srgbClr val="7F7F7F"/>
                </a:solidFill>
                <a:latin typeface="Garamond" panose="02020404030301010803" pitchFamily="18" charset="0"/>
              </a:rPr>
              <a:t>amount of </a:t>
            </a:r>
            <a:r>
              <a:rPr lang="en-GB" sz="1800" i="1" dirty="0" err="1">
                <a:solidFill>
                  <a:srgbClr val="7F7F7F"/>
                </a:solidFill>
                <a:latin typeface="Garamond" panose="02020404030301010803" pitchFamily="18" charset="0"/>
              </a:rPr>
              <a:t>adblocking</a:t>
            </a:r>
            <a:r>
              <a:rPr lang="en-GB" sz="1800" i="1" dirty="0">
                <a:solidFill>
                  <a:srgbClr val="7F7F7F"/>
                </a:solidFill>
                <a:latin typeface="Garamond" panose="02020404030301010803" pitchFamily="18" charset="0"/>
              </a:rPr>
              <a:t> software in </a:t>
            </a:r>
            <a:r>
              <a:rPr lang="en-GB" sz="1800" i="1" dirty="0" smtClean="0">
                <a:solidFill>
                  <a:srgbClr val="7F7F7F"/>
                </a:solidFill>
                <a:latin typeface="Garamond" panose="02020404030301010803" pitchFamily="18" charset="0"/>
              </a:rPr>
              <a:t>use.</a:t>
            </a:r>
          </a:p>
          <a:p>
            <a:pPr>
              <a:lnSpc>
                <a:spcPct val="100000"/>
              </a:lnSpc>
              <a:spcBef>
                <a:spcPts val="0"/>
              </a:spcBef>
            </a:pPr>
            <a:r>
              <a:rPr lang="en-GB" sz="1800" i="1" dirty="0" smtClean="0">
                <a:solidFill>
                  <a:srgbClr val="7F7F7F"/>
                </a:solidFill>
                <a:latin typeface="Garamond" panose="02020404030301010803" pitchFamily="18" charset="0"/>
              </a:rPr>
              <a:t>The </a:t>
            </a:r>
            <a:r>
              <a:rPr lang="en-GB" sz="1800" i="1" dirty="0">
                <a:solidFill>
                  <a:srgbClr val="7F7F7F"/>
                </a:solidFill>
                <a:latin typeface="Garamond" panose="02020404030301010803" pitchFamily="18" charset="0"/>
              </a:rPr>
              <a:t>results of the survey might shed light on the existing customer satisfaction and help </a:t>
            </a:r>
            <a:r>
              <a:rPr lang="en-GB" sz="1800" i="1" dirty="0" smtClean="0">
                <a:solidFill>
                  <a:srgbClr val="7F7F7F"/>
                </a:solidFill>
                <a:latin typeface="Garamond" panose="02020404030301010803" pitchFamily="18" charset="0"/>
              </a:rPr>
              <a:t>us use </a:t>
            </a:r>
            <a:r>
              <a:rPr lang="en-GB" sz="1800" i="1" dirty="0">
                <a:solidFill>
                  <a:srgbClr val="7F7F7F"/>
                </a:solidFill>
                <a:latin typeface="Garamond" panose="02020404030301010803" pitchFamily="18" charset="0"/>
              </a:rPr>
              <a:t>those parameters to study the extent of strategy's </a:t>
            </a:r>
            <a:r>
              <a:rPr lang="en-GB" sz="1800" i="1" dirty="0" smtClean="0">
                <a:solidFill>
                  <a:srgbClr val="7F7F7F"/>
                </a:solidFill>
                <a:latin typeface="Garamond" panose="02020404030301010803" pitchFamily="18" charset="0"/>
              </a:rPr>
              <a:t>success.</a:t>
            </a:r>
          </a:p>
          <a:p>
            <a:pPr>
              <a:lnSpc>
                <a:spcPct val="100000"/>
              </a:lnSpc>
              <a:spcBef>
                <a:spcPts val="0"/>
              </a:spcBef>
            </a:pPr>
            <a:r>
              <a:rPr lang="en-GB" sz="1800" i="1" dirty="0" smtClean="0">
                <a:solidFill>
                  <a:srgbClr val="7F7F7F"/>
                </a:solidFill>
                <a:latin typeface="Garamond" panose="02020404030301010803" pitchFamily="18" charset="0"/>
              </a:rPr>
              <a:t>If </a:t>
            </a:r>
            <a:r>
              <a:rPr lang="en-GB" sz="1800" i="1" dirty="0">
                <a:solidFill>
                  <a:srgbClr val="7F7F7F"/>
                </a:solidFill>
                <a:latin typeface="Garamond" panose="02020404030301010803" pitchFamily="18" charset="0"/>
              </a:rPr>
              <a:t>we start charging the customers, we might expect a decrease in the number of users </a:t>
            </a:r>
            <a:r>
              <a:rPr lang="en-GB" sz="1800" i="1" dirty="0" smtClean="0">
                <a:solidFill>
                  <a:srgbClr val="7F7F7F"/>
                </a:solidFill>
                <a:latin typeface="Garamond" panose="02020404030301010803" pitchFamily="18" charset="0"/>
              </a:rPr>
              <a:t>who use </a:t>
            </a:r>
            <a:r>
              <a:rPr lang="en-GB" sz="1800" i="1" dirty="0">
                <a:solidFill>
                  <a:srgbClr val="7F7F7F"/>
                </a:solidFill>
                <a:latin typeface="Garamond" panose="02020404030301010803" pitchFamily="18" charset="0"/>
              </a:rPr>
              <a:t>our services thus decreased </a:t>
            </a:r>
            <a:r>
              <a:rPr lang="en-GB" sz="1800" i="1" dirty="0" smtClean="0">
                <a:solidFill>
                  <a:srgbClr val="7F7F7F"/>
                </a:solidFill>
                <a:latin typeface="Garamond" panose="02020404030301010803" pitchFamily="18" charset="0"/>
              </a:rPr>
              <a:t>revenues.</a:t>
            </a:r>
          </a:p>
          <a:p>
            <a:pPr>
              <a:lnSpc>
                <a:spcPct val="100000"/>
              </a:lnSpc>
              <a:spcBef>
                <a:spcPts val="0"/>
              </a:spcBef>
            </a:pPr>
            <a:r>
              <a:rPr lang="en-GB" sz="1800" i="1" dirty="0" smtClean="0">
                <a:solidFill>
                  <a:srgbClr val="7F7F7F"/>
                </a:solidFill>
                <a:latin typeface="Garamond" panose="02020404030301010803" pitchFamily="18" charset="0"/>
              </a:rPr>
              <a:t>From </a:t>
            </a:r>
            <a:r>
              <a:rPr lang="en-GB" sz="1800" i="1" dirty="0">
                <a:solidFill>
                  <a:srgbClr val="7F7F7F"/>
                </a:solidFill>
                <a:latin typeface="Garamond" panose="02020404030301010803" pitchFamily="18" charset="0"/>
              </a:rPr>
              <a:t>Financial Standpoint, charging the customers might increase or decrease </a:t>
            </a:r>
            <a:r>
              <a:rPr lang="en-GB" sz="1800" i="1" dirty="0" smtClean="0">
                <a:solidFill>
                  <a:srgbClr val="7F7F7F"/>
                </a:solidFill>
                <a:latin typeface="Garamond" panose="02020404030301010803" pitchFamily="18" charset="0"/>
              </a:rPr>
              <a:t>the revenue </a:t>
            </a:r>
            <a:r>
              <a:rPr lang="en-GB" sz="1800" i="1" dirty="0">
                <a:solidFill>
                  <a:srgbClr val="7F7F7F"/>
                </a:solidFill>
                <a:latin typeface="Garamond" panose="02020404030301010803" pitchFamily="18" charset="0"/>
              </a:rPr>
              <a:t>depending on the number of users who quit</a:t>
            </a:r>
            <a:r>
              <a:rPr lang="en-GB" sz="1800" i="1" dirty="0" smtClean="0">
                <a:solidFill>
                  <a:srgbClr val="7F7F7F"/>
                </a:solidFill>
                <a:latin typeface="Garamond" panose="02020404030301010803" pitchFamily="18" charset="0"/>
              </a:rPr>
              <a:t>.</a:t>
            </a:r>
          </a:p>
          <a:p>
            <a:pPr>
              <a:lnSpc>
                <a:spcPct val="100000"/>
              </a:lnSpc>
              <a:spcBef>
                <a:spcPts val="0"/>
              </a:spcBef>
            </a:pPr>
            <a:r>
              <a:rPr lang="en-GB" sz="1800" i="1" dirty="0" smtClean="0">
                <a:solidFill>
                  <a:srgbClr val="7F7F7F"/>
                </a:solidFill>
                <a:latin typeface="Garamond" panose="02020404030301010803" pitchFamily="18" charset="0"/>
              </a:rPr>
              <a:t>If </a:t>
            </a:r>
            <a:r>
              <a:rPr lang="en-GB" sz="1800" i="1" dirty="0">
                <a:solidFill>
                  <a:srgbClr val="7F7F7F"/>
                </a:solidFill>
                <a:latin typeface="Garamond" panose="02020404030301010803" pitchFamily="18" charset="0"/>
              </a:rPr>
              <a:t>the customer satisfaction increases, the publishers might be willing to invest </a:t>
            </a:r>
            <a:r>
              <a:rPr lang="en-GB" sz="1800" i="1" dirty="0" smtClean="0">
                <a:solidFill>
                  <a:srgbClr val="7F7F7F"/>
                </a:solidFill>
                <a:latin typeface="Garamond" panose="02020404030301010803" pitchFamily="18" charset="0"/>
              </a:rPr>
              <a:t>more in </a:t>
            </a:r>
            <a:r>
              <a:rPr lang="en-GB" sz="1800" i="1" dirty="0">
                <a:solidFill>
                  <a:srgbClr val="7F7F7F"/>
                </a:solidFill>
                <a:latin typeface="Garamond" panose="02020404030301010803" pitchFamily="18" charset="0"/>
              </a:rPr>
              <a:t>advertising on our platforms.</a:t>
            </a:r>
            <a:endParaRPr lang="en-US" sz="18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896760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12326</TotalTime>
  <Words>1535</Words>
  <Application>Microsoft Office PowerPoint</Application>
  <PresentationFormat>Custom</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Garamond</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Effects  Application Exercise 3 – Designing a Deterministic Optimization Model</vt:lpstr>
      <vt:lpstr>Measurement Describe the anticipated effects of your strategy and how you will measure them</vt:lpstr>
      <vt:lpstr>Measurement Application Exercise 4 – Identifying Key Drivers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user</cp:lastModifiedBy>
  <cp:revision>44</cp:revision>
  <dcterms:created xsi:type="dcterms:W3CDTF">2015-07-31T14:38:13Z</dcterms:created>
  <dcterms:modified xsi:type="dcterms:W3CDTF">2023-07-28T14:10:49Z</dcterms:modified>
</cp:coreProperties>
</file>