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64" r:id="rId4"/>
    <p:sldId id="265" r:id="rId5"/>
    <p:sldId id="260" r:id="rId6"/>
    <p:sldId id="259" r:id="rId7"/>
    <p:sldId id="257" r:id="rId8"/>
    <p:sldId id="261" r:id="rId9"/>
    <p:sldId id="262" r:id="rId10"/>
    <p:sldId id="267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itorio.uchile.cl/bitstream/handle/2250/134793/Identificacion-de-la-presencia-de-ironia-en-el-texto.pdf?sequence=1" TargetMode="External"/><Relationship Id="rId2" Type="http://schemas.openxmlformats.org/officeDocument/2006/relationships/hyperlink" Target="https://textblob.readthedocs.io/en/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cs.cic.ipn.mx/2015_94/Combinacion%20de%20clasificadores%20para%20el%20analisis%20de%20sentimient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MINERIA DE DATOS BI3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/>
              <a:t>Victor</a:t>
            </a:r>
            <a:r>
              <a:rPr lang="es-419" dirty="0"/>
              <a:t> Reyes</a:t>
            </a:r>
          </a:p>
          <a:p>
            <a:r>
              <a:rPr lang="es-419" dirty="0"/>
              <a:t>Eddie Yánez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63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Probabilístico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69836"/>
              </p:ext>
            </p:extLst>
          </p:nvPr>
        </p:nvGraphicFramePr>
        <p:xfrm>
          <a:off x="3045142" y="2835964"/>
          <a:ext cx="6006092" cy="2478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5123">
                  <a:extLst>
                    <a:ext uri="{9D8B030D-6E8A-4147-A177-3AD203B41FA5}">
                      <a16:colId xmlns:a16="http://schemas.microsoft.com/office/drawing/2014/main" val="546020895"/>
                    </a:ext>
                  </a:extLst>
                </a:gridCol>
                <a:gridCol w="2027640">
                  <a:extLst>
                    <a:ext uri="{9D8B030D-6E8A-4147-A177-3AD203B41FA5}">
                      <a16:colId xmlns:a16="http://schemas.microsoft.com/office/drawing/2014/main" val="3211656165"/>
                    </a:ext>
                  </a:extLst>
                </a:gridCol>
                <a:gridCol w="2013329">
                  <a:extLst>
                    <a:ext uri="{9D8B030D-6E8A-4147-A177-3AD203B41FA5}">
                      <a16:colId xmlns:a16="http://schemas.microsoft.com/office/drawing/2014/main" val="2231450120"/>
                    </a:ext>
                  </a:extLst>
                </a:gridCol>
              </a:tblGrid>
              <a:tr h="83534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	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CrossValidation (10 folds)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PorcentajeSplit  (60%)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1612851"/>
                  </a:ext>
                </a:extLst>
              </a:tr>
              <a:tr h="83534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Arbol de decisión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73,7%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77,1%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443825"/>
                  </a:ext>
                </a:extLst>
              </a:tr>
              <a:tr h="40373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NaiveBayes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71,4%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77,1%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792016"/>
                  </a:ext>
                </a:extLst>
              </a:tr>
              <a:tr h="40373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KDD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80,47%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78%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43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9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Enlace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98665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https://github.com/Vincen777/Feelings-Sorter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7189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>
                <a:hlinkClick r:id="rId2"/>
              </a:rPr>
              <a:t>https://textblob.readthedocs.io/en/dev/</a:t>
            </a:r>
            <a:endParaRPr lang="es-ES" dirty="0"/>
          </a:p>
          <a:p>
            <a:r>
              <a:rPr lang="es-ES" dirty="0">
                <a:hlinkClick r:id="rId3"/>
              </a:rPr>
              <a:t>http://repositorio.uchile.cl/bitstream/handle/2250/134793/Identificacion-de-la-presencia-de-ironia-en-el-texto.pdf?sequence=1</a:t>
            </a:r>
            <a:endParaRPr lang="es-ES" dirty="0"/>
          </a:p>
          <a:p>
            <a:r>
              <a:rPr lang="es-ES" dirty="0">
                <a:hlinkClick r:id="rId4"/>
              </a:rPr>
              <a:t>http://www.rcs.cic.ipn.mx/2015_94/Combinacion%20de%20clasificadores%20para%20el%20analisis%20de%20sentimientos.pdf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9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Clasificación</a:t>
            </a:r>
            <a:br>
              <a:rPr lang="es-ES" dirty="0"/>
            </a:br>
            <a:r>
              <a:rPr lang="es-ES" dirty="0"/>
              <a:t> de Sentimientos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40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746975"/>
            <a:ext cx="10417377" cy="5434884"/>
          </a:xfrm>
        </p:spPr>
        <p:txBody>
          <a:bodyPr>
            <a:normAutofit lnSpcReduction="10000"/>
          </a:bodyPr>
          <a:lstStyle/>
          <a:p>
            <a:r>
              <a:rPr lang="es-419" sz="4000" b="1" dirty="0"/>
              <a:t>Minería de Datos. Justificación</a:t>
            </a:r>
            <a:r>
              <a:rPr lang="es-419" sz="3200" dirty="0"/>
              <a:t> </a:t>
            </a:r>
          </a:p>
          <a:p>
            <a:r>
              <a:rPr lang="es-419" sz="3200" b="1" dirty="0"/>
              <a:t>Nuevas posibilidades: </a:t>
            </a:r>
          </a:p>
          <a:p>
            <a:r>
              <a:rPr lang="es-419" sz="3200" dirty="0"/>
              <a:t>disponibilidad de grandes cantidades de datos (bancos, la web, tarjetas fidelización, ...), potencia de cómputo </a:t>
            </a:r>
          </a:p>
          <a:p>
            <a:r>
              <a:rPr lang="es-419" sz="3200" b="1" dirty="0"/>
              <a:t>Nuevas necesidades</a:t>
            </a:r>
            <a:r>
              <a:rPr lang="es-419" sz="3200" dirty="0"/>
              <a:t>: </a:t>
            </a:r>
          </a:p>
          <a:p>
            <a:r>
              <a:rPr lang="es-419" sz="3200" dirty="0"/>
              <a:t>Es complicado analizar los datos de manera manual. Necesidad de técnicas automáticas: resúmenes (BBDD), inferencias (estadística, aprendizaje automático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2162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746975"/>
            <a:ext cx="10417377" cy="5434884"/>
          </a:xfrm>
        </p:spPr>
        <p:txBody>
          <a:bodyPr>
            <a:normAutofit lnSpcReduction="10000"/>
          </a:bodyPr>
          <a:lstStyle/>
          <a:p>
            <a:r>
              <a:rPr lang="es-419" sz="4000" b="1" dirty="0"/>
              <a:t>Minería de Datos. Objetivos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419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dirty="0"/>
              <a:t>Convertir datos en conocimiento para tomar decisiones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dirty="0"/>
              <a:t>Es importante la inteligibilidad del conocimiento obtenido (los modelos estadísticos no son siempre sencillos de entender)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dirty="0"/>
              <a:t>MD = BBDD + estadística + aprendizaje automático.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77853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Recolección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Corpus del paquete de NLTK de </a:t>
            </a:r>
            <a:r>
              <a:rPr lang="es-ES" dirty="0" err="1"/>
              <a:t>Phyton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nltk</a:t>
            </a:r>
            <a:endParaRPr lang="es-ES" dirty="0"/>
          </a:p>
          <a:p>
            <a:pPr lvl="1"/>
            <a:r>
              <a:rPr lang="es-ES" dirty="0" err="1"/>
              <a:t>Nltk.download</a:t>
            </a:r>
            <a:r>
              <a:rPr lang="es-ES" dirty="0"/>
              <a:t>()</a:t>
            </a:r>
          </a:p>
          <a:p>
            <a:r>
              <a:rPr lang="es-ES" dirty="0"/>
              <a:t>Información proveniente de textos en ingles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54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Comunes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Contexto Contrario</a:t>
            </a:r>
          </a:p>
          <a:p>
            <a:r>
              <a:rPr lang="es-ES" dirty="0"/>
              <a:t>Subjetividad</a:t>
            </a:r>
          </a:p>
          <a:p>
            <a:r>
              <a:rPr lang="es-ES" dirty="0"/>
              <a:t>No se Expresa Sentimientos</a:t>
            </a:r>
          </a:p>
          <a:p>
            <a:r>
              <a:rPr lang="es-ES" dirty="0"/>
              <a:t>Sarcasmos </a:t>
            </a:r>
          </a:p>
          <a:p>
            <a:r>
              <a:rPr lang="es-ES" dirty="0"/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31308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Escogidos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Polaridad de los adjetivos presentes (Ordinal)</a:t>
            </a:r>
          </a:p>
          <a:p>
            <a:r>
              <a:rPr lang="es-ES" dirty="0"/>
              <a:t>Existencia de un verbo que exprese emociones (Yes/No)</a:t>
            </a:r>
          </a:p>
          <a:p>
            <a:r>
              <a:rPr lang="es-ES" dirty="0"/>
              <a:t>Presencia de polaridad positiva de verbos en la oración (Yes/No)</a:t>
            </a:r>
          </a:p>
          <a:p>
            <a:r>
              <a:rPr lang="es-ES" dirty="0"/>
              <a:t>Presencia de negaciones (Yes/No)</a:t>
            </a:r>
          </a:p>
          <a:p>
            <a:r>
              <a:rPr lang="es-ES" dirty="0"/>
              <a:t>Presencia de la palabra </a:t>
            </a:r>
            <a:r>
              <a:rPr lang="es-ES" dirty="0" err="1"/>
              <a:t>Never</a:t>
            </a:r>
            <a:r>
              <a:rPr lang="es-ES" dirty="0"/>
              <a:t> (Yes/ No)</a:t>
            </a:r>
          </a:p>
        </p:txBody>
      </p:sp>
    </p:spTree>
    <p:extLst>
      <p:ext uri="{BB962C8B-B14F-4D97-AF65-F5344CB8AC3E}">
        <p14:creationId xmlns:p14="http://schemas.microsoft.com/office/powerpoint/2010/main" val="163957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de frases</a:t>
            </a:r>
          </a:p>
          <a:p>
            <a:pPr lvl="1"/>
            <a:r>
              <a:rPr lang="es-ES" dirty="0"/>
              <a:t>Revisión de correcta escritura (</a:t>
            </a:r>
            <a:r>
              <a:rPr lang="es-ES" dirty="0" err="1"/>
              <a:t>correct</a:t>
            </a:r>
            <a:r>
              <a:rPr lang="es-ES" dirty="0"/>
              <a:t>())</a:t>
            </a:r>
          </a:p>
          <a:p>
            <a:pPr lvl="1"/>
            <a:r>
              <a:rPr lang="es-ES" dirty="0"/>
              <a:t>Transformación de texto en minúscula (</a:t>
            </a:r>
            <a:r>
              <a:rPr lang="es-ES" dirty="0" err="1"/>
              <a:t>lower</a:t>
            </a:r>
            <a:r>
              <a:rPr lang="es-ES" dirty="0"/>
              <a:t>())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err="1"/>
              <a:t>Toquenizar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Se realiza de forma automática por </a:t>
            </a:r>
            <a:r>
              <a:rPr lang="es-ES" dirty="0" err="1"/>
              <a:t>TextBlob</a:t>
            </a:r>
            <a:endParaRPr lang="es-ES" dirty="0"/>
          </a:p>
          <a:p>
            <a:pPr lvl="1"/>
            <a:r>
              <a:rPr lang="es-ES" dirty="0"/>
              <a:t>Si no se contaría con la librería se deberia realizar un proceso de </a:t>
            </a:r>
            <a:r>
              <a:rPr lang="es-ES" dirty="0" err="1"/>
              <a:t>stemming</a:t>
            </a:r>
            <a:r>
              <a:rPr lang="es-ES" dirty="0"/>
              <a:t> para transformar las palabras a su raíz.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05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Tags</a:t>
            </a:r>
            <a:r>
              <a:rPr lang="es-ES" dirty="0"/>
              <a:t> para trabajar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070" y="2373858"/>
            <a:ext cx="6049219" cy="3553321"/>
          </a:xfrm>
        </p:spPr>
      </p:pic>
    </p:spTree>
    <p:extLst>
      <p:ext uri="{BB962C8B-B14F-4D97-AF65-F5344CB8AC3E}">
        <p14:creationId xmlns:p14="http://schemas.microsoft.com/office/powerpoint/2010/main" val="2334514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348</Words>
  <Application>Microsoft Office PowerPoint</Application>
  <PresentationFormat>Panorámica</PresentationFormat>
  <Paragraphs>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MINERIA DE DATOS BI3</vt:lpstr>
      <vt:lpstr>Clasificación  de Sentimientos</vt:lpstr>
      <vt:lpstr>Presentación de PowerPoint</vt:lpstr>
      <vt:lpstr>Presentación de PowerPoint</vt:lpstr>
      <vt:lpstr>Recolección de Datos</vt:lpstr>
      <vt:lpstr>Problemas Comunes</vt:lpstr>
      <vt:lpstr>Atributos Escogidos </vt:lpstr>
      <vt:lpstr>Tratamiento de Datos</vt:lpstr>
      <vt:lpstr>Tags para trabajar</vt:lpstr>
      <vt:lpstr>Pruebas</vt:lpstr>
      <vt:lpstr>Enlace Git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 de Sentimientos</dc:title>
  <dc:creator>Víctor Humberto Reyes Cifuentes</dc:creator>
  <cp:lastModifiedBy>Víctor Humberto Reyes Cifuentes</cp:lastModifiedBy>
  <cp:revision>7</cp:revision>
  <dcterms:created xsi:type="dcterms:W3CDTF">2017-01-20T21:50:35Z</dcterms:created>
  <dcterms:modified xsi:type="dcterms:W3CDTF">2017-01-20T23:08:55Z</dcterms:modified>
</cp:coreProperties>
</file>