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65" r:id="rId4"/>
    <p:sldId id="256" r:id="rId5"/>
    <p:sldId id="260" r:id="rId6"/>
    <p:sldId id="259" r:id="rId7"/>
    <p:sldId id="257" r:id="rId8"/>
    <p:sldId id="261" r:id="rId9"/>
    <p:sldId id="262" r:id="rId10"/>
    <p:sldId id="268" r:id="rId11"/>
    <p:sldId id="269" r:id="rId12"/>
    <p:sldId id="267" r:id="rId13"/>
    <p:sldId id="270" r:id="rId14"/>
    <p:sldId id="271" r:id="rId15"/>
    <p:sldId id="26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positorio.uchile.cl/bitstream/handle/2250/134793/Identificacion-de-la-presencia-de-ironia-en-el-texto.pdf?sequence=1" TargetMode="External"/><Relationship Id="rId2" Type="http://schemas.openxmlformats.org/officeDocument/2006/relationships/hyperlink" Target="https://textblob.readthedocs.io/en/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cs.cic.ipn.mx/2015_94/Combinacion%20de%20clasificadores%20para%20el%20analisis%20de%20sentimient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MINERIA DE DATOS BI3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Victor</a:t>
            </a:r>
            <a:r>
              <a:rPr lang="es-419" dirty="0"/>
              <a:t> Reyes</a:t>
            </a:r>
          </a:p>
          <a:p>
            <a:r>
              <a:rPr lang="es-419" dirty="0"/>
              <a:t>Eddie Yánez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63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0" y="452718"/>
            <a:ext cx="3644348" cy="1400530"/>
          </a:xfrm>
        </p:spPr>
        <p:txBody>
          <a:bodyPr/>
          <a:lstStyle/>
          <a:p>
            <a:r>
              <a:rPr lang="es-ES" dirty="0"/>
              <a:t>Archivo ARFF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346" y="1259000"/>
            <a:ext cx="7264177" cy="54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713854" cy="859247"/>
          </a:xfrm>
        </p:spPr>
        <p:txBody>
          <a:bodyPr/>
          <a:lstStyle/>
          <a:p>
            <a:r>
              <a:rPr lang="es-ES" dirty="0"/>
              <a:t>Datos Finales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41" y="1311964"/>
            <a:ext cx="3819525" cy="173355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487007" y="1661733"/>
            <a:ext cx="4131297" cy="1383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Datos Atributo Continuo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4" y="4899248"/>
            <a:ext cx="3790950" cy="172402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76038" y="3420217"/>
            <a:ext cx="4999314" cy="1383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Datos Reducción Neutrales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29" y="3420217"/>
            <a:ext cx="3800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Probabilístico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97698"/>
              </p:ext>
            </p:extLst>
          </p:nvPr>
        </p:nvGraphicFramePr>
        <p:xfrm>
          <a:off x="3084898" y="3260033"/>
          <a:ext cx="6006092" cy="2478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5123">
                  <a:extLst>
                    <a:ext uri="{9D8B030D-6E8A-4147-A177-3AD203B41FA5}">
                      <a16:colId xmlns:a16="http://schemas.microsoft.com/office/drawing/2014/main" val="546020895"/>
                    </a:ext>
                  </a:extLst>
                </a:gridCol>
                <a:gridCol w="2027640">
                  <a:extLst>
                    <a:ext uri="{9D8B030D-6E8A-4147-A177-3AD203B41FA5}">
                      <a16:colId xmlns:a16="http://schemas.microsoft.com/office/drawing/2014/main" val="3211656165"/>
                    </a:ext>
                  </a:extLst>
                </a:gridCol>
                <a:gridCol w="2013329">
                  <a:extLst>
                    <a:ext uri="{9D8B030D-6E8A-4147-A177-3AD203B41FA5}">
                      <a16:colId xmlns:a16="http://schemas.microsoft.com/office/drawing/2014/main" val="2231450120"/>
                    </a:ext>
                  </a:extLst>
                </a:gridCol>
              </a:tblGrid>
              <a:tr h="83534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	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CrossValidation (10 folds)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PorcentajeSplit  (60%)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1612851"/>
                  </a:ext>
                </a:extLst>
              </a:tr>
              <a:tr h="83534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Arbol de decisión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80,4%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78%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443825"/>
                  </a:ext>
                </a:extLst>
              </a:tr>
              <a:tr h="40373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NaiveBayes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78,88%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77%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792016"/>
                  </a:ext>
                </a:extLst>
              </a:tr>
              <a:tr h="40373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KDD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80,47%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78%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43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9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5791" y="452718"/>
            <a:ext cx="8275043" cy="1400530"/>
          </a:xfrm>
        </p:spPr>
        <p:txBody>
          <a:bodyPr/>
          <a:lstStyle/>
          <a:p>
            <a:r>
              <a:rPr lang="es-ES" dirty="0"/>
              <a:t>Datos Completos vs Reducidos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13693"/>
              </p:ext>
            </p:extLst>
          </p:nvPr>
        </p:nvGraphicFramePr>
        <p:xfrm>
          <a:off x="3116898" y="3248112"/>
          <a:ext cx="4919980" cy="11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517894327"/>
                    </a:ext>
                  </a:extLst>
                </a:gridCol>
                <a:gridCol w="1667510">
                  <a:extLst>
                    <a:ext uri="{9D8B030D-6E8A-4147-A177-3AD203B41FA5}">
                      <a16:colId xmlns:a16="http://schemas.microsoft.com/office/drawing/2014/main" val="4243930623"/>
                    </a:ext>
                  </a:extLst>
                </a:gridCol>
                <a:gridCol w="1652905">
                  <a:extLst>
                    <a:ext uri="{9D8B030D-6E8A-4147-A177-3AD203B41FA5}">
                      <a16:colId xmlns:a16="http://schemas.microsoft.com/office/drawing/2014/main" val="188451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	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CrossValidation (10 folds)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PorcentajeSplit  (60%)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091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Datos Completos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80,4%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78%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15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Datos Reducidos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73,14%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77.1%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88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9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139" y="1099930"/>
            <a:ext cx="10760764" cy="753318"/>
          </a:xfrm>
        </p:spPr>
        <p:txBody>
          <a:bodyPr/>
          <a:lstStyle/>
          <a:p>
            <a:r>
              <a:rPr lang="es-ES" dirty="0"/>
              <a:t>Atributo Continuos vs Atributo Ordinal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3116898" y="3668554"/>
          <a:ext cx="4919980" cy="11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3033268"/>
                    </a:ext>
                  </a:extLst>
                </a:gridCol>
                <a:gridCol w="1667510">
                  <a:extLst>
                    <a:ext uri="{9D8B030D-6E8A-4147-A177-3AD203B41FA5}">
                      <a16:colId xmlns:a16="http://schemas.microsoft.com/office/drawing/2014/main" val="2277937660"/>
                    </a:ext>
                  </a:extLst>
                </a:gridCol>
                <a:gridCol w="1652905">
                  <a:extLst>
                    <a:ext uri="{9D8B030D-6E8A-4147-A177-3AD203B41FA5}">
                      <a16:colId xmlns:a16="http://schemas.microsoft.com/office/drawing/2014/main" val="2505127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	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CrossValidation (10 folds)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PorcentajeSplit  (60%)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72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Atributo Continuo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78,4%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76%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06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Atributo Ordinal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80,47%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78%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62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1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Enlace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98665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https://github.com/Vincen777/Feelings-Sorter</a:t>
            </a:r>
          </a:p>
        </p:txBody>
      </p:sp>
    </p:spTree>
    <p:extLst>
      <p:ext uri="{BB962C8B-B14F-4D97-AF65-F5344CB8AC3E}">
        <p14:creationId xmlns:p14="http://schemas.microsoft.com/office/powerpoint/2010/main" val="77189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>
                <a:hlinkClick r:id="rId2"/>
              </a:rPr>
              <a:t>https://textblob.readthedocs.io/en/dev/</a:t>
            </a:r>
            <a:endParaRPr lang="es-ES" dirty="0"/>
          </a:p>
          <a:p>
            <a:r>
              <a:rPr lang="es-ES" dirty="0">
                <a:hlinkClick r:id="rId3"/>
              </a:rPr>
              <a:t>http://repositorio.uchile.cl/bitstream/handle/2250/134793/Identificacion-de-la-presencia-de-ironia-en-el-texto.pdf?sequence=1</a:t>
            </a:r>
            <a:endParaRPr lang="es-ES" dirty="0"/>
          </a:p>
          <a:p>
            <a:r>
              <a:rPr lang="es-ES" dirty="0">
                <a:hlinkClick r:id="rId4"/>
              </a:rPr>
              <a:t>http://www.rcs.cic.ipn.mx/2015_94/Combinacion%20de%20clasificadores%20para%20el%20analisis%20de%20sentimientos.pdf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9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746975"/>
            <a:ext cx="10417377" cy="5434884"/>
          </a:xfrm>
        </p:spPr>
        <p:txBody>
          <a:bodyPr>
            <a:normAutofit lnSpcReduction="10000"/>
          </a:bodyPr>
          <a:lstStyle/>
          <a:p>
            <a:r>
              <a:rPr lang="es-419" sz="4000" b="1" dirty="0"/>
              <a:t>Minería de Datos. Justificación</a:t>
            </a:r>
            <a:r>
              <a:rPr lang="es-419" sz="3200" dirty="0"/>
              <a:t> </a:t>
            </a:r>
          </a:p>
          <a:p>
            <a:r>
              <a:rPr lang="es-419" sz="3200" b="1" dirty="0"/>
              <a:t>Nuevas posibilidades: </a:t>
            </a:r>
          </a:p>
          <a:p>
            <a:r>
              <a:rPr lang="es-419" sz="3200" dirty="0"/>
              <a:t>disponibilidad de grandes cantidades de datos (bancos, la web, tarjetas fidelización, ...), potencia de cómputo </a:t>
            </a:r>
          </a:p>
          <a:p>
            <a:r>
              <a:rPr lang="es-419" sz="3200" b="1" dirty="0"/>
              <a:t>Nuevas necesidades</a:t>
            </a:r>
            <a:r>
              <a:rPr lang="es-419" sz="3200" dirty="0"/>
              <a:t>: </a:t>
            </a:r>
          </a:p>
          <a:p>
            <a:r>
              <a:rPr lang="es-419" sz="3200" dirty="0"/>
              <a:t>Es complicado analizar los datos de manera manual. Necesidad de técnicas automáticas: resúmenes (BBDD), inferencias (estadística, aprendizaje automático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21620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746975"/>
            <a:ext cx="10417377" cy="5434884"/>
          </a:xfrm>
        </p:spPr>
        <p:txBody>
          <a:bodyPr>
            <a:normAutofit lnSpcReduction="10000"/>
          </a:bodyPr>
          <a:lstStyle/>
          <a:p>
            <a:r>
              <a:rPr lang="es-419" sz="4000" b="1" dirty="0"/>
              <a:t>Minería de Datos. Objetivos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419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Convertir datos en conocimiento para tomar decisiones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Es importante la inteligibilidad del conocimiento obtenido (los modelos estadísticos no son siempre sencillos de entender)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dirty="0"/>
              <a:t>MD = BBDD + estadística + aprendizaje automático.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7853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  <a:br>
              <a:rPr lang="es-ES" dirty="0"/>
            </a:br>
            <a:r>
              <a:rPr lang="es-ES" dirty="0"/>
              <a:t> de Sentimientos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4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Recolección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Corpus del paquete de NLTK de </a:t>
            </a:r>
            <a:r>
              <a:rPr lang="es-ES" dirty="0" err="1"/>
              <a:t>Phyton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nltk</a:t>
            </a:r>
            <a:endParaRPr lang="es-ES" dirty="0"/>
          </a:p>
          <a:p>
            <a:pPr lvl="1"/>
            <a:r>
              <a:rPr lang="es-ES" dirty="0" err="1"/>
              <a:t>Nltk.download</a:t>
            </a:r>
            <a:r>
              <a:rPr lang="es-ES" dirty="0"/>
              <a:t>()</a:t>
            </a:r>
          </a:p>
          <a:p>
            <a:r>
              <a:rPr lang="es-ES" dirty="0"/>
              <a:t>Información proveniente de textos en ingles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5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Comunes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Contexto Contrario</a:t>
            </a:r>
          </a:p>
          <a:p>
            <a:r>
              <a:rPr lang="es-ES" dirty="0"/>
              <a:t>Subjetividad</a:t>
            </a:r>
          </a:p>
          <a:p>
            <a:r>
              <a:rPr lang="es-ES" dirty="0"/>
              <a:t>No se Expresa Sentimientos</a:t>
            </a:r>
          </a:p>
          <a:p>
            <a:r>
              <a:rPr lang="es-ES" dirty="0"/>
              <a:t>Sarcasmos </a:t>
            </a:r>
          </a:p>
          <a:p>
            <a:r>
              <a:rPr lang="es-ES" dirty="0"/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31308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Escogidos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Polaridad de los adjetivos presentes (Ordinal)</a:t>
            </a:r>
          </a:p>
          <a:p>
            <a:r>
              <a:rPr lang="es-ES" dirty="0"/>
              <a:t>Existencia de un verbo que exprese emociones (Yes/No)</a:t>
            </a:r>
          </a:p>
          <a:p>
            <a:r>
              <a:rPr lang="es-ES" dirty="0"/>
              <a:t>Presencia de polaridad positiva de verbos en la oración (Yes/No)</a:t>
            </a:r>
          </a:p>
          <a:p>
            <a:r>
              <a:rPr lang="es-ES" dirty="0"/>
              <a:t>Presencia de negaciones (Yes/No)</a:t>
            </a:r>
          </a:p>
          <a:p>
            <a:r>
              <a:rPr lang="es-ES" dirty="0"/>
              <a:t>Presencia de la palabra </a:t>
            </a:r>
            <a:r>
              <a:rPr lang="es-ES" dirty="0" err="1"/>
              <a:t>Never</a:t>
            </a:r>
            <a:r>
              <a:rPr lang="es-ES" dirty="0"/>
              <a:t> (Yes/ No)</a:t>
            </a:r>
          </a:p>
        </p:txBody>
      </p:sp>
    </p:spTree>
    <p:extLst>
      <p:ext uri="{BB962C8B-B14F-4D97-AF65-F5344CB8AC3E}">
        <p14:creationId xmlns:p14="http://schemas.microsoft.com/office/powerpoint/2010/main" val="163957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Tratamiento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de frases</a:t>
            </a:r>
          </a:p>
          <a:p>
            <a:pPr lvl="1"/>
            <a:r>
              <a:rPr lang="es-ES" dirty="0"/>
              <a:t>Revisión de correcta escritura (</a:t>
            </a:r>
            <a:r>
              <a:rPr lang="es-ES" dirty="0" err="1"/>
              <a:t>correct</a:t>
            </a:r>
            <a:r>
              <a:rPr lang="es-ES" dirty="0"/>
              <a:t>())</a:t>
            </a:r>
          </a:p>
          <a:p>
            <a:pPr lvl="1"/>
            <a:r>
              <a:rPr lang="es-ES" dirty="0"/>
              <a:t>Transformación de texto en minúscula (</a:t>
            </a:r>
            <a:r>
              <a:rPr lang="es-ES" dirty="0" err="1"/>
              <a:t>lower</a:t>
            </a:r>
            <a:r>
              <a:rPr lang="es-ES" dirty="0"/>
              <a:t>())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err="1"/>
              <a:t>Toquenizar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Se realiza de forma automática por </a:t>
            </a:r>
            <a:r>
              <a:rPr lang="es-ES" dirty="0" err="1"/>
              <a:t>TextBlob</a:t>
            </a:r>
            <a:endParaRPr lang="es-ES" dirty="0"/>
          </a:p>
          <a:p>
            <a:pPr lvl="1"/>
            <a:r>
              <a:rPr lang="es-ES" dirty="0"/>
              <a:t>Si no se contaría con la librería se deberia realizar un proceso de </a:t>
            </a:r>
            <a:r>
              <a:rPr lang="es-ES" dirty="0" err="1"/>
              <a:t>stemming</a:t>
            </a:r>
            <a:r>
              <a:rPr lang="es-ES" dirty="0"/>
              <a:t> para transformar las palabras a su raíz.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5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Tags</a:t>
            </a:r>
            <a:r>
              <a:rPr lang="es-ES" dirty="0"/>
              <a:t> para trabajar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070" y="2373858"/>
            <a:ext cx="6049219" cy="3553321"/>
          </a:xfrm>
        </p:spPr>
      </p:pic>
    </p:spTree>
    <p:extLst>
      <p:ext uri="{BB962C8B-B14F-4D97-AF65-F5344CB8AC3E}">
        <p14:creationId xmlns:p14="http://schemas.microsoft.com/office/powerpoint/2010/main" val="233451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409</Words>
  <Application>Microsoft Office PowerPoint</Application>
  <PresentationFormat>Panorámica</PresentationFormat>
  <Paragraphs>86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Ion</vt:lpstr>
      <vt:lpstr>MINERIA DE DATOS BI3</vt:lpstr>
      <vt:lpstr>Presentación de PowerPoint</vt:lpstr>
      <vt:lpstr>Presentación de PowerPoint</vt:lpstr>
      <vt:lpstr>Clasificación  de Sentimientos</vt:lpstr>
      <vt:lpstr>Recolección de Datos</vt:lpstr>
      <vt:lpstr>Problemas Comunes</vt:lpstr>
      <vt:lpstr>Atributos Escogidos </vt:lpstr>
      <vt:lpstr>Tratamiento de Datos</vt:lpstr>
      <vt:lpstr>Tags para trabajar</vt:lpstr>
      <vt:lpstr>Archivo ARFF</vt:lpstr>
      <vt:lpstr>Datos Finales</vt:lpstr>
      <vt:lpstr>Pruebas</vt:lpstr>
      <vt:lpstr>Datos Completos vs Reducidos</vt:lpstr>
      <vt:lpstr>Atributo Continuos vs Atributo Ordinal</vt:lpstr>
      <vt:lpstr>Enlace Git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 de Sentimientos</dc:title>
  <dc:creator>Víctor Humberto Reyes Cifuentes</dc:creator>
  <cp:lastModifiedBy>Víctor Humberto Reyes Cifuentes</cp:lastModifiedBy>
  <cp:revision>17</cp:revision>
  <dcterms:created xsi:type="dcterms:W3CDTF">2017-01-20T21:50:35Z</dcterms:created>
  <dcterms:modified xsi:type="dcterms:W3CDTF">2017-01-21T04:04:51Z</dcterms:modified>
</cp:coreProperties>
</file>