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8"/>
  </p:notesMasterIdLst>
  <p:handoutMasterIdLst>
    <p:handoutMasterId r:id="rId19"/>
  </p:handoutMasterIdLst>
  <p:sldIdLst>
    <p:sldId id="336" r:id="rId7"/>
    <p:sldId id="338" r:id="rId8"/>
    <p:sldId id="373" r:id="rId9"/>
    <p:sldId id="374" r:id="rId10"/>
    <p:sldId id="376" r:id="rId11"/>
    <p:sldId id="371" r:id="rId12"/>
    <p:sldId id="347" r:id="rId13"/>
    <p:sldId id="377" r:id="rId14"/>
    <p:sldId id="378" r:id="rId15"/>
    <p:sldId id="368" r:id="rId16"/>
    <p:sldId id="340" r:id="rId17"/>
  </p:sldIdLst>
  <p:sldSz cx="9144000" cy="6858000" type="screen4x3"/>
  <p:notesSz cx="7010400" cy="92964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  <a:srgbClr val="492F92"/>
    <a:srgbClr val="0000CC"/>
    <a:srgbClr val="FFFF00"/>
    <a:srgbClr val="FF99FF"/>
    <a:srgbClr val="66CCFF"/>
    <a:srgbClr val="6633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87329" autoAdjust="0"/>
  </p:normalViewPr>
  <p:slideViewPr>
    <p:cSldViewPr>
      <p:cViewPr varScale="1">
        <p:scale>
          <a:sx n="96" d="100"/>
          <a:sy n="96" d="100"/>
        </p:scale>
        <p:origin x="14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B6DD755C-A14B-49C2-9EE4-C7F0AD887C8D}" type="datetimeFigureOut">
              <a:rPr lang="en-US"/>
              <a:pPr>
                <a:defRPr/>
              </a:pPr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519DBD1D-0690-4CC1-BAF0-23218A30C2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670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28B4BEA3-6D6B-4241-B391-8A8AB61B66F0}" type="datetimeFigureOut">
              <a:rPr lang="en-US"/>
              <a:pPr>
                <a:defRPr/>
              </a:pPr>
              <a:t>1/22/2020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13577156-6E95-41CF-8F36-6461728889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67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77156-6E95-41CF-8F36-6461728889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4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577156-6E95-41CF-8F36-6461728889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5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577156-6E95-41CF-8F36-6461728889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9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152400" y="6400800"/>
            <a:ext cx="8832850" cy="2333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6400800"/>
            <a:ext cx="8832850" cy="304800"/>
          </a:xfrm>
          <a:prstGeom prst="rect">
            <a:avLst/>
          </a:prstGeom>
          <a:solidFill>
            <a:srgbClr val="492F9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152400" y="152400"/>
            <a:ext cx="8839200" cy="6546850"/>
          </a:xfrm>
          <a:prstGeom prst="rect">
            <a:avLst/>
          </a:prstGeom>
          <a:noFill/>
          <a:ln w="12700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52400" y="6397823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baseline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September -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2018</a:t>
            </a:r>
          </a:p>
        </p:txBody>
      </p:sp>
      <p:sp>
        <p:nvSpPr>
          <p:cNvPr id="14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533400" cy="2889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65F8EF3-FD71-46C1-B58B-BE8939C350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  <a:prstGeom prst="rect">
            <a:avLst/>
          </a:prstGeom>
        </p:spPr>
        <p:txBody>
          <a:bodyPr anchor="ctr"/>
          <a:lstStyle>
            <a:lvl1pPr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533400" cy="2889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65F8EF3-FD71-46C1-B58B-BE8939C350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52400" y="1066800"/>
            <a:ext cx="88392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533400" cy="2889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65F8EF3-FD71-46C1-B58B-BE8939C350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  <a:prstGeom prst="rect">
            <a:avLst/>
          </a:prstGeom>
        </p:spPr>
        <p:txBody>
          <a:bodyPr anchor="ctr"/>
          <a:lstStyle>
            <a:lvl1pPr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152400" y="1066800"/>
            <a:ext cx="88392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  <a:prstGeom prst="rect">
            <a:avLst/>
          </a:prstGeom>
        </p:spPr>
        <p:txBody>
          <a:bodyPr anchor="ctr" anchorCtr="0"/>
          <a:lstStyle>
            <a:lvl1pPr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5F8EF3-FD71-46C1-B58B-BE8939C350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8CBC-C301-4715-B168-0C492B67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BE84B-0C8E-4B7E-AA4D-2E54086F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F6F81-CDAE-4920-9A9F-11AF8B00A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761D7-8C89-4A38-83F1-658552C6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54012-8ECD-4063-A5D1-AE846998E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3E96C-C28C-4A78-8C7C-57BFCE40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5963-206C-4794-A9C6-91400BCE25A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39391-4DE3-4CFB-A690-90F923F3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31B63-C7EF-43D1-AC08-24DAABCA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C28F-27A5-4962-BBBD-54BB4A61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3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6400800"/>
            <a:ext cx="8832850" cy="2333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152400" y="0"/>
            <a:ext cx="8839200" cy="1066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6400800"/>
            <a:ext cx="8832850" cy="304800"/>
          </a:xfrm>
          <a:prstGeom prst="rect">
            <a:avLst/>
          </a:prstGeom>
          <a:solidFill>
            <a:srgbClr val="492F9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55575" y="1066800"/>
            <a:ext cx="8836025" cy="1905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533400" cy="2889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65F8EF3-FD71-46C1-B58B-BE8939C350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9200" cy="6546850"/>
          </a:xfrm>
          <a:prstGeom prst="rect">
            <a:avLst/>
          </a:prstGeom>
          <a:noFill/>
          <a:ln w="12700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Title 7"/>
          <p:cNvSpPr txBox="1">
            <a:spLocks/>
          </p:cNvSpPr>
          <p:nvPr/>
        </p:nvSpPr>
        <p:spPr>
          <a:xfrm>
            <a:off x="685800" y="381000"/>
            <a:ext cx="7772400" cy="1752600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chemeClr val="accent1"/>
                </a:solidFill>
                <a:latin typeface="Copperplate Gothic Bold" pitchFamily="34" charset="0"/>
              </a:defRPr>
            </a:lvl1pPr>
          </a:lstStyle>
          <a:p>
            <a:pPr algn="ctr" eaLnBrk="0" hangingPunct="0">
              <a:defRPr/>
            </a:pPr>
            <a:endParaRPr lang="en-US" kern="0" dirty="0"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6397823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baseline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September -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46" r:id="rId2"/>
    <p:sldLayoutId id="2147483739" r:id="rId3"/>
    <p:sldLayoutId id="2147483747" r:id="rId4"/>
    <p:sldLayoutId id="2147483748" r:id="rId5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enasolutions.com/corporate-performance-management/spreadsheet-alternatives-81-of-companies-supplement-their-cpm-solution-with-spreadsheet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dependent.co.uk/life-style/health-and-families/people-toilet-more-time-exercising-sitting-loo-study-a7965466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wsj.com/atwork/2015/03/05/microsoft-excel-skills-the-key-to-middle-class-earning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urning-glass.com/research/digital-skills-gap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uffingtonpost.com/2015/03/06/you-cant-escape-the-hegemony-of-the-spreadsheet_n_681657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shingtonpost/data-game-of-thrones-deaths" TargetMode="External"/><Relationship Id="rId2" Type="http://schemas.openxmlformats.org/officeDocument/2006/relationships/hyperlink" Target="https://www.washingtonpost.com/graphics/entertainment/game-of-thron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rldefense.proofpoint.com/v2/url?u=https-3A__github.com_Vinceno32_Excel-2DWorkshop-2DTreasure-2DTrove&amp;d=DwMFAg&amp;c=h8tWSEopLyY-jufMqa6tqNiQLH-Hu55HVFAFe4cURDM&amp;r=bTuCMlq7fB3d8xQIPnvJG6kZ8HZ_UZW4BWJuMSO-EeQ&amp;m=wQaFEiihua_ckzMjMsPeenexZQMx-yvpPFf5TMYSRis&amp;s=LGjls4dZhYGyOB6uc27czytAlAQFYkyYVCsr4YdkkTY&amp;e=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census.gov/cedsci/" TargetMode="External"/><Relationship Id="rId3" Type="http://schemas.openxmlformats.org/officeDocument/2006/relationships/hyperlink" Target="https://data.worldbank.org/" TargetMode="External"/><Relationship Id="rId7" Type="http://schemas.openxmlformats.org/officeDocument/2006/relationships/hyperlink" Target="https://data.fivethirtyeight.com/" TargetMode="External"/><Relationship Id="rId2" Type="http://schemas.openxmlformats.org/officeDocument/2006/relationships/hyperlink" Target="https://support.office.com/en-us/exc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a.europa.eu/euodp/en/data/" TargetMode="External"/><Relationship Id="rId5" Type="http://schemas.openxmlformats.org/officeDocument/2006/relationships/hyperlink" Target="https://www.google.com/publicdata/directory" TargetMode="External"/><Relationship Id="rId4" Type="http://schemas.openxmlformats.org/officeDocument/2006/relationships/hyperlink" Target="https://www.who.int/gho/database/en/" TargetMode="External"/><Relationship Id="rId9" Type="http://schemas.openxmlformats.org/officeDocument/2006/relationships/hyperlink" Target="https://www.data.gov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en-us/exce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3600" b="1" dirty="0">
                <a:solidFill>
                  <a:schemeClr val="accent2"/>
                </a:solidFill>
                <a:latin typeface="+mj-lt"/>
              </a:rPr>
              <a:t>CCOB Excel Workshop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FC853F-4758-4643-9460-BC241B0898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2743200"/>
            <a:ext cx="87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14434" y="1524000"/>
            <a:ext cx="84582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Picture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735183"/>
            <a:ext cx="8857488" cy="42846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4DEE0D-C8E2-44AE-81FD-86FD0A512541}"/>
              </a:ext>
            </a:extLst>
          </p:cNvPr>
          <p:cNvSpPr txBox="1"/>
          <p:nvPr/>
        </p:nvSpPr>
        <p:spPr>
          <a:xfrm>
            <a:off x="152400" y="6336268"/>
            <a:ext cx="878226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September - 2019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795A89-6643-416F-AC28-74357D767123}"/>
              </a:ext>
            </a:extLst>
          </p:cNvPr>
          <p:cNvSpPr txBox="1"/>
          <p:nvPr/>
        </p:nvSpPr>
        <p:spPr>
          <a:xfrm>
            <a:off x="152400" y="6336268"/>
            <a:ext cx="88392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September - 2019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Anatomy of a PivotTable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65F8EF3-FD71-46C1-B58B-BE8939C350A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52400" y="1066800"/>
            <a:ext cx="4343400" cy="5334000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Data Fields: Labeled fields from the data source (Usually in the first row of the source data)</a:t>
            </a:r>
            <a:br>
              <a:rPr lang="en-US" sz="2000" dirty="0">
                <a:latin typeface="+mn-lt"/>
              </a:rPr>
            </a:br>
            <a:r>
              <a:rPr lang="en-US" sz="600" dirty="0">
                <a:latin typeface="+mn-lt"/>
              </a:rPr>
              <a:t> 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Rows: Distinct groups/categories to summarize data on</a:t>
            </a:r>
            <a:br>
              <a:rPr lang="en-US" sz="2000" dirty="0">
                <a:latin typeface="+mn-lt"/>
              </a:rPr>
            </a:br>
            <a:r>
              <a:rPr lang="en-US" sz="500" dirty="0">
                <a:latin typeface="+mn-lt"/>
              </a:rPr>
              <a:t> 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Columns: Ideal for “over time” data fields but can also be used to cross-tabulate categorical data </a:t>
            </a:r>
            <a:br>
              <a:rPr lang="en-US" sz="2000" dirty="0">
                <a:latin typeface="+mn-lt"/>
              </a:rPr>
            </a:br>
            <a:r>
              <a:rPr lang="en-US" sz="500" dirty="0">
                <a:latin typeface="+mn-lt"/>
              </a:rPr>
              <a:t> 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Values: Fields that can be “calculated”  - usually Numeric – using an aggregate function (Sum, Average, Max, Min, Count)</a:t>
            </a:r>
            <a:br>
              <a:rPr lang="en-US" sz="2000" dirty="0">
                <a:latin typeface="+mn-lt"/>
              </a:rPr>
            </a:br>
            <a:r>
              <a:rPr lang="en-US" sz="500" dirty="0">
                <a:latin typeface="+mn-lt"/>
              </a:rPr>
              <a:t> 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Filters: Focus the data on specific </a:t>
            </a:r>
            <a:r>
              <a:rPr lang="en-US" sz="2000" dirty="0" err="1">
                <a:latin typeface="+mn-lt"/>
              </a:rPr>
              <a:t>critera</a:t>
            </a:r>
            <a:r>
              <a:rPr lang="en-US" sz="2000" dirty="0">
                <a:latin typeface="+mn-lt"/>
              </a:rPr>
              <a:t> (ex. “Show Only Season 1”)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2000" dirty="0">
              <a:ea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22EFC-06BA-402A-A501-198A1F775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058518"/>
            <a:ext cx="3276600" cy="52618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B9FEDA0-EAC4-4EA6-B07E-41CD79699D56}"/>
              </a:ext>
            </a:extLst>
          </p:cNvPr>
          <p:cNvSpPr/>
          <p:nvPr/>
        </p:nvSpPr>
        <p:spPr>
          <a:xfrm>
            <a:off x="5791200" y="1828800"/>
            <a:ext cx="3200400" cy="2057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923B7-46B2-4D0E-98D3-51EB64BDF8B3}"/>
              </a:ext>
            </a:extLst>
          </p:cNvPr>
          <p:cNvSpPr/>
          <p:nvPr/>
        </p:nvSpPr>
        <p:spPr>
          <a:xfrm>
            <a:off x="5772978" y="5255697"/>
            <a:ext cx="1600200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88A89-97ED-4459-9E69-07CF5F626996}"/>
              </a:ext>
            </a:extLst>
          </p:cNvPr>
          <p:cNvSpPr/>
          <p:nvPr/>
        </p:nvSpPr>
        <p:spPr>
          <a:xfrm>
            <a:off x="7391400" y="4191000"/>
            <a:ext cx="1600200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C6256-A618-4F69-9FF1-D3DA8647181D}"/>
              </a:ext>
            </a:extLst>
          </p:cNvPr>
          <p:cNvSpPr/>
          <p:nvPr/>
        </p:nvSpPr>
        <p:spPr>
          <a:xfrm>
            <a:off x="7382289" y="5257671"/>
            <a:ext cx="1600200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536793-B34F-4A75-A514-1C3DE9B81294}"/>
              </a:ext>
            </a:extLst>
          </p:cNvPr>
          <p:cNvSpPr/>
          <p:nvPr/>
        </p:nvSpPr>
        <p:spPr>
          <a:xfrm>
            <a:off x="5791200" y="4191000"/>
            <a:ext cx="1600200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4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2400" y="152400"/>
            <a:ext cx="8839200" cy="9144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Questions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65F8EF3-FD71-46C1-B58B-BE8939C350A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33A90-A53D-41A9-BE2F-79BA413D4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40430"/>
            <a:ext cx="4038599" cy="5043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48B21D-BA9C-4A51-BB4F-514601FE8ECA}"/>
              </a:ext>
            </a:extLst>
          </p:cNvPr>
          <p:cNvSpPr txBox="1"/>
          <p:nvPr/>
        </p:nvSpPr>
        <p:spPr>
          <a:xfrm>
            <a:off x="152400" y="6336268"/>
            <a:ext cx="88392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September - 2019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65F8EF3-FD71-46C1-B58B-BE8939C350A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Excelwithbusiness.com Blog</a:t>
            </a:r>
          </a:p>
          <a:p>
            <a:pPr lvl="1"/>
            <a:r>
              <a:rPr lang="en-US" dirty="0">
                <a:latin typeface="+mn-lt"/>
              </a:rPr>
              <a:t>“One study estimates that </a:t>
            </a:r>
            <a:r>
              <a:rPr lang="en-US" dirty="0">
                <a:latin typeface="+mn-lt"/>
                <a:hlinkClick r:id="rId3"/>
              </a:rPr>
              <a:t>81% of businesses globally use Excel</a:t>
            </a:r>
            <a:r>
              <a:rPr lang="en-US" dirty="0">
                <a:latin typeface="+mn-lt"/>
              </a:rPr>
              <a:t>.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“A survey of several hundred knowledge workers indicated that we spend more than 10% of our working lives in spreadsheeting and for those working in research and development or finance, it’s more like 30% or 2.5 hours a day, almost as much time as </a:t>
            </a:r>
            <a:r>
              <a:rPr lang="en-US" dirty="0">
                <a:latin typeface="+mn-lt"/>
                <a:hlinkClick r:id="rId4"/>
              </a:rPr>
              <a:t>we spend on the toilet and more than exercising</a:t>
            </a:r>
            <a:r>
              <a:rPr lang="en-US" dirty="0">
                <a:latin typeface="+mn-lt"/>
              </a:rPr>
              <a:t>.”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“What if you optimized your Excel performance? What impact would that have over a year – an entire career?”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8664FA4-EE4B-4417-B815-292FECF8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>
                <a:latin typeface="+mj-lt"/>
              </a:rPr>
              <a:t>We spend a lot of our lives in Excel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10D05-E1DC-4CE2-A9E4-7E6ED5C967EC}"/>
              </a:ext>
            </a:extLst>
          </p:cNvPr>
          <p:cNvSpPr txBox="1"/>
          <p:nvPr/>
        </p:nvSpPr>
        <p:spPr>
          <a:xfrm>
            <a:off x="152400" y="6336268"/>
            <a:ext cx="88392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September - 2019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br>
              <a:rPr lang="en-US" sz="2400" dirty="0"/>
            </a:br>
            <a:r>
              <a:rPr lang="en-US" sz="3200" b="1" dirty="0">
                <a:latin typeface="+mj-lt"/>
              </a:rPr>
              <a:t>Your Excel skills could land you your next job</a:t>
            </a:r>
            <a:br>
              <a:rPr lang="en-US" b="1" dirty="0"/>
            </a:br>
            <a:endParaRPr lang="en-US" sz="2400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65F8EF3-FD71-46C1-B58B-BE8939C350A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Fortune.com</a:t>
            </a:r>
          </a:p>
          <a:p>
            <a:pPr lvl="1"/>
            <a:r>
              <a:rPr lang="en-US" b="1" dirty="0">
                <a:latin typeface="+mn-lt"/>
              </a:rPr>
              <a:t>“</a:t>
            </a:r>
            <a:r>
              <a:rPr lang="en-US" dirty="0">
                <a:latin typeface="+mn-lt"/>
              </a:rPr>
              <a:t>High proficiency in software like Microsoft Excel is increasingly helping people land jobs, the </a:t>
            </a:r>
            <a:r>
              <a:rPr lang="en-US" dirty="0">
                <a:latin typeface="+mn-lt"/>
                <a:hlinkClick r:id="rId3"/>
              </a:rPr>
              <a:t>Wall Street </a:t>
            </a:r>
            <a:r>
              <a:rPr lang="en-US" i="1" dirty="0">
                <a:latin typeface="+mn-lt"/>
                <a:hlinkClick r:id="rId3"/>
              </a:rPr>
              <a:t>Journal</a:t>
            </a:r>
            <a:r>
              <a:rPr lang="en-US" dirty="0">
                <a:latin typeface="+mn-lt"/>
              </a:rPr>
              <a:t> reports based on </a:t>
            </a:r>
            <a:r>
              <a:rPr lang="en-US" dirty="0">
                <a:latin typeface="+mn-lt"/>
                <a:hlinkClick r:id="rId4"/>
              </a:rPr>
              <a:t>data from career analysis firm Burning Glass Technologies</a:t>
            </a:r>
            <a:r>
              <a:rPr lang="en-US" dirty="0">
                <a:latin typeface="+mn-lt"/>
              </a:rPr>
              <a:t>.”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study found that 78% of these jobs require digital skills like Excel and word processing.</a:t>
            </a:r>
            <a:br>
              <a:rPr lang="en-US" dirty="0">
                <a:latin typeface="+mn-lt"/>
              </a:rPr>
            </a:b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“Effectively, entire segments of the U.S. economy are off-limits to people who don’t have basic digital skills,” the report notes.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E8DBC-A2E1-4B37-9335-E1CB9A479C3E}"/>
              </a:ext>
            </a:extLst>
          </p:cNvPr>
          <p:cNvSpPr txBox="1"/>
          <p:nvPr/>
        </p:nvSpPr>
        <p:spPr>
          <a:xfrm>
            <a:off x="152400" y="6336268"/>
            <a:ext cx="88392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September - 2019</a:t>
            </a:r>
          </a:p>
        </p:txBody>
      </p:sp>
    </p:spTree>
    <p:extLst>
      <p:ext uri="{BB962C8B-B14F-4D97-AF65-F5344CB8AC3E}">
        <p14:creationId xmlns:p14="http://schemas.microsoft.com/office/powerpoint/2010/main" val="32807230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</p:spPr>
        <p:txBody>
          <a:bodyPr/>
          <a:lstStyle/>
          <a:p>
            <a:r>
              <a:rPr lang="en-US" sz="3200" b="1" dirty="0">
                <a:latin typeface="+mj-lt"/>
              </a:rPr>
              <a:t>Did you know that learning Microsoft Excel will earn you a higher wage?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5F8EF3-FD71-46C1-B58B-BE8939C350A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3C6AA-D4D7-4580-860F-7EE065F41EB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" y="10668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Royalwise.com</a:t>
            </a:r>
          </a:p>
          <a:p>
            <a:pPr lvl="1"/>
            <a:r>
              <a:rPr lang="en-US" dirty="0">
                <a:latin typeface="+mn-lt"/>
              </a:rPr>
              <a:t>“It’s true! As reported by </a:t>
            </a:r>
            <a:r>
              <a:rPr lang="en-US" dirty="0">
                <a:latin typeface="+mn-lt"/>
                <a:hlinkClick r:id="rId2"/>
              </a:rPr>
              <a:t>this Huffington Post article</a:t>
            </a:r>
            <a:r>
              <a:rPr lang="en-US" dirty="0">
                <a:latin typeface="+mn-lt"/>
              </a:rPr>
              <a:t>, a </a:t>
            </a:r>
            <a:r>
              <a:rPr lang="en-US" dirty="0">
                <a:latin typeface="+mn-lt"/>
                <a:hlinkClick r:id="rId2"/>
              </a:rPr>
              <a:t>recent analysis of the labor market</a:t>
            </a:r>
            <a:r>
              <a:rPr lang="en-US" dirty="0">
                <a:latin typeface="+mn-lt"/>
              </a:rPr>
              <a:t> showed that knowing Microsoft Excel is key to making more money, even if you work in customer service jobs such as retail.”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Positions that require basic digital skills tend to pay 13% more than jobs that require no digital proficiency.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40E12-A77E-47D9-A6FC-BF91B9FC2C54}"/>
              </a:ext>
            </a:extLst>
          </p:cNvPr>
          <p:cNvSpPr txBox="1"/>
          <p:nvPr/>
        </p:nvSpPr>
        <p:spPr>
          <a:xfrm>
            <a:off x="152400" y="6336268"/>
            <a:ext cx="88392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September - 2019</a:t>
            </a:r>
          </a:p>
        </p:txBody>
      </p:sp>
    </p:spTree>
    <p:extLst>
      <p:ext uri="{BB962C8B-B14F-4D97-AF65-F5344CB8AC3E}">
        <p14:creationId xmlns:p14="http://schemas.microsoft.com/office/powerpoint/2010/main" val="17328612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E833-396D-4A70-8148-8737F02F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66688"/>
            <a:ext cx="7886700" cy="823912"/>
          </a:xfrm>
        </p:spPr>
        <p:txBody>
          <a:bodyPr/>
          <a:lstStyle/>
          <a:p>
            <a:r>
              <a:rPr lang="en-US" sz="3600" b="1" dirty="0">
                <a:cs typeface="Times New Roman" pitchFamily="18" charset="0"/>
              </a:rPr>
              <a:t>Excel skills employers look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8C80C-BCF4-4E48-B17A-1BE734C06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1142999"/>
            <a:ext cx="3868340" cy="695325"/>
          </a:xfrm>
        </p:spPr>
        <p:txBody>
          <a:bodyPr/>
          <a:lstStyle/>
          <a:p>
            <a:pPr algn="ctr"/>
            <a:r>
              <a:rPr lang="en-US" sz="3200" dirty="0"/>
              <a:t>Basic Skills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12A8A-9258-4910-BF72-0B12BBA3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990723"/>
            <a:ext cx="3868340" cy="4198940"/>
          </a:xfrm>
        </p:spPr>
        <p:txBody>
          <a:bodyPr/>
          <a:lstStyle/>
          <a:p>
            <a:pPr lvl="1"/>
            <a:r>
              <a:rPr lang="en-US" sz="2000" dirty="0"/>
              <a:t>Basic Navigation</a:t>
            </a:r>
          </a:p>
          <a:p>
            <a:pPr lvl="1"/>
            <a:r>
              <a:rPr lang="en-US" sz="2000" dirty="0"/>
              <a:t>Formatting</a:t>
            </a:r>
          </a:p>
          <a:p>
            <a:pPr lvl="1"/>
            <a:r>
              <a:rPr lang="en-US" sz="2000" dirty="0"/>
              <a:t>Sorting</a:t>
            </a:r>
          </a:p>
          <a:p>
            <a:pPr lvl="1"/>
            <a:r>
              <a:rPr lang="en-US" sz="2000" dirty="0"/>
              <a:t>Filter</a:t>
            </a:r>
          </a:p>
          <a:p>
            <a:pPr lvl="1"/>
            <a:r>
              <a:rPr lang="en-US" sz="2000" dirty="0"/>
              <a:t>Data validation</a:t>
            </a:r>
          </a:p>
          <a:p>
            <a:pPr lvl="1"/>
            <a:r>
              <a:rPr lang="en-US" sz="2000" dirty="0"/>
              <a:t>Data protection</a:t>
            </a:r>
          </a:p>
          <a:p>
            <a:pPr lvl="1"/>
            <a:r>
              <a:rPr lang="en-US" sz="2000" dirty="0"/>
              <a:t>Find &amp; Replace</a:t>
            </a:r>
          </a:p>
          <a:p>
            <a:pPr lvl="1"/>
            <a:r>
              <a:rPr lang="en-US" sz="2000" dirty="0"/>
              <a:t>Named range</a:t>
            </a:r>
          </a:p>
          <a:p>
            <a:pPr lvl="1"/>
            <a:r>
              <a:rPr lang="en-US" sz="2000" dirty="0"/>
              <a:t>Formulas</a:t>
            </a:r>
          </a:p>
          <a:p>
            <a:pPr lvl="1"/>
            <a:r>
              <a:rPr lang="en-US" sz="2000" dirty="0"/>
              <a:t>Concatenation</a:t>
            </a:r>
          </a:p>
          <a:p>
            <a:pPr lvl="1"/>
            <a:r>
              <a:rPr lang="en-US" sz="2000" dirty="0"/>
              <a:t>Trim</a:t>
            </a:r>
          </a:p>
          <a:p>
            <a:pPr lvl="1"/>
            <a:endParaRPr lang="en-US" sz="24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AC168-D997-4935-AA58-C871E57B1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90723"/>
            <a:ext cx="3887391" cy="4198940"/>
          </a:xfrm>
        </p:spPr>
        <p:txBody>
          <a:bodyPr/>
          <a:lstStyle/>
          <a:p>
            <a:pPr lvl="1"/>
            <a:r>
              <a:rPr lang="en-US" sz="2000" dirty="0"/>
              <a:t>Pivot Tables</a:t>
            </a:r>
          </a:p>
          <a:p>
            <a:pPr lvl="1"/>
            <a:r>
              <a:rPr lang="en-US" sz="2000" dirty="0"/>
              <a:t>SUMIF/SUMIFS</a:t>
            </a:r>
          </a:p>
          <a:p>
            <a:pPr lvl="1"/>
            <a:r>
              <a:rPr lang="en-US" sz="2000" dirty="0"/>
              <a:t>COUNTIF / COUNTIFS</a:t>
            </a:r>
          </a:p>
          <a:p>
            <a:pPr lvl="1"/>
            <a:r>
              <a:rPr lang="en-US" sz="2000" dirty="0"/>
              <a:t>VLOOKUP</a:t>
            </a:r>
          </a:p>
          <a:p>
            <a:pPr lvl="1"/>
            <a:r>
              <a:rPr lang="en-US" sz="2000" dirty="0"/>
              <a:t>IF Function</a:t>
            </a:r>
          </a:p>
          <a:p>
            <a:pPr lvl="1"/>
            <a:r>
              <a:rPr lang="en-US" sz="2000" dirty="0"/>
              <a:t>IFERROR</a:t>
            </a:r>
          </a:p>
          <a:p>
            <a:pPr lvl="1"/>
            <a:r>
              <a:rPr lang="en-US" sz="2000" dirty="0"/>
              <a:t>Conditional Formatting</a:t>
            </a:r>
            <a:endParaRPr lang="en-US" dirty="0"/>
          </a:p>
          <a:p>
            <a:pPr lvl="1"/>
            <a:r>
              <a:rPr lang="en-US" sz="2000" dirty="0"/>
              <a:t>Index + Match</a:t>
            </a:r>
          </a:p>
          <a:p>
            <a:pPr lvl="1"/>
            <a:r>
              <a:rPr lang="en-US" sz="2000" dirty="0"/>
              <a:t>Charts &amp; Analysis</a:t>
            </a:r>
          </a:p>
          <a:p>
            <a:pPr lvl="1"/>
            <a:r>
              <a:rPr lang="en-US" sz="2000" dirty="0"/>
              <a:t>Multiple linked Excel Worksheets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78C80C-BCF4-4E48-B17A-1BE734C069C7}"/>
              </a:ext>
            </a:extLst>
          </p:cNvPr>
          <p:cNvSpPr txBox="1">
            <a:spLocks/>
          </p:cNvSpPr>
          <p:nvPr/>
        </p:nvSpPr>
        <p:spPr>
          <a:xfrm>
            <a:off x="4573191" y="1142999"/>
            <a:ext cx="3868340" cy="695325"/>
          </a:xfrm>
        </p:spPr>
        <p:txBody>
          <a:bodyPr anchor="b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2pPr>
            <a:lvl3pPr marL="685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350" b="1">
                <a:solidFill>
                  <a:schemeClr val="tx1"/>
                </a:solidFill>
                <a:latin typeface="+mn-lt"/>
              </a:defRPr>
            </a:lvl3pPr>
            <a:lvl4pPr marL="10287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4pPr>
            <a:lvl5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5pPr>
            <a:lvl6pPr marL="17145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6pPr>
            <a:lvl7pPr marL="2057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7pPr>
            <a:lvl8pPr marL="24003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8pPr>
            <a:lvl9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endParaRPr lang="en-US" sz="1200" kern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437003E-7A4B-4CA9-B768-8EDA8110C4E3}"/>
              </a:ext>
            </a:extLst>
          </p:cNvPr>
          <p:cNvSpPr txBox="1">
            <a:spLocks/>
          </p:cNvSpPr>
          <p:nvPr/>
        </p:nvSpPr>
        <p:spPr>
          <a:xfrm>
            <a:off x="4495799" y="1142999"/>
            <a:ext cx="3868340" cy="695325"/>
          </a:xfrm>
        </p:spPr>
        <p:txBody>
          <a:bodyPr anchor="b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2pPr>
            <a:lvl3pPr marL="685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350" b="1">
                <a:solidFill>
                  <a:schemeClr val="tx1"/>
                </a:solidFill>
                <a:latin typeface="+mn-lt"/>
              </a:defRPr>
            </a:lvl3pPr>
            <a:lvl4pPr marL="10287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4pPr>
            <a:lvl5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5pPr>
            <a:lvl6pPr marL="17145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6pPr>
            <a:lvl7pPr marL="2057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7pPr>
            <a:lvl8pPr marL="24003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8pPr>
            <a:lvl9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3200" kern="0" dirty="0"/>
              <a:t>Advanced 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40C89-C945-4F0B-81F2-B0B0993018C2}"/>
              </a:ext>
            </a:extLst>
          </p:cNvPr>
          <p:cNvSpPr txBox="1"/>
          <p:nvPr/>
        </p:nvSpPr>
        <p:spPr>
          <a:xfrm>
            <a:off x="152400" y="6336268"/>
            <a:ext cx="88392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September - 2019</a:t>
            </a:r>
          </a:p>
        </p:txBody>
      </p:sp>
    </p:spTree>
    <p:extLst>
      <p:ext uri="{BB962C8B-B14F-4D97-AF65-F5344CB8AC3E}">
        <p14:creationId xmlns:p14="http://schemas.microsoft.com/office/powerpoint/2010/main" val="58197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B125-F2D0-46EF-8929-D8D44461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Game of Thrones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A9420-D4E3-4CC0-AB54-13F734193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65F8EF3-FD71-46C1-B58B-BE8939C350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40709"/>
            <a:ext cx="8229600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endParaRPr lang="en-US" sz="24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20000"/>
              </a:spcBef>
            </a:pPr>
            <a:endParaRPr lang="en-US" sz="24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20000"/>
              </a:spcBef>
            </a:pPr>
            <a:endParaRPr lang="en-US" sz="24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30C23-ACA1-4DC1-8807-841F381B24F4}"/>
              </a:ext>
            </a:extLst>
          </p:cNvPr>
          <p:cNvSpPr txBox="1"/>
          <p:nvPr/>
        </p:nvSpPr>
        <p:spPr>
          <a:xfrm>
            <a:off x="304800" y="1295400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Data Visualization:</a:t>
            </a:r>
          </a:p>
          <a:p>
            <a:r>
              <a:rPr lang="en-US" sz="2000" dirty="0">
                <a:latin typeface="+mn-lt"/>
                <a:hlinkClick r:id="rId2"/>
              </a:rPr>
              <a:t>Game of Thrones Character Deaths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Source Data: </a:t>
            </a:r>
            <a:r>
              <a:rPr lang="en-US" sz="2000" dirty="0" err="1">
                <a:latin typeface="+mn-lt"/>
                <a:hlinkClick r:id="rId3"/>
              </a:rPr>
              <a:t>Github</a:t>
            </a:r>
            <a:endParaRPr lang="en-US" sz="2000" dirty="0">
              <a:latin typeface="+mn-lt"/>
            </a:endParaRPr>
          </a:p>
          <a:p>
            <a:r>
              <a:rPr lang="en-US" u="sng" dirty="0">
                <a:hlinkClick r:id="rId4"/>
              </a:rPr>
              <a:t>https://github.com/Vinceno32/Excel-Workshop-Treasure-Trove</a:t>
            </a:r>
            <a:r>
              <a:rPr lang="en-US" dirty="0"/>
              <a:t> 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Fields: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195CF-4472-40B4-A2F4-06D39AAE844D}"/>
              </a:ext>
            </a:extLst>
          </p:cNvPr>
          <p:cNvSpPr txBox="1"/>
          <p:nvPr/>
        </p:nvSpPr>
        <p:spPr>
          <a:xfrm>
            <a:off x="311426" y="3283296"/>
            <a:ext cx="8534400" cy="224676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+mn-lt"/>
              </a:rPr>
              <a:t>Order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n-lt"/>
              </a:rPr>
              <a:t>Season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n-lt"/>
              </a:rPr>
              <a:t>Episode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n-lt"/>
              </a:rPr>
              <a:t>Character Killed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n-lt"/>
              </a:rPr>
              <a:t>Allegiance (Tiered)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n-lt"/>
              </a:rPr>
              <a:t>Killer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n-lt"/>
              </a:rPr>
              <a:t>Method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n-lt"/>
              </a:rPr>
              <a:t>Method Category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n-lt"/>
              </a:rPr>
              <a:t>Reason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n-lt"/>
              </a:rPr>
              <a:t>Location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n-lt"/>
              </a:rPr>
              <a:t>Importance</a:t>
            </a:r>
          </a:p>
          <a:p>
            <a:r>
              <a:rPr lang="en-US" sz="2000" dirty="0">
                <a:latin typeface="+mn-lt"/>
              </a:rPr>
              <a:t>-   &gt; 2 Allegiances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FC2AE-A872-4649-86AF-5E2755D1B2BC}"/>
              </a:ext>
            </a:extLst>
          </p:cNvPr>
          <p:cNvSpPr txBox="1"/>
          <p:nvPr/>
        </p:nvSpPr>
        <p:spPr>
          <a:xfrm>
            <a:off x="284922" y="5530065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n-lt"/>
              </a:rPr>
              <a:t>What do we want to know?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2BF01-6AD3-43F4-9482-C8772D728D7F}"/>
              </a:ext>
            </a:extLst>
          </p:cNvPr>
          <p:cNvSpPr txBox="1"/>
          <p:nvPr/>
        </p:nvSpPr>
        <p:spPr>
          <a:xfrm>
            <a:off x="152400" y="6336268"/>
            <a:ext cx="88392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September - 2019</a:t>
            </a:r>
          </a:p>
        </p:txBody>
      </p:sp>
    </p:spTree>
    <p:extLst>
      <p:ext uri="{BB962C8B-B14F-4D97-AF65-F5344CB8AC3E}">
        <p14:creationId xmlns:p14="http://schemas.microsoft.com/office/powerpoint/2010/main" val="32504013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>
                <a:latin typeface="+mj-lt"/>
              </a:rPr>
              <a:t>Remember: Guiding Principles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65F8EF3-FD71-46C1-B58B-BE8939C350A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A tool is just that!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You shouldn’t have to pay for “Excel Tips”</a:t>
            </a:r>
          </a:p>
          <a:p>
            <a:pPr lvl="1"/>
            <a:r>
              <a:rPr lang="en-US" sz="2000" dirty="0">
                <a:latin typeface="+mn-lt"/>
              </a:rPr>
              <a:t>Leverage official Microsoft Forums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  <a:p>
            <a:r>
              <a:rPr lang="en-US" sz="2400" dirty="0">
                <a:latin typeface="+mn-lt"/>
              </a:rPr>
              <a:t>Define your Use Case </a:t>
            </a:r>
            <a:r>
              <a:rPr lang="en-US" sz="2400" b="1" i="1" u="sng" dirty="0">
                <a:latin typeface="+mn-lt"/>
              </a:rPr>
              <a:t>before</a:t>
            </a:r>
            <a:r>
              <a:rPr lang="en-US" sz="2400" dirty="0">
                <a:latin typeface="+mn-lt"/>
              </a:rPr>
              <a:t> </a:t>
            </a:r>
            <a:r>
              <a:rPr lang="en-US" sz="2400">
                <a:latin typeface="+mn-lt"/>
              </a:rPr>
              <a:t>diving in</a:t>
            </a:r>
            <a:endParaRPr lang="en-US" sz="24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You’re use case isn’t unique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  <a:p>
            <a:r>
              <a:rPr lang="en-US" sz="2400" dirty="0">
                <a:latin typeface="+mn-lt"/>
              </a:rPr>
              <a:t>Focus on mastering specific functions one at a time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Tell a Story with the PivotTables/Charts</a:t>
            </a:r>
          </a:p>
          <a:p>
            <a:pPr lvl="1"/>
            <a:r>
              <a:rPr lang="en-US" sz="2000" dirty="0">
                <a:latin typeface="+mn-lt"/>
              </a:rPr>
              <a:t>“Storytelling with Data” – Cole N. </a:t>
            </a:r>
            <a:r>
              <a:rPr lang="en-US" sz="2000" dirty="0" err="1">
                <a:latin typeface="+mn-lt"/>
              </a:rPr>
              <a:t>Knaflic</a:t>
            </a:r>
            <a:endParaRPr lang="en-US" sz="2000" dirty="0">
              <a:latin typeface="+mn-lt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8DE6D-8E51-4BE1-B9F4-8AFDC746EB56}"/>
              </a:ext>
            </a:extLst>
          </p:cNvPr>
          <p:cNvSpPr txBox="1"/>
          <p:nvPr/>
        </p:nvSpPr>
        <p:spPr>
          <a:xfrm>
            <a:off x="152400" y="6336268"/>
            <a:ext cx="88392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September - 2019</a:t>
            </a:r>
          </a:p>
        </p:txBody>
      </p:sp>
    </p:spTree>
    <p:extLst>
      <p:ext uri="{BB962C8B-B14F-4D97-AF65-F5344CB8AC3E}">
        <p14:creationId xmlns:p14="http://schemas.microsoft.com/office/powerpoint/2010/main" val="23887847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A318-FC04-430E-8A84-5C8DB97E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  <a:cs typeface="Segoe UI" panose="020B0502040204020203" pitchFamily="34" charset="0"/>
              </a:rPr>
              <a:t>Excel Resource and Public Data Repositories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53078F-1514-4785-A53F-4CCB36C46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65F8EF3-FD71-46C1-B58B-BE8939C350A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1B12A-2DEB-44AB-93CD-E1FAAFF3A3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Official Microsoft Support Resource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World Bank Data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World Health Organization</a:t>
            </a:r>
            <a:endParaRPr lang="en-US" dirty="0"/>
          </a:p>
          <a:p>
            <a:r>
              <a:rPr lang="en-US" dirty="0">
                <a:hlinkClick r:id="rId5"/>
              </a:rPr>
              <a:t>Google Public Datasets</a:t>
            </a:r>
            <a:r>
              <a:rPr lang="en-US" dirty="0"/>
              <a:t> </a:t>
            </a:r>
            <a:r>
              <a:rPr lang="en-US" sz="2400" dirty="0"/>
              <a:t>(Only works in Chrome browser)  </a:t>
            </a:r>
            <a:endParaRPr lang="en-US" dirty="0"/>
          </a:p>
          <a:p>
            <a:r>
              <a:rPr lang="en-US" dirty="0">
                <a:hlinkClick r:id="rId6"/>
              </a:rPr>
              <a:t>EU Data</a:t>
            </a:r>
            <a:endParaRPr lang="en-US" dirty="0"/>
          </a:p>
          <a:p>
            <a:r>
              <a:rPr lang="en-US" dirty="0">
                <a:hlinkClick r:id="rId7"/>
              </a:rPr>
              <a:t>FiveThirtyEight</a:t>
            </a:r>
            <a:r>
              <a:rPr lang="en-US" dirty="0"/>
              <a:t> </a:t>
            </a:r>
            <a:r>
              <a:rPr lang="en-US" sz="2400" dirty="0"/>
              <a:t>(Most User Friendly, Best data to Tell a Story!)  </a:t>
            </a:r>
          </a:p>
          <a:p>
            <a:r>
              <a:rPr lang="en-US" dirty="0">
                <a:hlinkClick r:id="rId8"/>
              </a:rPr>
              <a:t>Census Data</a:t>
            </a:r>
            <a:r>
              <a:rPr lang="en-US" dirty="0"/>
              <a:t> | </a:t>
            </a:r>
            <a:r>
              <a:rPr lang="en-US" dirty="0" err="1">
                <a:hlinkClick r:id="rId9"/>
              </a:rPr>
              <a:t>Data.Gov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E2C0E-6495-47A6-BF86-AE21F056A391}"/>
              </a:ext>
            </a:extLst>
          </p:cNvPr>
          <p:cNvSpPr txBox="1"/>
          <p:nvPr/>
        </p:nvSpPr>
        <p:spPr>
          <a:xfrm>
            <a:off x="152400" y="6336268"/>
            <a:ext cx="88392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September - 2019</a:t>
            </a:r>
          </a:p>
        </p:txBody>
      </p:sp>
    </p:spTree>
    <p:extLst>
      <p:ext uri="{BB962C8B-B14F-4D97-AF65-F5344CB8AC3E}">
        <p14:creationId xmlns:p14="http://schemas.microsoft.com/office/powerpoint/2010/main" val="21206924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53078F-1514-4785-A53F-4CCB36C46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65F8EF3-FD71-46C1-B58B-BE8939C350A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EA318-FC04-430E-8A84-5C8DB97E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  <a:cs typeface="Segoe UI" panose="020B0502040204020203" pitchFamily="34" charset="0"/>
              </a:rPr>
              <a:t>Excel Workshop Schedule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1B12A-2DEB-44AB-93CD-E1FAAFF3A3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January 22, 2020 –</a:t>
            </a:r>
          </a:p>
          <a:p>
            <a:pPr lvl="2"/>
            <a:r>
              <a:rPr lang="en-US" sz="1800" dirty="0">
                <a:hlinkClick r:id="rId2"/>
              </a:rPr>
              <a:t>Introduction to workshops</a:t>
            </a:r>
          </a:p>
          <a:p>
            <a:r>
              <a:rPr lang="en-US" sz="2000" dirty="0">
                <a:hlinkClick r:id="rId2"/>
              </a:rPr>
              <a:t>February 05, 2020 –</a:t>
            </a:r>
          </a:p>
          <a:p>
            <a:pPr lvl="2"/>
            <a:r>
              <a:rPr lang="en-US" sz="1800" dirty="0">
                <a:hlinkClick r:id="rId2"/>
              </a:rPr>
              <a:t>Basic Navigation, Formatting, Data Clean Up, Sorting, Filters </a:t>
            </a:r>
            <a:r>
              <a:rPr lang="en-US" sz="2000" dirty="0">
                <a:hlinkClick r:id="rId2"/>
              </a:rPr>
              <a:t>February 19, 2020 – </a:t>
            </a:r>
            <a:endParaRPr lang="en-US" sz="2000" dirty="0"/>
          </a:p>
          <a:p>
            <a:pPr lvl="2"/>
            <a:r>
              <a:rPr lang="en-US" sz="1800" dirty="0">
                <a:hlinkClick r:id="rId2"/>
              </a:rPr>
              <a:t>VLOOKUP, Conditional Formatting</a:t>
            </a:r>
          </a:p>
          <a:p>
            <a:r>
              <a:rPr lang="en-US" sz="2000" dirty="0">
                <a:hlinkClick r:id="rId2"/>
              </a:rPr>
              <a:t>March 04, 2020 –</a:t>
            </a:r>
          </a:p>
          <a:p>
            <a:pPr lvl="2"/>
            <a:r>
              <a:rPr lang="en-US" sz="1800" dirty="0">
                <a:hlinkClick r:id="rId2"/>
              </a:rPr>
              <a:t>Sum, Count, Average, Subtotal, </a:t>
            </a:r>
            <a:r>
              <a:rPr lang="en-US" sz="1800" dirty="0" err="1">
                <a:hlinkClick r:id="rId2"/>
              </a:rPr>
              <a:t>SumIF</a:t>
            </a:r>
            <a:r>
              <a:rPr lang="en-US" sz="1800" dirty="0">
                <a:hlinkClick r:id="rId2"/>
              </a:rPr>
              <a:t>, </a:t>
            </a:r>
            <a:r>
              <a:rPr lang="en-US" sz="1800" dirty="0" err="1">
                <a:hlinkClick r:id="rId2"/>
              </a:rPr>
              <a:t>CountIF</a:t>
            </a:r>
            <a:r>
              <a:rPr lang="en-US" sz="1800" dirty="0">
                <a:hlinkClick r:id="rId2"/>
              </a:rPr>
              <a:t>, </a:t>
            </a:r>
            <a:r>
              <a:rPr lang="en-US" sz="1800" dirty="0" err="1">
                <a:hlinkClick r:id="rId2"/>
              </a:rPr>
              <a:t>SumIFS</a:t>
            </a:r>
            <a:r>
              <a:rPr lang="en-US" sz="1800" dirty="0">
                <a:hlinkClick r:id="rId2"/>
              </a:rPr>
              <a:t>, </a:t>
            </a:r>
            <a:r>
              <a:rPr lang="en-US" sz="1800" dirty="0" err="1">
                <a:hlinkClick r:id="rId2"/>
              </a:rPr>
              <a:t>CountIFS</a:t>
            </a:r>
            <a:endParaRPr lang="en-US" sz="1800" dirty="0">
              <a:hlinkClick r:id="rId2"/>
            </a:endParaRPr>
          </a:p>
          <a:p>
            <a:r>
              <a:rPr lang="en-US" sz="2000" dirty="0">
                <a:hlinkClick r:id="rId2"/>
              </a:rPr>
              <a:t>March 18, 2020 – Spring Break No Session.</a:t>
            </a:r>
          </a:p>
          <a:p>
            <a:r>
              <a:rPr lang="en-US" sz="2000" dirty="0">
                <a:hlinkClick r:id="rId2"/>
              </a:rPr>
              <a:t>April 01, 2020 – </a:t>
            </a:r>
          </a:p>
          <a:p>
            <a:pPr lvl="2"/>
            <a:r>
              <a:rPr lang="en-US" sz="1800" dirty="0">
                <a:hlinkClick r:id="rId2"/>
              </a:rPr>
              <a:t>If Functions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April 15, 2020</a:t>
            </a:r>
          </a:p>
          <a:p>
            <a:pPr lvl="1"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Pivot Tables</a:t>
            </a: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E2C0E-6495-47A6-BF86-AE21F056A391}"/>
              </a:ext>
            </a:extLst>
          </p:cNvPr>
          <p:cNvSpPr txBox="1"/>
          <p:nvPr/>
        </p:nvSpPr>
        <p:spPr>
          <a:xfrm>
            <a:off x="152400" y="6336268"/>
            <a:ext cx="88392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September - 2019</a:t>
            </a:r>
          </a:p>
        </p:txBody>
      </p:sp>
    </p:spTree>
    <p:extLst>
      <p:ext uri="{BB962C8B-B14F-4D97-AF65-F5344CB8AC3E}">
        <p14:creationId xmlns:p14="http://schemas.microsoft.com/office/powerpoint/2010/main" val="418805881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_ENCODE_TYPE" val="0"/>
  <p:tag name="ART_ENCODE_INDEX" val="1"/>
  <p:tag name="LMS_PUBLISH" val="No"/>
  <p:tag name="ARTICULATE_TEMPLATE" val="Corporate Communications"/>
  <p:tag name="PLAYERLOGOHEIGHT" val="64"/>
  <p:tag name="PLAYERLOGOWIDTH" val="488"/>
  <p:tag name="PRESENTER_PREVIEW_MODE" val="0"/>
  <p:tag name="ARTICULATE_AUDIO_TEMP" val="C:\DOCUME~1\TALTHE~1.CAN\LOCALS~1\Temp\articulate\presenter\ae\audio\20110124151758\"/>
  <p:tag name="ARTICULATE_PRESENTATION_ID" val="1240"/>
  <p:tag name="ARTICULATE_PRESENTER_VERSION" val="6"/>
  <p:tag name="ARTICULATE_PROJECT_OPEN" val="0"/>
</p:tagLst>
</file>

<file path=ppt/theme/theme1.xml><?xml version="1.0" encoding="utf-8"?>
<a:theme xmlns:a="http://schemas.openxmlformats.org/drawingml/2006/main" name="AAC Power Point 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5ddf6d74-a44e-45e9-afc0-d7ad5ae01d3b" ContentTypeId="0x01010100F91E549F933243EDAA3B3B51F828F547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cuListInFormsCenter xmlns="http://schemas.microsoft.com/sharepoint/v4">true</gcuListInFormsCenter>
    <TemplateUrl xmlns="http://schemas.microsoft.com/sharepoint/v3" xsi:nil="true"/>
    <ContentOwner xmlns="http://schemas.microsoft.com/sharepoint/v4">
      <UserInfo>
        <DisplayName>James Stocker</DisplayName>
        <AccountId>8629</AccountId>
        <AccountType/>
      </UserInfo>
    </ContentOwner>
    <ShowRepairView xmlns="http://schemas.microsoft.com/sharepoint/v3" xsi:nil="true"/>
    <TaxKeywordTaxHTField xmlns="e8f8b90b-b45b-45ce-b3e5-5d6fe8266d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Forms</TermName>
          <TermId xmlns="http://schemas.microsoft.com/office/infopath/2007/PartnerControls">176e9f50-2e37-4703-9b85-540fa0c85ddd</TermId>
        </TermInfo>
        <TermInfo xmlns="http://schemas.microsoft.com/office/infopath/2007/PartnerControls">
          <TermName xmlns="http://schemas.microsoft.com/office/infopath/2007/PartnerControls">AAC</TermName>
          <TermId xmlns="http://schemas.microsoft.com/office/infopath/2007/PartnerControls">b8500a75-1b4c-4839-89fe-f656cee6af9f</TermId>
        </TermInfo>
      </Terms>
    </TaxKeywordTaxHTField>
    <gcuClassificationTaxHTField0 xmlns="2a18a4f5-c2c3-44a2-991c-cab82d680d90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</TermName>
          <TermId xmlns="http://schemas.microsoft.com/office/infopath/2007/PartnerControls">98311b30-b9e9-4d4f-9f64-0688c0d4a234</TermId>
        </TermInfo>
      </Terms>
    </gcuClassificationTaxHTField0>
    <TaxCatchAll xmlns="e8f8b90b-b45b-45ce-b3e5-5d6fe8266dc2">
      <Value>2580</Value>
      <Value>1615</Value>
      <Value>1612</Value>
      <Value>1942</Value>
      <Value>1885</Value>
    </TaxCatchAll>
    <gcuParentFormLookup xmlns="http://schemas.microsoft.com/sharepoint/v4" xsi:nil="true"/>
    <gcuFormCategoryTaxHTField0 xmlns="2a18a4f5-c2c3-44a2-991c-cab82d680d9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Academic Program Management</TermName>
          <TermId xmlns="http://schemas.microsoft.com/office/infopath/2007/PartnerControls">2f1470ee-e4d9-4250-9653-0d90ff2917a6</TermId>
        </TermInfo>
      </Terms>
    </gcuFormCategoryTaxHTField0>
    <ShowCombineView xmlns="http://schemas.microsoft.com/sharepoint/v3" xsi:nil="true"/>
    <xd_ProgID xmlns="http://schemas.microsoft.com/sharepoint/v3" xsi:nil="true"/>
    <gcuDepartmentTaxHTField0 xmlns="2a18a4f5-c2c3-44a2-991c-cab82d680d9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Academic Policy and Program Management</TermName>
          <TermId xmlns="http://schemas.microsoft.com/office/infopath/2007/PartnerControls">0c8a8f0d-1ff4-43a5-bfde-3e32158d1582</TermId>
        </TermInfo>
      </Terms>
    </gcuDepartmentTaxHTField0>
    <_dlc_DocId xmlns="e8f8b90b-b45b-45ce-b3e5-5d6fe8266dc2">D5N5MKNSPSSS-162-135</_dlc_DocId>
    <_dlc_DocIdUrl xmlns="e8f8b90b-b45b-45ce-b3e5-5d6fe8266dc2">
      <Url>http://lopenet.gcu.edu/departments/academics/appm/_layouts/DocIdRedir.aspx?ID=D5N5MKNSPSSS-162-135</Url>
      <Description>D5N5MKNSPSSS-162-135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Enterprise Form" ma:contentTypeID="0x01010100F91E549F933243EDAA3B3B51F828F5470061DFFE1099B1394CA0041570F1A4053C" ma:contentTypeVersion="136" ma:contentTypeDescription="Publish an enterprise form that was created from a document, such as a PDF or Word document." ma:contentTypeScope="" ma:versionID="876e65a449b1699a790b594a7213cba5">
  <xsd:schema xmlns:xsd="http://www.w3.org/2001/XMLSchema" xmlns:xs="http://www.w3.org/2001/XMLSchema" xmlns:p="http://schemas.microsoft.com/office/2006/metadata/properties" xmlns:ns1="http://schemas.microsoft.com/sharepoint/v3" xmlns:ns2="e8f8b90b-b45b-45ce-b3e5-5d6fe8266dc2" xmlns:ns3="http://schemas.microsoft.com/sharepoint/v3/fields" xmlns:ns4="2a18a4f5-c2c3-44a2-991c-cab82d680d90" xmlns:ns5="http://schemas.microsoft.com/sharepoint/v4" targetNamespace="http://schemas.microsoft.com/office/2006/metadata/properties" ma:root="true" ma:fieldsID="795368b1d0ec6a17a93a380f6e634c4f" ns1:_="" ns2:_="" ns3:_="" ns4:_="" ns5:_="">
    <xsd:import namespace="http://schemas.microsoft.com/sharepoint/v3"/>
    <xsd:import namespace="e8f8b90b-b45b-45ce-b3e5-5d6fe8266dc2"/>
    <xsd:import namespace="http://schemas.microsoft.com/sharepoint/v3/fields"/>
    <xsd:import namespace="2a18a4f5-c2c3-44a2-991c-cab82d680d90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TemplateUrl" minOccurs="0"/>
                <xsd:element ref="ns1:xd_ProgID" minOccurs="0"/>
                <xsd:element ref="ns1:ShowRepairView" minOccurs="0"/>
                <xsd:element ref="ns1:ShowCombineView" minOccurs="0"/>
                <xsd:element ref="ns2:_dlc_DocId" minOccurs="0"/>
                <xsd:element ref="ns2:_dlc_DocIdUrl" minOccurs="0"/>
                <xsd:element ref="ns2:_dlc_DocIdPersistId" minOccurs="0"/>
                <xsd:element ref="ns3:Description" minOccurs="0"/>
                <xsd:element ref="ns2:TaxCatchAll" minOccurs="0"/>
                <xsd:element ref="ns2:TaxCatchAllLabel" minOccurs="0"/>
                <xsd:element ref="ns4:gcuClassificationTaxHTField0" minOccurs="0"/>
                <xsd:element ref="ns4:gcuDepartmentTaxHTField0" minOccurs="0"/>
                <xsd:element ref="ns5:gcuListInFormsCenter" minOccurs="0"/>
                <xsd:element ref="ns4:gcuFormCategoryTaxHTField0" minOccurs="0"/>
                <xsd:element ref="ns2:TaxKeywordTaxHTField" minOccurs="0"/>
                <xsd:element ref="ns5:gcuParentFormLookup" minOccurs="0"/>
                <xsd:element ref="ns5:Content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TemplateUrl" ma:index="3" nillable="true" ma:displayName="Template Link" ma:hidden="true" ma:internalName="TemplateUrl">
      <xsd:simpleType>
        <xsd:restriction base="dms:Text"/>
      </xsd:simpleType>
    </xsd:element>
    <xsd:element name="xd_ProgID" ma:index="4" nillable="true" ma:displayName="HTML File Link" ma:hidden="true" ma:internalName="xd_ProgID">
      <xsd:simpleType>
        <xsd:restriction base="dms:Text"/>
      </xsd:simpleType>
    </xsd:element>
    <xsd:element name="ShowRepairView" ma:index="5" nillable="true" ma:displayName="Show Repair View" ma:hidden="true" ma:internalName="ShowRepairView">
      <xsd:simpleType>
        <xsd:restriction base="dms:Text"/>
      </xsd:simpleType>
    </xsd:element>
    <xsd:element name="ShowCombineView" ma:index="6" nillable="true" ma:displayName="Show Combine View" ma:hidden="true" ma:internalName="ShowCombineView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f8b90b-b45b-45ce-b3e5-5d6fe8266dc2" elementFormDefault="qualified">
    <xsd:import namespace="http://schemas.microsoft.com/office/2006/documentManagement/types"/>
    <xsd:import namespace="http://schemas.microsoft.com/office/infopath/2007/PartnerControls"/>
    <xsd:element name="_dlc_DocId" ma:index="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9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1" nillable="true" ma:displayName="Taxonomy Catch All Column" ma:hidden="true" ma:list="{9f9b28c4-ac4d-47fa-9cd5-02aa9d31875b}" ma:internalName="TaxCatchAll" ma:showField="CatchAllData" ma:web="2a18a4f5-c2c3-44a2-991c-cab82d680d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9f9b28c4-ac4d-47fa-9cd5-02aa9d31875b}" ma:internalName="TaxCatchAllLabel" ma:readOnly="true" ma:showField="CatchAllDataLabel" ma:web="2a18a4f5-c2c3-44a2-991c-cab82d680d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21" nillable="true" ma:taxonomy="true" ma:internalName="TaxKeywordTaxHTField" ma:taxonomyFieldName="TaxKeyword" ma:displayName="Enterprise Keywords" ma:fieldId="{23f27201-bee3-471e-b2e7-b64fd8b7ca38}" ma:taxonomyMulti="true" ma:sspId="5ddf6d74-a44e-45e9-afc0-d7ad5ae01d3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Description" ma:index="10" nillable="true" ma:displayName="Description" ma:internalName="Description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8a4f5-c2c3-44a2-991c-cab82d680d90" elementFormDefault="qualified">
    <xsd:import namespace="http://schemas.microsoft.com/office/2006/documentManagement/types"/>
    <xsd:import namespace="http://schemas.microsoft.com/office/infopath/2007/PartnerControls"/>
    <xsd:element name="gcuClassificationTaxHTField0" ma:index="14" nillable="true" ma:taxonomy="true" ma:internalName="gcuClassificationTaxHTField0" ma:taxonomyFieldName="gcuClassification" ma:displayName="Classification" ma:default="" ma:fieldId="{c035186f-7abe-4552-a93c-d0bff90158ef}" ma:sspId="5ddf6d74-a44e-45e9-afc0-d7ad5ae01d3b" ma:termSetId="b4b0d153-30b9-455a-9458-c3a4d77c91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cuDepartmentTaxHTField0" ma:index="16" nillable="true" ma:taxonomy="true" ma:internalName="gcuDepartmentTaxHTField0" ma:taxonomyFieldName="gcuDepartment" ma:displayName="Department" ma:default="" ma:fieldId="{8512e34e-7395-4d9f-9b59-c949f89fc340}" ma:sspId="5ddf6d74-a44e-45e9-afc0-d7ad5ae01d3b" ma:termSetId="1601148f-bc18-4e12-8568-fe1a2a04260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cuFormCategoryTaxHTField0" ma:index="19" nillable="true" ma:taxonomy="true" ma:internalName="gcuFormCategoryTaxHTField0" ma:taxonomyFieldName="gcuFormCategory" ma:displayName="Form Category" ma:fieldId="{d9153f52-c919-40d6-ac2f-6cfb111e3e40}" ma:sspId="5ddf6d74-a44e-45e9-afc0-d7ad5ae01d3b" ma:termSetId="6f1d63ad-7b21-4dcc-b6ac-591f43861ef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gcuListInFormsCenter" ma:index="17" nillable="true" ma:displayName="List in Forms Center" ma:description="When checked, a link to this form will be displayed in the Forms Center on the GCU Intranet." ma:internalName="gcuListInFormsCenter">
      <xsd:simpleType>
        <xsd:restriction base="dms:Boolean"/>
      </xsd:simpleType>
    </xsd:element>
    <xsd:element name="gcuParentFormLookup" ma:index="22" nillable="true" ma:displayName="deprecated_gcuParentFormLookup" ma:description="Determines the form to display this form under when this form is listed in the Forms Center." ma:hidden="true" ma:list="Self" ma:internalName="gcuParentFormLookup" ma:readOnly="false" ma:showField="FileLeafRef">
      <xsd:simpleType>
        <xsd:restriction base="dms:Lookup"/>
      </xsd:simpleType>
    </xsd:element>
    <xsd:element name="ContentOwner" ma:index="23" nillable="true" ma:displayName="Content Owner" ma:list="UserInfo" ma:internalName="Content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4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83EA023-7074-48A0-9ED3-E0C590AAE2BE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C73CCCC0-ACC6-4596-B409-380EB7D9CC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040E0F-60C1-4515-8D9E-AFAD6B7F037E}">
  <ds:schemaRefs>
    <ds:schemaRef ds:uri="e8f8b90b-b45b-45ce-b3e5-5d6fe8266dc2"/>
    <ds:schemaRef ds:uri="http://purl.org/dc/dcmitype/"/>
    <ds:schemaRef ds:uri="http://purl.org/dc/elements/1.1/"/>
    <ds:schemaRef ds:uri="2a18a4f5-c2c3-44a2-991c-cab82d680d90"/>
    <ds:schemaRef ds:uri="http://schemas.microsoft.com/office/2006/metadata/properties"/>
    <ds:schemaRef ds:uri="http://schemas.microsoft.com/office/2006/documentManagement/types"/>
    <ds:schemaRef ds:uri="http://schemas.microsoft.com/sharepoint/v3/fields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sharepoint/v4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AC91F0F7-89A6-4FC7-8D39-F2CD3D152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8f8b90b-b45b-45ce-b3e5-5d6fe8266dc2"/>
    <ds:schemaRef ds:uri="http://schemas.microsoft.com/sharepoint/v3/fields"/>
    <ds:schemaRef ds:uri="2a18a4f5-c2c3-44a2-991c-cab82d680d90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CCCCDFFB-5512-4D8A-809D-FDEA50A74CC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2489</TotalTime>
  <Words>370</Words>
  <Application>Microsoft Office PowerPoint</Application>
  <PresentationFormat>On-screen Show (4:3)</PresentationFormat>
  <Paragraphs>134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Copperplate Gothic Bold</vt:lpstr>
      <vt:lpstr>Times New Roman</vt:lpstr>
      <vt:lpstr>AAC Power Point Presentation</vt:lpstr>
      <vt:lpstr>CCOB Excel Workshop</vt:lpstr>
      <vt:lpstr> We spend a lot of our lives in Excel </vt:lpstr>
      <vt:lpstr> Your Excel skills could land you your next job </vt:lpstr>
      <vt:lpstr>Did you know that learning Microsoft Excel will earn you a higher wage?</vt:lpstr>
      <vt:lpstr>Excel skills employers look for</vt:lpstr>
      <vt:lpstr>Game of Thrones</vt:lpstr>
      <vt:lpstr>Remember: Guiding Principles</vt:lpstr>
      <vt:lpstr>Excel Resource and Public Data Repositories</vt:lpstr>
      <vt:lpstr>Excel Workshop Schedule</vt:lpstr>
      <vt:lpstr>Anatomy of a PivotTable</vt:lpstr>
      <vt:lpstr>PowerPoint Presentation</vt:lpstr>
    </vt:vector>
  </TitlesOfParts>
  <Company>Grand Canyon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AAC PowerPoint Presentation - New Program Offering</dc:title>
  <dc:creator>Windows User;Holly.King@gcu.edu</dc:creator>
  <cp:keywords>Forms; AAC</cp:keywords>
  <cp:lastModifiedBy>Jeffrey Stewart</cp:lastModifiedBy>
  <cp:revision>188</cp:revision>
  <dcterms:created xsi:type="dcterms:W3CDTF">2014-04-16T17:33:56Z</dcterms:created>
  <dcterms:modified xsi:type="dcterms:W3CDTF">2020-01-22T19:22:17Z</dcterms:modified>
  <cp:category>Academic Policy and Program Management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GUID">
    <vt:lpwstr>7712B306-FF97-4E91-B044-2835501BFD0E</vt:lpwstr>
  </property>
  <property fmtid="{D5CDD505-2E9C-101B-9397-08002B2CF9AE}" pid="4" name="ArticulatePath">
    <vt:lpwstr>0_EmployeeDevelopmentPPTemplate_AllRoles_BLANK</vt:lpwstr>
  </property>
  <property fmtid="{D5CDD505-2E9C-101B-9397-08002B2CF9AE}" pid="5" name="ArticulateProjectFull">
    <vt:lpwstr>S:\EmployeeDevelopmentFiles\POWERPOINT TEMPLATES\PowerPoint_Templates\0_EmployeeDevelopmentPPTemplate_AllRoles_BLANK.ppta</vt:lpwstr>
  </property>
  <property fmtid="{D5CDD505-2E9C-101B-9397-08002B2CF9AE}" pid="6" name="ContentTypeId">
    <vt:lpwstr>0x01010100F91E549F933243EDAA3B3B51F828F5470061DFFE1099B1394CA0041570F1A4053C</vt:lpwstr>
  </property>
  <property fmtid="{D5CDD505-2E9C-101B-9397-08002B2CF9AE}" pid="7" name="TaxKeyword">
    <vt:lpwstr>1615;#Forms|176e9f50-2e37-4703-9b85-540fa0c85ddd;#2580;#AAC|b8500a75-1b4c-4839-89fe-f656cee6af9f</vt:lpwstr>
  </property>
  <property fmtid="{D5CDD505-2E9C-101B-9397-08002B2CF9AE}" pid="8" name="gcuDepartment">
    <vt:lpwstr>1942;#Academic Policy and Program Management|0c8a8f0d-1ff4-43a5-bfde-3e32158d1582</vt:lpwstr>
  </property>
  <property fmtid="{D5CDD505-2E9C-101B-9397-08002B2CF9AE}" pid="9" name="gcuClassification">
    <vt:lpwstr>1885;#Internal|98311b30-b9e9-4d4f-9f64-0688c0d4a234</vt:lpwstr>
  </property>
  <property fmtid="{D5CDD505-2E9C-101B-9397-08002B2CF9AE}" pid="10" name="_dlc_DocIdItemGuid">
    <vt:lpwstr>a2c48cc0-bd63-467c-ae69-189c13344e89</vt:lpwstr>
  </property>
  <property fmtid="{D5CDD505-2E9C-101B-9397-08002B2CF9AE}" pid="11" name="gcuFormCategory">
    <vt:lpwstr>1612;#Academic Program Management|2f1470ee-e4d9-4250-9653-0d90ff2917a6</vt:lpwstr>
  </property>
</Properties>
</file>