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DE0C1A-CC9D-4DA4-A604-699C1F1F85CA}">
  <a:tblStyle styleId="{68DE0C1A-CC9D-4DA4-A604-699C1F1F85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ddad67d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ddad67d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781d5ba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781d5ba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dd04a79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dd04a79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ddad67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ddad67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781d5ba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781d5ba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781d5ba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781d5ba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dd04a774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dd04a774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dd04a774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dd04a774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86cd4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d86cd4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d86cd40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d86cd40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d04a774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d04a774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86cd40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86cd40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d86cd40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d86cd40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d86cd40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d86cd40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d86cd40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d86cd40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d86cd40e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d86cd40e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d86cd40e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d86cd40e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d86cd40e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d86cd40e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d86cd40e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d86cd40e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dd04a774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dd04a774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dd04a774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dd04a774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d04a774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d04a774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36c0d5e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36c0d5e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6c0d5e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6c0d5e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781d5ba3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781d5ba3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d04a774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d04a774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dd04a79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dd04a79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04a79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dd04a79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d04a79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d04a79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dd04a79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dd04a79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dad67d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ddad67d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6000" y="1643375"/>
            <a:ext cx="8772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Machine learning</a:t>
            </a:r>
            <a:r>
              <a:rPr lang="en" sz="3100"/>
              <a:t>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Implied volatility Pricing &amp; Credit risk analytics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Qiuan Wu, Xiaotian Zhu</a:t>
            </a:r>
            <a:r>
              <a:rPr lang="en"/>
              <a:t>, Yuchen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</a:t>
            </a:r>
            <a:r>
              <a:rPr lang="en"/>
              <a:t>eighbors (kNN), using euclidean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Support Vector Machine (SVM), using linear kernel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Deep </a:t>
            </a:r>
            <a:r>
              <a:rPr lang="en"/>
              <a:t>Neural</a:t>
            </a:r>
            <a:r>
              <a:rPr lang="en"/>
              <a:t> Network (DNN) (</a:t>
            </a:r>
            <a:r>
              <a:rPr lang="en">
                <a:solidFill>
                  <a:srgbClr val="FF0000"/>
                </a:solidFill>
              </a:rPr>
              <a:t>Does not work coz it </a:t>
            </a:r>
            <a:r>
              <a:rPr lang="en">
                <a:solidFill>
                  <a:srgbClr val="FF0000"/>
                </a:solidFill>
              </a:rPr>
              <a:t>runs for too long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6868875" y="1950300"/>
            <a:ext cx="21627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 example of machine learning output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24" y="262050"/>
            <a:ext cx="6488349" cy="46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25" y="208750"/>
            <a:ext cx="8037149" cy="4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for NBoptions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Fitting: OTM &gt; ITM &gt; NTM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OTM fits slightly better because it has less outliers than ITM according to the PCA plot; The reason is that OTM is not traded as frequently as ITM options and the price is more stable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NTM fits the worst because it has only around 900 instances, while OTM and ITM have 8000+ instances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Selective learning improves the learning accuracy in most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Adaptive learning only improves the learning accuracy in very few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performance yield the highest MSE and Q3, while the other algorithms perform similarly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Option Data 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Option: AAPL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Expiration Date: 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2020-12-04',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'2020-12-11'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'2020-12-18'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'2020-12-24'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'2020-12-31'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'2021-01-08'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'2021-01-15'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'2021-02-19'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'2021-03-19'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'2021-04-16'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'2021-06-18'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'2021-07-16'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'2021-09-17'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'2022-01-21'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'2022-06-17'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'2022-09-16'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'2023-01-20'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207776"/>
            <a:ext cx="6820125" cy="17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75" y="400375"/>
            <a:ext cx="6627850" cy="43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508100" y="1748700"/>
            <a:ext cx="61278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 Credit Risk Analytics (I)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Visualization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Label data according to its Delinquency.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Delinquency: this is a binary variable 1: means bad credit and 0: means good credit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Visualization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Partition data as 80% for training and 20% for testing and use K-NN and SVM, to conduct credit risk analytics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Compute all classification measures and F1-measure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all samples in ’TP’/’TN’/’FP’/’FN’ class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by PCA(</a:t>
            </a:r>
            <a:r>
              <a:rPr lang="en"/>
              <a:t>StandardScaler</a:t>
            </a:r>
            <a:r>
              <a:rPr lang="en"/>
              <a:t>)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25" y="1567125"/>
            <a:ext cx="6007451" cy="30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by PCA(MinMaxScaler)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75" y="1611025"/>
            <a:ext cx="565412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Selective Learning Analytics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by TSNE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75" y="1590950"/>
            <a:ext cx="2590176" cy="233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150" y="1590950"/>
            <a:ext cx="2792750" cy="23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7900" y="1590950"/>
            <a:ext cx="2842999" cy="23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924225" y="4159000"/>
            <a:ext cx="56961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jaccard&gt;manhattan&gt;minkowski=euclidean&gt;chebyshev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25" y="1731575"/>
            <a:ext cx="5958370" cy="20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819150" y="1498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three kernels : {linear ,rbf, sigmoid} </a:t>
            </a:r>
            <a:r>
              <a:rPr lang="en"/>
              <a:t>and did svm respectively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25" y="1872850"/>
            <a:ext cx="7066875" cy="20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lassification Measures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879425" y="1498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413" y="1500175"/>
            <a:ext cx="49625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425" y="3546425"/>
            <a:ext cx="40005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Measures(cont)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919625" y="1422575"/>
            <a:ext cx="75057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1105050" y="3415600"/>
            <a:ext cx="65400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1.Rbf and sigmoid kernel both predict all labels are negative. So TP and F1-score are 0.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2.The accuracy of linear kernel is about 88%,which is lower than the other two.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50" y="1665500"/>
            <a:ext cx="61912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overcome the imbalance issue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1.Resample to let all classes have similar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2.I chose upsample to demonstrate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3.Use resample from sklearn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AGAIN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723288"/>
            <a:ext cx="67532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>
            <a:off x="934275" y="4018350"/>
            <a:ext cx="5073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Manhattan performs best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AGAIN</a:t>
            </a:r>
            <a:endParaRPr/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597138"/>
            <a:ext cx="65055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944325" y="3526100"/>
            <a:ext cx="5786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Rbf performs best.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Risk Analytics (III)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cross validation(k = 10), the mse result is</a:t>
            </a:r>
            <a:r>
              <a:rPr i="1" lang="en"/>
              <a:t> </a:t>
            </a:r>
            <a:r>
              <a:rPr i="1" lang="en">
                <a:solidFill>
                  <a:srgbClr val="212121"/>
                </a:solidFill>
              </a:rPr>
              <a:t>[0.0, 0.0, 0.0, 0.0, 0.0, 0.0, 0.0, 0.0, 0.0, 0.0] </a:t>
            </a:r>
            <a:r>
              <a:rPr lang="en">
                <a:solidFill>
                  <a:srgbClr val="212121"/>
                </a:solidFill>
              </a:rPr>
              <a:t>with </a:t>
            </a:r>
            <a:r>
              <a:rPr lang="en">
                <a:solidFill>
                  <a:srgbClr val="212121"/>
                </a:solidFill>
              </a:rPr>
              <a:t>kernel</a:t>
            </a:r>
            <a:r>
              <a:rPr lang="en">
                <a:solidFill>
                  <a:srgbClr val="212121"/>
                </a:solidFill>
              </a:rPr>
              <a:t> = </a:t>
            </a:r>
            <a:r>
              <a:rPr lang="en">
                <a:solidFill>
                  <a:srgbClr val="FF0000"/>
                </a:solidFill>
              </a:rPr>
              <a:t>‘linear’</a:t>
            </a:r>
            <a:r>
              <a:rPr lang="en">
                <a:solidFill>
                  <a:srgbClr val="212121"/>
                </a:solidFill>
              </a:rPr>
              <a:t>;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</a:rPr>
              <a:t>[0.0, 0.0, 0.0, 0.0, 0.0, 0.0, 0.011976047904191617, 0.0, 0.005988023952095809, 0.005988023952095809]</a:t>
            </a:r>
            <a:r>
              <a:rPr i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with 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kernel=</a:t>
            </a:r>
            <a:r>
              <a:rPr lang="en">
                <a:solidFill>
                  <a:srgbClr val="FF0000"/>
                </a:solidFill>
                <a:highlight>
                  <a:srgbClr val="FFFFFE"/>
                </a:highlight>
              </a:rPr>
              <a:t>’rbf’</a:t>
            </a:r>
            <a:r>
              <a:rPr lang="en">
                <a:solidFill>
                  <a:srgbClr val="000000"/>
                </a:solidFill>
                <a:highlight>
                  <a:srgbClr val="FFFFFE"/>
                </a:highlight>
              </a:rPr>
              <a:t>;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</a:rPr>
              <a:t>[0.041916167664670656, 0.029940119760479042, 0.029940119760479042, 0.03592814371257485, 0.041916167664670656, 0.05389221556886228, 0.03592814371257485, 0.029940119760479042, 0.05389221556886228, 0.017964071856287425]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with kernel =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‘poly‘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; </a:t>
            </a:r>
            <a:r>
              <a:rPr i="1" lang="en">
                <a:solidFill>
                  <a:srgbClr val="212121"/>
                </a:solidFill>
                <a:highlight>
                  <a:srgbClr val="FFFFFF"/>
                </a:highlight>
              </a:rPr>
              <a:t>[0.0658682634730539, 0.059880239520958084, 0.0658682634730539, 0.04790419161676647, 0.059880239520958084, 0.059880239520958084, 0.029940119760479042, 0.0718562874251497, 0.0718562874251497, 0.04790419161676647]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with kernel =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‘sigmoid‘</a:t>
            </a:r>
            <a:endParaRPr>
              <a:solidFill>
                <a:srgbClr val="FF0000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</a:t>
            </a:r>
            <a:r>
              <a:rPr lang="en"/>
              <a:t>Visualization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390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NBoptions data into OTM, ITM, and NTM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get NTM option, set the threshold as 0.5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 Normalization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dimension reduction with PCA, TSNE, UMAP to Put option and Call option separately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15"/>
          <p:cNvGraphicFramePr/>
          <p:nvPr/>
        </p:nvGraphicFramePr>
        <p:xfrm>
          <a:off x="5429075" y="19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{68DE0C1A-CC9D-4DA4-A604-699C1F1F85CA}</a:tableStyleId>
              </a:tblPr>
              <a:tblGrid>
                <a:gridCol w="1221725"/>
                <a:gridCol w="122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Instances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8150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NTM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819150" y="363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Vectors</a:t>
            </a:r>
            <a:endParaRPr/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75" y="983888"/>
            <a:ext cx="59436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475" y="3717563"/>
            <a:ext cx="59436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819150" y="86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 of </a:t>
            </a:r>
            <a:r>
              <a:rPr lang="en"/>
              <a:t>kernel</a:t>
            </a:r>
            <a:r>
              <a:rPr lang="en"/>
              <a:t> matrices</a:t>
            </a:r>
            <a:endParaRPr/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0" y="2064428"/>
            <a:ext cx="9144001" cy="19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00" y="238363"/>
            <a:ext cx="6355874" cy="46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7318525" y="2571750"/>
            <a:ext cx="1495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NPoptions Pairplot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64200"/>
            <a:ext cx="7505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Visualization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88" y="1478125"/>
            <a:ext cx="7999417" cy="337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64200"/>
            <a:ext cx="7505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TSNE</a:t>
            </a:r>
            <a:r>
              <a:rPr lang="en"/>
              <a:t> </a:t>
            </a:r>
            <a:r>
              <a:rPr lang="en"/>
              <a:t>Visualization</a:t>
            </a:r>
            <a:r>
              <a:rPr lang="en"/>
              <a:t>(Perplexity = 100)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37" y="1484925"/>
            <a:ext cx="8103326" cy="33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564200"/>
            <a:ext cx="75057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</a:t>
            </a:r>
            <a:r>
              <a:rPr lang="en"/>
              <a:t> </a:t>
            </a:r>
            <a:r>
              <a:rPr lang="en"/>
              <a:t>Visualization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0" y="1476063"/>
            <a:ext cx="7979102" cy="33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</a:t>
            </a:r>
            <a:r>
              <a:rPr lang="en"/>
              <a:t>Process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Machine Learning: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Partition </a:t>
            </a:r>
            <a:r>
              <a:rPr lang="en"/>
              <a:t>Option data into train_data (80%) and test_data (20%)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machine learning to train_data and test_data; calculate MSE and Q3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Selective Learning: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Partition train_data into train_train (80%) and train_test (20%)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the </a:t>
            </a:r>
            <a:r>
              <a:rPr lang="en"/>
              <a:t>prediction</a:t>
            </a:r>
            <a:r>
              <a:rPr lang="en"/>
              <a:t> error of train_test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bad_guys by finding the top 10% instances of the prediction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bad_guys, find the 10 nearest neighbors in train_train, 5 nearest neighbors in test_data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Process (Cont)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train_clean by removing (bad_guys + neighbors in train_train) from train_data; get test_clean by removing (bad_guys + neighbors in test_data)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machine learning to train_clean and test_clean; calculate MSE and Q3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Adaptive Learning: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bad_guys neighbors (potential bad guys)  in test_data, </a:t>
            </a:r>
            <a:r>
              <a:rPr lang="en"/>
              <a:t> find the 10 nearest neighbors in train_clean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adaptive_train from the neighbors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machine learning to adaptive_train_clean and test_clean; calculate MSE and Q3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Finally, Compare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