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7"/>
  </p:notesMasterIdLst>
  <p:sldIdLst>
    <p:sldId id="281" r:id="rId2"/>
    <p:sldId id="282" r:id="rId3"/>
    <p:sldId id="283" r:id="rId4"/>
    <p:sldId id="284" r:id="rId5"/>
    <p:sldId id="285" r:id="rId6"/>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C860AA7-5B0E-423E-A1F7-42D181EE8F88}">
  <a:tblStyle styleId="{3C860AA7-5B0E-423E-A1F7-42D181EE8F88}"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872"/>
    <p:restoredTop sz="94712"/>
  </p:normalViewPr>
  <p:slideViewPr>
    <p:cSldViewPr snapToGrid="0">
      <p:cViewPr varScale="1">
        <p:scale>
          <a:sx n="53" d="100"/>
          <a:sy n="53" d="100"/>
        </p:scale>
        <p:origin x="870" y="6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g23eba4b0eaa_0_1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9" name="Google Shape;319;g23eba4b0eaa_0_1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259c0ef16ca_0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259c0ef16ca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g274248789cd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9" name="Google Shape;339;g274248789cd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274248789cd_0_1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274248789cd_0_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274248789cd_0_1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274248789cd_0_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09021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HK"/>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HK"/>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HK"/>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HK"/>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HK"/>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HK"/>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HK"/>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HK"/>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HK"/>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HK"/>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HK"/>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zh-HK"/>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Google Shape;321;p38"/>
          <p:cNvSpPr txBox="1">
            <a:spLocks noGrp="1"/>
          </p:cNvSpPr>
          <p:nvPr>
            <p:ph type="subTitle" idx="1"/>
          </p:nvPr>
        </p:nvSpPr>
        <p:spPr>
          <a:xfrm>
            <a:off x="351100" y="186527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zh-HK"/>
              <a:t>Assignment 1 </a:t>
            </a:r>
            <a:endParaRPr/>
          </a:p>
        </p:txBody>
      </p:sp>
      <p:sp>
        <p:nvSpPr>
          <p:cNvPr id="322" name="Google Shape;322;p38"/>
          <p:cNvSpPr/>
          <p:nvPr/>
        </p:nvSpPr>
        <p:spPr>
          <a:xfrm>
            <a:off x="-7125" y="-30000"/>
            <a:ext cx="9144000" cy="5143500"/>
          </a:xfrm>
          <a:prstGeom prst="rect">
            <a:avLst/>
          </a:prstGeom>
          <a:solidFill>
            <a:srgbClr val="E38F4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38"/>
          <p:cNvSpPr txBox="1"/>
          <p:nvPr/>
        </p:nvSpPr>
        <p:spPr>
          <a:xfrm>
            <a:off x="2473575" y="2133950"/>
            <a:ext cx="4088100" cy="582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zh-HK" sz="2500" b="1">
                <a:solidFill>
                  <a:schemeClr val="lt1"/>
                </a:solidFill>
              </a:rPr>
              <a:t>Assignment 2</a:t>
            </a:r>
            <a:endParaRPr sz="2500" b="1">
              <a:solidFill>
                <a:schemeClr val="l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39"/>
          <p:cNvSpPr txBox="1"/>
          <p:nvPr/>
        </p:nvSpPr>
        <p:spPr>
          <a:xfrm>
            <a:off x="5931225" y="59900"/>
            <a:ext cx="4499700" cy="30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zh-HK" sz="800" b="1">
                <a:solidFill>
                  <a:srgbClr val="E38F46"/>
                </a:solidFill>
              </a:rPr>
              <a:t>Assignment 2: Focusing on the challenges (group assignment)</a:t>
            </a:r>
            <a:endParaRPr sz="800" b="1">
              <a:solidFill>
                <a:srgbClr val="E38F46"/>
              </a:solidFill>
            </a:endParaRPr>
          </a:p>
        </p:txBody>
      </p:sp>
      <p:cxnSp>
        <p:nvCxnSpPr>
          <p:cNvPr id="330" name="Google Shape;330;p39"/>
          <p:cNvCxnSpPr/>
          <p:nvPr/>
        </p:nvCxnSpPr>
        <p:spPr>
          <a:xfrm>
            <a:off x="117475" y="892525"/>
            <a:ext cx="8652300" cy="0"/>
          </a:xfrm>
          <a:prstGeom prst="straightConnector1">
            <a:avLst/>
          </a:prstGeom>
          <a:noFill/>
          <a:ln w="9525" cap="flat" cmpd="sng">
            <a:solidFill>
              <a:srgbClr val="E38F46"/>
            </a:solidFill>
            <a:prstDash val="solid"/>
            <a:round/>
            <a:headEnd type="none" w="med" len="med"/>
            <a:tailEnd type="none" w="med" len="med"/>
          </a:ln>
        </p:spPr>
      </p:cxnSp>
      <p:sp>
        <p:nvSpPr>
          <p:cNvPr id="331" name="Google Shape;331;p39"/>
          <p:cNvSpPr txBox="1"/>
          <p:nvPr/>
        </p:nvSpPr>
        <p:spPr>
          <a:xfrm>
            <a:off x="47281" y="1442838"/>
            <a:ext cx="7038900" cy="1031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zh-HK" sz="1100">
                <a:solidFill>
                  <a:srgbClr val="E38F46"/>
                </a:solidFill>
              </a:rPr>
              <a:t>Each project team selects a focus area where you can make an impact. The focus area can be different from the Assignment 1. Observe in the field. Identify the stakeholders in the focus area and interview relevant users/stakeholders to understand their pain-points. In this area, each team member interview at least one new user/stakeholder. The interviewees are preferably different from your first round interview (in terms of user/stakeholder, majority/extreme).</a:t>
            </a:r>
            <a:r>
              <a:rPr lang="zh-HK" sz="1100" i="1">
                <a:solidFill>
                  <a:srgbClr val="E38F46"/>
                </a:solidFill>
              </a:rPr>
              <a:t> (Tip: Ask a lot of “why”!)</a:t>
            </a:r>
            <a:endParaRPr sz="1100" i="1">
              <a:solidFill>
                <a:srgbClr val="E38F46"/>
              </a:solidFill>
            </a:endParaRPr>
          </a:p>
        </p:txBody>
      </p:sp>
      <p:sp>
        <p:nvSpPr>
          <p:cNvPr id="332" name="Google Shape;332;p39"/>
          <p:cNvSpPr txBox="1"/>
          <p:nvPr/>
        </p:nvSpPr>
        <p:spPr>
          <a:xfrm>
            <a:off x="117475" y="1006675"/>
            <a:ext cx="2451000" cy="369300"/>
          </a:xfrm>
          <a:prstGeom prst="rect">
            <a:avLst/>
          </a:prstGeom>
          <a:solidFill>
            <a:srgbClr val="E38F46"/>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zh-HK" sz="1200" b="1">
                <a:solidFill>
                  <a:srgbClr val="F2F2F2"/>
                </a:solidFill>
              </a:rPr>
              <a:t>Part 1: Select your focus area</a:t>
            </a:r>
            <a:endParaRPr sz="1200" b="1">
              <a:solidFill>
                <a:srgbClr val="F2F2F2"/>
              </a:solidFill>
            </a:endParaRPr>
          </a:p>
        </p:txBody>
      </p:sp>
      <p:sp>
        <p:nvSpPr>
          <p:cNvPr id="333" name="Google Shape;333;p39"/>
          <p:cNvSpPr txBox="1"/>
          <p:nvPr/>
        </p:nvSpPr>
        <p:spPr>
          <a:xfrm>
            <a:off x="47281" y="3152263"/>
            <a:ext cx="7357726" cy="692467"/>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zh-HK" sz="1100" dirty="0">
                <a:solidFill>
                  <a:srgbClr val="E38F46"/>
                </a:solidFill>
              </a:rPr>
              <a:t>After the filed study and interview, breakdown the problems in that focus area and identify 3 different challenges that can be addressed to take away the pain-points of your users. Each team please prepare a </a:t>
            </a:r>
            <a:r>
              <a:rPr lang="zh-HK" sz="1100" b="1" u="sng" dirty="0">
                <a:solidFill>
                  <a:srgbClr val="E38F46"/>
                </a:solidFill>
              </a:rPr>
              <a:t>1</a:t>
            </a:r>
            <a:r>
              <a:rPr lang="en-US" altLang="zh-CN" sz="1100" b="1" u="sng" dirty="0">
                <a:solidFill>
                  <a:srgbClr val="E38F46"/>
                </a:solidFill>
              </a:rPr>
              <a:t>5</a:t>
            </a:r>
            <a:r>
              <a:rPr lang="zh-HK" sz="1100" b="1" u="sng" dirty="0">
                <a:solidFill>
                  <a:srgbClr val="E38F46"/>
                </a:solidFill>
              </a:rPr>
              <a:t>-min presentation</a:t>
            </a:r>
            <a:r>
              <a:rPr lang="zh-HK" sz="1100" u="sng" dirty="0">
                <a:solidFill>
                  <a:srgbClr val="E38F46"/>
                </a:solidFill>
              </a:rPr>
              <a:t> </a:t>
            </a:r>
            <a:r>
              <a:rPr lang="zh-HK" sz="1100" dirty="0">
                <a:solidFill>
                  <a:srgbClr val="E38F46"/>
                </a:solidFill>
              </a:rPr>
              <a:t>to present these challenges in the next class. Submit the presentation deck as a .pptx file to Canvas assignment. </a:t>
            </a:r>
            <a:endParaRPr sz="1100" dirty="0">
              <a:solidFill>
                <a:srgbClr val="E38F46"/>
              </a:solidFill>
            </a:endParaRPr>
          </a:p>
        </p:txBody>
      </p:sp>
      <p:sp>
        <p:nvSpPr>
          <p:cNvPr id="334" name="Google Shape;334;p39"/>
          <p:cNvSpPr txBox="1"/>
          <p:nvPr/>
        </p:nvSpPr>
        <p:spPr>
          <a:xfrm>
            <a:off x="117475" y="2716100"/>
            <a:ext cx="4215600" cy="369300"/>
          </a:xfrm>
          <a:prstGeom prst="rect">
            <a:avLst/>
          </a:prstGeom>
          <a:solidFill>
            <a:srgbClr val="E38F46"/>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zh-HK" sz="1200" b="1">
                <a:solidFill>
                  <a:srgbClr val="F2F2F2"/>
                </a:solidFill>
              </a:rPr>
              <a:t>Part 2: Define the problems: 3-Challenge Presentation</a:t>
            </a:r>
            <a:endParaRPr sz="1200" b="1">
              <a:solidFill>
                <a:srgbClr val="F2F2F2"/>
              </a:solidFill>
            </a:endParaRPr>
          </a:p>
        </p:txBody>
      </p:sp>
      <p:pic>
        <p:nvPicPr>
          <p:cNvPr id="335" name="Google Shape;335;p39"/>
          <p:cNvPicPr preferRelativeResize="0"/>
          <p:nvPr/>
        </p:nvPicPr>
        <p:blipFill>
          <a:blip r:embed="rId3">
            <a:alphaModFix/>
          </a:blip>
          <a:stretch>
            <a:fillRect/>
          </a:stretch>
        </p:blipFill>
        <p:spPr>
          <a:xfrm>
            <a:off x="117475" y="190700"/>
            <a:ext cx="706650" cy="597000"/>
          </a:xfrm>
          <a:prstGeom prst="rect">
            <a:avLst/>
          </a:prstGeom>
          <a:noFill/>
          <a:ln>
            <a:noFill/>
          </a:ln>
        </p:spPr>
      </p:pic>
      <p:sp>
        <p:nvSpPr>
          <p:cNvPr id="336" name="Google Shape;336;p39"/>
          <p:cNvSpPr txBox="1"/>
          <p:nvPr/>
        </p:nvSpPr>
        <p:spPr>
          <a:xfrm>
            <a:off x="4258850" y="4866525"/>
            <a:ext cx="246600" cy="329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zh-HK" sz="900">
                <a:solidFill>
                  <a:srgbClr val="E38F46"/>
                </a:solidFill>
              </a:rPr>
              <a:t>1</a:t>
            </a:r>
            <a:endParaRPr sz="900">
              <a:solidFill>
                <a:srgbClr val="E38F46"/>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Google Shape;341;p40"/>
          <p:cNvSpPr txBox="1"/>
          <p:nvPr/>
        </p:nvSpPr>
        <p:spPr>
          <a:xfrm>
            <a:off x="5931225" y="59900"/>
            <a:ext cx="4499700" cy="30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zh-HK" sz="800" b="1">
                <a:solidFill>
                  <a:srgbClr val="E38F46"/>
                </a:solidFill>
              </a:rPr>
              <a:t>Assignment 2: Focusing on the challenges (group assignment)</a:t>
            </a:r>
            <a:endParaRPr sz="800" b="1">
              <a:solidFill>
                <a:srgbClr val="E38F46"/>
              </a:solidFill>
            </a:endParaRPr>
          </a:p>
        </p:txBody>
      </p:sp>
      <p:cxnSp>
        <p:nvCxnSpPr>
          <p:cNvPr id="342" name="Google Shape;342;p40"/>
          <p:cNvCxnSpPr/>
          <p:nvPr/>
        </p:nvCxnSpPr>
        <p:spPr>
          <a:xfrm>
            <a:off x="117475" y="892525"/>
            <a:ext cx="8652300" cy="0"/>
          </a:xfrm>
          <a:prstGeom prst="straightConnector1">
            <a:avLst/>
          </a:prstGeom>
          <a:noFill/>
          <a:ln w="9525" cap="flat" cmpd="sng">
            <a:solidFill>
              <a:srgbClr val="B6907B"/>
            </a:solidFill>
            <a:prstDash val="solid"/>
            <a:round/>
            <a:headEnd type="none" w="med" len="med"/>
            <a:tailEnd type="none" w="med" len="med"/>
          </a:ln>
        </p:spPr>
      </p:cxnSp>
      <p:sp>
        <p:nvSpPr>
          <p:cNvPr id="343" name="Google Shape;343;p40"/>
          <p:cNvSpPr txBox="1"/>
          <p:nvPr/>
        </p:nvSpPr>
        <p:spPr>
          <a:xfrm>
            <a:off x="117475" y="997350"/>
            <a:ext cx="5570400" cy="369300"/>
          </a:xfrm>
          <a:prstGeom prst="rect">
            <a:avLst/>
          </a:prstGeom>
          <a:solidFill>
            <a:srgbClr val="E38F46"/>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zh-HK" sz="1200" b="1">
                <a:solidFill>
                  <a:srgbClr val="F2F2F2"/>
                </a:solidFill>
              </a:rPr>
              <a:t>Part 3: In your presentation, you should include the following elements:</a:t>
            </a:r>
            <a:endParaRPr sz="1200" b="1">
              <a:solidFill>
                <a:srgbClr val="F2F2F2"/>
              </a:solidFill>
            </a:endParaRPr>
          </a:p>
        </p:txBody>
      </p:sp>
      <p:sp>
        <p:nvSpPr>
          <p:cNvPr id="344" name="Google Shape;344;p40"/>
          <p:cNvSpPr/>
          <p:nvPr/>
        </p:nvSpPr>
        <p:spPr>
          <a:xfrm>
            <a:off x="109600" y="1720650"/>
            <a:ext cx="2747100" cy="1338900"/>
          </a:xfrm>
          <a:prstGeom prst="rect">
            <a:avLst/>
          </a:prstGeom>
          <a:solidFill>
            <a:schemeClr val="lt1"/>
          </a:solidFill>
          <a:ln w="9525" cap="flat" cmpd="sng">
            <a:solidFill>
              <a:srgbClr val="E38F4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E38F46"/>
              </a:solidFill>
            </a:endParaRPr>
          </a:p>
        </p:txBody>
      </p:sp>
      <p:sp>
        <p:nvSpPr>
          <p:cNvPr id="345" name="Google Shape;345;p40"/>
          <p:cNvSpPr txBox="1"/>
          <p:nvPr/>
        </p:nvSpPr>
        <p:spPr>
          <a:xfrm>
            <a:off x="109600" y="1728275"/>
            <a:ext cx="30000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zh-HK" sz="1100" b="1">
                <a:solidFill>
                  <a:srgbClr val="E38F46"/>
                </a:solidFill>
              </a:rPr>
              <a:t>Rationale:</a:t>
            </a:r>
            <a:endParaRPr b="1">
              <a:solidFill>
                <a:srgbClr val="E38F46"/>
              </a:solidFill>
            </a:endParaRPr>
          </a:p>
        </p:txBody>
      </p:sp>
      <p:sp>
        <p:nvSpPr>
          <p:cNvPr id="346" name="Google Shape;346;p40"/>
          <p:cNvSpPr txBox="1"/>
          <p:nvPr/>
        </p:nvSpPr>
        <p:spPr>
          <a:xfrm>
            <a:off x="269125" y="2035000"/>
            <a:ext cx="2401800" cy="861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zh-HK" sz="1100">
                <a:solidFill>
                  <a:srgbClr val="E38F46"/>
                </a:solidFill>
              </a:rPr>
              <a:t>The focus area of individual team members prior to the team formation, and the flow of how you chose new focus area</a:t>
            </a:r>
            <a:endParaRPr sz="1300">
              <a:solidFill>
                <a:srgbClr val="E38F46"/>
              </a:solidFill>
            </a:endParaRPr>
          </a:p>
        </p:txBody>
      </p:sp>
      <p:sp>
        <p:nvSpPr>
          <p:cNvPr id="347" name="Google Shape;347;p40"/>
          <p:cNvSpPr txBox="1"/>
          <p:nvPr/>
        </p:nvSpPr>
        <p:spPr>
          <a:xfrm>
            <a:off x="62325" y="1366650"/>
            <a:ext cx="2736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zh-HK" sz="1200" b="1" dirty="0">
                <a:solidFill>
                  <a:srgbClr val="E38F46"/>
                </a:solidFill>
              </a:rPr>
              <a:t>1</a:t>
            </a:r>
            <a:endParaRPr sz="1500" dirty="0">
              <a:solidFill>
                <a:srgbClr val="E38F46"/>
              </a:solidFill>
            </a:endParaRPr>
          </a:p>
        </p:txBody>
      </p:sp>
      <p:sp>
        <p:nvSpPr>
          <p:cNvPr id="348" name="Google Shape;348;p40"/>
          <p:cNvSpPr/>
          <p:nvPr/>
        </p:nvSpPr>
        <p:spPr>
          <a:xfrm>
            <a:off x="3142175" y="1720650"/>
            <a:ext cx="2779200" cy="1338900"/>
          </a:xfrm>
          <a:prstGeom prst="rect">
            <a:avLst/>
          </a:prstGeom>
          <a:solidFill>
            <a:schemeClr val="lt1"/>
          </a:solidFill>
          <a:ln w="9525" cap="flat" cmpd="sng">
            <a:solidFill>
              <a:srgbClr val="E38F4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E38F46"/>
              </a:solidFill>
            </a:endParaRPr>
          </a:p>
        </p:txBody>
      </p:sp>
      <p:sp>
        <p:nvSpPr>
          <p:cNvPr id="349" name="Google Shape;349;p40"/>
          <p:cNvSpPr txBox="1"/>
          <p:nvPr/>
        </p:nvSpPr>
        <p:spPr>
          <a:xfrm>
            <a:off x="3142175" y="1728275"/>
            <a:ext cx="30000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zh-HK" sz="1100" b="1">
                <a:solidFill>
                  <a:srgbClr val="E38F46"/>
                </a:solidFill>
              </a:rPr>
              <a:t>Observation:</a:t>
            </a:r>
            <a:endParaRPr b="1">
              <a:solidFill>
                <a:srgbClr val="E38F46"/>
              </a:solidFill>
            </a:endParaRPr>
          </a:p>
        </p:txBody>
      </p:sp>
      <p:sp>
        <p:nvSpPr>
          <p:cNvPr id="350" name="Google Shape;350;p40"/>
          <p:cNvSpPr txBox="1"/>
          <p:nvPr/>
        </p:nvSpPr>
        <p:spPr>
          <a:xfrm>
            <a:off x="3301700" y="2035000"/>
            <a:ext cx="2446500" cy="861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zh-HK" sz="1100">
                <a:solidFill>
                  <a:srgbClr val="E38F46"/>
                </a:solidFill>
              </a:rPr>
              <a:t>Information from first-hand photos/videos you take in the field study to illustrate the challenges in the focus area</a:t>
            </a:r>
            <a:endParaRPr sz="1300">
              <a:solidFill>
                <a:srgbClr val="E38F46"/>
              </a:solidFill>
            </a:endParaRPr>
          </a:p>
        </p:txBody>
      </p:sp>
      <p:sp>
        <p:nvSpPr>
          <p:cNvPr id="351" name="Google Shape;351;p40"/>
          <p:cNvSpPr txBox="1"/>
          <p:nvPr/>
        </p:nvSpPr>
        <p:spPr>
          <a:xfrm>
            <a:off x="3028100" y="1366650"/>
            <a:ext cx="3096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zh-HK" sz="1200" b="1">
                <a:solidFill>
                  <a:srgbClr val="E38F46"/>
                </a:solidFill>
              </a:rPr>
              <a:t>2</a:t>
            </a:r>
            <a:endParaRPr sz="1500">
              <a:solidFill>
                <a:srgbClr val="E38F46"/>
              </a:solidFill>
            </a:endParaRPr>
          </a:p>
        </p:txBody>
      </p:sp>
      <p:sp>
        <p:nvSpPr>
          <p:cNvPr id="352" name="Google Shape;352;p40"/>
          <p:cNvSpPr/>
          <p:nvPr/>
        </p:nvSpPr>
        <p:spPr>
          <a:xfrm>
            <a:off x="6220425" y="1720650"/>
            <a:ext cx="2779200" cy="1338900"/>
          </a:xfrm>
          <a:prstGeom prst="rect">
            <a:avLst/>
          </a:prstGeom>
          <a:solidFill>
            <a:schemeClr val="lt1"/>
          </a:solidFill>
          <a:ln w="9525" cap="flat" cmpd="sng">
            <a:solidFill>
              <a:srgbClr val="E38F4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E38F46"/>
              </a:solidFill>
            </a:endParaRPr>
          </a:p>
        </p:txBody>
      </p:sp>
      <p:sp>
        <p:nvSpPr>
          <p:cNvPr id="353" name="Google Shape;353;p40"/>
          <p:cNvSpPr txBox="1"/>
          <p:nvPr/>
        </p:nvSpPr>
        <p:spPr>
          <a:xfrm>
            <a:off x="6220425" y="1728275"/>
            <a:ext cx="30000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zh-HK" sz="1100" b="1">
                <a:solidFill>
                  <a:srgbClr val="E38F46"/>
                </a:solidFill>
              </a:rPr>
              <a:t>Target groups:</a:t>
            </a:r>
            <a:endParaRPr b="1">
              <a:solidFill>
                <a:srgbClr val="E38F46"/>
              </a:solidFill>
            </a:endParaRPr>
          </a:p>
        </p:txBody>
      </p:sp>
      <p:sp>
        <p:nvSpPr>
          <p:cNvPr id="354" name="Google Shape;354;p40"/>
          <p:cNvSpPr txBox="1"/>
          <p:nvPr/>
        </p:nvSpPr>
        <p:spPr>
          <a:xfrm>
            <a:off x="6379950" y="2035000"/>
            <a:ext cx="24465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zh-HK" sz="1100">
                <a:solidFill>
                  <a:srgbClr val="E38F46"/>
                </a:solidFill>
              </a:rPr>
              <a:t>Who are the users and stakeholders</a:t>
            </a:r>
            <a:endParaRPr sz="1300">
              <a:solidFill>
                <a:srgbClr val="E38F46"/>
              </a:solidFill>
            </a:endParaRPr>
          </a:p>
        </p:txBody>
      </p:sp>
      <p:sp>
        <p:nvSpPr>
          <p:cNvPr id="355" name="Google Shape;355;p40"/>
          <p:cNvSpPr txBox="1"/>
          <p:nvPr/>
        </p:nvSpPr>
        <p:spPr>
          <a:xfrm>
            <a:off x="6106350" y="1366650"/>
            <a:ext cx="3096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zh-HK" sz="1200" b="1">
                <a:solidFill>
                  <a:srgbClr val="E38F46"/>
                </a:solidFill>
              </a:rPr>
              <a:t>3</a:t>
            </a:r>
            <a:endParaRPr sz="1500">
              <a:solidFill>
                <a:srgbClr val="E38F46"/>
              </a:solidFill>
            </a:endParaRPr>
          </a:p>
        </p:txBody>
      </p:sp>
      <p:sp>
        <p:nvSpPr>
          <p:cNvPr id="356" name="Google Shape;356;p40"/>
          <p:cNvSpPr/>
          <p:nvPr/>
        </p:nvSpPr>
        <p:spPr>
          <a:xfrm>
            <a:off x="110400" y="3549950"/>
            <a:ext cx="2747100" cy="1338900"/>
          </a:xfrm>
          <a:prstGeom prst="rect">
            <a:avLst/>
          </a:prstGeom>
          <a:solidFill>
            <a:schemeClr val="lt1"/>
          </a:solidFill>
          <a:ln w="9525" cap="flat" cmpd="sng">
            <a:solidFill>
              <a:srgbClr val="E38F4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E38F46"/>
              </a:solidFill>
            </a:endParaRPr>
          </a:p>
        </p:txBody>
      </p:sp>
      <p:sp>
        <p:nvSpPr>
          <p:cNvPr id="357" name="Google Shape;357;p40"/>
          <p:cNvSpPr txBox="1"/>
          <p:nvPr/>
        </p:nvSpPr>
        <p:spPr>
          <a:xfrm>
            <a:off x="110400" y="3557575"/>
            <a:ext cx="30000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zh-HK" sz="1100" b="1">
                <a:solidFill>
                  <a:srgbClr val="E38F46"/>
                </a:solidFill>
              </a:rPr>
              <a:t>Interview:</a:t>
            </a:r>
            <a:endParaRPr b="1">
              <a:solidFill>
                <a:srgbClr val="E38F46"/>
              </a:solidFill>
            </a:endParaRPr>
          </a:p>
        </p:txBody>
      </p:sp>
      <p:sp>
        <p:nvSpPr>
          <p:cNvPr id="358" name="Google Shape;358;p40"/>
          <p:cNvSpPr txBox="1"/>
          <p:nvPr/>
        </p:nvSpPr>
        <p:spPr>
          <a:xfrm>
            <a:off x="269925" y="3864300"/>
            <a:ext cx="2401800" cy="861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zh-HK" sz="1100">
                <a:solidFill>
                  <a:srgbClr val="E38F46"/>
                </a:solidFill>
              </a:rPr>
              <a:t>Process and outcomes, including assumptions, unexpected findings, extraordinariness, highlight moments.</a:t>
            </a:r>
            <a:endParaRPr sz="1300">
              <a:solidFill>
                <a:srgbClr val="E38F46"/>
              </a:solidFill>
            </a:endParaRPr>
          </a:p>
        </p:txBody>
      </p:sp>
      <p:sp>
        <p:nvSpPr>
          <p:cNvPr id="359" name="Google Shape;359;p40"/>
          <p:cNvSpPr txBox="1"/>
          <p:nvPr/>
        </p:nvSpPr>
        <p:spPr>
          <a:xfrm>
            <a:off x="63125" y="3195950"/>
            <a:ext cx="2736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zh-HK" sz="1200" b="1">
                <a:solidFill>
                  <a:srgbClr val="E38F46"/>
                </a:solidFill>
              </a:rPr>
              <a:t>4</a:t>
            </a:r>
            <a:endParaRPr sz="1500">
              <a:solidFill>
                <a:srgbClr val="E38F46"/>
              </a:solidFill>
            </a:endParaRPr>
          </a:p>
        </p:txBody>
      </p:sp>
      <p:sp>
        <p:nvSpPr>
          <p:cNvPr id="360" name="Google Shape;360;p40"/>
          <p:cNvSpPr/>
          <p:nvPr/>
        </p:nvSpPr>
        <p:spPr>
          <a:xfrm>
            <a:off x="3142975" y="3549950"/>
            <a:ext cx="2779200" cy="1338900"/>
          </a:xfrm>
          <a:prstGeom prst="rect">
            <a:avLst/>
          </a:prstGeom>
          <a:solidFill>
            <a:schemeClr val="lt1"/>
          </a:solidFill>
          <a:ln w="9525" cap="flat" cmpd="sng">
            <a:solidFill>
              <a:srgbClr val="E38F4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E38F46"/>
              </a:solidFill>
            </a:endParaRPr>
          </a:p>
        </p:txBody>
      </p:sp>
      <p:sp>
        <p:nvSpPr>
          <p:cNvPr id="361" name="Google Shape;361;p40"/>
          <p:cNvSpPr txBox="1"/>
          <p:nvPr/>
        </p:nvSpPr>
        <p:spPr>
          <a:xfrm>
            <a:off x="3142975" y="3557575"/>
            <a:ext cx="30000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zh-HK" sz="1100" b="1">
                <a:solidFill>
                  <a:srgbClr val="E38F46"/>
                </a:solidFill>
              </a:rPr>
              <a:t>Personas:</a:t>
            </a:r>
            <a:endParaRPr b="1">
              <a:solidFill>
                <a:srgbClr val="E38F46"/>
              </a:solidFill>
            </a:endParaRPr>
          </a:p>
        </p:txBody>
      </p:sp>
      <p:sp>
        <p:nvSpPr>
          <p:cNvPr id="362" name="Google Shape;362;p40"/>
          <p:cNvSpPr txBox="1"/>
          <p:nvPr/>
        </p:nvSpPr>
        <p:spPr>
          <a:xfrm>
            <a:off x="3302500" y="3864300"/>
            <a:ext cx="2446500" cy="52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zh-HK" sz="1100">
                <a:solidFill>
                  <a:srgbClr val="E38F46"/>
                </a:solidFill>
              </a:rPr>
              <a:t>Representative personas of users and stakeholders.</a:t>
            </a:r>
            <a:endParaRPr sz="1300">
              <a:solidFill>
                <a:srgbClr val="E38F46"/>
              </a:solidFill>
            </a:endParaRPr>
          </a:p>
        </p:txBody>
      </p:sp>
      <p:sp>
        <p:nvSpPr>
          <p:cNvPr id="363" name="Google Shape;363;p40"/>
          <p:cNvSpPr txBox="1"/>
          <p:nvPr/>
        </p:nvSpPr>
        <p:spPr>
          <a:xfrm>
            <a:off x="3028900" y="3195950"/>
            <a:ext cx="3096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zh-HK" sz="1200" b="1">
                <a:solidFill>
                  <a:srgbClr val="E38F46"/>
                </a:solidFill>
              </a:rPr>
              <a:t>5</a:t>
            </a:r>
            <a:endParaRPr sz="1500">
              <a:solidFill>
                <a:srgbClr val="E38F46"/>
              </a:solidFill>
            </a:endParaRPr>
          </a:p>
        </p:txBody>
      </p:sp>
      <p:sp>
        <p:nvSpPr>
          <p:cNvPr id="364" name="Google Shape;364;p40"/>
          <p:cNvSpPr/>
          <p:nvPr/>
        </p:nvSpPr>
        <p:spPr>
          <a:xfrm>
            <a:off x="6221225" y="3549950"/>
            <a:ext cx="2779200" cy="1338900"/>
          </a:xfrm>
          <a:prstGeom prst="rect">
            <a:avLst/>
          </a:prstGeom>
          <a:solidFill>
            <a:schemeClr val="lt1"/>
          </a:solidFill>
          <a:ln w="9525" cap="flat" cmpd="sng">
            <a:solidFill>
              <a:srgbClr val="E38F4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E38F46"/>
              </a:solidFill>
            </a:endParaRPr>
          </a:p>
        </p:txBody>
      </p:sp>
      <p:sp>
        <p:nvSpPr>
          <p:cNvPr id="365" name="Google Shape;365;p40"/>
          <p:cNvSpPr txBox="1"/>
          <p:nvPr/>
        </p:nvSpPr>
        <p:spPr>
          <a:xfrm>
            <a:off x="6221225" y="3557575"/>
            <a:ext cx="30000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zh-HK" sz="1100" b="1">
                <a:solidFill>
                  <a:srgbClr val="E38F46"/>
                </a:solidFill>
              </a:rPr>
              <a:t>Analysis:</a:t>
            </a:r>
            <a:endParaRPr b="1">
              <a:solidFill>
                <a:srgbClr val="E38F46"/>
              </a:solidFill>
            </a:endParaRPr>
          </a:p>
        </p:txBody>
      </p:sp>
      <p:sp>
        <p:nvSpPr>
          <p:cNvPr id="366" name="Google Shape;366;p40"/>
          <p:cNvSpPr txBox="1"/>
          <p:nvPr/>
        </p:nvSpPr>
        <p:spPr>
          <a:xfrm>
            <a:off x="6380750" y="3864300"/>
            <a:ext cx="2446500" cy="861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zh-HK" sz="1100">
                <a:solidFill>
                  <a:srgbClr val="E38F46"/>
                </a:solidFill>
              </a:rPr>
              <a:t>Use the techniques taught in class, dig into the root causes by asking multiple WHY’s; breakdown the problems in the focus area.</a:t>
            </a:r>
            <a:endParaRPr sz="1300">
              <a:solidFill>
                <a:srgbClr val="E38F46"/>
              </a:solidFill>
            </a:endParaRPr>
          </a:p>
        </p:txBody>
      </p:sp>
      <p:sp>
        <p:nvSpPr>
          <p:cNvPr id="367" name="Google Shape;367;p40"/>
          <p:cNvSpPr txBox="1"/>
          <p:nvPr/>
        </p:nvSpPr>
        <p:spPr>
          <a:xfrm>
            <a:off x="6107150" y="3195950"/>
            <a:ext cx="3096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zh-HK" sz="1200" b="1">
                <a:solidFill>
                  <a:srgbClr val="E38F46"/>
                </a:solidFill>
              </a:rPr>
              <a:t>6</a:t>
            </a:r>
            <a:endParaRPr sz="1500">
              <a:solidFill>
                <a:srgbClr val="E38F46"/>
              </a:solidFill>
            </a:endParaRPr>
          </a:p>
        </p:txBody>
      </p:sp>
      <p:pic>
        <p:nvPicPr>
          <p:cNvPr id="368" name="Google Shape;368;p40"/>
          <p:cNvPicPr preferRelativeResize="0"/>
          <p:nvPr/>
        </p:nvPicPr>
        <p:blipFill>
          <a:blip r:embed="rId3">
            <a:alphaModFix/>
          </a:blip>
          <a:stretch>
            <a:fillRect/>
          </a:stretch>
        </p:blipFill>
        <p:spPr>
          <a:xfrm>
            <a:off x="117475" y="190700"/>
            <a:ext cx="706650" cy="597000"/>
          </a:xfrm>
          <a:prstGeom prst="rect">
            <a:avLst/>
          </a:prstGeom>
          <a:noFill/>
          <a:ln>
            <a:noFill/>
          </a:ln>
        </p:spPr>
      </p:pic>
      <p:sp>
        <p:nvSpPr>
          <p:cNvPr id="369" name="Google Shape;369;p40"/>
          <p:cNvSpPr txBox="1"/>
          <p:nvPr/>
        </p:nvSpPr>
        <p:spPr>
          <a:xfrm>
            <a:off x="4258850" y="4866525"/>
            <a:ext cx="246600" cy="329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zh-HK" sz="900">
                <a:solidFill>
                  <a:srgbClr val="E38F46"/>
                </a:solidFill>
              </a:rPr>
              <a:t>2</a:t>
            </a:r>
            <a:endParaRPr sz="900">
              <a:solidFill>
                <a:srgbClr val="E38F46"/>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41"/>
          <p:cNvSpPr txBox="1"/>
          <p:nvPr/>
        </p:nvSpPr>
        <p:spPr>
          <a:xfrm>
            <a:off x="5931225" y="59900"/>
            <a:ext cx="4499700" cy="30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zh-HK" sz="800" b="1">
                <a:solidFill>
                  <a:srgbClr val="E38F46"/>
                </a:solidFill>
              </a:rPr>
              <a:t>Assignment 2: Focusing on the challenges (group assignment)</a:t>
            </a:r>
            <a:endParaRPr sz="800" b="1">
              <a:solidFill>
                <a:srgbClr val="E38F46"/>
              </a:solidFill>
            </a:endParaRPr>
          </a:p>
        </p:txBody>
      </p:sp>
      <p:cxnSp>
        <p:nvCxnSpPr>
          <p:cNvPr id="375" name="Google Shape;375;p41"/>
          <p:cNvCxnSpPr/>
          <p:nvPr/>
        </p:nvCxnSpPr>
        <p:spPr>
          <a:xfrm>
            <a:off x="117475" y="892525"/>
            <a:ext cx="8652300" cy="0"/>
          </a:xfrm>
          <a:prstGeom prst="straightConnector1">
            <a:avLst/>
          </a:prstGeom>
          <a:noFill/>
          <a:ln w="9525" cap="flat" cmpd="sng">
            <a:solidFill>
              <a:srgbClr val="B6907B"/>
            </a:solidFill>
            <a:prstDash val="solid"/>
            <a:round/>
            <a:headEnd type="none" w="med" len="med"/>
            <a:tailEnd type="none" w="med" len="med"/>
          </a:ln>
        </p:spPr>
      </p:cxnSp>
      <p:sp>
        <p:nvSpPr>
          <p:cNvPr id="376" name="Google Shape;376;p41"/>
          <p:cNvSpPr txBox="1"/>
          <p:nvPr/>
        </p:nvSpPr>
        <p:spPr>
          <a:xfrm>
            <a:off x="117475" y="997350"/>
            <a:ext cx="5570400" cy="369300"/>
          </a:xfrm>
          <a:prstGeom prst="rect">
            <a:avLst/>
          </a:prstGeom>
          <a:solidFill>
            <a:srgbClr val="E38F46"/>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zh-HK" sz="1200" b="1">
                <a:solidFill>
                  <a:srgbClr val="F2F2F2"/>
                </a:solidFill>
              </a:rPr>
              <a:t>Part 3: In your presentation, you should include the following elements:</a:t>
            </a:r>
            <a:endParaRPr sz="1200" b="1">
              <a:solidFill>
                <a:srgbClr val="F2F2F2"/>
              </a:solidFill>
            </a:endParaRPr>
          </a:p>
        </p:txBody>
      </p:sp>
      <p:sp>
        <p:nvSpPr>
          <p:cNvPr id="377" name="Google Shape;377;p41"/>
          <p:cNvSpPr/>
          <p:nvPr/>
        </p:nvSpPr>
        <p:spPr>
          <a:xfrm>
            <a:off x="117475" y="1720650"/>
            <a:ext cx="5877600" cy="2928000"/>
          </a:xfrm>
          <a:prstGeom prst="rect">
            <a:avLst/>
          </a:prstGeom>
          <a:solidFill>
            <a:schemeClr val="lt1"/>
          </a:solidFill>
          <a:ln w="9525" cap="flat" cmpd="sng">
            <a:solidFill>
              <a:srgbClr val="B6907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E38F46"/>
              </a:solidFill>
            </a:endParaRPr>
          </a:p>
        </p:txBody>
      </p:sp>
      <p:sp>
        <p:nvSpPr>
          <p:cNvPr id="378" name="Google Shape;378;p41"/>
          <p:cNvSpPr txBox="1"/>
          <p:nvPr/>
        </p:nvSpPr>
        <p:spPr>
          <a:xfrm>
            <a:off x="109600" y="1728275"/>
            <a:ext cx="30000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zh-HK" sz="1100" b="1">
                <a:solidFill>
                  <a:srgbClr val="E38F46"/>
                </a:solidFill>
              </a:rPr>
              <a:t>Define problems:</a:t>
            </a:r>
            <a:endParaRPr b="1">
              <a:solidFill>
                <a:srgbClr val="E38F46"/>
              </a:solidFill>
            </a:endParaRPr>
          </a:p>
        </p:txBody>
      </p:sp>
      <p:sp>
        <p:nvSpPr>
          <p:cNvPr id="379" name="Google Shape;379;p41"/>
          <p:cNvSpPr txBox="1"/>
          <p:nvPr/>
        </p:nvSpPr>
        <p:spPr>
          <a:xfrm>
            <a:off x="269125" y="2035000"/>
            <a:ext cx="2401800" cy="692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zh-HK" sz="1100">
                <a:solidFill>
                  <a:srgbClr val="E38F46"/>
                </a:solidFill>
              </a:rPr>
              <a:t>identify three challenges and formulate them into three POVs using the template below: </a:t>
            </a:r>
            <a:endParaRPr sz="1300">
              <a:solidFill>
                <a:srgbClr val="E38F46"/>
              </a:solidFill>
            </a:endParaRPr>
          </a:p>
        </p:txBody>
      </p:sp>
      <p:sp>
        <p:nvSpPr>
          <p:cNvPr id="380" name="Google Shape;380;p41"/>
          <p:cNvSpPr txBox="1"/>
          <p:nvPr/>
        </p:nvSpPr>
        <p:spPr>
          <a:xfrm>
            <a:off x="62325" y="1366650"/>
            <a:ext cx="2736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zh-HK" sz="1200" b="1">
                <a:solidFill>
                  <a:srgbClr val="B6907B"/>
                </a:solidFill>
              </a:rPr>
              <a:t>7</a:t>
            </a:r>
            <a:endParaRPr sz="1500"/>
          </a:p>
        </p:txBody>
      </p:sp>
      <p:sp>
        <p:nvSpPr>
          <p:cNvPr id="381" name="Google Shape;381;p41"/>
          <p:cNvSpPr txBox="1"/>
          <p:nvPr/>
        </p:nvSpPr>
        <p:spPr>
          <a:xfrm>
            <a:off x="858925" y="2809200"/>
            <a:ext cx="11145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zh-HK" sz="1100" b="1">
                <a:solidFill>
                  <a:schemeClr val="dk1"/>
                </a:solidFill>
              </a:rPr>
              <a:t>Who (User)</a:t>
            </a:r>
            <a:endParaRPr>
              <a:solidFill>
                <a:schemeClr val="dk1"/>
              </a:solidFill>
            </a:endParaRPr>
          </a:p>
        </p:txBody>
      </p:sp>
      <p:sp>
        <p:nvSpPr>
          <p:cNvPr id="382" name="Google Shape;382;p41"/>
          <p:cNvSpPr txBox="1"/>
          <p:nvPr/>
        </p:nvSpPr>
        <p:spPr>
          <a:xfrm>
            <a:off x="1833775" y="2890150"/>
            <a:ext cx="11145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zh-HK" sz="1100">
                <a:solidFill>
                  <a:srgbClr val="E38F46"/>
                </a:solidFill>
              </a:rPr>
              <a:t>need a way to</a:t>
            </a:r>
            <a:endParaRPr sz="1300">
              <a:solidFill>
                <a:srgbClr val="E38F46"/>
              </a:solidFill>
            </a:endParaRPr>
          </a:p>
        </p:txBody>
      </p:sp>
      <p:sp>
        <p:nvSpPr>
          <p:cNvPr id="383" name="Google Shape;383;p41"/>
          <p:cNvSpPr txBox="1"/>
          <p:nvPr/>
        </p:nvSpPr>
        <p:spPr>
          <a:xfrm>
            <a:off x="2796925" y="2809200"/>
            <a:ext cx="18990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zh-HK" sz="1100" b="1">
                <a:solidFill>
                  <a:schemeClr val="dk1"/>
                </a:solidFill>
              </a:rPr>
              <a:t>Do what (user’s need)</a:t>
            </a:r>
            <a:endParaRPr>
              <a:solidFill>
                <a:schemeClr val="dk1"/>
              </a:solidFill>
            </a:endParaRPr>
          </a:p>
        </p:txBody>
      </p:sp>
      <p:cxnSp>
        <p:nvCxnSpPr>
          <p:cNvPr id="384" name="Google Shape;384;p41"/>
          <p:cNvCxnSpPr/>
          <p:nvPr/>
        </p:nvCxnSpPr>
        <p:spPr>
          <a:xfrm>
            <a:off x="2786725" y="3130950"/>
            <a:ext cx="1929900" cy="0"/>
          </a:xfrm>
          <a:prstGeom prst="straightConnector1">
            <a:avLst/>
          </a:prstGeom>
          <a:noFill/>
          <a:ln w="9525" cap="flat" cmpd="sng">
            <a:solidFill>
              <a:srgbClr val="E38F46"/>
            </a:solidFill>
            <a:prstDash val="solid"/>
            <a:round/>
            <a:headEnd type="none" w="med" len="med"/>
            <a:tailEnd type="none" w="med" len="med"/>
          </a:ln>
        </p:spPr>
      </p:cxnSp>
      <p:sp>
        <p:nvSpPr>
          <p:cNvPr id="385" name="Google Shape;385;p41"/>
          <p:cNvSpPr txBox="1"/>
          <p:nvPr/>
        </p:nvSpPr>
        <p:spPr>
          <a:xfrm>
            <a:off x="680100" y="3287150"/>
            <a:ext cx="30000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zh-HK" sz="1100">
                <a:solidFill>
                  <a:srgbClr val="B6907B"/>
                </a:solidFill>
                <a:highlight>
                  <a:schemeClr val="lt1"/>
                </a:highlight>
              </a:rPr>
              <a:t> because </a:t>
            </a:r>
            <a:endParaRPr>
              <a:highlight>
                <a:schemeClr val="lt1"/>
              </a:highlight>
            </a:endParaRPr>
          </a:p>
        </p:txBody>
      </p:sp>
      <p:sp>
        <p:nvSpPr>
          <p:cNvPr id="386" name="Google Shape;386;p41"/>
          <p:cNvSpPr txBox="1"/>
          <p:nvPr/>
        </p:nvSpPr>
        <p:spPr>
          <a:xfrm>
            <a:off x="1391825" y="3239400"/>
            <a:ext cx="44997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zh-HK" sz="1100" b="1">
                <a:solidFill>
                  <a:schemeClr val="dk1"/>
                </a:solidFill>
              </a:rPr>
              <a:t>What you discover through your empathy process (insight)</a:t>
            </a:r>
            <a:endParaRPr>
              <a:solidFill>
                <a:schemeClr val="dk1"/>
              </a:solidFill>
            </a:endParaRPr>
          </a:p>
        </p:txBody>
      </p:sp>
      <p:cxnSp>
        <p:nvCxnSpPr>
          <p:cNvPr id="387" name="Google Shape;387;p41"/>
          <p:cNvCxnSpPr/>
          <p:nvPr/>
        </p:nvCxnSpPr>
        <p:spPr>
          <a:xfrm rot="10800000" flipH="1">
            <a:off x="1352425" y="3524725"/>
            <a:ext cx="4199100" cy="8100"/>
          </a:xfrm>
          <a:prstGeom prst="straightConnector1">
            <a:avLst/>
          </a:prstGeom>
          <a:noFill/>
          <a:ln w="9525" cap="flat" cmpd="sng">
            <a:solidFill>
              <a:srgbClr val="E38F46"/>
            </a:solidFill>
            <a:prstDash val="solid"/>
            <a:round/>
            <a:headEnd type="none" w="med" len="med"/>
            <a:tailEnd type="none" w="med" len="med"/>
          </a:ln>
        </p:spPr>
      </p:cxnSp>
      <p:cxnSp>
        <p:nvCxnSpPr>
          <p:cNvPr id="388" name="Google Shape;388;p41"/>
          <p:cNvCxnSpPr/>
          <p:nvPr/>
        </p:nvCxnSpPr>
        <p:spPr>
          <a:xfrm>
            <a:off x="809875" y="3125550"/>
            <a:ext cx="1023900" cy="5400"/>
          </a:xfrm>
          <a:prstGeom prst="straightConnector1">
            <a:avLst/>
          </a:prstGeom>
          <a:noFill/>
          <a:ln w="9525" cap="flat" cmpd="sng">
            <a:solidFill>
              <a:srgbClr val="E38F46"/>
            </a:solidFill>
            <a:prstDash val="solid"/>
            <a:round/>
            <a:headEnd type="none" w="med" len="med"/>
            <a:tailEnd type="none" w="med" len="med"/>
          </a:ln>
        </p:spPr>
      </p:cxnSp>
      <p:sp>
        <p:nvSpPr>
          <p:cNvPr id="389" name="Google Shape;389;p41"/>
          <p:cNvSpPr txBox="1"/>
          <p:nvPr/>
        </p:nvSpPr>
        <p:spPr>
          <a:xfrm>
            <a:off x="335925" y="3684150"/>
            <a:ext cx="5317500" cy="954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zh-HK" sz="1000" i="1">
                <a:solidFill>
                  <a:srgbClr val="E38F46"/>
                </a:solidFill>
              </a:rPr>
              <a:t>Tips: </a:t>
            </a:r>
            <a:endParaRPr sz="1000" i="1">
              <a:solidFill>
                <a:srgbClr val="E38F46"/>
              </a:solidFill>
            </a:endParaRPr>
          </a:p>
          <a:p>
            <a:pPr marL="0" lvl="0" indent="0" algn="l" rtl="0">
              <a:spcBef>
                <a:spcPts val="0"/>
              </a:spcBef>
              <a:spcAft>
                <a:spcPts val="0"/>
              </a:spcAft>
              <a:buNone/>
            </a:pPr>
            <a:r>
              <a:rPr lang="zh-HK" sz="1000" i="1">
                <a:solidFill>
                  <a:srgbClr val="E38F46"/>
                </a:solidFill>
              </a:rPr>
              <a:t>- Iterative process! Asking more "whys" to iterate and avoid trivial problem.</a:t>
            </a:r>
            <a:endParaRPr sz="1000" i="1">
              <a:solidFill>
                <a:srgbClr val="E38F46"/>
              </a:solidFill>
            </a:endParaRPr>
          </a:p>
          <a:p>
            <a:pPr marL="0" lvl="0" indent="0" algn="l" rtl="0">
              <a:spcBef>
                <a:spcPts val="0"/>
              </a:spcBef>
              <a:spcAft>
                <a:spcPts val="0"/>
              </a:spcAft>
              <a:buNone/>
            </a:pPr>
            <a:r>
              <a:rPr lang="zh-HK" sz="1000" i="1">
                <a:solidFill>
                  <a:srgbClr val="E38F46"/>
                </a:solidFill>
              </a:rPr>
              <a:t>- Start with verb for the user's need.</a:t>
            </a:r>
            <a:endParaRPr sz="1000" i="1">
              <a:solidFill>
                <a:srgbClr val="E38F46"/>
              </a:solidFill>
            </a:endParaRPr>
          </a:p>
          <a:p>
            <a:pPr marL="0" lvl="0" indent="0" algn="l" rtl="0">
              <a:spcBef>
                <a:spcPts val="0"/>
              </a:spcBef>
              <a:spcAft>
                <a:spcPts val="0"/>
              </a:spcAft>
              <a:buNone/>
            </a:pPr>
            <a:r>
              <a:rPr lang="zh-HK" sz="1000" i="1">
                <a:solidFill>
                  <a:srgbClr val="E38F46"/>
                </a:solidFill>
              </a:rPr>
              <a:t>- Do not include solutions in POV.</a:t>
            </a:r>
            <a:endParaRPr sz="1000" i="1">
              <a:solidFill>
                <a:srgbClr val="E38F46"/>
              </a:solidFill>
            </a:endParaRPr>
          </a:p>
          <a:p>
            <a:pPr marL="0" lvl="0" indent="0" algn="l" rtl="0">
              <a:spcBef>
                <a:spcPts val="0"/>
              </a:spcBef>
              <a:spcAft>
                <a:spcPts val="0"/>
              </a:spcAft>
              <a:buNone/>
            </a:pPr>
            <a:endParaRPr sz="1000" i="1">
              <a:solidFill>
                <a:srgbClr val="E38F46"/>
              </a:solidFill>
            </a:endParaRPr>
          </a:p>
        </p:txBody>
      </p:sp>
      <p:sp>
        <p:nvSpPr>
          <p:cNvPr id="390" name="Google Shape;390;p41"/>
          <p:cNvSpPr/>
          <p:nvPr/>
        </p:nvSpPr>
        <p:spPr>
          <a:xfrm>
            <a:off x="6234575" y="1719149"/>
            <a:ext cx="2761500" cy="2919297"/>
          </a:xfrm>
          <a:prstGeom prst="rect">
            <a:avLst/>
          </a:prstGeom>
          <a:solidFill>
            <a:schemeClr val="lt1"/>
          </a:solidFill>
          <a:ln w="9525" cap="flat" cmpd="sng">
            <a:solidFill>
              <a:srgbClr val="BC704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E38F46"/>
              </a:solidFill>
            </a:endParaRPr>
          </a:p>
        </p:txBody>
      </p:sp>
      <p:sp>
        <p:nvSpPr>
          <p:cNvPr id="391" name="Google Shape;391;p41"/>
          <p:cNvSpPr txBox="1"/>
          <p:nvPr/>
        </p:nvSpPr>
        <p:spPr>
          <a:xfrm>
            <a:off x="6234575" y="1726775"/>
            <a:ext cx="25671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zh-HK" sz="1100" b="1">
                <a:solidFill>
                  <a:srgbClr val="E38F46"/>
                </a:solidFill>
              </a:rPr>
              <a:t>Submission format</a:t>
            </a:r>
            <a:endParaRPr b="1">
              <a:solidFill>
                <a:srgbClr val="E38F46"/>
              </a:solidFill>
            </a:endParaRPr>
          </a:p>
        </p:txBody>
      </p:sp>
      <p:sp>
        <p:nvSpPr>
          <p:cNvPr id="392" name="Google Shape;392;p41"/>
          <p:cNvSpPr txBox="1"/>
          <p:nvPr/>
        </p:nvSpPr>
        <p:spPr>
          <a:xfrm>
            <a:off x="6246450" y="2033500"/>
            <a:ext cx="2639400" cy="2047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zh-HK" sz="1100">
                <a:solidFill>
                  <a:srgbClr val="E38F46"/>
                </a:solidFill>
              </a:rPr>
              <a:t>- Each group only submits once.</a:t>
            </a:r>
            <a:endParaRPr sz="1100">
              <a:solidFill>
                <a:srgbClr val="E38F46"/>
              </a:solidFill>
            </a:endParaRPr>
          </a:p>
          <a:p>
            <a:pPr marL="0" lvl="0" indent="0" algn="l" rtl="0">
              <a:spcBef>
                <a:spcPts val="0"/>
              </a:spcBef>
              <a:spcAft>
                <a:spcPts val="0"/>
              </a:spcAft>
              <a:buNone/>
            </a:pPr>
            <a:endParaRPr sz="1100">
              <a:solidFill>
                <a:srgbClr val="E38F46"/>
              </a:solidFill>
            </a:endParaRPr>
          </a:p>
          <a:p>
            <a:pPr marL="0" lvl="0" indent="0" algn="l" rtl="0">
              <a:spcBef>
                <a:spcPts val="0"/>
              </a:spcBef>
              <a:spcAft>
                <a:spcPts val="0"/>
              </a:spcAft>
              <a:buNone/>
            </a:pPr>
            <a:r>
              <a:rPr lang="zh-HK" sz="1100">
                <a:solidFill>
                  <a:srgbClr val="E38F46"/>
                </a:solidFill>
              </a:rPr>
              <a:t>- Name your file in this format: A3_Team# (where # is your team number on Canvas). Include the team name and team member names on the title page. </a:t>
            </a:r>
            <a:endParaRPr sz="1100">
              <a:solidFill>
                <a:srgbClr val="E38F46"/>
              </a:solidFill>
            </a:endParaRPr>
          </a:p>
          <a:p>
            <a:pPr marL="0" lvl="0" indent="0" algn="l" rtl="0">
              <a:spcBef>
                <a:spcPts val="0"/>
              </a:spcBef>
              <a:spcAft>
                <a:spcPts val="0"/>
              </a:spcAft>
              <a:buNone/>
            </a:pPr>
            <a:endParaRPr sz="1100">
              <a:solidFill>
                <a:srgbClr val="E38F46"/>
              </a:solidFill>
            </a:endParaRPr>
          </a:p>
          <a:p>
            <a:pPr marL="0" lvl="0" indent="0" algn="l" rtl="0">
              <a:spcBef>
                <a:spcPts val="0"/>
              </a:spcBef>
              <a:spcAft>
                <a:spcPts val="0"/>
              </a:spcAft>
              <a:buNone/>
            </a:pPr>
            <a:r>
              <a:rPr lang="zh-HK" sz="1100">
                <a:solidFill>
                  <a:srgbClr val="E38F46"/>
                </a:solidFill>
              </a:rPr>
              <a:t>- You will select final project ideas and give a presentation in next class based on this assignment.</a:t>
            </a:r>
            <a:endParaRPr sz="1100">
              <a:solidFill>
                <a:srgbClr val="E38F46"/>
              </a:solidFill>
            </a:endParaRPr>
          </a:p>
        </p:txBody>
      </p:sp>
      <p:sp>
        <p:nvSpPr>
          <p:cNvPr id="393" name="Google Shape;393;p41"/>
          <p:cNvSpPr txBox="1"/>
          <p:nvPr/>
        </p:nvSpPr>
        <p:spPr>
          <a:xfrm>
            <a:off x="6187300" y="1365138"/>
            <a:ext cx="2736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zh-HK" sz="1200" b="1">
                <a:solidFill>
                  <a:srgbClr val="B6907B"/>
                </a:solidFill>
              </a:rPr>
              <a:t>8</a:t>
            </a:r>
            <a:endParaRPr sz="1500">
              <a:solidFill>
                <a:srgbClr val="B6907B"/>
              </a:solidFill>
            </a:endParaRPr>
          </a:p>
        </p:txBody>
      </p:sp>
      <p:pic>
        <p:nvPicPr>
          <p:cNvPr id="394" name="Google Shape;394;p41"/>
          <p:cNvPicPr preferRelativeResize="0"/>
          <p:nvPr/>
        </p:nvPicPr>
        <p:blipFill>
          <a:blip r:embed="rId3">
            <a:alphaModFix/>
          </a:blip>
          <a:stretch>
            <a:fillRect/>
          </a:stretch>
        </p:blipFill>
        <p:spPr>
          <a:xfrm>
            <a:off x="117475" y="190700"/>
            <a:ext cx="706650" cy="597000"/>
          </a:xfrm>
          <a:prstGeom prst="rect">
            <a:avLst/>
          </a:prstGeom>
          <a:noFill/>
          <a:ln>
            <a:noFill/>
          </a:ln>
        </p:spPr>
      </p:pic>
      <p:sp>
        <p:nvSpPr>
          <p:cNvPr id="395" name="Google Shape;395;p41"/>
          <p:cNvSpPr txBox="1"/>
          <p:nvPr/>
        </p:nvSpPr>
        <p:spPr>
          <a:xfrm>
            <a:off x="4258850" y="4866525"/>
            <a:ext cx="246600" cy="329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zh-HK" sz="900" dirty="0">
                <a:solidFill>
                  <a:srgbClr val="E38F46"/>
                </a:solidFill>
              </a:rPr>
              <a:t>3</a:t>
            </a:r>
            <a:endParaRPr sz="900" dirty="0">
              <a:solidFill>
                <a:srgbClr val="E38F46"/>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41"/>
          <p:cNvSpPr txBox="1"/>
          <p:nvPr/>
        </p:nvSpPr>
        <p:spPr>
          <a:xfrm>
            <a:off x="5931225" y="59900"/>
            <a:ext cx="4499700" cy="30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zh-HK" sz="800" b="1">
                <a:solidFill>
                  <a:srgbClr val="E38F46"/>
                </a:solidFill>
              </a:rPr>
              <a:t>Assignment 2: Focusing on the challenges (group assignment)</a:t>
            </a:r>
            <a:endParaRPr sz="800" b="1">
              <a:solidFill>
                <a:srgbClr val="E38F46"/>
              </a:solidFill>
            </a:endParaRPr>
          </a:p>
        </p:txBody>
      </p:sp>
      <p:cxnSp>
        <p:nvCxnSpPr>
          <p:cNvPr id="375" name="Google Shape;375;p41"/>
          <p:cNvCxnSpPr/>
          <p:nvPr/>
        </p:nvCxnSpPr>
        <p:spPr>
          <a:xfrm>
            <a:off x="117475" y="892525"/>
            <a:ext cx="8652300" cy="0"/>
          </a:xfrm>
          <a:prstGeom prst="straightConnector1">
            <a:avLst/>
          </a:prstGeom>
          <a:noFill/>
          <a:ln w="9525" cap="flat" cmpd="sng">
            <a:solidFill>
              <a:srgbClr val="B6907B"/>
            </a:solidFill>
            <a:prstDash val="solid"/>
            <a:round/>
            <a:headEnd type="none" w="med" len="med"/>
            <a:tailEnd type="none" w="med" len="med"/>
          </a:ln>
        </p:spPr>
      </p:cxnSp>
      <p:sp>
        <p:nvSpPr>
          <p:cNvPr id="376" name="Google Shape;376;p41"/>
          <p:cNvSpPr txBox="1"/>
          <p:nvPr/>
        </p:nvSpPr>
        <p:spPr>
          <a:xfrm>
            <a:off x="117475" y="997350"/>
            <a:ext cx="5570400" cy="369300"/>
          </a:xfrm>
          <a:prstGeom prst="rect">
            <a:avLst/>
          </a:prstGeom>
          <a:solidFill>
            <a:srgbClr val="E38F46"/>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ltLang="zh-HK" sz="1200" b="1" dirty="0">
                <a:solidFill>
                  <a:srgbClr val="F2F2F2"/>
                </a:solidFill>
              </a:rPr>
              <a:t>Part4: Please fill in the POV: </a:t>
            </a:r>
            <a:endParaRPr sz="1200" b="1" dirty="0">
              <a:solidFill>
                <a:srgbClr val="F2F2F2"/>
              </a:solidFill>
            </a:endParaRPr>
          </a:p>
        </p:txBody>
      </p:sp>
      <p:sp>
        <p:nvSpPr>
          <p:cNvPr id="382" name="Google Shape;382;p41"/>
          <p:cNvSpPr txBox="1"/>
          <p:nvPr/>
        </p:nvSpPr>
        <p:spPr>
          <a:xfrm>
            <a:off x="1670510" y="1602589"/>
            <a:ext cx="11145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zh-HK" sz="1100">
                <a:solidFill>
                  <a:srgbClr val="E38F46"/>
                </a:solidFill>
              </a:rPr>
              <a:t>need a way to</a:t>
            </a:r>
            <a:endParaRPr sz="1300">
              <a:solidFill>
                <a:srgbClr val="E38F46"/>
              </a:solidFill>
            </a:endParaRPr>
          </a:p>
        </p:txBody>
      </p:sp>
      <p:sp>
        <p:nvSpPr>
          <p:cNvPr id="383" name="Google Shape;383;p41"/>
          <p:cNvSpPr txBox="1"/>
          <p:nvPr/>
        </p:nvSpPr>
        <p:spPr>
          <a:xfrm>
            <a:off x="2633660" y="1585250"/>
            <a:ext cx="18990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zh-HK" sz="1100" b="1">
                <a:solidFill>
                  <a:schemeClr val="dk1"/>
                </a:solidFill>
              </a:rPr>
              <a:t>Do what (user’s need)</a:t>
            </a:r>
            <a:endParaRPr>
              <a:solidFill>
                <a:schemeClr val="dk1"/>
              </a:solidFill>
            </a:endParaRPr>
          </a:p>
        </p:txBody>
      </p:sp>
      <p:pic>
        <p:nvPicPr>
          <p:cNvPr id="394" name="Google Shape;394;p41"/>
          <p:cNvPicPr preferRelativeResize="0"/>
          <p:nvPr/>
        </p:nvPicPr>
        <p:blipFill>
          <a:blip r:embed="rId3">
            <a:alphaModFix/>
          </a:blip>
          <a:stretch>
            <a:fillRect/>
          </a:stretch>
        </p:blipFill>
        <p:spPr>
          <a:xfrm>
            <a:off x="117475" y="190700"/>
            <a:ext cx="706650" cy="597000"/>
          </a:xfrm>
          <a:prstGeom prst="rect">
            <a:avLst/>
          </a:prstGeom>
          <a:noFill/>
          <a:ln>
            <a:noFill/>
          </a:ln>
        </p:spPr>
      </p:pic>
      <p:sp>
        <p:nvSpPr>
          <p:cNvPr id="3" name="Google Shape;347;p40">
            <a:extLst>
              <a:ext uri="{FF2B5EF4-FFF2-40B4-BE49-F238E27FC236}">
                <a16:creationId xmlns:a16="http://schemas.microsoft.com/office/drawing/2014/main" id="{1AF1DE02-7E0B-9313-966D-D19071FEF9CE}"/>
              </a:ext>
            </a:extLst>
          </p:cNvPr>
          <p:cNvSpPr txBox="1"/>
          <p:nvPr/>
        </p:nvSpPr>
        <p:spPr>
          <a:xfrm>
            <a:off x="62325" y="1295091"/>
            <a:ext cx="2736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zh-HK" sz="1200" b="1" dirty="0">
                <a:solidFill>
                  <a:srgbClr val="E38F46"/>
                </a:solidFill>
              </a:rPr>
              <a:t>1</a:t>
            </a:r>
            <a:endParaRPr sz="1500" dirty="0">
              <a:solidFill>
                <a:srgbClr val="E38F46"/>
              </a:solidFill>
            </a:endParaRPr>
          </a:p>
        </p:txBody>
      </p:sp>
      <p:sp>
        <p:nvSpPr>
          <p:cNvPr id="345" name="Google Shape;377;p41">
            <a:extLst>
              <a:ext uri="{FF2B5EF4-FFF2-40B4-BE49-F238E27FC236}">
                <a16:creationId xmlns:a16="http://schemas.microsoft.com/office/drawing/2014/main" id="{0F810666-FBBA-E9F8-75FB-2CC8110D1FED}"/>
              </a:ext>
            </a:extLst>
          </p:cNvPr>
          <p:cNvSpPr/>
          <p:nvPr/>
        </p:nvSpPr>
        <p:spPr>
          <a:xfrm>
            <a:off x="429369" y="3839506"/>
            <a:ext cx="7967209" cy="1223171"/>
          </a:xfrm>
          <a:prstGeom prst="rect">
            <a:avLst/>
          </a:prstGeom>
          <a:solidFill>
            <a:schemeClr val="lt1"/>
          </a:solidFill>
          <a:ln w="9525" cap="flat" cmpd="sng">
            <a:solidFill>
              <a:srgbClr val="B6907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E38F46"/>
              </a:solidFill>
            </a:endParaRPr>
          </a:p>
        </p:txBody>
      </p:sp>
      <p:sp>
        <p:nvSpPr>
          <p:cNvPr id="377" name="Google Shape;377;p41"/>
          <p:cNvSpPr/>
          <p:nvPr/>
        </p:nvSpPr>
        <p:spPr>
          <a:xfrm>
            <a:off x="429370" y="1399914"/>
            <a:ext cx="7967208" cy="1223171"/>
          </a:xfrm>
          <a:prstGeom prst="rect">
            <a:avLst/>
          </a:prstGeom>
          <a:solidFill>
            <a:schemeClr val="lt1"/>
          </a:solidFill>
          <a:ln w="9525" cap="flat" cmpd="sng">
            <a:solidFill>
              <a:srgbClr val="B6907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E38F46"/>
              </a:solidFill>
            </a:endParaRPr>
          </a:p>
        </p:txBody>
      </p:sp>
      <p:sp>
        <p:nvSpPr>
          <p:cNvPr id="381" name="Google Shape;381;p41"/>
          <p:cNvSpPr txBox="1"/>
          <p:nvPr/>
        </p:nvSpPr>
        <p:spPr>
          <a:xfrm>
            <a:off x="683746" y="1554171"/>
            <a:ext cx="1064631" cy="35391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zh-HK" sz="1100" b="1" dirty="0">
                <a:solidFill>
                  <a:schemeClr val="dk1"/>
                </a:solidFill>
              </a:rPr>
              <a:t> </a:t>
            </a:r>
            <a:r>
              <a:rPr lang="en-US" altLang="zh-HK" sz="1100" b="1" dirty="0">
                <a:solidFill>
                  <a:schemeClr val="dk1"/>
                </a:solidFill>
              </a:rPr>
              <a:t>PG TA</a:t>
            </a:r>
            <a:endParaRPr dirty="0">
              <a:solidFill>
                <a:schemeClr val="dk1"/>
              </a:solidFill>
            </a:endParaRPr>
          </a:p>
        </p:txBody>
      </p:sp>
      <p:cxnSp>
        <p:nvCxnSpPr>
          <p:cNvPr id="384" name="Google Shape;384;p41"/>
          <p:cNvCxnSpPr>
            <a:cxnSpLocks/>
          </p:cNvCxnSpPr>
          <p:nvPr/>
        </p:nvCxnSpPr>
        <p:spPr>
          <a:xfrm>
            <a:off x="2525285" y="1823545"/>
            <a:ext cx="5408458" cy="0"/>
          </a:xfrm>
          <a:prstGeom prst="straightConnector1">
            <a:avLst/>
          </a:prstGeom>
          <a:noFill/>
          <a:ln w="9525" cap="flat" cmpd="sng">
            <a:solidFill>
              <a:srgbClr val="E38F46"/>
            </a:solidFill>
            <a:prstDash val="solid"/>
            <a:round/>
            <a:headEnd type="none" w="med" len="med"/>
            <a:tailEnd type="none" w="med" len="med"/>
          </a:ln>
        </p:spPr>
      </p:cxnSp>
      <p:sp>
        <p:nvSpPr>
          <p:cNvPr id="385" name="Google Shape;385;p41"/>
          <p:cNvSpPr txBox="1"/>
          <p:nvPr/>
        </p:nvSpPr>
        <p:spPr>
          <a:xfrm>
            <a:off x="512922" y="1972756"/>
            <a:ext cx="2865763" cy="33816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zh-HK" sz="1100" dirty="0">
                <a:solidFill>
                  <a:schemeClr val="accent4">
                    <a:lumMod val="75000"/>
                  </a:schemeClr>
                </a:solidFill>
                <a:highlight>
                  <a:schemeClr val="lt1"/>
                </a:highlight>
              </a:rPr>
              <a:t> because </a:t>
            </a:r>
            <a:endParaRPr dirty="0">
              <a:solidFill>
                <a:schemeClr val="accent4">
                  <a:lumMod val="75000"/>
                </a:schemeClr>
              </a:solidFill>
              <a:highlight>
                <a:schemeClr val="lt1"/>
              </a:highlight>
            </a:endParaRPr>
          </a:p>
        </p:txBody>
      </p:sp>
      <p:sp>
        <p:nvSpPr>
          <p:cNvPr id="386" name="Google Shape;386;p41"/>
          <p:cNvSpPr txBox="1"/>
          <p:nvPr/>
        </p:nvSpPr>
        <p:spPr>
          <a:xfrm>
            <a:off x="1192801" y="1957524"/>
            <a:ext cx="6530172" cy="35391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100" b="1" dirty="0">
                <a:solidFill>
                  <a:schemeClr val="dk1"/>
                </a:solidFill>
              </a:rPr>
              <a:t>It will help increase efficiency and prevent physical and mental illness from overworking.</a:t>
            </a:r>
            <a:endParaRPr dirty="0">
              <a:solidFill>
                <a:schemeClr val="dk1"/>
              </a:solidFill>
            </a:endParaRPr>
          </a:p>
        </p:txBody>
      </p:sp>
      <p:cxnSp>
        <p:nvCxnSpPr>
          <p:cNvPr id="387" name="Google Shape;387;p41"/>
          <p:cNvCxnSpPr>
            <a:cxnSpLocks/>
          </p:cNvCxnSpPr>
          <p:nvPr/>
        </p:nvCxnSpPr>
        <p:spPr>
          <a:xfrm>
            <a:off x="1155164" y="2207438"/>
            <a:ext cx="6778579" cy="0"/>
          </a:xfrm>
          <a:prstGeom prst="straightConnector1">
            <a:avLst/>
          </a:prstGeom>
          <a:noFill/>
          <a:ln w="9525" cap="flat" cmpd="sng">
            <a:solidFill>
              <a:srgbClr val="E38F46"/>
            </a:solidFill>
            <a:prstDash val="solid"/>
            <a:round/>
            <a:headEnd type="none" w="med" len="med"/>
            <a:tailEnd type="none" w="med" len="med"/>
          </a:ln>
        </p:spPr>
      </p:cxnSp>
      <p:cxnSp>
        <p:nvCxnSpPr>
          <p:cNvPr id="388" name="Google Shape;388;p41"/>
          <p:cNvCxnSpPr/>
          <p:nvPr/>
        </p:nvCxnSpPr>
        <p:spPr>
          <a:xfrm>
            <a:off x="636890" y="1818387"/>
            <a:ext cx="978085" cy="5158"/>
          </a:xfrm>
          <a:prstGeom prst="straightConnector1">
            <a:avLst/>
          </a:prstGeom>
          <a:noFill/>
          <a:ln w="9525" cap="flat" cmpd="sng">
            <a:solidFill>
              <a:srgbClr val="E38F46"/>
            </a:solidFill>
            <a:prstDash val="solid"/>
            <a:round/>
            <a:headEnd type="none" w="med" len="med"/>
            <a:tailEnd type="none" w="med" len="med"/>
          </a:ln>
        </p:spPr>
      </p:cxnSp>
      <p:cxnSp>
        <p:nvCxnSpPr>
          <p:cNvPr id="39" name="Google Shape;387;p41">
            <a:extLst>
              <a:ext uri="{FF2B5EF4-FFF2-40B4-BE49-F238E27FC236}">
                <a16:creationId xmlns:a16="http://schemas.microsoft.com/office/drawing/2014/main" id="{1DACE0BF-8FF2-5281-A015-86AC7C5D4AE2}"/>
              </a:ext>
            </a:extLst>
          </p:cNvPr>
          <p:cNvCxnSpPr>
            <a:cxnSpLocks/>
          </p:cNvCxnSpPr>
          <p:nvPr/>
        </p:nvCxnSpPr>
        <p:spPr>
          <a:xfrm>
            <a:off x="636890" y="2539366"/>
            <a:ext cx="7296853" cy="0"/>
          </a:xfrm>
          <a:prstGeom prst="straightConnector1">
            <a:avLst/>
          </a:prstGeom>
          <a:noFill/>
          <a:ln w="9525" cap="flat" cmpd="sng">
            <a:solidFill>
              <a:srgbClr val="E38F46"/>
            </a:solidFill>
            <a:prstDash val="solid"/>
            <a:round/>
            <a:headEnd type="none" w="med" len="med"/>
            <a:tailEnd type="none" w="med" len="med"/>
          </a:ln>
        </p:spPr>
      </p:cxnSp>
      <p:sp>
        <p:nvSpPr>
          <p:cNvPr id="335" name="Google Shape;377;p41">
            <a:extLst>
              <a:ext uri="{FF2B5EF4-FFF2-40B4-BE49-F238E27FC236}">
                <a16:creationId xmlns:a16="http://schemas.microsoft.com/office/drawing/2014/main" id="{AC55EA54-6700-9550-EDE4-1F98A32F9FD5}"/>
              </a:ext>
            </a:extLst>
          </p:cNvPr>
          <p:cNvSpPr/>
          <p:nvPr/>
        </p:nvSpPr>
        <p:spPr>
          <a:xfrm>
            <a:off x="429370" y="2618299"/>
            <a:ext cx="7967208" cy="1223171"/>
          </a:xfrm>
          <a:prstGeom prst="rect">
            <a:avLst/>
          </a:prstGeom>
          <a:solidFill>
            <a:schemeClr val="lt1"/>
          </a:solidFill>
          <a:ln w="9525" cap="flat" cmpd="sng">
            <a:solidFill>
              <a:srgbClr val="B6907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E38F46"/>
              </a:solidFill>
            </a:endParaRPr>
          </a:p>
        </p:txBody>
      </p:sp>
      <p:sp>
        <p:nvSpPr>
          <p:cNvPr id="336" name="Google Shape;381;p41">
            <a:extLst>
              <a:ext uri="{FF2B5EF4-FFF2-40B4-BE49-F238E27FC236}">
                <a16:creationId xmlns:a16="http://schemas.microsoft.com/office/drawing/2014/main" id="{6EE7211F-E7B7-BE1B-187B-EC9772489F8F}"/>
              </a:ext>
            </a:extLst>
          </p:cNvPr>
          <p:cNvSpPr txBox="1"/>
          <p:nvPr/>
        </p:nvSpPr>
        <p:spPr>
          <a:xfrm>
            <a:off x="683746" y="2772556"/>
            <a:ext cx="1064631" cy="35391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100" b="1" dirty="0">
                <a:solidFill>
                  <a:schemeClr val="dk1"/>
                </a:solidFill>
              </a:rPr>
              <a:t>PG TA</a:t>
            </a:r>
            <a:endParaRPr dirty="0">
              <a:solidFill>
                <a:schemeClr val="dk1"/>
              </a:solidFill>
            </a:endParaRPr>
          </a:p>
        </p:txBody>
      </p:sp>
      <p:sp>
        <p:nvSpPr>
          <p:cNvPr id="337" name="Google Shape;382;p41">
            <a:extLst>
              <a:ext uri="{FF2B5EF4-FFF2-40B4-BE49-F238E27FC236}">
                <a16:creationId xmlns:a16="http://schemas.microsoft.com/office/drawing/2014/main" id="{E9215A4C-2333-2AF5-477B-38E5AD3A60A2}"/>
              </a:ext>
            </a:extLst>
          </p:cNvPr>
          <p:cNvSpPr txBox="1"/>
          <p:nvPr/>
        </p:nvSpPr>
        <p:spPr>
          <a:xfrm>
            <a:off x="1614975" y="2811905"/>
            <a:ext cx="1064631" cy="33816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zh-HK" sz="1100" dirty="0">
                <a:solidFill>
                  <a:srgbClr val="E38F46"/>
                </a:solidFill>
              </a:rPr>
              <a:t>need a way to</a:t>
            </a:r>
            <a:endParaRPr sz="1300" dirty="0">
              <a:solidFill>
                <a:srgbClr val="E38F46"/>
              </a:solidFill>
            </a:endParaRPr>
          </a:p>
        </p:txBody>
      </p:sp>
      <p:sp>
        <p:nvSpPr>
          <p:cNvPr id="338" name="Google Shape;383;p41">
            <a:extLst>
              <a:ext uri="{FF2B5EF4-FFF2-40B4-BE49-F238E27FC236}">
                <a16:creationId xmlns:a16="http://schemas.microsoft.com/office/drawing/2014/main" id="{DD52E04D-63F4-2C50-EF70-B6E70DF263D5}"/>
              </a:ext>
            </a:extLst>
          </p:cNvPr>
          <p:cNvSpPr txBox="1"/>
          <p:nvPr/>
        </p:nvSpPr>
        <p:spPr>
          <a:xfrm>
            <a:off x="2535028" y="2795342"/>
            <a:ext cx="5300083" cy="35391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100" b="1" dirty="0">
                <a:solidFill>
                  <a:schemeClr val="dk1"/>
                </a:solidFill>
              </a:rPr>
              <a:t>to conveniently answer questions by students outside of class</a:t>
            </a:r>
            <a:endParaRPr dirty="0">
              <a:solidFill>
                <a:schemeClr val="dk1"/>
              </a:solidFill>
            </a:endParaRPr>
          </a:p>
        </p:txBody>
      </p:sp>
      <p:cxnSp>
        <p:nvCxnSpPr>
          <p:cNvPr id="339" name="Google Shape;384;p41">
            <a:extLst>
              <a:ext uri="{FF2B5EF4-FFF2-40B4-BE49-F238E27FC236}">
                <a16:creationId xmlns:a16="http://schemas.microsoft.com/office/drawing/2014/main" id="{0EBC8060-4284-6A53-B19F-F082C87D007A}"/>
              </a:ext>
            </a:extLst>
          </p:cNvPr>
          <p:cNvCxnSpPr>
            <a:cxnSpLocks/>
          </p:cNvCxnSpPr>
          <p:nvPr/>
        </p:nvCxnSpPr>
        <p:spPr>
          <a:xfrm>
            <a:off x="2633660" y="3041930"/>
            <a:ext cx="5300083" cy="0"/>
          </a:xfrm>
          <a:prstGeom prst="straightConnector1">
            <a:avLst/>
          </a:prstGeom>
          <a:noFill/>
          <a:ln w="9525" cap="flat" cmpd="sng">
            <a:solidFill>
              <a:srgbClr val="E38F46"/>
            </a:solidFill>
            <a:prstDash val="solid"/>
            <a:round/>
            <a:headEnd type="none" w="med" len="med"/>
            <a:tailEnd type="none" w="med" len="med"/>
          </a:ln>
        </p:spPr>
      </p:cxnSp>
      <p:sp>
        <p:nvSpPr>
          <p:cNvPr id="340" name="Google Shape;385;p41">
            <a:extLst>
              <a:ext uri="{FF2B5EF4-FFF2-40B4-BE49-F238E27FC236}">
                <a16:creationId xmlns:a16="http://schemas.microsoft.com/office/drawing/2014/main" id="{03F73E1B-8C26-6100-FB66-8B40976814C5}"/>
              </a:ext>
            </a:extLst>
          </p:cNvPr>
          <p:cNvSpPr txBox="1"/>
          <p:nvPr/>
        </p:nvSpPr>
        <p:spPr>
          <a:xfrm>
            <a:off x="512922" y="3191141"/>
            <a:ext cx="2865763" cy="33816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zh-HK" sz="1100" dirty="0">
                <a:solidFill>
                  <a:schemeClr val="accent4">
                    <a:lumMod val="75000"/>
                  </a:schemeClr>
                </a:solidFill>
                <a:highlight>
                  <a:schemeClr val="lt1"/>
                </a:highlight>
              </a:rPr>
              <a:t> because </a:t>
            </a:r>
            <a:endParaRPr dirty="0">
              <a:solidFill>
                <a:schemeClr val="accent4">
                  <a:lumMod val="75000"/>
                </a:schemeClr>
              </a:solidFill>
              <a:highlight>
                <a:schemeClr val="lt1"/>
              </a:highlight>
            </a:endParaRPr>
          </a:p>
        </p:txBody>
      </p:sp>
      <p:sp>
        <p:nvSpPr>
          <p:cNvPr id="341" name="Google Shape;386;p41">
            <a:extLst>
              <a:ext uri="{FF2B5EF4-FFF2-40B4-BE49-F238E27FC236}">
                <a16:creationId xmlns:a16="http://schemas.microsoft.com/office/drawing/2014/main" id="{01E4530E-3626-3582-5830-B40DD84367FD}"/>
              </a:ext>
            </a:extLst>
          </p:cNvPr>
          <p:cNvSpPr txBox="1"/>
          <p:nvPr/>
        </p:nvSpPr>
        <p:spPr>
          <a:xfrm>
            <a:off x="1192801" y="3175909"/>
            <a:ext cx="6208896" cy="35391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100" b="1" dirty="0">
                <a:solidFill>
                  <a:schemeClr val="dk1"/>
                </a:solidFill>
              </a:rPr>
              <a:t>There are multiple platforms students use to ask their questions.</a:t>
            </a:r>
            <a:endParaRPr dirty="0">
              <a:solidFill>
                <a:schemeClr val="dk1"/>
              </a:solidFill>
            </a:endParaRPr>
          </a:p>
        </p:txBody>
      </p:sp>
      <p:cxnSp>
        <p:nvCxnSpPr>
          <p:cNvPr id="342" name="Google Shape;387;p41">
            <a:extLst>
              <a:ext uri="{FF2B5EF4-FFF2-40B4-BE49-F238E27FC236}">
                <a16:creationId xmlns:a16="http://schemas.microsoft.com/office/drawing/2014/main" id="{A8336B04-9F67-069D-816A-E28966C562DF}"/>
              </a:ext>
            </a:extLst>
          </p:cNvPr>
          <p:cNvCxnSpPr>
            <a:cxnSpLocks/>
          </p:cNvCxnSpPr>
          <p:nvPr/>
        </p:nvCxnSpPr>
        <p:spPr>
          <a:xfrm>
            <a:off x="1155164" y="3425823"/>
            <a:ext cx="6778579" cy="0"/>
          </a:xfrm>
          <a:prstGeom prst="straightConnector1">
            <a:avLst/>
          </a:prstGeom>
          <a:noFill/>
          <a:ln w="9525" cap="flat" cmpd="sng">
            <a:solidFill>
              <a:srgbClr val="E38F46"/>
            </a:solidFill>
            <a:prstDash val="solid"/>
            <a:round/>
            <a:headEnd type="none" w="med" len="med"/>
            <a:tailEnd type="none" w="med" len="med"/>
          </a:ln>
        </p:spPr>
      </p:cxnSp>
      <p:cxnSp>
        <p:nvCxnSpPr>
          <p:cNvPr id="343" name="Google Shape;388;p41">
            <a:extLst>
              <a:ext uri="{FF2B5EF4-FFF2-40B4-BE49-F238E27FC236}">
                <a16:creationId xmlns:a16="http://schemas.microsoft.com/office/drawing/2014/main" id="{BF0FE937-BC2C-CC47-0890-4813B87E6F3C}"/>
              </a:ext>
            </a:extLst>
          </p:cNvPr>
          <p:cNvCxnSpPr/>
          <p:nvPr/>
        </p:nvCxnSpPr>
        <p:spPr>
          <a:xfrm>
            <a:off x="636890" y="3036772"/>
            <a:ext cx="978085" cy="5158"/>
          </a:xfrm>
          <a:prstGeom prst="straightConnector1">
            <a:avLst/>
          </a:prstGeom>
          <a:noFill/>
          <a:ln w="9525" cap="flat" cmpd="sng">
            <a:solidFill>
              <a:srgbClr val="E38F46"/>
            </a:solidFill>
            <a:prstDash val="solid"/>
            <a:round/>
            <a:headEnd type="none" w="med" len="med"/>
            <a:tailEnd type="none" w="med" len="med"/>
          </a:ln>
        </p:spPr>
      </p:cxnSp>
      <p:cxnSp>
        <p:nvCxnSpPr>
          <p:cNvPr id="344" name="Google Shape;387;p41">
            <a:extLst>
              <a:ext uri="{FF2B5EF4-FFF2-40B4-BE49-F238E27FC236}">
                <a16:creationId xmlns:a16="http://schemas.microsoft.com/office/drawing/2014/main" id="{BFC2B36D-69AA-3E1B-2ACB-481A86F12F4C}"/>
              </a:ext>
            </a:extLst>
          </p:cNvPr>
          <p:cNvCxnSpPr>
            <a:cxnSpLocks/>
          </p:cNvCxnSpPr>
          <p:nvPr/>
        </p:nvCxnSpPr>
        <p:spPr>
          <a:xfrm>
            <a:off x="636890" y="3757751"/>
            <a:ext cx="7296853" cy="0"/>
          </a:xfrm>
          <a:prstGeom prst="straightConnector1">
            <a:avLst/>
          </a:prstGeom>
          <a:noFill/>
          <a:ln w="9525" cap="flat" cmpd="sng">
            <a:solidFill>
              <a:srgbClr val="E38F46"/>
            </a:solidFill>
            <a:prstDash val="solid"/>
            <a:round/>
            <a:headEnd type="none" w="med" len="med"/>
            <a:tailEnd type="none" w="med" len="med"/>
          </a:ln>
        </p:spPr>
      </p:cxnSp>
      <p:sp>
        <p:nvSpPr>
          <p:cNvPr id="346" name="Google Shape;381;p41">
            <a:extLst>
              <a:ext uri="{FF2B5EF4-FFF2-40B4-BE49-F238E27FC236}">
                <a16:creationId xmlns:a16="http://schemas.microsoft.com/office/drawing/2014/main" id="{17EB20EA-62E2-9256-A7D2-1484A647B080}"/>
              </a:ext>
            </a:extLst>
          </p:cNvPr>
          <p:cNvSpPr txBox="1"/>
          <p:nvPr/>
        </p:nvSpPr>
        <p:spPr>
          <a:xfrm>
            <a:off x="683746" y="3879621"/>
            <a:ext cx="1064631" cy="35391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ltLang="zh-HK" sz="1100" b="1" dirty="0">
                <a:solidFill>
                  <a:schemeClr val="dk1"/>
                </a:solidFill>
              </a:rPr>
              <a:t>PG TA</a:t>
            </a:r>
            <a:endParaRPr dirty="0">
              <a:solidFill>
                <a:schemeClr val="dk1"/>
              </a:solidFill>
            </a:endParaRPr>
          </a:p>
        </p:txBody>
      </p:sp>
      <p:sp>
        <p:nvSpPr>
          <p:cNvPr id="347" name="Google Shape;382;p41">
            <a:extLst>
              <a:ext uri="{FF2B5EF4-FFF2-40B4-BE49-F238E27FC236}">
                <a16:creationId xmlns:a16="http://schemas.microsoft.com/office/drawing/2014/main" id="{0EEB09A1-3E65-5E33-DE33-B6BA3920E00D}"/>
              </a:ext>
            </a:extLst>
          </p:cNvPr>
          <p:cNvSpPr txBox="1"/>
          <p:nvPr/>
        </p:nvSpPr>
        <p:spPr>
          <a:xfrm>
            <a:off x="1614975" y="3918970"/>
            <a:ext cx="1064631" cy="33816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zh-HK" sz="1100">
                <a:solidFill>
                  <a:srgbClr val="E38F46"/>
                </a:solidFill>
              </a:rPr>
              <a:t>need a way to</a:t>
            </a:r>
            <a:endParaRPr sz="1300">
              <a:solidFill>
                <a:srgbClr val="E38F46"/>
              </a:solidFill>
            </a:endParaRPr>
          </a:p>
        </p:txBody>
      </p:sp>
      <p:sp>
        <p:nvSpPr>
          <p:cNvPr id="348" name="Google Shape;383;p41">
            <a:extLst>
              <a:ext uri="{FF2B5EF4-FFF2-40B4-BE49-F238E27FC236}">
                <a16:creationId xmlns:a16="http://schemas.microsoft.com/office/drawing/2014/main" id="{9DC72B00-A6D7-AFCA-94E5-415FE9D07623}"/>
              </a:ext>
            </a:extLst>
          </p:cNvPr>
          <p:cNvSpPr txBox="1"/>
          <p:nvPr/>
        </p:nvSpPr>
        <p:spPr>
          <a:xfrm>
            <a:off x="2535029" y="3902407"/>
            <a:ext cx="4866668" cy="35391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100" b="1" dirty="0">
                <a:solidFill>
                  <a:schemeClr val="dk1"/>
                </a:solidFill>
              </a:rPr>
              <a:t>Have more </a:t>
            </a:r>
            <a:r>
              <a:rPr lang="en-US" sz="1100" b="1" dirty="0" err="1">
                <a:solidFill>
                  <a:schemeClr val="dk1"/>
                </a:solidFill>
              </a:rPr>
              <a:t>effieicient</a:t>
            </a:r>
            <a:r>
              <a:rPr lang="en-US" sz="1100" b="1" dirty="0">
                <a:solidFill>
                  <a:schemeClr val="dk1"/>
                </a:solidFill>
              </a:rPr>
              <a:t> methods of meeting with supervisors</a:t>
            </a:r>
            <a:endParaRPr dirty="0">
              <a:solidFill>
                <a:schemeClr val="dk1"/>
              </a:solidFill>
            </a:endParaRPr>
          </a:p>
        </p:txBody>
      </p:sp>
      <p:cxnSp>
        <p:nvCxnSpPr>
          <p:cNvPr id="349" name="Google Shape;384;p41">
            <a:extLst>
              <a:ext uri="{FF2B5EF4-FFF2-40B4-BE49-F238E27FC236}">
                <a16:creationId xmlns:a16="http://schemas.microsoft.com/office/drawing/2014/main" id="{A7504B5D-2DAB-9C33-92A4-E3A46067DAAF}"/>
              </a:ext>
            </a:extLst>
          </p:cNvPr>
          <p:cNvCxnSpPr>
            <a:cxnSpLocks/>
          </p:cNvCxnSpPr>
          <p:nvPr/>
        </p:nvCxnSpPr>
        <p:spPr>
          <a:xfrm>
            <a:off x="2525285" y="4148995"/>
            <a:ext cx="5408458" cy="0"/>
          </a:xfrm>
          <a:prstGeom prst="straightConnector1">
            <a:avLst/>
          </a:prstGeom>
          <a:noFill/>
          <a:ln w="9525" cap="flat" cmpd="sng">
            <a:solidFill>
              <a:srgbClr val="E38F46"/>
            </a:solidFill>
            <a:prstDash val="solid"/>
            <a:round/>
            <a:headEnd type="none" w="med" len="med"/>
            <a:tailEnd type="none" w="med" len="med"/>
          </a:ln>
        </p:spPr>
      </p:cxnSp>
      <p:sp>
        <p:nvSpPr>
          <p:cNvPr id="350" name="Google Shape;385;p41">
            <a:extLst>
              <a:ext uri="{FF2B5EF4-FFF2-40B4-BE49-F238E27FC236}">
                <a16:creationId xmlns:a16="http://schemas.microsoft.com/office/drawing/2014/main" id="{FF0E4DC6-EFE1-A859-549B-B521FDC61A8D}"/>
              </a:ext>
            </a:extLst>
          </p:cNvPr>
          <p:cNvSpPr txBox="1"/>
          <p:nvPr/>
        </p:nvSpPr>
        <p:spPr>
          <a:xfrm>
            <a:off x="512922" y="4298206"/>
            <a:ext cx="2865763" cy="33816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zh-HK" sz="1100" dirty="0">
                <a:solidFill>
                  <a:schemeClr val="accent4">
                    <a:lumMod val="75000"/>
                  </a:schemeClr>
                </a:solidFill>
                <a:highlight>
                  <a:schemeClr val="lt1"/>
                </a:highlight>
              </a:rPr>
              <a:t> because </a:t>
            </a:r>
            <a:endParaRPr dirty="0">
              <a:solidFill>
                <a:schemeClr val="accent4">
                  <a:lumMod val="75000"/>
                </a:schemeClr>
              </a:solidFill>
              <a:highlight>
                <a:schemeClr val="lt1"/>
              </a:highlight>
            </a:endParaRPr>
          </a:p>
        </p:txBody>
      </p:sp>
      <p:sp>
        <p:nvSpPr>
          <p:cNvPr id="351" name="Google Shape;386;p41">
            <a:extLst>
              <a:ext uri="{FF2B5EF4-FFF2-40B4-BE49-F238E27FC236}">
                <a16:creationId xmlns:a16="http://schemas.microsoft.com/office/drawing/2014/main" id="{8627D7C6-FC88-8A25-B8EA-2CDD9CC1C40D}"/>
              </a:ext>
            </a:extLst>
          </p:cNvPr>
          <p:cNvSpPr txBox="1"/>
          <p:nvPr/>
        </p:nvSpPr>
        <p:spPr>
          <a:xfrm>
            <a:off x="1192800" y="4282973"/>
            <a:ext cx="6948463" cy="52319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ltLang="zh-HK" sz="1100" b="1" dirty="0">
                <a:solidFill>
                  <a:schemeClr val="dk1"/>
                </a:solidFill>
              </a:rPr>
              <a:t>Regular meeting is the major communication channel thus far and saving time in such a big time block allows time for other work.</a:t>
            </a:r>
            <a:endParaRPr dirty="0">
              <a:solidFill>
                <a:schemeClr val="dk1"/>
              </a:solidFill>
            </a:endParaRPr>
          </a:p>
        </p:txBody>
      </p:sp>
      <p:cxnSp>
        <p:nvCxnSpPr>
          <p:cNvPr id="352" name="Google Shape;387;p41">
            <a:extLst>
              <a:ext uri="{FF2B5EF4-FFF2-40B4-BE49-F238E27FC236}">
                <a16:creationId xmlns:a16="http://schemas.microsoft.com/office/drawing/2014/main" id="{47494260-5BDA-A743-3C13-C545D3B2EE6A}"/>
              </a:ext>
            </a:extLst>
          </p:cNvPr>
          <p:cNvCxnSpPr>
            <a:cxnSpLocks/>
          </p:cNvCxnSpPr>
          <p:nvPr/>
        </p:nvCxnSpPr>
        <p:spPr>
          <a:xfrm>
            <a:off x="1155164" y="4532888"/>
            <a:ext cx="6778579" cy="0"/>
          </a:xfrm>
          <a:prstGeom prst="straightConnector1">
            <a:avLst/>
          </a:prstGeom>
          <a:noFill/>
          <a:ln w="9525" cap="flat" cmpd="sng">
            <a:solidFill>
              <a:srgbClr val="E38F46"/>
            </a:solidFill>
            <a:prstDash val="solid"/>
            <a:round/>
            <a:headEnd type="none" w="med" len="med"/>
            <a:tailEnd type="none" w="med" len="med"/>
          </a:ln>
        </p:spPr>
      </p:cxnSp>
      <p:cxnSp>
        <p:nvCxnSpPr>
          <p:cNvPr id="353" name="Google Shape;388;p41">
            <a:extLst>
              <a:ext uri="{FF2B5EF4-FFF2-40B4-BE49-F238E27FC236}">
                <a16:creationId xmlns:a16="http://schemas.microsoft.com/office/drawing/2014/main" id="{CC4BC5E1-1262-74AF-23D2-552C03569449}"/>
              </a:ext>
            </a:extLst>
          </p:cNvPr>
          <p:cNvCxnSpPr/>
          <p:nvPr/>
        </p:nvCxnSpPr>
        <p:spPr>
          <a:xfrm>
            <a:off x="636890" y="4143837"/>
            <a:ext cx="978085" cy="5158"/>
          </a:xfrm>
          <a:prstGeom prst="straightConnector1">
            <a:avLst/>
          </a:prstGeom>
          <a:noFill/>
          <a:ln w="9525" cap="flat" cmpd="sng">
            <a:solidFill>
              <a:srgbClr val="E38F46"/>
            </a:solidFill>
            <a:prstDash val="solid"/>
            <a:round/>
            <a:headEnd type="none" w="med" len="med"/>
            <a:tailEnd type="none" w="med" len="med"/>
          </a:ln>
        </p:spPr>
      </p:cxnSp>
      <p:cxnSp>
        <p:nvCxnSpPr>
          <p:cNvPr id="354" name="Google Shape;387;p41">
            <a:extLst>
              <a:ext uri="{FF2B5EF4-FFF2-40B4-BE49-F238E27FC236}">
                <a16:creationId xmlns:a16="http://schemas.microsoft.com/office/drawing/2014/main" id="{0DE326C7-DBB6-A3C0-09C4-0255218B1A15}"/>
              </a:ext>
            </a:extLst>
          </p:cNvPr>
          <p:cNvCxnSpPr>
            <a:cxnSpLocks/>
          </p:cNvCxnSpPr>
          <p:nvPr/>
        </p:nvCxnSpPr>
        <p:spPr>
          <a:xfrm>
            <a:off x="636890" y="4864816"/>
            <a:ext cx="7296853" cy="0"/>
          </a:xfrm>
          <a:prstGeom prst="straightConnector1">
            <a:avLst/>
          </a:prstGeom>
          <a:noFill/>
          <a:ln w="9525" cap="flat" cmpd="sng">
            <a:solidFill>
              <a:srgbClr val="E38F46"/>
            </a:solidFill>
            <a:prstDash val="solid"/>
            <a:round/>
            <a:headEnd type="none" w="med" len="med"/>
            <a:tailEnd type="none" w="med" len="med"/>
          </a:ln>
        </p:spPr>
      </p:cxnSp>
      <p:sp>
        <p:nvSpPr>
          <p:cNvPr id="355" name="Google Shape;347;p40">
            <a:extLst>
              <a:ext uri="{FF2B5EF4-FFF2-40B4-BE49-F238E27FC236}">
                <a16:creationId xmlns:a16="http://schemas.microsoft.com/office/drawing/2014/main" id="{11C6FF0F-5715-FA73-6E74-56D14C050712}"/>
              </a:ext>
            </a:extLst>
          </p:cNvPr>
          <p:cNvSpPr txBox="1"/>
          <p:nvPr/>
        </p:nvSpPr>
        <p:spPr>
          <a:xfrm>
            <a:off x="111715" y="2592740"/>
            <a:ext cx="273600" cy="36930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200" b="1" dirty="0">
                <a:solidFill>
                  <a:srgbClr val="E38F46"/>
                </a:solidFill>
              </a:rPr>
              <a:t>2</a:t>
            </a:r>
            <a:endParaRPr sz="1500" dirty="0">
              <a:solidFill>
                <a:srgbClr val="E38F46"/>
              </a:solidFill>
            </a:endParaRPr>
          </a:p>
        </p:txBody>
      </p:sp>
      <p:sp>
        <p:nvSpPr>
          <p:cNvPr id="356" name="Google Shape;347;p40">
            <a:extLst>
              <a:ext uri="{FF2B5EF4-FFF2-40B4-BE49-F238E27FC236}">
                <a16:creationId xmlns:a16="http://schemas.microsoft.com/office/drawing/2014/main" id="{188CDED8-5B87-00D9-5241-0C97E525A7AD}"/>
              </a:ext>
            </a:extLst>
          </p:cNvPr>
          <p:cNvSpPr txBox="1"/>
          <p:nvPr/>
        </p:nvSpPr>
        <p:spPr>
          <a:xfrm>
            <a:off x="152115" y="3866868"/>
            <a:ext cx="273600" cy="36930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200" b="1" dirty="0">
                <a:solidFill>
                  <a:srgbClr val="E38F46"/>
                </a:solidFill>
              </a:rPr>
              <a:t>3</a:t>
            </a:r>
            <a:endParaRPr sz="1500" dirty="0">
              <a:solidFill>
                <a:srgbClr val="E38F46"/>
              </a:solidFill>
            </a:endParaRPr>
          </a:p>
        </p:txBody>
      </p:sp>
      <p:sp>
        <p:nvSpPr>
          <p:cNvPr id="359" name="Google Shape;382;p41">
            <a:extLst>
              <a:ext uri="{FF2B5EF4-FFF2-40B4-BE49-F238E27FC236}">
                <a16:creationId xmlns:a16="http://schemas.microsoft.com/office/drawing/2014/main" id="{E8966431-F793-4538-83C7-C458AA4D356A}"/>
              </a:ext>
            </a:extLst>
          </p:cNvPr>
          <p:cNvSpPr txBox="1"/>
          <p:nvPr/>
        </p:nvSpPr>
        <p:spPr>
          <a:xfrm>
            <a:off x="1540905" y="1597398"/>
            <a:ext cx="1064631" cy="33816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zh-HK" sz="1100" dirty="0">
                <a:solidFill>
                  <a:srgbClr val="E38F46"/>
                </a:solidFill>
              </a:rPr>
              <a:t>need a way to</a:t>
            </a:r>
            <a:endParaRPr sz="1300" dirty="0">
              <a:solidFill>
                <a:srgbClr val="E38F46"/>
              </a:solidFill>
            </a:endParaRPr>
          </a:p>
        </p:txBody>
      </p:sp>
      <p:sp>
        <p:nvSpPr>
          <p:cNvPr id="361" name="Google Shape;383;p41">
            <a:extLst>
              <a:ext uri="{FF2B5EF4-FFF2-40B4-BE49-F238E27FC236}">
                <a16:creationId xmlns:a16="http://schemas.microsoft.com/office/drawing/2014/main" id="{4D101D9B-1B34-F607-06A0-E22210D882F8}"/>
              </a:ext>
            </a:extLst>
          </p:cNvPr>
          <p:cNvSpPr txBox="1"/>
          <p:nvPr/>
        </p:nvSpPr>
        <p:spPr>
          <a:xfrm>
            <a:off x="2521527" y="1579022"/>
            <a:ext cx="5429672" cy="35391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ltLang="zh-HK" sz="1100" b="1" dirty="0">
                <a:solidFill>
                  <a:schemeClr val="dk1"/>
                </a:solidFill>
              </a:rPr>
              <a:t>manage their time in a pace which is suitable to their own</a:t>
            </a:r>
            <a:endParaRPr dirty="0">
              <a:solidFill>
                <a:schemeClr val="dk1"/>
              </a:solidFill>
            </a:endParaRPr>
          </a:p>
        </p:txBody>
      </p:sp>
    </p:spTree>
    <p:extLst>
      <p:ext uri="{BB962C8B-B14F-4D97-AF65-F5344CB8AC3E}">
        <p14:creationId xmlns:p14="http://schemas.microsoft.com/office/powerpoint/2010/main" val="2741090652"/>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174</TotalTime>
  <Words>712</Words>
  <Application>Microsoft Office PowerPoint</Application>
  <PresentationFormat>On-screen Show (16:9)</PresentationFormat>
  <Paragraphs>73</Paragraphs>
  <Slides>5</Slides>
  <Notes>5</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5</vt:i4>
      </vt:variant>
    </vt:vector>
  </HeadingPairs>
  <TitlesOfParts>
    <vt:vector size="7" baseType="lpstr">
      <vt:lpstr>Arial</vt:lpstr>
      <vt:lpstr>Simple Light</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cp:lastModifiedBy>LAM Chi Tung</cp:lastModifiedBy>
  <cp:revision>8</cp:revision>
  <dcterms:modified xsi:type="dcterms:W3CDTF">2023-10-02T14:58:10Z</dcterms:modified>
</cp:coreProperties>
</file>