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Lst>
  <p:sldSz cy="5143500" cx="9144000"/>
  <p:notesSz cx="6858000" cy="9144000"/>
  <p:embeddedFontLst>
    <p:embeddedFont>
      <p:font typeface="Julius Sans One"/>
      <p:regular r:id="rId97"/>
    </p:embeddedFont>
    <p:embeddedFont>
      <p:font typeface="Didact Gothic"/>
      <p:regular r:id="rId98"/>
    </p:embeddedFont>
    <p:embeddedFont>
      <p:font typeface="Questrial"/>
      <p:regular r:id="rId9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6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font" Target="fonts/JuliusSansOne-regular.fntdata"/><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font" Target="fonts/Questrial-regular.fntdata"/><Relationship Id="rId10" Type="http://schemas.openxmlformats.org/officeDocument/2006/relationships/slide" Target="slides/slide5.xml"/><Relationship Id="rId98" Type="http://schemas.openxmlformats.org/officeDocument/2006/relationships/font" Target="fonts/DidactGothic-regular.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8f4bd203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8f4bd203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863f8ada5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863f8ada5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7b02797f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7b02797f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a1249ffcf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a1249ffcf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8693ff92a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8693ff92a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84ea302d0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84ea302d0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84ea302d0a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84ea302d0a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84ea302d0a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84ea302d0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85caf33196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85caf33196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8693ff92a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8693ff92a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865625fdb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865625fdb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8f6f6f201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8f6f6f201e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7b02797fa4_2_2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7b02797fa4_2_2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a1249ffcf0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a1249ffcf0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865625fdb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865625fdb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863f8ada5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863f8ada5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865625fdb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865625fdb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8693ff92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28693ff92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8693ff92a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8693ff92a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865625fdb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865625fdb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2865625fdb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2865625fdb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863f8ada5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863f8ada5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84a1c126d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84a1c126d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863f8ada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863f8ada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867d64acf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2867d64acf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867d64acf0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867d64acf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865625fdb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2865625fdb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2865625fdb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2865625fdb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2867d64acf0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2867d64acf0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b91fa3e73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b91fa3e73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2863f8ada5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2863f8ada5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85caf33196_2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285caf33196_2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8693ff92a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28693ff92a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7b02797fa4_2_1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7b02797fa4_2_1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867d64ac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2867d64ac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248e170688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248e170688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863f8ada5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863f8ada5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2863f8ad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2863f8ad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2861e03054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2861e03054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867d64acf0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2867d64acf0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248e170688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248e170688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2863f8ada5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2863f8ada5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867d64acf0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867d64acf0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863f8ada5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863f8ada5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f6f6f201e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f6f6f201e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2863f8ada5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2863f8ada5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2867d64acf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2867d64acf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284ea302d0a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284ea302d0a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248fc5890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248fc5890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284ea302d0a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284ea302d0a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284ea302d0a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284ea302d0a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84ea302d0a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284ea302d0a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284ea302d0a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284ea302d0a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284ea302d0a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284ea302d0a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284ea302d0a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284ea302d0a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7b02797fa4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b02797fa4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284ea302d0a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284ea302d0a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284ea302d0a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284ea302d0a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284ea302d0a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284ea302d0a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284ea302d0a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284ea302d0a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284ea302d0a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284ea302d0a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284ea302d0a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284ea302d0a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867d64ac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2867d64ac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2867d64acf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2867d64acf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2867d64acf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2867d64acf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2867d64acf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2867d64acf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8629f5064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8629f5064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2867d64ac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2867d64ac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2867d64acf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2867d64acf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867d64acf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2867d64acf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2867d64acf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2867d64acf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285caf33196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285caf33196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2867d64acf0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2867d64acf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2863f8ada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2863f8ada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285caf33196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285caf33196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285caf33196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285caf33196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285caf33196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285caf33196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7b02797fa4_2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b02797fa4_2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285caf33196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285caf33196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285caf33196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285caf33196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285caf33196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285caf33196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285caf33196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285caf33196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285caf33196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285caf33196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285caf33196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285caf33196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285caf33196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285caf33196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285caf33196_2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285caf33196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285caf33196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285caf33196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285caf33196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285caf33196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a1249ffcf0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a1249ffcf0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285caf33196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285caf33196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285caf33196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285caf33196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8"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1255025"/>
            <a:ext cx="4322700" cy="3891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Clr>
                <a:schemeClr val="lt1"/>
              </a:buClr>
              <a:buSzPts val="4700"/>
              <a:buFont typeface="Julius Sans One"/>
              <a:buNone/>
              <a:defRPr b="1" sz="4000">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299250" y="4154375"/>
            <a:ext cx="3829200" cy="248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53" name="Shape 53"/>
        <p:cNvGrpSpPr/>
        <p:nvPr/>
      </p:nvGrpSpPr>
      <p:grpSpPr>
        <a:xfrm>
          <a:off x="0" y="0"/>
          <a:ext cx="0" cy="0"/>
          <a:chOff x="0" y="0"/>
          <a:chExt cx="0" cy="0"/>
        </a:xfrm>
      </p:grpSpPr>
      <p:sp>
        <p:nvSpPr>
          <p:cNvPr id="54" name="Google Shape;54;p11"/>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ph hasCustomPrompt="1" type="title"/>
          </p:nvPr>
        </p:nvSpPr>
        <p:spPr>
          <a:xfrm>
            <a:off x="713250" y="638800"/>
            <a:ext cx="77175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9000"/>
              <a:buNone/>
              <a:defRPr b="1" sz="9000">
                <a:solidFill>
                  <a:schemeClr val="lt1"/>
                </a:solidFill>
              </a:defRPr>
            </a:lvl1pPr>
            <a:lvl2pPr lvl="1" rtl="0" algn="ctr">
              <a:spcBef>
                <a:spcPts val="0"/>
              </a:spcBef>
              <a:spcAft>
                <a:spcPts val="0"/>
              </a:spcAft>
              <a:buClr>
                <a:schemeClr val="lt1"/>
              </a:buClr>
              <a:buSzPts val="9000"/>
              <a:buNone/>
              <a:defRPr b="1" sz="9000">
                <a:solidFill>
                  <a:schemeClr val="lt1"/>
                </a:solidFill>
              </a:defRPr>
            </a:lvl2pPr>
            <a:lvl3pPr lvl="2" rtl="0" algn="ctr">
              <a:spcBef>
                <a:spcPts val="0"/>
              </a:spcBef>
              <a:spcAft>
                <a:spcPts val="0"/>
              </a:spcAft>
              <a:buClr>
                <a:schemeClr val="lt1"/>
              </a:buClr>
              <a:buSzPts val="9000"/>
              <a:buNone/>
              <a:defRPr b="1" sz="9000">
                <a:solidFill>
                  <a:schemeClr val="lt1"/>
                </a:solidFill>
              </a:defRPr>
            </a:lvl3pPr>
            <a:lvl4pPr lvl="3" rtl="0" algn="ctr">
              <a:spcBef>
                <a:spcPts val="0"/>
              </a:spcBef>
              <a:spcAft>
                <a:spcPts val="0"/>
              </a:spcAft>
              <a:buClr>
                <a:schemeClr val="lt1"/>
              </a:buClr>
              <a:buSzPts val="9000"/>
              <a:buNone/>
              <a:defRPr b="1" sz="9000">
                <a:solidFill>
                  <a:schemeClr val="lt1"/>
                </a:solidFill>
              </a:defRPr>
            </a:lvl4pPr>
            <a:lvl5pPr lvl="4" rtl="0" algn="ctr">
              <a:spcBef>
                <a:spcPts val="0"/>
              </a:spcBef>
              <a:spcAft>
                <a:spcPts val="0"/>
              </a:spcAft>
              <a:buClr>
                <a:schemeClr val="lt1"/>
              </a:buClr>
              <a:buSzPts val="9000"/>
              <a:buNone/>
              <a:defRPr b="1" sz="9000">
                <a:solidFill>
                  <a:schemeClr val="lt1"/>
                </a:solidFill>
              </a:defRPr>
            </a:lvl5pPr>
            <a:lvl6pPr lvl="5" rtl="0" algn="ctr">
              <a:spcBef>
                <a:spcPts val="0"/>
              </a:spcBef>
              <a:spcAft>
                <a:spcPts val="0"/>
              </a:spcAft>
              <a:buClr>
                <a:schemeClr val="lt1"/>
              </a:buClr>
              <a:buSzPts val="9000"/>
              <a:buNone/>
              <a:defRPr b="1" sz="9000">
                <a:solidFill>
                  <a:schemeClr val="lt1"/>
                </a:solidFill>
              </a:defRPr>
            </a:lvl6pPr>
            <a:lvl7pPr lvl="6" rtl="0" algn="ctr">
              <a:spcBef>
                <a:spcPts val="0"/>
              </a:spcBef>
              <a:spcAft>
                <a:spcPts val="0"/>
              </a:spcAft>
              <a:buClr>
                <a:schemeClr val="lt1"/>
              </a:buClr>
              <a:buSzPts val="9000"/>
              <a:buNone/>
              <a:defRPr b="1" sz="9000">
                <a:solidFill>
                  <a:schemeClr val="lt1"/>
                </a:solidFill>
              </a:defRPr>
            </a:lvl7pPr>
            <a:lvl8pPr lvl="7" rtl="0" algn="ctr">
              <a:spcBef>
                <a:spcPts val="0"/>
              </a:spcBef>
              <a:spcAft>
                <a:spcPts val="0"/>
              </a:spcAft>
              <a:buClr>
                <a:schemeClr val="lt1"/>
              </a:buClr>
              <a:buSzPts val="9000"/>
              <a:buNone/>
              <a:defRPr b="1" sz="9000">
                <a:solidFill>
                  <a:schemeClr val="lt1"/>
                </a:solidFill>
              </a:defRPr>
            </a:lvl8pPr>
            <a:lvl9pPr lvl="8" rtl="0" algn="ctr">
              <a:spcBef>
                <a:spcPts val="0"/>
              </a:spcBef>
              <a:spcAft>
                <a:spcPts val="0"/>
              </a:spcAft>
              <a:buClr>
                <a:schemeClr val="lt1"/>
              </a:buClr>
              <a:buSzPts val="9000"/>
              <a:buNone/>
              <a:defRPr b="1" sz="9000">
                <a:solidFill>
                  <a:schemeClr val="lt1"/>
                </a:solidFill>
              </a:defRPr>
            </a:lvl9pPr>
          </a:lstStyle>
          <a:p>
            <a:r>
              <a:t>xx%</a:t>
            </a:r>
          </a:p>
        </p:txBody>
      </p:sp>
      <p:sp>
        <p:nvSpPr>
          <p:cNvPr id="56" name="Google Shape;56;p11"/>
          <p:cNvSpPr txBox="1"/>
          <p:nvPr>
            <p:ph idx="1" type="body"/>
          </p:nvPr>
        </p:nvSpPr>
        <p:spPr>
          <a:xfrm>
            <a:off x="713250" y="2706376"/>
            <a:ext cx="7717500" cy="448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58" name="Shape 58"/>
        <p:cNvGrpSpPr/>
        <p:nvPr/>
      </p:nvGrpSpPr>
      <p:grpSpPr>
        <a:xfrm>
          <a:off x="0" y="0"/>
          <a:ext cx="0" cy="0"/>
          <a:chOff x="0" y="0"/>
          <a:chExt cx="0" cy="0"/>
        </a:xfrm>
      </p:grpSpPr>
      <p:sp>
        <p:nvSpPr>
          <p:cNvPr id="59" name="Google Shape;59;p13"/>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13"/>
          <p:cNvCxnSpPr/>
          <p:nvPr/>
        </p:nvCxnSpPr>
        <p:spPr>
          <a:xfrm rot="10800000">
            <a:off x="-1604675" y="1624350"/>
            <a:ext cx="4819800" cy="4419600"/>
          </a:xfrm>
          <a:prstGeom prst="straightConnector1">
            <a:avLst/>
          </a:prstGeom>
          <a:noFill/>
          <a:ln cap="flat" cmpd="sng" w="19050">
            <a:solidFill>
              <a:schemeClr val="lt1"/>
            </a:solidFill>
            <a:prstDash val="solid"/>
            <a:round/>
            <a:headEnd len="med" w="med" type="none"/>
            <a:tailEnd len="med" w="med" type="none"/>
          </a:ln>
        </p:spPr>
      </p:cxnSp>
      <p:sp>
        <p:nvSpPr>
          <p:cNvPr id="61" name="Google Shape;61;p13"/>
          <p:cNvSpPr txBox="1"/>
          <p:nvPr>
            <p:ph type="title"/>
          </p:nvPr>
        </p:nvSpPr>
        <p:spPr>
          <a:xfrm>
            <a:off x="5690650" y="188322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2" name="Google Shape;62;p13"/>
          <p:cNvSpPr txBox="1"/>
          <p:nvPr>
            <p:ph hasCustomPrompt="1" idx="2" type="title"/>
          </p:nvPr>
        </p:nvSpPr>
        <p:spPr>
          <a:xfrm>
            <a:off x="4810771" y="116406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3" name="Google Shape;63;p13"/>
          <p:cNvSpPr txBox="1"/>
          <p:nvPr>
            <p:ph hasCustomPrompt="1" idx="3" type="title"/>
          </p:nvPr>
        </p:nvSpPr>
        <p:spPr>
          <a:xfrm>
            <a:off x="4810771" y="203199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p:nvPr>
            <p:ph idx="4" type="title"/>
          </p:nvPr>
        </p:nvSpPr>
        <p:spPr>
          <a:xfrm>
            <a:off x="5690650" y="362827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5" name="Google Shape;65;p13"/>
          <p:cNvSpPr txBox="1"/>
          <p:nvPr>
            <p:ph idx="5" type="title"/>
          </p:nvPr>
        </p:nvSpPr>
        <p:spPr>
          <a:xfrm>
            <a:off x="5690650" y="104400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6" name="Google Shape;66;p13"/>
          <p:cNvSpPr txBox="1"/>
          <p:nvPr>
            <p:ph idx="6" type="title"/>
          </p:nvPr>
        </p:nvSpPr>
        <p:spPr>
          <a:xfrm>
            <a:off x="5690650" y="276035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7" name="Google Shape;67;p13"/>
          <p:cNvSpPr txBox="1"/>
          <p:nvPr>
            <p:ph hasCustomPrompt="1" idx="7" type="title"/>
          </p:nvPr>
        </p:nvSpPr>
        <p:spPr>
          <a:xfrm>
            <a:off x="4810771" y="288041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8" name="Google Shape;68;p13"/>
          <p:cNvSpPr txBox="1"/>
          <p:nvPr>
            <p:ph hasCustomPrompt="1" idx="8" type="title"/>
          </p:nvPr>
        </p:nvSpPr>
        <p:spPr>
          <a:xfrm>
            <a:off x="4810771" y="374834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p:nvPr>
            <p:ph idx="1" type="subTitle"/>
          </p:nvPr>
        </p:nvSpPr>
        <p:spPr>
          <a:xfrm>
            <a:off x="5690650" y="1319545"/>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0" name="Google Shape;70;p13"/>
          <p:cNvSpPr txBox="1"/>
          <p:nvPr>
            <p:ph idx="9" type="subTitle"/>
          </p:nvPr>
        </p:nvSpPr>
        <p:spPr>
          <a:xfrm>
            <a:off x="5690650" y="3045420"/>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1" name="Google Shape;71;p13"/>
          <p:cNvSpPr txBox="1"/>
          <p:nvPr>
            <p:ph idx="13" type="subTitle"/>
          </p:nvPr>
        </p:nvSpPr>
        <p:spPr>
          <a:xfrm>
            <a:off x="5690650" y="216269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2" name="Google Shape;72;p13"/>
          <p:cNvSpPr txBox="1"/>
          <p:nvPr>
            <p:ph idx="14" type="subTitle"/>
          </p:nvPr>
        </p:nvSpPr>
        <p:spPr>
          <a:xfrm>
            <a:off x="5690650" y="390774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3" name="Google Shape;73;p13"/>
          <p:cNvSpPr txBox="1"/>
          <p:nvPr>
            <p:ph idx="15" type="title"/>
          </p:nvPr>
        </p:nvSpPr>
        <p:spPr>
          <a:xfrm>
            <a:off x="713225" y="2198800"/>
            <a:ext cx="3416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_2">
    <p:bg>
      <p:bgPr>
        <a:solidFill>
          <a:schemeClr val="accent5"/>
        </a:solidFill>
      </p:bgPr>
    </p:bg>
    <p:spTree>
      <p:nvGrpSpPr>
        <p:cNvPr id="74" name="Shape 74"/>
        <p:cNvGrpSpPr/>
        <p:nvPr/>
      </p:nvGrpSpPr>
      <p:grpSpPr>
        <a:xfrm>
          <a:off x="0" y="0"/>
          <a:ext cx="0" cy="0"/>
          <a:chOff x="0" y="0"/>
          <a:chExt cx="0" cy="0"/>
        </a:xfrm>
      </p:grpSpPr>
      <p:sp>
        <p:nvSpPr>
          <p:cNvPr id="75" name="Google Shape;75;p14"/>
          <p:cNvSpPr txBox="1"/>
          <p:nvPr>
            <p:ph hasCustomPrompt="1" type="title"/>
          </p:nvPr>
        </p:nvSpPr>
        <p:spPr>
          <a:xfrm>
            <a:off x="815488" y="2995725"/>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76" name="Google Shape;76;p14"/>
          <p:cNvSpPr txBox="1"/>
          <p:nvPr>
            <p:ph idx="2" type="title"/>
          </p:nvPr>
        </p:nvSpPr>
        <p:spPr>
          <a:xfrm>
            <a:off x="1633438" y="2931800"/>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77" name="Google Shape;77;p14"/>
          <p:cNvSpPr txBox="1"/>
          <p:nvPr>
            <p:ph idx="1" type="subTitle"/>
          </p:nvPr>
        </p:nvSpPr>
        <p:spPr>
          <a:xfrm>
            <a:off x="1633438" y="3207354"/>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8" name="Google Shape;78;p14"/>
          <p:cNvSpPr/>
          <p:nvPr/>
        </p:nvSpPr>
        <p:spPr>
          <a:xfrm rot="10800000">
            <a:off x="-19875" y="-13336"/>
            <a:ext cx="9203100" cy="2690100"/>
          </a:xfrm>
          <a:prstGeom prst="triangle">
            <a:avLst>
              <a:gd fmla="val 498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ph hasCustomPrompt="1" idx="3" type="title"/>
          </p:nvPr>
        </p:nvSpPr>
        <p:spPr>
          <a:xfrm>
            <a:off x="815488" y="3888750"/>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0" name="Google Shape;80;p14"/>
          <p:cNvSpPr txBox="1"/>
          <p:nvPr>
            <p:ph idx="4" type="title"/>
          </p:nvPr>
        </p:nvSpPr>
        <p:spPr>
          <a:xfrm>
            <a:off x="1633438" y="3824821"/>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1" name="Google Shape;81;p14"/>
          <p:cNvSpPr txBox="1"/>
          <p:nvPr>
            <p:ph idx="5" type="subTitle"/>
          </p:nvPr>
        </p:nvSpPr>
        <p:spPr>
          <a:xfrm>
            <a:off x="1633438" y="4100375"/>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2" name="Google Shape;82;p14"/>
          <p:cNvSpPr txBox="1"/>
          <p:nvPr>
            <p:ph hasCustomPrompt="1" idx="6" type="title"/>
          </p:nvPr>
        </p:nvSpPr>
        <p:spPr>
          <a:xfrm>
            <a:off x="4543875" y="2995725"/>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3" name="Google Shape;83;p14"/>
          <p:cNvSpPr txBox="1"/>
          <p:nvPr>
            <p:ph idx="7" type="title"/>
          </p:nvPr>
        </p:nvSpPr>
        <p:spPr>
          <a:xfrm>
            <a:off x="5395160" y="2931800"/>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4" name="Google Shape;84;p14"/>
          <p:cNvSpPr txBox="1"/>
          <p:nvPr>
            <p:ph idx="8" type="subTitle"/>
          </p:nvPr>
        </p:nvSpPr>
        <p:spPr>
          <a:xfrm>
            <a:off x="5395160" y="3207354"/>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5" name="Google Shape;85;p14"/>
          <p:cNvSpPr txBox="1"/>
          <p:nvPr>
            <p:ph hasCustomPrompt="1" idx="9" type="title"/>
          </p:nvPr>
        </p:nvSpPr>
        <p:spPr>
          <a:xfrm>
            <a:off x="4543875" y="3888750"/>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6" name="Google Shape;86;p14"/>
          <p:cNvSpPr txBox="1"/>
          <p:nvPr>
            <p:ph idx="13" type="title"/>
          </p:nvPr>
        </p:nvSpPr>
        <p:spPr>
          <a:xfrm>
            <a:off x="5395160" y="3824822"/>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7" name="Google Shape;87;p14"/>
          <p:cNvSpPr txBox="1"/>
          <p:nvPr>
            <p:ph idx="14" type="subTitle"/>
          </p:nvPr>
        </p:nvSpPr>
        <p:spPr>
          <a:xfrm>
            <a:off x="5395160" y="4100376"/>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88" name="Google Shape;88;p14"/>
          <p:cNvCxnSpPr/>
          <p:nvPr/>
        </p:nvCxnSpPr>
        <p:spPr>
          <a:xfrm rot="10800000">
            <a:off x="-2241975" y="1909725"/>
            <a:ext cx="4819800" cy="4419600"/>
          </a:xfrm>
          <a:prstGeom prst="straightConnector1">
            <a:avLst/>
          </a:prstGeom>
          <a:noFill/>
          <a:ln cap="flat" cmpd="sng" w="19050">
            <a:solidFill>
              <a:schemeClr val="dk1"/>
            </a:solidFill>
            <a:prstDash val="solid"/>
            <a:round/>
            <a:headEnd len="med" w="med" type="none"/>
            <a:tailEnd len="med" w="med" type="none"/>
          </a:ln>
        </p:spPr>
      </p:cxnSp>
      <p:cxnSp>
        <p:nvCxnSpPr>
          <p:cNvPr id="89" name="Google Shape;89;p14"/>
          <p:cNvCxnSpPr/>
          <p:nvPr/>
        </p:nvCxnSpPr>
        <p:spPr>
          <a:xfrm flipH="1" rot="10800000">
            <a:off x="6566175" y="1880250"/>
            <a:ext cx="4819800" cy="4419600"/>
          </a:xfrm>
          <a:prstGeom prst="straightConnector1">
            <a:avLst/>
          </a:prstGeom>
          <a:noFill/>
          <a:ln cap="flat" cmpd="sng" w="19050">
            <a:solidFill>
              <a:schemeClr val="dk1"/>
            </a:solidFill>
            <a:prstDash val="solid"/>
            <a:round/>
            <a:headEnd len="med" w="med" type="none"/>
            <a:tailEnd len="med" w="med" type="none"/>
          </a:ln>
        </p:spPr>
      </p:cxnSp>
      <p:sp>
        <p:nvSpPr>
          <p:cNvPr id="90" name="Google Shape;90;p14"/>
          <p:cNvSpPr txBox="1"/>
          <p:nvPr>
            <p:ph idx="15"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lt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1"/>
        </a:solidFill>
      </p:bgPr>
    </p:bg>
    <p:spTree>
      <p:nvGrpSpPr>
        <p:cNvPr id="91" name="Shape 91"/>
        <p:cNvGrpSpPr/>
        <p:nvPr/>
      </p:nvGrpSpPr>
      <p:grpSpPr>
        <a:xfrm>
          <a:off x="0" y="0"/>
          <a:ext cx="0" cy="0"/>
          <a:chOff x="0" y="0"/>
          <a:chExt cx="0" cy="0"/>
        </a:xfrm>
      </p:grpSpPr>
      <p:sp>
        <p:nvSpPr>
          <p:cNvPr id="92" name="Google Shape;92;p15"/>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b="1" sz="3600">
                <a:solidFill>
                  <a:schemeClr val="lt1"/>
                </a:solidFill>
              </a:defRPr>
            </a:lvl1pPr>
            <a:lvl2pPr lvl="1" rtl="0" algn="ctr">
              <a:spcBef>
                <a:spcPts val="0"/>
              </a:spcBef>
              <a:spcAft>
                <a:spcPts val="0"/>
              </a:spcAft>
              <a:buClr>
                <a:schemeClr val="lt1"/>
              </a:buClr>
              <a:buSzPts val="3600"/>
              <a:buNone/>
              <a:defRPr b="1" sz="3600">
                <a:solidFill>
                  <a:schemeClr val="lt1"/>
                </a:solidFill>
              </a:defRPr>
            </a:lvl2pPr>
            <a:lvl3pPr lvl="2" rtl="0" algn="ctr">
              <a:spcBef>
                <a:spcPts val="0"/>
              </a:spcBef>
              <a:spcAft>
                <a:spcPts val="0"/>
              </a:spcAft>
              <a:buClr>
                <a:schemeClr val="lt1"/>
              </a:buClr>
              <a:buSzPts val="3600"/>
              <a:buNone/>
              <a:defRPr b="1" sz="3600">
                <a:solidFill>
                  <a:schemeClr val="lt1"/>
                </a:solidFill>
              </a:defRPr>
            </a:lvl3pPr>
            <a:lvl4pPr lvl="3" rtl="0" algn="ctr">
              <a:spcBef>
                <a:spcPts val="0"/>
              </a:spcBef>
              <a:spcAft>
                <a:spcPts val="0"/>
              </a:spcAft>
              <a:buClr>
                <a:schemeClr val="lt1"/>
              </a:buClr>
              <a:buSzPts val="3600"/>
              <a:buNone/>
              <a:defRPr b="1" sz="3600">
                <a:solidFill>
                  <a:schemeClr val="lt1"/>
                </a:solidFill>
              </a:defRPr>
            </a:lvl4pPr>
            <a:lvl5pPr lvl="4" rtl="0" algn="ctr">
              <a:spcBef>
                <a:spcPts val="0"/>
              </a:spcBef>
              <a:spcAft>
                <a:spcPts val="0"/>
              </a:spcAft>
              <a:buClr>
                <a:schemeClr val="lt1"/>
              </a:buClr>
              <a:buSzPts val="3600"/>
              <a:buNone/>
              <a:defRPr b="1" sz="3600">
                <a:solidFill>
                  <a:schemeClr val="lt1"/>
                </a:solidFill>
              </a:defRPr>
            </a:lvl5pPr>
            <a:lvl6pPr lvl="5" rtl="0" algn="ctr">
              <a:spcBef>
                <a:spcPts val="0"/>
              </a:spcBef>
              <a:spcAft>
                <a:spcPts val="0"/>
              </a:spcAft>
              <a:buClr>
                <a:schemeClr val="lt1"/>
              </a:buClr>
              <a:buSzPts val="3600"/>
              <a:buNone/>
              <a:defRPr b="1" sz="3600">
                <a:solidFill>
                  <a:schemeClr val="lt1"/>
                </a:solidFill>
              </a:defRPr>
            </a:lvl6pPr>
            <a:lvl7pPr lvl="6" rtl="0" algn="ctr">
              <a:spcBef>
                <a:spcPts val="0"/>
              </a:spcBef>
              <a:spcAft>
                <a:spcPts val="0"/>
              </a:spcAft>
              <a:buClr>
                <a:schemeClr val="lt1"/>
              </a:buClr>
              <a:buSzPts val="3600"/>
              <a:buNone/>
              <a:defRPr b="1" sz="3600">
                <a:solidFill>
                  <a:schemeClr val="lt1"/>
                </a:solidFill>
              </a:defRPr>
            </a:lvl7pPr>
            <a:lvl8pPr lvl="7" rtl="0" algn="ctr">
              <a:spcBef>
                <a:spcPts val="0"/>
              </a:spcBef>
              <a:spcAft>
                <a:spcPts val="0"/>
              </a:spcAft>
              <a:buClr>
                <a:schemeClr val="lt1"/>
              </a:buClr>
              <a:buSzPts val="3600"/>
              <a:buNone/>
              <a:defRPr b="1" sz="3600">
                <a:solidFill>
                  <a:schemeClr val="lt1"/>
                </a:solidFill>
              </a:defRPr>
            </a:lvl8pPr>
            <a:lvl9pPr lvl="8" rtl="0" algn="ctr">
              <a:spcBef>
                <a:spcPts val="0"/>
              </a:spcBef>
              <a:spcAft>
                <a:spcPts val="0"/>
              </a:spcAft>
              <a:buClr>
                <a:schemeClr val="lt1"/>
              </a:buClr>
              <a:buSzPts val="3600"/>
              <a:buNone/>
              <a:defRPr b="1" sz="3600">
                <a:solidFill>
                  <a:schemeClr val="lt1"/>
                </a:solidFill>
              </a:defRPr>
            </a:lvl9pPr>
          </a:lstStyle>
          <a:p/>
        </p:txBody>
      </p:sp>
      <p:sp>
        <p:nvSpPr>
          <p:cNvPr id="93" name="Google Shape;93;p15"/>
          <p:cNvSpPr txBox="1"/>
          <p:nvPr>
            <p:ph hasCustomPrompt="1"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8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a:r>
              <a:t>xx%</a:t>
            </a:r>
          </a:p>
        </p:txBody>
      </p:sp>
      <p:sp>
        <p:nvSpPr>
          <p:cNvPr id="94" name="Google Shape;94;p15"/>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cxnSp>
        <p:nvCxnSpPr>
          <p:cNvPr id="95" name="Google Shape;95;p15"/>
          <p:cNvCxnSpPr/>
          <p:nvPr/>
        </p:nvCxnSpPr>
        <p:spPr>
          <a:xfrm>
            <a:off x="6350113" y="-1501125"/>
            <a:ext cx="3757500" cy="4183800"/>
          </a:xfrm>
          <a:prstGeom prst="straightConnector1">
            <a:avLst/>
          </a:prstGeom>
          <a:noFill/>
          <a:ln cap="flat" cmpd="sng" w="19050">
            <a:solidFill>
              <a:schemeClr val="lt1"/>
            </a:solidFill>
            <a:prstDash val="solid"/>
            <a:round/>
            <a:headEnd len="med" w="med" type="none"/>
            <a:tailEnd len="med" w="med" type="none"/>
          </a:ln>
        </p:spPr>
      </p:cxnSp>
      <p:sp>
        <p:nvSpPr>
          <p:cNvPr id="96" name="Google Shape;96;p15"/>
          <p:cNvSpPr/>
          <p:nvPr/>
        </p:nvSpPr>
        <p:spPr>
          <a:xfrm>
            <a:off x="-64200" y="3825775"/>
            <a:ext cx="1296000" cy="138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5258900" y="-23792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5389050" y="-2161975"/>
            <a:ext cx="11403900" cy="58443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accent5"/>
        </a:solidFill>
      </p:bgPr>
    </p:bg>
    <p:spTree>
      <p:nvGrpSpPr>
        <p:cNvPr id="101" name="Shape 101"/>
        <p:cNvGrpSpPr/>
        <p:nvPr/>
      </p:nvGrpSpPr>
      <p:grpSpPr>
        <a:xfrm>
          <a:off x="0" y="0"/>
          <a:ext cx="0" cy="0"/>
          <a:chOff x="0" y="0"/>
          <a:chExt cx="0" cy="0"/>
        </a:xfrm>
      </p:grpSpPr>
      <p:sp>
        <p:nvSpPr>
          <p:cNvPr id="102" name="Google Shape;102;p16"/>
          <p:cNvSpPr txBox="1"/>
          <p:nvPr>
            <p:ph type="title"/>
          </p:nvPr>
        </p:nvSpPr>
        <p:spPr>
          <a:xfrm>
            <a:off x="931700" y="2019718"/>
            <a:ext cx="3252900" cy="1000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600"/>
              <a:buNone/>
              <a:defRPr b="1" sz="34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103" name="Google Shape;103;p16"/>
          <p:cNvSpPr txBox="1"/>
          <p:nvPr>
            <p:ph hasCustomPrompt="1" idx="2" type="title"/>
          </p:nvPr>
        </p:nvSpPr>
        <p:spPr>
          <a:xfrm>
            <a:off x="931700" y="967055"/>
            <a:ext cx="3057300" cy="967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8000"/>
              <a:buNone/>
              <a:defRPr b="1" sz="8000">
                <a:solidFill>
                  <a:schemeClr val="dk1"/>
                </a:solidFill>
              </a:defRPr>
            </a:lvl1pPr>
            <a:lvl2pPr lvl="1" rtl="0">
              <a:spcBef>
                <a:spcPts val="0"/>
              </a:spcBef>
              <a:spcAft>
                <a:spcPts val="0"/>
              </a:spcAft>
              <a:buClr>
                <a:schemeClr val="dk1"/>
              </a:buClr>
              <a:buSzPts val="8000"/>
              <a:buNone/>
              <a:defRPr b="1" sz="8000">
                <a:solidFill>
                  <a:schemeClr val="dk1"/>
                </a:solidFill>
              </a:defRPr>
            </a:lvl2pPr>
            <a:lvl3pPr lvl="2" rtl="0">
              <a:spcBef>
                <a:spcPts val="0"/>
              </a:spcBef>
              <a:spcAft>
                <a:spcPts val="0"/>
              </a:spcAft>
              <a:buClr>
                <a:schemeClr val="dk1"/>
              </a:buClr>
              <a:buSzPts val="8000"/>
              <a:buNone/>
              <a:defRPr b="1" sz="8000">
                <a:solidFill>
                  <a:schemeClr val="dk1"/>
                </a:solidFill>
              </a:defRPr>
            </a:lvl3pPr>
            <a:lvl4pPr lvl="3" rtl="0">
              <a:spcBef>
                <a:spcPts val="0"/>
              </a:spcBef>
              <a:spcAft>
                <a:spcPts val="0"/>
              </a:spcAft>
              <a:buClr>
                <a:schemeClr val="dk1"/>
              </a:buClr>
              <a:buSzPts val="8000"/>
              <a:buNone/>
              <a:defRPr b="1" sz="8000">
                <a:solidFill>
                  <a:schemeClr val="dk1"/>
                </a:solidFill>
              </a:defRPr>
            </a:lvl4pPr>
            <a:lvl5pPr lvl="4" rtl="0">
              <a:spcBef>
                <a:spcPts val="0"/>
              </a:spcBef>
              <a:spcAft>
                <a:spcPts val="0"/>
              </a:spcAft>
              <a:buClr>
                <a:schemeClr val="dk1"/>
              </a:buClr>
              <a:buSzPts val="8000"/>
              <a:buNone/>
              <a:defRPr b="1" sz="8000">
                <a:solidFill>
                  <a:schemeClr val="dk1"/>
                </a:solidFill>
              </a:defRPr>
            </a:lvl5pPr>
            <a:lvl6pPr lvl="5" rtl="0">
              <a:spcBef>
                <a:spcPts val="0"/>
              </a:spcBef>
              <a:spcAft>
                <a:spcPts val="0"/>
              </a:spcAft>
              <a:buClr>
                <a:schemeClr val="dk1"/>
              </a:buClr>
              <a:buSzPts val="8000"/>
              <a:buNone/>
              <a:defRPr b="1" sz="8000">
                <a:solidFill>
                  <a:schemeClr val="dk1"/>
                </a:solidFill>
              </a:defRPr>
            </a:lvl6pPr>
            <a:lvl7pPr lvl="6" rtl="0">
              <a:spcBef>
                <a:spcPts val="0"/>
              </a:spcBef>
              <a:spcAft>
                <a:spcPts val="0"/>
              </a:spcAft>
              <a:buClr>
                <a:schemeClr val="dk1"/>
              </a:buClr>
              <a:buSzPts val="8000"/>
              <a:buNone/>
              <a:defRPr b="1" sz="8000">
                <a:solidFill>
                  <a:schemeClr val="dk1"/>
                </a:solidFill>
              </a:defRPr>
            </a:lvl7pPr>
            <a:lvl8pPr lvl="7" rtl="0">
              <a:spcBef>
                <a:spcPts val="0"/>
              </a:spcBef>
              <a:spcAft>
                <a:spcPts val="0"/>
              </a:spcAft>
              <a:buClr>
                <a:schemeClr val="dk1"/>
              </a:buClr>
              <a:buSzPts val="8000"/>
              <a:buNone/>
              <a:defRPr b="1" sz="8000">
                <a:solidFill>
                  <a:schemeClr val="dk1"/>
                </a:solidFill>
              </a:defRPr>
            </a:lvl8pPr>
            <a:lvl9pPr lvl="8" rtl="0">
              <a:spcBef>
                <a:spcPts val="0"/>
              </a:spcBef>
              <a:spcAft>
                <a:spcPts val="0"/>
              </a:spcAft>
              <a:buClr>
                <a:schemeClr val="dk1"/>
              </a:buClr>
              <a:buSzPts val="8000"/>
              <a:buNone/>
              <a:defRPr b="1" sz="8000">
                <a:solidFill>
                  <a:schemeClr val="dk1"/>
                </a:solidFill>
              </a:defRPr>
            </a:lvl9pPr>
          </a:lstStyle>
          <a:p>
            <a:r>
              <a:t>xx%</a:t>
            </a:r>
          </a:p>
        </p:txBody>
      </p:sp>
      <p:sp>
        <p:nvSpPr>
          <p:cNvPr id="104" name="Google Shape;104;p16"/>
          <p:cNvSpPr txBox="1"/>
          <p:nvPr>
            <p:ph idx="1" type="subTitle"/>
          </p:nvPr>
        </p:nvSpPr>
        <p:spPr>
          <a:xfrm>
            <a:off x="931700" y="3326230"/>
            <a:ext cx="1978500" cy="58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05" name="Google Shape;105;p16"/>
          <p:cNvCxnSpPr/>
          <p:nvPr/>
        </p:nvCxnSpPr>
        <p:spPr>
          <a:xfrm>
            <a:off x="258180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06" name="Google Shape;106;p16"/>
          <p:cNvSpPr/>
          <p:nvPr/>
        </p:nvSpPr>
        <p:spPr>
          <a:xfrm>
            <a:off x="-6242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bg>
      <p:bgPr>
        <a:solidFill>
          <a:schemeClr val="accent5"/>
        </a:solidFill>
      </p:bgPr>
    </p:bg>
    <p:spTree>
      <p:nvGrpSpPr>
        <p:cNvPr id="107" name="Shape 107"/>
        <p:cNvGrpSpPr/>
        <p:nvPr/>
      </p:nvGrpSpPr>
      <p:grpSpPr>
        <a:xfrm>
          <a:off x="0" y="0"/>
          <a:ext cx="0" cy="0"/>
          <a:chOff x="0" y="0"/>
          <a:chExt cx="0" cy="0"/>
        </a:xfrm>
      </p:grpSpPr>
      <p:sp>
        <p:nvSpPr>
          <p:cNvPr id="108" name="Google Shape;108;p17"/>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b="1" sz="3600">
                <a:solidFill>
                  <a:schemeClr val="dk1"/>
                </a:solidFill>
              </a:defRPr>
            </a:lvl1pPr>
            <a:lvl2pPr lvl="1" rtl="0" algn="ctr">
              <a:spcBef>
                <a:spcPts val="0"/>
              </a:spcBef>
              <a:spcAft>
                <a:spcPts val="0"/>
              </a:spcAft>
              <a:buClr>
                <a:schemeClr val="dk1"/>
              </a:buClr>
              <a:buSzPts val="3600"/>
              <a:buNone/>
              <a:defRPr b="1" sz="3600">
                <a:solidFill>
                  <a:schemeClr val="dk1"/>
                </a:solidFill>
              </a:defRPr>
            </a:lvl2pPr>
            <a:lvl3pPr lvl="2" rtl="0" algn="ctr">
              <a:spcBef>
                <a:spcPts val="0"/>
              </a:spcBef>
              <a:spcAft>
                <a:spcPts val="0"/>
              </a:spcAft>
              <a:buClr>
                <a:schemeClr val="dk1"/>
              </a:buClr>
              <a:buSzPts val="3600"/>
              <a:buNone/>
              <a:defRPr b="1" sz="3600">
                <a:solidFill>
                  <a:schemeClr val="dk1"/>
                </a:solidFill>
              </a:defRPr>
            </a:lvl3pPr>
            <a:lvl4pPr lvl="3" rtl="0" algn="ctr">
              <a:spcBef>
                <a:spcPts val="0"/>
              </a:spcBef>
              <a:spcAft>
                <a:spcPts val="0"/>
              </a:spcAft>
              <a:buClr>
                <a:schemeClr val="dk1"/>
              </a:buClr>
              <a:buSzPts val="3600"/>
              <a:buNone/>
              <a:defRPr b="1" sz="3600">
                <a:solidFill>
                  <a:schemeClr val="dk1"/>
                </a:solidFill>
              </a:defRPr>
            </a:lvl4pPr>
            <a:lvl5pPr lvl="4" rtl="0" algn="ctr">
              <a:spcBef>
                <a:spcPts val="0"/>
              </a:spcBef>
              <a:spcAft>
                <a:spcPts val="0"/>
              </a:spcAft>
              <a:buClr>
                <a:schemeClr val="dk1"/>
              </a:buClr>
              <a:buSzPts val="3600"/>
              <a:buNone/>
              <a:defRPr b="1" sz="3600">
                <a:solidFill>
                  <a:schemeClr val="dk1"/>
                </a:solidFill>
              </a:defRPr>
            </a:lvl5pPr>
            <a:lvl6pPr lvl="5" rtl="0" algn="ctr">
              <a:spcBef>
                <a:spcPts val="0"/>
              </a:spcBef>
              <a:spcAft>
                <a:spcPts val="0"/>
              </a:spcAft>
              <a:buClr>
                <a:schemeClr val="dk1"/>
              </a:buClr>
              <a:buSzPts val="3600"/>
              <a:buNone/>
              <a:defRPr b="1" sz="3600">
                <a:solidFill>
                  <a:schemeClr val="dk1"/>
                </a:solidFill>
              </a:defRPr>
            </a:lvl6pPr>
            <a:lvl7pPr lvl="6" rtl="0" algn="ctr">
              <a:spcBef>
                <a:spcPts val="0"/>
              </a:spcBef>
              <a:spcAft>
                <a:spcPts val="0"/>
              </a:spcAft>
              <a:buClr>
                <a:schemeClr val="dk1"/>
              </a:buClr>
              <a:buSzPts val="3600"/>
              <a:buNone/>
              <a:defRPr b="1" sz="3600">
                <a:solidFill>
                  <a:schemeClr val="dk1"/>
                </a:solidFill>
              </a:defRPr>
            </a:lvl7pPr>
            <a:lvl8pPr lvl="7" rtl="0" algn="ctr">
              <a:spcBef>
                <a:spcPts val="0"/>
              </a:spcBef>
              <a:spcAft>
                <a:spcPts val="0"/>
              </a:spcAft>
              <a:buClr>
                <a:schemeClr val="dk1"/>
              </a:buClr>
              <a:buSzPts val="3600"/>
              <a:buNone/>
              <a:defRPr b="1" sz="3600">
                <a:solidFill>
                  <a:schemeClr val="dk1"/>
                </a:solidFill>
              </a:defRPr>
            </a:lvl8pPr>
            <a:lvl9pPr lvl="8" rtl="0" algn="ctr">
              <a:spcBef>
                <a:spcPts val="0"/>
              </a:spcBef>
              <a:spcAft>
                <a:spcPts val="0"/>
              </a:spcAft>
              <a:buClr>
                <a:schemeClr val="dk1"/>
              </a:buClr>
              <a:buSzPts val="3600"/>
              <a:buNone/>
              <a:defRPr b="1" sz="3600">
                <a:solidFill>
                  <a:schemeClr val="dk1"/>
                </a:solidFill>
              </a:defRPr>
            </a:lvl9pPr>
          </a:lstStyle>
          <a:p/>
        </p:txBody>
      </p:sp>
      <p:sp>
        <p:nvSpPr>
          <p:cNvPr id="109" name="Google Shape;109;p17"/>
          <p:cNvSpPr txBox="1"/>
          <p:nvPr>
            <p:ph hasCustomPrompt="1"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8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a:r>
              <a:t>xx%</a:t>
            </a:r>
          </a:p>
        </p:txBody>
      </p:sp>
      <p:sp>
        <p:nvSpPr>
          <p:cNvPr id="110" name="Google Shape;110;p17"/>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11" name="Google Shape;111;p17"/>
          <p:cNvCxnSpPr/>
          <p:nvPr/>
        </p:nvCxnSpPr>
        <p:spPr>
          <a:xfrm>
            <a:off x="6350113" y="-1501125"/>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12" name="Google Shape;112;p17"/>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117" name="Shape 117"/>
        <p:cNvGrpSpPr/>
        <p:nvPr/>
      </p:nvGrpSpPr>
      <p:grpSpPr>
        <a:xfrm>
          <a:off x="0" y="0"/>
          <a:ext cx="0" cy="0"/>
          <a:chOff x="0" y="0"/>
          <a:chExt cx="0" cy="0"/>
        </a:xfrm>
      </p:grpSpPr>
      <p:sp>
        <p:nvSpPr>
          <p:cNvPr id="118" name="Google Shape;118;p18"/>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 name="Google Shape;119;p18"/>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120" name="Google Shape;120;p18"/>
          <p:cNvSpPr txBox="1"/>
          <p:nvPr>
            <p:ph idx="1" type="subTitle"/>
          </p:nvPr>
        </p:nvSpPr>
        <p:spPr>
          <a:xfrm>
            <a:off x="713225" y="2263300"/>
            <a:ext cx="3400800" cy="131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1" name="Google Shape;121;p18"/>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122" name="Shape 122"/>
        <p:cNvGrpSpPr/>
        <p:nvPr/>
      </p:nvGrpSpPr>
      <p:grpSpPr>
        <a:xfrm>
          <a:off x="0" y="0"/>
          <a:ext cx="0" cy="0"/>
          <a:chOff x="0" y="0"/>
          <a:chExt cx="0" cy="0"/>
        </a:xfrm>
      </p:grpSpPr>
      <p:sp>
        <p:nvSpPr>
          <p:cNvPr id="123" name="Google Shape;123;p19"/>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ph idx="1" type="body"/>
          </p:nvPr>
        </p:nvSpPr>
        <p:spPr>
          <a:xfrm>
            <a:off x="2517475" y="2351960"/>
            <a:ext cx="4109100" cy="14841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rtl="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rtl="0" algn="just">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126" name="Google Shape;126;p19"/>
          <p:cNvSpPr txBox="1"/>
          <p:nvPr>
            <p:ph type="title"/>
          </p:nvPr>
        </p:nvSpPr>
        <p:spPr>
          <a:xfrm>
            <a:off x="1687950" y="15213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127" name="Shape 127"/>
        <p:cNvGrpSpPr/>
        <p:nvPr/>
      </p:nvGrpSpPr>
      <p:grpSpPr>
        <a:xfrm>
          <a:off x="0" y="0"/>
          <a:ext cx="0" cy="0"/>
          <a:chOff x="0" y="0"/>
          <a:chExt cx="0" cy="0"/>
        </a:xfrm>
      </p:grpSpPr>
      <p:sp>
        <p:nvSpPr>
          <p:cNvPr id="128" name="Google Shape;128;p20"/>
          <p:cNvSpPr txBox="1"/>
          <p:nvPr>
            <p:ph type="title"/>
          </p:nvPr>
        </p:nvSpPr>
        <p:spPr>
          <a:xfrm>
            <a:off x="8624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9" name="Google Shape;129;p20"/>
          <p:cNvSpPr txBox="1"/>
          <p:nvPr>
            <p:ph idx="1" type="subTitle"/>
          </p:nvPr>
        </p:nvSpPr>
        <p:spPr>
          <a:xfrm>
            <a:off x="424450"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0" name="Google Shape;130;p20"/>
          <p:cNvSpPr txBox="1"/>
          <p:nvPr>
            <p:ph idx="2" type="title"/>
          </p:nvPr>
        </p:nvSpPr>
        <p:spPr>
          <a:xfrm>
            <a:off x="6525755"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1" name="Google Shape;131;p20"/>
          <p:cNvSpPr txBox="1"/>
          <p:nvPr>
            <p:ph idx="3" type="subTitle"/>
          </p:nvPr>
        </p:nvSpPr>
        <p:spPr>
          <a:xfrm>
            <a:off x="6087751"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2" name="Google Shape;132;p20"/>
          <p:cNvSpPr txBox="1"/>
          <p:nvPr>
            <p:ph idx="4" type="title"/>
          </p:nvPr>
        </p:nvSpPr>
        <p:spPr>
          <a:xfrm>
            <a:off x="36901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3" name="Google Shape;133;p20"/>
          <p:cNvSpPr txBox="1"/>
          <p:nvPr>
            <p:ph idx="5" type="subTitle"/>
          </p:nvPr>
        </p:nvSpPr>
        <p:spPr>
          <a:xfrm>
            <a:off x="3252148"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4" name="Google Shape;134;p20"/>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4784875" y="2098184"/>
            <a:ext cx="34236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3600"/>
              <a:buNone/>
              <a:defRPr b="1" sz="3400">
                <a:solidFill>
                  <a:schemeClr val="dk1"/>
                </a:solidFill>
              </a:defRPr>
            </a:lvl1pPr>
            <a:lvl2pPr lvl="1" rtl="0" algn="r">
              <a:spcBef>
                <a:spcPts val="0"/>
              </a:spcBef>
              <a:spcAft>
                <a:spcPts val="0"/>
              </a:spcAft>
              <a:buClr>
                <a:schemeClr val="dk1"/>
              </a:buClr>
              <a:buSzPts val="3600"/>
              <a:buNone/>
              <a:defRPr b="1" sz="3600">
                <a:solidFill>
                  <a:schemeClr val="dk1"/>
                </a:solidFill>
              </a:defRPr>
            </a:lvl2pPr>
            <a:lvl3pPr lvl="2" rtl="0" algn="r">
              <a:spcBef>
                <a:spcPts val="0"/>
              </a:spcBef>
              <a:spcAft>
                <a:spcPts val="0"/>
              </a:spcAft>
              <a:buClr>
                <a:schemeClr val="dk1"/>
              </a:buClr>
              <a:buSzPts val="3600"/>
              <a:buNone/>
              <a:defRPr b="1" sz="3600">
                <a:solidFill>
                  <a:schemeClr val="dk1"/>
                </a:solidFill>
              </a:defRPr>
            </a:lvl3pPr>
            <a:lvl4pPr lvl="3" rtl="0" algn="r">
              <a:spcBef>
                <a:spcPts val="0"/>
              </a:spcBef>
              <a:spcAft>
                <a:spcPts val="0"/>
              </a:spcAft>
              <a:buClr>
                <a:schemeClr val="dk1"/>
              </a:buClr>
              <a:buSzPts val="3600"/>
              <a:buNone/>
              <a:defRPr b="1" sz="3600">
                <a:solidFill>
                  <a:schemeClr val="dk1"/>
                </a:solidFill>
              </a:defRPr>
            </a:lvl4pPr>
            <a:lvl5pPr lvl="4" rtl="0" algn="r">
              <a:spcBef>
                <a:spcPts val="0"/>
              </a:spcBef>
              <a:spcAft>
                <a:spcPts val="0"/>
              </a:spcAft>
              <a:buClr>
                <a:schemeClr val="dk1"/>
              </a:buClr>
              <a:buSzPts val="3600"/>
              <a:buNone/>
              <a:defRPr b="1" sz="3600">
                <a:solidFill>
                  <a:schemeClr val="dk1"/>
                </a:solidFill>
              </a:defRPr>
            </a:lvl5pPr>
            <a:lvl6pPr lvl="5" rtl="0" algn="r">
              <a:spcBef>
                <a:spcPts val="0"/>
              </a:spcBef>
              <a:spcAft>
                <a:spcPts val="0"/>
              </a:spcAft>
              <a:buClr>
                <a:schemeClr val="dk1"/>
              </a:buClr>
              <a:buSzPts val="3600"/>
              <a:buNone/>
              <a:defRPr b="1" sz="3600">
                <a:solidFill>
                  <a:schemeClr val="dk1"/>
                </a:solidFill>
              </a:defRPr>
            </a:lvl6pPr>
            <a:lvl7pPr lvl="6" rtl="0" algn="r">
              <a:spcBef>
                <a:spcPts val="0"/>
              </a:spcBef>
              <a:spcAft>
                <a:spcPts val="0"/>
              </a:spcAft>
              <a:buClr>
                <a:schemeClr val="dk1"/>
              </a:buClr>
              <a:buSzPts val="3600"/>
              <a:buNone/>
              <a:defRPr b="1" sz="3600">
                <a:solidFill>
                  <a:schemeClr val="dk1"/>
                </a:solidFill>
              </a:defRPr>
            </a:lvl7pPr>
            <a:lvl8pPr lvl="7" rtl="0" algn="r">
              <a:spcBef>
                <a:spcPts val="0"/>
              </a:spcBef>
              <a:spcAft>
                <a:spcPts val="0"/>
              </a:spcAft>
              <a:buClr>
                <a:schemeClr val="dk1"/>
              </a:buClr>
              <a:buSzPts val="3600"/>
              <a:buNone/>
              <a:defRPr b="1" sz="3600">
                <a:solidFill>
                  <a:schemeClr val="dk1"/>
                </a:solidFill>
              </a:defRPr>
            </a:lvl8pPr>
            <a:lvl9pPr lvl="8" rtl="0" algn="r">
              <a:spcBef>
                <a:spcPts val="0"/>
              </a:spcBef>
              <a:spcAft>
                <a:spcPts val="0"/>
              </a:spcAft>
              <a:buClr>
                <a:schemeClr val="dk1"/>
              </a:buClr>
              <a:buSzPts val="3600"/>
              <a:buNone/>
              <a:defRPr b="1" sz="3600">
                <a:solidFill>
                  <a:schemeClr val="dk1"/>
                </a:solidFill>
              </a:defRPr>
            </a:lvl9pPr>
          </a:lstStyle>
          <a:p/>
        </p:txBody>
      </p:sp>
      <p:sp>
        <p:nvSpPr>
          <p:cNvPr id="16" name="Google Shape;16;p3"/>
          <p:cNvSpPr txBox="1"/>
          <p:nvPr>
            <p:ph hasCustomPrompt="1" idx="2" type="title"/>
          </p:nvPr>
        </p:nvSpPr>
        <p:spPr>
          <a:xfrm>
            <a:off x="5151175" y="1032009"/>
            <a:ext cx="30573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8000"/>
              <a:buNone/>
              <a:defRPr b="1" sz="8000">
                <a:solidFill>
                  <a:schemeClr val="dk1"/>
                </a:solidFill>
              </a:defRPr>
            </a:lvl1pPr>
            <a:lvl2pPr lvl="1" rtl="0" algn="r">
              <a:spcBef>
                <a:spcPts val="0"/>
              </a:spcBef>
              <a:spcAft>
                <a:spcPts val="0"/>
              </a:spcAft>
              <a:buClr>
                <a:schemeClr val="dk1"/>
              </a:buClr>
              <a:buSzPts val="8000"/>
              <a:buNone/>
              <a:defRPr b="1" sz="8000">
                <a:solidFill>
                  <a:schemeClr val="dk1"/>
                </a:solidFill>
              </a:defRPr>
            </a:lvl2pPr>
            <a:lvl3pPr lvl="2" rtl="0" algn="r">
              <a:spcBef>
                <a:spcPts val="0"/>
              </a:spcBef>
              <a:spcAft>
                <a:spcPts val="0"/>
              </a:spcAft>
              <a:buClr>
                <a:schemeClr val="dk1"/>
              </a:buClr>
              <a:buSzPts val="8000"/>
              <a:buNone/>
              <a:defRPr b="1" sz="8000">
                <a:solidFill>
                  <a:schemeClr val="dk1"/>
                </a:solidFill>
              </a:defRPr>
            </a:lvl3pPr>
            <a:lvl4pPr lvl="3" rtl="0" algn="r">
              <a:spcBef>
                <a:spcPts val="0"/>
              </a:spcBef>
              <a:spcAft>
                <a:spcPts val="0"/>
              </a:spcAft>
              <a:buClr>
                <a:schemeClr val="dk1"/>
              </a:buClr>
              <a:buSzPts val="8000"/>
              <a:buNone/>
              <a:defRPr b="1" sz="8000">
                <a:solidFill>
                  <a:schemeClr val="dk1"/>
                </a:solidFill>
              </a:defRPr>
            </a:lvl4pPr>
            <a:lvl5pPr lvl="4" rtl="0" algn="r">
              <a:spcBef>
                <a:spcPts val="0"/>
              </a:spcBef>
              <a:spcAft>
                <a:spcPts val="0"/>
              </a:spcAft>
              <a:buClr>
                <a:schemeClr val="dk1"/>
              </a:buClr>
              <a:buSzPts val="8000"/>
              <a:buNone/>
              <a:defRPr b="1" sz="8000">
                <a:solidFill>
                  <a:schemeClr val="dk1"/>
                </a:solidFill>
              </a:defRPr>
            </a:lvl5pPr>
            <a:lvl6pPr lvl="5" rtl="0" algn="r">
              <a:spcBef>
                <a:spcPts val="0"/>
              </a:spcBef>
              <a:spcAft>
                <a:spcPts val="0"/>
              </a:spcAft>
              <a:buClr>
                <a:schemeClr val="dk1"/>
              </a:buClr>
              <a:buSzPts val="8000"/>
              <a:buNone/>
              <a:defRPr b="1" sz="8000">
                <a:solidFill>
                  <a:schemeClr val="dk1"/>
                </a:solidFill>
              </a:defRPr>
            </a:lvl6pPr>
            <a:lvl7pPr lvl="6" rtl="0" algn="r">
              <a:spcBef>
                <a:spcPts val="0"/>
              </a:spcBef>
              <a:spcAft>
                <a:spcPts val="0"/>
              </a:spcAft>
              <a:buClr>
                <a:schemeClr val="dk1"/>
              </a:buClr>
              <a:buSzPts val="8000"/>
              <a:buNone/>
              <a:defRPr b="1" sz="8000">
                <a:solidFill>
                  <a:schemeClr val="dk1"/>
                </a:solidFill>
              </a:defRPr>
            </a:lvl7pPr>
            <a:lvl8pPr lvl="7" rtl="0" algn="r">
              <a:spcBef>
                <a:spcPts val="0"/>
              </a:spcBef>
              <a:spcAft>
                <a:spcPts val="0"/>
              </a:spcAft>
              <a:buClr>
                <a:schemeClr val="dk1"/>
              </a:buClr>
              <a:buSzPts val="8000"/>
              <a:buNone/>
              <a:defRPr b="1" sz="8000">
                <a:solidFill>
                  <a:schemeClr val="dk1"/>
                </a:solidFill>
              </a:defRPr>
            </a:lvl8pPr>
            <a:lvl9pPr lvl="8" rtl="0" algn="r">
              <a:spcBef>
                <a:spcPts val="0"/>
              </a:spcBef>
              <a:spcAft>
                <a:spcPts val="0"/>
              </a:spcAft>
              <a:buClr>
                <a:schemeClr val="dk1"/>
              </a:buClr>
              <a:buSzPts val="8000"/>
              <a:buNone/>
              <a:defRPr b="1" sz="8000">
                <a:solidFill>
                  <a:schemeClr val="dk1"/>
                </a:solidFill>
              </a:defRPr>
            </a:lvl9pPr>
          </a:lstStyle>
          <a:p>
            <a:r>
              <a:t>xx%</a:t>
            </a:r>
          </a:p>
        </p:txBody>
      </p:sp>
      <p:sp>
        <p:nvSpPr>
          <p:cNvPr id="17" name="Google Shape;17;p3"/>
          <p:cNvSpPr txBox="1"/>
          <p:nvPr>
            <p:ph idx="1" type="subTitle"/>
          </p:nvPr>
        </p:nvSpPr>
        <p:spPr>
          <a:xfrm>
            <a:off x="6127050" y="3320300"/>
            <a:ext cx="2081400" cy="5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8" name="Google Shape;18;p3"/>
          <p:cNvCxnSpPr/>
          <p:nvPr/>
        </p:nvCxnSpPr>
        <p:spPr>
          <a:xfrm flipH="1">
            <a:off x="281415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9" name="Google Shape;19;p3"/>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135" name="Shape 135"/>
        <p:cNvGrpSpPr/>
        <p:nvPr/>
      </p:nvGrpSpPr>
      <p:grpSpPr>
        <a:xfrm>
          <a:off x="0" y="0"/>
          <a:ext cx="0" cy="0"/>
          <a:chOff x="0" y="0"/>
          <a:chExt cx="0" cy="0"/>
        </a:xfrm>
      </p:grpSpPr>
      <p:sp>
        <p:nvSpPr>
          <p:cNvPr id="136" name="Google Shape;136;p21"/>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ph type="ctrTitle"/>
          </p:nvPr>
        </p:nvSpPr>
        <p:spPr>
          <a:xfrm>
            <a:off x="1690800" y="1232050"/>
            <a:ext cx="5762400" cy="58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3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p:txBody>
      </p:sp>
      <p:sp>
        <p:nvSpPr>
          <p:cNvPr id="140" name="Google Shape;140;p21"/>
          <p:cNvSpPr txBox="1"/>
          <p:nvPr>
            <p:ph idx="1" type="subTitle"/>
          </p:nvPr>
        </p:nvSpPr>
        <p:spPr>
          <a:xfrm>
            <a:off x="3058800" y="1873367"/>
            <a:ext cx="3026400" cy="99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0_1">
    <p:bg>
      <p:bgPr>
        <a:solidFill>
          <a:schemeClr val="accent6"/>
        </a:solidFill>
      </p:bgPr>
    </p:bg>
    <p:spTree>
      <p:nvGrpSpPr>
        <p:cNvPr id="141" name="Shape 141"/>
        <p:cNvGrpSpPr/>
        <p:nvPr/>
      </p:nvGrpSpPr>
      <p:grpSpPr>
        <a:xfrm>
          <a:off x="0" y="0"/>
          <a:ext cx="0" cy="0"/>
          <a:chOff x="0" y="0"/>
          <a:chExt cx="0" cy="0"/>
        </a:xfrm>
      </p:grpSpPr>
      <p:sp>
        <p:nvSpPr>
          <p:cNvPr id="142" name="Google Shape;142;p22"/>
          <p:cNvSpPr/>
          <p:nvPr/>
        </p:nvSpPr>
        <p:spPr>
          <a:xfrm rot="5400000">
            <a:off x="-3440300" y="-797850"/>
            <a:ext cx="13257600" cy="67392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rot="-5400000">
            <a:off x="4398975" y="-370300"/>
            <a:ext cx="5766000" cy="55911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txBox="1"/>
          <p:nvPr>
            <p:ph type="ctrTitle"/>
          </p:nvPr>
        </p:nvSpPr>
        <p:spPr>
          <a:xfrm>
            <a:off x="713225" y="1672475"/>
            <a:ext cx="3026400" cy="58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145" name="Google Shape;145;p22"/>
          <p:cNvSpPr txBox="1"/>
          <p:nvPr>
            <p:ph idx="1" type="subTitle"/>
          </p:nvPr>
        </p:nvSpPr>
        <p:spPr>
          <a:xfrm>
            <a:off x="713225" y="2472004"/>
            <a:ext cx="3026400" cy="99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6" name="Google Shape;146;p22"/>
          <p:cNvSpPr/>
          <p:nvPr/>
        </p:nvSpPr>
        <p:spPr>
          <a:xfrm rot="-2700000">
            <a:off x="4008372" y="-4515765"/>
            <a:ext cx="5766173" cy="5590952"/>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22"/>
          <p:cNvCxnSpPr/>
          <p:nvPr/>
        </p:nvCxnSpPr>
        <p:spPr>
          <a:xfrm flipH="1" rot="10800000">
            <a:off x="4562550" y="-204075"/>
            <a:ext cx="6010200" cy="6181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ONE_COLUMN_TEXT_1">
    <p:bg>
      <p:bgPr>
        <a:solidFill>
          <a:schemeClr val="accent5"/>
        </a:solidFill>
      </p:bgPr>
    </p:bg>
    <p:spTree>
      <p:nvGrpSpPr>
        <p:cNvPr id="148" name="Shape 148"/>
        <p:cNvGrpSpPr/>
        <p:nvPr/>
      </p:nvGrpSpPr>
      <p:grpSpPr>
        <a:xfrm>
          <a:off x="0" y="0"/>
          <a:ext cx="0" cy="0"/>
          <a:chOff x="0" y="0"/>
          <a:chExt cx="0" cy="0"/>
        </a:xfrm>
      </p:grpSpPr>
      <p:sp>
        <p:nvSpPr>
          <p:cNvPr id="149" name="Google Shape;149;p23"/>
          <p:cNvSpPr txBox="1"/>
          <p:nvPr>
            <p:ph idx="1" type="body"/>
          </p:nvPr>
        </p:nvSpPr>
        <p:spPr>
          <a:xfrm>
            <a:off x="4039975" y="2245288"/>
            <a:ext cx="4390800" cy="652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50" name="Google Shape;150;p23"/>
          <p:cNvSpPr txBox="1"/>
          <p:nvPr>
            <p:ph type="title"/>
          </p:nvPr>
        </p:nvSpPr>
        <p:spPr>
          <a:xfrm>
            <a:off x="4168000" y="963075"/>
            <a:ext cx="4262700" cy="9630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5_1">
    <p:bg>
      <p:bgPr>
        <a:solidFill>
          <a:schemeClr val="accent5"/>
        </a:solidFill>
      </p:bgPr>
    </p:bg>
    <p:spTree>
      <p:nvGrpSpPr>
        <p:cNvPr id="151" name="Shape 151"/>
        <p:cNvGrpSpPr/>
        <p:nvPr/>
      </p:nvGrpSpPr>
      <p:grpSpPr>
        <a:xfrm>
          <a:off x="0" y="0"/>
          <a:ext cx="0" cy="0"/>
          <a:chOff x="0" y="0"/>
          <a:chExt cx="0" cy="0"/>
        </a:xfrm>
      </p:grpSpPr>
      <p:sp>
        <p:nvSpPr>
          <p:cNvPr id="152" name="Google Shape;152;p24"/>
          <p:cNvSpPr/>
          <p:nvPr/>
        </p:nvSpPr>
        <p:spPr>
          <a:xfrm>
            <a:off x="0" y="0"/>
            <a:ext cx="43479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 name="Google Shape;153;p24"/>
          <p:cNvSpPr txBox="1"/>
          <p:nvPr>
            <p:ph type="title"/>
          </p:nvPr>
        </p:nvSpPr>
        <p:spPr>
          <a:xfrm>
            <a:off x="5024185" y="1440200"/>
            <a:ext cx="3400800" cy="5286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154" name="Google Shape;154;p24"/>
          <p:cNvSpPr txBox="1"/>
          <p:nvPr>
            <p:ph idx="1" type="subTitle"/>
          </p:nvPr>
        </p:nvSpPr>
        <p:spPr>
          <a:xfrm>
            <a:off x="5024185" y="2263300"/>
            <a:ext cx="3400800" cy="131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1_1">
    <p:bg>
      <p:bgPr>
        <a:solidFill>
          <a:schemeClr val="dk1"/>
        </a:solidFill>
      </p:bgPr>
    </p:bg>
    <p:spTree>
      <p:nvGrpSpPr>
        <p:cNvPr id="155" name="Shape 155"/>
        <p:cNvGrpSpPr/>
        <p:nvPr/>
      </p:nvGrpSpPr>
      <p:grpSpPr>
        <a:xfrm>
          <a:off x="0" y="0"/>
          <a:ext cx="0" cy="0"/>
          <a:chOff x="0" y="0"/>
          <a:chExt cx="0" cy="0"/>
        </a:xfrm>
      </p:grpSpPr>
      <p:sp>
        <p:nvSpPr>
          <p:cNvPr id="156" name="Google Shape;156;p25"/>
          <p:cNvSpPr txBox="1"/>
          <p:nvPr>
            <p:ph idx="1" type="body"/>
          </p:nvPr>
        </p:nvSpPr>
        <p:spPr>
          <a:xfrm>
            <a:off x="713225" y="2347842"/>
            <a:ext cx="4109100" cy="14475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157" name="Google Shape;157;p25"/>
          <p:cNvSpPr txBox="1"/>
          <p:nvPr>
            <p:ph type="title"/>
          </p:nvPr>
        </p:nvSpPr>
        <p:spPr>
          <a:xfrm>
            <a:off x="713225" y="1521325"/>
            <a:ext cx="4109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158" name="Google Shape;158;p25"/>
          <p:cNvSpPr/>
          <p:nvPr/>
        </p:nvSpPr>
        <p:spPr>
          <a:xfrm rot="5400000">
            <a:off x="-761012" y="-790512"/>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 name="Google Shape;159;p25"/>
          <p:cNvSpPr/>
          <p:nvPr/>
        </p:nvSpPr>
        <p:spPr>
          <a:xfrm rot="5400000">
            <a:off x="-856262" y="-1009587"/>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 name="Google Shape;160;p25"/>
          <p:cNvSpPr/>
          <p:nvPr/>
        </p:nvSpPr>
        <p:spPr>
          <a:xfrm rot="-5400000">
            <a:off x="2896850" y="288000"/>
            <a:ext cx="10141200" cy="45675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21_1_1">
    <p:bg>
      <p:bgPr>
        <a:solidFill>
          <a:schemeClr val="accent6"/>
        </a:solidFill>
      </p:bgPr>
    </p:bg>
    <p:spTree>
      <p:nvGrpSpPr>
        <p:cNvPr id="161" name="Shape 161"/>
        <p:cNvGrpSpPr/>
        <p:nvPr/>
      </p:nvGrpSpPr>
      <p:grpSpPr>
        <a:xfrm>
          <a:off x="0" y="0"/>
          <a:ext cx="0" cy="0"/>
          <a:chOff x="0" y="0"/>
          <a:chExt cx="0" cy="0"/>
        </a:xfrm>
      </p:grpSpPr>
      <p:sp>
        <p:nvSpPr>
          <p:cNvPr id="162" name="Google Shape;162;p26"/>
          <p:cNvSpPr/>
          <p:nvPr/>
        </p:nvSpPr>
        <p:spPr>
          <a:xfrm flipH="1" rot="10800000">
            <a:off x="-2390100" y="-102475"/>
            <a:ext cx="13887000" cy="65724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5261951" y="1545125"/>
            <a:ext cx="7035600" cy="32772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txBox="1"/>
          <p:nvPr>
            <p:ph idx="1" type="body"/>
          </p:nvPr>
        </p:nvSpPr>
        <p:spPr>
          <a:xfrm>
            <a:off x="2434275" y="3133239"/>
            <a:ext cx="4275300" cy="481200"/>
          </a:xfrm>
          <a:prstGeom prst="rect">
            <a:avLst/>
          </a:prstGeom>
        </p:spPr>
        <p:txBody>
          <a:bodyPr anchorCtr="0" anchor="t" bIns="91425" lIns="91425" spcFirstLastPara="1" rIns="91425" wrap="square" tIns="91425">
            <a:noAutofit/>
          </a:bodyPr>
          <a:lstStyle>
            <a:lvl1pPr indent="-323850" lvl="0" marL="457200" rtl="0" algn="ctr">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165" name="Google Shape;165;p26"/>
          <p:cNvSpPr txBox="1"/>
          <p:nvPr>
            <p:ph type="title"/>
          </p:nvPr>
        </p:nvSpPr>
        <p:spPr>
          <a:xfrm>
            <a:off x="1726200" y="1681450"/>
            <a:ext cx="5691600" cy="1311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6000"/>
              <a:buNone/>
              <a:defRPr b="1" sz="8000">
                <a:solidFill>
                  <a:schemeClr val="lt1"/>
                </a:solidFill>
              </a:defRPr>
            </a:lvl1pPr>
            <a:lvl2pPr lvl="1" rtl="0">
              <a:spcBef>
                <a:spcPts val="0"/>
              </a:spcBef>
              <a:spcAft>
                <a:spcPts val="0"/>
              </a:spcAft>
              <a:buClr>
                <a:schemeClr val="lt1"/>
              </a:buClr>
              <a:buSzPts val="6000"/>
              <a:buNone/>
              <a:defRPr b="1" sz="6000">
                <a:solidFill>
                  <a:schemeClr val="lt1"/>
                </a:solidFill>
              </a:defRPr>
            </a:lvl2pPr>
            <a:lvl3pPr lvl="2" rtl="0">
              <a:spcBef>
                <a:spcPts val="0"/>
              </a:spcBef>
              <a:spcAft>
                <a:spcPts val="0"/>
              </a:spcAft>
              <a:buClr>
                <a:schemeClr val="lt1"/>
              </a:buClr>
              <a:buSzPts val="6000"/>
              <a:buNone/>
              <a:defRPr b="1" sz="6000">
                <a:solidFill>
                  <a:schemeClr val="lt1"/>
                </a:solidFill>
              </a:defRPr>
            </a:lvl3pPr>
            <a:lvl4pPr lvl="3" rtl="0">
              <a:spcBef>
                <a:spcPts val="0"/>
              </a:spcBef>
              <a:spcAft>
                <a:spcPts val="0"/>
              </a:spcAft>
              <a:buClr>
                <a:schemeClr val="lt1"/>
              </a:buClr>
              <a:buSzPts val="6000"/>
              <a:buNone/>
              <a:defRPr b="1" sz="6000">
                <a:solidFill>
                  <a:schemeClr val="lt1"/>
                </a:solidFill>
              </a:defRPr>
            </a:lvl4pPr>
            <a:lvl5pPr lvl="4" rtl="0">
              <a:spcBef>
                <a:spcPts val="0"/>
              </a:spcBef>
              <a:spcAft>
                <a:spcPts val="0"/>
              </a:spcAft>
              <a:buClr>
                <a:schemeClr val="lt1"/>
              </a:buClr>
              <a:buSzPts val="6000"/>
              <a:buNone/>
              <a:defRPr b="1" sz="6000">
                <a:solidFill>
                  <a:schemeClr val="lt1"/>
                </a:solidFill>
              </a:defRPr>
            </a:lvl5pPr>
            <a:lvl6pPr lvl="5" rtl="0">
              <a:spcBef>
                <a:spcPts val="0"/>
              </a:spcBef>
              <a:spcAft>
                <a:spcPts val="0"/>
              </a:spcAft>
              <a:buClr>
                <a:schemeClr val="lt1"/>
              </a:buClr>
              <a:buSzPts val="6000"/>
              <a:buNone/>
              <a:defRPr b="1" sz="6000">
                <a:solidFill>
                  <a:schemeClr val="lt1"/>
                </a:solidFill>
              </a:defRPr>
            </a:lvl6pPr>
            <a:lvl7pPr lvl="6" rtl="0">
              <a:spcBef>
                <a:spcPts val="0"/>
              </a:spcBef>
              <a:spcAft>
                <a:spcPts val="0"/>
              </a:spcAft>
              <a:buClr>
                <a:schemeClr val="lt1"/>
              </a:buClr>
              <a:buSzPts val="6000"/>
              <a:buNone/>
              <a:defRPr b="1" sz="6000">
                <a:solidFill>
                  <a:schemeClr val="lt1"/>
                </a:solidFill>
              </a:defRPr>
            </a:lvl7pPr>
            <a:lvl8pPr lvl="7" rtl="0">
              <a:spcBef>
                <a:spcPts val="0"/>
              </a:spcBef>
              <a:spcAft>
                <a:spcPts val="0"/>
              </a:spcAft>
              <a:buClr>
                <a:schemeClr val="lt1"/>
              </a:buClr>
              <a:buSzPts val="6000"/>
              <a:buNone/>
              <a:defRPr b="1" sz="6000">
                <a:solidFill>
                  <a:schemeClr val="lt1"/>
                </a:solidFill>
              </a:defRPr>
            </a:lvl8pPr>
            <a:lvl9pPr lvl="8" rtl="0">
              <a:spcBef>
                <a:spcPts val="0"/>
              </a:spcBef>
              <a:spcAft>
                <a:spcPts val="0"/>
              </a:spcAft>
              <a:buClr>
                <a:schemeClr val="lt1"/>
              </a:buClr>
              <a:buSzPts val="6000"/>
              <a:buNone/>
              <a:defRPr b="1" sz="6000">
                <a:solidFill>
                  <a:schemeClr val="lt1"/>
                </a:solidFill>
              </a:defRPr>
            </a:lvl9pPr>
          </a:lstStyle>
          <a:p/>
        </p:txBody>
      </p:sp>
      <p:sp>
        <p:nvSpPr>
          <p:cNvPr id="166" name="Google Shape;166;p26"/>
          <p:cNvSpPr/>
          <p:nvPr/>
        </p:nvSpPr>
        <p:spPr>
          <a:xfrm rot="10800000">
            <a:off x="6919375" y="-738125"/>
            <a:ext cx="3405900" cy="3302400"/>
          </a:xfrm>
          <a:prstGeom prst="rtTriangl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 name="Google Shape;167;p26"/>
          <p:cNvSpPr/>
          <p:nvPr/>
        </p:nvSpPr>
        <p:spPr>
          <a:xfrm rot="10800000">
            <a:off x="7062250" y="-79527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3">
    <p:bg>
      <p:bgPr>
        <a:solidFill>
          <a:schemeClr val="dk1"/>
        </a:solidFill>
      </p:bgPr>
    </p:bg>
    <p:spTree>
      <p:nvGrpSpPr>
        <p:cNvPr id="168" name="Shape 168"/>
        <p:cNvGrpSpPr/>
        <p:nvPr/>
      </p:nvGrpSpPr>
      <p:grpSpPr>
        <a:xfrm>
          <a:off x="0" y="0"/>
          <a:ext cx="0" cy="0"/>
          <a:chOff x="0" y="0"/>
          <a:chExt cx="0" cy="0"/>
        </a:xfrm>
      </p:grpSpPr>
      <p:sp>
        <p:nvSpPr>
          <p:cNvPr id="169" name="Google Shape;169;p27"/>
          <p:cNvSpPr/>
          <p:nvPr/>
        </p:nvSpPr>
        <p:spPr>
          <a:xfrm rot="-5400000">
            <a:off x="7319425" y="3228300"/>
            <a:ext cx="2112600" cy="2048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 name="Google Shape;171;p27"/>
          <p:cNvSpPr/>
          <p:nvPr/>
        </p:nvSpPr>
        <p:spPr>
          <a:xfrm>
            <a:off x="-738725" y="248210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 name="Google Shape;172;p27"/>
          <p:cNvSpPr/>
          <p:nvPr/>
        </p:nvSpPr>
        <p:spPr>
          <a:xfrm rot="10800000">
            <a:off x="6727825" y="-91555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 name="Google Shape;173;p27"/>
          <p:cNvSpPr/>
          <p:nvPr/>
        </p:nvSpPr>
        <p:spPr>
          <a:xfrm rot="5400000">
            <a:off x="-262475" y="-188987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 name="Google Shape;174;p27"/>
          <p:cNvSpPr txBox="1"/>
          <p:nvPr>
            <p:ph type="title"/>
          </p:nvPr>
        </p:nvSpPr>
        <p:spPr>
          <a:xfrm>
            <a:off x="713226" y="1795438"/>
            <a:ext cx="34008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lt1"/>
              </a:buClr>
              <a:buSzPts val="3000"/>
              <a:buNone/>
              <a:defRPr b="1" sz="3000">
                <a:solidFill>
                  <a:schemeClr val="lt1"/>
                </a:solidFill>
              </a:defRPr>
            </a:lvl1pPr>
            <a:lvl2pPr lvl="1" rtl="0">
              <a:spcBef>
                <a:spcPts val="0"/>
              </a:spcBef>
              <a:spcAft>
                <a:spcPts val="0"/>
              </a:spcAft>
              <a:buClr>
                <a:schemeClr val="lt1"/>
              </a:buClr>
              <a:buSzPts val="2000"/>
              <a:buNone/>
              <a:defRPr b="1" sz="2000">
                <a:solidFill>
                  <a:schemeClr val="lt1"/>
                </a:solidFill>
              </a:defRPr>
            </a:lvl2pPr>
            <a:lvl3pPr lvl="2" rtl="0">
              <a:spcBef>
                <a:spcPts val="0"/>
              </a:spcBef>
              <a:spcAft>
                <a:spcPts val="0"/>
              </a:spcAft>
              <a:buClr>
                <a:schemeClr val="lt1"/>
              </a:buClr>
              <a:buSzPts val="2000"/>
              <a:buNone/>
              <a:defRPr b="1" sz="2000">
                <a:solidFill>
                  <a:schemeClr val="lt1"/>
                </a:solidFill>
              </a:defRPr>
            </a:lvl3pPr>
            <a:lvl4pPr lvl="3" rtl="0">
              <a:spcBef>
                <a:spcPts val="0"/>
              </a:spcBef>
              <a:spcAft>
                <a:spcPts val="0"/>
              </a:spcAft>
              <a:buClr>
                <a:schemeClr val="lt1"/>
              </a:buClr>
              <a:buSzPts val="2000"/>
              <a:buNone/>
              <a:defRPr b="1" sz="2000">
                <a:solidFill>
                  <a:schemeClr val="lt1"/>
                </a:solidFill>
              </a:defRPr>
            </a:lvl4pPr>
            <a:lvl5pPr lvl="4" rtl="0">
              <a:spcBef>
                <a:spcPts val="0"/>
              </a:spcBef>
              <a:spcAft>
                <a:spcPts val="0"/>
              </a:spcAft>
              <a:buClr>
                <a:schemeClr val="lt1"/>
              </a:buClr>
              <a:buSzPts val="2000"/>
              <a:buNone/>
              <a:defRPr b="1" sz="2000">
                <a:solidFill>
                  <a:schemeClr val="lt1"/>
                </a:solidFill>
              </a:defRPr>
            </a:lvl5pPr>
            <a:lvl6pPr lvl="5" rtl="0">
              <a:spcBef>
                <a:spcPts val="0"/>
              </a:spcBef>
              <a:spcAft>
                <a:spcPts val="0"/>
              </a:spcAft>
              <a:buClr>
                <a:schemeClr val="lt1"/>
              </a:buClr>
              <a:buSzPts val="2000"/>
              <a:buNone/>
              <a:defRPr b="1" sz="2000">
                <a:solidFill>
                  <a:schemeClr val="lt1"/>
                </a:solidFill>
              </a:defRPr>
            </a:lvl6pPr>
            <a:lvl7pPr lvl="6" rtl="0">
              <a:spcBef>
                <a:spcPts val="0"/>
              </a:spcBef>
              <a:spcAft>
                <a:spcPts val="0"/>
              </a:spcAft>
              <a:buClr>
                <a:schemeClr val="lt1"/>
              </a:buClr>
              <a:buSzPts val="2000"/>
              <a:buNone/>
              <a:defRPr b="1" sz="2000">
                <a:solidFill>
                  <a:schemeClr val="lt1"/>
                </a:solidFill>
              </a:defRPr>
            </a:lvl7pPr>
            <a:lvl8pPr lvl="7" rtl="0">
              <a:spcBef>
                <a:spcPts val="0"/>
              </a:spcBef>
              <a:spcAft>
                <a:spcPts val="0"/>
              </a:spcAft>
              <a:buClr>
                <a:schemeClr val="lt1"/>
              </a:buClr>
              <a:buSzPts val="2000"/>
              <a:buNone/>
              <a:defRPr b="1" sz="2000">
                <a:solidFill>
                  <a:schemeClr val="lt1"/>
                </a:solidFill>
              </a:defRPr>
            </a:lvl8pPr>
            <a:lvl9pPr lvl="8" rtl="0">
              <a:spcBef>
                <a:spcPts val="0"/>
              </a:spcBef>
              <a:spcAft>
                <a:spcPts val="0"/>
              </a:spcAft>
              <a:buClr>
                <a:schemeClr val="lt1"/>
              </a:buClr>
              <a:buSzPts val="2000"/>
              <a:buNone/>
              <a:defRPr b="1" sz="2000">
                <a:solidFill>
                  <a:schemeClr val="lt1"/>
                </a:solidFill>
              </a:defRPr>
            </a:lvl9pPr>
          </a:lstStyle>
          <a:p/>
        </p:txBody>
      </p:sp>
      <p:sp>
        <p:nvSpPr>
          <p:cNvPr id="175" name="Google Shape;175;p27"/>
          <p:cNvSpPr txBox="1"/>
          <p:nvPr>
            <p:ph idx="1" type="subTitle"/>
          </p:nvPr>
        </p:nvSpPr>
        <p:spPr>
          <a:xfrm>
            <a:off x="713225" y="2630156"/>
            <a:ext cx="3400800" cy="42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chemeClr val="accent6"/>
        </a:solidFill>
      </p:bgPr>
    </p:bg>
    <p:spTree>
      <p:nvGrpSpPr>
        <p:cNvPr id="176" name="Shape 176"/>
        <p:cNvGrpSpPr/>
        <p:nvPr/>
      </p:nvGrpSpPr>
      <p:grpSpPr>
        <a:xfrm>
          <a:off x="0" y="0"/>
          <a:ext cx="0" cy="0"/>
          <a:chOff x="0" y="0"/>
          <a:chExt cx="0" cy="0"/>
        </a:xfrm>
      </p:grpSpPr>
      <p:sp>
        <p:nvSpPr>
          <p:cNvPr id="177" name="Google Shape;177;p28"/>
          <p:cNvSpPr/>
          <p:nvPr/>
        </p:nvSpPr>
        <p:spPr>
          <a:xfrm rot="-5400000">
            <a:off x="4642941" y="-1673359"/>
            <a:ext cx="7685100" cy="7451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 name="Google Shape;178;p28"/>
          <p:cNvSpPr/>
          <p:nvPr/>
        </p:nvSpPr>
        <p:spPr>
          <a:xfrm flipH="1" rot="-5400000">
            <a:off x="2841550" y="288050"/>
            <a:ext cx="10141200" cy="4567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txBox="1"/>
          <p:nvPr>
            <p:ph type="title"/>
          </p:nvPr>
        </p:nvSpPr>
        <p:spPr>
          <a:xfrm>
            <a:off x="713225" y="1627150"/>
            <a:ext cx="4659300" cy="189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6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80" name="Google Shape;180;p28"/>
          <p:cNvSpPr/>
          <p:nvPr/>
        </p:nvSpPr>
        <p:spPr>
          <a:xfrm rot="5400000">
            <a:off x="-341212" y="-788137"/>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 name="Google Shape;181;p28"/>
          <p:cNvSpPr/>
          <p:nvPr/>
        </p:nvSpPr>
        <p:spPr>
          <a:xfrm rot="5400000">
            <a:off x="-436462" y="-1007212"/>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 name="Google Shape;182;p28"/>
          <p:cNvSpPr/>
          <p:nvPr/>
        </p:nvSpPr>
        <p:spPr>
          <a:xfrm flipH="1">
            <a:off x="5408725" y="4511825"/>
            <a:ext cx="3458400" cy="19239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bg>
      <p:bgPr>
        <a:solidFill>
          <a:schemeClr val="accent5"/>
        </a:solidFill>
      </p:bgPr>
    </p:bg>
    <p:spTree>
      <p:nvGrpSpPr>
        <p:cNvPr id="183" name="Shape 183"/>
        <p:cNvGrpSpPr/>
        <p:nvPr/>
      </p:nvGrpSpPr>
      <p:grpSpPr>
        <a:xfrm>
          <a:off x="0" y="0"/>
          <a:ext cx="0" cy="0"/>
          <a:chOff x="0" y="0"/>
          <a:chExt cx="0" cy="0"/>
        </a:xfrm>
      </p:grpSpPr>
      <p:sp>
        <p:nvSpPr>
          <p:cNvPr id="184" name="Google Shape;184;p29"/>
          <p:cNvSpPr txBox="1"/>
          <p:nvPr>
            <p:ph type="title"/>
          </p:nvPr>
        </p:nvSpPr>
        <p:spPr>
          <a:xfrm>
            <a:off x="1319574" y="201112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5" name="Google Shape;185;p29"/>
          <p:cNvSpPr txBox="1"/>
          <p:nvPr>
            <p:ph idx="1" type="subTitle"/>
          </p:nvPr>
        </p:nvSpPr>
        <p:spPr>
          <a:xfrm>
            <a:off x="1319576" y="2286575"/>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6" name="Google Shape;186;p29"/>
          <p:cNvSpPr txBox="1"/>
          <p:nvPr>
            <p:ph idx="2" type="title"/>
          </p:nvPr>
        </p:nvSpPr>
        <p:spPr>
          <a:xfrm>
            <a:off x="4681398" y="201127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7" name="Google Shape;187;p29"/>
          <p:cNvSpPr txBox="1"/>
          <p:nvPr>
            <p:ph idx="3" type="subTitle"/>
          </p:nvPr>
        </p:nvSpPr>
        <p:spPr>
          <a:xfrm>
            <a:off x="4681376" y="2285050"/>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8" name="Google Shape;188;p29"/>
          <p:cNvSpPr txBox="1"/>
          <p:nvPr>
            <p:ph idx="4" type="title"/>
          </p:nvPr>
        </p:nvSpPr>
        <p:spPr>
          <a:xfrm>
            <a:off x="2410949" y="326842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9" name="Google Shape;189;p29"/>
          <p:cNvSpPr txBox="1"/>
          <p:nvPr>
            <p:ph idx="5" type="subTitle"/>
          </p:nvPr>
        </p:nvSpPr>
        <p:spPr>
          <a:xfrm>
            <a:off x="2410951" y="3543875"/>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0" name="Google Shape;190;p29"/>
          <p:cNvSpPr txBox="1"/>
          <p:nvPr>
            <p:ph idx="6" type="title"/>
          </p:nvPr>
        </p:nvSpPr>
        <p:spPr>
          <a:xfrm>
            <a:off x="5772773" y="326857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91" name="Google Shape;191;p29"/>
          <p:cNvSpPr txBox="1"/>
          <p:nvPr>
            <p:ph idx="7" type="subTitle"/>
          </p:nvPr>
        </p:nvSpPr>
        <p:spPr>
          <a:xfrm>
            <a:off x="5772750" y="3542350"/>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2" name="Google Shape;192;p29"/>
          <p:cNvSpPr/>
          <p:nvPr/>
        </p:nvSpPr>
        <p:spPr>
          <a:xfrm rot="-5400000">
            <a:off x="7319425" y="3228300"/>
            <a:ext cx="2112600" cy="2048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 name="Google Shape;194;p29"/>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 name="Google Shape;195;p29"/>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 name="Google Shape;196;p29"/>
          <p:cNvSpPr/>
          <p:nvPr/>
        </p:nvSpPr>
        <p:spPr>
          <a:xfrm rot="5400000">
            <a:off x="-262475" y="-18898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7" name="Google Shape;197;p29"/>
          <p:cNvSpPr txBox="1"/>
          <p:nvPr>
            <p:ph idx="8"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198" name="Shape 198"/>
        <p:cNvGrpSpPr/>
        <p:nvPr/>
      </p:nvGrpSpPr>
      <p:grpSpPr>
        <a:xfrm>
          <a:off x="0" y="0"/>
          <a:ext cx="0" cy="0"/>
          <a:chOff x="0" y="0"/>
          <a:chExt cx="0" cy="0"/>
        </a:xfrm>
      </p:grpSpPr>
      <p:sp>
        <p:nvSpPr>
          <p:cNvPr id="199" name="Google Shape;199;p30"/>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00" name="Google Shape;200;p30"/>
          <p:cNvSpPr txBox="1"/>
          <p:nvPr>
            <p:ph idx="2" type="title"/>
          </p:nvPr>
        </p:nvSpPr>
        <p:spPr>
          <a:xfrm>
            <a:off x="1120875"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1" name="Google Shape;201;p30"/>
          <p:cNvSpPr txBox="1"/>
          <p:nvPr>
            <p:ph idx="1" type="subTitle"/>
          </p:nvPr>
        </p:nvSpPr>
        <p:spPr>
          <a:xfrm>
            <a:off x="734175"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2" name="Google Shape;202;p30"/>
          <p:cNvSpPr txBox="1"/>
          <p:nvPr>
            <p:ph idx="3" type="title"/>
          </p:nvPr>
        </p:nvSpPr>
        <p:spPr>
          <a:xfrm>
            <a:off x="1120875" y="34779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3" name="Google Shape;203;p30"/>
          <p:cNvSpPr txBox="1"/>
          <p:nvPr>
            <p:ph idx="4" type="subTitle"/>
          </p:nvPr>
        </p:nvSpPr>
        <p:spPr>
          <a:xfrm>
            <a:off x="734175" y="3747815"/>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4" name="Google Shape;204;p30"/>
          <p:cNvSpPr txBox="1"/>
          <p:nvPr>
            <p:ph idx="5" type="title"/>
          </p:nvPr>
        </p:nvSpPr>
        <p:spPr>
          <a:xfrm>
            <a:off x="6063846"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5" name="Google Shape;205;p30"/>
          <p:cNvSpPr txBox="1"/>
          <p:nvPr>
            <p:ph idx="6" type="subTitle"/>
          </p:nvPr>
        </p:nvSpPr>
        <p:spPr>
          <a:xfrm>
            <a:off x="5677150"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6" name="Google Shape;206;p30"/>
          <p:cNvSpPr txBox="1"/>
          <p:nvPr>
            <p:ph idx="7" type="title"/>
          </p:nvPr>
        </p:nvSpPr>
        <p:spPr>
          <a:xfrm>
            <a:off x="6063846" y="347812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7" name="Google Shape;207;p30"/>
          <p:cNvSpPr txBox="1"/>
          <p:nvPr>
            <p:ph idx="8" type="subTitle"/>
          </p:nvPr>
        </p:nvSpPr>
        <p:spPr>
          <a:xfrm>
            <a:off x="5677150" y="3746088"/>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lvl1pPr indent="-317500" lvl="0" marL="457200" marR="508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2" name="Google Shape;22;p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3" name="Google Shape;23;p4"/>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3_1">
    <p:bg>
      <p:bgPr>
        <a:solidFill>
          <a:schemeClr val="accent5"/>
        </a:solidFill>
      </p:bgPr>
    </p:bg>
    <p:spTree>
      <p:nvGrpSpPr>
        <p:cNvPr id="208" name="Shape 208"/>
        <p:cNvGrpSpPr/>
        <p:nvPr/>
      </p:nvGrpSpPr>
      <p:grpSpPr>
        <a:xfrm>
          <a:off x="0" y="0"/>
          <a:ext cx="0" cy="0"/>
          <a:chOff x="0" y="0"/>
          <a:chExt cx="0" cy="0"/>
        </a:xfrm>
      </p:grpSpPr>
      <p:sp>
        <p:nvSpPr>
          <p:cNvPr id="209" name="Google Shape;209;p31"/>
          <p:cNvSpPr txBox="1"/>
          <p:nvPr>
            <p:ph type="title"/>
          </p:nvPr>
        </p:nvSpPr>
        <p:spPr>
          <a:xfrm>
            <a:off x="2056190" y="2074300"/>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0" name="Google Shape;210;p31"/>
          <p:cNvSpPr txBox="1"/>
          <p:nvPr>
            <p:ph idx="1" type="subTitle"/>
          </p:nvPr>
        </p:nvSpPr>
        <p:spPr>
          <a:xfrm>
            <a:off x="2056192" y="2332425"/>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1" name="Google Shape;211;p31"/>
          <p:cNvSpPr txBox="1"/>
          <p:nvPr>
            <p:ph idx="2" type="title"/>
          </p:nvPr>
        </p:nvSpPr>
        <p:spPr>
          <a:xfrm>
            <a:off x="2056190" y="3402924"/>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2" name="Google Shape;212;p31"/>
          <p:cNvSpPr txBox="1"/>
          <p:nvPr>
            <p:ph idx="3" type="subTitle"/>
          </p:nvPr>
        </p:nvSpPr>
        <p:spPr>
          <a:xfrm>
            <a:off x="2056192" y="3661050"/>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3" name="Google Shape;213;p31"/>
          <p:cNvSpPr txBox="1"/>
          <p:nvPr>
            <p:ph idx="4" type="title"/>
          </p:nvPr>
        </p:nvSpPr>
        <p:spPr>
          <a:xfrm>
            <a:off x="5444664" y="2074300"/>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4" name="Google Shape;214;p31"/>
          <p:cNvSpPr txBox="1"/>
          <p:nvPr>
            <p:ph idx="5" type="subTitle"/>
          </p:nvPr>
        </p:nvSpPr>
        <p:spPr>
          <a:xfrm>
            <a:off x="5444664" y="2332425"/>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5" name="Google Shape;215;p31"/>
          <p:cNvSpPr txBox="1"/>
          <p:nvPr>
            <p:ph idx="6" type="title"/>
          </p:nvPr>
        </p:nvSpPr>
        <p:spPr>
          <a:xfrm>
            <a:off x="5444664" y="3402925"/>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6" name="Google Shape;216;p31"/>
          <p:cNvSpPr txBox="1"/>
          <p:nvPr>
            <p:ph idx="7" type="subTitle"/>
          </p:nvPr>
        </p:nvSpPr>
        <p:spPr>
          <a:xfrm>
            <a:off x="5444664" y="3661050"/>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7" name="Google Shape;217;p31"/>
          <p:cNvSpPr/>
          <p:nvPr/>
        </p:nvSpPr>
        <p:spPr>
          <a:xfrm>
            <a:off x="-1462325"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8" name="Google Shape;218;p31"/>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9" name="Google Shape;219;p31"/>
          <p:cNvSpPr/>
          <p:nvPr/>
        </p:nvSpPr>
        <p:spPr>
          <a:xfrm rot="10800000">
            <a:off x="613277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 name="Google Shape;220;p31"/>
          <p:cNvSpPr txBox="1"/>
          <p:nvPr>
            <p:ph idx="8"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3_1_1">
    <p:bg>
      <p:bgPr>
        <a:solidFill>
          <a:srgbClr val="191919">
            <a:alpha val="0"/>
          </a:srgbClr>
        </a:solidFill>
      </p:bgPr>
    </p:bg>
    <p:spTree>
      <p:nvGrpSpPr>
        <p:cNvPr id="221" name="Shape 221"/>
        <p:cNvGrpSpPr/>
        <p:nvPr/>
      </p:nvGrpSpPr>
      <p:grpSpPr>
        <a:xfrm>
          <a:off x="0" y="0"/>
          <a:ext cx="0" cy="0"/>
          <a:chOff x="0" y="0"/>
          <a:chExt cx="0" cy="0"/>
        </a:xfrm>
      </p:grpSpPr>
      <p:sp>
        <p:nvSpPr>
          <p:cNvPr id="222" name="Google Shape;222;p32"/>
          <p:cNvSpPr txBox="1"/>
          <p:nvPr>
            <p:ph type="title"/>
          </p:nvPr>
        </p:nvSpPr>
        <p:spPr>
          <a:xfrm>
            <a:off x="713225"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23" name="Google Shape;223;p32"/>
          <p:cNvSpPr txBox="1"/>
          <p:nvPr>
            <p:ph idx="1" type="subTitle"/>
          </p:nvPr>
        </p:nvSpPr>
        <p:spPr>
          <a:xfrm>
            <a:off x="713225"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24" name="Google Shape;224;p32"/>
          <p:cNvSpPr/>
          <p:nvPr/>
        </p:nvSpPr>
        <p:spPr>
          <a:xfrm flipH="1">
            <a:off x="7004125" y="252972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5" name="Google Shape;225;p32"/>
          <p:cNvSpPr/>
          <p:nvPr/>
        </p:nvSpPr>
        <p:spPr>
          <a:xfrm flipH="1">
            <a:off x="7194625" y="265355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6" name="Google Shape;226;p32"/>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 name="Google Shape;227;p32"/>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 name="Google Shape;228;p32"/>
          <p:cNvSpPr txBox="1"/>
          <p:nvPr>
            <p:ph idx="2" type="title"/>
          </p:nvPr>
        </p:nvSpPr>
        <p:spPr>
          <a:xfrm>
            <a:off x="2670358"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29" name="Google Shape;229;p32"/>
          <p:cNvSpPr txBox="1"/>
          <p:nvPr>
            <p:ph idx="3" type="subTitle"/>
          </p:nvPr>
        </p:nvSpPr>
        <p:spPr>
          <a:xfrm>
            <a:off x="2670358"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0" name="Google Shape;230;p32"/>
          <p:cNvSpPr txBox="1"/>
          <p:nvPr>
            <p:ph idx="4" type="title"/>
          </p:nvPr>
        </p:nvSpPr>
        <p:spPr>
          <a:xfrm>
            <a:off x="4627491"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31" name="Google Shape;231;p32"/>
          <p:cNvSpPr txBox="1"/>
          <p:nvPr>
            <p:ph idx="5" type="subTitle"/>
          </p:nvPr>
        </p:nvSpPr>
        <p:spPr>
          <a:xfrm>
            <a:off x="4627491"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2" name="Google Shape;232;p32"/>
          <p:cNvSpPr txBox="1"/>
          <p:nvPr>
            <p:ph idx="6" type="title"/>
          </p:nvPr>
        </p:nvSpPr>
        <p:spPr>
          <a:xfrm>
            <a:off x="6584624"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33" name="Google Shape;233;p32"/>
          <p:cNvSpPr txBox="1"/>
          <p:nvPr>
            <p:ph idx="7" type="subTitle"/>
          </p:nvPr>
        </p:nvSpPr>
        <p:spPr>
          <a:xfrm>
            <a:off x="6584624"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4" name="Google Shape;234;p32"/>
          <p:cNvSpPr txBox="1"/>
          <p:nvPr>
            <p:ph idx="8"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235" name="Shape 235"/>
        <p:cNvGrpSpPr/>
        <p:nvPr/>
      </p:nvGrpSpPr>
      <p:grpSpPr>
        <a:xfrm>
          <a:off x="0" y="0"/>
          <a:ext cx="0" cy="0"/>
          <a:chOff x="0" y="0"/>
          <a:chExt cx="0" cy="0"/>
        </a:xfrm>
      </p:grpSpPr>
      <p:sp>
        <p:nvSpPr>
          <p:cNvPr id="236" name="Google Shape;236;p33"/>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37" name="Google Shape;237;p33"/>
          <p:cNvSpPr txBox="1"/>
          <p:nvPr>
            <p:ph idx="1" type="subTitle"/>
          </p:nvPr>
        </p:nvSpPr>
        <p:spPr>
          <a:xfrm>
            <a:off x="1742675"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8" name="Google Shape;238;p33"/>
          <p:cNvSpPr txBox="1"/>
          <p:nvPr>
            <p:ph idx="2" type="subTitle"/>
          </p:nvPr>
        </p:nvSpPr>
        <p:spPr>
          <a:xfrm>
            <a:off x="5021770"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9" name="Google Shape;239;p33"/>
          <p:cNvSpPr txBox="1"/>
          <p:nvPr>
            <p:ph idx="3" type="title"/>
          </p:nvPr>
        </p:nvSpPr>
        <p:spPr>
          <a:xfrm>
            <a:off x="1865338"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40" name="Google Shape;240;p33"/>
          <p:cNvSpPr txBox="1"/>
          <p:nvPr>
            <p:ph idx="4" type="title"/>
          </p:nvPr>
        </p:nvSpPr>
        <p:spPr>
          <a:xfrm>
            <a:off x="5144462"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41" name="Google Shape;241;p33"/>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6_1">
    <p:bg>
      <p:bgPr>
        <a:solidFill>
          <a:schemeClr val="dk1"/>
        </a:solidFill>
      </p:bgPr>
    </p:bg>
    <p:spTree>
      <p:nvGrpSpPr>
        <p:cNvPr id="243" name="Shape 243"/>
        <p:cNvGrpSpPr/>
        <p:nvPr/>
      </p:nvGrpSpPr>
      <p:grpSpPr>
        <a:xfrm>
          <a:off x="0" y="0"/>
          <a:ext cx="0" cy="0"/>
          <a:chOff x="0" y="0"/>
          <a:chExt cx="0" cy="0"/>
        </a:xfrm>
      </p:grpSpPr>
      <p:sp>
        <p:nvSpPr>
          <p:cNvPr id="244" name="Google Shape;244;p34"/>
          <p:cNvSpPr/>
          <p:nvPr/>
        </p:nvSpPr>
        <p:spPr>
          <a:xfrm>
            <a:off x="2419275" y="712798"/>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4"/>
          <p:cNvSpPr/>
          <p:nvPr/>
        </p:nvSpPr>
        <p:spPr>
          <a:xfrm rot="10800000">
            <a:off x="-1956075" y="-76202"/>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txBox="1"/>
          <p:nvPr>
            <p:ph idx="1" type="subTitle"/>
          </p:nvPr>
        </p:nvSpPr>
        <p:spPr>
          <a:xfrm>
            <a:off x="837600" y="1363909"/>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47" name="Google Shape;247;p34"/>
          <p:cNvSpPr txBox="1"/>
          <p:nvPr>
            <p:ph idx="2" type="subTitle"/>
          </p:nvPr>
        </p:nvSpPr>
        <p:spPr>
          <a:xfrm>
            <a:off x="5204373" y="3528545"/>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cxnSp>
        <p:nvCxnSpPr>
          <p:cNvPr id="248" name="Google Shape;248;p34"/>
          <p:cNvCxnSpPr/>
          <p:nvPr/>
        </p:nvCxnSpPr>
        <p:spPr>
          <a:xfrm>
            <a:off x="-1375750" y="2424873"/>
            <a:ext cx="3079500" cy="3177300"/>
          </a:xfrm>
          <a:prstGeom prst="straightConnector1">
            <a:avLst/>
          </a:prstGeom>
          <a:noFill/>
          <a:ln cap="flat" cmpd="sng" w="19050">
            <a:solidFill>
              <a:schemeClr val="lt1"/>
            </a:solidFill>
            <a:prstDash val="solid"/>
            <a:round/>
            <a:headEnd len="med" w="med" type="none"/>
            <a:tailEnd len="med" w="med" type="none"/>
          </a:ln>
        </p:spPr>
      </p:cxnSp>
      <p:cxnSp>
        <p:nvCxnSpPr>
          <p:cNvPr id="249" name="Google Shape;249;p34"/>
          <p:cNvCxnSpPr/>
          <p:nvPr/>
        </p:nvCxnSpPr>
        <p:spPr>
          <a:xfrm>
            <a:off x="7838750" y="-62702"/>
            <a:ext cx="3079500" cy="3177300"/>
          </a:xfrm>
          <a:prstGeom prst="straightConnector1">
            <a:avLst/>
          </a:prstGeom>
          <a:noFill/>
          <a:ln cap="flat" cmpd="sng" w="19050">
            <a:solidFill>
              <a:schemeClr val="lt1"/>
            </a:solidFill>
            <a:prstDash val="solid"/>
            <a:round/>
            <a:headEnd len="med" w="med" type="none"/>
            <a:tailEnd len="med" w="med" type="none"/>
          </a:ln>
        </p:spPr>
      </p:cxnSp>
      <p:sp>
        <p:nvSpPr>
          <p:cNvPr id="250" name="Google Shape;250;p34"/>
          <p:cNvSpPr txBox="1"/>
          <p:nvPr>
            <p:ph type="title"/>
          </p:nvPr>
        </p:nvSpPr>
        <p:spPr>
          <a:xfrm>
            <a:off x="5204373" y="2704650"/>
            <a:ext cx="3100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51" name="Google Shape;251;p34"/>
          <p:cNvSpPr txBox="1"/>
          <p:nvPr>
            <p:ph idx="3" type="title"/>
          </p:nvPr>
        </p:nvSpPr>
        <p:spPr>
          <a:xfrm>
            <a:off x="837600" y="530725"/>
            <a:ext cx="3100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252" name="Shape 252"/>
        <p:cNvGrpSpPr/>
        <p:nvPr/>
      </p:nvGrpSpPr>
      <p:grpSpPr>
        <a:xfrm>
          <a:off x="0" y="0"/>
          <a:ext cx="0" cy="0"/>
          <a:chOff x="0" y="0"/>
          <a:chExt cx="0" cy="0"/>
        </a:xfrm>
      </p:grpSpPr>
      <p:sp>
        <p:nvSpPr>
          <p:cNvPr id="253" name="Google Shape;253;p35"/>
          <p:cNvSpPr txBox="1"/>
          <p:nvPr>
            <p:ph type="title"/>
          </p:nvPr>
        </p:nvSpPr>
        <p:spPr>
          <a:xfrm>
            <a:off x="1176825"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4" name="Google Shape;254;p35"/>
          <p:cNvSpPr txBox="1"/>
          <p:nvPr>
            <p:ph idx="1" type="subTitle"/>
          </p:nvPr>
        </p:nvSpPr>
        <p:spPr>
          <a:xfrm>
            <a:off x="713225"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5" name="Google Shape;255;p35"/>
          <p:cNvSpPr txBox="1"/>
          <p:nvPr>
            <p:ph idx="2" type="title"/>
          </p:nvPr>
        </p:nvSpPr>
        <p:spPr>
          <a:xfrm>
            <a:off x="6468199"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6" name="Google Shape;256;p35"/>
          <p:cNvSpPr txBox="1"/>
          <p:nvPr>
            <p:ph idx="3" type="subTitle"/>
          </p:nvPr>
        </p:nvSpPr>
        <p:spPr>
          <a:xfrm>
            <a:off x="6004683"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7" name="Google Shape;257;p35"/>
          <p:cNvSpPr txBox="1"/>
          <p:nvPr>
            <p:ph idx="4" type="title"/>
          </p:nvPr>
        </p:nvSpPr>
        <p:spPr>
          <a:xfrm>
            <a:off x="3822450"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8" name="Google Shape;258;p35"/>
          <p:cNvSpPr txBox="1"/>
          <p:nvPr>
            <p:ph idx="5" type="subTitle"/>
          </p:nvPr>
        </p:nvSpPr>
        <p:spPr>
          <a:xfrm>
            <a:off x="3358950"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9" name="Google Shape;259;p35"/>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5"/>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8">
    <p:bg>
      <p:bgPr>
        <a:solidFill>
          <a:schemeClr val="accent5"/>
        </a:solidFill>
      </p:bgPr>
    </p:bg>
    <p:spTree>
      <p:nvGrpSpPr>
        <p:cNvPr id="261" name="Shape 261"/>
        <p:cNvGrpSpPr/>
        <p:nvPr/>
      </p:nvGrpSpPr>
      <p:grpSpPr>
        <a:xfrm>
          <a:off x="0" y="0"/>
          <a:ext cx="0" cy="0"/>
          <a:chOff x="0" y="0"/>
          <a:chExt cx="0" cy="0"/>
        </a:xfrm>
      </p:grpSpPr>
      <p:sp>
        <p:nvSpPr>
          <p:cNvPr id="262" name="Google Shape;262;p36"/>
          <p:cNvSpPr txBox="1"/>
          <p:nvPr>
            <p:ph idx="1" type="body"/>
          </p:nvPr>
        </p:nvSpPr>
        <p:spPr>
          <a:xfrm>
            <a:off x="2078825" y="4335775"/>
            <a:ext cx="5229300" cy="4251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gn="ctr">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3" name="Google Shape;263;p36"/>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64" name="Google Shape;264;p36"/>
          <p:cNvSpPr/>
          <p:nvPr/>
        </p:nvSpPr>
        <p:spPr>
          <a:xfrm>
            <a:off x="-519650"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 name="Google Shape;265;p36"/>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 name="Google Shape;266;p36"/>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 name="Google Shape;267;p36"/>
          <p:cNvSpPr/>
          <p:nvPr/>
        </p:nvSpPr>
        <p:spPr>
          <a:xfrm rot="10800000">
            <a:off x="509275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268" name="Shape 268"/>
        <p:cNvGrpSpPr/>
        <p:nvPr/>
      </p:nvGrpSpPr>
      <p:grpSpPr>
        <a:xfrm>
          <a:off x="0" y="0"/>
          <a:ext cx="0" cy="0"/>
          <a:chOff x="0" y="0"/>
          <a:chExt cx="0" cy="0"/>
        </a:xfrm>
      </p:grpSpPr>
      <p:sp>
        <p:nvSpPr>
          <p:cNvPr id="269" name="Google Shape;269;p37"/>
          <p:cNvSpPr txBox="1"/>
          <p:nvPr>
            <p:ph type="title"/>
          </p:nvPr>
        </p:nvSpPr>
        <p:spPr>
          <a:xfrm>
            <a:off x="95637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0" name="Google Shape;270;p37"/>
          <p:cNvSpPr txBox="1"/>
          <p:nvPr>
            <p:ph idx="1" type="subTitle"/>
          </p:nvPr>
        </p:nvSpPr>
        <p:spPr>
          <a:xfrm>
            <a:off x="71322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1" name="Google Shape;271;p37"/>
          <p:cNvSpPr txBox="1"/>
          <p:nvPr>
            <p:ph idx="2" type="title"/>
          </p:nvPr>
        </p:nvSpPr>
        <p:spPr>
          <a:xfrm>
            <a:off x="652892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2" name="Google Shape;272;p37"/>
          <p:cNvSpPr txBox="1"/>
          <p:nvPr>
            <p:ph idx="3" type="subTitle"/>
          </p:nvPr>
        </p:nvSpPr>
        <p:spPr>
          <a:xfrm>
            <a:off x="630527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3" name="Google Shape;273;p37"/>
          <p:cNvSpPr txBox="1"/>
          <p:nvPr>
            <p:ph idx="4" type="title"/>
          </p:nvPr>
        </p:nvSpPr>
        <p:spPr>
          <a:xfrm>
            <a:off x="3752400"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4" name="Google Shape;274;p37"/>
          <p:cNvSpPr txBox="1"/>
          <p:nvPr>
            <p:ph idx="5" type="subTitle"/>
          </p:nvPr>
        </p:nvSpPr>
        <p:spPr>
          <a:xfrm>
            <a:off x="3509250"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5" name="Google Shape;275;p37"/>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276" name="Shape 276"/>
        <p:cNvGrpSpPr/>
        <p:nvPr/>
      </p:nvGrpSpPr>
      <p:grpSpPr>
        <a:xfrm>
          <a:off x="0" y="0"/>
          <a:ext cx="0" cy="0"/>
          <a:chOff x="0" y="0"/>
          <a:chExt cx="0" cy="0"/>
        </a:xfrm>
      </p:grpSpPr>
      <p:sp>
        <p:nvSpPr>
          <p:cNvPr id="277" name="Google Shape;277;p38"/>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txBox="1"/>
          <p:nvPr>
            <p:ph type="title"/>
          </p:nvPr>
        </p:nvSpPr>
        <p:spPr>
          <a:xfrm>
            <a:off x="1043779" y="1830575"/>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0" name="Google Shape;280;p38"/>
          <p:cNvSpPr txBox="1"/>
          <p:nvPr>
            <p:ph idx="1" type="subTitle"/>
          </p:nvPr>
        </p:nvSpPr>
        <p:spPr>
          <a:xfrm>
            <a:off x="1059229" y="2140283"/>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1" name="Google Shape;281;p38"/>
          <p:cNvSpPr txBox="1"/>
          <p:nvPr>
            <p:ph idx="2" type="title"/>
          </p:nvPr>
        </p:nvSpPr>
        <p:spPr>
          <a:xfrm>
            <a:off x="1043779" y="32808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2" name="Google Shape;282;p38"/>
          <p:cNvSpPr txBox="1"/>
          <p:nvPr>
            <p:ph idx="3" type="subTitle"/>
          </p:nvPr>
        </p:nvSpPr>
        <p:spPr>
          <a:xfrm>
            <a:off x="1059229"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3" name="Google Shape;283;p38"/>
          <p:cNvSpPr txBox="1"/>
          <p:nvPr>
            <p:ph idx="4" type="title"/>
          </p:nvPr>
        </p:nvSpPr>
        <p:spPr>
          <a:xfrm>
            <a:off x="3631360" y="18305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4" name="Google Shape;284;p38"/>
          <p:cNvSpPr txBox="1"/>
          <p:nvPr>
            <p:ph idx="5" type="subTitle"/>
          </p:nvPr>
        </p:nvSpPr>
        <p:spPr>
          <a:xfrm>
            <a:off x="3639010"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5" name="Google Shape;285;p38"/>
          <p:cNvSpPr txBox="1"/>
          <p:nvPr>
            <p:ph idx="6" type="title"/>
          </p:nvPr>
        </p:nvSpPr>
        <p:spPr>
          <a:xfrm>
            <a:off x="3631360" y="32808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6" name="Google Shape;286;p38"/>
          <p:cNvSpPr txBox="1"/>
          <p:nvPr>
            <p:ph idx="7" type="subTitle"/>
          </p:nvPr>
        </p:nvSpPr>
        <p:spPr>
          <a:xfrm>
            <a:off x="3639010"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7" name="Google Shape;287;p38"/>
          <p:cNvSpPr txBox="1"/>
          <p:nvPr>
            <p:ph idx="8" type="title"/>
          </p:nvPr>
        </p:nvSpPr>
        <p:spPr>
          <a:xfrm>
            <a:off x="6215127" y="18305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8" name="Google Shape;288;p38"/>
          <p:cNvSpPr txBox="1"/>
          <p:nvPr>
            <p:ph idx="9" type="subTitle"/>
          </p:nvPr>
        </p:nvSpPr>
        <p:spPr>
          <a:xfrm>
            <a:off x="6219627"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9" name="Google Shape;289;p38"/>
          <p:cNvSpPr txBox="1"/>
          <p:nvPr>
            <p:ph idx="13" type="title"/>
          </p:nvPr>
        </p:nvSpPr>
        <p:spPr>
          <a:xfrm>
            <a:off x="6215127" y="32808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0" name="Google Shape;290;p38"/>
          <p:cNvSpPr txBox="1"/>
          <p:nvPr>
            <p:ph idx="14" type="subTitle"/>
          </p:nvPr>
        </p:nvSpPr>
        <p:spPr>
          <a:xfrm>
            <a:off x="6219627"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1" name="Google Shape;291;p38"/>
          <p:cNvSpPr txBox="1"/>
          <p:nvPr>
            <p:ph idx="15"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9_1">
    <p:bg>
      <p:bgPr>
        <a:solidFill>
          <a:schemeClr val="dk1"/>
        </a:solidFill>
      </p:bgPr>
    </p:bg>
    <p:spTree>
      <p:nvGrpSpPr>
        <p:cNvPr id="292" name="Shape 292"/>
        <p:cNvGrpSpPr/>
        <p:nvPr/>
      </p:nvGrpSpPr>
      <p:grpSpPr>
        <a:xfrm>
          <a:off x="0" y="0"/>
          <a:ext cx="0" cy="0"/>
          <a:chOff x="0" y="0"/>
          <a:chExt cx="0" cy="0"/>
        </a:xfrm>
      </p:grpSpPr>
      <p:sp>
        <p:nvSpPr>
          <p:cNvPr id="293" name="Google Shape;293;p39"/>
          <p:cNvSpPr txBox="1"/>
          <p:nvPr>
            <p:ph type="title"/>
          </p:nvPr>
        </p:nvSpPr>
        <p:spPr>
          <a:xfrm>
            <a:off x="1043779" y="32046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4" name="Google Shape;294;p39"/>
          <p:cNvSpPr txBox="1"/>
          <p:nvPr>
            <p:ph idx="1" type="subTitle"/>
          </p:nvPr>
        </p:nvSpPr>
        <p:spPr>
          <a:xfrm>
            <a:off x="1059229"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5" name="Google Shape;295;p39"/>
          <p:cNvSpPr txBox="1"/>
          <p:nvPr>
            <p:ph idx="2" type="title"/>
          </p:nvPr>
        </p:nvSpPr>
        <p:spPr>
          <a:xfrm>
            <a:off x="2342317" y="17543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6" name="Google Shape;296;p39"/>
          <p:cNvSpPr txBox="1"/>
          <p:nvPr>
            <p:ph idx="3" type="subTitle"/>
          </p:nvPr>
        </p:nvSpPr>
        <p:spPr>
          <a:xfrm>
            <a:off x="2349967"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7" name="Google Shape;297;p39"/>
          <p:cNvSpPr txBox="1"/>
          <p:nvPr>
            <p:ph idx="4" type="title"/>
          </p:nvPr>
        </p:nvSpPr>
        <p:spPr>
          <a:xfrm>
            <a:off x="3631360" y="32046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8" name="Google Shape;298;p39"/>
          <p:cNvSpPr txBox="1"/>
          <p:nvPr>
            <p:ph idx="5" type="subTitle"/>
          </p:nvPr>
        </p:nvSpPr>
        <p:spPr>
          <a:xfrm>
            <a:off x="3639010"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9" name="Google Shape;299;p39"/>
          <p:cNvSpPr txBox="1"/>
          <p:nvPr>
            <p:ph idx="6" type="title"/>
          </p:nvPr>
        </p:nvSpPr>
        <p:spPr>
          <a:xfrm>
            <a:off x="4926083" y="17543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00" name="Google Shape;300;p39"/>
          <p:cNvSpPr txBox="1"/>
          <p:nvPr>
            <p:ph idx="7" type="subTitle"/>
          </p:nvPr>
        </p:nvSpPr>
        <p:spPr>
          <a:xfrm>
            <a:off x="4930583"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01" name="Google Shape;301;p39"/>
          <p:cNvSpPr txBox="1"/>
          <p:nvPr>
            <p:ph idx="8" type="title"/>
          </p:nvPr>
        </p:nvSpPr>
        <p:spPr>
          <a:xfrm>
            <a:off x="6215127" y="32046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02" name="Google Shape;302;p39"/>
          <p:cNvSpPr txBox="1"/>
          <p:nvPr>
            <p:ph idx="9" type="subTitle"/>
          </p:nvPr>
        </p:nvSpPr>
        <p:spPr>
          <a:xfrm>
            <a:off x="6219627"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03" name="Google Shape;303;p39"/>
          <p:cNvSpPr txBox="1"/>
          <p:nvPr>
            <p:ph idx="13"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304" name="Shape 304"/>
        <p:cNvGrpSpPr/>
        <p:nvPr/>
      </p:nvGrpSpPr>
      <p:grpSpPr>
        <a:xfrm>
          <a:off x="0" y="0"/>
          <a:ext cx="0" cy="0"/>
          <a:chOff x="0" y="0"/>
          <a:chExt cx="0" cy="0"/>
        </a:xfrm>
      </p:grpSpPr>
      <p:sp>
        <p:nvSpPr>
          <p:cNvPr id="305" name="Google Shape;305;p40"/>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0"/>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
          <p:cNvSpPr txBox="1"/>
          <p:nvPr>
            <p:ph type="title"/>
          </p:nvPr>
        </p:nvSpPr>
        <p:spPr>
          <a:xfrm>
            <a:off x="8624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08" name="Google Shape;308;p40"/>
          <p:cNvSpPr txBox="1"/>
          <p:nvPr>
            <p:ph idx="1" type="subTitle"/>
          </p:nvPr>
        </p:nvSpPr>
        <p:spPr>
          <a:xfrm>
            <a:off x="424450"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09" name="Google Shape;309;p40"/>
          <p:cNvSpPr txBox="1"/>
          <p:nvPr>
            <p:ph idx="2" type="title"/>
          </p:nvPr>
        </p:nvSpPr>
        <p:spPr>
          <a:xfrm>
            <a:off x="6525755"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0" name="Google Shape;310;p40"/>
          <p:cNvSpPr txBox="1"/>
          <p:nvPr>
            <p:ph idx="3" type="subTitle"/>
          </p:nvPr>
        </p:nvSpPr>
        <p:spPr>
          <a:xfrm>
            <a:off x="6087751"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1" name="Google Shape;311;p40"/>
          <p:cNvSpPr txBox="1"/>
          <p:nvPr>
            <p:ph idx="4" type="title"/>
          </p:nvPr>
        </p:nvSpPr>
        <p:spPr>
          <a:xfrm>
            <a:off x="36901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2" name="Google Shape;312;p40"/>
          <p:cNvSpPr txBox="1"/>
          <p:nvPr>
            <p:ph idx="5" type="subTitle"/>
          </p:nvPr>
        </p:nvSpPr>
        <p:spPr>
          <a:xfrm>
            <a:off x="3252148"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3" name="Google Shape;313;p40"/>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24" name="Shape 24"/>
        <p:cNvGrpSpPr/>
        <p:nvPr/>
      </p:nvGrpSpPr>
      <p:grpSpPr>
        <a:xfrm>
          <a:off x="0" y="0"/>
          <a:ext cx="0" cy="0"/>
          <a:chOff x="0" y="0"/>
          <a:chExt cx="0" cy="0"/>
        </a:xfrm>
      </p:grpSpPr>
      <p:sp>
        <p:nvSpPr>
          <p:cNvPr id="25" name="Google Shape;25;p5"/>
          <p:cNvSpPr txBox="1"/>
          <p:nvPr>
            <p:ph idx="1" type="subTitle"/>
          </p:nvPr>
        </p:nvSpPr>
        <p:spPr>
          <a:xfrm>
            <a:off x="833927"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 name="Google Shape;26;p5"/>
          <p:cNvSpPr txBox="1"/>
          <p:nvPr>
            <p:ph idx="2" type="subTitle"/>
          </p:nvPr>
        </p:nvSpPr>
        <p:spPr>
          <a:xfrm>
            <a:off x="5209273"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7" name="Google Shape;27;p5"/>
          <p:cNvSpPr txBox="1"/>
          <p:nvPr>
            <p:ph type="title"/>
          </p:nvPr>
        </p:nvSpPr>
        <p:spPr>
          <a:xfrm>
            <a:off x="1554977"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8" name="Google Shape;28;p5"/>
          <p:cNvSpPr txBox="1"/>
          <p:nvPr>
            <p:ph idx="3" type="title"/>
          </p:nvPr>
        </p:nvSpPr>
        <p:spPr>
          <a:xfrm>
            <a:off x="5930323"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9" name="Google Shape;29;p5"/>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32_1">
    <p:bg>
      <p:bgPr>
        <a:solidFill>
          <a:schemeClr val="accent5"/>
        </a:solidFill>
      </p:bgPr>
    </p:bg>
    <p:spTree>
      <p:nvGrpSpPr>
        <p:cNvPr id="314" name="Shape 314"/>
        <p:cNvGrpSpPr/>
        <p:nvPr/>
      </p:nvGrpSpPr>
      <p:grpSpPr>
        <a:xfrm>
          <a:off x="0" y="0"/>
          <a:ext cx="0" cy="0"/>
          <a:chOff x="0" y="0"/>
          <a:chExt cx="0" cy="0"/>
        </a:xfrm>
      </p:grpSpPr>
      <p:sp>
        <p:nvSpPr>
          <p:cNvPr id="315" name="Google Shape;315;p41"/>
          <p:cNvSpPr/>
          <p:nvPr/>
        </p:nvSpPr>
        <p:spPr>
          <a:xfrm flipH="1" rot="5400000">
            <a:off x="-3170100" y="96925"/>
            <a:ext cx="10676100" cy="48081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1"/>
          <p:cNvSpPr txBox="1"/>
          <p:nvPr>
            <p:ph type="title"/>
          </p:nvPr>
        </p:nvSpPr>
        <p:spPr>
          <a:xfrm>
            <a:off x="5621850" y="1032225"/>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7" name="Google Shape;317;p41"/>
          <p:cNvSpPr txBox="1"/>
          <p:nvPr>
            <p:ph idx="1" type="subTitle"/>
          </p:nvPr>
        </p:nvSpPr>
        <p:spPr>
          <a:xfrm>
            <a:off x="5295600" y="1276125"/>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8" name="Google Shape;318;p41"/>
          <p:cNvSpPr txBox="1"/>
          <p:nvPr>
            <p:ph idx="2" type="title"/>
          </p:nvPr>
        </p:nvSpPr>
        <p:spPr>
          <a:xfrm>
            <a:off x="713225" y="2279700"/>
            <a:ext cx="3328800" cy="58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19" name="Google Shape;319;p41"/>
          <p:cNvSpPr txBox="1"/>
          <p:nvPr>
            <p:ph idx="3" type="title"/>
          </p:nvPr>
        </p:nvSpPr>
        <p:spPr>
          <a:xfrm>
            <a:off x="5621850" y="246081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20" name="Google Shape;320;p41"/>
          <p:cNvSpPr txBox="1"/>
          <p:nvPr>
            <p:ph idx="4" type="subTitle"/>
          </p:nvPr>
        </p:nvSpPr>
        <p:spPr>
          <a:xfrm>
            <a:off x="5295600" y="2709472"/>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1" name="Google Shape;321;p41"/>
          <p:cNvSpPr txBox="1"/>
          <p:nvPr>
            <p:ph idx="5" type="title"/>
          </p:nvPr>
        </p:nvSpPr>
        <p:spPr>
          <a:xfrm>
            <a:off x="5621850" y="3877419"/>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22" name="Google Shape;322;p41"/>
          <p:cNvSpPr txBox="1"/>
          <p:nvPr>
            <p:ph idx="6" type="subTitle"/>
          </p:nvPr>
        </p:nvSpPr>
        <p:spPr>
          <a:xfrm>
            <a:off x="5295600" y="4126082"/>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3" name="Google Shape;323;p41"/>
          <p:cNvSpPr/>
          <p:nvPr/>
        </p:nvSpPr>
        <p:spPr>
          <a:xfrm rot="10800000">
            <a:off x="6984125" y="-614375"/>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 name="Google Shape;324;p41"/>
          <p:cNvSpPr/>
          <p:nvPr/>
        </p:nvSpPr>
        <p:spPr>
          <a:xfrm rot="10800000">
            <a:off x="7044125" y="-70962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 name="Google Shape;325;p41"/>
          <p:cNvSpPr/>
          <p:nvPr/>
        </p:nvSpPr>
        <p:spPr>
          <a:xfrm flipH="1">
            <a:off x="7963400" y="3988625"/>
            <a:ext cx="1355400" cy="13143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 name="Google Shape;326;p41"/>
          <p:cNvSpPr/>
          <p:nvPr/>
        </p:nvSpPr>
        <p:spPr>
          <a:xfrm>
            <a:off x="7338200" y="4256000"/>
            <a:ext cx="2913300" cy="1366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327" name="Shape 327"/>
        <p:cNvGrpSpPr/>
        <p:nvPr/>
      </p:nvGrpSpPr>
      <p:grpSpPr>
        <a:xfrm>
          <a:off x="0" y="0"/>
          <a:ext cx="0" cy="0"/>
          <a:chOff x="0" y="0"/>
          <a:chExt cx="0" cy="0"/>
        </a:xfrm>
      </p:grpSpPr>
      <p:sp>
        <p:nvSpPr>
          <p:cNvPr id="328" name="Google Shape;328;p42"/>
          <p:cNvSpPr txBox="1"/>
          <p:nvPr>
            <p:ph type="title"/>
          </p:nvPr>
        </p:nvSpPr>
        <p:spPr>
          <a:xfrm>
            <a:off x="4260300" y="530725"/>
            <a:ext cx="5195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29" name="Google Shape;329;p42"/>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 name="Google Shape;330;p42"/>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bg>
      <p:bgPr>
        <a:solidFill>
          <a:schemeClr val="accent5"/>
        </a:solidFill>
      </p:bgPr>
    </p:bg>
    <p:spTree>
      <p:nvGrpSpPr>
        <p:cNvPr id="331" name="Shape 331"/>
        <p:cNvGrpSpPr/>
        <p:nvPr/>
      </p:nvGrpSpPr>
      <p:grpSpPr>
        <a:xfrm>
          <a:off x="0" y="0"/>
          <a:ext cx="0" cy="0"/>
          <a:chOff x="0" y="0"/>
          <a:chExt cx="0" cy="0"/>
        </a:xfrm>
      </p:grpSpPr>
      <p:sp>
        <p:nvSpPr>
          <p:cNvPr id="332" name="Google Shape;332;p43"/>
          <p:cNvSpPr/>
          <p:nvPr/>
        </p:nvSpPr>
        <p:spPr>
          <a:xfrm>
            <a:off x="-522475" y="3430700"/>
            <a:ext cx="2292600" cy="208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34" name="Google Shape;334;p43"/>
          <p:cNvSpPr/>
          <p:nvPr/>
        </p:nvSpPr>
        <p:spPr>
          <a:xfrm rot="10800000">
            <a:off x="7261800" y="-552525"/>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
          <p:cNvSpPr/>
          <p:nvPr/>
        </p:nvSpPr>
        <p:spPr>
          <a:xfrm flipH="1">
            <a:off x="-2363425" y="4490900"/>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3"/>
          <p:cNvSpPr/>
          <p:nvPr/>
        </p:nvSpPr>
        <p:spPr>
          <a:xfrm flipH="1" rot="-5400000">
            <a:off x="7959050" y="337625"/>
            <a:ext cx="2457300" cy="11526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_1">
    <p:bg>
      <p:bgPr>
        <a:solidFill>
          <a:schemeClr val="dk1"/>
        </a:solidFill>
      </p:bgPr>
    </p:bg>
    <p:spTree>
      <p:nvGrpSpPr>
        <p:cNvPr id="337" name="Shape 337"/>
        <p:cNvGrpSpPr/>
        <p:nvPr/>
      </p:nvGrpSpPr>
      <p:grpSpPr>
        <a:xfrm>
          <a:off x="0" y="0"/>
          <a:ext cx="0" cy="0"/>
          <a:chOff x="0" y="0"/>
          <a:chExt cx="0" cy="0"/>
        </a:xfrm>
      </p:grpSpPr>
      <p:sp>
        <p:nvSpPr>
          <p:cNvPr id="338" name="Google Shape;338;p44"/>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lt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39" name="Google Shape;339;p44"/>
          <p:cNvSpPr/>
          <p:nvPr/>
        </p:nvSpPr>
        <p:spPr>
          <a:xfrm flipH="1" rot="10800000">
            <a:off x="-229775" y="-36025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
          <p:cNvSpPr/>
          <p:nvPr/>
        </p:nvSpPr>
        <p:spPr>
          <a:xfrm>
            <a:off x="6989900" y="3447800"/>
            <a:ext cx="5364900" cy="25164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4_1">
    <p:bg>
      <p:bgPr>
        <a:solidFill>
          <a:schemeClr val="accent5"/>
        </a:solidFill>
      </p:bgPr>
    </p:bg>
    <p:spTree>
      <p:nvGrpSpPr>
        <p:cNvPr id="341" name="Shape 341"/>
        <p:cNvGrpSpPr/>
        <p:nvPr/>
      </p:nvGrpSpPr>
      <p:grpSpPr>
        <a:xfrm>
          <a:off x="0" y="0"/>
          <a:ext cx="0" cy="0"/>
          <a:chOff x="0" y="0"/>
          <a:chExt cx="0" cy="0"/>
        </a:xfrm>
      </p:grpSpPr>
      <p:sp>
        <p:nvSpPr>
          <p:cNvPr id="342" name="Google Shape;342;p45"/>
          <p:cNvSpPr txBox="1"/>
          <p:nvPr>
            <p:ph type="title"/>
          </p:nvPr>
        </p:nvSpPr>
        <p:spPr>
          <a:xfrm>
            <a:off x="713225" y="530725"/>
            <a:ext cx="5771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43" name="Google Shape;343;p45"/>
          <p:cNvSpPr/>
          <p:nvPr/>
        </p:nvSpPr>
        <p:spPr>
          <a:xfrm rot="10800000">
            <a:off x="-2495250" y="-885400"/>
            <a:ext cx="4317900" cy="2213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bg>
      <p:bgPr>
        <a:solidFill>
          <a:schemeClr val="accent5"/>
        </a:solidFill>
      </p:bgPr>
    </p:bg>
    <p:spTree>
      <p:nvGrpSpPr>
        <p:cNvPr id="344" name="Shape 344"/>
        <p:cNvGrpSpPr/>
        <p:nvPr/>
      </p:nvGrpSpPr>
      <p:grpSpPr>
        <a:xfrm>
          <a:off x="0" y="0"/>
          <a:ext cx="0" cy="0"/>
          <a:chOff x="0" y="0"/>
          <a:chExt cx="0" cy="0"/>
        </a:xfrm>
      </p:grpSpPr>
      <p:sp>
        <p:nvSpPr>
          <p:cNvPr id="345" name="Google Shape;345;p46"/>
          <p:cNvSpPr txBox="1"/>
          <p:nvPr>
            <p:ph type="title"/>
          </p:nvPr>
        </p:nvSpPr>
        <p:spPr>
          <a:xfrm>
            <a:off x="713225" y="530725"/>
            <a:ext cx="7359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46" name="Google Shape;346;p46"/>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 name="Google Shape;347;p46"/>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 name="Google Shape;348;p46"/>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349" name="Shape 349"/>
        <p:cNvGrpSpPr/>
        <p:nvPr/>
      </p:nvGrpSpPr>
      <p:grpSpPr>
        <a:xfrm>
          <a:off x="0" y="0"/>
          <a:ext cx="0" cy="0"/>
          <a:chOff x="0" y="0"/>
          <a:chExt cx="0" cy="0"/>
        </a:xfrm>
      </p:grpSpPr>
      <p:sp>
        <p:nvSpPr>
          <p:cNvPr id="350" name="Google Shape;350;p47"/>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51" name="Google Shape;351;p47"/>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7"/>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353" name="Shape 353"/>
        <p:cNvGrpSpPr/>
        <p:nvPr/>
      </p:nvGrpSpPr>
      <p:grpSpPr>
        <a:xfrm>
          <a:off x="0" y="0"/>
          <a:ext cx="0" cy="0"/>
          <a:chOff x="0" y="0"/>
          <a:chExt cx="0" cy="0"/>
        </a:xfrm>
      </p:grpSpPr>
      <p:sp>
        <p:nvSpPr>
          <p:cNvPr id="354" name="Google Shape;354;p48"/>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55" name="Google Shape;355;p48"/>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 name="Google Shape;356;p48"/>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 name="Google Shape;357;p48"/>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TITLE_AND_BODY_1">
    <p:bg>
      <p:bgPr>
        <a:solidFill>
          <a:schemeClr val="accent5"/>
        </a:solidFill>
      </p:bgPr>
    </p:bg>
    <p:spTree>
      <p:nvGrpSpPr>
        <p:cNvPr id="358" name="Shape 358"/>
        <p:cNvGrpSpPr/>
        <p:nvPr/>
      </p:nvGrpSpPr>
      <p:grpSpPr>
        <a:xfrm>
          <a:off x="0" y="0"/>
          <a:ext cx="0" cy="0"/>
          <a:chOff x="0" y="0"/>
          <a:chExt cx="0" cy="0"/>
        </a:xfrm>
      </p:grpSpPr>
      <p:sp>
        <p:nvSpPr>
          <p:cNvPr id="359" name="Google Shape;359;p49"/>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60" name="Google Shape;360;p49"/>
          <p:cNvSpPr/>
          <p:nvPr/>
        </p:nvSpPr>
        <p:spPr>
          <a:xfrm>
            <a:off x="-1681400" y="24821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 name="Google Shape;361;p49"/>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 name="Google Shape;362;p49"/>
          <p:cNvSpPr/>
          <p:nvPr/>
        </p:nvSpPr>
        <p:spPr>
          <a:xfrm rot="10800000">
            <a:off x="5515225" y="-1807100"/>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9"/>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lvl1pPr indent="-317500" lvl="0" marL="457200" marR="508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TITLE_AND_BODY_1_1">
    <p:bg>
      <p:bgPr>
        <a:solidFill>
          <a:schemeClr val="accent5"/>
        </a:solidFill>
      </p:bgPr>
    </p:bg>
    <p:spTree>
      <p:nvGrpSpPr>
        <p:cNvPr id="364" name="Shape 364"/>
        <p:cNvGrpSpPr/>
        <p:nvPr/>
      </p:nvGrpSpPr>
      <p:grpSpPr>
        <a:xfrm>
          <a:off x="0" y="0"/>
          <a:ext cx="0" cy="0"/>
          <a:chOff x="0" y="0"/>
          <a:chExt cx="0" cy="0"/>
        </a:xfrm>
      </p:grpSpPr>
      <p:sp>
        <p:nvSpPr>
          <p:cNvPr id="365" name="Google Shape;365;p50"/>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66" name="Google Shape;366;p50"/>
          <p:cNvSpPr/>
          <p:nvPr/>
        </p:nvSpPr>
        <p:spPr>
          <a:xfrm flipH="1">
            <a:off x="7413700" y="248210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 name="Google Shape;367;p50"/>
          <p:cNvSpPr/>
          <p:nvPr/>
        </p:nvSpPr>
        <p:spPr>
          <a:xfrm flipH="1" rot="10800000">
            <a:off x="-924550" y="-135407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 name="Google Shape;368;p50"/>
          <p:cNvSpPr/>
          <p:nvPr/>
        </p:nvSpPr>
        <p:spPr>
          <a:xfrm flipH="1" rot="10800000">
            <a:off x="-1996725" y="-1985675"/>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0"/>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lvl1pPr indent="-317500" lvl="0" marL="457200" marR="508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2" name="Google Shape;32;p6"/>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 name="Google Shape;33;p6"/>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 name="Google Shape;34;p6"/>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 name="Google Shape;35;p6"/>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370" name="Shape 370"/>
        <p:cNvGrpSpPr/>
        <p:nvPr/>
      </p:nvGrpSpPr>
      <p:grpSpPr>
        <a:xfrm>
          <a:off x="0" y="0"/>
          <a:ext cx="0" cy="0"/>
          <a:chOff x="0" y="0"/>
          <a:chExt cx="0" cy="0"/>
        </a:xfrm>
      </p:grpSpPr>
      <p:sp>
        <p:nvSpPr>
          <p:cNvPr id="371" name="Google Shape;371;p51"/>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72" name="Google Shape;372;p51"/>
          <p:cNvSpPr txBox="1"/>
          <p:nvPr>
            <p:ph idx="2" type="title"/>
          </p:nvPr>
        </p:nvSpPr>
        <p:spPr>
          <a:xfrm>
            <a:off x="1284681"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3" name="Google Shape;373;p51"/>
          <p:cNvSpPr txBox="1"/>
          <p:nvPr>
            <p:ph idx="1" type="subTitle"/>
          </p:nvPr>
        </p:nvSpPr>
        <p:spPr>
          <a:xfrm>
            <a:off x="940581"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4" name="Google Shape;374;p51"/>
          <p:cNvSpPr txBox="1"/>
          <p:nvPr>
            <p:ph idx="3" type="title"/>
          </p:nvPr>
        </p:nvSpPr>
        <p:spPr>
          <a:xfrm>
            <a:off x="6699519" y="325747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5" name="Google Shape;375;p51"/>
          <p:cNvSpPr txBox="1"/>
          <p:nvPr>
            <p:ph idx="4" type="subTitle"/>
          </p:nvPr>
        </p:nvSpPr>
        <p:spPr>
          <a:xfrm>
            <a:off x="6355419" y="3520107"/>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6" name="Google Shape;376;p51"/>
          <p:cNvSpPr txBox="1"/>
          <p:nvPr>
            <p:ph idx="5" type="title"/>
          </p:nvPr>
        </p:nvSpPr>
        <p:spPr>
          <a:xfrm>
            <a:off x="3990022"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7" name="Google Shape;377;p51"/>
          <p:cNvSpPr txBox="1"/>
          <p:nvPr>
            <p:ph idx="6" type="subTitle"/>
          </p:nvPr>
        </p:nvSpPr>
        <p:spPr>
          <a:xfrm>
            <a:off x="3645922"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378" name="Shape 378"/>
        <p:cNvGrpSpPr/>
        <p:nvPr/>
      </p:nvGrpSpPr>
      <p:grpSpPr>
        <a:xfrm>
          <a:off x="0" y="0"/>
          <a:ext cx="0" cy="0"/>
          <a:chOff x="0" y="0"/>
          <a:chExt cx="0" cy="0"/>
        </a:xfrm>
      </p:grpSpPr>
      <p:sp>
        <p:nvSpPr>
          <p:cNvPr id="379" name="Google Shape;379;p52"/>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 name="Google Shape;380;p52"/>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2"/>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2"/>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2"/>
          <p:cNvSpPr txBox="1"/>
          <p:nvPr>
            <p:ph idx="1" type="subTitle"/>
          </p:nvPr>
        </p:nvSpPr>
        <p:spPr>
          <a:xfrm>
            <a:off x="653699"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4" name="Google Shape;384;p52"/>
          <p:cNvSpPr txBox="1"/>
          <p:nvPr>
            <p:ph idx="2" type="subTitle"/>
          </p:nvPr>
        </p:nvSpPr>
        <p:spPr>
          <a:xfrm>
            <a:off x="3439674"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5" name="Google Shape;385;p52"/>
          <p:cNvSpPr txBox="1"/>
          <p:nvPr>
            <p:ph idx="3" type="subTitle"/>
          </p:nvPr>
        </p:nvSpPr>
        <p:spPr>
          <a:xfrm>
            <a:off x="6203701"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6" name="Google Shape;386;p52"/>
          <p:cNvSpPr txBox="1"/>
          <p:nvPr>
            <p:ph hasCustomPrompt="1" type="title"/>
          </p:nvPr>
        </p:nvSpPr>
        <p:spPr>
          <a:xfrm>
            <a:off x="588299"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7" name="Google Shape;387;p52"/>
          <p:cNvSpPr txBox="1"/>
          <p:nvPr>
            <p:ph hasCustomPrompt="1" idx="4" type="title"/>
          </p:nvPr>
        </p:nvSpPr>
        <p:spPr>
          <a:xfrm>
            <a:off x="3363300"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8" name="Google Shape;388;p52"/>
          <p:cNvSpPr txBox="1"/>
          <p:nvPr>
            <p:ph hasCustomPrompt="1" idx="5" type="title"/>
          </p:nvPr>
        </p:nvSpPr>
        <p:spPr>
          <a:xfrm>
            <a:off x="6138301"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9" name="Google Shape;389;p52"/>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90" name="Google Shape;390;p52"/>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 name="Google Shape;391;p52"/>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2" name="Google Shape;392;p52"/>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3_1">
    <p:bg>
      <p:bgPr>
        <a:solidFill>
          <a:schemeClr val="dk1"/>
        </a:solidFill>
      </p:bgPr>
    </p:bg>
    <p:spTree>
      <p:nvGrpSpPr>
        <p:cNvPr id="393" name="Shape 393"/>
        <p:cNvGrpSpPr/>
        <p:nvPr/>
      </p:nvGrpSpPr>
      <p:grpSpPr>
        <a:xfrm>
          <a:off x="0" y="0"/>
          <a:ext cx="0" cy="0"/>
          <a:chOff x="0" y="0"/>
          <a:chExt cx="0" cy="0"/>
        </a:xfrm>
      </p:grpSpPr>
      <p:sp>
        <p:nvSpPr>
          <p:cNvPr id="394" name="Google Shape;394;p53"/>
          <p:cNvSpPr txBox="1"/>
          <p:nvPr>
            <p:ph idx="1" type="subTitle"/>
          </p:nvPr>
        </p:nvSpPr>
        <p:spPr>
          <a:xfrm>
            <a:off x="713250" y="1264629"/>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5" name="Google Shape;395;p53"/>
          <p:cNvSpPr txBox="1"/>
          <p:nvPr>
            <p:ph hasCustomPrompt="1" type="title"/>
          </p:nvPr>
        </p:nvSpPr>
        <p:spPr>
          <a:xfrm>
            <a:off x="713227" y="639821"/>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396" name="Google Shape;396;p53"/>
          <p:cNvSpPr txBox="1"/>
          <p:nvPr>
            <p:ph idx="2" type="subTitle"/>
          </p:nvPr>
        </p:nvSpPr>
        <p:spPr>
          <a:xfrm>
            <a:off x="713250" y="2701904"/>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7" name="Google Shape;397;p53"/>
          <p:cNvSpPr txBox="1"/>
          <p:nvPr>
            <p:ph hasCustomPrompt="1" idx="3" type="title"/>
          </p:nvPr>
        </p:nvSpPr>
        <p:spPr>
          <a:xfrm>
            <a:off x="713227" y="2077096"/>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398" name="Google Shape;398;p53"/>
          <p:cNvSpPr txBox="1"/>
          <p:nvPr>
            <p:ph idx="4" type="subTitle"/>
          </p:nvPr>
        </p:nvSpPr>
        <p:spPr>
          <a:xfrm>
            <a:off x="713250" y="4139179"/>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9" name="Google Shape;399;p53"/>
          <p:cNvSpPr txBox="1"/>
          <p:nvPr>
            <p:ph hasCustomPrompt="1" idx="5" type="title"/>
          </p:nvPr>
        </p:nvSpPr>
        <p:spPr>
          <a:xfrm>
            <a:off x="713227" y="3514371"/>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400" name="Google Shape;400;p53"/>
          <p:cNvSpPr/>
          <p:nvPr/>
        </p:nvSpPr>
        <p:spPr>
          <a:xfrm rot="10800000">
            <a:off x="5913650" y="-411375"/>
            <a:ext cx="5264100" cy="26976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3"/>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3"/>
          <p:cNvSpPr/>
          <p:nvPr/>
        </p:nvSpPr>
        <p:spPr>
          <a:xfrm flipH="1">
            <a:off x="-924100" y="3997950"/>
            <a:ext cx="3329700" cy="15618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4">
    <p:spTree>
      <p:nvGrpSpPr>
        <p:cNvPr id="403" name="Shape 403"/>
        <p:cNvGrpSpPr/>
        <p:nvPr/>
      </p:nvGrpSpPr>
      <p:grpSpPr>
        <a:xfrm>
          <a:off x="0" y="0"/>
          <a:ext cx="0" cy="0"/>
          <a:chOff x="0" y="0"/>
          <a:chExt cx="0" cy="0"/>
        </a:xfrm>
      </p:grpSpPr>
      <p:sp>
        <p:nvSpPr>
          <p:cNvPr id="404" name="Google Shape;404;p54"/>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405" name="Google Shape;405;p54"/>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6" name="Google Shape;406;p54"/>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 name="Google Shape;407;p54"/>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4"/>
          <p:cNvSpPr txBox="1"/>
          <p:nvPr>
            <p:ph idx="2" type="title"/>
          </p:nvPr>
        </p:nvSpPr>
        <p:spPr>
          <a:xfrm>
            <a:off x="928050"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09" name="Google Shape;409;p54"/>
          <p:cNvSpPr txBox="1"/>
          <p:nvPr>
            <p:ph idx="1" type="subTitle"/>
          </p:nvPr>
        </p:nvSpPr>
        <p:spPr>
          <a:xfrm>
            <a:off x="758850"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0" name="Google Shape;410;p54"/>
          <p:cNvSpPr txBox="1"/>
          <p:nvPr>
            <p:ph idx="3" type="title"/>
          </p:nvPr>
        </p:nvSpPr>
        <p:spPr>
          <a:xfrm>
            <a:off x="6686827"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11" name="Google Shape;411;p54"/>
          <p:cNvSpPr txBox="1"/>
          <p:nvPr>
            <p:ph idx="4" type="subTitle"/>
          </p:nvPr>
        </p:nvSpPr>
        <p:spPr>
          <a:xfrm>
            <a:off x="6517622"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2" name="Google Shape;412;p54"/>
          <p:cNvSpPr txBox="1"/>
          <p:nvPr>
            <p:ph idx="5" type="title"/>
          </p:nvPr>
        </p:nvSpPr>
        <p:spPr>
          <a:xfrm>
            <a:off x="3815126"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13" name="Google Shape;413;p54"/>
          <p:cNvSpPr txBox="1"/>
          <p:nvPr>
            <p:ph idx="6" type="subTitle"/>
          </p:nvPr>
        </p:nvSpPr>
        <p:spPr>
          <a:xfrm>
            <a:off x="3645921"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4" name="Google Shape;414;p54"/>
          <p:cNvSpPr txBox="1"/>
          <p:nvPr>
            <p:ph hasCustomPrompt="1" idx="7" type="title"/>
          </p:nvPr>
        </p:nvSpPr>
        <p:spPr>
          <a:xfrm>
            <a:off x="4006513" y="2497875"/>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
        <p:nvSpPr>
          <p:cNvPr id="415" name="Google Shape;415;p54"/>
          <p:cNvSpPr txBox="1"/>
          <p:nvPr>
            <p:ph hasCustomPrompt="1" idx="8" type="title"/>
          </p:nvPr>
        </p:nvSpPr>
        <p:spPr>
          <a:xfrm>
            <a:off x="1117350" y="2497873"/>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
        <p:nvSpPr>
          <p:cNvPr id="416" name="Google Shape;416;p54"/>
          <p:cNvSpPr txBox="1"/>
          <p:nvPr>
            <p:ph hasCustomPrompt="1" idx="9" type="title"/>
          </p:nvPr>
        </p:nvSpPr>
        <p:spPr>
          <a:xfrm>
            <a:off x="6876113" y="2497873"/>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bg>
      <p:bgPr>
        <a:solidFill>
          <a:schemeClr val="accent5"/>
        </a:solidFill>
      </p:bgPr>
    </p:bg>
    <p:spTree>
      <p:nvGrpSpPr>
        <p:cNvPr id="417" name="Shape 417"/>
        <p:cNvGrpSpPr/>
        <p:nvPr/>
      </p:nvGrpSpPr>
      <p:grpSpPr>
        <a:xfrm>
          <a:off x="0" y="0"/>
          <a:ext cx="0" cy="0"/>
          <a:chOff x="0" y="0"/>
          <a:chExt cx="0" cy="0"/>
        </a:xfrm>
      </p:grpSpPr>
      <p:sp>
        <p:nvSpPr>
          <p:cNvPr id="418" name="Google Shape;418;p55"/>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5"/>
          <p:cNvSpPr/>
          <p:nvPr/>
        </p:nvSpPr>
        <p:spPr>
          <a:xfrm>
            <a:off x="-75550" y="463300"/>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5"/>
          <p:cNvSpPr/>
          <p:nvPr/>
        </p:nvSpPr>
        <p:spPr>
          <a:xfrm rot="10800000">
            <a:off x="6530450" y="-6143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 name="Google Shape;421;p55"/>
          <p:cNvSpPr/>
          <p:nvPr/>
        </p:nvSpPr>
        <p:spPr>
          <a:xfrm rot="10800000">
            <a:off x="6749525" y="-709625"/>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 name="Google Shape;422;p55"/>
          <p:cNvSpPr txBox="1"/>
          <p:nvPr>
            <p:ph type="title"/>
          </p:nvPr>
        </p:nvSpPr>
        <p:spPr>
          <a:xfrm>
            <a:off x="713225" y="530725"/>
            <a:ext cx="3858900" cy="842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423" name="Shape 423"/>
        <p:cNvGrpSpPr/>
        <p:nvPr/>
      </p:nvGrpSpPr>
      <p:grpSpPr>
        <a:xfrm>
          <a:off x="0" y="0"/>
          <a:ext cx="0" cy="0"/>
          <a:chOff x="0" y="0"/>
          <a:chExt cx="0" cy="0"/>
        </a:xfrm>
      </p:grpSpPr>
      <p:sp>
        <p:nvSpPr>
          <p:cNvPr id="424" name="Google Shape;424;p56"/>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425" name="Google Shape;425;p56"/>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6"/>
          <p:cNvSpPr txBox="1"/>
          <p:nvPr>
            <p:ph type="title"/>
          </p:nvPr>
        </p:nvSpPr>
        <p:spPr>
          <a:xfrm>
            <a:off x="713250" y="6727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8000">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427" name="Google Shape;427;p56"/>
          <p:cNvSpPr txBox="1"/>
          <p:nvPr>
            <p:ph idx="1" type="body"/>
          </p:nvPr>
        </p:nvSpPr>
        <p:spPr>
          <a:xfrm>
            <a:off x="3068250" y="2129523"/>
            <a:ext cx="3007500" cy="6909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428" name="Google Shape;428;p56"/>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b="1" lang="en" sz="11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lt1"/>
                </a:solidFill>
                <a:latin typeface="Didact Gothic"/>
                <a:ea typeface="Didact Gothic"/>
                <a:cs typeface="Didact Gothic"/>
                <a:sym typeface="Didact Gothic"/>
              </a:rPr>
              <a:t>, including icons by </a:t>
            </a:r>
            <a:r>
              <a:rPr b="1" lang="en" sz="11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100">
                <a:solidFill>
                  <a:schemeClr val="lt1"/>
                </a:solidFill>
                <a:latin typeface="Didact Gothic"/>
                <a:ea typeface="Didact Gothic"/>
                <a:cs typeface="Didact Gothic"/>
                <a:sym typeface="Didact Gothic"/>
              </a:rPr>
              <a:t>, infographics &amp; images by </a:t>
            </a:r>
            <a:r>
              <a:rPr b="1" lang="en" sz="1100">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429" name="Google Shape;429;p56"/>
          <p:cNvSpPr txBox="1"/>
          <p:nvPr>
            <p:ph idx="2" type="subTitle"/>
          </p:nvPr>
        </p:nvSpPr>
        <p:spPr>
          <a:xfrm>
            <a:off x="3069175" y="1843125"/>
            <a:ext cx="3007500" cy="42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35">
    <p:spTree>
      <p:nvGrpSpPr>
        <p:cNvPr id="430" name="Shape 430"/>
        <p:cNvGrpSpPr/>
        <p:nvPr/>
      </p:nvGrpSpPr>
      <p:grpSpPr>
        <a:xfrm>
          <a:off x="0" y="0"/>
          <a:ext cx="0" cy="0"/>
          <a:chOff x="0" y="0"/>
          <a:chExt cx="0" cy="0"/>
        </a:xfrm>
      </p:grpSpPr>
      <p:sp>
        <p:nvSpPr>
          <p:cNvPr id="431" name="Google Shape;431;p57"/>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 name="Google Shape;432;p57"/>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 name="Google Shape;433;p57"/>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4" name="Google Shape;434;p57"/>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5_1">
    <p:spTree>
      <p:nvGrpSpPr>
        <p:cNvPr id="435" name="Shape 435"/>
        <p:cNvGrpSpPr/>
        <p:nvPr/>
      </p:nvGrpSpPr>
      <p:grpSpPr>
        <a:xfrm>
          <a:off x="0" y="0"/>
          <a:ext cx="0" cy="0"/>
          <a:chOff x="0" y="0"/>
          <a:chExt cx="0" cy="0"/>
        </a:xfrm>
      </p:grpSpPr>
      <p:sp>
        <p:nvSpPr>
          <p:cNvPr id="436" name="Google Shape;436;p58"/>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8"/>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5_1_1">
    <p:spTree>
      <p:nvGrpSpPr>
        <p:cNvPr id="438" name="Shape 438"/>
        <p:cNvGrpSpPr/>
        <p:nvPr/>
      </p:nvGrpSpPr>
      <p:grpSpPr>
        <a:xfrm>
          <a:off x="0" y="0"/>
          <a:ext cx="0" cy="0"/>
          <a:chOff x="0" y="0"/>
          <a:chExt cx="0" cy="0"/>
        </a:xfrm>
      </p:grpSpPr>
      <p:cxnSp>
        <p:nvCxnSpPr>
          <p:cNvPr id="439" name="Google Shape;439;p59"/>
          <p:cNvCxnSpPr/>
          <p:nvPr/>
        </p:nvCxnSpPr>
        <p:spPr>
          <a:xfrm>
            <a:off x="6350113" y="-1501125"/>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440" name="Google Shape;440;p59"/>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9"/>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9"/>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9"/>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9"/>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36" name="Shape 36"/>
        <p:cNvGrpSpPr/>
        <p:nvPr/>
      </p:nvGrpSpPr>
      <p:grpSpPr>
        <a:xfrm>
          <a:off x="0" y="0"/>
          <a:ext cx="0" cy="0"/>
          <a:chOff x="0" y="0"/>
          <a:chExt cx="0" cy="0"/>
        </a:xfrm>
      </p:grpSpPr>
      <p:sp>
        <p:nvSpPr>
          <p:cNvPr id="37" name="Google Shape;37;p7"/>
          <p:cNvSpPr txBox="1"/>
          <p:nvPr>
            <p:ph idx="1" type="body"/>
          </p:nvPr>
        </p:nvSpPr>
        <p:spPr>
          <a:xfrm>
            <a:off x="713225" y="2204605"/>
            <a:ext cx="3850200" cy="6906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8" name="Google Shape;38;p7"/>
          <p:cNvSpPr txBox="1"/>
          <p:nvPr>
            <p:ph type="title"/>
          </p:nvPr>
        </p:nvSpPr>
        <p:spPr>
          <a:xfrm>
            <a:off x="713225" y="923025"/>
            <a:ext cx="4220700" cy="982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805050" y="1840500"/>
            <a:ext cx="75339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6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5"/>
        </a:solidFill>
      </p:bgPr>
    </p:bg>
    <p:spTree>
      <p:nvGrpSpPr>
        <p:cNvPr id="41" name="Shape 41"/>
        <p:cNvGrpSpPr/>
        <p:nvPr/>
      </p:nvGrpSpPr>
      <p:grpSpPr>
        <a:xfrm>
          <a:off x="0" y="0"/>
          <a:ext cx="0" cy="0"/>
          <a:chOff x="0" y="0"/>
          <a:chExt cx="0" cy="0"/>
        </a:xfrm>
      </p:grpSpPr>
      <p:sp>
        <p:nvSpPr>
          <p:cNvPr id="42" name="Google Shape;42;p9"/>
          <p:cNvSpPr/>
          <p:nvPr/>
        </p:nvSpPr>
        <p:spPr>
          <a:xfrm>
            <a:off x="0" y="457200"/>
            <a:ext cx="9144000" cy="468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ctrTitle"/>
          </p:nvPr>
        </p:nvSpPr>
        <p:spPr>
          <a:xfrm>
            <a:off x="1690800" y="2470300"/>
            <a:ext cx="5762400" cy="69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46" name="Google Shape;46;p9"/>
          <p:cNvSpPr txBox="1"/>
          <p:nvPr>
            <p:ph idx="1" type="subTitle"/>
          </p:nvPr>
        </p:nvSpPr>
        <p:spPr>
          <a:xfrm>
            <a:off x="2218725" y="3334300"/>
            <a:ext cx="47064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47" name="Shape 47"/>
        <p:cNvGrpSpPr/>
        <p:nvPr/>
      </p:nvGrpSpPr>
      <p:grpSpPr>
        <a:xfrm>
          <a:off x="0" y="0"/>
          <a:ext cx="0" cy="0"/>
          <a:chOff x="0" y="0"/>
          <a:chExt cx="0" cy="0"/>
        </a:xfrm>
      </p:grpSpPr>
      <p:sp>
        <p:nvSpPr>
          <p:cNvPr id="48" name="Google Shape;48;p10"/>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txBox="1"/>
          <p:nvPr>
            <p:ph type="title"/>
          </p:nvPr>
        </p:nvSpPr>
        <p:spPr>
          <a:xfrm>
            <a:off x="4572000" y="3729575"/>
            <a:ext cx="3858900" cy="77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51" name="Google Shape;51;p10"/>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 name="Google Shape;52;p10"/>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theme" Target="../theme/theme1.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indent="-317500" lvl="1" marL="914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indent="-317500" lvl="2" marL="1371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indent="-317500" lvl="3" marL="18288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indent="-317500" lvl="4" marL="22860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indent="-317500" lvl="5" marL="27432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indent="-317500" lvl="6" marL="3200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indent="-317500" lvl="7" marL="3657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indent="-317500" lvl="8" marL="41148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jpg"/><Relationship Id="rId4" Type="http://schemas.openxmlformats.org/officeDocument/2006/relationships/image" Target="../media/image12.jpg"/><Relationship Id="rId5"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7.xml"/><Relationship Id="rId3" Type="http://schemas.openxmlformats.org/officeDocument/2006/relationships/image" Target="../media/image1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31.xml"/><Relationship Id="rId3" Type="http://schemas.openxmlformats.org/officeDocument/2006/relationships/image" Target="../media/image1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33.xml"/><Relationship Id="rId3" Type="http://schemas.openxmlformats.org/officeDocument/2006/relationships/image" Target="../media/image3.jpg"/><Relationship Id="rId4" Type="http://schemas.openxmlformats.org/officeDocument/2006/relationships/image" Target="../media/image1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9.xml"/><Relationship Id="rId3" Type="http://schemas.openxmlformats.org/officeDocument/2006/relationships/image" Target="../media/image7.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0"/>
          <p:cNvSpPr txBox="1"/>
          <p:nvPr>
            <p:ph type="ctrTitle"/>
          </p:nvPr>
        </p:nvSpPr>
        <p:spPr>
          <a:xfrm>
            <a:off x="3417875" y="2431025"/>
            <a:ext cx="5620800" cy="1508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EMIA 2020 Group 5 Presentation</a:t>
            </a:r>
            <a:endParaRPr/>
          </a:p>
        </p:txBody>
      </p:sp>
      <p:sp>
        <p:nvSpPr>
          <p:cNvPr id="450" name="Google Shape;450;p60"/>
          <p:cNvSpPr txBox="1"/>
          <p:nvPr>
            <p:ph idx="1" type="subTitle"/>
          </p:nvPr>
        </p:nvSpPr>
        <p:spPr>
          <a:xfrm>
            <a:off x="5047725" y="4154375"/>
            <a:ext cx="3829200" cy="24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Engineering PG TA and their challenges</a:t>
            </a:r>
            <a:endParaRPr/>
          </a:p>
        </p:txBody>
      </p:sp>
      <p:cxnSp>
        <p:nvCxnSpPr>
          <p:cNvPr id="451" name="Google Shape;451;p60"/>
          <p:cNvCxnSpPr/>
          <p:nvPr/>
        </p:nvCxnSpPr>
        <p:spPr>
          <a:xfrm>
            <a:off x="7402150" y="4016555"/>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1" name="Shape 571"/>
        <p:cNvGrpSpPr/>
        <p:nvPr/>
      </p:nvGrpSpPr>
      <p:grpSpPr>
        <a:xfrm>
          <a:off x="0" y="0"/>
          <a:ext cx="0" cy="0"/>
          <a:chOff x="0" y="0"/>
          <a:chExt cx="0" cy="0"/>
        </a:xfrm>
      </p:grpSpPr>
      <p:sp>
        <p:nvSpPr>
          <p:cNvPr id="572" name="Google Shape;572;p69"/>
          <p:cNvSpPr txBox="1"/>
          <p:nvPr>
            <p:ph idx="1" type="subTitle"/>
          </p:nvPr>
        </p:nvSpPr>
        <p:spPr>
          <a:xfrm>
            <a:off x="389386" y="2510957"/>
            <a:ext cx="2426100" cy="128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Main audience in tutorial/lab sessions held by PG TA </a:t>
            </a:r>
            <a:endParaRPr sz="1600"/>
          </a:p>
        </p:txBody>
      </p:sp>
      <p:sp>
        <p:nvSpPr>
          <p:cNvPr id="573" name="Google Shape;573;p69"/>
          <p:cNvSpPr txBox="1"/>
          <p:nvPr>
            <p:ph idx="3" type="subTitle"/>
          </p:nvPr>
        </p:nvSpPr>
        <p:spPr>
          <a:xfrm>
            <a:off x="6282268" y="2687850"/>
            <a:ext cx="2426100" cy="746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Junior colleagues assisting PG TA’s teaching work</a:t>
            </a:r>
            <a:endParaRPr sz="1600"/>
          </a:p>
        </p:txBody>
      </p:sp>
      <p:sp>
        <p:nvSpPr>
          <p:cNvPr id="574" name="Google Shape;574;p69"/>
          <p:cNvSpPr txBox="1"/>
          <p:nvPr>
            <p:ph type="title"/>
          </p:nvPr>
        </p:nvSpPr>
        <p:spPr>
          <a:xfrm>
            <a:off x="281075" y="1654225"/>
            <a:ext cx="2642700" cy="7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Undergraduate students in HKUST</a:t>
            </a:r>
            <a:endParaRPr/>
          </a:p>
        </p:txBody>
      </p:sp>
      <p:sp>
        <p:nvSpPr>
          <p:cNvPr id="575" name="Google Shape;575;p69"/>
          <p:cNvSpPr txBox="1"/>
          <p:nvPr>
            <p:ph idx="2" type="title"/>
          </p:nvPr>
        </p:nvSpPr>
        <p:spPr>
          <a:xfrm>
            <a:off x="6220226" y="1654225"/>
            <a:ext cx="2784600" cy="7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Undergraduate engineering teaching assistants in HKUST </a:t>
            </a:r>
            <a:endParaRPr/>
          </a:p>
        </p:txBody>
      </p:sp>
      <p:sp>
        <p:nvSpPr>
          <p:cNvPr id="576" name="Google Shape;576;p69"/>
          <p:cNvSpPr txBox="1"/>
          <p:nvPr>
            <p:ph idx="4" type="title"/>
          </p:nvPr>
        </p:nvSpPr>
        <p:spPr>
          <a:xfrm>
            <a:off x="3697850" y="1813000"/>
            <a:ext cx="1751100" cy="40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t>
            </a:r>
            <a:r>
              <a:rPr lang="en"/>
              <a:t>rofessors in HKUST</a:t>
            </a:r>
            <a:endParaRPr/>
          </a:p>
        </p:txBody>
      </p:sp>
      <p:sp>
        <p:nvSpPr>
          <p:cNvPr id="577" name="Google Shape;577;p69"/>
          <p:cNvSpPr txBox="1"/>
          <p:nvPr>
            <p:ph idx="5" type="subTitle"/>
          </p:nvPr>
        </p:nvSpPr>
        <p:spPr>
          <a:xfrm>
            <a:off x="3358950" y="2306850"/>
            <a:ext cx="2426100" cy="141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Direct supervisors of PG TA who oversee their research and other duties</a:t>
            </a:r>
            <a:endParaRPr sz="1600"/>
          </a:p>
        </p:txBody>
      </p:sp>
      <p:cxnSp>
        <p:nvCxnSpPr>
          <p:cNvPr id="578" name="Google Shape;578;p69"/>
          <p:cNvCxnSpPr/>
          <p:nvPr/>
        </p:nvCxnSpPr>
        <p:spPr>
          <a:xfrm>
            <a:off x="3249964" y="1813000"/>
            <a:ext cx="0" cy="2225700"/>
          </a:xfrm>
          <a:prstGeom prst="straightConnector1">
            <a:avLst/>
          </a:prstGeom>
          <a:noFill/>
          <a:ln cap="flat" cmpd="sng" w="19050">
            <a:solidFill>
              <a:schemeClr val="dk2"/>
            </a:solidFill>
            <a:prstDash val="solid"/>
            <a:round/>
            <a:headEnd len="med" w="med" type="none"/>
            <a:tailEnd len="med" w="med" type="none"/>
          </a:ln>
        </p:spPr>
      </p:cxnSp>
      <p:cxnSp>
        <p:nvCxnSpPr>
          <p:cNvPr id="579" name="Google Shape;579;p69"/>
          <p:cNvCxnSpPr/>
          <p:nvPr/>
        </p:nvCxnSpPr>
        <p:spPr>
          <a:xfrm>
            <a:off x="5896826" y="1813000"/>
            <a:ext cx="0" cy="2225700"/>
          </a:xfrm>
          <a:prstGeom prst="straightConnector1">
            <a:avLst/>
          </a:prstGeom>
          <a:noFill/>
          <a:ln cap="flat" cmpd="sng" w="19050">
            <a:solidFill>
              <a:schemeClr val="dk2"/>
            </a:solidFill>
            <a:prstDash val="solid"/>
            <a:round/>
            <a:headEnd len="med" w="med" type="none"/>
            <a:tailEnd len="med" w="med" type="none"/>
          </a:ln>
        </p:spPr>
      </p:cxnSp>
      <p:sp>
        <p:nvSpPr>
          <p:cNvPr id="580" name="Google Shape;580;p69"/>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stakeholders</a:t>
            </a:r>
            <a:endParaRPr>
              <a:solidFill>
                <a:schemeClr val="lt1"/>
              </a:solidFill>
            </a:endParaRPr>
          </a:p>
        </p:txBody>
      </p:sp>
      <p:cxnSp>
        <p:nvCxnSpPr>
          <p:cNvPr id="581" name="Google Shape;581;p69"/>
          <p:cNvCxnSpPr/>
          <p:nvPr/>
        </p:nvCxnSpPr>
        <p:spPr>
          <a:xfrm>
            <a:off x="4248450" y="1275060"/>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0"/>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observation</a:t>
            </a:r>
            <a:endParaRPr/>
          </a:p>
        </p:txBody>
      </p:sp>
      <p:sp>
        <p:nvSpPr>
          <p:cNvPr id="587" name="Google Shape;587;p70"/>
          <p:cNvSpPr txBox="1"/>
          <p:nvPr>
            <p:ph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88" name="Google Shape;588;p70"/>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Direct findings in the field</a:t>
            </a:r>
            <a:endParaRPr/>
          </a:p>
        </p:txBody>
      </p:sp>
      <p:cxnSp>
        <p:nvCxnSpPr>
          <p:cNvPr id="589" name="Google Shape;589;p70"/>
          <p:cNvCxnSpPr/>
          <p:nvPr/>
        </p:nvCxnSpPr>
        <p:spPr>
          <a:xfrm>
            <a:off x="4248450" y="3203346"/>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3" name="Shape 593"/>
        <p:cNvGrpSpPr/>
        <p:nvPr/>
      </p:nvGrpSpPr>
      <p:grpSpPr>
        <a:xfrm>
          <a:off x="0" y="0"/>
          <a:ext cx="0" cy="0"/>
          <a:chOff x="0" y="0"/>
          <a:chExt cx="0" cy="0"/>
        </a:xfrm>
      </p:grpSpPr>
      <p:sp>
        <p:nvSpPr>
          <p:cNvPr id="594" name="Google Shape;594;p71"/>
          <p:cNvSpPr txBox="1"/>
          <p:nvPr>
            <p:ph type="title"/>
          </p:nvPr>
        </p:nvSpPr>
        <p:spPr>
          <a:xfrm>
            <a:off x="805050" y="607825"/>
            <a:ext cx="7533900" cy="146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Assumption</a:t>
            </a:r>
            <a:endParaRPr/>
          </a:p>
        </p:txBody>
      </p:sp>
      <p:cxnSp>
        <p:nvCxnSpPr>
          <p:cNvPr id="595" name="Google Shape;595;p71"/>
          <p:cNvCxnSpPr/>
          <p:nvPr/>
        </p:nvCxnSpPr>
        <p:spPr>
          <a:xfrm>
            <a:off x="2785750" y="1820720"/>
            <a:ext cx="3472500" cy="0"/>
          </a:xfrm>
          <a:prstGeom prst="straightConnector1">
            <a:avLst/>
          </a:prstGeom>
          <a:noFill/>
          <a:ln cap="flat" cmpd="sng" w="19050">
            <a:solidFill>
              <a:schemeClr val="dk2"/>
            </a:solidFill>
            <a:prstDash val="solid"/>
            <a:round/>
            <a:headEnd len="med" w="med" type="none"/>
            <a:tailEnd len="med" w="med" type="none"/>
          </a:ln>
        </p:spPr>
      </p:cxnSp>
      <p:sp>
        <p:nvSpPr>
          <p:cNvPr id="596" name="Google Shape;596;p71"/>
          <p:cNvSpPr txBox="1"/>
          <p:nvPr>
            <p:ph idx="4294967295" type="title"/>
          </p:nvPr>
        </p:nvSpPr>
        <p:spPr>
          <a:xfrm>
            <a:off x="1998900" y="2257100"/>
            <a:ext cx="5146200" cy="74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Didact Gothic"/>
                <a:ea typeface="Didact Gothic"/>
                <a:cs typeface="Didact Gothic"/>
                <a:sym typeface="Didact Gothic"/>
              </a:rPr>
              <a:t>The BIGGEST challenge faced by PG TA is their teaching in </a:t>
            </a:r>
            <a:endParaRPr>
              <a:solidFill>
                <a:schemeClr val="accent6"/>
              </a:solidFill>
              <a:latin typeface="Didact Gothic"/>
              <a:ea typeface="Didact Gothic"/>
              <a:cs typeface="Didact Gothic"/>
              <a:sym typeface="Didact Gothic"/>
            </a:endParaRPr>
          </a:p>
          <a:p>
            <a:pPr indent="0" lvl="0" marL="0" rtl="0" algn="ctr">
              <a:spcBef>
                <a:spcPts val="0"/>
              </a:spcBef>
              <a:spcAft>
                <a:spcPts val="0"/>
              </a:spcAft>
              <a:buNone/>
            </a:pPr>
            <a:r>
              <a:rPr lang="en">
                <a:solidFill>
                  <a:schemeClr val="accent6"/>
                </a:solidFill>
                <a:latin typeface="Didact Gothic"/>
                <a:ea typeface="Didact Gothic"/>
                <a:cs typeface="Didact Gothic"/>
                <a:sym typeface="Didact Gothic"/>
              </a:rPr>
              <a:t>tutorial and lab sessions.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2"/>
          <p:cNvSpPr txBox="1"/>
          <p:nvPr>
            <p:ph type="title"/>
          </p:nvPr>
        </p:nvSpPr>
        <p:spPr>
          <a:xfrm>
            <a:off x="892050" y="229922"/>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FIELD STUDY</a:t>
            </a:r>
            <a:endParaRPr/>
          </a:p>
        </p:txBody>
      </p:sp>
      <p:cxnSp>
        <p:nvCxnSpPr>
          <p:cNvPr id="602" name="Google Shape;602;p72"/>
          <p:cNvCxnSpPr/>
          <p:nvPr/>
        </p:nvCxnSpPr>
        <p:spPr>
          <a:xfrm>
            <a:off x="4248450" y="934667"/>
            <a:ext cx="647100" cy="0"/>
          </a:xfrm>
          <a:prstGeom prst="straightConnector1">
            <a:avLst/>
          </a:prstGeom>
          <a:noFill/>
          <a:ln cap="flat" cmpd="sng" w="19050">
            <a:solidFill>
              <a:schemeClr val="dk1"/>
            </a:solidFill>
            <a:prstDash val="solid"/>
            <a:round/>
            <a:headEnd len="med" w="med" type="none"/>
            <a:tailEnd len="med" w="med" type="none"/>
          </a:ln>
        </p:spPr>
      </p:cxnSp>
      <p:pic>
        <p:nvPicPr>
          <p:cNvPr id="603" name="Google Shape;603;p72"/>
          <p:cNvPicPr preferRelativeResize="0"/>
          <p:nvPr/>
        </p:nvPicPr>
        <p:blipFill>
          <a:blip r:embed="rId3">
            <a:alphaModFix/>
          </a:blip>
          <a:stretch>
            <a:fillRect/>
          </a:stretch>
        </p:blipFill>
        <p:spPr>
          <a:xfrm>
            <a:off x="713213" y="1675875"/>
            <a:ext cx="2123715" cy="1592774"/>
          </a:xfrm>
          <a:prstGeom prst="rect">
            <a:avLst/>
          </a:prstGeom>
          <a:noFill/>
          <a:ln>
            <a:noFill/>
          </a:ln>
        </p:spPr>
      </p:pic>
      <p:sp>
        <p:nvSpPr>
          <p:cNvPr id="604" name="Google Shape;604;p72"/>
          <p:cNvSpPr txBox="1"/>
          <p:nvPr/>
        </p:nvSpPr>
        <p:spPr>
          <a:xfrm>
            <a:off x="531887" y="3544800"/>
            <a:ext cx="248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estrial"/>
                <a:ea typeface="Questrial"/>
                <a:cs typeface="Questrial"/>
                <a:sym typeface="Questrial"/>
              </a:rPr>
              <a:t>Figure 1: Photo of COMP 3511 lab </a:t>
            </a:r>
            <a:endParaRPr>
              <a:latin typeface="Questrial"/>
              <a:ea typeface="Questrial"/>
              <a:cs typeface="Questrial"/>
              <a:sym typeface="Questrial"/>
            </a:endParaRPr>
          </a:p>
        </p:txBody>
      </p:sp>
      <p:pic>
        <p:nvPicPr>
          <p:cNvPr id="605" name="Google Shape;605;p72"/>
          <p:cNvPicPr preferRelativeResize="0"/>
          <p:nvPr/>
        </p:nvPicPr>
        <p:blipFill>
          <a:blip r:embed="rId4">
            <a:alphaModFix/>
          </a:blip>
          <a:stretch>
            <a:fillRect/>
          </a:stretch>
        </p:blipFill>
        <p:spPr>
          <a:xfrm>
            <a:off x="6307060" y="1853426"/>
            <a:ext cx="2265724" cy="1237667"/>
          </a:xfrm>
          <a:prstGeom prst="rect">
            <a:avLst/>
          </a:prstGeom>
          <a:noFill/>
          <a:ln>
            <a:noFill/>
          </a:ln>
        </p:spPr>
      </p:pic>
      <p:sp>
        <p:nvSpPr>
          <p:cNvPr id="606" name="Google Shape;606;p72"/>
          <p:cNvSpPr txBox="1"/>
          <p:nvPr/>
        </p:nvSpPr>
        <p:spPr>
          <a:xfrm>
            <a:off x="6307050" y="3544800"/>
            <a:ext cx="248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estrial"/>
                <a:ea typeface="Questrial"/>
                <a:cs typeface="Questrial"/>
                <a:sym typeface="Questrial"/>
              </a:rPr>
              <a:t>Figure 3: Photo of COMP 2011 lab </a:t>
            </a:r>
            <a:endParaRPr>
              <a:latin typeface="Questrial"/>
              <a:ea typeface="Questrial"/>
              <a:cs typeface="Questrial"/>
              <a:sym typeface="Questrial"/>
            </a:endParaRPr>
          </a:p>
        </p:txBody>
      </p:sp>
      <p:pic>
        <p:nvPicPr>
          <p:cNvPr id="607" name="Google Shape;607;p72"/>
          <p:cNvPicPr preferRelativeResize="0"/>
          <p:nvPr/>
        </p:nvPicPr>
        <p:blipFill>
          <a:blip r:embed="rId5">
            <a:alphaModFix/>
          </a:blip>
          <a:stretch>
            <a:fillRect/>
          </a:stretch>
        </p:blipFill>
        <p:spPr>
          <a:xfrm>
            <a:off x="3560850" y="1713912"/>
            <a:ext cx="2022282" cy="1516700"/>
          </a:xfrm>
          <a:prstGeom prst="rect">
            <a:avLst/>
          </a:prstGeom>
          <a:noFill/>
          <a:ln>
            <a:noFill/>
          </a:ln>
        </p:spPr>
      </p:pic>
      <p:sp>
        <p:nvSpPr>
          <p:cNvPr id="608" name="Google Shape;608;p72"/>
          <p:cNvSpPr txBox="1"/>
          <p:nvPr/>
        </p:nvSpPr>
        <p:spPr>
          <a:xfrm>
            <a:off x="3328812" y="3529500"/>
            <a:ext cx="248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estrial"/>
                <a:ea typeface="Questrial"/>
                <a:cs typeface="Questrial"/>
                <a:sym typeface="Questrial"/>
              </a:rPr>
              <a:t>Figure 2: Photo of COMP 3111H lab </a:t>
            </a:r>
            <a:endParaRPr>
              <a:latin typeface="Questrial"/>
              <a:ea typeface="Questrial"/>
              <a:cs typeface="Questrial"/>
              <a:sym typeface="Quest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3"/>
          <p:cNvSpPr txBox="1"/>
          <p:nvPr>
            <p:ph type="title"/>
          </p:nvPr>
        </p:nvSpPr>
        <p:spPr>
          <a:xfrm>
            <a:off x="5219700" y="331721"/>
            <a:ext cx="3733800" cy="10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COMP 3511 lab</a:t>
            </a:r>
            <a:endParaRPr sz="2800"/>
          </a:p>
        </p:txBody>
      </p:sp>
      <p:cxnSp>
        <p:nvCxnSpPr>
          <p:cNvPr id="614" name="Google Shape;614;p73"/>
          <p:cNvCxnSpPr/>
          <p:nvPr/>
        </p:nvCxnSpPr>
        <p:spPr>
          <a:xfrm>
            <a:off x="4248450" y="3203346"/>
            <a:ext cx="647100" cy="0"/>
          </a:xfrm>
          <a:prstGeom prst="straightConnector1">
            <a:avLst/>
          </a:prstGeom>
          <a:noFill/>
          <a:ln cap="flat" cmpd="sng" w="19050">
            <a:solidFill>
              <a:schemeClr val="lt1"/>
            </a:solidFill>
            <a:prstDash val="solid"/>
            <a:round/>
            <a:headEnd len="med" w="med" type="none"/>
            <a:tailEnd len="med" w="med" type="none"/>
          </a:ln>
        </p:spPr>
      </p:cxnSp>
      <p:sp>
        <p:nvSpPr>
          <p:cNvPr id="615" name="Google Shape;615;p73"/>
          <p:cNvSpPr txBox="1"/>
          <p:nvPr>
            <p:ph idx="1" type="subTitle"/>
          </p:nvPr>
        </p:nvSpPr>
        <p:spPr>
          <a:xfrm>
            <a:off x="4985950" y="942475"/>
            <a:ext cx="3400800" cy="3540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Shot on </a:t>
            </a:r>
            <a:r>
              <a:rPr b="1" lang="en"/>
              <a:t>22 September, 2023</a:t>
            </a:r>
            <a:endParaRPr/>
          </a:p>
          <a:p>
            <a:pPr indent="-317500" lvl="0" marL="457200" rtl="0" algn="l">
              <a:spcBef>
                <a:spcPts val="0"/>
              </a:spcBef>
              <a:spcAft>
                <a:spcPts val="0"/>
              </a:spcAft>
              <a:buSzPts val="1400"/>
              <a:buChar char="-"/>
            </a:pPr>
            <a:r>
              <a:rPr lang="en"/>
              <a:t>From 9am to 11am</a:t>
            </a:r>
            <a:endParaRPr/>
          </a:p>
          <a:p>
            <a:pPr indent="-317500" lvl="0" marL="457200" rtl="0" algn="l">
              <a:spcBef>
                <a:spcPts val="0"/>
              </a:spcBef>
              <a:spcAft>
                <a:spcPts val="0"/>
              </a:spcAft>
              <a:buSzPts val="1400"/>
              <a:buChar char="-"/>
            </a:pPr>
            <a:r>
              <a:rPr lang="en"/>
              <a:t>About C programming on Linux shell</a:t>
            </a:r>
            <a:endParaRPr/>
          </a:p>
          <a:p>
            <a:pPr indent="-317500" lvl="0" marL="457200" rtl="0" algn="l">
              <a:spcBef>
                <a:spcPts val="0"/>
              </a:spcBef>
              <a:spcAft>
                <a:spcPts val="0"/>
              </a:spcAft>
              <a:buSzPts val="1400"/>
              <a:buChar char="-"/>
            </a:pPr>
            <a:r>
              <a:rPr lang="en"/>
              <a:t>78 students enrolls in this session</a:t>
            </a:r>
            <a:endParaRPr/>
          </a:p>
          <a:p>
            <a:pPr indent="-317500" lvl="0" marL="457200" rtl="0" algn="l">
              <a:spcBef>
                <a:spcPts val="0"/>
              </a:spcBef>
              <a:spcAft>
                <a:spcPts val="0"/>
              </a:spcAft>
              <a:buSzPts val="1400"/>
              <a:buChar char="-"/>
            </a:pPr>
            <a:r>
              <a:rPr lang="en"/>
              <a:t>Around</a:t>
            </a:r>
            <a:r>
              <a:rPr lang="en"/>
              <a:t> </a:t>
            </a:r>
            <a:r>
              <a:rPr b="1" lang="en"/>
              <a:t>10 </a:t>
            </a:r>
            <a:r>
              <a:rPr lang="en"/>
              <a:t>students attend</a:t>
            </a:r>
            <a:endParaRPr/>
          </a:p>
          <a:p>
            <a:pPr indent="-317500" lvl="0" marL="457200" rtl="0" algn="l">
              <a:spcBef>
                <a:spcPts val="0"/>
              </a:spcBef>
              <a:spcAft>
                <a:spcPts val="0"/>
              </a:spcAft>
              <a:buSzPts val="1400"/>
              <a:buChar char="-"/>
            </a:pPr>
            <a:r>
              <a:rPr lang="en"/>
              <a:t>TA’s name:Ye, Peng</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 u="sng"/>
              <a:t>During the beginning of the lab:</a:t>
            </a:r>
            <a:endParaRPr b="1" u="sng"/>
          </a:p>
          <a:p>
            <a:pPr indent="-317500" lvl="0" marL="914400" rtl="0" algn="l">
              <a:spcBef>
                <a:spcPts val="0"/>
              </a:spcBef>
              <a:spcAft>
                <a:spcPts val="0"/>
              </a:spcAft>
              <a:buSzPts val="1400"/>
              <a:buAutoNum type="arabicPeriod"/>
            </a:pPr>
            <a:r>
              <a:rPr lang="en"/>
              <a:t>The teaching tone: boring</a:t>
            </a:r>
            <a:endParaRPr/>
          </a:p>
          <a:p>
            <a:pPr indent="-317500" lvl="0" marL="914400" rtl="0" algn="l">
              <a:spcBef>
                <a:spcPts val="0"/>
              </a:spcBef>
              <a:spcAft>
                <a:spcPts val="0"/>
              </a:spcAft>
              <a:buSzPts val="1400"/>
              <a:buAutoNum type="arabicPeriod"/>
            </a:pPr>
            <a:r>
              <a:rPr lang="en"/>
              <a:t>Most students feel sleepy</a:t>
            </a:r>
            <a:endParaRPr/>
          </a:p>
          <a:p>
            <a:pPr indent="-317500" lvl="0" marL="914400" rtl="0" algn="l">
              <a:spcBef>
                <a:spcPts val="0"/>
              </a:spcBef>
              <a:spcAft>
                <a:spcPts val="0"/>
              </a:spcAft>
              <a:buSzPts val="1400"/>
              <a:buAutoNum type="arabicPeriod"/>
            </a:pPr>
            <a:r>
              <a:rPr lang="en"/>
              <a:t>Only the student wearing blue jacket is listening to what the TA has said</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b="1" lang="en" u="sng"/>
              <a:t>TA’s challenge: </a:t>
            </a:r>
            <a:endParaRPr b="1" u="sng"/>
          </a:p>
          <a:p>
            <a:pPr indent="0" lvl="0" marL="457200" rtl="0" algn="l">
              <a:spcBef>
                <a:spcPts val="0"/>
              </a:spcBef>
              <a:spcAft>
                <a:spcPts val="0"/>
              </a:spcAft>
              <a:buNone/>
            </a:pPr>
            <a:r>
              <a:rPr lang="en"/>
              <a:t>Difficulty in making the lab more interesting</a:t>
            </a:r>
            <a:endParaRPr/>
          </a:p>
        </p:txBody>
      </p:sp>
      <p:pic>
        <p:nvPicPr>
          <p:cNvPr id="616" name="Google Shape;616;p73"/>
          <p:cNvPicPr preferRelativeResize="0"/>
          <p:nvPr/>
        </p:nvPicPr>
        <p:blipFill>
          <a:blip r:embed="rId3">
            <a:alphaModFix/>
          </a:blip>
          <a:stretch>
            <a:fillRect/>
          </a:stretch>
        </p:blipFill>
        <p:spPr>
          <a:xfrm>
            <a:off x="0" y="713100"/>
            <a:ext cx="4314076" cy="3235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cxnSp>
        <p:nvCxnSpPr>
          <p:cNvPr id="621" name="Google Shape;621;p74"/>
          <p:cNvCxnSpPr/>
          <p:nvPr/>
        </p:nvCxnSpPr>
        <p:spPr>
          <a:xfrm>
            <a:off x="4248450" y="3203346"/>
            <a:ext cx="647100" cy="0"/>
          </a:xfrm>
          <a:prstGeom prst="straightConnector1">
            <a:avLst/>
          </a:prstGeom>
          <a:noFill/>
          <a:ln cap="flat" cmpd="sng" w="19050">
            <a:solidFill>
              <a:schemeClr val="lt1"/>
            </a:solidFill>
            <a:prstDash val="solid"/>
            <a:round/>
            <a:headEnd len="med" w="med" type="none"/>
            <a:tailEnd len="med" w="med" type="none"/>
          </a:ln>
        </p:spPr>
      </p:cxnSp>
      <p:sp>
        <p:nvSpPr>
          <p:cNvPr id="622" name="Google Shape;622;p74"/>
          <p:cNvSpPr txBox="1"/>
          <p:nvPr>
            <p:ph idx="1" type="subTitle"/>
          </p:nvPr>
        </p:nvSpPr>
        <p:spPr>
          <a:xfrm>
            <a:off x="4801375" y="760525"/>
            <a:ext cx="3792000" cy="411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u="sng"/>
              <a:t>During the middle of the lab:</a:t>
            </a:r>
            <a:endParaRPr b="1" u="sng"/>
          </a:p>
          <a:p>
            <a:pPr indent="-317500" lvl="0" marL="914400" rtl="0" algn="l">
              <a:spcBef>
                <a:spcPts val="0"/>
              </a:spcBef>
              <a:spcAft>
                <a:spcPts val="0"/>
              </a:spcAft>
              <a:buSzPts val="1400"/>
              <a:buAutoNum type="arabicPeriod"/>
            </a:pPr>
            <a:r>
              <a:rPr lang="en"/>
              <a:t>Students on the front row starts to do the assignments from other courses</a:t>
            </a:r>
            <a:endParaRPr/>
          </a:p>
          <a:p>
            <a:pPr indent="-317500" lvl="0" marL="914400" rtl="0" algn="l">
              <a:spcBef>
                <a:spcPts val="0"/>
              </a:spcBef>
              <a:spcAft>
                <a:spcPts val="0"/>
              </a:spcAft>
              <a:buSzPts val="1400"/>
              <a:buAutoNum type="arabicPeriod"/>
            </a:pPr>
            <a:r>
              <a:rPr lang="en"/>
              <a:t>TA rarely ask questions to students</a:t>
            </a:r>
            <a:endParaRPr/>
          </a:p>
          <a:p>
            <a:pPr indent="-317500" lvl="0" marL="914400" rtl="0" algn="l">
              <a:spcBef>
                <a:spcPts val="0"/>
              </a:spcBef>
              <a:spcAft>
                <a:spcPts val="0"/>
              </a:spcAft>
              <a:buSzPts val="1400"/>
              <a:buAutoNum type="arabicPeriod"/>
            </a:pPr>
            <a:r>
              <a:rPr lang="en"/>
              <a:t>Nobody answers TA’s questions</a:t>
            </a:r>
            <a:endParaRPr/>
          </a:p>
          <a:p>
            <a:pPr indent="-317500" lvl="0" marL="914400" rtl="0" algn="l">
              <a:spcBef>
                <a:spcPts val="0"/>
              </a:spcBef>
              <a:spcAft>
                <a:spcPts val="0"/>
              </a:spcAft>
              <a:buSzPts val="1400"/>
              <a:buAutoNum type="arabicPeriod"/>
            </a:pPr>
            <a:r>
              <a:rPr lang="en"/>
              <a:t>Nobody ask questions during the lab</a:t>
            </a:r>
            <a:endParaRPr/>
          </a:p>
          <a:p>
            <a:pPr indent="-317500" lvl="0" marL="914400" rtl="0" algn="l">
              <a:spcBef>
                <a:spcPts val="0"/>
              </a:spcBef>
              <a:spcAft>
                <a:spcPts val="0"/>
              </a:spcAft>
              <a:buSzPts val="1400"/>
              <a:buAutoNum type="arabicPeriod"/>
            </a:pPr>
            <a:r>
              <a:rPr lang="en"/>
              <a:t>One student said he would skip the labs starting next week</a:t>
            </a:r>
            <a:endParaRPr/>
          </a:p>
          <a:p>
            <a:pPr indent="0" lvl="0" marL="1371600" rtl="0" algn="l">
              <a:spcBef>
                <a:spcPts val="0"/>
              </a:spcBef>
              <a:spcAft>
                <a:spcPts val="0"/>
              </a:spcAft>
              <a:buNone/>
            </a:pPr>
            <a:r>
              <a:t/>
            </a:r>
            <a:endParaRPr b="1" u="sng"/>
          </a:p>
          <a:p>
            <a:pPr indent="-317500" lvl="0" marL="457200" rtl="0" algn="l">
              <a:spcBef>
                <a:spcPts val="0"/>
              </a:spcBef>
              <a:spcAft>
                <a:spcPts val="0"/>
              </a:spcAft>
              <a:buSzPts val="1400"/>
              <a:buChar char="-"/>
            </a:pPr>
            <a:r>
              <a:rPr b="1" lang="en" u="sng"/>
              <a:t>TA’s Challenges:</a:t>
            </a:r>
            <a:r>
              <a:rPr lang="en"/>
              <a:t> </a:t>
            </a:r>
            <a:endParaRPr/>
          </a:p>
          <a:p>
            <a:pPr indent="-317500" lvl="0" marL="914400" rtl="0" algn="l">
              <a:spcBef>
                <a:spcPts val="0"/>
              </a:spcBef>
              <a:spcAft>
                <a:spcPts val="0"/>
              </a:spcAft>
              <a:buSzPts val="1400"/>
              <a:buAutoNum type="arabicPeriod"/>
            </a:pPr>
            <a:r>
              <a:rPr lang="en"/>
              <a:t>Hard to bring interactive elements to the lab</a:t>
            </a:r>
            <a:endParaRPr/>
          </a:p>
          <a:p>
            <a:pPr indent="-317500" lvl="0" marL="914400" rtl="0" algn="l">
              <a:spcBef>
                <a:spcPts val="0"/>
              </a:spcBef>
              <a:spcAft>
                <a:spcPts val="0"/>
              </a:spcAft>
              <a:buSzPts val="1400"/>
              <a:buAutoNum type="arabicPeriod"/>
            </a:pPr>
            <a:r>
              <a:rPr lang="en"/>
              <a:t>Unable to know whether the undergraduate students know the concepts or not</a:t>
            </a:r>
            <a:endParaRPr/>
          </a:p>
        </p:txBody>
      </p:sp>
      <p:pic>
        <p:nvPicPr>
          <p:cNvPr id="623" name="Google Shape;623;p74"/>
          <p:cNvPicPr preferRelativeResize="0"/>
          <p:nvPr/>
        </p:nvPicPr>
        <p:blipFill>
          <a:blip r:embed="rId3">
            <a:alphaModFix/>
          </a:blip>
          <a:stretch>
            <a:fillRect/>
          </a:stretch>
        </p:blipFill>
        <p:spPr>
          <a:xfrm>
            <a:off x="0" y="539500"/>
            <a:ext cx="4359572" cy="32696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cxnSp>
        <p:nvCxnSpPr>
          <p:cNvPr id="628" name="Google Shape;628;p75"/>
          <p:cNvCxnSpPr/>
          <p:nvPr/>
        </p:nvCxnSpPr>
        <p:spPr>
          <a:xfrm>
            <a:off x="4248450" y="3203346"/>
            <a:ext cx="647100" cy="0"/>
          </a:xfrm>
          <a:prstGeom prst="straightConnector1">
            <a:avLst/>
          </a:prstGeom>
          <a:noFill/>
          <a:ln cap="flat" cmpd="sng" w="19050">
            <a:solidFill>
              <a:schemeClr val="lt1"/>
            </a:solidFill>
            <a:prstDash val="solid"/>
            <a:round/>
            <a:headEnd len="med" w="med" type="none"/>
            <a:tailEnd len="med" w="med" type="none"/>
          </a:ln>
        </p:spPr>
      </p:cxnSp>
      <p:sp>
        <p:nvSpPr>
          <p:cNvPr id="629" name="Google Shape;629;p75"/>
          <p:cNvSpPr txBox="1"/>
          <p:nvPr>
            <p:ph idx="1" type="subTitle"/>
          </p:nvPr>
        </p:nvSpPr>
        <p:spPr>
          <a:xfrm>
            <a:off x="4344400" y="1165500"/>
            <a:ext cx="4705800" cy="3679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Shot on </a:t>
            </a:r>
            <a:r>
              <a:rPr b="1" lang="en"/>
              <a:t>22 September, </a:t>
            </a:r>
            <a:r>
              <a:rPr b="1" lang="en"/>
              <a:t>2023, </a:t>
            </a:r>
            <a:r>
              <a:rPr lang="en"/>
              <a:t>1:00 pm- 3:00 pm</a:t>
            </a:r>
            <a:endParaRPr/>
          </a:p>
          <a:p>
            <a:pPr indent="-317500" lvl="0" marL="457200" rtl="0" algn="l">
              <a:spcBef>
                <a:spcPts val="0"/>
              </a:spcBef>
              <a:spcAft>
                <a:spcPts val="0"/>
              </a:spcAft>
              <a:buSzPts val="1400"/>
              <a:buChar char="-"/>
            </a:pPr>
            <a:r>
              <a:rPr lang="en"/>
              <a:t>About Java programming basic</a:t>
            </a:r>
            <a:endParaRPr/>
          </a:p>
          <a:p>
            <a:pPr indent="-317500" lvl="0" marL="457200" rtl="0" algn="l">
              <a:spcBef>
                <a:spcPts val="0"/>
              </a:spcBef>
              <a:spcAft>
                <a:spcPts val="0"/>
              </a:spcAft>
              <a:buSzPts val="1400"/>
              <a:buChar char="-"/>
            </a:pPr>
            <a:r>
              <a:rPr lang="en"/>
              <a:t>24 students enrolled in this session</a:t>
            </a:r>
            <a:endParaRPr/>
          </a:p>
          <a:p>
            <a:pPr indent="-317500" lvl="0" marL="457200" rtl="0" algn="l">
              <a:spcBef>
                <a:spcPts val="0"/>
              </a:spcBef>
              <a:spcAft>
                <a:spcPts val="0"/>
              </a:spcAft>
              <a:buSzPts val="1400"/>
              <a:buChar char="-"/>
            </a:pPr>
            <a:r>
              <a:rPr lang="en"/>
              <a:t>Less than </a:t>
            </a:r>
            <a:r>
              <a:rPr b="1" lang="en"/>
              <a:t>5</a:t>
            </a:r>
            <a:r>
              <a:rPr lang="en"/>
              <a:t> students attended</a:t>
            </a:r>
            <a:endParaRPr/>
          </a:p>
          <a:p>
            <a:pPr indent="-317500" lvl="0" marL="457200" rtl="0" algn="l">
              <a:spcBef>
                <a:spcPts val="0"/>
              </a:spcBef>
              <a:spcAft>
                <a:spcPts val="0"/>
              </a:spcAft>
              <a:buSzPts val="1400"/>
              <a:buChar char="-"/>
            </a:pPr>
            <a:r>
              <a:rPr lang="en"/>
              <a:t>TA’s name: Hu, Yuer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
              <a:t>The teaching tone</a:t>
            </a:r>
            <a:r>
              <a:rPr lang="en"/>
              <a:t>: monotonous</a:t>
            </a:r>
            <a:endParaRPr/>
          </a:p>
          <a:p>
            <a:pPr indent="-317500" lvl="0" marL="457200" rtl="0" algn="l">
              <a:spcBef>
                <a:spcPts val="0"/>
              </a:spcBef>
              <a:spcAft>
                <a:spcPts val="0"/>
              </a:spcAft>
              <a:buSzPts val="1400"/>
              <a:buChar char="-"/>
            </a:pPr>
            <a:r>
              <a:rPr lang="en"/>
              <a:t>The TA was unwilling to teach</a:t>
            </a:r>
            <a:endParaRPr/>
          </a:p>
          <a:p>
            <a:pPr indent="-317500" lvl="0" marL="457200" rtl="0" algn="l">
              <a:spcBef>
                <a:spcPts val="0"/>
              </a:spcBef>
              <a:spcAft>
                <a:spcPts val="0"/>
              </a:spcAft>
              <a:buSzPts val="1400"/>
              <a:buChar char="-"/>
            </a:pPr>
            <a:r>
              <a:rPr lang="en"/>
              <a:t>After 15 minutes of teaching, she just sit there to see if anyone has questions afterwards</a:t>
            </a:r>
            <a:endParaRPr/>
          </a:p>
          <a:p>
            <a:pPr indent="-317500" lvl="0" marL="457200" rtl="0" algn="l">
              <a:spcBef>
                <a:spcPts val="0"/>
              </a:spcBef>
              <a:spcAft>
                <a:spcPts val="0"/>
              </a:spcAft>
              <a:buSzPts val="1400"/>
              <a:buChar char="-"/>
            </a:pPr>
            <a:r>
              <a:rPr lang="en"/>
              <a:t>Only 1 student approached her to ask the lab materials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n" u="sng"/>
              <a:t>TA’s challenge:</a:t>
            </a:r>
            <a:r>
              <a:rPr lang="en"/>
              <a:t> </a:t>
            </a:r>
            <a:endParaRPr/>
          </a:p>
          <a:p>
            <a:pPr indent="0" lvl="0" marL="457200" rtl="0" algn="l">
              <a:spcBef>
                <a:spcPts val="0"/>
              </a:spcBef>
              <a:spcAft>
                <a:spcPts val="0"/>
              </a:spcAft>
              <a:buNone/>
            </a:pPr>
            <a:r>
              <a:rPr lang="en"/>
              <a:t>Some TAs has lost the passion in teaching due to the low participation rate</a:t>
            </a:r>
            <a:endParaRPr/>
          </a:p>
        </p:txBody>
      </p:sp>
      <p:pic>
        <p:nvPicPr>
          <p:cNvPr id="630" name="Google Shape;630;p75"/>
          <p:cNvPicPr preferRelativeResize="0"/>
          <p:nvPr/>
        </p:nvPicPr>
        <p:blipFill>
          <a:blip r:embed="rId3">
            <a:alphaModFix/>
          </a:blip>
          <a:stretch>
            <a:fillRect/>
          </a:stretch>
        </p:blipFill>
        <p:spPr>
          <a:xfrm>
            <a:off x="0" y="784550"/>
            <a:ext cx="4344402" cy="3258301"/>
          </a:xfrm>
          <a:prstGeom prst="rect">
            <a:avLst/>
          </a:prstGeom>
          <a:noFill/>
          <a:ln>
            <a:noFill/>
          </a:ln>
        </p:spPr>
      </p:pic>
      <p:sp>
        <p:nvSpPr>
          <p:cNvPr id="631" name="Google Shape;631;p75"/>
          <p:cNvSpPr txBox="1"/>
          <p:nvPr>
            <p:ph type="title"/>
          </p:nvPr>
        </p:nvSpPr>
        <p:spPr>
          <a:xfrm>
            <a:off x="4630925" y="-51504"/>
            <a:ext cx="3733800" cy="100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800"/>
          </a:p>
          <a:p>
            <a:pPr indent="0" lvl="0" marL="0" rtl="0" algn="r">
              <a:spcBef>
                <a:spcPts val="0"/>
              </a:spcBef>
              <a:spcAft>
                <a:spcPts val="0"/>
              </a:spcAft>
              <a:buNone/>
            </a:pPr>
            <a:r>
              <a:rPr lang="en" sz="2800"/>
              <a:t>COMP 3111H lab</a:t>
            </a: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6"/>
          <p:cNvSpPr txBox="1"/>
          <p:nvPr>
            <p:ph type="title"/>
          </p:nvPr>
        </p:nvSpPr>
        <p:spPr>
          <a:xfrm>
            <a:off x="4696963" y="66853"/>
            <a:ext cx="3733800" cy="1739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sz="2800"/>
          </a:p>
          <a:p>
            <a:pPr indent="0" lvl="0" marL="0" rtl="0" algn="r">
              <a:spcBef>
                <a:spcPts val="0"/>
              </a:spcBef>
              <a:spcAft>
                <a:spcPts val="0"/>
              </a:spcAft>
              <a:buNone/>
            </a:pPr>
            <a:r>
              <a:rPr lang="en" sz="2800"/>
              <a:t>COMP 2011 Lab</a:t>
            </a:r>
            <a:endParaRPr sz="2800"/>
          </a:p>
        </p:txBody>
      </p:sp>
      <p:cxnSp>
        <p:nvCxnSpPr>
          <p:cNvPr id="637" name="Google Shape;637;p76"/>
          <p:cNvCxnSpPr/>
          <p:nvPr/>
        </p:nvCxnSpPr>
        <p:spPr>
          <a:xfrm>
            <a:off x="4248450" y="3203346"/>
            <a:ext cx="647100" cy="0"/>
          </a:xfrm>
          <a:prstGeom prst="straightConnector1">
            <a:avLst/>
          </a:prstGeom>
          <a:noFill/>
          <a:ln cap="flat" cmpd="sng" w="19050">
            <a:solidFill>
              <a:schemeClr val="lt1"/>
            </a:solidFill>
            <a:prstDash val="solid"/>
            <a:round/>
            <a:headEnd len="med" w="med" type="none"/>
            <a:tailEnd len="med" w="med" type="none"/>
          </a:ln>
        </p:spPr>
      </p:cxnSp>
      <p:sp>
        <p:nvSpPr>
          <p:cNvPr id="638" name="Google Shape;638;p76"/>
          <p:cNvSpPr txBox="1"/>
          <p:nvPr>
            <p:ph idx="1" type="subTitle"/>
          </p:nvPr>
        </p:nvSpPr>
        <p:spPr>
          <a:xfrm>
            <a:off x="5109025" y="1285625"/>
            <a:ext cx="3400800" cy="3540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29 September 2023, </a:t>
            </a:r>
            <a:r>
              <a:rPr lang="en"/>
              <a:t>11a.m. - 1p.m.</a:t>
            </a:r>
            <a:endParaRPr/>
          </a:p>
          <a:p>
            <a:pPr indent="-317500" lvl="0" marL="457200" rtl="0" algn="l">
              <a:spcBef>
                <a:spcPts val="0"/>
              </a:spcBef>
              <a:spcAft>
                <a:spcPts val="0"/>
              </a:spcAft>
              <a:buSzPts val="1400"/>
              <a:buChar char="-"/>
            </a:pPr>
            <a:r>
              <a:rPr b="1" lang="en"/>
              <a:t>Online </a:t>
            </a:r>
            <a:r>
              <a:rPr lang="en"/>
              <a:t>Zoom meeting</a:t>
            </a:r>
            <a:endParaRPr/>
          </a:p>
          <a:p>
            <a:pPr indent="-317500" lvl="0" marL="457200" rtl="0" algn="l">
              <a:spcBef>
                <a:spcPts val="0"/>
              </a:spcBef>
              <a:spcAft>
                <a:spcPts val="0"/>
              </a:spcAft>
              <a:buSzPts val="1400"/>
              <a:buChar char="-"/>
            </a:pPr>
            <a:r>
              <a:rPr b="1" lang="en"/>
              <a:t>1 UG-TA</a:t>
            </a:r>
            <a:r>
              <a:rPr lang="en"/>
              <a:t>, and</a:t>
            </a:r>
            <a:r>
              <a:rPr b="1" lang="en"/>
              <a:t> 2 PG-TAs</a:t>
            </a:r>
            <a:r>
              <a:rPr lang="en"/>
              <a:t> with their breakout rooms, where students take turn joining them to discuss about their labs.</a:t>
            </a:r>
            <a:endParaRPr/>
          </a:p>
          <a:p>
            <a:pPr indent="-317500" lvl="0" marL="457200" rtl="0" algn="l">
              <a:spcBef>
                <a:spcPts val="0"/>
              </a:spcBef>
              <a:spcAft>
                <a:spcPts val="0"/>
              </a:spcAft>
              <a:buSzPts val="1400"/>
              <a:buChar char="-"/>
            </a:pPr>
            <a:r>
              <a:rPr b="1" lang="en"/>
              <a:t>Finding</a:t>
            </a:r>
            <a:r>
              <a:rPr lang="en"/>
              <a:t>: Not much communication between TAs at all - only through Google Spreadsheet </a:t>
            </a:r>
            <a:endParaRPr/>
          </a:p>
          <a:p>
            <a:pPr indent="-317500" lvl="0" marL="457200" rtl="0" algn="l">
              <a:spcBef>
                <a:spcPts val="0"/>
              </a:spcBef>
              <a:spcAft>
                <a:spcPts val="0"/>
              </a:spcAft>
              <a:buSzPts val="1400"/>
              <a:buChar char="-"/>
            </a:pPr>
            <a:r>
              <a:rPr b="1" lang="en"/>
              <a:t>Problem</a:t>
            </a:r>
            <a:r>
              <a:rPr lang="en"/>
              <a:t>: One PG-TA might be slower than the other when discussing with students - one still tutoring but the other is finished, the students with slower TA will have to wait without any clear updates</a:t>
            </a:r>
            <a:endParaRPr/>
          </a:p>
          <a:p>
            <a:pPr indent="-317500" lvl="0" marL="457200" rtl="0" algn="l">
              <a:spcBef>
                <a:spcPts val="0"/>
              </a:spcBef>
              <a:spcAft>
                <a:spcPts val="0"/>
              </a:spcAft>
              <a:buSzPts val="1400"/>
              <a:buChar char="-"/>
            </a:pPr>
            <a:r>
              <a:rPr lang="en"/>
              <a:t>Not much going on in the labs</a:t>
            </a:r>
            <a:endParaRPr/>
          </a:p>
        </p:txBody>
      </p:sp>
      <p:pic>
        <p:nvPicPr>
          <p:cNvPr id="639" name="Google Shape;639;p76"/>
          <p:cNvPicPr preferRelativeResize="0"/>
          <p:nvPr/>
        </p:nvPicPr>
        <p:blipFill>
          <a:blip r:embed="rId3">
            <a:alphaModFix/>
          </a:blip>
          <a:stretch>
            <a:fillRect/>
          </a:stretch>
        </p:blipFill>
        <p:spPr>
          <a:xfrm>
            <a:off x="-10225" y="1387850"/>
            <a:ext cx="4371476" cy="2387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77"/>
          <p:cNvSpPr txBox="1"/>
          <p:nvPr>
            <p:ph type="title"/>
          </p:nvPr>
        </p:nvSpPr>
        <p:spPr>
          <a:xfrm>
            <a:off x="892050" y="229922"/>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FIELD STUDY FINDINGS</a:t>
            </a:r>
            <a:endParaRPr/>
          </a:p>
        </p:txBody>
      </p:sp>
      <p:cxnSp>
        <p:nvCxnSpPr>
          <p:cNvPr id="645" name="Google Shape;645;p77"/>
          <p:cNvCxnSpPr/>
          <p:nvPr/>
        </p:nvCxnSpPr>
        <p:spPr>
          <a:xfrm>
            <a:off x="4248450" y="934667"/>
            <a:ext cx="647100" cy="0"/>
          </a:xfrm>
          <a:prstGeom prst="straightConnector1">
            <a:avLst/>
          </a:prstGeom>
          <a:noFill/>
          <a:ln cap="flat" cmpd="sng" w="19050">
            <a:solidFill>
              <a:schemeClr val="dk1"/>
            </a:solidFill>
            <a:prstDash val="solid"/>
            <a:round/>
            <a:headEnd len="med" w="med" type="none"/>
            <a:tailEnd len="med" w="med" type="none"/>
          </a:ln>
        </p:spPr>
      </p:cxnSp>
      <p:sp>
        <p:nvSpPr>
          <p:cNvPr id="646" name="Google Shape;646;p77"/>
          <p:cNvSpPr txBox="1"/>
          <p:nvPr/>
        </p:nvSpPr>
        <p:spPr>
          <a:xfrm>
            <a:off x="778300" y="1467575"/>
            <a:ext cx="7473600" cy="3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Didact Gothic"/>
                <a:ea typeface="Didact Gothic"/>
                <a:cs typeface="Didact Gothic"/>
                <a:sym typeface="Didact Gothic"/>
              </a:rPr>
              <a:t>Common Features</a:t>
            </a:r>
            <a:endParaRPr b="1">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b="1">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b="1" lang="en">
                <a:solidFill>
                  <a:schemeClr val="dk1"/>
                </a:solidFill>
                <a:latin typeface="Didact Gothic"/>
                <a:ea typeface="Didact Gothic"/>
                <a:cs typeface="Didact Gothic"/>
                <a:sym typeface="Didact Gothic"/>
              </a:rPr>
              <a:t>Low student engagement rate</a:t>
            </a:r>
            <a:endParaRPr b="1">
              <a:solidFill>
                <a:schemeClr val="dk1"/>
              </a:solidFill>
              <a:latin typeface="Didact Gothic"/>
              <a:ea typeface="Didact Gothic"/>
              <a:cs typeface="Didact Gothic"/>
              <a:sym typeface="Didact Gothic"/>
            </a:endParaRPr>
          </a:p>
          <a:p>
            <a:pPr indent="-317500" lvl="1" marL="914400" rtl="0" algn="l">
              <a:spcBef>
                <a:spcPts val="0"/>
              </a:spcBef>
              <a:spcAft>
                <a:spcPts val="0"/>
              </a:spcAft>
              <a:buClr>
                <a:schemeClr val="dk1"/>
              </a:buClr>
              <a:buSzPts val="1400"/>
              <a:buFont typeface="Didact Gothic"/>
              <a:buAutoNum type="alphaLcPeriod"/>
            </a:pPr>
            <a:r>
              <a:rPr lang="en">
                <a:solidFill>
                  <a:schemeClr val="dk1"/>
                </a:solidFill>
                <a:latin typeface="Didact Gothic"/>
                <a:ea typeface="Didact Gothic"/>
                <a:cs typeface="Didact Gothic"/>
                <a:sym typeface="Didact Gothic"/>
              </a:rPr>
              <a:t>Less than 20% of enrolled students have attended</a:t>
            </a:r>
            <a:endParaRPr>
              <a:solidFill>
                <a:schemeClr val="dk1"/>
              </a:solidFill>
              <a:latin typeface="Didact Gothic"/>
              <a:ea typeface="Didact Gothic"/>
              <a:cs typeface="Didact Gothic"/>
              <a:sym typeface="Didact Gothic"/>
            </a:endParaRPr>
          </a:p>
          <a:p>
            <a:pPr indent="-317500" lvl="1" marL="914400" rtl="0" algn="l">
              <a:spcBef>
                <a:spcPts val="0"/>
              </a:spcBef>
              <a:spcAft>
                <a:spcPts val="0"/>
              </a:spcAft>
              <a:buClr>
                <a:schemeClr val="dk1"/>
              </a:buClr>
              <a:buSzPts val="1400"/>
              <a:buFont typeface="Didact Gothic"/>
              <a:buAutoNum type="alphaLcPeriod"/>
            </a:pPr>
            <a:r>
              <a:rPr lang="en">
                <a:solidFill>
                  <a:schemeClr val="dk1"/>
                </a:solidFill>
                <a:latin typeface="Didact Gothic"/>
                <a:ea typeface="Didact Gothic"/>
                <a:cs typeface="Didact Gothic"/>
                <a:sym typeface="Didact Gothic"/>
              </a:rPr>
              <a:t>Little to no student response from TA’s questions</a:t>
            </a:r>
            <a:endParaRPr>
              <a:solidFill>
                <a:schemeClr val="dk1"/>
              </a:solidFill>
              <a:latin typeface="Didact Gothic"/>
              <a:ea typeface="Didact Gothic"/>
              <a:cs typeface="Didact Gothic"/>
              <a:sym typeface="Didact Gothic"/>
            </a:endParaRPr>
          </a:p>
          <a:p>
            <a:pPr indent="-317500" lvl="1" marL="914400" rtl="0" algn="l">
              <a:spcBef>
                <a:spcPts val="0"/>
              </a:spcBef>
              <a:spcAft>
                <a:spcPts val="0"/>
              </a:spcAft>
              <a:buClr>
                <a:schemeClr val="dk1"/>
              </a:buClr>
              <a:buSzPts val="1400"/>
              <a:buFont typeface="Didact Gothic"/>
              <a:buAutoNum type="alphaLcPeriod"/>
            </a:pPr>
            <a:r>
              <a:rPr lang="en">
                <a:solidFill>
                  <a:schemeClr val="dk1"/>
                </a:solidFill>
                <a:latin typeface="Didact Gothic"/>
                <a:ea typeface="Didact Gothic"/>
                <a:cs typeface="Didact Gothic"/>
                <a:sym typeface="Didact Gothic"/>
              </a:rPr>
              <a:t>Students on side doing irrelevant things (other class, games, videos)</a:t>
            </a:r>
            <a:endParaRPr>
              <a:solidFill>
                <a:schemeClr val="dk1"/>
              </a:solidFill>
              <a:latin typeface="Didact Gothic"/>
              <a:ea typeface="Didact Gothic"/>
              <a:cs typeface="Didact Gothic"/>
              <a:sym typeface="Didact Gothic"/>
            </a:endParaRPr>
          </a:p>
          <a:p>
            <a:pPr indent="0" lvl="0" marL="914400" rtl="0" algn="l">
              <a:spcBef>
                <a:spcPts val="0"/>
              </a:spcBef>
              <a:spcAft>
                <a:spcPts val="0"/>
              </a:spcAft>
              <a:buNone/>
            </a:pPr>
            <a:r>
              <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b="1" lang="en">
                <a:solidFill>
                  <a:schemeClr val="dk1"/>
                </a:solidFill>
                <a:latin typeface="Didact Gothic"/>
                <a:ea typeface="Didact Gothic"/>
                <a:cs typeface="Didact Gothic"/>
                <a:sym typeface="Didact Gothic"/>
              </a:rPr>
              <a:t>Low teaching motivation</a:t>
            </a:r>
            <a:endParaRPr>
              <a:solidFill>
                <a:schemeClr val="dk1"/>
              </a:solidFill>
              <a:latin typeface="Didact Gothic"/>
              <a:ea typeface="Didact Gothic"/>
              <a:cs typeface="Didact Gothic"/>
              <a:sym typeface="Didact Gothic"/>
            </a:endParaRPr>
          </a:p>
          <a:p>
            <a:pPr indent="-317500" lvl="1" marL="914400" rtl="0" algn="l">
              <a:spcBef>
                <a:spcPts val="0"/>
              </a:spcBef>
              <a:spcAft>
                <a:spcPts val="0"/>
              </a:spcAft>
              <a:buClr>
                <a:schemeClr val="dk1"/>
              </a:buClr>
              <a:buSzPts val="1400"/>
              <a:buFont typeface="Didact Gothic"/>
              <a:buAutoNum type="alphaLcPeriod"/>
            </a:pPr>
            <a:r>
              <a:rPr lang="en">
                <a:solidFill>
                  <a:schemeClr val="dk1"/>
                </a:solidFill>
                <a:latin typeface="Didact Gothic"/>
                <a:ea typeface="Didact Gothic"/>
                <a:cs typeface="Didact Gothic"/>
                <a:sym typeface="Didact Gothic"/>
              </a:rPr>
              <a:t>TA reading off slides in monotonous tone</a:t>
            </a:r>
            <a:endParaRPr>
              <a:solidFill>
                <a:schemeClr val="dk1"/>
              </a:solidFill>
              <a:latin typeface="Didact Gothic"/>
              <a:ea typeface="Didact Gothic"/>
              <a:cs typeface="Didact Gothic"/>
              <a:sym typeface="Didact Gothic"/>
            </a:endParaRPr>
          </a:p>
          <a:p>
            <a:pPr indent="-317500" lvl="1" marL="914400" rtl="0" algn="l">
              <a:spcBef>
                <a:spcPts val="0"/>
              </a:spcBef>
              <a:spcAft>
                <a:spcPts val="0"/>
              </a:spcAft>
              <a:buClr>
                <a:schemeClr val="dk1"/>
              </a:buClr>
              <a:buSzPts val="1400"/>
              <a:buFont typeface="Didact Gothic"/>
              <a:buAutoNum type="alphaLcPeriod"/>
            </a:pPr>
            <a:r>
              <a:rPr lang="en">
                <a:solidFill>
                  <a:schemeClr val="dk1"/>
                </a:solidFill>
                <a:latin typeface="Didact Gothic"/>
                <a:ea typeface="Didact Gothic"/>
                <a:cs typeface="Didact Gothic"/>
                <a:sym typeface="Didact Gothic"/>
              </a:rPr>
              <a:t>Cannot receive feedback after repeated asking</a:t>
            </a:r>
            <a:endParaRPr>
              <a:solidFill>
                <a:schemeClr val="dk1"/>
              </a:solidFill>
              <a:latin typeface="Didact Gothic"/>
              <a:ea typeface="Didact Gothic"/>
              <a:cs typeface="Didact Gothic"/>
              <a:sym typeface="Didact Gothic"/>
            </a:endParaRPr>
          </a:p>
          <a:p>
            <a:pPr indent="-317500" lvl="1" marL="914400" rtl="0" algn="l">
              <a:spcBef>
                <a:spcPts val="0"/>
              </a:spcBef>
              <a:spcAft>
                <a:spcPts val="0"/>
              </a:spcAft>
              <a:buClr>
                <a:schemeClr val="dk1"/>
              </a:buClr>
              <a:buSzPts val="1400"/>
              <a:buFont typeface="Didact Gothic"/>
              <a:buAutoNum type="alphaLcPeriod"/>
            </a:pPr>
            <a:r>
              <a:rPr lang="en">
                <a:solidFill>
                  <a:schemeClr val="dk1"/>
                </a:solidFill>
                <a:latin typeface="Didact Gothic"/>
                <a:ea typeface="Didact Gothic"/>
                <a:cs typeface="Didact Gothic"/>
                <a:sym typeface="Didact Gothic"/>
              </a:rPr>
              <a:t>One TA just kept idle after 15 minutes</a:t>
            </a:r>
            <a:endParaRPr>
              <a:solidFill>
                <a:schemeClr val="dk1"/>
              </a:solidFill>
              <a:latin typeface="Didact Gothic"/>
              <a:ea typeface="Didact Gothic"/>
              <a:cs typeface="Didact Gothic"/>
              <a:sym typeface="Didact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0" name="Shape 650"/>
        <p:cNvGrpSpPr/>
        <p:nvPr/>
      </p:nvGrpSpPr>
      <p:grpSpPr>
        <a:xfrm>
          <a:off x="0" y="0"/>
          <a:ext cx="0" cy="0"/>
          <a:chOff x="0" y="0"/>
          <a:chExt cx="0" cy="0"/>
        </a:xfrm>
      </p:grpSpPr>
      <p:sp>
        <p:nvSpPr>
          <p:cNvPr id="651" name="Google Shape;651;p78"/>
          <p:cNvSpPr txBox="1"/>
          <p:nvPr>
            <p:ph type="title"/>
          </p:nvPr>
        </p:nvSpPr>
        <p:spPr>
          <a:xfrm>
            <a:off x="805050" y="607825"/>
            <a:ext cx="7533900" cy="146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a:t>
            </a:r>
            <a:r>
              <a:rPr lang="en"/>
              <a:t> Assumption?</a:t>
            </a:r>
            <a:endParaRPr/>
          </a:p>
        </p:txBody>
      </p:sp>
      <p:cxnSp>
        <p:nvCxnSpPr>
          <p:cNvPr id="652" name="Google Shape;652;p78"/>
          <p:cNvCxnSpPr/>
          <p:nvPr/>
        </p:nvCxnSpPr>
        <p:spPr>
          <a:xfrm>
            <a:off x="2785750" y="1820720"/>
            <a:ext cx="3472500" cy="0"/>
          </a:xfrm>
          <a:prstGeom prst="straightConnector1">
            <a:avLst/>
          </a:prstGeom>
          <a:noFill/>
          <a:ln cap="flat" cmpd="sng" w="19050">
            <a:solidFill>
              <a:schemeClr val="dk2"/>
            </a:solidFill>
            <a:prstDash val="solid"/>
            <a:round/>
            <a:headEnd len="med" w="med" type="none"/>
            <a:tailEnd len="med" w="med" type="none"/>
          </a:ln>
        </p:spPr>
      </p:cxnSp>
      <p:sp>
        <p:nvSpPr>
          <p:cNvPr id="653" name="Google Shape;653;p78"/>
          <p:cNvSpPr txBox="1"/>
          <p:nvPr>
            <p:ph idx="4294967295" type="title"/>
          </p:nvPr>
        </p:nvSpPr>
        <p:spPr>
          <a:xfrm>
            <a:off x="1351900" y="2286450"/>
            <a:ext cx="6340200" cy="74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Didact Gothic"/>
                <a:ea typeface="Didact Gothic"/>
                <a:cs typeface="Didact Gothic"/>
                <a:sym typeface="Didact Gothic"/>
              </a:rPr>
              <a:t>Teaching is observed to be a challenge.</a:t>
            </a:r>
            <a:endParaRPr>
              <a:solidFill>
                <a:schemeClr val="accent6"/>
              </a:solidFill>
              <a:latin typeface="Didact Gothic"/>
              <a:ea typeface="Didact Gothic"/>
              <a:cs typeface="Didact Gothic"/>
              <a:sym typeface="Didact Gothic"/>
            </a:endParaRPr>
          </a:p>
          <a:p>
            <a:pPr indent="0" lvl="0" marL="0" rtl="0" algn="ctr">
              <a:spcBef>
                <a:spcPts val="0"/>
              </a:spcBef>
              <a:spcAft>
                <a:spcPts val="0"/>
              </a:spcAft>
              <a:buNone/>
            </a:pPr>
            <a:r>
              <a:t/>
            </a:r>
            <a:endParaRPr>
              <a:solidFill>
                <a:schemeClr val="accent6"/>
              </a:solidFill>
              <a:latin typeface="Didact Gothic"/>
              <a:ea typeface="Didact Gothic"/>
              <a:cs typeface="Didact Gothic"/>
              <a:sym typeface="Didact Gothic"/>
            </a:endParaRPr>
          </a:p>
          <a:p>
            <a:pPr indent="0" lvl="0" marL="0" rtl="0" algn="ctr">
              <a:spcBef>
                <a:spcPts val="0"/>
              </a:spcBef>
              <a:spcAft>
                <a:spcPts val="0"/>
              </a:spcAft>
              <a:buNone/>
            </a:pPr>
            <a:r>
              <a:rPr lang="en">
                <a:solidFill>
                  <a:schemeClr val="accent6"/>
                </a:solidFill>
                <a:latin typeface="Didact Gothic"/>
                <a:ea typeface="Didact Gothic"/>
                <a:cs typeface="Didact Gothic"/>
                <a:sym typeface="Didact Gothic"/>
              </a:rPr>
              <a:t>Is it the BIGGEST one?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1"/>
          <p:cNvSpPr txBox="1"/>
          <p:nvPr>
            <p:ph idx="15" type="title"/>
          </p:nvPr>
        </p:nvSpPr>
        <p:spPr>
          <a:xfrm>
            <a:off x="713225" y="2198800"/>
            <a:ext cx="3416400" cy="5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Table of contents</a:t>
            </a:r>
            <a:endParaRPr b="1">
              <a:solidFill>
                <a:schemeClr val="lt1"/>
              </a:solidFill>
            </a:endParaRPr>
          </a:p>
        </p:txBody>
      </p:sp>
      <p:sp>
        <p:nvSpPr>
          <p:cNvPr id="457" name="Google Shape;457;p61"/>
          <p:cNvSpPr txBox="1"/>
          <p:nvPr>
            <p:ph idx="1" type="subTitle"/>
          </p:nvPr>
        </p:nvSpPr>
        <p:spPr>
          <a:xfrm>
            <a:off x="5690650" y="1090945"/>
            <a:ext cx="2454000" cy="2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Reasoning for the focus area</a:t>
            </a:r>
            <a:endParaRPr/>
          </a:p>
        </p:txBody>
      </p:sp>
      <p:sp>
        <p:nvSpPr>
          <p:cNvPr id="458" name="Google Shape;458;p61"/>
          <p:cNvSpPr txBox="1"/>
          <p:nvPr>
            <p:ph idx="5" type="title"/>
          </p:nvPr>
        </p:nvSpPr>
        <p:spPr>
          <a:xfrm>
            <a:off x="5690650" y="891600"/>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Rationale</a:t>
            </a:r>
            <a:endParaRPr>
              <a:solidFill>
                <a:schemeClr val="dk1"/>
              </a:solidFill>
            </a:endParaRPr>
          </a:p>
        </p:txBody>
      </p:sp>
      <p:sp>
        <p:nvSpPr>
          <p:cNvPr id="459" name="Google Shape;459;p61"/>
          <p:cNvSpPr txBox="1"/>
          <p:nvPr>
            <p:ph type="title"/>
          </p:nvPr>
        </p:nvSpPr>
        <p:spPr>
          <a:xfrm>
            <a:off x="5690650" y="1730825"/>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Target groups</a:t>
            </a:r>
            <a:endParaRPr>
              <a:solidFill>
                <a:schemeClr val="dk1"/>
              </a:solidFill>
            </a:endParaRPr>
          </a:p>
        </p:txBody>
      </p:sp>
      <p:sp>
        <p:nvSpPr>
          <p:cNvPr id="460" name="Google Shape;460;p61"/>
          <p:cNvSpPr txBox="1"/>
          <p:nvPr>
            <p:ph idx="13" type="subTitle"/>
          </p:nvPr>
        </p:nvSpPr>
        <p:spPr>
          <a:xfrm>
            <a:off x="5690650" y="1934100"/>
            <a:ext cx="2740200" cy="2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Affected users and stakeholders</a:t>
            </a:r>
            <a:endParaRPr/>
          </a:p>
          <a:p>
            <a:pPr indent="0" lvl="0" marL="0" rtl="0" algn="l">
              <a:spcBef>
                <a:spcPts val="0"/>
              </a:spcBef>
              <a:spcAft>
                <a:spcPts val="0"/>
              </a:spcAft>
              <a:buClr>
                <a:schemeClr val="dk1"/>
              </a:buClr>
              <a:buSzPts val="1100"/>
              <a:buFont typeface="Arial"/>
              <a:buNone/>
            </a:pPr>
            <a:r>
              <a:t/>
            </a:r>
            <a:endParaRPr/>
          </a:p>
        </p:txBody>
      </p:sp>
      <p:sp>
        <p:nvSpPr>
          <p:cNvPr id="461" name="Google Shape;461;p61"/>
          <p:cNvSpPr txBox="1"/>
          <p:nvPr>
            <p:ph idx="2" type="title"/>
          </p:nvPr>
        </p:nvSpPr>
        <p:spPr>
          <a:xfrm>
            <a:off x="4810771" y="1011668"/>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462" name="Google Shape;462;p61"/>
          <p:cNvSpPr txBox="1"/>
          <p:nvPr>
            <p:ph idx="3" type="title"/>
          </p:nvPr>
        </p:nvSpPr>
        <p:spPr>
          <a:xfrm>
            <a:off x="4810771" y="1879590"/>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463" name="Google Shape;463;p61"/>
          <p:cNvSpPr txBox="1"/>
          <p:nvPr>
            <p:ph idx="6" type="title"/>
          </p:nvPr>
        </p:nvSpPr>
        <p:spPr>
          <a:xfrm>
            <a:off x="5690650" y="2607950"/>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observation</a:t>
            </a:r>
            <a:endParaRPr>
              <a:solidFill>
                <a:schemeClr val="dk1"/>
              </a:solidFill>
            </a:endParaRPr>
          </a:p>
        </p:txBody>
      </p:sp>
      <p:sp>
        <p:nvSpPr>
          <p:cNvPr id="464" name="Google Shape;464;p61"/>
          <p:cNvSpPr txBox="1"/>
          <p:nvPr>
            <p:ph idx="9" type="subTitle"/>
          </p:nvPr>
        </p:nvSpPr>
        <p:spPr>
          <a:xfrm>
            <a:off x="5690650" y="2816825"/>
            <a:ext cx="2740200" cy="2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 findings in the field</a:t>
            </a:r>
            <a:endParaRPr/>
          </a:p>
        </p:txBody>
      </p:sp>
      <p:sp>
        <p:nvSpPr>
          <p:cNvPr id="465" name="Google Shape;465;p61"/>
          <p:cNvSpPr txBox="1"/>
          <p:nvPr>
            <p:ph idx="4" type="title"/>
          </p:nvPr>
        </p:nvSpPr>
        <p:spPr>
          <a:xfrm>
            <a:off x="5690650" y="3475875"/>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Interview</a:t>
            </a:r>
            <a:endParaRPr>
              <a:solidFill>
                <a:schemeClr val="dk1"/>
              </a:solidFill>
            </a:endParaRPr>
          </a:p>
        </p:txBody>
      </p:sp>
      <p:sp>
        <p:nvSpPr>
          <p:cNvPr id="466" name="Google Shape;466;p61"/>
          <p:cNvSpPr txBox="1"/>
          <p:nvPr>
            <p:ph idx="14" type="subTitle"/>
          </p:nvPr>
        </p:nvSpPr>
        <p:spPr>
          <a:xfrm>
            <a:off x="5690650" y="3679150"/>
            <a:ext cx="3416400" cy="2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First-hand accounts of users/stakeholders </a:t>
            </a:r>
            <a:endParaRPr/>
          </a:p>
        </p:txBody>
      </p:sp>
      <p:sp>
        <p:nvSpPr>
          <p:cNvPr id="467" name="Google Shape;467;p61"/>
          <p:cNvSpPr txBox="1"/>
          <p:nvPr>
            <p:ph idx="7" type="title"/>
          </p:nvPr>
        </p:nvSpPr>
        <p:spPr>
          <a:xfrm>
            <a:off x="4810771" y="2728018"/>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468" name="Google Shape;468;p61"/>
          <p:cNvSpPr txBox="1"/>
          <p:nvPr>
            <p:ph idx="8" type="title"/>
          </p:nvPr>
        </p:nvSpPr>
        <p:spPr>
          <a:xfrm>
            <a:off x="4810771" y="3595940"/>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cxnSp>
        <p:nvCxnSpPr>
          <p:cNvPr id="469" name="Google Shape;469;p61"/>
          <p:cNvCxnSpPr/>
          <p:nvPr/>
        </p:nvCxnSpPr>
        <p:spPr>
          <a:xfrm>
            <a:off x="819525" y="3102205"/>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9"/>
          <p:cNvSpPr txBox="1"/>
          <p:nvPr>
            <p:ph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59" name="Google Shape;659;p79"/>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interview</a:t>
            </a:r>
            <a:endParaRPr/>
          </a:p>
        </p:txBody>
      </p:sp>
      <p:sp>
        <p:nvSpPr>
          <p:cNvPr id="660" name="Google Shape;660;p79"/>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First-hand accounts of users/stakeholders</a:t>
            </a:r>
            <a:endParaRPr/>
          </a:p>
        </p:txBody>
      </p:sp>
      <p:cxnSp>
        <p:nvCxnSpPr>
          <p:cNvPr id="661" name="Google Shape;661;p79"/>
          <p:cNvCxnSpPr/>
          <p:nvPr/>
        </p:nvCxnSpPr>
        <p:spPr>
          <a:xfrm>
            <a:off x="4248450" y="3203346"/>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000"/>
                                        <p:tgtEl>
                                          <p:spTgt spid="658"/>
                                        </p:tgtEl>
                                      </p:cBhvr>
                                    </p:animEffect>
                                  </p:childTnLst>
                                </p:cTn>
                              </p:par>
                              <p:par>
                                <p:cTn fill="hold" nodeType="with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000"/>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000"/>
                                        <p:tgtEl>
                                          <p:spTgt spid="661"/>
                                        </p:tgtEl>
                                      </p:cBhvr>
                                    </p:animEffec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000"/>
                                        <p:tgtEl>
                                          <p:spTgt spid="6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665" name="Shape 665"/>
        <p:cNvGrpSpPr/>
        <p:nvPr/>
      </p:nvGrpSpPr>
      <p:grpSpPr>
        <a:xfrm>
          <a:off x="0" y="0"/>
          <a:ext cx="0" cy="0"/>
          <a:chOff x="0" y="0"/>
          <a:chExt cx="0" cy="0"/>
        </a:xfrm>
      </p:grpSpPr>
      <p:sp>
        <p:nvSpPr>
          <p:cNvPr id="666" name="Google Shape;666;p80"/>
          <p:cNvSpPr txBox="1"/>
          <p:nvPr>
            <p:ph type="title"/>
          </p:nvPr>
        </p:nvSpPr>
        <p:spPr>
          <a:xfrm>
            <a:off x="716550" y="336850"/>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idact Gothic"/>
                <a:ea typeface="Didact Gothic"/>
                <a:cs typeface="Didact Gothic"/>
                <a:sym typeface="Didact Gothic"/>
              </a:rPr>
              <a:t>Interview with PG TA - Round 1</a:t>
            </a:r>
            <a:endParaRPr/>
          </a:p>
        </p:txBody>
      </p:sp>
      <p:cxnSp>
        <p:nvCxnSpPr>
          <p:cNvPr id="667" name="Google Shape;667;p80"/>
          <p:cNvCxnSpPr/>
          <p:nvPr/>
        </p:nvCxnSpPr>
        <p:spPr>
          <a:xfrm>
            <a:off x="814975" y="1055985"/>
            <a:ext cx="647100" cy="0"/>
          </a:xfrm>
          <a:prstGeom prst="straightConnector1">
            <a:avLst/>
          </a:prstGeom>
          <a:noFill/>
          <a:ln cap="flat" cmpd="sng" w="19050">
            <a:solidFill>
              <a:schemeClr val="dk1"/>
            </a:solidFill>
            <a:prstDash val="solid"/>
            <a:round/>
            <a:headEnd len="med" w="med" type="none"/>
            <a:tailEnd len="med" w="med" type="none"/>
          </a:ln>
        </p:spPr>
      </p:cxnSp>
      <p:sp>
        <p:nvSpPr>
          <p:cNvPr id="668" name="Google Shape;668;p80"/>
          <p:cNvSpPr txBox="1"/>
          <p:nvPr/>
        </p:nvSpPr>
        <p:spPr>
          <a:xfrm>
            <a:off x="814975" y="1467525"/>
            <a:ext cx="7234200" cy="3352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b="1" lang="en" sz="1600">
                <a:solidFill>
                  <a:schemeClr val="dk1"/>
                </a:solidFill>
                <a:latin typeface="Didact Gothic"/>
                <a:ea typeface="Didact Gothic"/>
                <a:cs typeface="Didact Gothic"/>
                <a:sym typeface="Didact Gothic"/>
              </a:rPr>
              <a:t>TA from EMIA 2020 </a:t>
            </a:r>
            <a:endParaRPr b="1"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lang="en" sz="1600">
                <a:solidFill>
                  <a:schemeClr val="dk1"/>
                </a:solidFill>
                <a:latin typeface="Didact Gothic"/>
                <a:ea typeface="Didact Gothic"/>
                <a:cs typeface="Didact Gothic"/>
                <a:sym typeface="Didact Gothic"/>
              </a:rPr>
              <a:t>Interviewed via Zoom</a:t>
            </a:r>
            <a:endParaRPr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lang="en" sz="1600">
                <a:solidFill>
                  <a:schemeClr val="dk1"/>
                </a:solidFill>
                <a:latin typeface="Didact Gothic"/>
                <a:ea typeface="Didact Gothic"/>
                <a:cs typeface="Didact Gothic"/>
                <a:sym typeface="Didact Gothic"/>
              </a:rPr>
              <a:t>More inclined towards an extreme user (more passionate and committed)</a:t>
            </a:r>
            <a:endParaRPr sz="1600">
              <a:solidFill>
                <a:schemeClr val="dk1"/>
              </a:solidFill>
              <a:latin typeface="Didact Gothic"/>
              <a:ea typeface="Didact Gothic"/>
              <a:cs typeface="Didact Gothic"/>
              <a:sym typeface="Didact Gothic"/>
            </a:endParaRPr>
          </a:p>
        </p:txBody>
      </p:sp>
      <p:pic>
        <p:nvPicPr>
          <p:cNvPr id="669" name="Google Shape;669;p80"/>
          <p:cNvPicPr preferRelativeResize="0"/>
          <p:nvPr/>
        </p:nvPicPr>
        <p:blipFill>
          <a:blip r:embed="rId3">
            <a:alphaModFix/>
          </a:blip>
          <a:stretch>
            <a:fillRect/>
          </a:stretch>
        </p:blipFill>
        <p:spPr>
          <a:xfrm>
            <a:off x="1066400" y="1204350"/>
            <a:ext cx="5129651" cy="24239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673" name="Shape 673"/>
        <p:cNvGrpSpPr/>
        <p:nvPr/>
      </p:nvGrpSpPr>
      <p:grpSpPr>
        <a:xfrm>
          <a:off x="0" y="0"/>
          <a:ext cx="0" cy="0"/>
          <a:chOff x="0" y="0"/>
          <a:chExt cx="0" cy="0"/>
        </a:xfrm>
      </p:grpSpPr>
      <p:sp>
        <p:nvSpPr>
          <p:cNvPr id="674" name="Google Shape;674;p81"/>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idact Gothic"/>
                <a:ea typeface="Didact Gothic"/>
                <a:cs typeface="Didact Gothic"/>
                <a:sym typeface="Didact Gothic"/>
              </a:rPr>
              <a:t>Interview with PG TA - Round 1</a:t>
            </a:r>
            <a:endParaRPr/>
          </a:p>
        </p:txBody>
      </p:sp>
      <p:cxnSp>
        <p:nvCxnSpPr>
          <p:cNvPr id="675" name="Google Shape;675;p81"/>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676" name="Google Shape;676;p81"/>
          <p:cNvSpPr txBox="1"/>
          <p:nvPr/>
        </p:nvSpPr>
        <p:spPr>
          <a:xfrm>
            <a:off x="772825" y="1384675"/>
            <a:ext cx="3110400" cy="3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Didact Gothic"/>
                <a:ea typeface="Didact Gothic"/>
                <a:cs typeface="Didact Gothic"/>
                <a:sym typeface="Didact Gothic"/>
              </a:rPr>
              <a:t>Highlight Moments</a:t>
            </a:r>
            <a:endParaRPr b="1">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b="1">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Not all PG TA are committed to teaching UG students since they’re not motivated.</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Some PG TA prioritize research over TA work so they might “rush through their work”.</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While there is low student attendance, remaining students are attentive.</a:t>
            </a:r>
            <a:endParaRPr>
              <a:solidFill>
                <a:schemeClr val="dk1"/>
              </a:solidFill>
              <a:latin typeface="Didact Gothic"/>
              <a:ea typeface="Didact Gothic"/>
              <a:cs typeface="Didact Gothic"/>
              <a:sym typeface="Didact Gothic"/>
            </a:endParaRPr>
          </a:p>
        </p:txBody>
      </p:sp>
      <p:cxnSp>
        <p:nvCxnSpPr>
          <p:cNvPr id="677" name="Google Shape;677;p81"/>
          <p:cNvCxnSpPr/>
          <p:nvPr/>
        </p:nvCxnSpPr>
        <p:spPr>
          <a:xfrm flipH="1">
            <a:off x="4443450" y="1702250"/>
            <a:ext cx="3000" cy="2255400"/>
          </a:xfrm>
          <a:prstGeom prst="straightConnector1">
            <a:avLst/>
          </a:prstGeom>
          <a:noFill/>
          <a:ln cap="flat" cmpd="sng" w="19050">
            <a:solidFill>
              <a:schemeClr val="dk1"/>
            </a:solidFill>
            <a:prstDash val="solid"/>
            <a:round/>
            <a:headEnd len="med" w="med" type="none"/>
            <a:tailEnd len="med" w="med" type="none"/>
          </a:ln>
        </p:spPr>
      </p:cxnSp>
      <p:sp>
        <p:nvSpPr>
          <p:cNvPr id="678" name="Google Shape;678;p81"/>
          <p:cNvSpPr txBox="1"/>
          <p:nvPr/>
        </p:nvSpPr>
        <p:spPr>
          <a:xfrm>
            <a:off x="4956100" y="1384675"/>
            <a:ext cx="3945300" cy="3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Didact Gothic"/>
                <a:ea typeface="Didact Gothic"/>
                <a:cs typeface="Didact Gothic"/>
                <a:sym typeface="Didact Gothic"/>
              </a:rPr>
              <a:t>Unexpected Findings</a:t>
            </a:r>
            <a:endParaRPr b="1">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TA are actually also PG, so their research took time. (</a:t>
            </a:r>
            <a:r>
              <a:rPr b="1" lang="en">
                <a:solidFill>
                  <a:schemeClr val="dk1"/>
                </a:solidFill>
                <a:latin typeface="Didact Gothic"/>
                <a:ea typeface="Didact Gothic"/>
                <a:cs typeface="Didact Gothic"/>
                <a:sym typeface="Didact Gothic"/>
              </a:rPr>
              <a:t>Verified assumption</a:t>
            </a:r>
            <a:r>
              <a:rPr lang="en">
                <a:solidFill>
                  <a:schemeClr val="dk1"/>
                </a:solidFill>
                <a:latin typeface="Didact Gothic"/>
                <a:ea typeface="Didact Gothic"/>
                <a:cs typeface="Didact Gothic"/>
                <a:sym typeface="Didact Gothic"/>
              </a:rPr>
              <a:t>: multiple workload)</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Some TA didn’t feel the pressure to overperform in teaching, but prefer to save time. (</a:t>
            </a:r>
            <a:r>
              <a:rPr b="1" lang="en">
                <a:solidFill>
                  <a:schemeClr val="dk1"/>
                </a:solidFill>
                <a:latin typeface="Didact Gothic"/>
                <a:ea typeface="Didact Gothic"/>
                <a:cs typeface="Didact Gothic"/>
                <a:sym typeface="Didact Gothic"/>
              </a:rPr>
              <a:t>Rejected assumption</a:t>
            </a:r>
            <a:r>
              <a:rPr lang="en">
                <a:solidFill>
                  <a:schemeClr val="dk1"/>
                </a:solidFill>
                <a:latin typeface="Didact Gothic"/>
                <a:ea typeface="Didact Gothic"/>
                <a:cs typeface="Didact Gothic"/>
                <a:sym typeface="Didact Gothic"/>
              </a:rPr>
              <a:t>: PG TAs are motivated to teaching in general)</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Grading was only an issue in specific Engineering courses, but not with model answers. (</a:t>
            </a:r>
            <a:r>
              <a:rPr b="1" lang="en">
                <a:solidFill>
                  <a:schemeClr val="dk1"/>
                </a:solidFill>
                <a:latin typeface="Didact Gothic"/>
                <a:ea typeface="Didact Gothic"/>
                <a:cs typeface="Didact Gothic"/>
                <a:sym typeface="Didact Gothic"/>
              </a:rPr>
              <a:t>Generated assumption</a:t>
            </a:r>
            <a:r>
              <a:rPr lang="en">
                <a:solidFill>
                  <a:schemeClr val="dk1"/>
                </a:solidFill>
                <a:latin typeface="Didact Gothic"/>
                <a:ea typeface="Didact Gothic"/>
                <a:cs typeface="Didact Gothic"/>
                <a:sym typeface="Didact Gothic"/>
              </a:rPr>
              <a:t>: grading could be a prevalent challenge)</a:t>
            </a:r>
            <a:endParaRPr>
              <a:solidFill>
                <a:schemeClr val="dk1"/>
              </a:solidFill>
              <a:latin typeface="Didact Gothic"/>
              <a:ea typeface="Didact Gothic"/>
              <a:cs typeface="Didact Gothic"/>
              <a:sym typeface="Didact Gothic"/>
            </a:endParaRPr>
          </a:p>
        </p:txBody>
      </p:sp>
      <p:sp>
        <p:nvSpPr>
          <p:cNvPr id="679" name="Google Shape;679;p81"/>
          <p:cNvSpPr txBox="1"/>
          <p:nvPr/>
        </p:nvSpPr>
        <p:spPr>
          <a:xfrm>
            <a:off x="2032350" y="4296575"/>
            <a:ext cx="4825200" cy="6240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Didact Gothic"/>
                <a:ea typeface="Didact Gothic"/>
                <a:cs typeface="Didact Gothic"/>
                <a:sym typeface="Didact Gothic"/>
              </a:rPr>
              <a:t>PG TA have other challenges such as PG research and administrative work.</a:t>
            </a:r>
            <a:endParaRPr b="1" sz="16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82"/>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Didact Gothic"/>
                <a:ea typeface="Didact Gothic"/>
                <a:cs typeface="Didact Gothic"/>
                <a:sym typeface="Didact Gothic"/>
              </a:rPr>
              <a:t>Interview with Professor Desmond - Round 2</a:t>
            </a:r>
            <a:endParaRPr>
              <a:solidFill>
                <a:srgbClr val="000000"/>
              </a:solidFill>
              <a:latin typeface="Didact Gothic"/>
              <a:ea typeface="Didact Gothic"/>
              <a:cs typeface="Didact Gothic"/>
              <a:sym typeface="Didact Gothic"/>
            </a:endParaRPr>
          </a:p>
          <a:p>
            <a:pPr indent="0" lvl="0" marL="0" rtl="0" algn="ctr">
              <a:spcBef>
                <a:spcPts val="0"/>
              </a:spcBef>
              <a:spcAft>
                <a:spcPts val="0"/>
              </a:spcAft>
              <a:buNone/>
            </a:pPr>
            <a:r>
              <a:t/>
            </a:r>
            <a:endParaRPr>
              <a:latin typeface="Didact Gothic"/>
              <a:ea typeface="Didact Gothic"/>
              <a:cs typeface="Didact Gothic"/>
              <a:sym typeface="Didact Gothic"/>
            </a:endParaRPr>
          </a:p>
        </p:txBody>
      </p:sp>
      <p:cxnSp>
        <p:nvCxnSpPr>
          <p:cNvPr id="685" name="Google Shape;685;p82"/>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pic>
        <p:nvPicPr>
          <p:cNvPr id="686" name="Google Shape;686;p82"/>
          <p:cNvPicPr preferRelativeResize="0"/>
          <p:nvPr/>
        </p:nvPicPr>
        <p:blipFill>
          <a:blip r:embed="rId3">
            <a:alphaModFix/>
          </a:blip>
          <a:stretch>
            <a:fillRect/>
          </a:stretch>
        </p:blipFill>
        <p:spPr>
          <a:xfrm>
            <a:off x="3659675" y="1334588"/>
            <a:ext cx="1679674" cy="2239576"/>
          </a:xfrm>
          <a:prstGeom prst="rect">
            <a:avLst/>
          </a:prstGeom>
          <a:noFill/>
          <a:ln>
            <a:noFill/>
          </a:ln>
        </p:spPr>
      </p:pic>
      <p:sp>
        <p:nvSpPr>
          <p:cNvPr id="687" name="Google Shape;687;p82"/>
          <p:cNvSpPr txBox="1"/>
          <p:nvPr/>
        </p:nvSpPr>
        <p:spPr>
          <a:xfrm>
            <a:off x="814975" y="1334600"/>
            <a:ext cx="7234200" cy="3352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b="1" lang="en" sz="1600">
                <a:solidFill>
                  <a:schemeClr val="dk1"/>
                </a:solidFill>
                <a:latin typeface="Didact Gothic"/>
                <a:ea typeface="Didact Gothic"/>
                <a:cs typeface="Didact Gothic"/>
                <a:sym typeface="Didact Gothic"/>
              </a:rPr>
              <a:t>Computer Science and Engineering Professor</a:t>
            </a:r>
            <a:endParaRPr b="1"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lang="en" sz="1600">
                <a:solidFill>
                  <a:schemeClr val="dk1"/>
                </a:solidFill>
                <a:latin typeface="Didact Gothic"/>
                <a:ea typeface="Didact Gothic"/>
                <a:cs typeface="Didact Gothic"/>
                <a:sym typeface="Didact Gothic"/>
              </a:rPr>
              <a:t>Interviewed in person</a:t>
            </a:r>
            <a:endParaRPr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lang="en" sz="1600">
                <a:solidFill>
                  <a:schemeClr val="dk1"/>
                </a:solidFill>
                <a:latin typeface="Didact Gothic"/>
                <a:ea typeface="Didact Gothic"/>
                <a:cs typeface="Didact Gothic"/>
                <a:sym typeface="Didact Gothic"/>
              </a:rPr>
              <a:t>Very interactive in lectures (and interviews)</a:t>
            </a:r>
            <a:endParaRPr sz="1600">
              <a:solidFill>
                <a:schemeClr val="dk1"/>
              </a:solidFill>
              <a:latin typeface="Didact Gothic"/>
              <a:ea typeface="Didact Gothic"/>
              <a:cs typeface="Didact Gothic"/>
              <a:sym typeface="Didact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691" name="Shape 691"/>
        <p:cNvGrpSpPr/>
        <p:nvPr/>
      </p:nvGrpSpPr>
      <p:grpSpPr>
        <a:xfrm>
          <a:off x="0" y="0"/>
          <a:ext cx="0" cy="0"/>
          <a:chOff x="0" y="0"/>
          <a:chExt cx="0" cy="0"/>
        </a:xfrm>
      </p:grpSpPr>
      <p:sp>
        <p:nvSpPr>
          <p:cNvPr id="692" name="Google Shape;692;p83"/>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Didact Gothic"/>
                <a:ea typeface="Didact Gothic"/>
                <a:cs typeface="Didact Gothic"/>
                <a:sym typeface="Didact Gothic"/>
              </a:rPr>
              <a:t>Interview with Professor Desmond - Round 2</a:t>
            </a:r>
            <a:endParaRPr/>
          </a:p>
        </p:txBody>
      </p:sp>
      <p:cxnSp>
        <p:nvCxnSpPr>
          <p:cNvPr id="693" name="Google Shape;693;p83"/>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694" name="Google Shape;694;p83"/>
          <p:cNvSpPr txBox="1"/>
          <p:nvPr/>
        </p:nvSpPr>
        <p:spPr>
          <a:xfrm>
            <a:off x="778300" y="1467575"/>
            <a:ext cx="3462600" cy="3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Didact Gothic"/>
                <a:ea typeface="Didact Gothic"/>
                <a:cs typeface="Didact Gothic"/>
                <a:sym typeface="Didact Gothic"/>
              </a:rPr>
              <a:t>Highlight Moments</a:t>
            </a:r>
            <a:endParaRPr b="1">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b="1">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Giving practical examples is a good way to teach.</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Suggests that time management is a key skill for PG TAs.</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PG TAs may find a hard time fulfilling their professors’ requirements.</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Some professors find the passion of PG TA more important than their knowledge.</a:t>
            </a:r>
            <a:endParaRPr>
              <a:solidFill>
                <a:schemeClr val="dk1"/>
              </a:solidFill>
              <a:latin typeface="Didact Gothic"/>
              <a:ea typeface="Didact Gothic"/>
              <a:cs typeface="Didact Gothic"/>
              <a:sym typeface="Didact Gothic"/>
            </a:endParaRPr>
          </a:p>
        </p:txBody>
      </p:sp>
      <p:cxnSp>
        <p:nvCxnSpPr>
          <p:cNvPr id="695" name="Google Shape;695;p83"/>
          <p:cNvCxnSpPr/>
          <p:nvPr/>
        </p:nvCxnSpPr>
        <p:spPr>
          <a:xfrm flipH="1">
            <a:off x="4443450" y="1702250"/>
            <a:ext cx="3000" cy="2255400"/>
          </a:xfrm>
          <a:prstGeom prst="straightConnector1">
            <a:avLst/>
          </a:prstGeom>
          <a:noFill/>
          <a:ln cap="flat" cmpd="sng" w="19050">
            <a:solidFill>
              <a:schemeClr val="dk1"/>
            </a:solidFill>
            <a:prstDash val="solid"/>
            <a:round/>
            <a:headEnd len="med" w="med" type="none"/>
            <a:tailEnd len="med" w="med" type="none"/>
          </a:ln>
        </p:spPr>
      </p:cxnSp>
      <p:sp>
        <p:nvSpPr>
          <p:cNvPr id="696" name="Google Shape;696;p83"/>
          <p:cNvSpPr txBox="1"/>
          <p:nvPr/>
        </p:nvSpPr>
        <p:spPr>
          <a:xfrm>
            <a:off x="4927825" y="1406500"/>
            <a:ext cx="3990300" cy="3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Didact Gothic"/>
                <a:ea typeface="Didact Gothic"/>
                <a:cs typeface="Didact Gothic"/>
                <a:sym typeface="Didact Gothic"/>
              </a:rPr>
              <a:t>Unexpected Findings</a:t>
            </a:r>
            <a:endParaRPr b="1">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Deadlines of TA work and PG work could clash. (</a:t>
            </a:r>
            <a:r>
              <a:rPr b="1" lang="en">
                <a:solidFill>
                  <a:schemeClr val="dk1"/>
                </a:solidFill>
                <a:latin typeface="Didact Gothic"/>
                <a:ea typeface="Didact Gothic"/>
                <a:cs typeface="Didact Gothic"/>
                <a:sym typeface="Didact Gothic"/>
              </a:rPr>
              <a:t>Generated assumption</a:t>
            </a:r>
            <a:r>
              <a:rPr lang="en">
                <a:solidFill>
                  <a:schemeClr val="dk1"/>
                </a:solidFill>
                <a:latin typeface="Didact Gothic"/>
                <a:ea typeface="Didact Gothic"/>
                <a:cs typeface="Didact Gothic"/>
                <a:sym typeface="Didact Gothic"/>
              </a:rPr>
              <a:t>: PG TA may have hard time with time management)</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TAs can meet with supervisors 4 hours per meeting, more than </a:t>
            </a:r>
            <a:r>
              <a:rPr lang="en">
                <a:solidFill>
                  <a:schemeClr val="dk1"/>
                </a:solidFill>
                <a:latin typeface="Didact Gothic"/>
                <a:ea typeface="Didact Gothic"/>
                <a:cs typeface="Didact Gothic"/>
                <a:sym typeface="Didact Gothic"/>
              </a:rPr>
              <a:t>once</a:t>
            </a:r>
            <a:r>
              <a:rPr lang="en">
                <a:solidFill>
                  <a:schemeClr val="dk1"/>
                </a:solidFill>
                <a:latin typeface="Didact Gothic"/>
                <a:ea typeface="Didact Gothic"/>
                <a:cs typeface="Didact Gothic"/>
                <a:sym typeface="Didact Gothic"/>
              </a:rPr>
              <a:t> a week. (</a:t>
            </a:r>
            <a:r>
              <a:rPr b="1" lang="en">
                <a:solidFill>
                  <a:schemeClr val="dk1"/>
                </a:solidFill>
                <a:latin typeface="Didact Gothic"/>
                <a:ea typeface="Didact Gothic"/>
                <a:cs typeface="Didact Gothic"/>
                <a:sym typeface="Didact Gothic"/>
              </a:rPr>
              <a:t>Verified assumption</a:t>
            </a:r>
            <a:r>
              <a:rPr lang="en">
                <a:solidFill>
                  <a:schemeClr val="dk1"/>
                </a:solidFill>
                <a:latin typeface="Didact Gothic"/>
                <a:ea typeface="Didact Gothic"/>
                <a:cs typeface="Didact Gothic"/>
                <a:sym typeface="Didact Gothic"/>
              </a:rPr>
              <a:t>: PG TA have multiple workload)</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Selecting appropriate research topic is much harder than 10 years ago. (</a:t>
            </a:r>
            <a:r>
              <a:rPr b="1" lang="en">
                <a:solidFill>
                  <a:schemeClr val="dk1"/>
                </a:solidFill>
                <a:latin typeface="Didact Gothic"/>
                <a:ea typeface="Didact Gothic"/>
                <a:cs typeface="Didact Gothic"/>
                <a:sym typeface="Didact Gothic"/>
              </a:rPr>
              <a:t>Verified assumption</a:t>
            </a:r>
            <a:r>
              <a:rPr lang="en">
                <a:solidFill>
                  <a:schemeClr val="dk1"/>
                </a:solidFill>
                <a:latin typeface="Didact Gothic"/>
                <a:ea typeface="Didact Gothic"/>
                <a:cs typeface="Didact Gothic"/>
                <a:sym typeface="Didact Gothic"/>
              </a:rPr>
              <a:t>: Research is a major challenge for PG TA)</a:t>
            </a:r>
            <a:endParaRPr>
              <a:solidFill>
                <a:schemeClr val="dk1"/>
              </a:solidFill>
              <a:latin typeface="Didact Gothic"/>
              <a:ea typeface="Didact Gothic"/>
              <a:cs typeface="Didact Gothic"/>
              <a:sym typeface="Didact Gothic"/>
            </a:endParaRPr>
          </a:p>
        </p:txBody>
      </p:sp>
      <p:sp>
        <p:nvSpPr>
          <p:cNvPr id="697" name="Google Shape;697;p83"/>
          <p:cNvSpPr txBox="1"/>
          <p:nvPr/>
        </p:nvSpPr>
        <p:spPr>
          <a:xfrm>
            <a:off x="2032350" y="4080975"/>
            <a:ext cx="4825200" cy="6240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Didact Gothic"/>
                <a:ea typeface="Didact Gothic"/>
                <a:cs typeface="Didact Gothic"/>
                <a:sym typeface="Didact Gothic"/>
              </a:rPr>
              <a:t>Research work and meeting with Professors are a big challenge for PG TA to manage time as well.</a:t>
            </a:r>
            <a:endParaRPr b="1" sz="16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84"/>
          <p:cNvSpPr txBox="1"/>
          <p:nvPr/>
        </p:nvSpPr>
        <p:spPr>
          <a:xfrm>
            <a:off x="814975" y="1334600"/>
            <a:ext cx="7234200" cy="3352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b="1" lang="en" sz="1600">
                <a:solidFill>
                  <a:schemeClr val="dk1"/>
                </a:solidFill>
                <a:latin typeface="Didact Gothic"/>
                <a:ea typeface="Didact Gothic"/>
                <a:cs typeface="Didact Gothic"/>
                <a:sym typeface="Didact Gothic"/>
              </a:rPr>
              <a:t>Emerging Disciplinary Areas Professor</a:t>
            </a:r>
            <a:endParaRPr b="1"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lang="en" sz="1600">
                <a:solidFill>
                  <a:schemeClr val="dk1"/>
                </a:solidFill>
                <a:latin typeface="Didact Gothic"/>
                <a:ea typeface="Didact Gothic"/>
                <a:cs typeface="Didact Gothic"/>
                <a:sym typeface="Didact Gothic"/>
              </a:rPr>
              <a:t>Interviewed in person</a:t>
            </a:r>
            <a:endParaRPr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lang="en" sz="1600">
                <a:solidFill>
                  <a:schemeClr val="dk1"/>
                </a:solidFill>
                <a:latin typeface="Didact Gothic"/>
                <a:ea typeface="Didact Gothic"/>
                <a:cs typeface="Didact Gothic"/>
                <a:sym typeface="Didact Gothic"/>
              </a:rPr>
              <a:t>Also very interactive in lectures (and interviews)</a:t>
            </a:r>
            <a:endParaRPr sz="1600">
              <a:solidFill>
                <a:schemeClr val="dk1"/>
              </a:solidFill>
              <a:latin typeface="Didact Gothic"/>
              <a:ea typeface="Didact Gothic"/>
              <a:cs typeface="Didact Gothic"/>
              <a:sym typeface="Didact Gothic"/>
            </a:endParaRPr>
          </a:p>
        </p:txBody>
      </p:sp>
      <p:sp>
        <p:nvSpPr>
          <p:cNvPr id="703" name="Google Shape;703;p84"/>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Didact Gothic"/>
                <a:ea typeface="Didact Gothic"/>
                <a:cs typeface="Didact Gothic"/>
                <a:sym typeface="Didact Gothic"/>
              </a:rPr>
              <a:t>Interview with Professor Rong - Round 2</a:t>
            </a:r>
            <a:endParaRPr>
              <a:solidFill>
                <a:srgbClr val="000000"/>
              </a:solidFill>
              <a:latin typeface="Didact Gothic"/>
              <a:ea typeface="Didact Gothic"/>
              <a:cs typeface="Didact Gothic"/>
              <a:sym typeface="Didact Gothic"/>
            </a:endParaRPr>
          </a:p>
          <a:p>
            <a:pPr indent="0" lvl="0" marL="0" rtl="0" algn="ctr">
              <a:spcBef>
                <a:spcPts val="0"/>
              </a:spcBef>
              <a:spcAft>
                <a:spcPts val="0"/>
              </a:spcAft>
              <a:buNone/>
            </a:pPr>
            <a:r>
              <a:t/>
            </a:r>
            <a:endParaRPr>
              <a:latin typeface="Didact Gothic"/>
              <a:ea typeface="Didact Gothic"/>
              <a:cs typeface="Didact Gothic"/>
              <a:sym typeface="Didact Gothic"/>
            </a:endParaRPr>
          </a:p>
        </p:txBody>
      </p:sp>
      <p:cxnSp>
        <p:nvCxnSpPr>
          <p:cNvPr id="704" name="Google Shape;704;p84"/>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pic>
        <p:nvPicPr>
          <p:cNvPr id="705" name="Google Shape;705;p84"/>
          <p:cNvPicPr preferRelativeResize="0"/>
          <p:nvPr/>
        </p:nvPicPr>
        <p:blipFill>
          <a:blip r:embed="rId3">
            <a:alphaModFix/>
          </a:blip>
          <a:stretch>
            <a:fillRect/>
          </a:stretch>
        </p:blipFill>
        <p:spPr>
          <a:xfrm>
            <a:off x="3253050" y="1695350"/>
            <a:ext cx="1391525" cy="1894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09" name="Shape 709"/>
        <p:cNvGrpSpPr/>
        <p:nvPr/>
      </p:nvGrpSpPr>
      <p:grpSpPr>
        <a:xfrm>
          <a:off x="0" y="0"/>
          <a:ext cx="0" cy="0"/>
          <a:chOff x="0" y="0"/>
          <a:chExt cx="0" cy="0"/>
        </a:xfrm>
      </p:grpSpPr>
      <p:sp>
        <p:nvSpPr>
          <p:cNvPr id="710" name="Google Shape;710;p85"/>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Didact Gothic"/>
                <a:ea typeface="Didact Gothic"/>
                <a:cs typeface="Didact Gothic"/>
                <a:sym typeface="Didact Gothic"/>
              </a:rPr>
              <a:t>Interview with Professor Rong - Round 2</a:t>
            </a:r>
            <a:endParaRPr/>
          </a:p>
        </p:txBody>
      </p:sp>
      <p:cxnSp>
        <p:nvCxnSpPr>
          <p:cNvPr id="711" name="Google Shape;711;p85"/>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712" name="Google Shape;712;p85"/>
          <p:cNvSpPr txBox="1"/>
          <p:nvPr/>
        </p:nvSpPr>
        <p:spPr>
          <a:xfrm>
            <a:off x="778300" y="1526575"/>
            <a:ext cx="3462600" cy="3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Didact Gothic"/>
                <a:ea typeface="Didact Gothic"/>
                <a:cs typeface="Didact Gothic"/>
                <a:sym typeface="Didact Gothic"/>
              </a:rPr>
              <a:t>Highlight Moments</a:t>
            </a:r>
            <a:endParaRPr b="1">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b="1">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Back as PG TA, research duty was heavier than TA duty.</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Treated TA duty as commitment, so no problem accepting the workload</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Emphasized the importance of time. management and self-motivation for PG students.</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Have a dedicated TA to help with communication among PG TA.</a:t>
            </a:r>
            <a:endParaRPr>
              <a:solidFill>
                <a:schemeClr val="dk1"/>
              </a:solidFill>
              <a:latin typeface="Didact Gothic"/>
              <a:ea typeface="Didact Gothic"/>
              <a:cs typeface="Didact Gothic"/>
              <a:sym typeface="Didact Gothic"/>
            </a:endParaRPr>
          </a:p>
        </p:txBody>
      </p:sp>
      <p:cxnSp>
        <p:nvCxnSpPr>
          <p:cNvPr id="713" name="Google Shape;713;p85"/>
          <p:cNvCxnSpPr/>
          <p:nvPr/>
        </p:nvCxnSpPr>
        <p:spPr>
          <a:xfrm flipH="1">
            <a:off x="4443450" y="1702250"/>
            <a:ext cx="3000" cy="2255400"/>
          </a:xfrm>
          <a:prstGeom prst="straightConnector1">
            <a:avLst/>
          </a:prstGeom>
          <a:noFill/>
          <a:ln cap="flat" cmpd="sng" w="19050">
            <a:solidFill>
              <a:schemeClr val="dk1"/>
            </a:solidFill>
            <a:prstDash val="solid"/>
            <a:round/>
            <a:headEnd len="med" w="med" type="none"/>
            <a:tailEnd len="med" w="med" type="none"/>
          </a:ln>
        </p:spPr>
      </p:cxnSp>
      <p:sp>
        <p:nvSpPr>
          <p:cNvPr id="714" name="Google Shape;714;p85"/>
          <p:cNvSpPr txBox="1"/>
          <p:nvPr/>
        </p:nvSpPr>
        <p:spPr>
          <a:xfrm>
            <a:off x="4944675" y="1322200"/>
            <a:ext cx="4116600" cy="3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Didact Gothic"/>
                <a:ea typeface="Didact Gothic"/>
                <a:cs typeface="Didact Gothic"/>
                <a:sym typeface="Didact Gothic"/>
              </a:rPr>
              <a:t>Unexpected Findings</a:t>
            </a:r>
            <a:endParaRPr b="1">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Meeting times could be shorter with clear structure and person-in-charge. (</a:t>
            </a:r>
            <a:r>
              <a:rPr b="1" lang="en">
                <a:solidFill>
                  <a:schemeClr val="dk1"/>
                </a:solidFill>
                <a:latin typeface="Didact Gothic"/>
                <a:ea typeface="Didact Gothic"/>
                <a:cs typeface="Didact Gothic"/>
                <a:sym typeface="Didact Gothic"/>
              </a:rPr>
              <a:t>Generated assumption</a:t>
            </a:r>
            <a:r>
              <a:rPr lang="en">
                <a:solidFill>
                  <a:schemeClr val="dk1"/>
                </a:solidFill>
                <a:latin typeface="Didact Gothic"/>
                <a:ea typeface="Didact Gothic"/>
                <a:cs typeface="Didact Gothic"/>
                <a:sym typeface="Didact Gothic"/>
              </a:rPr>
              <a:t>: meeting times could be shorter with high efficiency)</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PG TAs also receive anonymous survey for feedback. (</a:t>
            </a:r>
            <a:r>
              <a:rPr b="1" lang="en">
                <a:solidFill>
                  <a:schemeClr val="dk1"/>
                </a:solidFill>
                <a:latin typeface="Didact Gothic"/>
                <a:ea typeface="Didact Gothic"/>
                <a:cs typeface="Didact Gothic"/>
                <a:sym typeface="Didact Gothic"/>
              </a:rPr>
              <a:t>Generated assumption</a:t>
            </a:r>
            <a:r>
              <a:rPr lang="en">
                <a:solidFill>
                  <a:schemeClr val="dk1"/>
                </a:solidFill>
                <a:latin typeface="Didact Gothic"/>
                <a:ea typeface="Didact Gothic"/>
                <a:cs typeface="Didact Gothic"/>
                <a:sym typeface="Didact Gothic"/>
              </a:rPr>
              <a:t>: Anonymous survey help with communication)</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Some PG TAs have the flexibility to split the work among each other. (</a:t>
            </a:r>
            <a:r>
              <a:rPr b="1" lang="en">
                <a:solidFill>
                  <a:schemeClr val="dk1"/>
                </a:solidFill>
                <a:latin typeface="Didact Gothic"/>
                <a:ea typeface="Didact Gothic"/>
                <a:cs typeface="Didact Gothic"/>
                <a:sym typeface="Didact Gothic"/>
              </a:rPr>
              <a:t>Generated assumption: </a:t>
            </a:r>
            <a:r>
              <a:rPr lang="en">
                <a:solidFill>
                  <a:schemeClr val="dk1"/>
                </a:solidFill>
                <a:latin typeface="Didact Gothic"/>
                <a:ea typeface="Didact Gothic"/>
                <a:cs typeface="Didact Gothic"/>
                <a:sym typeface="Didact Gothic"/>
              </a:rPr>
              <a:t>there is sufficient communication among PG TA)</a:t>
            </a:r>
            <a:endParaRPr>
              <a:solidFill>
                <a:schemeClr val="dk1"/>
              </a:solidFill>
              <a:latin typeface="Didact Gothic"/>
              <a:ea typeface="Didact Gothic"/>
              <a:cs typeface="Didact Gothic"/>
              <a:sym typeface="Didact Gothic"/>
            </a:endParaRPr>
          </a:p>
        </p:txBody>
      </p:sp>
      <p:sp>
        <p:nvSpPr>
          <p:cNvPr id="715" name="Google Shape;715;p85"/>
          <p:cNvSpPr txBox="1"/>
          <p:nvPr/>
        </p:nvSpPr>
        <p:spPr>
          <a:xfrm>
            <a:off x="2074475" y="4443425"/>
            <a:ext cx="4825200" cy="6240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Didact Gothic"/>
                <a:ea typeface="Didact Gothic"/>
                <a:cs typeface="Didact Gothic"/>
                <a:sym typeface="Didact Gothic"/>
              </a:rPr>
              <a:t>Time management is a recurring theme for PG TA from Professor perspective.</a:t>
            </a:r>
            <a:endParaRPr b="1" sz="16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86"/>
          <p:cNvSpPr txBox="1"/>
          <p:nvPr/>
        </p:nvSpPr>
        <p:spPr>
          <a:xfrm>
            <a:off x="814975" y="1334600"/>
            <a:ext cx="7234200" cy="3352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b="1" lang="en" sz="1600">
                <a:solidFill>
                  <a:schemeClr val="dk1"/>
                </a:solidFill>
                <a:latin typeface="Didact Gothic"/>
                <a:ea typeface="Didact Gothic"/>
                <a:cs typeface="Didact Gothic"/>
                <a:sym typeface="Didact Gothic"/>
              </a:rPr>
              <a:t>PG TA in Civil Engineering</a:t>
            </a:r>
            <a:endParaRPr b="1"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lang="en" sz="1600">
                <a:solidFill>
                  <a:schemeClr val="dk1"/>
                </a:solidFill>
                <a:latin typeface="Didact Gothic"/>
                <a:ea typeface="Didact Gothic"/>
                <a:cs typeface="Didact Gothic"/>
                <a:sym typeface="Didact Gothic"/>
              </a:rPr>
              <a:t>Interviewed in person after tutorial session</a:t>
            </a:r>
            <a:endParaRPr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lang="en" sz="1600">
                <a:solidFill>
                  <a:schemeClr val="dk1"/>
                </a:solidFill>
                <a:latin typeface="Didact Gothic"/>
                <a:ea typeface="Didact Gothic"/>
                <a:cs typeface="Didact Gothic"/>
                <a:sym typeface="Didact Gothic"/>
              </a:rPr>
              <a:t>More inclined towards a majority user</a:t>
            </a:r>
            <a:endParaRPr sz="1600">
              <a:solidFill>
                <a:schemeClr val="dk1"/>
              </a:solidFill>
              <a:latin typeface="Didact Gothic"/>
              <a:ea typeface="Didact Gothic"/>
              <a:cs typeface="Didact Gothic"/>
              <a:sym typeface="Didact Gothic"/>
            </a:endParaRPr>
          </a:p>
        </p:txBody>
      </p:sp>
      <p:sp>
        <p:nvSpPr>
          <p:cNvPr id="721" name="Google Shape;721;p86"/>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Didact Gothic"/>
                <a:ea typeface="Didact Gothic"/>
                <a:cs typeface="Didact Gothic"/>
                <a:sym typeface="Didact Gothic"/>
              </a:rPr>
              <a:t>Interview with PG TA (1) - Round 2</a:t>
            </a:r>
            <a:endParaRPr>
              <a:solidFill>
                <a:srgbClr val="000000"/>
              </a:solidFill>
              <a:latin typeface="Didact Gothic"/>
              <a:ea typeface="Didact Gothic"/>
              <a:cs typeface="Didact Gothic"/>
              <a:sym typeface="Didact Gothic"/>
            </a:endParaRPr>
          </a:p>
          <a:p>
            <a:pPr indent="0" lvl="0" marL="0" rtl="0" algn="ctr">
              <a:spcBef>
                <a:spcPts val="0"/>
              </a:spcBef>
              <a:spcAft>
                <a:spcPts val="0"/>
              </a:spcAft>
              <a:buNone/>
            </a:pPr>
            <a:r>
              <a:t/>
            </a:r>
            <a:endParaRPr>
              <a:latin typeface="Didact Gothic"/>
              <a:ea typeface="Didact Gothic"/>
              <a:cs typeface="Didact Gothic"/>
              <a:sym typeface="Didact Gothic"/>
            </a:endParaRPr>
          </a:p>
        </p:txBody>
      </p:sp>
      <p:cxnSp>
        <p:nvCxnSpPr>
          <p:cNvPr id="722" name="Google Shape;722;p86"/>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pic>
        <p:nvPicPr>
          <p:cNvPr id="723" name="Google Shape;723;p86"/>
          <p:cNvPicPr preferRelativeResize="0"/>
          <p:nvPr/>
        </p:nvPicPr>
        <p:blipFill>
          <a:blip r:embed="rId3">
            <a:alphaModFix/>
          </a:blip>
          <a:stretch>
            <a:fillRect/>
          </a:stretch>
        </p:blipFill>
        <p:spPr>
          <a:xfrm>
            <a:off x="2834175" y="1408587"/>
            <a:ext cx="3101751" cy="2326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27" name="Shape 727"/>
        <p:cNvGrpSpPr/>
        <p:nvPr/>
      </p:nvGrpSpPr>
      <p:grpSpPr>
        <a:xfrm>
          <a:off x="0" y="0"/>
          <a:ext cx="0" cy="0"/>
          <a:chOff x="0" y="0"/>
          <a:chExt cx="0" cy="0"/>
        </a:xfrm>
      </p:grpSpPr>
      <p:sp>
        <p:nvSpPr>
          <p:cNvPr id="728" name="Google Shape;728;p87"/>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Didact Gothic"/>
                <a:ea typeface="Didact Gothic"/>
                <a:cs typeface="Didact Gothic"/>
                <a:sym typeface="Didact Gothic"/>
              </a:rPr>
              <a:t>Interview with PG TA (1) - Round 2</a:t>
            </a:r>
            <a:endParaRPr/>
          </a:p>
        </p:txBody>
      </p:sp>
      <p:cxnSp>
        <p:nvCxnSpPr>
          <p:cNvPr id="729" name="Google Shape;729;p87"/>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730" name="Google Shape;730;p87"/>
          <p:cNvSpPr txBox="1"/>
          <p:nvPr/>
        </p:nvSpPr>
        <p:spPr>
          <a:xfrm>
            <a:off x="778300" y="1467575"/>
            <a:ext cx="3462600" cy="3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Didact Gothic"/>
                <a:ea typeface="Didact Gothic"/>
                <a:cs typeface="Didact Gothic"/>
                <a:sym typeface="Didact Gothic"/>
              </a:rPr>
              <a:t>Highlight Moments</a:t>
            </a:r>
            <a:endParaRPr b="1">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b="1">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PG TAs find balancing out research and teaching quite difficult.</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Long commuting time for PG TAs not living in campus made time management even more challenging.</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Committed to communicate with students, but do not understand why students had difficulties with content.</a:t>
            </a:r>
            <a:endParaRPr>
              <a:solidFill>
                <a:schemeClr val="dk1"/>
              </a:solidFill>
              <a:latin typeface="Didact Gothic"/>
              <a:ea typeface="Didact Gothic"/>
              <a:cs typeface="Didact Gothic"/>
              <a:sym typeface="Didact Gothic"/>
            </a:endParaRPr>
          </a:p>
        </p:txBody>
      </p:sp>
      <p:cxnSp>
        <p:nvCxnSpPr>
          <p:cNvPr id="731" name="Google Shape;731;p87"/>
          <p:cNvCxnSpPr/>
          <p:nvPr/>
        </p:nvCxnSpPr>
        <p:spPr>
          <a:xfrm flipH="1">
            <a:off x="4443450" y="1702250"/>
            <a:ext cx="3000" cy="2255400"/>
          </a:xfrm>
          <a:prstGeom prst="straightConnector1">
            <a:avLst/>
          </a:prstGeom>
          <a:noFill/>
          <a:ln cap="flat" cmpd="sng" w="19050">
            <a:solidFill>
              <a:schemeClr val="dk1"/>
            </a:solidFill>
            <a:prstDash val="solid"/>
            <a:round/>
            <a:headEnd len="med" w="med" type="none"/>
            <a:tailEnd len="med" w="med" type="none"/>
          </a:ln>
        </p:spPr>
      </p:cxnSp>
      <p:sp>
        <p:nvSpPr>
          <p:cNvPr id="732" name="Google Shape;732;p87"/>
          <p:cNvSpPr txBox="1"/>
          <p:nvPr/>
        </p:nvSpPr>
        <p:spPr>
          <a:xfrm>
            <a:off x="4649000" y="1221300"/>
            <a:ext cx="4437600" cy="3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Didact Gothic"/>
                <a:ea typeface="Didact Gothic"/>
                <a:cs typeface="Didact Gothic"/>
                <a:sym typeface="Didact Gothic"/>
              </a:rPr>
              <a:t>Unexpected Findings</a:t>
            </a:r>
            <a:endParaRPr b="1">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Most PG TA had problems managing multiple workloads, leading to </a:t>
            </a:r>
            <a:r>
              <a:rPr lang="en">
                <a:solidFill>
                  <a:schemeClr val="dk1"/>
                </a:solidFill>
                <a:latin typeface="Didact Gothic"/>
                <a:ea typeface="Didact Gothic"/>
                <a:cs typeface="Didact Gothic"/>
                <a:sym typeface="Didact Gothic"/>
              </a:rPr>
              <a:t>lack</a:t>
            </a:r>
            <a:r>
              <a:rPr lang="en">
                <a:solidFill>
                  <a:schemeClr val="dk1"/>
                </a:solidFill>
                <a:latin typeface="Didact Gothic"/>
                <a:ea typeface="Didact Gothic"/>
                <a:cs typeface="Didact Gothic"/>
                <a:sym typeface="Didact Gothic"/>
              </a:rPr>
              <a:t> of sleep. (</a:t>
            </a:r>
            <a:r>
              <a:rPr b="1" lang="en">
                <a:solidFill>
                  <a:schemeClr val="dk1"/>
                </a:solidFill>
                <a:latin typeface="Didact Gothic"/>
                <a:ea typeface="Didact Gothic"/>
                <a:cs typeface="Didact Gothic"/>
                <a:sym typeface="Didact Gothic"/>
              </a:rPr>
              <a:t>Verified assumption</a:t>
            </a:r>
            <a:r>
              <a:rPr lang="en">
                <a:solidFill>
                  <a:schemeClr val="dk1"/>
                </a:solidFill>
                <a:latin typeface="Didact Gothic"/>
                <a:ea typeface="Didact Gothic"/>
                <a:cs typeface="Didact Gothic"/>
                <a:sym typeface="Didact Gothic"/>
              </a:rPr>
              <a:t>: Most PG TA have hard time with time management)</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Very long meeting time with supervisors, but not much communication with Professors. (</a:t>
            </a:r>
            <a:r>
              <a:rPr b="1" lang="en">
                <a:solidFill>
                  <a:schemeClr val="dk1"/>
                </a:solidFill>
                <a:latin typeface="Didact Gothic"/>
                <a:ea typeface="Didact Gothic"/>
                <a:cs typeface="Didact Gothic"/>
                <a:sym typeface="Didact Gothic"/>
              </a:rPr>
              <a:t>Generated</a:t>
            </a:r>
            <a:r>
              <a:rPr b="1" lang="en">
                <a:solidFill>
                  <a:schemeClr val="dk1"/>
                </a:solidFill>
                <a:latin typeface="Didact Gothic"/>
                <a:ea typeface="Didact Gothic"/>
                <a:cs typeface="Didact Gothic"/>
                <a:sym typeface="Didact Gothic"/>
              </a:rPr>
              <a:t> assumption</a:t>
            </a:r>
            <a:r>
              <a:rPr lang="en">
                <a:solidFill>
                  <a:schemeClr val="dk1"/>
                </a:solidFill>
                <a:latin typeface="Didact Gothic"/>
                <a:ea typeface="Didact Gothic"/>
                <a:cs typeface="Didact Gothic"/>
                <a:sym typeface="Didact Gothic"/>
              </a:rPr>
              <a:t>: there is a communication challenge between PG and Professors)</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Some PG TAs have to attend every lecture the Professor teaches. (</a:t>
            </a:r>
            <a:r>
              <a:rPr b="1" lang="en">
                <a:solidFill>
                  <a:schemeClr val="dk1"/>
                </a:solidFill>
                <a:latin typeface="Didact Gothic"/>
                <a:ea typeface="Didact Gothic"/>
                <a:cs typeface="Didact Gothic"/>
                <a:sym typeface="Didact Gothic"/>
              </a:rPr>
              <a:t>Verified</a:t>
            </a:r>
            <a:r>
              <a:rPr b="1" lang="en">
                <a:solidFill>
                  <a:schemeClr val="dk1"/>
                </a:solidFill>
                <a:latin typeface="Didact Gothic"/>
                <a:ea typeface="Didact Gothic"/>
                <a:cs typeface="Didact Gothic"/>
                <a:sym typeface="Didact Gothic"/>
              </a:rPr>
              <a:t> assumption</a:t>
            </a:r>
            <a:r>
              <a:rPr lang="en">
                <a:solidFill>
                  <a:schemeClr val="dk1"/>
                </a:solidFill>
                <a:latin typeface="Didact Gothic"/>
                <a:ea typeface="Didact Gothic"/>
                <a:cs typeface="Didact Gothic"/>
                <a:sym typeface="Didact Gothic"/>
              </a:rPr>
              <a:t>: multiple workload for PG TA)</a:t>
            </a:r>
            <a:endParaRPr>
              <a:solidFill>
                <a:schemeClr val="dk1"/>
              </a:solidFill>
              <a:latin typeface="Didact Gothic"/>
              <a:ea typeface="Didact Gothic"/>
              <a:cs typeface="Didact Gothic"/>
              <a:sym typeface="Didact Gothic"/>
            </a:endParaRPr>
          </a:p>
        </p:txBody>
      </p:sp>
      <p:sp>
        <p:nvSpPr>
          <p:cNvPr id="733" name="Google Shape;733;p87"/>
          <p:cNvSpPr txBox="1"/>
          <p:nvPr/>
        </p:nvSpPr>
        <p:spPr>
          <a:xfrm>
            <a:off x="1900275" y="4134700"/>
            <a:ext cx="4825200" cy="6240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Didact Gothic"/>
                <a:ea typeface="Didact Gothic"/>
                <a:cs typeface="Didact Gothic"/>
                <a:sym typeface="Didact Gothic"/>
              </a:rPr>
              <a:t>Regular meetings and other administrative work made time management very challenging for PG TA.</a:t>
            </a:r>
            <a:endParaRPr b="1" sz="16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88"/>
          <p:cNvSpPr txBox="1"/>
          <p:nvPr/>
        </p:nvSpPr>
        <p:spPr>
          <a:xfrm>
            <a:off x="814975" y="1334600"/>
            <a:ext cx="7234200" cy="3352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b="1" lang="en" sz="1600">
                <a:solidFill>
                  <a:schemeClr val="dk1"/>
                </a:solidFill>
                <a:latin typeface="Didact Gothic"/>
                <a:ea typeface="Didact Gothic"/>
                <a:cs typeface="Didact Gothic"/>
                <a:sym typeface="Didact Gothic"/>
              </a:rPr>
              <a:t>Another Civil Engineering PG TA (coincidentally)</a:t>
            </a:r>
            <a:endParaRPr b="1"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lang="en" sz="1600">
                <a:solidFill>
                  <a:schemeClr val="dk1"/>
                </a:solidFill>
                <a:latin typeface="Didact Gothic"/>
                <a:ea typeface="Didact Gothic"/>
                <a:cs typeface="Didact Gothic"/>
                <a:sym typeface="Didact Gothic"/>
              </a:rPr>
              <a:t>Interviewed in person</a:t>
            </a:r>
            <a:endParaRPr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lang="en" sz="1600">
                <a:solidFill>
                  <a:schemeClr val="dk1"/>
                </a:solidFill>
                <a:latin typeface="Didact Gothic"/>
                <a:ea typeface="Didact Gothic"/>
                <a:cs typeface="Didact Gothic"/>
                <a:sym typeface="Didact Gothic"/>
              </a:rPr>
              <a:t>Suffers from heavy workload of research</a:t>
            </a:r>
            <a:endParaRPr sz="1600">
              <a:solidFill>
                <a:schemeClr val="dk1"/>
              </a:solidFill>
              <a:latin typeface="Didact Gothic"/>
              <a:ea typeface="Didact Gothic"/>
              <a:cs typeface="Didact Gothic"/>
              <a:sym typeface="Didact Gothic"/>
            </a:endParaRPr>
          </a:p>
        </p:txBody>
      </p:sp>
      <p:sp>
        <p:nvSpPr>
          <p:cNvPr id="739" name="Google Shape;739;p88"/>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Didact Gothic"/>
                <a:ea typeface="Didact Gothic"/>
                <a:cs typeface="Didact Gothic"/>
                <a:sym typeface="Didact Gothic"/>
              </a:rPr>
              <a:t>Interview with PG TA (2) - Round 2</a:t>
            </a:r>
            <a:endParaRPr>
              <a:solidFill>
                <a:srgbClr val="000000"/>
              </a:solidFill>
              <a:latin typeface="Didact Gothic"/>
              <a:ea typeface="Didact Gothic"/>
              <a:cs typeface="Didact Gothic"/>
              <a:sym typeface="Didact Gothic"/>
            </a:endParaRPr>
          </a:p>
          <a:p>
            <a:pPr indent="0" lvl="0" marL="0" rtl="0" algn="ctr">
              <a:spcBef>
                <a:spcPts val="0"/>
              </a:spcBef>
              <a:spcAft>
                <a:spcPts val="0"/>
              </a:spcAft>
              <a:buNone/>
            </a:pPr>
            <a:r>
              <a:t/>
            </a:r>
            <a:endParaRPr>
              <a:latin typeface="Didact Gothic"/>
              <a:ea typeface="Didact Gothic"/>
              <a:cs typeface="Didact Gothic"/>
              <a:sym typeface="Didact Gothic"/>
            </a:endParaRPr>
          </a:p>
        </p:txBody>
      </p:sp>
      <p:cxnSp>
        <p:nvCxnSpPr>
          <p:cNvPr id="740" name="Google Shape;740;p88"/>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pic>
        <p:nvPicPr>
          <p:cNvPr id="741" name="Google Shape;741;p88"/>
          <p:cNvPicPr preferRelativeResize="0"/>
          <p:nvPr/>
        </p:nvPicPr>
        <p:blipFill rotWithShape="1">
          <a:blip r:embed="rId3">
            <a:alphaModFix/>
          </a:blip>
          <a:srcRect b="0" l="0" r="11355" t="0"/>
          <a:stretch/>
        </p:blipFill>
        <p:spPr>
          <a:xfrm>
            <a:off x="3419125" y="1486000"/>
            <a:ext cx="1720075" cy="1940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2"/>
          <p:cNvSpPr txBox="1"/>
          <p:nvPr>
            <p:ph idx="15" type="title"/>
          </p:nvPr>
        </p:nvSpPr>
        <p:spPr>
          <a:xfrm>
            <a:off x="713225" y="2198800"/>
            <a:ext cx="3416400" cy="5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Table of contents</a:t>
            </a:r>
            <a:endParaRPr b="1">
              <a:solidFill>
                <a:schemeClr val="lt1"/>
              </a:solidFill>
            </a:endParaRPr>
          </a:p>
        </p:txBody>
      </p:sp>
      <p:sp>
        <p:nvSpPr>
          <p:cNvPr id="475" name="Google Shape;475;p62"/>
          <p:cNvSpPr txBox="1"/>
          <p:nvPr>
            <p:ph idx="1" type="subTitle"/>
          </p:nvPr>
        </p:nvSpPr>
        <p:spPr>
          <a:xfrm>
            <a:off x="5690650" y="1090950"/>
            <a:ext cx="3416400" cy="2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Summarised profiles of users/stakeholders</a:t>
            </a:r>
            <a:endParaRPr/>
          </a:p>
        </p:txBody>
      </p:sp>
      <p:sp>
        <p:nvSpPr>
          <p:cNvPr id="476" name="Google Shape;476;p62"/>
          <p:cNvSpPr txBox="1"/>
          <p:nvPr>
            <p:ph idx="5" type="title"/>
          </p:nvPr>
        </p:nvSpPr>
        <p:spPr>
          <a:xfrm>
            <a:off x="5690650" y="891600"/>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Personas</a:t>
            </a:r>
            <a:endParaRPr>
              <a:solidFill>
                <a:schemeClr val="dk1"/>
              </a:solidFill>
            </a:endParaRPr>
          </a:p>
        </p:txBody>
      </p:sp>
      <p:sp>
        <p:nvSpPr>
          <p:cNvPr id="477" name="Google Shape;477;p62"/>
          <p:cNvSpPr txBox="1"/>
          <p:nvPr>
            <p:ph type="title"/>
          </p:nvPr>
        </p:nvSpPr>
        <p:spPr>
          <a:xfrm>
            <a:off x="5690650" y="1730825"/>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solidFill>
                <a:schemeClr val="dk1"/>
              </a:solidFill>
            </a:endParaRPr>
          </a:p>
        </p:txBody>
      </p:sp>
      <p:sp>
        <p:nvSpPr>
          <p:cNvPr id="478" name="Google Shape;478;p62"/>
          <p:cNvSpPr txBox="1"/>
          <p:nvPr>
            <p:ph idx="13" type="subTitle"/>
          </p:nvPr>
        </p:nvSpPr>
        <p:spPr>
          <a:xfrm>
            <a:off x="5690650" y="1934100"/>
            <a:ext cx="3355500" cy="2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Breakdown of findings; the WHY’s </a:t>
            </a:r>
            <a:endParaRPr/>
          </a:p>
        </p:txBody>
      </p:sp>
      <p:sp>
        <p:nvSpPr>
          <p:cNvPr id="479" name="Google Shape;479;p62"/>
          <p:cNvSpPr txBox="1"/>
          <p:nvPr>
            <p:ph idx="2" type="title"/>
          </p:nvPr>
        </p:nvSpPr>
        <p:spPr>
          <a:xfrm>
            <a:off x="4810771" y="1011668"/>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480" name="Google Shape;480;p62"/>
          <p:cNvSpPr txBox="1"/>
          <p:nvPr>
            <p:ph idx="3" type="title"/>
          </p:nvPr>
        </p:nvSpPr>
        <p:spPr>
          <a:xfrm>
            <a:off x="4810771" y="1879590"/>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06</a:t>
            </a:r>
            <a:endParaRPr/>
          </a:p>
        </p:txBody>
      </p:sp>
      <p:sp>
        <p:nvSpPr>
          <p:cNvPr id="481" name="Google Shape;481;p62"/>
          <p:cNvSpPr txBox="1"/>
          <p:nvPr>
            <p:ph idx="6" type="title"/>
          </p:nvPr>
        </p:nvSpPr>
        <p:spPr>
          <a:xfrm>
            <a:off x="5690650" y="2607950"/>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Define problems</a:t>
            </a:r>
            <a:endParaRPr>
              <a:solidFill>
                <a:schemeClr val="dk1"/>
              </a:solidFill>
            </a:endParaRPr>
          </a:p>
        </p:txBody>
      </p:sp>
      <p:sp>
        <p:nvSpPr>
          <p:cNvPr id="482" name="Google Shape;482;p62"/>
          <p:cNvSpPr txBox="1"/>
          <p:nvPr>
            <p:ph idx="9" type="subTitle"/>
          </p:nvPr>
        </p:nvSpPr>
        <p:spPr>
          <a:xfrm>
            <a:off x="5690650" y="2816825"/>
            <a:ext cx="2740200" cy="2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three potential challenges</a:t>
            </a:r>
            <a:endParaRPr/>
          </a:p>
        </p:txBody>
      </p:sp>
      <p:sp>
        <p:nvSpPr>
          <p:cNvPr id="483" name="Google Shape;483;p62"/>
          <p:cNvSpPr txBox="1"/>
          <p:nvPr>
            <p:ph idx="4" type="title"/>
          </p:nvPr>
        </p:nvSpPr>
        <p:spPr>
          <a:xfrm>
            <a:off x="5690650" y="3475875"/>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appendix</a:t>
            </a:r>
            <a:endParaRPr>
              <a:solidFill>
                <a:schemeClr val="dk1"/>
              </a:solidFill>
            </a:endParaRPr>
          </a:p>
        </p:txBody>
      </p:sp>
      <p:sp>
        <p:nvSpPr>
          <p:cNvPr id="484" name="Google Shape;484;p62"/>
          <p:cNvSpPr txBox="1"/>
          <p:nvPr>
            <p:ph idx="14" type="subTitle"/>
          </p:nvPr>
        </p:nvSpPr>
        <p:spPr>
          <a:xfrm>
            <a:off x="5690650" y="3679148"/>
            <a:ext cx="2454000" cy="2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Additional information</a:t>
            </a:r>
            <a:endParaRPr/>
          </a:p>
        </p:txBody>
      </p:sp>
      <p:sp>
        <p:nvSpPr>
          <p:cNvPr id="485" name="Google Shape;485;p62"/>
          <p:cNvSpPr txBox="1"/>
          <p:nvPr>
            <p:ph idx="7" type="title"/>
          </p:nvPr>
        </p:nvSpPr>
        <p:spPr>
          <a:xfrm>
            <a:off x="4810771" y="2728018"/>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07</a:t>
            </a:r>
            <a:endParaRPr/>
          </a:p>
        </p:txBody>
      </p:sp>
      <p:sp>
        <p:nvSpPr>
          <p:cNvPr id="486" name="Google Shape;486;p62"/>
          <p:cNvSpPr txBox="1"/>
          <p:nvPr>
            <p:ph idx="8" type="title"/>
          </p:nvPr>
        </p:nvSpPr>
        <p:spPr>
          <a:xfrm>
            <a:off x="4810771" y="3595940"/>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08</a:t>
            </a:r>
            <a:endParaRPr/>
          </a:p>
        </p:txBody>
      </p:sp>
      <p:cxnSp>
        <p:nvCxnSpPr>
          <p:cNvPr id="487" name="Google Shape;487;p62"/>
          <p:cNvCxnSpPr/>
          <p:nvPr/>
        </p:nvCxnSpPr>
        <p:spPr>
          <a:xfrm>
            <a:off x="819525" y="3102205"/>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45" name="Shape 745"/>
        <p:cNvGrpSpPr/>
        <p:nvPr/>
      </p:nvGrpSpPr>
      <p:grpSpPr>
        <a:xfrm>
          <a:off x="0" y="0"/>
          <a:ext cx="0" cy="0"/>
          <a:chOff x="0" y="0"/>
          <a:chExt cx="0" cy="0"/>
        </a:xfrm>
      </p:grpSpPr>
      <p:sp>
        <p:nvSpPr>
          <p:cNvPr id="746" name="Google Shape;746;p89"/>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Didact Gothic"/>
                <a:ea typeface="Didact Gothic"/>
                <a:cs typeface="Didact Gothic"/>
                <a:sym typeface="Didact Gothic"/>
              </a:rPr>
              <a:t>Interview with PG TA (2) - Round 2</a:t>
            </a:r>
            <a:endParaRPr/>
          </a:p>
        </p:txBody>
      </p:sp>
      <p:cxnSp>
        <p:nvCxnSpPr>
          <p:cNvPr id="747" name="Google Shape;747;p89"/>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748" name="Google Shape;748;p89"/>
          <p:cNvSpPr txBox="1"/>
          <p:nvPr/>
        </p:nvSpPr>
        <p:spPr>
          <a:xfrm>
            <a:off x="814975" y="1545225"/>
            <a:ext cx="3462600" cy="3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Didact Gothic"/>
                <a:ea typeface="Didact Gothic"/>
                <a:cs typeface="Didact Gothic"/>
                <a:sym typeface="Didact Gothic"/>
              </a:rPr>
              <a:t>Highlight Moments</a:t>
            </a:r>
            <a:endParaRPr b="1" sz="13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sz="1300">
              <a:solidFill>
                <a:schemeClr val="dk1"/>
              </a:solidFill>
              <a:latin typeface="Didact Gothic"/>
              <a:ea typeface="Didact Gothic"/>
              <a:cs typeface="Didact Gothic"/>
              <a:sym typeface="Didact Gothic"/>
            </a:endParaRPr>
          </a:p>
          <a:p>
            <a:pPr indent="-311150" lvl="0" marL="457200" rtl="0" algn="l">
              <a:spcBef>
                <a:spcPts val="0"/>
              </a:spcBef>
              <a:spcAft>
                <a:spcPts val="0"/>
              </a:spcAft>
              <a:buClr>
                <a:schemeClr val="dk1"/>
              </a:buClr>
              <a:buSzPts val="1300"/>
              <a:buFont typeface="Didact Gothic"/>
              <a:buAutoNum type="arabicPeriod"/>
            </a:pPr>
            <a:r>
              <a:rPr lang="en" sz="1300">
                <a:solidFill>
                  <a:schemeClr val="dk1"/>
                </a:solidFill>
                <a:latin typeface="Didact Gothic"/>
                <a:ea typeface="Didact Gothic"/>
                <a:cs typeface="Didact Gothic"/>
                <a:sym typeface="Didact Gothic"/>
              </a:rPr>
              <a:t>Students are not voluntary to interact with TAs during the class, which leads to low student engagement.</a:t>
            </a:r>
            <a:endParaRPr sz="1300">
              <a:solidFill>
                <a:schemeClr val="dk1"/>
              </a:solidFill>
              <a:latin typeface="Didact Gothic"/>
              <a:ea typeface="Didact Gothic"/>
              <a:cs typeface="Didact Gothic"/>
              <a:sym typeface="Didact Gothic"/>
            </a:endParaRPr>
          </a:p>
          <a:p>
            <a:pPr indent="-311150" lvl="0" marL="457200" rtl="0" algn="l">
              <a:spcBef>
                <a:spcPts val="0"/>
              </a:spcBef>
              <a:spcAft>
                <a:spcPts val="0"/>
              </a:spcAft>
              <a:buClr>
                <a:schemeClr val="dk1"/>
              </a:buClr>
              <a:buSzPts val="1300"/>
              <a:buFont typeface="Didact Gothic"/>
              <a:buAutoNum type="arabicPeriod"/>
            </a:pPr>
            <a:r>
              <a:rPr lang="en" sz="1300">
                <a:solidFill>
                  <a:schemeClr val="dk1"/>
                </a:solidFill>
                <a:latin typeface="Didact Gothic"/>
                <a:ea typeface="Didact Gothic"/>
                <a:cs typeface="Didact Gothic"/>
                <a:sym typeface="Didact Gothic"/>
              </a:rPr>
              <a:t>However, they come with stream of questions after class via emails.</a:t>
            </a:r>
            <a:endParaRPr sz="1300">
              <a:solidFill>
                <a:schemeClr val="dk1"/>
              </a:solidFill>
              <a:latin typeface="Didact Gothic"/>
              <a:ea typeface="Didact Gothic"/>
              <a:cs typeface="Didact Gothic"/>
              <a:sym typeface="Didact Gothic"/>
            </a:endParaRPr>
          </a:p>
          <a:p>
            <a:pPr indent="-311150" lvl="0" marL="457200" rtl="0" algn="l">
              <a:spcBef>
                <a:spcPts val="0"/>
              </a:spcBef>
              <a:spcAft>
                <a:spcPts val="0"/>
              </a:spcAft>
              <a:buClr>
                <a:schemeClr val="dk1"/>
              </a:buClr>
              <a:buSzPts val="1300"/>
              <a:buFont typeface="Didact Gothic"/>
              <a:buAutoNum type="arabicPeriod"/>
            </a:pPr>
            <a:r>
              <a:rPr lang="en" sz="1300">
                <a:solidFill>
                  <a:schemeClr val="dk1"/>
                </a:solidFill>
                <a:latin typeface="Didact Gothic"/>
                <a:ea typeface="Didact Gothic"/>
                <a:cs typeface="Didact Gothic"/>
                <a:sym typeface="Didact Gothic"/>
              </a:rPr>
              <a:t>Research is main priority for PG TA.</a:t>
            </a:r>
            <a:endParaRPr sz="1300">
              <a:solidFill>
                <a:schemeClr val="dk1"/>
              </a:solidFill>
              <a:latin typeface="Didact Gothic"/>
              <a:ea typeface="Didact Gothic"/>
              <a:cs typeface="Didact Gothic"/>
              <a:sym typeface="Didact Gothic"/>
            </a:endParaRPr>
          </a:p>
          <a:p>
            <a:pPr indent="-311150" lvl="0" marL="457200" rtl="0" algn="l">
              <a:spcBef>
                <a:spcPts val="0"/>
              </a:spcBef>
              <a:spcAft>
                <a:spcPts val="0"/>
              </a:spcAft>
              <a:buClr>
                <a:schemeClr val="dk1"/>
              </a:buClr>
              <a:buSzPts val="1300"/>
              <a:buFont typeface="Didact Gothic"/>
              <a:buAutoNum type="arabicPeriod"/>
            </a:pPr>
            <a:r>
              <a:rPr lang="en" sz="1300">
                <a:solidFill>
                  <a:schemeClr val="dk1"/>
                </a:solidFill>
                <a:latin typeface="Didact Gothic"/>
                <a:ea typeface="Didact Gothic"/>
                <a:cs typeface="Didact Gothic"/>
                <a:sym typeface="Didact Gothic"/>
              </a:rPr>
              <a:t>Teaching itself is straightforward and not challenging.</a:t>
            </a:r>
            <a:endParaRPr sz="1300">
              <a:solidFill>
                <a:schemeClr val="dk1"/>
              </a:solidFill>
              <a:latin typeface="Didact Gothic"/>
              <a:ea typeface="Didact Gothic"/>
              <a:cs typeface="Didact Gothic"/>
              <a:sym typeface="Didact Gothic"/>
            </a:endParaRPr>
          </a:p>
          <a:p>
            <a:pPr indent="-311150" lvl="0" marL="457200" rtl="0" algn="l">
              <a:spcBef>
                <a:spcPts val="0"/>
              </a:spcBef>
              <a:spcAft>
                <a:spcPts val="0"/>
              </a:spcAft>
              <a:buClr>
                <a:schemeClr val="dk1"/>
              </a:buClr>
              <a:buSzPts val="1300"/>
              <a:buFont typeface="Didact Gothic"/>
              <a:buAutoNum type="arabicPeriod"/>
            </a:pPr>
            <a:r>
              <a:rPr lang="en" sz="1300">
                <a:solidFill>
                  <a:schemeClr val="dk1"/>
                </a:solidFill>
                <a:latin typeface="Didact Gothic"/>
                <a:ea typeface="Didact Gothic"/>
                <a:cs typeface="Didact Gothic"/>
                <a:sym typeface="Didact Gothic"/>
              </a:rPr>
              <a:t>Answering questions to students is the most time-consuming task.</a:t>
            </a:r>
            <a:endParaRPr sz="1300">
              <a:solidFill>
                <a:schemeClr val="dk1"/>
              </a:solidFill>
              <a:latin typeface="Didact Gothic"/>
              <a:ea typeface="Didact Gothic"/>
              <a:cs typeface="Didact Gothic"/>
              <a:sym typeface="Didact Gothic"/>
            </a:endParaRPr>
          </a:p>
          <a:p>
            <a:pPr indent="-311150" lvl="0" marL="457200" rtl="0" algn="l">
              <a:spcBef>
                <a:spcPts val="0"/>
              </a:spcBef>
              <a:spcAft>
                <a:spcPts val="0"/>
              </a:spcAft>
              <a:buClr>
                <a:schemeClr val="dk1"/>
              </a:buClr>
              <a:buSzPts val="1300"/>
              <a:buFont typeface="Didact Gothic"/>
              <a:buAutoNum type="arabicPeriod"/>
            </a:pPr>
            <a:r>
              <a:rPr lang="en" sz="1300">
                <a:solidFill>
                  <a:schemeClr val="dk1"/>
                </a:solidFill>
                <a:latin typeface="Didact Gothic"/>
                <a:ea typeface="Didact Gothic"/>
                <a:cs typeface="Didact Gothic"/>
                <a:sym typeface="Didact Gothic"/>
              </a:rPr>
              <a:t>Heavy workload of PG research and TA work leads to lack of sleep.</a:t>
            </a:r>
            <a:endParaRPr sz="1300">
              <a:solidFill>
                <a:schemeClr val="dk1"/>
              </a:solidFill>
              <a:latin typeface="Didact Gothic"/>
              <a:ea typeface="Didact Gothic"/>
              <a:cs typeface="Didact Gothic"/>
              <a:sym typeface="Didact Gothic"/>
            </a:endParaRPr>
          </a:p>
        </p:txBody>
      </p:sp>
      <p:cxnSp>
        <p:nvCxnSpPr>
          <p:cNvPr id="749" name="Google Shape;749;p89"/>
          <p:cNvCxnSpPr/>
          <p:nvPr/>
        </p:nvCxnSpPr>
        <p:spPr>
          <a:xfrm flipH="1">
            <a:off x="4443450" y="1702250"/>
            <a:ext cx="3000" cy="2255400"/>
          </a:xfrm>
          <a:prstGeom prst="straightConnector1">
            <a:avLst/>
          </a:prstGeom>
          <a:noFill/>
          <a:ln cap="flat" cmpd="sng" w="19050">
            <a:solidFill>
              <a:schemeClr val="dk1"/>
            </a:solidFill>
            <a:prstDash val="solid"/>
            <a:round/>
            <a:headEnd len="med" w="med" type="none"/>
            <a:tailEnd len="med" w="med" type="none"/>
          </a:ln>
        </p:spPr>
      </p:cxnSp>
      <p:sp>
        <p:nvSpPr>
          <p:cNvPr id="750" name="Google Shape;750;p89"/>
          <p:cNvSpPr txBox="1"/>
          <p:nvPr/>
        </p:nvSpPr>
        <p:spPr>
          <a:xfrm>
            <a:off x="4927825" y="1406500"/>
            <a:ext cx="4216200" cy="3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Didact Gothic"/>
                <a:ea typeface="Didact Gothic"/>
                <a:cs typeface="Didact Gothic"/>
                <a:sym typeface="Didact Gothic"/>
              </a:rPr>
              <a:t>Unexpected Findings</a:t>
            </a:r>
            <a:endParaRPr sz="13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sz="1300">
              <a:solidFill>
                <a:schemeClr val="dk1"/>
              </a:solidFill>
              <a:latin typeface="Didact Gothic"/>
              <a:ea typeface="Didact Gothic"/>
              <a:cs typeface="Didact Gothic"/>
              <a:sym typeface="Didact Gothic"/>
            </a:endParaRPr>
          </a:p>
          <a:p>
            <a:pPr indent="-311150" lvl="0" marL="457200" rtl="0" algn="l">
              <a:spcBef>
                <a:spcPts val="0"/>
              </a:spcBef>
              <a:spcAft>
                <a:spcPts val="0"/>
              </a:spcAft>
              <a:buClr>
                <a:schemeClr val="dk1"/>
              </a:buClr>
              <a:buSzPts val="1300"/>
              <a:buFont typeface="Didact Gothic"/>
              <a:buAutoNum type="arabicPeriod"/>
            </a:pPr>
            <a:r>
              <a:rPr lang="en" sz="1300">
                <a:solidFill>
                  <a:schemeClr val="dk1"/>
                </a:solidFill>
                <a:latin typeface="Didact Gothic"/>
                <a:ea typeface="Didact Gothic"/>
                <a:cs typeface="Didact Gothic"/>
                <a:sym typeface="Didact Gothic"/>
              </a:rPr>
              <a:t>For some tutorials, the professor attends every tutorial to oversee. (</a:t>
            </a:r>
            <a:r>
              <a:rPr b="1" lang="en" sz="1300">
                <a:solidFill>
                  <a:schemeClr val="dk1"/>
                </a:solidFill>
                <a:latin typeface="Didact Gothic"/>
                <a:ea typeface="Didact Gothic"/>
                <a:cs typeface="Didact Gothic"/>
                <a:sym typeface="Didact Gothic"/>
              </a:rPr>
              <a:t>Verified assumption</a:t>
            </a:r>
            <a:r>
              <a:rPr lang="en" sz="1300">
                <a:solidFill>
                  <a:schemeClr val="dk1"/>
                </a:solidFill>
                <a:latin typeface="Didact Gothic"/>
                <a:ea typeface="Didact Gothic"/>
                <a:cs typeface="Didact Gothic"/>
                <a:sym typeface="Didact Gothic"/>
              </a:rPr>
              <a:t>: there can be ways to shorten meetings)</a:t>
            </a:r>
            <a:endParaRPr sz="1300">
              <a:solidFill>
                <a:schemeClr val="dk1"/>
              </a:solidFill>
              <a:latin typeface="Didact Gothic"/>
              <a:ea typeface="Didact Gothic"/>
              <a:cs typeface="Didact Gothic"/>
              <a:sym typeface="Didact Gothic"/>
            </a:endParaRPr>
          </a:p>
          <a:p>
            <a:pPr indent="-311150" lvl="0" marL="457200" rtl="0" algn="l">
              <a:spcBef>
                <a:spcPts val="0"/>
              </a:spcBef>
              <a:spcAft>
                <a:spcPts val="0"/>
              </a:spcAft>
              <a:buClr>
                <a:schemeClr val="dk1"/>
              </a:buClr>
              <a:buSzPts val="1300"/>
              <a:buFont typeface="Didact Gothic"/>
              <a:buAutoNum type="arabicPeriod"/>
            </a:pPr>
            <a:r>
              <a:rPr lang="en" sz="1300">
                <a:solidFill>
                  <a:schemeClr val="dk1"/>
                </a:solidFill>
                <a:latin typeface="Didact Gothic"/>
                <a:ea typeface="Didact Gothic"/>
                <a:cs typeface="Didact Gothic"/>
                <a:sym typeface="Didact Gothic"/>
              </a:rPr>
              <a:t>PG research highly depends on professors, such as meeting time and workload. (</a:t>
            </a:r>
            <a:r>
              <a:rPr b="1" lang="en" sz="1300">
                <a:solidFill>
                  <a:schemeClr val="dk1"/>
                </a:solidFill>
                <a:latin typeface="Didact Gothic"/>
                <a:ea typeface="Didact Gothic"/>
                <a:cs typeface="Didact Gothic"/>
                <a:sym typeface="Didact Gothic"/>
              </a:rPr>
              <a:t>Verified assumption</a:t>
            </a:r>
            <a:r>
              <a:rPr lang="en" sz="1300">
                <a:solidFill>
                  <a:schemeClr val="dk1"/>
                </a:solidFill>
                <a:latin typeface="Didact Gothic"/>
                <a:ea typeface="Didact Gothic"/>
                <a:cs typeface="Didact Gothic"/>
                <a:sym typeface="Didact Gothic"/>
              </a:rPr>
              <a:t>: Research is a major challenge for PG TA) </a:t>
            </a:r>
            <a:endParaRPr sz="1300">
              <a:solidFill>
                <a:schemeClr val="dk1"/>
              </a:solidFill>
              <a:latin typeface="Didact Gothic"/>
              <a:ea typeface="Didact Gothic"/>
              <a:cs typeface="Didact Gothic"/>
              <a:sym typeface="Didact Gothic"/>
            </a:endParaRPr>
          </a:p>
          <a:p>
            <a:pPr indent="-311150" lvl="0" marL="457200" rtl="0" algn="l">
              <a:spcBef>
                <a:spcPts val="0"/>
              </a:spcBef>
              <a:spcAft>
                <a:spcPts val="0"/>
              </a:spcAft>
              <a:buClr>
                <a:schemeClr val="dk1"/>
              </a:buClr>
              <a:buSzPts val="1300"/>
              <a:buFont typeface="Didact Gothic"/>
              <a:buAutoNum type="arabicPeriod"/>
            </a:pPr>
            <a:r>
              <a:rPr lang="en" sz="1300">
                <a:solidFill>
                  <a:schemeClr val="dk1"/>
                </a:solidFill>
                <a:latin typeface="Didact Gothic"/>
                <a:ea typeface="Didact Gothic"/>
                <a:cs typeface="Didact Gothic"/>
                <a:sym typeface="Didact Gothic"/>
              </a:rPr>
              <a:t>Used groupchat with other TAs to discuss about courses instead of regular meetings. (</a:t>
            </a:r>
            <a:r>
              <a:rPr b="1" lang="en" sz="1300">
                <a:solidFill>
                  <a:schemeClr val="dk1"/>
                </a:solidFill>
                <a:latin typeface="Didact Gothic"/>
                <a:ea typeface="Didact Gothic"/>
                <a:cs typeface="Didact Gothic"/>
                <a:sym typeface="Didact Gothic"/>
              </a:rPr>
              <a:t>Verified assumption</a:t>
            </a:r>
            <a:r>
              <a:rPr lang="en" sz="1300">
                <a:solidFill>
                  <a:schemeClr val="dk1"/>
                </a:solidFill>
                <a:latin typeface="Didact Gothic"/>
                <a:ea typeface="Didact Gothic"/>
                <a:cs typeface="Didact Gothic"/>
                <a:sym typeface="Didact Gothic"/>
              </a:rPr>
              <a:t>: there is sufficient and efficient communication between TA)</a:t>
            </a:r>
            <a:endParaRPr sz="1300">
              <a:solidFill>
                <a:schemeClr val="dk1"/>
              </a:solidFill>
              <a:latin typeface="Didact Gothic"/>
              <a:ea typeface="Didact Gothic"/>
              <a:cs typeface="Didact Gothic"/>
              <a:sym typeface="Didact Gothic"/>
            </a:endParaRPr>
          </a:p>
        </p:txBody>
      </p:sp>
      <p:sp>
        <p:nvSpPr>
          <p:cNvPr id="751" name="Google Shape;751;p89"/>
          <p:cNvSpPr txBox="1"/>
          <p:nvPr/>
        </p:nvSpPr>
        <p:spPr>
          <a:xfrm>
            <a:off x="4131800" y="4296575"/>
            <a:ext cx="4825200" cy="6240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Didact Gothic"/>
                <a:ea typeface="Didact Gothic"/>
                <a:cs typeface="Didact Gothic"/>
                <a:sym typeface="Didact Gothic"/>
              </a:rPr>
              <a:t>Research work and answering questions after class might be more time-consuming than teaching.</a:t>
            </a:r>
            <a:endParaRPr b="1" sz="16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90"/>
          <p:cNvSpPr txBox="1"/>
          <p:nvPr/>
        </p:nvSpPr>
        <p:spPr>
          <a:xfrm>
            <a:off x="814975" y="1334600"/>
            <a:ext cx="7234200" cy="3352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b="1" lang="en" sz="1600">
                <a:solidFill>
                  <a:schemeClr val="dk1"/>
                </a:solidFill>
                <a:latin typeface="Didact Gothic"/>
                <a:ea typeface="Didact Gothic"/>
                <a:cs typeface="Didact Gothic"/>
                <a:sym typeface="Didact Gothic"/>
              </a:rPr>
              <a:t>Undergraduate</a:t>
            </a:r>
            <a:r>
              <a:rPr b="1" lang="en" sz="1600">
                <a:solidFill>
                  <a:schemeClr val="dk1"/>
                </a:solidFill>
                <a:latin typeface="Didact Gothic"/>
                <a:ea typeface="Didact Gothic"/>
                <a:cs typeface="Didact Gothic"/>
                <a:sym typeface="Didact Gothic"/>
              </a:rPr>
              <a:t> TA in COMP 2011</a:t>
            </a:r>
            <a:endParaRPr b="1"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lang="en" sz="1600">
                <a:solidFill>
                  <a:schemeClr val="dk1"/>
                </a:solidFill>
                <a:latin typeface="Didact Gothic"/>
                <a:ea typeface="Didact Gothic"/>
                <a:cs typeface="Didact Gothic"/>
                <a:sym typeface="Didact Gothic"/>
              </a:rPr>
              <a:t>Interviewed through Zoom</a:t>
            </a:r>
            <a:endParaRPr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lang="en" sz="1600">
                <a:solidFill>
                  <a:schemeClr val="dk1"/>
                </a:solidFill>
                <a:latin typeface="Didact Gothic"/>
                <a:ea typeface="Didact Gothic"/>
                <a:cs typeface="Didact Gothic"/>
                <a:sym typeface="Didact Gothic"/>
              </a:rPr>
              <a:t>Genuinely enjoys teaching</a:t>
            </a:r>
            <a:endParaRPr sz="1600">
              <a:solidFill>
                <a:schemeClr val="dk1"/>
              </a:solidFill>
              <a:latin typeface="Didact Gothic"/>
              <a:ea typeface="Didact Gothic"/>
              <a:cs typeface="Didact Gothic"/>
              <a:sym typeface="Didact Gothic"/>
            </a:endParaRPr>
          </a:p>
        </p:txBody>
      </p:sp>
      <p:sp>
        <p:nvSpPr>
          <p:cNvPr id="757" name="Google Shape;757;p90"/>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Didact Gothic"/>
                <a:ea typeface="Didact Gothic"/>
                <a:cs typeface="Didact Gothic"/>
                <a:sym typeface="Didact Gothic"/>
              </a:rPr>
              <a:t>Interview with UG TA - Round 2</a:t>
            </a:r>
            <a:endParaRPr>
              <a:solidFill>
                <a:srgbClr val="000000"/>
              </a:solidFill>
              <a:latin typeface="Didact Gothic"/>
              <a:ea typeface="Didact Gothic"/>
              <a:cs typeface="Didact Gothic"/>
              <a:sym typeface="Didact Gothic"/>
            </a:endParaRPr>
          </a:p>
          <a:p>
            <a:pPr indent="0" lvl="0" marL="0" rtl="0" algn="ctr">
              <a:spcBef>
                <a:spcPts val="0"/>
              </a:spcBef>
              <a:spcAft>
                <a:spcPts val="0"/>
              </a:spcAft>
              <a:buNone/>
            </a:pPr>
            <a:r>
              <a:t/>
            </a:r>
            <a:endParaRPr>
              <a:latin typeface="Didact Gothic"/>
              <a:ea typeface="Didact Gothic"/>
              <a:cs typeface="Didact Gothic"/>
              <a:sym typeface="Didact Gothic"/>
            </a:endParaRPr>
          </a:p>
        </p:txBody>
      </p:sp>
      <p:cxnSp>
        <p:nvCxnSpPr>
          <p:cNvPr id="758" name="Google Shape;758;p90"/>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pic>
        <p:nvPicPr>
          <p:cNvPr id="759" name="Google Shape;759;p90"/>
          <p:cNvPicPr preferRelativeResize="0"/>
          <p:nvPr/>
        </p:nvPicPr>
        <p:blipFill>
          <a:blip r:embed="rId3">
            <a:alphaModFix/>
          </a:blip>
          <a:stretch>
            <a:fillRect/>
          </a:stretch>
        </p:blipFill>
        <p:spPr>
          <a:xfrm>
            <a:off x="1882825" y="1439550"/>
            <a:ext cx="4371476" cy="23879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63" name="Shape 763"/>
        <p:cNvGrpSpPr/>
        <p:nvPr/>
      </p:nvGrpSpPr>
      <p:grpSpPr>
        <a:xfrm>
          <a:off x="0" y="0"/>
          <a:ext cx="0" cy="0"/>
          <a:chOff x="0" y="0"/>
          <a:chExt cx="0" cy="0"/>
        </a:xfrm>
      </p:grpSpPr>
      <p:sp>
        <p:nvSpPr>
          <p:cNvPr id="764" name="Google Shape;764;p91"/>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Didact Gothic"/>
                <a:ea typeface="Didact Gothic"/>
                <a:cs typeface="Didact Gothic"/>
                <a:sym typeface="Didact Gothic"/>
              </a:rPr>
              <a:t>Interview with UG TA - Round 2</a:t>
            </a:r>
            <a:endParaRPr/>
          </a:p>
        </p:txBody>
      </p:sp>
      <p:cxnSp>
        <p:nvCxnSpPr>
          <p:cNvPr id="765" name="Google Shape;765;p91"/>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766" name="Google Shape;766;p91"/>
          <p:cNvSpPr txBox="1"/>
          <p:nvPr/>
        </p:nvSpPr>
        <p:spPr>
          <a:xfrm>
            <a:off x="778300" y="1467575"/>
            <a:ext cx="3462600" cy="3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Didact Gothic"/>
                <a:ea typeface="Didact Gothic"/>
                <a:cs typeface="Didact Gothic"/>
                <a:sym typeface="Didact Gothic"/>
              </a:rPr>
              <a:t>Highlight Moments</a:t>
            </a:r>
            <a:endParaRPr b="1">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b="1">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The UG TA was a bit confused at first, so he was going to plan further ahead of what he was going to do. </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Most UG-TA are self-taught for the classes, potentially showing why some students might not be engaged.</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UGTA are generally enthusiastic throughout the interview. Despite the challenges, he still enjoyed his role.</a:t>
            </a:r>
            <a:endParaRPr>
              <a:solidFill>
                <a:schemeClr val="dk1"/>
              </a:solidFill>
              <a:latin typeface="Didact Gothic"/>
              <a:ea typeface="Didact Gothic"/>
              <a:cs typeface="Didact Gothic"/>
              <a:sym typeface="Didact Gothic"/>
            </a:endParaRPr>
          </a:p>
        </p:txBody>
      </p:sp>
      <p:cxnSp>
        <p:nvCxnSpPr>
          <p:cNvPr id="767" name="Google Shape;767;p91"/>
          <p:cNvCxnSpPr/>
          <p:nvPr/>
        </p:nvCxnSpPr>
        <p:spPr>
          <a:xfrm flipH="1">
            <a:off x="4443450" y="1702250"/>
            <a:ext cx="3000" cy="2255400"/>
          </a:xfrm>
          <a:prstGeom prst="straightConnector1">
            <a:avLst/>
          </a:prstGeom>
          <a:noFill/>
          <a:ln cap="flat" cmpd="sng" w="19050">
            <a:solidFill>
              <a:schemeClr val="dk1"/>
            </a:solidFill>
            <a:prstDash val="solid"/>
            <a:round/>
            <a:headEnd len="med" w="med" type="none"/>
            <a:tailEnd len="med" w="med" type="none"/>
          </a:ln>
        </p:spPr>
      </p:cxnSp>
      <p:sp>
        <p:nvSpPr>
          <p:cNvPr id="768" name="Google Shape;768;p91"/>
          <p:cNvSpPr txBox="1"/>
          <p:nvPr/>
        </p:nvSpPr>
        <p:spPr>
          <a:xfrm>
            <a:off x="4927825" y="1339075"/>
            <a:ext cx="4125300" cy="3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Didact Gothic"/>
                <a:ea typeface="Didact Gothic"/>
                <a:cs typeface="Didact Gothic"/>
                <a:sym typeface="Didact Gothic"/>
              </a:rPr>
              <a:t>Unexpected Findings</a:t>
            </a:r>
            <a:endParaRPr b="1">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A</a:t>
            </a:r>
            <a:r>
              <a:rPr lang="en">
                <a:solidFill>
                  <a:schemeClr val="dk1"/>
                </a:solidFill>
                <a:latin typeface="Didact Gothic"/>
                <a:ea typeface="Didact Gothic"/>
                <a:cs typeface="Didact Gothic"/>
                <a:sym typeface="Didact Gothic"/>
              </a:rPr>
              <a:t>lmost no communication between UG TA and the PG TA or the professor. (</a:t>
            </a:r>
            <a:r>
              <a:rPr b="1" lang="en">
                <a:solidFill>
                  <a:schemeClr val="dk1"/>
                </a:solidFill>
                <a:latin typeface="Didact Gothic"/>
                <a:ea typeface="Didact Gothic"/>
                <a:cs typeface="Didact Gothic"/>
                <a:sym typeface="Didact Gothic"/>
              </a:rPr>
              <a:t>Verified assumption</a:t>
            </a:r>
            <a:r>
              <a:rPr lang="en">
                <a:solidFill>
                  <a:schemeClr val="dk1"/>
                </a:solidFill>
                <a:latin typeface="Didact Gothic"/>
                <a:ea typeface="Didact Gothic"/>
                <a:cs typeface="Didact Gothic"/>
                <a:sym typeface="Didact Gothic"/>
              </a:rPr>
              <a:t>: Communication between TA and Professor is a challenge)</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The UG TA genuinely enjoys teaching, even in a smaller capacity. (</a:t>
            </a:r>
            <a:r>
              <a:rPr b="1" lang="en">
                <a:solidFill>
                  <a:schemeClr val="dk1"/>
                </a:solidFill>
                <a:latin typeface="Didact Gothic"/>
                <a:ea typeface="Didact Gothic"/>
                <a:cs typeface="Didact Gothic"/>
                <a:sym typeface="Didact Gothic"/>
              </a:rPr>
              <a:t>Generated assumption</a:t>
            </a:r>
            <a:r>
              <a:rPr lang="en">
                <a:solidFill>
                  <a:schemeClr val="dk1"/>
                </a:solidFill>
                <a:latin typeface="Didact Gothic"/>
                <a:ea typeface="Didact Gothic"/>
                <a:cs typeface="Didact Gothic"/>
                <a:sym typeface="Didact Gothic"/>
              </a:rPr>
              <a:t>: UG TA might be a more suitable candidate for teaching)</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The UG TA did not know that there was any UG TA back when he was doing the course himself. (</a:t>
            </a:r>
            <a:r>
              <a:rPr b="1" lang="en">
                <a:solidFill>
                  <a:schemeClr val="dk1"/>
                </a:solidFill>
                <a:latin typeface="Didact Gothic"/>
                <a:ea typeface="Didact Gothic"/>
                <a:cs typeface="Didact Gothic"/>
                <a:sym typeface="Didact Gothic"/>
              </a:rPr>
              <a:t>Generated assumption</a:t>
            </a:r>
            <a:r>
              <a:rPr lang="en">
                <a:solidFill>
                  <a:schemeClr val="dk1"/>
                </a:solidFill>
                <a:latin typeface="Didact Gothic"/>
                <a:ea typeface="Didact Gothic"/>
                <a:cs typeface="Didact Gothic"/>
                <a:sym typeface="Didact Gothic"/>
              </a:rPr>
              <a:t>: Number of UG TA is on the rise.)</a:t>
            </a:r>
            <a:endParaRPr>
              <a:solidFill>
                <a:schemeClr val="dk1"/>
              </a:solidFill>
              <a:latin typeface="Didact Gothic"/>
              <a:ea typeface="Didact Gothic"/>
              <a:cs typeface="Didact Gothic"/>
              <a:sym typeface="Didact Gothic"/>
            </a:endParaRPr>
          </a:p>
        </p:txBody>
      </p:sp>
      <p:sp>
        <p:nvSpPr>
          <p:cNvPr id="769" name="Google Shape;769;p91"/>
          <p:cNvSpPr txBox="1"/>
          <p:nvPr/>
        </p:nvSpPr>
        <p:spPr>
          <a:xfrm>
            <a:off x="2032350" y="4418175"/>
            <a:ext cx="4825200" cy="6240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Didact Gothic"/>
                <a:ea typeface="Didact Gothic"/>
                <a:cs typeface="Didact Gothic"/>
                <a:sym typeface="Didact Gothic"/>
              </a:rPr>
              <a:t>UG TA are enthusiastic assistants, but currently they lack clear structures to provide effective help.</a:t>
            </a:r>
            <a:endParaRPr b="1" sz="16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92"/>
          <p:cNvSpPr txBox="1"/>
          <p:nvPr/>
        </p:nvSpPr>
        <p:spPr>
          <a:xfrm>
            <a:off x="814975" y="1334600"/>
            <a:ext cx="7234200" cy="3352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b="1"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b="1" lang="en" sz="1600">
                <a:solidFill>
                  <a:schemeClr val="dk1"/>
                </a:solidFill>
                <a:latin typeface="Didact Gothic"/>
                <a:ea typeface="Didact Gothic"/>
                <a:cs typeface="Didact Gothic"/>
                <a:sym typeface="Didact Gothic"/>
              </a:rPr>
              <a:t>2 Undergraduate Engineering Students</a:t>
            </a:r>
            <a:endParaRPr b="1"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lang="en" sz="1600">
                <a:solidFill>
                  <a:schemeClr val="dk1"/>
                </a:solidFill>
                <a:latin typeface="Didact Gothic"/>
                <a:ea typeface="Didact Gothic"/>
                <a:cs typeface="Didact Gothic"/>
                <a:sym typeface="Didact Gothic"/>
              </a:rPr>
              <a:t>Interviewed in person</a:t>
            </a:r>
            <a:endParaRPr sz="1600">
              <a:solidFill>
                <a:schemeClr val="dk1"/>
              </a:solidFill>
              <a:latin typeface="Didact Gothic"/>
              <a:ea typeface="Didact Gothic"/>
              <a:cs typeface="Didact Gothic"/>
              <a:sym typeface="Didact Gothic"/>
            </a:endParaRPr>
          </a:p>
          <a:p>
            <a:pPr indent="-330200" lvl="0" marL="457200" rtl="0" algn="l">
              <a:spcBef>
                <a:spcPts val="0"/>
              </a:spcBef>
              <a:spcAft>
                <a:spcPts val="0"/>
              </a:spcAft>
              <a:buClr>
                <a:schemeClr val="dk1"/>
              </a:buClr>
              <a:buSzPts val="1600"/>
              <a:buFont typeface="Didact Gothic"/>
              <a:buChar char="-"/>
            </a:pPr>
            <a:r>
              <a:rPr lang="en" sz="1600">
                <a:solidFill>
                  <a:schemeClr val="dk1"/>
                </a:solidFill>
                <a:latin typeface="Didact Gothic"/>
                <a:ea typeface="Didact Gothic"/>
                <a:cs typeface="Didact Gothic"/>
                <a:sym typeface="Didact Gothic"/>
              </a:rPr>
              <a:t>One is extreme stakeholder while the other is majority stakeholder</a:t>
            </a:r>
            <a:endParaRPr sz="1600">
              <a:solidFill>
                <a:schemeClr val="dk1"/>
              </a:solidFill>
              <a:latin typeface="Didact Gothic"/>
              <a:ea typeface="Didact Gothic"/>
              <a:cs typeface="Didact Gothic"/>
              <a:sym typeface="Didact Gothic"/>
            </a:endParaRPr>
          </a:p>
        </p:txBody>
      </p:sp>
      <p:sp>
        <p:nvSpPr>
          <p:cNvPr id="775" name="Google Shape;775;p92"/>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Didact Gothic"/>
                <a:ea typeface="Didact Gothic"/>
                <a:cs typeface="Didact Gothic"/>
                <a:sym typeface="Didact Gothic"/>
              </a:rPr>
              <a:t>Interview with UG students - Round 2</a:t>
            </a:r>
            <a:endParaRPr>
              <a:solidFill>
                <a:srgbClr val="000000"/>
              </a:solidFill>
              <a:latin typeface="Didact Gothic"/>
              <a:ea typeface="Didact Gothic"/>
              <a:cs typeface="Didact Gothic"/>
              <a:sym typeface="Didact Gothic"/>
            </a:endParaRPr>
          </a:p>
          <a:p>
            <a:pPr indent="0" lvl="0" marL="0" rtl="0" algn="ctr">
              <a:spcBef>
                <a:spcPts val="0"/>
              </a:spcBef>
              <a:spcAft>
                <a:spcPts val="0"/>
              </a:spcAft>
              <a:buNone/>
            </a:pPr>
            <a:r>
              <a:t/>
            </a:r>
            <a:endParaRPr>
              <a:latin typeface="Didact Gothic"/>
              <a:ea typeface="Didact Gothic"/>
              <a:cs typeface="Didact Gothic"/>
              <a:sym typeface="Didact Gothic"/>
            </a:endParaRPr>
          </a:p>
        </p:txBody>
      </p:sp>
      <p:cxnSp>
        <p:nvCxnSpPr>
          <p:cNvPr id="776" name="Google Shape;776;p92"/>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pic>
        <p:nvPicPr>
          <p:cNvPr id="777" name="Google Shape;777;p92"/>
          <p:cNvPicPr preferRelativeResize="0"/>
          <p:nvPr/>
        </p:nvPicPr>
        <p:blipFill>
          <a:blip r:embed="rId3">
            <a:alphaModFix/>
          </a:blip>
          <a:stretch>
            <a:fillRect/>
          </a:stretch>
        </p:blipFill>
        <p:spPr>
          <a:xfrm>
            <a:off x="1938649" y="1857199"/>
            <a:ext cx="1671325" cy="1558500"/>
          </a:xfrm>
          <a:prstGeom prst="rect">
            <a:avLst/>
          </a:prstGeom>
          <a:noFill/>
          <a:ln>
            <a:noFill/>
          </a:ln>
        </p:spPr>
      </p:pic>
      <p:pic>
        <p:nvPicPr>
          <p:cNvPr id="778" name="Google Shape;778;p92"/>
          <p:cNvPicPr preferRelativeResize="0"/>
          <p:nvPr/>
        </p:nvPicPr>
        <p:blipFill>
          <a:blip r:embed="rId4">
            <a:alphaModFix/>
          </a:blip>
          <a:stretch>
            <a:fillRect/>
          </a:stretch>
        </p:blipFill>
        <p:spPr>
          <a:xfrm>
            <a:off x="5019193" y="1857200"/>
            <a:ext cx="1511142" cy="1558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82" name="Shape 782"/>
        <p:cNvGrpSpPr/>
        <p:nvPr/>
      </p:nvGrpSpPr>
      <p:grpSpPr>
        <a:xfrm>
          <a:off x="0" y="0"/>
          <a:ext cx="0" cy="0"/>
          <a:chOff x="0" y="0"/>
          <a:chExt cx="0" cy="0"/>
        </a:xfrm>
      </p:grpSpPr>
      <p:sp>
        <p:nvSpPr>
          <p:cNvPr id="783" name="Google Shape;783;p93"/>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Didact Gothic"/>
                <a:ea typeface="Didact Gothic"/>
                <a:cs typeface="Didact Gothic"/>
                <a:sym typeface="Didact Gothic"/>
              </a:rPr>
              <a:t>Interview with UG students - Round 2</a:t>
            </a:r>
            <a:endParaRPr/>
          </a:p>
        </p:txBody>
      </p:sp>
      <p:cxnSp>
        <p:nvCxnSpPr>
          <p:cNvPr id="784" name="Google Shape;784;p93"/>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785" name="Google Shape;785;p93"/>
          <p:cNvSpPr txBox="1"/>
          <p:nvPr/>
        </p:nvSpPr>
        <p:spPr>
          <a:xfrm>
            <a:off x="778300" y="1467575"/>
            <a:ext cx="3462600" cy="3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Didact Gothic"/>
                <a:ea typeface="Didact Gothic"/>
                <a:cs typeface="Didact Gothic"/>
                <a:sym typeface="Didact Gothic"/>
              </a:rPr>
              <a:t>Highlight Moments</a:t>
            </a:r>
            <a:endParaRPr b="1">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b="1">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Students generally think that attending tutorials is a waste of time</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They preferred TAs with teaching skills and disliked TAs without engagement and experience</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They desired the need of out-of-class support such as WhatsApp</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They believe training for TAs can improve their teaching</a:t>
            </a:r>
            <a:endParaRPr>
              <a:solidFill>
                <a:schemeClr val="dk1"/>
              </a:solidFill>
              <a:latin typeface="Didact Gothic"/>
              <a:ea typeface="Didact Gothic"/>
              <a:cs typeface="Didact Gothic"/>
              <a:sym typeface="Didact Gothic"/>
            </a:endParaRPr>
          </a:p>
        </p:txBody>
      </p:sp>
      <p:cxnSp>
        <p:nvCxnSpPr>
          <p:cNvPr id="786" name="Google Shape;786;p93"/>
          <p:cNvCxnSpPr/>
          <p:nvPr/>
        </p:nvCxnSpPr>
        <p:spPr>
          <a:xfrm flipH="1">
            <a:off x="4443450" y="1702250"/>
            <a:ext cx="3000" cy="2255400"/>
          </a:xfrm>
          <a:prstGeom prst="straightConnector1">
            <a:avLst/>
          </a:prstGeom>
          <a:noFill/>
          <a:ln cap="flat" cmpd="sng" w="19050">
            <a:solidFill>
              <a:schemeClr val="dk1"/>
            </a:solidFill>
            <a:prstDash val="solid"/>
            <a:round/>
            <a:headEnd len="med" w="med" type="none"/>
            <a:tailEnd len="med" w="med" type="none"/>
          </a:ln>
        </p:spPr>
      </p:cxnSp>
      <p:sp>
        <p:nvSpPr>
          <p:cNvPr id="787" name="Google Shape;787;p93"/>
          <p:cNvSpPr txBox="1"/>
          <p:nvPr/>
        </p:nvSpPr>
        <p:spPr>
          <a:xfrm>
            <a:off x="4927825" y="1406500"/>
            <a:ext cx="3762600" cy="3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Didact Gothic"/>
                <a:ea typeface="Didact Gothic"/>
                <a:cs typeface="Didact Gothic"/>
                <a:sym typeface="Didact Gothic"/>
              </a:rPr>
              <a:t>Unexpected Findings</a:t>
            </a:r>
            <a:endParaRPr b="1">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Engineering UG students thought tutorials were waste of time, but valued asking questions after class. (</a:t>
            </a:r>
            <a:r>
              <a:rPr b="1" lang="en">
                <a:solidFill>
                  <a:schemeClr val="dk1"/>
                </a:solidFill>
                <a:latin typeface="Didact Gothic"/>
                <a:ea typeface="Didact Gothic"/>
                <a:cs typeface="Didact Gothic"/>
                <a:sym typeface="Didact Gothic"/>
              </a:rPr>
              <a:t>Verified</a:t>
            </a:r>
            <a:r>
              <a:rPr b="1" lang="en">
                <a:solidFill>
                  <a:schemeClr val="dk1"/>
                </a:solidFill>
                <a:latin typeface="Didact Gothic"/>
                <a:ea typeface="Didact Gothic"/>
                <a:cs typeface="Didact Gothic"/>
                <a:sym typeface="Didact Gothic"/>
              </a:rPr>
              <a:t> assumption</a:t>
            </a:r>
            <a:r>
              <a:rPr lang="en">
                <a:solidFill>
                  <a:schemeClr val="dk1"/>
                </a:solidFill>
                <a:latin typeface="Didact Gothic"/>
                <a:ea typeface="Didact Gothic"/>
                <a:cs typeface="Didact Gothic"/>
                <a:sym typeface="Didact Gothic"/>
              </a:rPr>
              <a:t>: UG students preferred asking outside class)</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AutoNum type="arabicPeriod"/>
            </a:pPr>
            <a:r>
              <a:rPr lang="en">
                <a:solidFill>
                  <a:schemeClr val="dk1"/>
                </a:solidFill>
                <a:latin typeface="Didact Gothic"/>
                <a:ea typeface="Didact Gothic"/>
                <a:cs typeface="Didact Gothic"/>
                <a:sym typeface="Didact Gothic"/>
              </a:rPr>
              <a:t>They preferred supportive learning materials over mandatory presence in class. (</a:t>
            </a:r>
            <a:r>
              <a:rPr b="1" lang="en">
                <a:solidFill>
                  <a:schemeClr val="dk1"/>
                </a:solidFill>
                <a:latin typeface="Didact Gothic"/>
                <a:ea typeface="Didact Gothic"/>
                <a:cs typeface="Didact Gothic"/>
                <a:sym typeface="Didact Gothic"/>
              </a:rPr>
              <a:t>Generated assumption</a:t>
            </a:r>
            <a:r>
              <a:rPr lang="en">
                <a:solidFill>
                  <a:schemeClr val="dk1"/>
                </a:solidFill>
                <a:latin typeface="Didact Gothic"/>
                <a:ea typeface="Didact Gothic"/>
                <a:cs typeface="Didact Gothic"/>
                <a:sym typeface="Didact Gothic"/>
              </a:rPr>
              <a:t>: PG TA’s time might be better spent outside tutorial)</a:t>
            </a:r>
            <a:endParaRPr>
              <a:solidFill>
                <a:schemeClr val="dk1"/>
              </a:solidFill>
              <a:latin typeface="Didact Gothic"/>
              <a:ea typeface="Didact Gothic"/>
              <a:cs typeface="Didact Gothic"/>
              <a:sym typeface="Didact Gothic"/>
            </a:endParaRPr>
          </a:p>
        </p:txBody>
      </p:sp>
      <p:sp>
        <p:nvSpPr>
          <p:cNvPr id="788" name="Google Shape;788;p93"/>
          <p:cNvSpPr txBox="1"/>
          <p:nvPr/>
        </p:nvSpPr>
        <p:spPr>
          <a:xfrm>
            <a:off x="2032350" y="4134700"/>
            <a:ext cx="4825200" cy="6240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Didact Gothic"/>
                <a:ea typeface="Didact Gothic"/>
                <a:cs typeface="Didact Gothic"/>
                <a:sym typeface="Didact Gothic"/>
              </a:rPr>
              <a:t>UG students value the opportunity to ask questions, but not the in-class time with TAs</a:t>
            </a:r>
            <a:endParaRPr b="1" sz="16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92" name="Shape 792"/>
        <p:cNvGrpSpPr/>
        <p:nvPr/>
      </p:nvGrpSpPr>
      <p:grpSpPr>
        <a:xfrm>
          <a:off x="0" y="0"/>
          <a:ext cx="0" cy="0"/>
          <a:chOff x="0" y="0"/>
          <a:chExt cx="0" cy="0"/>
        </a:xfrm>
      </p:grpSpPr>
      <p:sp>
        <p:nvSpPr>
          <p:cNvPr id="793" name="Google Shape;793;p94"/>
          <p:cNvSpPr txBox="1"/>
          <p:nvPr>
            <p:ph type="title"/>
          </p:nvPr>
        </p:nvSpPr>
        <p:spPr>
          <a:xfrm>
            <a:off x="500575" y="607825"/>
            <a:ext cx="8142900" cy="146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Revisit assumption</a:t>
            </a:r>
            <a:endParaRPr/>
          </a:p>
        </p:txBody>
      </p:sp>
      <p:cxnSp>
        <p:nvCxnSpPr>
          <p:cNvPr id="794" name="Google Shape;794;p94"/>
          <p:cNvCxnSpPr/>
          <p:nvPr/>
        </p:nvCxnSpPr>
        <p:spPr>
          <a:xfrm>
            <a:off x="2785750" y="1820720"/>
            <a:ext cx="3472500" cy="0"/>
          </a:xfrm>
          <a:prstGeom prst="straightConnector1">
            <a:avLst/>
          </a:prstGeom>
          <a:noFill/>
          <a:ln cap="flat" cmpd="sng" w="19050">
            <a:solidFill>
              <a:schemeClr val="dk2"/>
            </a:solidFill>
            <a:prstDash val="solid"/>
            <a:round/>
            <a:headEnd len="med" w="med" type="none"/>
            <a:tailEnd len="med" w="med" type="none"/>
          </a:ln>
        </p:spPr>
      </p:cxnSp>
      <p:sp>
        <p:nvSpPr>
          <p:cNvPr id="795" name="Google Shape;795;p94"/>
          <p:cNvSpPr txBox="1"/>
          <p:nvPr>
            <p:ph idx="4294967295" type="title"/>
          </p:nvPr>
        </p:nvSpPr>
        <p:spPr>
          <a:xfrm>
            <a:off x="1351900" y="2286450"/>
            <a:ext cx="6340200" cy="74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Didact Gothic"/>
                <a:ea typeface="Didact Gothic"/>
                <a:cs typeface="Didact Gothic"/>
                <a:sym typeface="Didact Gothic"/>
              </a:rPr>
              <a:t>Teaching is a challenge for some PG TA,</a:t>
            </a:r>
            <a:endParaRPr>
              <a:solidFill>
                <a:schemeClr val="accent6"/>
              </a:solidFill>
              <a:latin typeface="Didact Gothic"/>
              <a:ea typeface="Didact Gothic"/>
              <a:cs typeface="Didact Gothic"/>
              <a:sym typeface="Didact Gothic"/>
            </a:endParaRPr>
          </a:p>
          <a:p>
            <a:pPr indent="0" lvl="0" marL="0" rtl="0" algn="ctr">
              <a:spcBef>
                <a:spcPts val="0"/>
              </a:spcBef>
              <a:spcAft>
                <a:spcPts val="0"/>
              </a:spcAft>
              <a:buNone/>
            </a:pPr>
            <a:r>
              <a:rPr lang="en">
                <a:solidFill>
                  <a:schemeClr val="accent6"/>
                </a:solidFill>
                <a:latin typeface="Didact Gothic"/>
                <a:ea typeface="Didact Gothic"/>
                <a:cs typeface="Didact Gothic"/>
                <a:sym typeface="Didact Gothic"/>
              </a:rPr>
              <a:t>but </a:t>
            </a:r>
            <a:r>
              <a:rPr b="1" lang="en">
                <a:solidFill>
                  <a:schemeClr val="accent6"/>
                </a:solidFill>
                <a:latin typeface="Didact Gothic"/>
                <a:ea typeface="Didact Gothic"/>
                <a:cs typeface="Didact Gothic"/>
                <a:sym typeface="Didact Gothic"/>
              </a:rPr>
              <a:t>time management</a:t>
            </a:r>
            <a:r>
              <a:rPr lang="en">
                <a:solidFill>
                  <a:schemeClr val="accent6"/>
                </a:solidFill>
                <a:latin typeface="Didact Gothic"/>
                <a:ea typeface="Didact Gothic"/>
                <a:cs typeface="Didact Gothic"/>
                <a:sym typeface="Didact Gothic"/>
              </a:rPr>
              <a:t> is a more significant and prevalent challenge. </a:t>
            </a:r>
            <a:endParaRPr>
              <a:solidFill>
                <a:schemeClr val="accent6"/>
              </a:solidFill>
              <a:latin typeface="Didact Gothic"/>
              <a:ea typeface="Didact Gothic"/>
              <a:cs typeface="Didact Gothic"/>
              <a:sym typeface="Didact Gothic"/>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99" name="Shape 799"/>
        <p:cNvGrpSpPr/>
        <p:nvPr/>
      </p:nvGrpSpPr>
      <p:grpSpPr>
        <a:xfrm>
          <a:off x="0" y="0"/>
          <a:ext cx="0" cy="0"/>
          <a:chOff x="0" y="0"/>
          <a:chExt cx="0" cy="0"/>
        </a:xfrm>
      </p:grpSpPr>
      <p:sp>
        <p:nvSpPr>
          <p:cNvPr id="800" name="Google Shape;800;p95"/>
          <p:cNvSpPr txBox="1"/>
          <p:nvPr>
            <p:ph type="ctrTitle"/>
          </p:nvPr>
        </p:nvSpPr>
        <p:spPr>
          <a:xfrm>
            <a:off x="1690800" y="2045450"/>
            <a:ext cx="57624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05</a:t>
            </a:r>
            <a:endParaRPr sz="6000"/>
          </a:p>
        </p:txBody>
      </p:sp>
      <p:cxnSp>
        <p:nvCxnSpPr>
          <p:cNvPr id="801" name="Google Shape;801;p95"/>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802" name="Google Shape;802;p95"/>
          <p:cNvSpPr txBox="1"/>
          <p:nvPr>
            <p:ph idx="1" type="subTitle"/>
          </p:nvPr>
        </p:nvSpPr>
        <p:spPr>
          <a:xfrm>
            <a:off x="2218725" y="3334300"/>
            <a:ext cx="4706400" cy="79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PERSONA</a:t>
            </a:r>
            <a:endParaRPr sz="3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96"/>
          <p:cNvSpPr txBox="1"/>
          <p:nvPr/>
        </p:nvSpPr>
        <p:spPr>
          <a:xfrm>
            <a:off x="3901450" y="754375"/>
            <a:ext cx="444600" cy="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Questrial"/>
              <a:ea typeface="Questrial"/>
              <a:cs typeface="Questrial"/>
              <a:sym typeface="Questrial"/>
            </a:endParaRPr>
          </a:p>
        </p:txBody>
      </p:sp>
      <p:pic>
        <p:nvPicPr>
          <p:cNvPr id="808" name="Google Shape;808;p96"/>
          <p:cNvPicPr preferRelativeResize="0"/>
          <p:nvPr/>
        </p:nvPicPr>
        <p:blipFill>
          <a:blip r:embed="rId3">
            <a:alphaModFix/>
          </a:blip>
          <a:stretch>
            <a:fillRect/>
          </a:stretch>
        </p:blipFill>
        <p:spPr>
          <a:xfrm>
            <a:off x="0" y="0"/>
            <a:ext cx="9144000" cy="547577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pic>
        <p:nvPicPr>
          <p:cNvPr id="813" name="Google Shape;813;p97"/>
          <p:cNvPicPr preferRelativeResize="0"/>
          <p:nvPr/>
        </p:nvPicPr>
        <p:blipFill>
          <a:blip r:embed="rId3">
            <a:alphaModFix/>
          </a:blip>
          <a:stretch>
            <a:fillRect/>
          </a:stretch>
        </p:blipFill>
        <p:spPr>
          <a:xfrm>
            <a:off x="152400" y="152400"/>
            <a:ext cx="8043372" cy="48387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pic>
        <p:nvPicPr>
          <p:cNvPr id="818" name="Google Shape;818;p98"/>
          <p:cNvPicPr preferRelativeResize="0"/>
          <p:nvPr/>
        </p:nvPicPr>
        <p:blipFill>
          <a:blip r:embed="rId3">
            <a:alphaModFix/>
          </a:blip>
          <a:stretch>
            <a:fillRect/>
          </a:stretch>
        </p:blipFill>
        <p:spPr>
          <a:xfrm>
            <a:off x="587986" y="159663"/>
            <a:ext cx="7968025" cy="4824175"/>
          </a:xfrm>
          <a:prstGeom prst="rect">
            <a:avLst/>
          </a:prstGeom>
          <a:noFill/>
          <a:ln>
            <a:noFill/>
          </a:ln>
        </p:spPr>
      </p:pic>
      <p:pic>
        <p:nvPicPr>
          <p:cNvPr id="819" name="Google Shape;819;p98"/>
          <p:cNvPicPr preferRelativeResize="0"/>
          <p:nvPr/>
        </p:nvPicPr>
        <p:blipFill>
          <a:blip r:embed="rId4">
            <a:alphaModFix/>
          </a:blip>
          <a:stretch>
            <a:fillRect/>
          </a:stretch>
        </p:blipFill>
        <p:spPr>
          <a:xfrm>
            <a:off x="753832" y="382975"/>
            <a:ext cx="1557825" cy="142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3"/>
          <p:cNvSpPr txBox="1"/>
          <p:nvPr>
            <p:ph type="title"/>
          </p:nvPr>
        </p:nvSpPr>
        <p:spPr>
          <a:xfrm>
            <a:off x="-447750" y="0"/>
            <a:ext cx="8808600" cy="131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members</a:t>
            </a:r>
            <a:endParaRPr/>
          </a:p>
        </p:txBody>
      </p:sp>
      <p:sp>
        <p:nvSpPr>
          <p:cNvPr id="493" name="Google Shape;493;p63"/>
          <p:cNvSpPr txBox="1"/>
          <p:nvPr>
            <p:ph idx="1" type="body"/>
          </p:nvPr>
        </p:nvSpPr>
        <p:spPr>
          <a:xfrm>
            <a:off x="1818900" y="1500889"/>
            <a:ext cx="4275300" cy="214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CHAN, Chun Hin</a:t>
            </a:r>
            <a:endParaRPr sz="2100"/>
          </a:p>
          <a:p>
            <a:pPr indent="0" lvl="0" marL="0" rtl="0" algn="ctr">
              <a:spcBef>
                <a:spcPts val="0"/>
              </a:spcBef>
              <a:spcAft>
                <a:spcPts val="0"/>
              </a:spcAft>
              <a:buNone/>
            </a:pPr>
            <a:r>
              <a:rPr lang="en" sz="2100"/>
              <a:t>CHAN, Shing Chung</a:t>
            </a:r>
            <a:endParaRPr sz="2100"/>
          </a:p>
          <a:p>
            <a:pPr indent="0" lvl="0" marL="0" rtl="0" algn="ctr">
              <a:spcBef>
                <a:spcPts val="0"/>
              </a:spcBef>
              <a:spcAft>
                <a:spcPts val="0"/>
              </a:spcAft>
              <a:buNone/>
            </a:pPr>
            <a:r>
              <a:rPr lang="en" sz="2100"/>
              <a:t>CHAU, Chun Kai</a:t>
            </a:r>
            <a:endParaRPr sz="2100"/>
          </a:p>
          <a:p>
            <a:pPr indent="0" lvl="0" marL="0" rtl="0" algn="ctr">
              <a:spcBef>
                <a:spcPts val="0"/>
              </a:spcBef>
              <a:spcAft>
                <a:spcPts val="0"/>
              </a:spcAft>
              <a:buNone/>
            </a:pPr>
            <a:r>
              <a:rPr lang="en" sz="2100"/>
              <a:t>HWANG, Jaehee</a:t>
            </a:r>
            <a:endParaRPr sz="2100"/>
          </a:p>
          <a:p>
            <a:pPr indent="0" lvl="0" marL="0" rtl="0" algn="ctr">
              <a:spcBef>
                <a:spcPts val="0"/>
              </a:spcBef>
              <a:spcAft>
                <a:spcPts val="0"/>
              </a:spcAft>
              <a:buNone/>
            </a:pPr>
            <a:r>
              <a:rPr lang="en" sz="2100"/>
              <a:t>SIDAURUK, Farrell Nathaniel Azvari</a:t>
            </a:r>
            <a:endParaRPr sz="2100"/>
          </a:p>
        </p:txBody>
      </p:sp>
      <p:cxnSp>
        <p:nvCxnSpPr>
          <p:cNvPr id="494" name="Google Shape;494;p63"/>
          <p:cNvCxnSpPr/>
          <p:nvPr/>
        </p:nvCxnSpPr>
        <p:spPr>
          <a:xfrm>
            <a:off x="3633000" y="1310995"/>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99"/>
          <p:cNvSpPr txBox="1"/>
          <p:nvPr/>
        </p:nvSpPr>
        <p:spPr>
          <a:xfrm>
            <a:off x="3901450" y="754375"/>
            <a:ext cx="444600" cy="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Questrial"/>
              <a:ea typeface="Questrial"/>
              <a:cs typeface="Questrial"/>
              <a:sym typeface="Questrial"/>
            </a:endParaRPr>
          </a:p>
        </p:txBody>
      </p:sp>
      <p:pic>
        <p:nvPicPr>
          <p:cNvPr id="825" name="Google Shape;825;p99"/>
          <p:cNvPicPr preferRelativeResize="0"/>
          <p:nvPr/>
        </p:nvPicPr>
        <p:blipFill>
          <a:blip r:embed="rId3">
            <a:alphaModFix/>
          </a:blip>
          <a:stretch>
            <a:fillRect/>
          </a:stretch>
        </p:blipFill>
        <p:spPr>
          <a:xfrm>
            <a:off x="1135600" y="754375"/>
            <a:ext cx="6758018" cy="4008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00"/>
          <p:cNvSpPr txBox="1"/>
          <p:nvPr>
            <p:ph type="title"/>
          </p:nvPr>
        </p:nvSpPr>
        <p:spPr>
          <a:xfrm>
            <a:off x="713250" y="638800"/>
            <a:ext cx="77175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831" name="Google Shape;831;p100"/>
          <p:cNvSpPr txBox="1"/>
          <p:nvPr>
            <p:ph idx="1" type="body"/>
          </p:nvPr>
        </p:nvSpPr>
        <p:spPr>
          <a:xfrm>
            <a:off x="713250" y="2706374"/>
            <a:ext cx="7717500" cy="763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500"/>
              <a:t>ANALYSIS</a:t>
            </a:r>
            <a:endParaRPr sz="45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01"/>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are the main tasks of TAs?</a:t>
            </a:r>
            <a:endParaRPr/>
          </a:p>
        </p:txBody>
      </p:sp>
      <p:sp>
        <p:nvSpPr>
          <p:cNvPr id="837" name="Google Shape;837;p101"/>
          <p:cNvSpPr txBox="1"/>
          <p:nvPr>
            <p:ph idx="1" type="body"/>
          </p:nvPr>
        </p:nvSpPr>
        <p:spPr>
          <a:xfrm>
            <a:off x="676550" y="1207650"/>
            <a:ext cx="7710900" cy="27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List of main tasks:</a:t>
            </a:r>
            <a:endParaRPr b="1"/>
          </a:p>
          <a:p>
            <a:pPr indent="-317500" lvl="0" marL="457200" rtl="0" algn="l">
              <a:spcBef>
                <a:spcPts val="0"/>
              </a:spcBef>
              <a:spcAft>
                <a:spcPts val="0"/>
              </a:spcAft>
              <a:buSzPts val="1400"/>
              <a:buAutoNum type="arabicPeriod"/>
            </a:pPr>
            <a:r>
              <a:rPr lang="en"/>
              <a:t>have to prepare undergraduate course assignments</a:t>
            </a:r>
            <a:endParaRPr/>
          </a:p>
          <a:p>
            <a:pPr indent="-317500" lvl="0" marL="457200" rtl="0" algn="l">
              <a:spcBef>
                <a:spcPts val="0"/>
              </a:spcBef>
              <a:spcAft>
                <a:spcPts val="0"/>
              </a:spcAft>
              <a:buSzPts val="1400"/>
              <a:buAutoNum type="arabicPeriod"/>
            </a:pPr>
            <a:r>
              <a:rPr lang="en"/>
              <a:t>Prepare undergraduate course labs/tutorials materials</a:t>
            </a:r>
            <a:endParaRPr/>
          </a:p>
          <a:p>
            <a:pPr indent="-317500" lvl="0" marL="457200" rtl="0" algn="l">
              <a:spcBef>
                <a:spcPts val="0"/>
              </a:spcBef>
              <a:spcAft>
                <a:spcPts val="0"/>
              </a:spcAft>
              <a:buSzPts val="1400"/>
              <a:buAutoNum type="arabicPeriod"/>
            </a:pPr>
            <a:r>
              <a:rPr lang="en"/>
              <a:t>Do grading (assignments, midterm exam, final exam)</a:t>
            </a:r>
            <a:endParaRPr/>
          </a:p>
          <a:p>
            <a:pPr indent="-317500" lvl="0" marL="457200" rtl="0" algn="l">
              <a:spcBef>
                <a:spcPts val="0"/>
              </a:spcBef>
              <a:spcAft>
                <a:spcPts val="0"/>
              </a:spcAft>
              <a:buSzPts val="1400"/>
              <a:buAutoNum type="arabicPeriod"/>
            </a:pPr>
            <a:r>
              <a:rPr lang="en"/>
              <a:t>Write research thesis</a:t>
            </a:r>
            <a:endParaRPr/>
          </a:p>
          <a:p>
            <a:pPr indent="-317500" lvl="0" marL="457200" rtl="0" algn="l">
              <a:spcBef>
                <a:spcPts val="0"/>
              </a:spcBef>
              <a:spcAft>
                <a:spcPts val="0"/>
              </a:spcAft>
              <a:buSzPts val="1400"/>
              <a:buAutoNum type="arabicPeriod"/>
            </a:pPr>
            <a:r>
              <a:rPr lang="en"/>
              <a:t>Conduct office hours to answer questions to students</a:t>
            </a:r>
            <a:endParaRPr/>
          </a:p>
          <a:p>
            <a:pPr indent="-317500" lvl="0" marL="457200" rtl="0" algn="l">
              <a:spcBef>
                <a:spcPts val="0"/>
              </a:spcBef>
              <a:spcAft>
                <a:spcPts val="0"/>
              </a:spcAft>
              <a:buSzPts val="1400"/>
              <a:buAutoNum type="arabicPeriod"/>
            </a:pPr>
            <a:r>
              <a:rPr lang="en"/>
              <a:t>Have frequent meetings with supervisors</a:t>
            </a:r>
            <a:endParaRPr/>
          </a:p>
          <a:p>
            <a:pPr indent="-317500" lvl="0" marL="457200" rtl="0" algn="l">
              <a:spcBef>
                <a:spcPts val="0"/>
              </a:spcBef>
              <a:spcAft>
                <a:spcPts val="0"/>
              </a:spcAft>
              <a:buSzPts val="1400"/>
              <a:buAutoNum type="arabicPeriod"/>
            </a:pPr>
            <a:r>
              <a:rPr lang="en"/>
              <a:t>Do rehearsal before the labs/tutorials begin</a:t>
            </a:r>
            <a:endParaRPr/>
          </a:p>
          <a:p>
            <a:pPr indent="-317500" lvl="0" marL="457200" rtl="0" algn="l">
              <a:spcBef>
                <a:spcPts val="0"/>
              </a:spcBef>
              <a:spcAft>
                <a:spcPts val="0"/>
              </a:spcAft>
              <a:buSzPts val="1400"/>
              <a:buAutoNum type="arabicPeriod"/>
            </a:pPr>
            <a:r>
              <a:rPr lang="en"/>
              <a:t>Lack of sleep due to heavy workload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Main challenges that we identify:</a:t>
            </a:r>
            <a:endParaRPr b="1"/>
          </a:p>
          <a:p>
            <a:pPr indent="-317500" lvl="0" marL="457200" rtl="0" algn="l">
              <a:spcBef>
                <a:spcPts val="0"/>
              </a:spcBef>
              <a:spcAft>
                <a:spcPts val="0"/>
              </a:spcAft>
              <a:buSzPts val="1400"/>
              <a:buAutoNum type="arabicPeriod"/>
            </a:pPr>
            <a:r>
              <a:rPr lang="en"/>
              <a:t>They lack sleep due to large amount of workload</a:t>
            </a:r>
            <a:endParaRPr/>
          </a:p>
          <a:p>
            <a:pPr indent="-317500" lvl="0" marL="457200" rtl="0" algn="l">
              <a:spcBef>
                <a:spcPts val="0"/>
              </a:spcBef>
              <a:spcAft>
                <a:spcPts val="0"/>
              </a:spcAft>
              <a:buSzPts val="1400"/>
              <a:buAutoNum type="arabicPeriod"/>
            </a:pPr>
            <a:r>
              <a:rPr lang="en"/>
              <a:t>Convenient ways of a</a:t>
            </a:r>
            <a:r>
              <a:rPr lang="en"/>
              <a:t>nswering questions for students (in and out of office hours, through emails and WhatsApp)</a:t>
            </a:r>
            <a:endParaRPr/>
          </a:p>
          <a:p>
            <a:pPr indent="-317500" lvl="0" marL="457200" rtl="0" algn="l">
              <a:spcBef>
                <a:spcPts val="0"/>
              </a:spcBef>
              <a:spcAft>
                <a:spcPts val="0"/>
              </a:spcAft>
              <a:buSzPts val="1400"/>
              <a:buAutoNum type="arabicPeriod"/>
            </a:pPr>
            <a:r>
              <a:rPr lang="en"/>
              <a:t>Have frequent meetings with supervisors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102"/>
          <p:cNvSpPr txBox="1"/>
          <p:nvPr>
            <p:ph type="title"/>
          </p:nvPr>
        </p:nvSpPr>
        <p:spPr>
          <a:xfrm>
            <a:off x="713225" y="530725"/>
            <a:ext cx="7710900" cy="99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they want more sleep time?</a:t>
            </a:r>
            <a:endParaRPr/>
          </a:p>
        </p:txBody>
      </p:sp>
      <p:sp>
        <p:nvSpPr>
          <p:cNvPr id="843" name="Google Shape;843;p102"/>
          <p:cNvSpPr txBox="1"/>
          <p:nvPr>
            <p:ph idx="1" type="body"/>
          </p:nvPr>
        </p:nvSpPr>
        <p:spPr>
          <a:xfrm>
            <a:off x="716550" y="1204025"/>
            <a:ext cx="7710900" cy="40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Current Situation:</a:t>
            </a:r>
            <a:endParaRPr b="1"/>
          </a:p>
          <a:p>
            <a:pPr indent="-317500" lvl="0" marL="457200" rtl="0" algn="l">
              <a:spcBef>
                <a:spcPts val="0"/>
              </a:spcBef>
              <a:spcAft>
                <a:spcPts val="0"/>
              </a:spcAft>
              <a:buSzPts val="1400"/>
              <a:buAutoNum type="arabicPeriod"/>
            </a:pPr>
            <a:r>
              <a:rPr lang="en"/>
              <a:t>PG TAs have a lot of responsibilities, such as meetings and tutorials, which take a lot of their time away from their own postgraduate research.</a:t>
            </a:r>
            <a:endParaRPr/>
          </a:p>
          <a:p>
            <a:pPr indent="-317500" lvl="0" marL="457200" rtl="0" algn="l">
              <a:spcBef>
                <a:spcPts val="0"/>
              </a:spcBef>
              <a:spcAft>
                <a:spcPts val="0"/>
              </a:spcAft>
              <a:buSzPts val="1400"/>
              <a:buAutoNum type="arabicPeriod"/>
            </a:pPr>
            <a:r>
              <a:rPr lang="en"/>
              <a:t>PG TAs have to spend a lot of time for commute in-between their responsibilities which reduces the time for them to rest even more.</a:t>
            </a:r>
            <a:endParaRPr/>
          </a:p>
          <a:p>
            <a:pPr indent="-317500" lvl="0" marL="457200" rtl="0" algn="l">
              <a:spcBef>
                <a:spcPts val="0"/>
              </a:spcBef>
              <a:spcAft>
                <a:spcPts val="0"/>
              </a:spcAft>
              <a:buSzPts val="1400"/>
              <a:buAutoNum type="arabicPeriod"/>
            </a:pPr>
            <a:r>
              <a:rPr lang="en"/>
              <a:t>PG TAs have a lot of pressure on themselves to make sure they go through all of their work first before going to sleep.</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a:t>Iterations:</a:t>
            </a:r>
            <a:endParaRPr b="1"/>
          </a:p>
          <a:p>
            <a:pPr indent="-317500" lvl="0" marL="457200" rtl="0" algn="l">
              <a:spcBef>
                <a:spcPts val="0"/>
              </a:spcBef>
              <a:spcAft>
                <a:spcPts val="0"/>
              </a:spcAft>
              <a:buSzPts val="1400"/>
              <a:buAutoNum type="arabicPeriod"/>
            </a:pPr>
            <a:r>
              <a:rPr lang="en"/>
              <a:t>PG TAs want to have more time to rest because they feel pressured to finish all of their workload.</a:t>
            </a:r>
            <a:endParaRPr/>
          </a:p>
          <a:p>
            <a:pPr indent="-317500" lvl="0" marL="457200" rtl="0" algn="l">
              <a:spcBef>
                <a:spcPts val="0"/>
              </a:spcBef>
              <a:spcAft>
                <a:spcPts val="0"/>
              </a:spcAft>
              <a:buSzPts val="1400"/>
              <a:buAutoNum type="arabicPeriod"/>
            </a:pPr>
            <a:r>
              <a:rPr lang="en"/>
              <a:t>PG TAs feel pressured to finish all of their workload because they have lost a lot of time due to their responsibilities, such as meetings or tutorials, in addition to their postgraduate research.</a:t>
            </a:r>
            <a:endParaRPr/>
          </a:p>
          <a:p>
            <a:pPr indent="-317500" lvl="0" marL="457200" rtl="0" algn="l">
              <a:spcBef>
                <a:spcPts val="0"/>
              </a:spcBef>
              <a:spcAft>
                <a:spcPts val="0"/>
              </a:spcAft>
              <a:buSzPts val="1400"/>
              <a:buAutoNum type="arabicPeriod"/>
            </a:pPr>
            <a:r>
              <a:rPr lang="en"/>
              <a:t>PG TAs have lost a lot of time due to their responsibilities because they are not able to manage the time in a pace which is suitable to their own.</a:t>
            </a:r>
            <a:endParaRPr/>
          </a:p>
          <a:p>
            <a:pPr indent="-317500" lvl="0" marL="457200" rtl="0" algn="l">
              <a:spcBef>
                <a:spcPts val="0"/>
              </a:spcBef>
              <a:spcAft>
                <a:spcPts val="0"/>
              </a:spcAft>
              <a:buSzPts val="1400"/>
              <a:buAutoNum type="arabicPeriod"/>
            </a:pPr>
            <a:r>
              <a:rPr lang="en"/>
              <a:t>PG TAs want to be able to manage the time in a pace which is suitable to their own because it will help </a:t>
            </a:r>
            <a:r>
              <a:rPr lang="en"/>
              <a:t>increase</a:t>
            </a:r>
            <a:r>
              <a:rPr lang="en"/>
              <a:t> efficiency and prevent physical and mental illness from overworking.</a:t>
            </a:r>
            <a:endParaRPr/>
          </a:p>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03"/>
          <p:cNvSpPr txBox="1"/>
          <p:nvPr>
            <p:ph type="title"/>
          </p:nvPr>
        </p:nvSpPr>
        <p:spPr>
          <a:xfrm>
            <a:off x="716550" y="428000"/>
            <a:ext cx="7710900" cy="99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they want more convenient ways of answering students?</a:t>
            </a:r>
            <a:endParaRPr/>
          </a:p>
        </p:txBody>
      </p:sp>
      <p:sp>
        <p:nvSpPr>
          <p:cNvPr id="849" name="Google Shape;849;p103"/>
          <p:cNvSpPr txBox="1"/>
          <p:nvPr>
            <p:ph idx="1" type="body"/>
          </p:nvPr>
        </p:nvSpPr>
        <p:spPr>
          <a:xfrm>
            <a:off x="713225" y="1490175"/>
            <a:ext cx="7710900" cy="34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Current situation:</a:t>
            </a:r>
            <a:endParaRPr b="1"/>
          </a:p>
          <a:p>
            <a:pPr indent="-317500" lvl="0" marL="457200" rtl="0" algn="l">
              <a:spcBef>
                <a:spcPts val="0"/>
              </a:spcBef>
              <a:spcAft>
                <a:spcPts val="0"/>
              </a:spcAft>
              <a:buSzPts val="1400"/>
              <a:buAutoNum type="arabicPeriod"/>
            </a:pPr>
            <a:r>
              <a:rPr lang="en"/>
              <a:t>UG students preferred out-of-class questions rather than in-class, so the proportion of after class questions is high</a:t>
            </a:r>
            <a:endParaRPr/>
          </a:p>
          <a:p>
            <a:pPr indent="-317500" lvl="0" marL="457200" rtl="0" algn="l">
              <a:spcBef>
                <a:spcPts val="0"/>
              </a:spcBef>
              <a:spcAft>
                <a:spcPts val="0"/>
              </a:spcAft>
              <a:buSzPts val="1400"/>
              <a:buAutoNum type="arabicPeriod"/>
            </a:pPr>
            <a:r>
              <a:rPr lang="en"/>
              <a:t>Some PG TA might miss out questions asked by UG students after tutorial</a:t>
            </a:r>
            <a:endParaRPr/>
          </a:p>
          <a:p>
            <a:pPr indent="-317500" lvl="0" marL="457200" rtl="0" algn="l">
              <a:spcBef>
                <a:spcPts val="0"/>
              </a:spcBef>
              <a:spcAft>
                <a:spcPts val="0"/>
              </a:spcAft>
              <a:buSzPts val="1400"/>
              <a:buAutoNum type="arabicPeriod"/>
            </a:pPr>
            <a:r>
              <a:rPr lang="en"/>
              <a:t>Some PG TA need to spend a lot of time answering questions outside tutorial, through WhatsApp or email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Iterations:</a:t>
            </a:r>
            <a:endParaRPr b="1"/>
          </a:p>
          <a:p>
            <a:pPr indent="-317500" lvl="0" marL="457200" rtl="0" algn="l">
              <a:spcBef>
                <a:spcPts val="0"/>
              </a:spcBef>
              <a:spcAft>
                <a:spcPts val="0"/>
              </a:spcAft>
              <a:buSzPts val="1400"/>
              <a:buAutoNum type="arabicPeriod"/>
            </a:pPr>
            <a:r>
              <a:rPr lang="en"/>
              <a:t>PG TA want to save more time on their major tasks (researching) because answering students’ question can be time-consuming</a:t>
            </a:r>
            <a:endParaRPr/>
          </a:p>
          <a:p>
            <a:pPr indent="-317500" lvl="0" marL="457200" rtl="0" algn="l">
              <a:spcBef>
                <a:spcPts val="0"/>
              </a:spcBef>
              <a:spcAft>
                <a:spcPts val="0"/>
              </a:spcAft>
              <a:buSzPts val="1400"/>
              <a:buAutoNum type="arabicPeriod"/>
            </a:pPr>
            <a:r>
              <a:rPr lang="en"/>
              <a:t>PG TA thinks </a:t>
            </a:r>
            <a:r>
              <a:rPr lang="en"/>
              <a:t>answering students’ question can be time-consuming because he </a:t>
            </a:r>
            <a:r>
              <a:rPr lang="en"/>
              <a:t>receives a </a:t>
            </a:r>
            <a:r>
              <a:rPr lang="en"/>
              <a:t>large number of questions by UG students outside of class and these replies could be hard to track </a:t>
            </a:r>
            <a:endParaRPr/>
          </a:p>
          <a:p>
            <a:pPr indent="-317500" lvl="0" marL="457200" rtl="0" algn="l">
              <a:spcBef>
                <a:spcPts val="0"/>
              </a:spcBef>
              <a:spcAft>
                <a:spcPts val="0"/>
              </a:spcAft>
              <a:buSzPts val="1400"/>
              <a:buAutoNum type="arabicPeriod"/>
            </a:pPr>
            <a:r>
              <a:rPr lang="en"/>
              <a:t>PG TA thinks replying to students outside class is hard to track because there are multiple platforms (e.g. email, WhatsApp, Telegram, Canvas Discussion etc.) that students use to ask</a:t>
            </a:r>
            <a:endParaRPr/>
          </a:p>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04"/>
          <p:cNvSpPr txBox="1"/>
          <p:nvPr>
            <p:ph type="title"/>
          </p:nvPr>
        </p:nvSpPr>
        <p:spPr>
          <a:xfrm>
            <a:off x="0" y="530725"/>
            <a:ext cx="8430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THE TAs want more efficient meetings with supervisors?</a:t>
            </a:r>
            <a:endParaRPr/>
          </a:p>
        </p:txBody>
      </p:sp>
      <p:sp>
        <p:nvSpPr>
          <p:cNvPr id="855" name="Google Shape;855;p104"/>
          <p:cNvSpPr txBox="1"/>
          <p:nvPr>
            <p:ph idx="1" type="body"/>
          </p:nvPr>
        </p:nvSpPr>
        <p:spPr>
          <a:xfrm>
            <a:off x="716550" y="1515200"/>
            <a:ext cx="7710900" cy="36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Current </a:t>
            </a:r>
            <a:r>
              <a:rPr b="1" lang="en"/>
              <a:t>situation:</a:t>
            </a:r>
            <a:endParaRPr b="1"/>
          </a:p>
          <a:p>
            <a:pPr indent="-317500" lvl="0" marL="457200" rtl="0" algn="l">
              <a:spcBef>
                <a:spcPts val="0"/>
              </a:spcBef>
              <a:spcAft>
                <a:spcPts val="0"/>
              </a:spcAft>
              <a:buSzPts val="1400"/>
              <a:buAutoNum type="arabicPeriod"/>
            </a:pPr>
            <a:r>
              <a:rPr lang="en"/>
              <a:t>TAs need to discuss about the distribution of the workload (prepare assignments, labs tutorials) with other TAs for different UG courses under supervisors’ consent</a:t>
            </a:r>
            <a:endParaRPr/>
          </a:p>
          <a:p>
            <a:pPr indent="-317500" lvl="0" marL="457200" rtl="0" algn="l">
              <a:spcBef>
                <a:spcPts val="0"/>
              </a:spcBef>
              <a:spcAft>
                <a:spcPts val="0"/>
              </a:spcAft>
              <a:buSzPts val="1400"/>
              <a:buAutoNum type="arabicPeriod"/>
            </a:pPr>
            <a:r>
              <a:rPr lang="en"/>
              <a:t>TAs need to let the supervisors see whether the assignments they made are appropriate and give feedback</a:t>
            </a:r>
            <a:endParaRPr/>
          </a:p>
          <a:p>
            <a:pPr indent="-317500" lvl="0" marL="457200" rtl="0" algn="l">
              <a:spcBef>
                <a:spcPts val="0"/>
              </a:spcBef>
              <a:spcAft>
                <a:spcPts val="0"/>
              </a:spcAft>
              <a:buSzPts val="1400"/>
              <a:buAutoNum type="arabicPeriod"/>
            </a:pPr>
            <a:r>
              <a:rPr lang="en"/>
              <a:t>They do not have clear timeline for meeting which leads to long meeting time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Iterations:</a:t>
            </a:r>
            <a:endParaRPr b="1"/>
          </a:p>
          <a:p>
            <a:pPr indent="-317500" lvl="0" marL="457200" rtl="0" algn="l">
              <a:spcBef>
                <a:spcPts val="0"/>
              </a:spcBef>
              <a:spcAft>
                <a:spcPts val="0"/>
              </a:spcAft>
              <a:buSzPts val="1400"/>
              <a:buAutoNum type="arabicPeriod"/>
            </a:pPr>
            <a:r>
              <a:rPr lang="en"/>
              <a:t>PG TA want more efficient meetings with supervisors because they need to know their duties and fulfill supervisors’ requirements while saving time for other work</a:t>
            </a:r>
            <a:endParaRPr/>
          </a:p>
          <a:p>
            <a:pPr indent="-317500" lvl="0" marL="457200" rtl="0" algn="l">
              <a:spcBef>
                <a:spcPts val="0"/>
              </a:spcBef>
              <a:spcAft>
                <a:spcPts val="0"/>
              </a:spcAft>
              <a:buSzPts val="1400"/>
              <a:buAutoNum type="arabicPeriod"/>
            </a:pPr>
            <a:r>
              <a:rPr lang="en"/>
              <a:t>PG TA need to know their duties and fulfill supervisors’ requirements in meetings because there are limited communication channels and regular meetings is the only option to communicate for most Engineering PG TA.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05"/>
          <p:cNvSpPr txBox="1"/>
          <p:nvPr>
            <p:ph type="title"/>
          </p:nvPr>
        </p:nvSpPr>
        <p:spPr>
          <a:xfrm>
            <a:off x="1726200" y="1681450"/>
            <a:ext cx="5691600" cy="131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861" name="Google Shape;861;p105"/>
          <p:cNvSpPr txBox="1"/>
          <p:nvPr>
            <p:ph idx="1" type="body"/>
          </p:nvPr>
        </p:nvSpPr>
        <p:spPr>
          <a:xfrm>
            <a:off x="2327400" y="3133250"/>
            <a:ext cx="4489200" cy="66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DEFINE PROBLEMS</a:t>
            </a:r>
            <a:endParaRPr sz="4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06"/>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are the Three challenges by Users(Teaching </a:t>
            </a:r>
            <a:r>
              <a:rPr lang="en"/>
              <a:t>assistants</a:t>
            </a:r>
            <a:r>
              <a:rPr lang="en"/>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107"/>
          <p:cNvSpPr txBox="1"/>
          <p:nvPr/>
        </p:nvSpPr>
        <p:spPr>
          <a:xfrm>
            <a:off x="759775" y="313725"/>
            <a:ext cx="1440600" cy="3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Questrial"/>
              <a:ea typeface="Questrial"/>
              <a:cs typeface="Questrial"/>
              <a:sym typeface="Questrial"/>
            </a:endParaRPr>
          </a:p>
        </p:txBody>
      </p:sp>
      <p:sp>
        <p:nvSpPr>
          <p:cNvPr id="872" name="Google Shape;872;p107"/>
          <p:cNvSpPr txBox="1"/>
          <p:nvPr>
            <p:ph idx="1" type="body"/>
          </p:nvPr>
        </p:nvSpPr>
        <p:spPr>
          <a:xfrm>
            <a:off x="1824150" y="1999800"/>
            <a:ext cx="5787300" cy="1666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1. </a:t>
            </a:r>
            <a:r>
              <a:rPr b="1" lang="en" sz="2000"/>
              <a:t>PG TAs</a:t>
            </a:r>
            <a:r>
              <a:rPr lang="en" sz="2000"/>
              <a:t> need a way to </a:t>
            </a:r>
            <a:r>
              <a:rPr b="1" lang="en" sz="2000"/>
              <a:t>manage their time in a pace which is suitable to their own </a:t>
            </a:r>
            <a:r>
              <a:rPr lang="en" sz="2000"/>
              <a:t>because </a:t>
            </a:r>
            <a:r>
              <a:rPr lang="en" sz="2000"/>
              <a:t>it will help </a:t>
            </a:r>
            <a:r>
              <a:rPr b="1" lang="en" sz="2000"/>
              <a:t>increase efficiency and prevent physical and mental illness from overworking</a:t>
            </a:r>
            <a:r>
              <a:rPr b="1" lang="en" sz="2000"/>
              <a:t>.</a:t>
            </a:r>
            <a:endParaRPr b="1"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08"/>
          <p:cNvSpPr txBox="1"/>
          <p:nvPr/>
        </p:nvSpPr>
        <p:spPr>
          <a:xfrm>
            <a:off x="759775" y="313725"/>
            <a:ext cx="1440600" cy="3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Questrial"/>
              <a:ea typeface="Questrial"/>
              <a:cs typeface="Questrial"/>
              <a:sym typeface="Questrial"/>
            </a:endParaRPr>
          </a:p>
        </p:txBody>
      </p:sp>
      <p:sp>
        <p:nvSpPr>
          <p:cNvPr id="878" name="Google Shape;878;p108"/>
          <p:cNvSpPr txBox="1"/>
          <p:nvPr>
            <p:ph idx="1" type="body"/>
          </p:nvPr>
        </p:nvSpPr>
        <p:spPr>
          <a:xfrm>
            <a:off x="1824150" y="1999800"/>
            <a:ext cx="5495700" cy="1484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2. PG TAs</a:t>
            </a:r>
            <a:r>
              <a:rPr lang="en" sz="2000"/>
              <a:t> need a way to </a:t>
            </a:r>
            <a:r>
              <a:rPr b="1" lang="en" sz="2000"/>
              <a:t>conveniently answer questions by students outside of class</a:t>
            </a:r>
            <a:r>
              <a:rPr lang="en" sz="2000"/>
              <a:t> because </a:t>
            </a:r>
            <a:r>
              <a:rPr b="1" lang="en" sz="2000"/>
              <a:t>there are multiple platforms students use to ask their questions.</a:t>
            </a:r>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4"/>
          <p:cNvSpPr txBox="1"/>
          <p:nvPr>
            <p:ph type="title"/>
          </p:nvPr>
        </p:nvSpPr>
        <p:spPr>
          <a:xfrm>
            <a:off x="4186375" y="2474984"/>
            <a:ext cx="34236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rationale</a:t>
            </a:r>
            <a:endParaRPr/>
          </a:p>
        </p:txBody>
      </p:sp>
      <p:sp>
        <p:nvSpPr>
          <p:cNvPr id="500" name="Google Shape;500;p64"/>
          <p:cNvSpPr txBox="1"/>
          <p:nvPr>
            <p:ph idx="2" type="title"/>
          </p:nvPr>
        </p:nvSpPr>
        <p:spPr>
          <a:xfrm>
            <a:off x="4502125" y="1419759"/>
            <a:ext cx="30573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501" name="Google Shape;501;p64"/>
          <p:cNvSpPr txBox="1"/>
          <p:nvPr>
            <p:ph idx="1" type="subTitle"/>
          </p:nvPr>
        </p:nvSpPr>
        <p:spPr>
          <a:xfrm>
            <a:off x="5409900" y="3868225"/>
            <a:ext cx="2081400" cy="52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Reasoning for the </a:t>
            </a:r>
            <a:endParaRPr/>
          </a:p>
          <a:p>
            <a:pPr indent="0" lvl="0" marL="0" rtl="0" algn="r">
              <a:spcBef>
                <a:spcPts val="0"/>
              </a:spcBef>
              <a:spcAft>
                <a:spcPts val="0"/>
              </a:spcAft>
              <a:buNone/>
            </a:pPr>
            <a:r>
              <a:rPr lang="en"/>
              <a:t>focus area</a:t>
            </a:r>
            <a:endParaRPr/>
          </a:p>
        </p:txBody>
      </p:sp>
      <p:cxnSp>
        <p:nvCxnSpPr>
          <p:cNvPr id="502" name="Google Shape;502;p64"/>
          <p:cNvCxnSpPr/>
          <p:nvPr/>
        </p:nvCxnSpPr>
        <p:spPr>
          <a:xfrm>
            <a:off x="6844198" y="3447381"/>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09"/>
          <p:cNvSpPr txBox="1"/>
          <p:nvPr/>
        </p:nvSpPr>
        <p:spPr>
          <a:xfrm>
            <a:off x="759775" y="313725"/>
            <a:ext cx="1440600" cy="3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Questrial"/>
              <a:ea typeface="Questrial"/>
              <a:cs typeface="Questrial"/>
              <a:sym typeface="Questrial"/>
            </a:endParaRPr>
          </a:p>
        </p:txBody>
      </p:sp>
      <p:sp>
        <p:nvSpPr>
          <p:cNvPr id="884" name="Google Shape;884;p109"/>
          <p:cNvSpPr txBox="1"/>
          <p:nvPr>
            <p:ph idx="1" type="body"/>
          </p:nvPr>
        </p:nvSpPr>
        <p:spPr>
          <a:xfrm>
            <a:off x="1643700" y="1999800"/>
            <a:ext cx="5967600" cy="1621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3. PG TAs </a:t>
            </a:r>
            <a:r>
              <a:rPr lang="en" sz="2000"/>
              <a:t>need </a:t>
            </a:r>
            <a:r>
              <a:rPr b="1" lang="en" sz="2000"/>
              <a:t>more efficient methods of meeting with supervisors</a:t>
            </a:r>
            <a:r>
              <a:rPr lang="en" sz="2000"/>
              <a:t> because </a:t>
            </a:r>
            <a:r>
              <a:rPr b="1" lang="en" sz="2000"/>
              <a:t>regular meeting is the major communication channel thus far and saving time in such a big time block allows time for other work.</a:t>
            </a:r>
            <a:endParaRPr b="1" sz="2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10"/>
          <p:cNvSpPr txBox="1"/>
          <p:nvPr>
            <p:ph idx="4294967295" type="title"/>
          </p:nvPr>
        </p:nvSpPr>
        <p:spPr>
          <a:xfrm>
            <a:off x="4572000" y="345850"/>
            <a:ext cx="1763700" cy="3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Profile</a:t>
            </a:r>
            <a:endParaRPr/>
          </a:p>
        </p:txBody>
      </p:sp>
      <p:sp>
        <p:nvSpPr>
          <p:cNvPr id="890" name="Google Shape;890;p110"/>
          <p:cNvSpPr txBox="1"/>
          <p:nvPr>
            <p:ph idx="4294967295" type="subTitle"/>
          </p:nvPr>
        </p:nvSpPr>
        <p:spPr>
          <a:xfrm>
            <a:off x="4572000" y="789775"/>
            <a:ext cx="3328800" cy="56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 teaching assistant and PG student in civil engineering</a:t>
            </a:r>
            <a:endParaRPr/>
          </a:p>
          <a:p>
            <a:pPr indent="-317500" lvl="0" marL="457200" rtl="0" algn="l">
              <a:spcBef>
                <a:spcPts val="0"/>
              </a:spcBef>
              <a:spcAft>
                <a:spcPts val="0"/>
              </a:spcAft>
              <a:buSzPts val="1400"/>
              <a:buChar char="●"/>
            </a:pPr>
            <a:r>
              <a:rPr lang="en"/>
              <a:t>Finished undergraduate in HKUST</a:t>
            </a:r>
            <a:endParaRPr/>
          </a:p>
          <a:p>
            <a:pPr indent="-317500" lvl="0" marL="457200" rtl="0" algn="l">
              <a:spcBef>
                <a:spcPts val="0"/>
              </a:spcBef>
              <a:spcAft>
                <a:spcPts val="0"/>
              </a:spcAft>
              <a:buSzPts val="1400"/>
              <a:buChar char="●"/>
            </a:pPr>
            <a:r>
              <a:rPr lang="en"/>
              <a:t>2 years of PG program</a:t>
            </a:r>
            <a:endParaRPr/>
          </a:p>
        </p:txBody>
      </p:sp>
      <p:sp>
        <p:nvSpPr>
          <p:cNvPr id="891" name="Google Shape;891;p110"/>
          <p:cNvSpPr txBox="1"/>
          <p:nvPr>
            <p:ph idx="4294967295" type="title"/>
          </p:nvPr>
        </p:nvSpPr>
        <p:spPr>
          <a:xfrm>
            <a:off x="713225" y="2279700"/>
            <a:ext cx="33288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Stefan Chu</a:t>
            </a:r>
            <a:endParaRPr/>
          </a:p>
        </p:txBody>
      </p:sp>
      <p:sp>
        <p:nvSpPr>
          <p:cNvPr id="892" name="Google Shape;892;p110"/>
          <p:cNvSpPr txBox="1"/>
          <p:nvPr>
            <p:ph type="title"/>
          </p:nvPr>
        </p:nvSpPr>
        <p:spPr>
          <a:xfrm>
            <a:off x="0" y="1681450"/>
            <a:ext cx="9144000" cy="131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893" name="Google Shape;893;p110"/>
          <p:cNvSpPr txBox="1"/>
          <p:nvPr>
            <p:ph idx="4294967295" type="subTitle"/>
          </p:nvPr>
        </p:nvSpPr>
        <p:spPr>
          <a:xfrm>
            <a:off x="4572000" y="3021575"/>
            <a:ext cx="3025800" cy="56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t/>
            </a:r>
            <a:endParaRPr/>
          </a:p>
        </p:txBody>
      </p:sp>
      <p:cxnSp>
        <p:nvCxnSpPr>
          <p:cNvPr id="894" name="Google Shape;894;p110"/>
          <p:cNvCxnSpPr/>
          <p:nvPr/>
        </p:nvCxnSpPr>
        <p:spPr>
          <a:xfrm>
            <a:off x="830238" y="3021574"/>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1000"/>
                                        <p:tgtEl>
                                          <p:spTgt spid="891"/>
                                        </p:tgtEl>
                                      </p:cBhvr>
                                    </p:animEffect>
                                  </p:childTnLst>
                                </p:cTn>
                              </p:par>
                              <p:par>
                                <p:cTn fill="hold" nodeType="withEffect" presetClass="entr" presetID="10" presetSubtype="0">
                                  <p:stCondLst>
                                    <p:cond delay="0"/>
                                  </p:stCondLst>
                                  <p:childTnLst>
                                    <p:set>
                                      <p:cBhvr>
                                        <p:cTn dur="1" fill="hold">
                                          <p:stCondLst>
                                            <p:cond delay="0"/>
                                          </p:stCondLst>
                                        </p:cTn>
                                        <p:tgtEl>
                                          <p:spTgt spid="894"/>
                                        </p:tgtEl>
                                        <p:attrNameLst>
                                          <p:attrName>style.visibility</p:attrName>
                                        </p:attrNameLst>
                                      </p:cBhvr>
                                      <p:to>
                                        <p:strVal val="visible"/>
                                      </p:to>
                                    </p:set>
                                    <p:animEffect filter="fade" transition="in">
                                      <p:cBhvr>
                                        <p:cTn dur="1000"/>
                                        <p:tgtEl>
                                          <p:spTgt spid="89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1000"/>
                                        <p:tgtEl>
                                          <p:spTgt spid="889"/>
                                        </p:tgtEl>
                                      </p:cBhvr>
                                    </p:animEffect>
                                  </p:childTnLst>
                                </p:cTn>
                              </p:par>
                              <p:par>
                                <p:cTn fill="hold" nodeType="with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1000"/>
                                        <p:tgtEl>
                                          <p:spTgt spid="890"/>
                                        </p:tgtEl>
                                      </p:cBhvr>
                                    </p:animEffect>
                                  </p:childTnLst>
                                </p:cTn>
                              </p:par>
                              <p:par>
                                <p:cTn fill="hold" nodeType="with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1000"/>
                                        <p:tgtEl>
                                          <p:spTgt spid="892"/>
                                        </p:tgtEl>
                                      </p:cBhvr>
                                    </p:animEffect>
                                  </p:childTnLst>
                                </p:cTn>
                              </p:par>
                              <p:par>
                                <p:cTn fill="hold" nodeType="with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1000"/>
                                        <p:tgtEl>
                                          <p:spTgt spid="8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111"/>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900" name="Google Shape;900;p111"/>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APPENDIX</a:t>
            </a:r>
            <a:endParaRPr sz="4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12"/>
          <p:cNvSpPr txBox="1"/>
          <p:nvPr>
            <p:ph type="title"/>
          </p:nvPr>
        </p:nvSpPr>
        <p:spPr>
          <a:xfrm>
            <a:off x="805050" y="1840500"/>
            <a:ext cx="7533900" cy="1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Interview script (Professor Desmond)</a:t>
            </a:r>
            <a:endParaRPr sz="4000"/>
          </a:p>
        </p:txBody>
      </p:sp>
      <p:sp>
        <p:nvSpPr>
          <p:cNvPr id="906" name="Google Shape;906;p112"/>
          <p:cNvSpPr txBox="1"/>
          <p:nvPr>
            <p:ph idx="4294967295" type="subTitle"/>
          </p:nvPr>
        </p:nvSpPr>
        <p:spPr>
          <a:xfrm flipH="1">
            <a:off x="3198150" y="3293187"/>
            <a:ext cx="2747700" cy="31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4000"/>
              <a:t>APPENDIX</a:t>
            </a:r>
            <a:endParaRPr sz="4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13"/>
          <p:cNvSpPr txBox="1"/>
          <p:nvPr>
            <p:ph idx="1" type="body"/>
          </p:nvPr>
        </p:nvSpPr>
        <p:spPr>
          <a:xfrm>
            <a:off x="125"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200" u="sng"/>
              <a:t>Interviewer: CHAN, Chun Hin (Me) </a:t>
            </a:r>
            <a:endParaRPr i="1" sz="1200" u="sng"/>
          </a:p>
          <a:p>
            <a:pPr indent="0" lvl="0" marL="0" rtl="0" algn="l">
              <a:spcBef>
                <a:spcPts val="0"/>
              </a:spcBef>
              <a:spcAft>
                <a:spcPts val="0"/>
              </a:spcAft>
              <a:buNone/>
            </a:pPr>
            <a:r>
              <a:rPr i="1" lang="en" sz="1200" u="sng"/>
              <a:t>Interviewee: Professor Desmond</a:t>
            </a:r>
            <a:endParaRPr i="1" sz="1200" u="sng"/>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Me</a:t>
            </a:r>
            <a:r>
              <a:rPr lang="en" sz="1200"/>
              <a:t>: Thank you for spending some time on attending this interview. I am CHAN, Chun Hin and I am a year 3 student majoring in computer science and extended major in artificial intelligence. OK, let’s get started. Hello, professor, I would like you to introduce yourself a bit first. For example, you can talk about where did you do you MPhil and PhD degree, and also some of your interest, or hobbies.</a:t>
            </a:r>
            <a:endParaRPr sz="1200"/>
          </a:p>
          <a:p>
            <a:pPr indent="0" lvl="0" marL="0" rtl="0" algn="l">
              <a:spcBef>
                <a:spcPts val="0"/>
              </a:spcBef>
              <a:spcAft>
                <a:spcPts val="0"/>
              </a:spcAft>
              <a:buNone/>
            </a:pPr>
            <a:r>
              <a:rPr b="1" lang="en" sz="1200"/>
              <a:t>Desmond</a:t>
            </a:r>
            <a:r>
              <a:rPr lang="en" sz="1200"/>
              <a:t>: OK, sure. I am Desmond Tsoi. I have been teaching different computer science subjects. I did my bachelor degree and master degree at the Hong Kong University of Science and Technology (Hong Kong UST), and I did my PhD in Singapore NTU (Nanyang Technological University).</a:t>
            </a:r>
            <a:endParaRPr sz="1200"/>
          </a:p>
          <a:p>
            <a:pPr indent="0" lvl="0" marL="0" rtl="0" algn="l">
              <a:spcBef>
                <a:spcPts val="0"/>
              </a:spcBef>
              <a:spcAft>
                <a:spcPts val="0"/>
              </a:spcAft>
              <a:buNone/>
            </a:pPr>
            <a:r>
              <a:rPr b="1" lang="en" sz="1200"/>
              <a:t>Me</a:t>
            </a:r>
            <a:r>
              <a:rPr lang="en" sz="1200"/>
              <a:t>: Uh, ok. So now let’s begin with the first part. In this part, I would like you to think back when you were still a teaching assistant (TA). So, the first question is have you ever been a TA in any universities? If yes, can you briefly explain when and where you have been a TA?</a:t>
            </a:r>
            <a:endParaRPr sz="1200"/>
          </a:p>
          <a:p>
            <a:pPr indent="0" lvl="0" marL="0" rtl="0" algn="l">
              <a:spcBef>
                <a:spcPts val="0"/>
              </a:spcBef>
              <a:spcAft>
                <a:spcPts val="0"/>
              </a:spcAft>
              <a:buNone/>
            </a:pPr>
            <a:r>
              <a:rPr b="1" lang="en" sz="1200"/>
              <a:t>Desmond</a:t>
            </a:r>
            <a:r>
              <a:rPr lang="en" sz="1200"/>
              <a:t>: I worked as a TA in both HKUST and NTU Singapore.</a:t>
            </a:r>
            <a:endParaRPr sz="1200"/>
          </a:p>
          <a:p>
            <a:pPr indent="0" lvl="0" marL="0" rtl="0" algn="l">
              <a:spcBef>
                <a:spcPts val="0"/>
              </a:spcBef>
              <a:spcAft>
                <a:spcPts val="0"/>
              </a:spcAft>
              <a:buNone/>
            </a:pPr>
            <a:r>
              <a:rPr b="1" lang="en" sz="1200"/>
              <a:t>Me</a:t>
            </a:r>
            <a:r>
              <a:rPr lang="en" sz="1200"/>
              <a:t>: OK. So how would you rate the overall stress level back in the time when you were still a TA in a scale of 0 to 100?</a:t>
            </a:r>
            <a:endParaRPr sz="1200"/>
          </a:p>
          <a:p>
            <a:pPr indent="0" lvl="0" marL="0" rtl="0" algn="l">
              <a:spcBef>
                <a:spcPts val="0"/>
              </a:spcBef>
              <a:spcAft>
                <a:spcPts val="0"/>
              </a:spcAft>
              <a:buNone/>
            </a:pPr>
            <a:r>
              <a:rPr b="1" lang="en" sz="1200"/>
              <a:t>Desmond</a:t>
            </a:r>
            <a:r>
              <a:rPr lang="en" sz="1200"/>
              <a:t>: Wow. Uhh, For me, I am pretty enjoy doing… I mean I enjoy preparing tutorials and labs. So for me, I guess, the stress level would be something like 20 to 30 (out of 100)</a:t>
            </a:r>
            <a:endParaRPr sz="1200"/>
          </a:p>
          <a:p>
            <a:pPr indent="0" lvl="0" marL="0" rtl="0" algn="l">
              <a:spcBef>
                <a:spcPts val="0"/>
              </a:spcBef>
              <a:spcAft>
                <a:spcPts val="0"/>
              </a:spcAft>
              <a:buNone/>
            </a:pPr>
            <a:r>
              <a:rPr b="1" lang="en" sz="1200"/>
              <a:t>Me</a:t>
            </a:r>
            <a:r>
              <a:rPr lang="en" sz="1200"/>
              <a:t>: Oh, so you mean 20 out of 100?</a:t>
            </a:r>
            <a:endParaRPr sz="1200"/>
          </a:p>
          <a:p>
            <a:pPr indent="0" lvl="0" marL="0" rtl="0" algn="l">
              <a:spcBef>
                <a:spcPts val="0"/>
              </a:spcBef>
              <a:spcAft>
                <a:spcPts val="0"/>
              </a:spcAft>
              <a:buNone/>
            </a:pPr>
            <a:r>
              <a:rPr b="1" lang="en" sz="1200"/>
              <a:t>Desmond</a:t>
            </a:r>
            <a:r>
              <a:rPr lang="en" sz="1200"/>
              <a:t>: Yes, 20 out of 100.</a:t>
            </a:r>
            <a:endParaRPr sz="1200"/>
          </a:p>
          <a:p>
            <a:pPr indent="0" lvl="0" marL="0" rtl="0" algn="l">
              <a:spcBef>
                <a:spcPts val="0"/>
              </a:spcBef>
              <a:spcAft>
                <a:spcPts val="0"/>
              </a:spcAft>
              <a:buNone/>
            </a:pPr>
            <a:r>
              <a:rPr b="1" lang="en" sz="1200"/>
              <a:t>Me</a:t>
            </a:r>
            <a:r>
              <a:rPr lang="en" sz="1200"/>
              <a:t>: Um, OK. The third question I would like to ask is what were the major tasks that you have to do when you were still a TA?</a:t>
            </a:r>
            <a:endParaRPr sz="1200"/>
          </a:p>
          <a:p>
            <a:pPr indent="0" lvl="0" marL="0" rtl="0" algn="l">
              <a:spcBef>
                <a:spcPts val="0"/>
              </a:spcBef>
              <a:spcAft>
                <a:spcPts val="0"/>
              </a:spcAft>
              <a:buNone/>
            </a:pPr>
            <a:r>
              <a:rPr b="1" lang="en" sz="1200"/>
              <a:t>Desmond</a:t>
            </a:r>
            <a:r>
              <a:rPr lang="en" sz="1200"/>
              <a:t>: Okay, basically, we need to prepare lab materials, tutorial materials, as well as programming assignments. And, we also need to conduct tutorial session and lab session. And during those session, we need to guide the student through the lab tasks. Alright, or the tutorial exercises that they need to deal with.</a:t>
            </a:r>
            <a:endParaRPr sz="1200"/>
          </a:p>
          <a:p>
            <a:pPr indent="0" lvl="0" marL="0" rtl="0" algn="l">
              <a:spcBef>
                <a:spcPts val="0"/>
              </a:spcBef>
              <a:spcAft>
                <a:spcPts val="0"/>
              </a:spcAft>
              <a:buNone/>
            </a:pPr>
            <a:r>
              <a:t/>
            </a:r>
            <a:endParaRPr sz="12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14"/>
          <p:cNvSpPr txBox="1"/>
          <p:nvPr>
            <p:ph idx="1" type="body"/>
          </p:nvPr>
        </p:nvSpPr>
        <p:spPr>
          <a:xfrm>
            <a:off x="125"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Me</a:t>
            </a:r>
            <a:r>
              <a:rPr lang="en" sz="1200"/>
              <a:t>: Uh, okay. What is the most challenging thing that you have to deal with when you are a TA? Because you have mentioned that you would need to do quite a lot of things then.</a:t>
            </a:r>
            <a:endParaRPr sz="1200"/>
          </a:p>
          <a:p>
            <a:pPr indent="0" lvl="0" marL="0" rtl="0" algn="l">
              <a:spcBef>
                <a:spcPts val="0"/>
              </a:spcBef>
              <a:spcAft>
                <a:spcPts val="0"/>
              </a:spcAft>
              <a:buNone/>
            </a:pPr>
            <a:r>
              <a:rPr b="1" lang="en" sz="1200"/>
              <a:t>Desmond</a:t>
            </a:r>
            <a:r>
              <a:rPr lang="en" sz="1200"/>
              <a:t>: I think the most challenging part would be .. umm, because you know for different students, they have different abilities. So we need to present the materials in many different ways. So as to make sure that different students, they would still be able to understand exactly the same thing. That means we have to be dynamic. Yeah, we need to keep thinking, how to present the same thing in many different ways. Yeah, especially we have to make the materials interesting, and easy to understand. Yeah, that would be the most challenging part in my opinion.</a:t>
            </a:r>
            <a:endParaRPr sz="1200"/>
          </a:p>
          <a:p>
            <a:pPr indent="0" lvl="0" marL="0" rtl="0" algn="l">
              <a:spcBef>
                <a:spcPts val="0"/>
              </a:spcBef>
              <a:spcAft>
                <a:spcPts val="0"/>
              </a:spcAft>
              <a:buNone/>
            </a:pPr>
            <a:r>
              <a:rPr b="1" lang="en" sz="1200"/>
              <a:t>Me</a:t>
            </a:r>
            <a:r>
              <a:rPr lang="en" sz="1200"/>
              <a:t>: So, when you had some challenges as being a TA, what were the normal ways that you would choose to deal with those challenges?</a:t>
            </a:r>
            <a:endParaRPr sz="1200"/>
          </a:p>
          <a:p>
            <a:pPr indent="0" lvl="0" marL="0" rtl="0" algn="l">
              <a:spcBef>
                <a:spcPts val="0"/>
              </a:spcBef>
              <a:spcAft>
                <a:spcPts val="0"/>
              </a:spcAft>
              <a:buNone/>
            </a:pPr>
            <a:r>
              <a:rPr b="1" lang="en" sz="1200"/>
              <a:t>Desmond</a:t>
            </a:r>
            <a:r>
              <a:rPr lang="en" sz="1200"/>
              <a:t>: Umm, I think this is really a learning process. That means, it is really something about experience. If we do more, and then we would be able to know what would the best practice to make it nice. Right, uhh, or make it good for students. So yeah, this is really more than experience, it is more about experiences. And of course, sometimes we talk to student and we are very eager to know what they want us to do in order to make them, I mean digest the concept more easily. Right? So, I would say, we need to be more interactive, we need to talk to student more often. Yep. That’s… what I did in the past.</a:t>
            </a:r>
            <a:endParaRPr sz="1200"/>
          </a:p>
          <a:p>
            <a:pPr indent="0" lvl="0" marL="0" rtl="0" algn="l">
              <a:spcBef>
                <a:spcPts val="0"/>
              </a:spcBef>
              <a:spcAft>
                <a:spcPts val="0"/>
              </a:spcAft>
              <a:buNone/>
            </a:pPr>
            <a:r>
              <a:rPr b="1" lang="en" sz="1200"/>
              <a:t>Me</a:t>
            </a:r>
            <a:r>
              <a:rPr lang="en" sz="1200"/>
              <a:t>: Oh, so you just ask what the undergraduate students want and they ask what is this thing and that thing?</a:t>
            </a:r>
            <a:endParaRPr sz="1200"/>
          </a:p>
          <a:p>
            <a:pPr indent="0" lvl="0" marL="0" rtl="0" algn="l">
              <a:spcBef>
                <a:spcPts val="0"/>
              </a:spcBef>
              <a:spcAft>
                <a:spcPts val="0"/>
              </a:spcAft>
              <a:buNone/>
            </a:pPr>
            <a:r>
              <a:rPr b="1" lang="en" sz="1200"/>
              <a:t>Desmond</a:t>
            </a:r>
            <a:r>
              <a:rPr lang="en" sz="1200"/>
              <a:t>: Yeah, yeah. You know? For some student, they prefer to have some, to see some, to see some practical examples in demonstrating how those concepts can be applied, right? So we need to think some interesting topic, that mean come up with some interesting topic or scenario, right? But of course for some other students, they think that giving practical examples may not be that important, right? We could simply present the idea in a theoretical approach. As mentioned, different students have different preferences. And we need to be dynamic.</a:t>
            </a:r>
            <a:endParaRPr sz="1200"/>
          </a:p>
          <a:p>
            <a:pPr indent="0" lvl="0" marL="0" rtl="0" algn="l">
              <a:spcBef>
                <a:spcPts val="0"/>
              </a:spcBef>
              <a:spcAft>
                <a:spcPts val="0"/>
              </a:spcAft>
              <a:buNone/>
            </a:pPr>
            <a:r>
              <a:rPr b="1" lang="en" sz="1200"/>
              <a:t>Me</a:t>
            </a:r>
            <a:r>
              <a:rPr lang="en" sz="1200"/>
              <a:t>: OK, so I would like to talk about the research thesis preparation you have did. Um, do you think preparing the research thesis was a challenging thing for you when you were still a TA? Why?</a:t>
            </a:r>
            <a:endParaRPr sz="1200"/>
          </a:p>
          <a:p>
            <a:pPr indent="0" lvl="0" marL="0" rtl="0" algn="l">
              <a:spcBef>
                <a:spcPts val="0"/>
              </a:spcBef>
              <a:spcAft>
                <a:spcPts val="0"/>
              </a:spcAft>
              <a:buNone/>
            </a:pPr>
            <a:r>
              <a:t/>
            </a:r>
            <a:endParaRPr sz="12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15"/>
          <p:cNvSpPr txBox="1"/>
          <p:nvPr>
            <p:ph idx="1" type="body"/>
          </p:nvPr>
        </p:nvSpPr>
        <p:spPr>
          <a:xfrm>
            <a:off x="125"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Desmond</a:t>
            </a:r>
            <a:r>
              <a:rPr lang="en" sz="1200"/>
              <a:t>: You mean research thesis?</a:t>
            </a:r>
            <a:endParaRPr sz="1200"/>
          </a:p>
          <a:p>
            <a:pPr indent="0" lvl="0" marL="0" rtl="0" algn="l">
              <a:spcBef>
                <a:spcPts val="0"/>
              </a:spcBef>
              <a:spcAft>
                <a:spcPts val="0"/>
              </a:spcAft>
              <a:buNone/>
            </a:pPr>
            <a:r>
              <a:rPr b="1" lang="en" sz="1200"/>
              <a:t>Me</a:t>
            </a:r>
            <a:r>
              <a:rPr lang="en" sz="1200"/>
              <a:t>: Yes, the (research) paper.</a:t>
            </a:r>
            <a:endParaRPr sz="1200"/>
          </a:p>
          <a:p>
            <a:pPr indent="0" lvl="0" marL="0" rtl="0" algn="l">
              <a:spcBef>
                <a:spcPts val="0"/>
              </a:spcBef>
              <a:spcAft>
                <a:spcPts val="0"/>
              </a:spcAft>
              <a:buNone/>
            </a:pPr>
            <a:r>
              <a:rPr b="1" lang="en" sz="1200"/>
              <a:t>Desmond</a:t>
            </a:r>
            <a:r>
              <a:rPr lang="en" sz="1200"/>
              <a:t>: Oh I see. That means during my postgraduate studies, right?</a:t>
            </a:r>
            <a:endParaRPr sz="1200"/>
          </a:p>
          <a:p>
            <a:pPr indent="0" lvl="0" marL="0" rtl="0" algn="l">
              <a:spcBef>
                <a:spcPts val="0"/>
              </a:spcBef>
              <a:spcAft>
                <a:spcPts val="0"/>
              </a:spcAft>
              <a:buNone/>
            </a:pPr>
            <a:r>
              <a:rPr b="1" lang="en" sz="1200"/>
              <a:t>Me</a:t>
            </a:r>
            <a:r>
              <a:rPr lang="en" sz="1200"/>
              <a:t>: Uh yeah.</a:t>
            </a:r>
            <a:endParaRPr sz="1200"/>
          </a:p>
          <a:p>
            <a:pPr indent="0" lvl="0" marL="0" rtl="0" algn="l">
              <a:spcBef>
                <a:spcPts val="0"/>
              </a:spcBef>
              <a:spcAft>
                <a:spcPts val="0"/>
              </a:spcAft>
              <a:buNone/>
            </a:pPr>
            <a:r>
              <a:rPr b="1" lang="en" sz="1200"/>
              <a:t>Desmond</a:t>
            </a:r>
            <a:r>
              <a:rPr lang="en" sz="1200"/>
              <a:t>: OK. I think the most challenging part would be how to write up a good paper. So even we know the things very well, it doesn’t means that we are able to present all the details in a clear, concise, and with good organization. So this is something definitely tough. I mean during my postgraduate study.</a:t>
            </a:r>
            <a:endParaRPr sz="1200"/>
          </a:p>
          <a:p>
            <a:pPr indent="0" lvl="0" marL="0" rtl="0" algn="l">
              <a:spcBef>
                <a:spcPts val="0"/>
              </a:spcBef>
              <a:spcAft>
                <a:spcPts val="0"/>
              </a:spcAft>
              <a:buNone/>
            </a:pPr>
            <a:r>
              <a:rPr b="1" lang="en" sz="1200"/>
              <a:t>Me</a:t>
            </a:r>
            <a:r>
              <a:rPr lang="en" sz="1200"/>
              <a:t>: But do you find it is interesting after you have finished them?</a:t>
            </a:r>
            <a:endParaRPr sz="1200"/>
          </a:p>
          <a:p>
            <a:pPr indent="0" lvl="0" marL="0" rtl="0" algn="l">
              <a:spcBef>
                <a:spcPts val="0"/>
              </a:spcBef>
              <a:spcAft>
                <a:spcPts val="0"/>
              </a:spcAft>
              <a:buNone/>
            </a:pPr>
            <a:r>
              <a:rPr b="1" lang="en" sz="1200"/>
              <a:t>Desmond</a:t>
            </a:r>
            <a:r>
              <a:rPr lang="en" sz="1200"/>
              <a:t>: Yeah, I think so. We learn more, right? Especially we interact with our supervisor all the time. And yeah, our supervisor would be able to demonstrate how to do all those properly. Let me take an example. For example, I write up a paragraph, maybe four to five lines to describe certain things. Then, basically, my supervisor would be cross out all of them, and put one statement, or put one sentence to present all the ideas I want to present, which is really good.</a:t>
            </a:r>
            <a:endParaRPr sz="1200"/>
          </a:p>
          <a:p>
            <a:pPr indent="0" lvl="0" marL="0" rtl="0" algn="l">
              <a:spcBef>
                <a:spcPts val="0"/>
              </a:spcBef>
              <a:spcAft>
                <a:spcPts val="0"/>
              </a:spcAft>
              <a:buNone/>
            </a:pPr>
            <a:r>
              <a:rPr b="1" lang="en" sz="1200"/>
              <a:t>Me</a:t>
            </a:r>
            <a:r>
              <a:rPr lang="en" sz="1200"/>
              <a:t>: So your supervisors just paraphrase you sentences and make it more simple?</a:t>
            </a:r>
            <a:endParaRPr sz="1200"/>
          </a:p>
          <a:p>
            <a:pPr indent="0" lvl="0" marL="0" rtl="0" algn="l">
              <a:spcBef>
                <a:spcPts val="0"/>
              </a:spcBef>
              <a:spcAft>
                <a:spcPts val="0"/>
              </a:spcAft>
              <a:buNone/>
            </a:pPr>
            <a:r>
              <a:rPr b="1" lang="en" sz="1200"/>
              <a:t>Desmond</a:t>
            </a:r>
            <a:r>
              <a:rPr lang="en" sz="1200"/>
              <a:t>: Uh yeah, that is what we need to learn. We need to present the idea in a a simple and easy to understand manner. It doesn’t mean that being a research, we have to make it super complicated in order to say that we are good. So presenting idea in a easy to understand manner, this is definitely what we have to learn.</a:t>
            </a:r>
            <a:endParaRPr sz="1200"/>
          </a:p>
          <a:p>
            <a:pPr indent="0" lvl="0" marL="0" rtl="0" algn="l">
              <a:spcBef>
                <a:spcPts val="0"/>
              </a:spcBef>
              <a:spcAft>
                <a:spcPts val="0"/>
              </a:spcAft>
              <a:buNone/>
            </a:pPr>
            <a:r>
              <a:rPr b="1" lang="en" sz="1200"/>
              <a:t>Me</a:t>
            </a:r>
            <a:r>
              <a:rPr lang="en" sz="1200"/>
              <a:t>: Yeah. As you have mentioned before, you need to conduct the undergraduate courses’ tutorials or labs, or even make some of the courses’ assignments. These are the duties that a normal TA would do. When you are a TA, do you think they are tough to you?</a:t>
            </a:r>
            <a:endParaRPr sz="1200"/>
          </a:p>
          <a:p>
            <a:pPr indent="0" lvl="0" marL="0" rtl="0" algn="l">
              <a:spcBef>
                <a:spcPts val="0"/>
              </a:spcBef>
              <a:spcAft>
                <a:spcPts val="0"/>
              </a:spcAft>
              <a:buNone/>
            </a:pPr>
            <a:r>
              <a:rPr b="1" lang="en" sz="1200"/>
              <a:t>Desmond</a:t>
            </a:r>
            <a:r>
              <a:rPr lang="en" sz="1200"/>
              <a:t>: Umm, yeah, I still remember the very first time I did that, I have no idea on how to make it looks good. If I remember correctly, I check some existing assignment samples written by other TAs, and try to learn from that. Because by reading a lot of materials prepared by other people, I think we do learn a lot…</a:t>
            </a:r>
            <a:endParaRPr sz="1200"/>
          </a:p>
          <a:p>
            <a:pPr indent="0" lvl="0" marL="0" rtl="0" algn="l">
              <a:spcBef>
                <a:spcPts val="0"/>
              </a:spcBef>
              <a:spcAft>
                <a:spcPts val="0"/>
              </a:spcAft>
              <a:buNone/>
            </a:pPr>
            <a:r>
              <a:t/>
            </a:r>
            <a:endParaRPr sz="12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16"/>
          <p:cNvSpPr txBox="1"/>
          <p:nvPr>
            <p:ph idx="1" type="body"/>
          </p:nvPr>
        </p:nvSpPr>
        <p:spPr>
          <a:xfrm>
            <a:off x="125"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Me</a:t>
            </a:r>
            <a:r>
              <a:rPr lang="en" sz="1200"/>
              <a:t>: Yeah, learn from others.</a:t>
            </a:r>
            <a:endParaRPr sz="1200"/>
          </a:p>
          <a:p>
            <a:pPr indent="0" lvl="0" marL="0" rtl="0" algn="l">
              <a:spcBef>
                <a:spcPts val="0"/>
              </a:spcBef>
              <a:spcAft>
                <a:spcPts val="0"/>
              </a:spcAft>
              <a:buNone/>
            </a:pPr>
            <a:r>
              <a:rPr b="1" lang="en" sz="1200"/>
              <a:t>Desmond</a:t>
            </a:r>
            <a:r>
              <a:rPr lang="en" sz="1200"/>
              <a:t>: Yeah, learn from others is always a good idea. So we have a very clear picture what we are going to present, but how to present all those very well, this is what we need to learn from other people.</a:t>
            </a:r>
            <a:endParaRPr sz="1200"/>
          </a:p>
          <a:p>
            <a:pPr indent="0" lvl="0" marL="0" rtl="0" algn="l">
              <a:spcBef>
                <a:spcPts val="0"/>
              </a:spcBef>
              <a:spcAft>
                <a:spcPts val="0"/>
              </a:spcAft>
              <a:buNone/>
            </a:pPr>
            <a:r>
              <a:rPr b="1" lang="en" sz="1200"/>
              <a:t>Me</a:t>
            </a:r>
            <a:r>
              <a:rPr lang="en" sz="1200"/>
              <a:t>: So, among all the tutorials and labs that you have conducted to the undergraduate students, did the undergraduate student found that you have a passion to teach them? Why?</a:t>
            </a:r>
            <a:endParaRPr sz="1200"/>
          </a:p>
          <a:p>
            <a:pPr indent="0" lvl="0" marL="0" rtl="0" algn="l">
              <a:spcBef>
                <a:spcPts val="0"/>
              </a:spcBef>
              <a:spcAft>
                <a:spcPts val="0"/>
              </a:spcAft>
              <a:buNone/>
            </a:pPr>
            <a:r>
              <a:rPr b="1" lang="en" sz="1200"/>
              <a:t>Desmond</a:t>
            </a:r>
            <a:r>
              <a:rPr lang="en" sz="1200"/>
              <a:t>: Uh, yes. Actually, I am lucky. It seems that most of my students pretty enjoy my teaching. Yeah, I think the key would be we to show our enthusiasm, and, at least in front of the student, we have to show them we really care about their learning. And we want them to learn them a lot. But at the same time, they know exactly what is going on. Instead of just getting the assignment done, the lab done, without knowing actually what happened underneath. So this is what I think what is important.</a:t>
            </a:r>
            <a:endParaRPr sz="1200"/>
          </a:p>
          <a:p>
            <a:pPr indent="0" lvl="0" marL="0" rtl="0" algn="l">
              <a:spcBef>
                <a:spcPts val="0"/>
              </a:spcBef>
              <a:spcAft>
                <a:spcPts val="0"/>
              </a:spcAft>
              <a:buNone/>
            </a:pPr>
            <a:r>
              <a:rPr b="1" lang="en" sz="1200"/>
              <a:t>Me</a:t>
            </a:r>
            <a:r>
              <a:rPr lang="en" sz="1200"/>
              <a:t>: OK. So apart from conducting tutorials and labs, you also need to take the postgraduate courses. Do you think these kind of academic activity is challenging for you? Why?</a:t>
            </a:r>
            <a:endParaRPr sz="1200"/>
          </a:p>
          <a:p>
            <a:pPr indent="0" lvl="0" marL="0" rtl="0" algn="l">
              <a:spcBef>
                <a:spcPts val="0"/>
              </a:spcBef>
              <a:spcAft>
                <a:spcPts val="0"/>
              </a:spcAft>
              <a:buNone/>
            </a:pPr>
            <a:r>
              <a:rPr b="1" lang="en" sz="1200"/>
              <a:t>Desmond</a:t>
            </a:r>
            <a:r>
              <a:rPr lang="en" sz="1200"/>
              <a:t>: Yes and no. For some subject that I know a little bit, then I don’t find troubles at all. But for those I know little, then I need to spend a lot of time to dig out the idea, and think why those things are presented in that way. Or, what are the rationale behind etc. So this depends on the subject.</a:t>
            </a:r>
            <a:endParaRPr sz="1200"/>
          </a:p>
          <a:p>
            <a:pPr indent="0" lvl="0" marL="0" rtl="0" algn="l">
              <a:spcBef>
                <a:spcPts val="0"/>
              </a:spcBef>
              <a:spcAft>
                <a:spcPts val="0"/>
              </a:spcAft>
              <a:buNone/>
            </a:pPr>
            <a:r>
              <a:rPr b="1" lang="en" sz="1200"/>
              <a:t>Me</a:t>
            </a:r>
            <a:r>
              <a:rPr lang="en" sz="1200"/>
              <a:t>: Can you give me some concrete examples on which courses that you find is most hardest for you?</a:t>
            </a:r>
            <a:endParaRPr sz="1200"/>
          </a:p>
          <a:p>
            <a:pPr indent="0" lvl="0" marL="0" rtl="0" algn="l">
              <a:spcBef>
                <a:spcPts val="0"/>
              </a:spcBef>
              <a:spcAft>
                <a:spcPts val="0"/>
              </a:spcAft>
              <a:buNone/>
            </a:pPr>
            <a:r>
              <a:rPr b="1" lang="en" sz="1200"/>
              <a:t>Desmond</a:t>
            </a:r>
            <a:r>
              <a:rPr lang="en" sz="1200"/>
              <a:t>: For me, I think there is one course called approximation algorithm. Because algorithm is something kind of like the IQ test. That means, we don’t know how much time we are going to spend to figure out the solution. But we just need to keep doing, until we are able to figure out some key idea that could be used to solve the problem. So I think that course is kind of challenging in my opinion. Yeah, but of course, at the end of the day, once I resolved all the given questions, I feel really good. I mean those are meaningful one but just take me some time to figure out the solution.</a:t>
            </a:r>
            <a:endParaRPr sz="1200"/>
          </a:p>
          <a:p>
            <a:pPr indent="0" lvl="0" marL="0" rtl="0" algn="l">
              <a:spcBef>
                <a:spcPts val="0"/>
              </a:spcBef>
              <a:spcAft>
                <a:spcPts val="0"/>
              </a:spcAft>
              <a:buNone/>
            </a:pPr>
            <a:r>
              <a:t/>
            </a:r>
            <a:endParaRPr sz="12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17"/>
          <p:cNvSpPr txBox="1"/>
          <p:nvPr>
            <p:ph idx="1" type="body"/>
          </p:nvPr>
        </p:nvSpPr>
        <p:spPr>
          <a:xfrm>
            <a:off x="125"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Me</a:t>
            </a:r>
            <a:r>
              <a:rPr lang="en" sz="1200"/>
              <a:t>: Do you think your university, which means HKUST and NTU, provides enough resources, such as hardware supply, learning resources, practicing chances etc, to help you finish your postgraduate study? Why?</a:t>
            </a:r>
            <a:endParaRPr sz="1200"/>
          </a:p>
          <a:p>
            <a:pPr indent="0" lvl="0" marL="0" rtl="0" algn="l">
              <a:spcBef>
                <a:spcPts val="0"/>
              </a:spcBef>
              <a:spcAft>
                <a:spcPts val="0"/>
              </a:spcAft>
              <a:buNone/>
            </a:pPr>
            <a:r>
              <a:rPr b="1" lang="en" sz="1200"/>
              <a:t>Desmond</a:t>
            </a:r>
            <a:r>
              <a:rPr lang="en" sz="1200"/>
              <a:t>: I think so, I think the most important element would be I have a good supervisor. That means my supervisor is really good, really caring, and he gave a lot of help to all his students. So, I would like to say this is kind of software, right? For hardware, we do have so many good equipments, and also a very big library, a lot of books… Yeah, I think it is pretty enough.</a:t>
            </a:r>
            <a:endParaRPr sz="1200"/>
          </a:p>
          <a:p>
            <a:pPr indent="0" lvl="0" marL="0" rtl="0" algn="l">
              <a:spcBef>
                <a:spcPts val="0"/>
              </a:spcBef>
              <a:spcAft>
                <a:spcPts val="0"/>
              </a:spcAft>
              <a:buNone/>
            </a:pPr>
            <a:r>
              <a:rPr b="1" lang="en" sz="1200"/>
              <a:t>Me</a:t>
            </a:r>
            <a:r>
              <a:rPr lang="en" sz="1200"/>
              <a:t>: I want to know more about your supervisor. Do you mean the supervisor in HKUST, or in NTU?</a:t>
            </a:r>
            <a:endParaRPr sz="1200"/>
          </a:p>
          <a:p>
            <a:pPr indent="0" lvl="0" marL="0" rtl="0" algn="l">
              <a:spcBef>
                <a:spcPts val="0"/>
              </a:spcBef>
              <a:spcAft>
                <a:spcPts val="0"/>
              </a:spcAft>
              <a:buNone/>
            </a:pPr>
            <a:r>
              <a:rPr b="1" lang="en" sz="1200"/>
              <a:t>Desmond</a:t>
            </a:r>
            <a:r>
              <a:rPr lang="en" sz="1200"/>
              <a:t>: Actually both. Uh, no. Actually, the supervisor who supervise my PhD, he was the professor in HKUST, and he moved to Singapore later on. So I was under his supervision. So essentially, I am talking about the same guy. Haha!</a:t>
            </a:r>
            <a:endParaRPr sz="1200"/>
          </a:p>
          <a:p>
            <a:pPr indent="0" lvl="0" marL="0" rtl="0" algn="l">
              <a:spcBef>
                <a:spcPts val="0"/>
              </a:spcBef>
              <a:spcAft>
                <a:spcPts val="0"/>
              </a:spcAft>
              <a:buNone/>
            </a:pPr>
            <a:r>
              <a:rPr b="1" lang="en" sz="1200"/>
              <a:t>Me</a:t>
            </a:r>
            <a:r>
              <a:rPr lang="en" sz="1200"/>
              <a:t>: Oh. So…</a:t>
            </a:r>
            <a:endParaRPr sz="1200"/>
          </a:p>
          <a:p>
            <a:pPr indent="0" lvl="0" marL="0" rtl="0" algn="l">
              <a:spcBef>
                <a:spcPts val="0"/>
              </a:spcBef>
              <a:spcAft>
                <a:spcPts val="0"/>
              </a:spcAft>
              <a:buNone/>
            </a:pPr>
            <a:r>
              <a:rPr b="1" lang="en" sz="1200"/>
              <a:t>Desmond</a:t>
            </a:r>
            <a:r>
              <a:rPr lang="en" sz="1200"/>
              <a:t>: Yeah, only one supervisor.</a:t>
            </a:r>
            <a:endParaRPr sz="1200"/>
          </a:p>
          <a:p>
            <a:pPr indent="0" lvl="0" marL="0" rtl="0" algn="l">
              <a:spcBef>
                <a:spcPts val="0"/>
              </a:spcBef>
              <a:spcAft>
                <a:spcPts val="0"/>
              </a:spcAft>
              <a:buNone/>
            </a:pPr>
            <a:r>
              <a:rPr b="1" lang="en" sz="1200"/>
              <a:t>Me</a:t>
            </a:r>
            <a:r>
              <a:rPr lang="en" sz="1200"/>
              <a:t>: Uh, okay. So let’s move on to the part 2. This part is related to how you think of the TAs in our engineering school. So, I would like to start with: have you supervised any postgraduate TAs in HKUST?</a:t>
            </a:r>
            <a:endParaRPr sz="1200"/>
          </a:p>
          <a:p>
            <a:pPr indent="0" lvl="0" marL="0" rtl="0" algn="l">
              <a:spcBef>
                <a:spcPts val="0"/>
              </a:spcBef>
              <a:spcAft>
                <a:spcPts val="0"/>
              </a:spcAft>
              <a:buNone/>
            </a:pPr>
            <a:r>
              <a:rPr b="1" lang="en" sz="1200"/>
              <a:t>Desmond</a:t>
            </a:r>
            <a:r>
              <a:rPr lang="en" sz="1200"/>
              <a:t>: Yes. A lot. I think more than, let say 30.</a:t>
            </a:r>
            <a:endParaRPr sz="1200"/>
          </a:p>
          <a:p>
            <a:pPr indent="0" lvl="0" marL="0" rtl="0" algn="l">
              <a:spcBef>
                <a:spcPts val="0"/>
              </a:spcBef>
              <a:spcAft>
                <a:spcPts val="0"/>
              </a:spcAft>
              <a:buNone/>
            </a:pPr>
            <a:r>
              <a:rPr b="1" lang="en" sz="1200"/>
              <a:t>Me</a:t>
            </a:r>
            <a:r>
              <a:rPr lang="en" sz="1200"/>
              <a:t>: Based on your experience in supervising the TAs, can you tell me the overall stress level of them in nowadays?</a:t>
            </a:r>
            <a:endParaRPr sz="1200"/>
          </a:p>
          <a:p>
            <a:pPr indent="0" lvl="0" marL="0" rtl="0" algn="l">
              <a:spcBef>
                <a:spcPts val="0"/>
              </a:spcBef>
              <a:spcAft>
                <a:spcPts val="0"/>
              </a:spcAft>
              <a:buNone/>
            </a:pPr>
            <a:r>
              <a:rPr b="1" lang="en" sz="1200"/>
              <a:t>Desmond</a:t>
            </a:r>
            <a:r>
              <a:rPr lang="en" sz="1200"/>
              <a:t>: I would say it depends. It depends on which courses they are going to handle. You know, for some courses, that are relatively easy to manage, then the workload won’t be too high. But for those tough one, like COMP2012, or even COMP2211, we do expect the TA to spend more time. First, they have to understand the material, then second, they have to prepare good material to demonstrate how we tackle those problems. And thirdly, they also need to think how to present those material in interesting manner. So I would say it depends on which courses.</a:t>
            </a:r>
            <a:endParaRPr sz="1200"/>
          </a:p>
          <a:p>
            <a:pPr indent="0" lvl="0" marL="0" rtl="0" algn="l">
              <a:spcBef>
                <a:spcPts val="0"/>
              </a:spcBef>
              <a:spcAft>
                <a:spcPts val="0"/>
              </a:spcAft>
              <a:buNone/>
            </a:pPr>
            <a:r>
              <a:t/>
            </a:r>
            <a:endParaRPr sz="12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18"/>
          <p:cNvSpPr txBox="1"/>
          <p:nvPr>
            <p:ph idx="1" type="body"/>
          </p:nvPr>
        </p:nvSpPr>
        <p:spPr>
          <a:xfrm>
            <a:off x="125"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Me</a:t>
            </a:r>
            <a:r>
              <a:rPr lang="en" sz="1200"/>
              <a:t>: So you mean COMP2012 and COMP2211 are something related to programming?</a:t>
            </a:r>
            <a:endParaRPr sz="1200"/>
          </a:p>
          <a:p>
            <a:pPr indent="0" lvl="0" marL="0" rtl="0" algn="l">
              <a:spcBef>
                <a:spcPts val="0"/>
              </a:spcBef>
              <a:spcAft>
                <a:spcPts val="0"/>
              </a:spcAft>
              <a:buNone/>
            </a:pPr>
            <a:r>
              <a:rPr b="1" lang="en" sz="1200"/>
              <a:t>Desmond</a:t>
            </a:r>
            <a:r>
              <a:rPr lang="en" sz="1200"/>
              <a:t>: Umm, may not be really just because of dealing with programming, but they also, just the nature of the course. Because the workload of COMP2012 and COMP2211 would be a bit high or demanding. That means student need to spend more time on the courses. And at the same time, the TAs need to spend a lot of time as well on dealing the courses related activities.</a:t>
            </a:r>
            <a:endParaRPr sz="1200"/>
          </a:p>
          <a:p>
            <a:pPr indent="0" lvl="0" marL="0" rtl="0" algn="l">
              <a:spcBef>
                <a:spcPts val="0"/>
              </a:spcBef>
              <a:spcAft>
                <a:spcPts val="0"/>
              </a:spcAft>
              <a:buNone/>
            </a:pPr>
            <a:r>
              <a:rPr b="1" lang="en" sz="1200"/>
              <a:t>Me</a:t>
            </a:r>
            <a:r>
              <a:rPr lang="en" sz="1200"/>
              <a:t>: Um, what would be the major tasks that the TAs in our engineering school would do currently? Would it be quite different from the time when you were still a TA?</a:t>
            </a:r>
            <a:endParaRPr sz="1200"/>
          </a:p>
          <a:p>
            <a:pPr indent="0" lvl="0" marL="0" rtl="0" algn="l">
              <a:spcBef>
                <a:spcPts val="0"/>
              </a:spcBef>
              <a:spcAft>
                <a:spcPts val="0"/>
              </a:spcAft>
              <a:buNone/>
            </a:pPr>
            <a:r>
              <a:rPr b="1" lang="en" sz="1200"/>
              <a:t>Desmond</a:t>
            </a:r>
            <a:r>
              <a:rPr lang="en" sz="1200"/>
              <a:t>: I think more or less the same. Basically what they need to do is to prepare lab exercises, assignments, do grading and they need to conduct tutorials and labs. And they need to conduct their office hours. So the students would be able to approach them, and ask questions. So I think in terms of duty, they are more or less the same.</a:t>
            </a:r>
            <a:endParaRPr sz="1200"/>
          </a:p>
          <a:p>
            <a:pPr indent="0" lvl="0" marL="0" rtl="0" algn="l">
              <a:spcBef>
                <a:spcPts val="0"/>
              </a:spcBef>
              <a:spcAft>
                <a:spcPts val="0"/>
              </a:spcAft>
              <a:buNone/>
            </a:pPr>
            <a:r>
              <a:rPr b="1" lang="en" sz="1200"/>
              <a:t>Me</a:t>
            </a:r>
            <a:r>
              <a:rPr lang="en" sz="1200"/>
              <a:t>: OK. So based on your supervising experience, what would the most challenging thing most TAs you supervised would face nowadays?</a:t>
            </a:r>
            <a:endParaRPr sz="1200"/>
          </a:p>
          <a:p>
            <a:pPr indent="0" lvl="0" marL="0" rtl="0" algn="l">
              <a:spcBef>
                <a:spcPts val="0"/>
              </a:spcBef>
              <a:spcAft>
                <a:spcPts val="0"/>
              </a:spcAft>
              <a:buNone/>
            </a:pPr>
            <a:r>
              <a:rPr b="1" lang="en" sz="1200"/>
              <a:t>Desmond</a:t>
            </a:r>
            <a:r>
              <a:rPr lang="en" sz="1200"/>
              <a:t>: I think the most difficult part would be, you know, our postgraduate TAs need to handle two things at the same time. They need to do the research and do teaching.</a:t>
            </a:r>
            <a:endParaRPr sz="1200"/>
          </a:p>
          <a:p>
            <a:pPr indent="0" lvl="0" marL="0" rtl="0" algn="l">
              <a:spcBef>
                <a:spcPts val="0"/>
              </a:spcBef>
              <a:spcAft>
                <a:spcPts val="0"/>
              </a:spcAft>
              <a:buNone/>
            </a:pPr>
            <a:r>
              <a:rPr b="1" lang="en" sz="1200"/>
              <a:t>Me</a:t>
            </a:r>
            <a:r>
              <a:rPr lang="en" sz="1200"/>
              <a:t>: So it is more or less the same like when you were still a TA?</a:t>
            </a:r>
            <a:endParaRPr sz="1200"/>
          </a:p>
          <a:p>
            <a:pPr indent="0" lvl="0" marL="0" rtl="0" algn="l">
              <a:spcBef>
                <a:spcPts val="0"/>
              </a:spcBef>
              <a:spcAft>
                <a:spcPts val="0"/>
              </a:spcAft>
              <a:buNone/>
            </a:pPr>
            <a:r>
              <a:rPr b="1" lang="en" sz="1200"/>
              <a:t>Desmond</a:t>
            </a:r>
            <a:r>
              <a:rPr lang="en" sz="1200"/>
              <a:t>: Yeah, actually I encounter exactly the same problem. That means the time management would be important. That mean how to spend time to do both properly, this is like something tricky. This is something not easy to deal with. Because you know for the research part, their supervisor may ask them to read a lot of paper, ask them to submit the papers, and they have a sharp paper deadline. For the course part, ask them to get the labs, tutorial or the assignment material ready by certain day. So you could think about this: what happen if both parties to ask them to complete something by exactly the same deadline? They are going to have a hard time. I think this is inevitable.</a:t>
            </a:r>
            <a:endParaRPr sz="1200"/>
          </a:p>
          <a:p>
            <a:pPr indent="0" lvl="0" marL="0" rtl="0" algn="l">
              <a:spcBef>
                <a:spcPts val="0"/>
              </a:spcBef>
              <a:spcAft>
                <a:spcPts val="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5"/>
          <p:cNvSpPr txBox="1"/>
          <p:nvPr>
            <p:ph type="title"/>
          </p:nvPr>
        </p:nvSpPr>
        <p:spPr>
          <a:xfrm>
            <a:off x="109263" y="2102700"/>
            <a:ext cx="608400" cy="40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508" name="Google Shape;508;p65"/>
          <p:cNvSpPr txBox="1"/>
          <p:nvPr>
            <p:ph idx="2" type="title"/>
          </p:nvPr>
        </p:nvSpPr>
        <p:spPr>
          <a:xfrm>
            <a:off x="698613" y="2065846"/>
            <a:ext cx="29334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CHAN, Chun Hin (Vincent)</a:t>
            </a:r>
            <a:endParaRPr sz="1500"/>
          </a:p>
        </p:txBody>
      </p:sp>
      <p:sp>
        <p:nvSpPr>
          <p:cNvPr id="509" name="Google Shape;509;p65"/>
          <p:cNvSpPr txBox="1"/>
          <p:nvPr>
            <p:ph idx="1" type="subTitle"/>
          </p:nvPr>
        </p:nvSpPr>
        <p:spPr>
          <a:xfrm>
            <a:off x="698613" y="2417600"/>
            <a:ext cx="29334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Quality of Education in SENG</a:t>
            </a:r>
            <a:endParaRPr/>
          </a:p>
        </p:txBody>
      </p:sp>
      <p:sp>
        <p:nvSpPr>
          <p:cNvPr id="510" name="Google Shape;510;p65"/>
          <p:cNvSpPr txBox="1"/>
          <p:nvPr>
            <p:ph idx="15" type="title"/>
          </p:nvPr>
        </p:nvSpPr>
        <p:spPr>
          <a:xfrm>
            <a:off x="713225" y="530725"/>
            <a:ext cx="7710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Original focus areas</a:t>
            </a:r>
            <a:endParaRPr/>
          </a:p>
        </p:txBody>
      </p:sp>
      <p:cxnSp>
        <p:nvCxnSpPr>
          <p:cNvPr id="511" name="Google Shape;511;p65"/>
          <p:cNvCxnSpPr/>
          <p:nvPr/>
        </p:nvCxnSpPr>
        <p:spPr>
          <a:xfrm>
            <a:off x="4248450" y="1272905"/>
            <a:ext cx="647100" cy="0"/>
          </a:xfrm>
          <a:prstGeom prst="straightConnector1">
            <a:avLst/>
          </a:prstGeom>
          <a:noFill/>
          <a:ln cap="flat" cmpd="sng" w="19050">
            <a:solidFill>
              <a:schemeClr val="lt1"/>
            </a:solidFill>
            <a:prstDash val="solid"/>
            <a:round/>
            <a:headEnd len="med" w="med" type="none"/>
            <a:tailEnd len="med" w="med" type="none"/>
          </a:ln>
        </p:spPr>
      </p:cxnSp>
      <p:sp>
        <p:nvSpPr>
          <p:cNvPr id="512" name="Google Shape;512;p65"/>
          <p:cNvSpPr txBox="1"/>
          <p:nvPr>
            <p:ph type="title"/>
          </p:nvPr>
        </p:nvSpPr>
        <p:spPr>
          <a:xfrm>
            <a:off x="861138" y="3260225"/>
            <a:ext cx="608400" cy="40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513" name="Google Shape;513;p65"/>
          <p:cNvSpPr txBox="1"/>
          <p:nvPr>
            <p:ph idx="2" type="title"/>
          </p:nvPr>
        </p:nvSpPr>
        <p:spPr>
          <a:xfrm>
            <a:off x="1450488" y="3218358"/>
            <a:ext cx="29334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CHAN, Shing Chung (SAMMul)</a:t>
            </a:r>
            <a:endParaRPr sz="1700"/>
          </a:p>
        </p:txBody>
      </p:sp>
      <p:sp>
        <p:nvSpPr>
          <p:cNvPr id="514" name="Google Shape;514;p65"/>
          <p:cNvSpPr txBox="1"/>
          <p:nvPr>
            <p:ph idx="1" type="subTitle"/>
          </p:nvPr>
        </p:nvSpPr>
        <p:spPr>
          <a:xfrm>
            <a:off x="1450499" y="3570100"/>
            <a:ext cx="2649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for University TA</a:t>
            </a:r>
            <a:endParaRPr/>
          </a:p>
        </p:txBody>
      </p:sp>
      <p:sp>
        <p:nvSpPr>
          <p:cNvPr id="515" name="Google Shape;515;p65"/>
          <p:cNvSpPr txBox="1"/>
          <p:nvPr>
            <p:ph type="title"/>
          </p:nvPr>
        </p:nvSpPr>
        <p:spPr>
          <a:xfrm>
            <a:off x="4308401" y="3881778"/>
            <a:ext cx="608400" cy="40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16" name="Google Shape;516;p65"/>
          <p:cNvSpPr txBox="1"/>
          <p:nvPr>
            <p:ph idx="2" type="title"/>
          </p:nvPr>
        </p:nvSpPr>
        <p:spPr>
          <a:xfrm>
            <a:off x="3212156" y="4257016"/>
            <a:ext cx="2933400" cy="32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CHAU, Chun Kai (Jaga)</a:t>
            </a:r>
            <a:endParaRPr sz="1700"/>
          </a:p>
        </p:txBody>
      </p:sp>
      <p:sp>
        <p:nvSpPr>
          <p:cNvPr id="517" name="Google Shape;517;p65"/>
          <p:cNvSpPr txBox="1"/>
          <p:nvPr>
            <p:ph idx="1" type="subTitle"/>
          </p:nvPr>
        </p:nvSpPr>
        <p:spPr>
          <a:xfrm>
            <a:off x="3212156" y="4532570"/>
            <a:ext cx="2933400" cy="50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Motivation of UG Students</a:t>
            </a:r>
            <a:endParaRPr/>
          </a:p>
        </p:txBody>
      </p:sp>
      <p:sp>
        <p:nvSpPr>
          <p:cNvPr id="518" name="Google Shape;518;p65"/>
          <p:cNvSpPr txBox="1"/>
          <p:nvPr>
            <p:ph type="title"/>
          </p:nvPr>
        </p:nvSpPr>
        <p:spPr>
          <a:xfrm>
            <a:off x="8301274" y="2064289"/>
            <a:ext cx="608400" cy="40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519" name="Google Shape;519;p65"/>
          <p:cNvSpPr txBox="1"/>
          <p:nvPr>
            <p:ph idx="2" type="title"/>
          </p:nvPr>
        </p:nvSpPr>
        <p:spPr>
          <a:xfrm>
            <a:off x="6193547" y="1921971"/>
            <a:ext cx="2315400" cy="325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700"/>
              <a:t>Sidauruk, farrell nathaniel azvari</a:t>
            </a:r>
            <a:endParaRPr sz="1700"/>
          </a:p>
        </p:txBody>
      </p:sp>
      <p:sp>
        <p:nvSpPr>
          <p:cNvPr id="520" name="Google Shape;520;p65"/>
          <p:cNvSpPr txBox="1"/>
          <p:nvPr>
            <p:ph idx="1" type="subTitle"/>
          </p:nvPr>
        </p:nvSpPr>
        <p:spPr>
          <a:xfrm>
            <a:off x="6248912" y="2300796"/>
            <a:ext cx="2178900" cy="50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Quality of Study for First-</a:t>
            </a:r>
            <a:endParaRPr/>
          </a:p>
          <a:p>
            <a:pPr indent="0" lvl="0" marL="0" rtl="0" algn="r">
              <a:spcBef>
                <a:spcPts val="0"/>
              </a:spcBef>
              <a:spcAft>
                <a:spcPts val="0"/>
              </a:spcAft>
              <a:buNone/>
            </a:pPr>
            <a:r>
              <a:rPr lang="en"/>
              <a:t>Year UG Students</a:t>
            </a:r>
            <a:endParaRPr/>
          </a:p>
        </p:txBody>
      </p:sp>
      <p:sp>
        <p:nvSpPr>
          <p:cNvPr id="521" name="Google Shape;521;p65"/>
          <p:cNvSpPr txBox="1"/>
          <p:nvPr>
            <p:ph type="title"/>
          </p:nvPr>
        </p:nvSpPr>
        <p:spPr>
          <a:xfrm>
            <a:off x="7260864" y="3228779"/>
            <a:ext cx="608400" cy="40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522" name="Google Shape;522;p65"/>
          <p:cNvSpPr txBox="1"/>
          <p:nvPr>
            <p:ph idx="2" type="title"/>
          </p:nvPr>
        </p:nvSpPr>
        <p:spPr>
          <a:xfrm>
            <a:off x="5124945" y="3196304"/>
            <a:ext cx="2315400" cy="325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700"/>
              <a:t>HWANG, Jaehee</a:t>
            </a:r>
            <a:endParaRPr sz="1700"/>
          </a:p>
        </p:txBody>
      </p:sp>
      <p:sp>
        <p:nvSpPr>
          <p:cNvPr id="523" name="Google Shape;523;p65"/>
          <p:cNvSpPr txBox="1"/>
          <p:nvPr>
            <p:ph idx="1" type="subTitle"/>
          </p:nvPr>
        </p:nvSpPr>
        <p:spPr>
          <a:xfrm>
            <a:off x="5124945" y="3471857"/>
            <a:ext cx="2315400" cy="50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AI Tools in University Study</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119"/>
          <p:cNvSpPr txBox="1"/>
          <p:nvPr>
            <p:ph idx="1" type="body"/>
          </p:nvPr>
        </p:nvSpPr>
        <p:spPr>
          <a:xfrm>
            <a:off x="125"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Me</a:t>
            </a:r>
            <a:r>
              <a:rPr lang="en" sz="1200"/>
              <a:t>: It seems like the TAs you have supervised would face quite a lot of challenges. So would they approach you get some assistance or help? Why?</a:t>
            </a:r>
            <a:endParaRPr sz="1200"/>
          </a:p>
          <a:p>
            <a:pPr indent="0" lvl="0" marL="0" rtl="0" algn="l">
              <a:spcBef>
                <a:spcPts val="0"/>
              </a:spcBef>
              <a:spcAft>
                <a:spcPts val="0"/>
              </a:spcAft>
              <a:buNone/>
            </a:pPr>
            <a:r>
              <a:rPr b="1" lang="en" sz="1200"/>
              <a:t>Desmond</a:t>
            </a:r>
            <a:r>
              <a:rPr lang="en" sz="1200"/>
              <a:t>: Yeah, exactly. Just like some of my former TAs, they had paper deadlines, and they discuss with me and see whether we could swap the lab schedule, or swap the duty with other TAs. So basically, we are happy to entertain their request. Because we know them very well, they need to research, right? And if the swap is good, I mean, one thing is we don’t actually affect our undergraduate student but at the same time, we get the job done properly, then I don’t see any problem in allow them to switch or swap the duty with the other TAs.</a:t>
            </a:r>
            <a:endParaRPr sz="1200"/>
          </a:p>
          <a:p>
            <a:pPr indent="0" lvl="0" marL="0" rtl="0" algn="l">
              <a:spcBef>
                <a:spcPts val="0"/>
              </a:spcBef>
              <a:spcAft>
                <a:spcPts val="0"/>
              </a:spcAft>
              <a:buNone/>
            </a:pPr>
            <a:r>
              <a:rPr b="1" lang="en" sz="1200"/>
              <a:t>Me</a:t>
            </a:r>
            <a:r>
              <a:rPr lang="en" sz="1200"/>
              <a:t>: Do you think the TAs have a preference that they would approach you rather than approaching other professors? Why?</a:t>
            </a:r>
            <a:endParaRPr sz="1200"/>
          </a:p>
          <a:p>
            <a:pPr indent="0" lvl="0" marL="0" rtl="0" algn="l">
              <a:spcBef>
                <a:spcPts val="0"/>
              </a:spcBef>
              <a:spcAft>
                <a:spcPts val="0"/>
              </a:spcAft>
              <a:buNone/>
            </a:pPr>
            <a:r>
              <a:rPr b="1" lang="en" sz="1200"/>
              <a:t>Desmond</a:t>
            </a:r>
            <a:r>
              <a:rPr lang="en" sz="1200"/>
              <a:t>: Uh, because for me, let me put that in this way. During the first meeting with the TA, I normally tell them up front: if you have a paper deadline, you are happy or welcome to approach me. And then … I will actually help you out. For example, by swapping the duties, or extend, for example, the design deadline or the releasing of assignment deadline, so as to make sure that they would be able to do their job properly. So the first time we meet the TA, we need to talk what they should do when they face. I mean, challenges.</a:t>
            </a:r>
            <a:endParaRPr sz="1200"/>
          </a:p>
          <a:p>
            <a:pPr indent="0" lvl="0" marL="0" rtl="0" algn="l">
              <a:spcBef>
                <a:spcPts val="0"/>
              </a:spcBef>
              <a:spcAft>
                <a:spcPts val="0"/>
              </a:spcAft>
              <a:buNone/>
            </a:pPr>
            <a:r>
              <a:rPr b="1" lang="en" sz="1200"/>
              <a:t>Me</a:t>
            </a:r>
            <a:r>
              <a:rPr lang="en" sz="1200"/>
              <a:t>: As you have mentioned before, conducting labs and tutorials is one of the duties of the TAs nowadays. So after the TAs conduct the tutorials and labs, do you think the student can better understand the course materials and contents? And why?</a:t>
            </a:r>
            <a:endParaRPr sz="1200"/>
          </a:p>
          <a:p>
            <a:pPr indent="0" lvl="0" marL="0" rtl="0" algn="l">
              <a:spcBef>
                <a:spcPts val="0"/>
              </a:spcBef>
              <a:spcAft>
                <a:spcPts val="0"/>
              </a:spcAft>
              <a:buNone/>
            </a:pPr>
            <a:r>
              <a:rPr b="1" lang="en" sz="1200"/>
              <a:t>Desmond</a:t>
            </a:r>
            <a:r>
              <a:rPr lang="en" sz="1200"/>
              <a:t>: You mean after the TAs finish their teaching, would the undergraduate students understand the materials better?</a:t>
            </a:r>
            <a:endParaRPr sz="1200"/>
          </a:p>
          <a:p>
            <a:pPr indent="0" lvl="0" marL="0" rtl="0" algn="l">
              <a:spcBef>
                <a:spcPts val="0"/>
              </a:spcBef>
              <a:spcAft>
                <a:spcPts val="0"/>
              </a:spcAft>
              <a:buNone/>
            </a:pPr>
            <a:r>
              <a:rPr b="1" lang="en" sz="1200"/>
              <a:t>Me</a:t>
            </a:r>
            <a:r>
              <a:rPr lang="en" sz="1200"/>
              <a:t>: Yeah.</a:t>
            </a:r>
            <a:endParaRPr sz="1200"/>
          </a:p>
          <a:p>
            <a:pPr indent="0" lvl="0" marL="0" rtl="0" algn="l">
              <a:spcBef>
                <a:spcPts val="0"/>
              </a:spcBef>
              <a:spcAft>
                <a:spcPts val="0"/>
              </a:spcAft>
              <a:buNone/>
            </a:pPr>
            <a:r>
              <a:rPr b="1" lang="en" sz="1200"/>
              <a:t>Desmond</a:t>
            </a:r>
            <a:r>
              <a:rPr lang="en" sz="1200"/>
              <a:t>: I think so. Given that the PGTAs (Postgraduate teaching assistants), they work really hard, they did present the materials clearly, then I think this is definitely benefit all the undergraduate students. But you know some PGTAs, they don't really care about the teaching duties very much. Then this is another story. But in our point of view, we have to make sure that the PGTAs to do a good job. Normally, we ask the TA to present their work before they deliver the material, for example, next week. This is what I think would be important. Let's say they are going to conduct a lab next week, then this week, we better get them to present their work in front of the other teaching team members. Then we can offer them some suggestions, comments, and also they get a chance to do rehearsal as well. So I think this is something very useful and we have been doing that.</a:t>
            </a:r>
            <a:endParaRPr sz="12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120"/>
          <p:cNvSpPr txBox="1"/>
          <p:nvPr>
            <p:ph idx="1" type="body"/>
          </p:nvPr>
        </p:nvSpPr>
        <p:spPr>
          <a:xfrm>
            <a:off x="125"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Me</a:t>
            </a:r>
            <a:r>
              <a:rPr lang="en" sz="1200"/>
              <a:t>: You have just mentioned that the TAs would do the rehearsals before they conduct the tutorials, but still the TA teaching can be vary a lot in reality. Some of them are quite clear and interesting, but some of them may be so boring and unclear. Why is that case will still happen?</a:t>
            </a:r>
            <a:endParaRPr sz="1200"/>
          </a:p>
          <a:p>
            <a:pPr indent="0" lvl="0" marL="0" rtl="0" algn="l">
              <a:spcBef>
                <a:spcPts val="0"/>
              </a:spcBef>
              <a:spcAft>
                <a:spcPts val="0"/>
              </a:spcAft>
              <a:buNone/>
            </a:pPr>
            <a:r>
              <a:rPr b="1" lang="en" sz="1200"/>
              <a:t>Desmond</a:t>
            </a:r>
            <a:r>
              <a:rPr lang="en" sz="1200"/>
              <a:t>: Uh, from my observation, I think if the TAs do rehearsal beforehand, most likely they would be able to present the material pretty well. Because we normally tell them exactly what they have to do in order to make all the things clear. Let's say you need to first do A and then B and then C. That means that the organization is very important. For example, if the voice is a bit too soft, then we encourage them to speak loudly. Also, we encourage them to come up with some example, demonstrating the idea rather than just read aloud all the materials. I would say if we asked the PGTA to do rehearsal beforehand, this is definitely solve the problem. This is definitely something important to solve the problem. Yep.</a:t>
            </a:r>
            <a:endParaRPr sz="1200"/>
          </a:p>
          <a:p>
            <a:pPr indent="0" lvl="0" marL="0" rtl="0" algn="l">
              <a:spcBef>
                <a:spcPts val="0"/>
              </a:spcBef>
              <a:spcAft>
                <a:spcPts val="0"/>
              </a:spcAft>
              <a:buNone/>
            </a:pPr>
            <a:r>
              <a:rPr b="1" lang="en" sz="1200"/>
              <a:t>Me</a:t>
            </a:r>
            <a:r>
              <a:rPr lang="en" sz="1200"/>
              <a:t>: OK. What are your feelings towards some TAs that are not passionate at all in teaching undergrad students? Just like some of them are not quite clear in teaching and they just read aloud.</a:t>
            </a:r>
            <a:endParaRPr sz="1200"/>
          </a:p>
          <a:p>
            <a:pPr indent="0" lvl="0" marL="0" rtl="0" algn="l">
              <a:spcBef>
                <a:spcPts val="0"/>
              </a:spcBef>
              <a:spcAft>
                <a:spcPts val="0"/>
              </a:spcAft>
              <a:buNone/>
            </a:pPr>
            <a:r>
              <a:rPr b="1" lang="en" sz="1200"/>
              <a:t>Desmond</a:t>
            </a:r>
            <a:r>
              <a:rPr lang="en" sz="1200"/>
              <a:t>: It depends. Sometimes we realize that there are some TAs that they are not very eager to do teaching or they are not very good at presenting their work. First, what we need to do is to demonstrate how to present the materials. That means that we could do a demo. That means that instead of asking the TA to do it, then we probably need to spend, let's say, five minutes to present the work. That means I show them an example. Basically, I would say, if I were you, I'm going to present you like this. That means doing a demo, this is definitely very useful. Another thing is we may sit in the lesson. OK, it doesn't mean that we don't believe our TAs, but we just want to make sure that he or she will be able to do a good job. If he or she encounters some difficulties, we could help him or her real time. Of course, after he or she finished the tutorial section or the lab section, we could give them some comments. And hopefully next time, if he or she needs to do it again, then they know exactly what to do.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121"/>
          <p:cNvSpPr txBox="1"/>
          <p:nvPr>
            <p:ph idx="1" type="body"/>
          </p:nvPr>
        </p:nvSpPr>
        <p:spPr>
          <a:xfrm>
            <a:off x="125"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Me</a:t>
            </a:r>
            <a:r>
              <a:rPr lang="en" sz="1200"/>
              <a:t>: Okay. Do you think the course assignments that are created by the TAs are well prepared such that the undergraduate students can learn better? Why?</a:t>
            </a:r>
            <a:endParaRPr sz="1200"/>
          </a:p>
          <a:p>
            <a:pPr indent="0" lvl="0" marL="0" rtl="0" algn="l">
              <a:spcBef>
                <a:spcPts val="0"/>
              </a:spcBef>
              <a:spcAft>
                <a:spcPts val="0"/>
              </a:spcAft>
              <a:buNone/>
            </a:pPr>
            <a:r>
              <a:rPr b="1" lang="en" sz="1200"/>
              <a:t>Desmond</a:t>
            </a:r>
            <a:r>
              <a:rPr lang="en" sz="1200"/>
              <a:t>: Yeah, I think this is important. Through the supervision, I think we are able to see whether the TAs have been doing a good job or not. We can really tell.</a:t>
            </a:r>
            <a:endParaRPr sz="1200"/>
          </a:p>
          <a:p>
            <a:pPr indent="0" lvl="0" marL="0" rtl="0" algn="l">
              <a:spcBef>
                <a:spcPts val="0"/>
              </a:spcBef>
              <a:spcAft>
                <a:spcPts val="0"/>
              </a:spcAft>
              <a:buNone/>
            </a:pPr>
            <a:r>
              <a:rPr b="1" lang="en" sz="1200"/>
              <a:t>Me</a:t>
            </a:r>
            <a:r>
              <a:rPr lang="en" sz="1200"/>
              <a:t>: But would it be quite a challenging task for them to make such a very good assignment?</a:t>
            </a:r>
            <a:endParaRPr sz="1200"/>
          </a:p>
          <a:p>
            <a:pPr indent="0" lvl="0" marL="0" rtl="0" algn="l">
              <a:spcBef>
                <a:spcPts val="0"/>
              </a:spcBef>
              <a:spcAft>
                <a:spcPts val="0"/>
              </a:spcAft>
              <a:buNone/>
            </a:pPr>
            <a:r>
              <a:rPr b="1" lang="en" sz="1200"/>
              <a:t>Desmond</a:t>
            </a:r>
            <a:r>
              <a:rPr lang="en" sz="1200"/>
              <a:t>: Yeah, I think so. That's why we need to meet them regularly. For example, let's say the deadline of the design of the assignment will be next week. Then, most likely two or three weeks before that, we are going to meet the TAs, and try to guide them how to prepare the materials. But of course, in day one, they may feel a bit confused and they don't really know how to do it well. But after a few meetings, I think they will be able to see how to get the job done properly. We don't force our TA to come up with the best version within a week. We normally spend 2 to 3 weeks, and to keep giving them some suggestions to polish up the work. And most likely, or in most of the cases, they would be able to do a good job.</a:t>
            </a:r>
            <a:endParaRPr sz="1200"/>
          </a:p>
          <a:p>
            <a:pPr indent="0" lvl="0" marL="0" rtl="0" algn="l">
              <a:spcBef>
                <a:spcPts val="0"/>
              </a:spcBef>
              <a:spcAft>
                <a:spcPts val="0"/>
              </a:spcAft>
              <a:buNone/>
            </a:pPr>
            <a:r>
              <a:rPr b="1" lang="en" sz="1200"/>
              <a:t>Me</a:t>
            </a:r>
            <a:r>
              <a:rPr lang="en" sz="1200"/>
              <a:t>: But as you have just mentioned, they need to attend so many meetings. Do you think it would be such a challenge for them? And why?</a:t>
            </a:r>
            <a:endParaRPr sz="1200"/>
          </a:p>
          <a:p>
            <a:pPr indent="0" lvl="0" marL="0" rtl="0" algn="l">
              <a:spcBef>
                <a:spcPts val="0"/>
              </a:spcBef>
              <a:spcAft>
                <a:spcPts val="0"/>
              </a:spcAft>
              <a:buNone/>
            </a:pPr>
            <a:r>
              <a:rPr b="1" lang="en" sz="1200"/>
              <a:t>Desmond</a:t>
            </a:r>
            <a:r>
              <a:rPr lang="en" sz="1200"/>
              <a:t>: I think so, yeah. This is exactly why some TAs mentioned that for COMP2012 and COMP2211, they have a lot of work to do because including the meeting time, they spend, let's say, maybe four to five hours per week just on one or two labs or one assignment. Remember, I'm not talking about the amount of time they need to spend to get the assignment done. Just for the meeting time, they need to spend, let's say, four hours per week.</a:t>
            </a:r>
            <a:endParaRPr sz="1200"/>
          </a:p>
          <a:p>
            <a:pPr indent="0" lvl="0" marL="0" rtl="0" algn="l">
              <a:spcBef>
                <a:spcPts val="0"/>
              </a:spcBef>
              <a:spcAft>
                <a:spcPts val="0"/>
              </a:spcAft>
              <a:buNone/>
            </a:pPr>
            <a:r>
              <a:rPr b="1" lang="en" sz="1200"/>
              <a:t>Me</a:t>
            </a:r>
            <a:r>
              <a:rPr lang="en" sz="1200"/>
              <a:t>: That's quite a lot. </a:t>
            </a:r>
            <a:endParaRPr sz="1200"/>
          </a:p>
          <a:p>
            <a:pPr indent="0" lvl="0" marL="0" rtl="0" algn="l">
              <a:spcBef>
                <a:spcPts val="0"/>
              </a:spcBef>
              <a:spcAft>
                <a:spcPts val="0"/>
              </a:spcAft>
              <a:buNone/>
            </a:pPr>
            <a:r>
              <a:rPr b="1" lang="en" sz="1200"/>
              <a:t>Desmond</a:t>
            </a:r>
            <a:r>
              <a:rPr lang="en" sz="1200"/>
              <a:t>: Yeah, exactly. They also need to spend more time on designing the assignment, come up with a good idea, write up the description, check all the errors etc. I would say this is not easy for them, but this is also good for them because in the future, they are going to be a professor. They also need to teach. They also need to design assessment items. This is basically a … what? It's a practice, I have to say. It's really good for them.</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22"/>
          <p:cNvSpPr txBox="1"/>
          <p:nvPr>
            <p:ph idx="1" type="body"/>
          </p:nvPr>
        </p:nvSpPr>
        <p:spPr>
          <a:xfrm>
            <a:off x="125"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Me</a:t>
            </a:r>
            <a:r>
              <a:rPr lang="en" sz="1200"/>
              <a:t>: OK. In the current days, they still need to do the research thesis. Do you think it's still a tough task for them? Why?</a:t>
            </a:r>
            <a:endParaRPr sz="1200"/>
          </a:p>
          <a:p>
            <a:pPr indent="0" lvl="0" marL="0" rtl="0" algn="l">
              <a:spcBef>
                <a:spcPts val="0"/>
              </a:spcBef>
              <a:spcAft>
                <a:spcPts val="0"/>
              </a:spcAft>
              <a:buNone/>
            </a:pPr>
            <a:r>
              <a:rPr b="1" lang="en" sz="1200"/>
              <a:t>Desmond</a:t>
            </a:r>
            <a:r>
              <a:rPr lang="en" sz="1200"/>
              <a:t>: Oh, yeah. Just like if they are green, that means the very first time they do research, I think most postgraduate, they find it very difficult to deal with the tasks given by their supervisor. Normally, they spend a lot of time on reading the papers. You know, some postgraduate, they complain and saying, okay, even I spent 10 hours, I'm still unable to understand what are the key points in the paper. I think that's normal because in day one, this is definitely something normal. But they will get used to it. What I mean by get used to it will be maybe the first time will be tough, but the second time, third time, they get used to it. They will find that easy later on.</a:t>
            </a:r>
            <a:endParaRPr sz="1200"/>
          </a:p>
          <a:p>
            <a:pPr indent="0" lvl="0" marL="0" rtl="0" algn="l">
              <a:spcBef>
                <a:spcPts val="0"/>
              </a:spcBef>
              <a:spcAft>
                <a:spcPts val="0"/>
              </a:spcAft>
              <a:buNone/>
            </a:pPr>
            <a:r>
              <a:rPr b="1" lang="en" sz="1200"/>
              <a:t>Me</a:t>
            </a:r>
            <a:r>
              <a:rPr lang="en" sz="1200"/>
              <a:t>: Okay. Nowadays, the internet has maturely developed. Do you think the postgraduate courses would still be quite hard for the TAs, unlike the time that when you are still being a TA? Because you can search up a lot of information from the internet. Can you explain a bit?</a:t>
            </a:r>
            <a:endParaRPr sz="1200"/>
          </a:p>
          <a:p>
            <a:pPr indent="0" lvl="0" marL="0" rtl="0" algn="l">
              <a:spcBef>
                <a:spcPts val="0"/>
              </a:spcBef>
              <a:spcAft>
                <a:spcPts val="0"/>
              </a:spcAft>
              <a:buNone/>
            </a:pPr>
            <a:r>
              <a:rPr b="1" lang="en" sz="1200"/>
              <a:t>Desmond</a:t>
            </a:r>
            <a:r>
              <a:rPr lang="en" sz="1200"/>
              <a:t>: Yeah, you're right. This is a very good question. I think nowadays there are a lot of videos, I mean, with a lot of content related to the courses that they are taking. I do think that they are facing less problem than what we encountered in the past. Just similar to undergraduate student, if you have something that you do not understand, probably you would be able to find some really good YouTube video to learn from that. I think postgraduate student, they could do something similar.</a:t>
            </a:r>
            <a:endParaRPr sz="1200"/>
          </a:p>
          <a:p>
            <a:pPr indent="0" lvl="0" marL="0" rtl="0" algn="l">
              <a:spcBef>
                <a:spcPts val="0"/>
              </a:spcBef>
              <a:spcAft>
                <a:spcPts val="0"/>
              </a:spcAft>
              <a:buNone/>
            </a:pPr>
            <a:r>
              <a:rPr b="1" lang="en" sz="1200"/>
              <a:t>Me</a:t>
            </a:r>
            <a:r>
              <a:rPr lang="en" sz="1200"/>
              <a:t>: Okay. For TAs, they need to hold the office hours. Sometimes I noticed that they may not be able to answer some of the undergraduate students questions. Do you think, overall speaking, it would be a challenging task for them to answer the questions raised by the undergraduate students? Why?</a:t>
            </a:r>
            <a:endParaRPr sz="1200"/>
          </a:p>
          <a:p>
            <a:pPr indent="0" lvl="0" marL="0" rtl="0" algn="l">
              <a:spcBef>
                <a:spcPts val="0"/>
              </a:spcBef>
              <a:spcAft>
                <a:spcPts val="0"/>
              </a:spcAft>
              <a:buNone/>
            </a:pPr>
            <a:r>
              <a:rPr b="1" lang="en" sz="1200"/>
              <a:t>Desmond</a:t>
            </a:r>
            <a:r>
              <a:rPr lang="en" sz="1200"/>
              <a:t>: I think so, and this happens all the time. But normally, what I told my postgraduate TAs will be, it's okay that they cannot answer some of the questions, but the attitude is more important than whether the TA will be able to answer the question properly or not. If you don't know the answer, it's okay. But they have to show an attitude saying, okay, I'm really happy to find a solution together with the students. I think this is what most students are looking for.</a:t>
            </a:r>
            <a:endParaRPr sz="12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123"/>
          <p:cNvSpPr txBox="1"/>
          <p:nvPr>
            <p:ph idx="1" type="body"/>
          </p:nvPr>
        </p:nvSpPr>
        <p:spPr>
          <a:xfrm>
            <a:off x="125"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Me</a:t>
            </a:r>
            <a:r>
              <a:rPr lang="en" sz="1200"/>
              <a:t>: Oh, so, the undergraduate students and the postgraduate are learning at the same time.</a:t>
            </a:r>
            <a:endParaRPr sz="1200"/>
          </a:p>
          <a:p>
            <a:pPr indent="0" lvl="0" marL="0" rtl="0" algn="l">
              <a:spcBef>
                <a:spcPts val="0"/>
              </a:spcBef>
              <a:spcAft>
                <a:spcPts val="0"/>
              </a:spcAft>
              <a:buNone/>
            </a:pPr>
            <a:r>
              <a:rPr b="1" lang="en" sz="1200"/>
              <a:t>Desmond</a:t>
            </a:r>
            <a:r>
              <a:rPr lang="en" sz="1200"/>
              <a:t>: Yeah, exactly. They could actually try to find out the answer together. I think this is what we call mutual benefit. It's not a bad thing. Even for our professors, sometimes we can’t answer the questions immediately because it takes us some time to think about the problem and to find a solution. I don't see why this is bad.</a:t>
            </a:r>
            <a:endParaRPr sz="1200"/>
          </a:p>
          <a:p>
            <a:pPr indent="0" lvl="0" marL="0" rtl="0" algn="l">
              <a:spcBef>
                <a:spcPts val="0"/>
              </a:spcBef>
              <a:spcAft>
                <a:spcPts val="0"/>
              </a:spcAft>
              <a:buNone/>
            </a:pPr>
            <a:r>
              <a:rPr b="1" lang="en" sz="1200"/>
              <a:t>Me</a:t>
            </a:r>
            <a:r>
              <a:rPr lang="en" sz="1200"/>
              <a:t>: Okay. Do you think handling both the postgraduate studies and being a responsible TA is a tough thing for the TAs in nowadays? Why?</a:t>
            </a:r>
            <a:endParaRPr sz="1200"/>
          </a:p>
          <a:p>
            <a:pPr indent="0" lvl="0" marL="0" rtl="0" algn="l">
              <a:spcBef>
                <a:spcPts val="0"/>
              </a:spcBef>
              <a:spcAft>
                <a:spcPts val="0"/>
              </a:spcAft>
              <a:buNone/>
            </a:pPr>
            <a:r>
              <a:rPr b="1" lang="en" sz="1200"/>
              <a:t>Desmond</a:t>
            </a:r>
            <a:r>
              <a:rPr lang="en" sz="1200"/>
              <a:t>: Sorry, harder.</a:t>
            </a:r>
            <a:endParaRPr sz="1200"/>
          </a:p>
          <a:p>
            <a:pPr indent="0" lvl="0" marL="0" rtl="0" algn="l">
              <a:spcBef>
                <a:spcPts val="0"/>
              </a:spcBef>
              <a:spcAft>
                <a:spcPts val="0"/>
              </a:spcAft>
              <a:buNone/>
            </a:pPr>
            <a:r>
              <a:rPr b="1" lang="en" sz="1200"/>
              <a:t>Me</a:t>
            </a:r>
            <a:r>
              <a:rPr lang="en" sz="1200"/>
              <a:t>: I want to ask do you think handling the postgraduate studies and being a responsible TA is a tough thing for the TAs in nowadays? And why?</a:t>
            </a:r>
            <a:endParaRPr sz="1200"/>
          </a:p>
          <a:p>
            <a:pPr indent="0" lvl="0" marL="0" rtl="0" algn="l">
              <a:spcBef>
                <a:spcPts val="0"/>
              </a:spcBef>
              <a:spcAft>
                <a:spcPts val="0"/>
              </a:spcAft>
              <a:buNone/>
            </a:pPr>
            <a:r>
              <a:rPr b="1" lang="en" sz="1200"/>
              <a:t>Desmond</a:t>
            </a:r>
            <a:r>
              <a:rPr lang="en" sz="1200"/>
              <a:t>: Yeah, I think so. I think so because you know nowadays, all the postgraduate students, they need to spend a lot of time to find their research direction, and also they need to publish a lot of papers. In order to do both well, they need to have really good time management skills and they have to think how to set the priority, which one has higher priority, which one has lower, slightly lower priority. I think this is not easy, but actually, all the people, including us, we need to learn. We need to think how to do it.</a:t>
            </a:r>
            <a:endParaRPr sz="1200"/>
          </a:p>
          <a:p>
            <a:pPr indent="0" lvl="0" marL="0" rtl="0" algn="l">
              <a:spcBef>
                <a:spcPts val="0"/>
              </a:spcBef>
              <a:spcAft>
                <a:spcPts val="0"/>
              </a:spcAft>
              <a:buNone/>
            </a:pPr>
            <a:r>
              <a:rPr b="1" lang="en" sz="1200"/>
              <a:t>Me</a:t>
            </a:r>
            <a:r>
              <a:rPr lang="en" sz="1200"/>
              <a:t>: Yeah. Time management is important for all of us. </a:t>
            </a:r>
            <a:endParaRPr sz="1200"/>
          </a:p>
          <a:p>
            <a:pPr indent="0" lvl="0" marL="0" rtl="0" algn="l">
              <a:spcBef>
                <a:spcPts val="0"/>
              </a:spcBef>
              <a:spcAft>
                <a:spcPts val="0"/>
              </a:spcAft>
              <a:buNone/>
            </a:pPr>
            <a:r>
              <a:rPr b="1" lang="en" sz="1200"/>
              <a:t>Desmond</a:t>
            </a:r>
            <a:r>
              <a:rPr lang="en" sz="1200"/>
              <a:t>: Yes. </a:t>
            </a:r>
            <a:endParaRPr sz="1200"/>
          </a:p>
          <a:p>
            <a:pPr indent="0" lvl="0" marL="0" rtl="0" algn="l">
              <a:spcBef>
                <a:spcPts val="0"/>
              </a:spcBef>
              <a:spcAft>
                <a:spcPts val="0"/>
              </a:spcAft>
              <a:buNone/>
            </a:pPr>
            <a:r>
              <a:rPr b="1" lang="en" sz="1200"/>
              <a:t>Me</a:t>
            </a:r>
            <a:r>
              <a:rPr lang="en" sz="1200"/>
              <a:t>: Okay, here is the last question. Do you think our university provides enough resources to help the TAs to finish their postgraduate studies? Why?</a:t>
            </a:r>
            <a:endParaRPr sz="1200"/>
          </a:p>
          <a:p>
            <a:pPr indent="0" lvl="0" marL="0" rtl="0" algn="l">
              <a:spcBef>
                <a:spcPts val="0"/>
              </a:spcBef>
              <a:spcAft>
                <a:spcPts val="0"/>
              </a:spcAft>
              <a:buNone/>
            </a:pPr>
            <a:r>
              <a:rPr b="1" lang="en" sz="1200"/>
              <a:t>Desmond</a:t>
            </a:r>
            <a:r>
              <a:rPr lang="en" sz="1200"/>
              <a:t>: Um, yes and no. Yes would be, you know for some faculty members, they have fewer students that they probably have more time to spend with each individual student. But for some faculty members, they have a lot of students. Let's say they have more than 20 students, then what they are going to do will be to conduct group meeting. That means they book a conference room, then get all the students in the conference room, and present the paper, then they all listen together. But I think it's also very important for the supervisor to meet individual students, try to understand their difficulties, try to offer them some advice. This is exactly why I said that yes and no. It depends. It depends on how much time we are able to spend time to nurture our students.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24"/>
          <p:cNvSpPr txBox="1"/>
          <p:nvPr>
            <p:ph idx="1" type="body"/>
          </p:nvPr>
        </p:nvSpPr>
        <p:spPr>
          <a:xfrm>
            <a:off x="125"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Me</a:t>
            </a:r>
            <a:r>
              <a:rPr lang="en" sz="1200"/>
              <a:t>: I would like to ask, do the professor have the choices to control the number of students that they can supervise?</a:t>
            </a:r>
            <a:endParaRPr sz="1200"/>
          </a:p>
          <a:p>
            <a:pPr indent="0" lvl="0" marL="0" rtl="0" algn="l">
              <a:spcBef>
                <a:spcPts val="0"/>
              </a:spcBef>
              <a:spcAft>
                <a:spcPts val="0"/>
              </a:spcAft>
              <a:buNone/>
            </a:pPr>
            <a:r>
              <a:rPr b="1" lang="en" sz="1200"/>
              <a:t>Desmond</a:t>
            </a:r>
            <a:r>
              <a:rPr lang="en" sz="1200"/>
              <a:t>: Uhh, it's really depending on the funding, I guess. If they have more research funding, then they will be able to get more students because they need to support their students. That's why this is really depending on the amount of funding that they have in hand.</a:t>
            </a:r>
            <a:endParaRPr sz="1200"/>
          </a:p>
          <a:p>
            <a:pPr indent="0" lvl="0" marL="0" rtl="0" algn="l">
              <a:spcBef>
                <a:spcPts val="0"/>
              </a:spcBef>
              <a:spcAft>
                <a:spcPts val="0"/>
              </a:spcAft>
              <a:buNone/>
            </a:pPr>
            <a:r>
              <a:rPr b="1" lang="en" sz="1200"/>
              <a:t>Me</a:t>
            </a:r>
            <a:r>
              <a:rPr lang="en" sz="1200"/>
              <a:t>: But this is a trade off with the … with how they can interact with the teaching assistants.</a:t>
            </a:r>
            <a:endParaRPr sz="1200"/>
          </a:p>
          <a:p>
            <a:pPr indent="0" lvl="0" marL="0" rtl="0" algn="l">
              <a:spcBef>
                <a:spcPts val="0"/>
              </a:spcBef>
              <a:spcAft>
                <a:spcPts val="0"/>
              </a:spcAft>
              <a:buNone/>
            </a:pPr>
            <a:r>
              <a:rPr b="1" lang="en" sz="1200"/>
              <a:t>Desmond</a:t>
            </a:r>
            <a:r>
              <a:rPr lang="en" sz="1200"/>
              <a:t>: Uhh, yeah, very true. You actually mentioned a good point. Just like a faculty member, they need to teach, right? </a:t>
            </a:r>
            <a:endParaRPr sz="1200"/>
          </a:p>
          <a:p>
            <a:pPr indent="0" lvl="0" marL="0" rtl="0" algn="l">
              <a:spcBef>
                <a:spcPts val="0"/>
              </a:spcBef>
              <a:spcAft>
                <a:spcPts val="0"/>
              </a:spcAft>
              <a:buNone/>
            </a:pPr>
            <a:r>
              <a:rPr b="1" lang="en" sz="1200"/>
              <a:t>Me</a:t>
            </a:r>
            <a:r>
              <a:rPr lang="en" sz="1200"/>
              <a:t>: Yes.</a:t>
            </a:r>
            <a:endParaRPr sz="1200"/>
          </a:p>
          <a:p>
            <a:pPr indent="0" lvl="0" marL="0" rtl="0" algn="l">
              <a:spcBef>
                <a:spcPts val="0"/>
              </a:spcBef>
              <a:spcAft>
                <a:spcPts val="0"/>
              </a:spcAft>
              <a:buNone/>
            </a:pPr>
            <a:r>
              <a:rPr b="1" lang="en" sz="1200"/>
              <a:t>Desmond</a:t>
            </a:r>
            <a:r>
              <a:rPr lang="en" sz="1200"/>
              <a:t>: That means that they need to handle the postgraduate students supervised by other faculty members. They also need to handle their own students. This is a bit tricky. I mean, in normal circumstances, I think that they know the postgraduate student very well because they also work as a supervisor. But realistically, you know, this is not easy to handle. Just like for certain courses, we need to design, let's say, five assignments, then we have to get five TAs, each of them handle one assignment, then this is the minimum. But of course, in their point of view, they also want their student to focus on the research. I don't know whether you understand what I mean, but this is not easy to deal with. So being a supervisor or being faculty members, we are also facing a lot of troubles. And yeah, of course, just like postgraduate TAs, they are also facing a lot of challenges. It's not easy. We all need to learn.</a:t>
            </a:r>
            <a:endParaRPr sz="1200"/>
          </a:p>
          <a:p>
            <a:pPr indent="0" lvl="0" marL="0" rtl="0" algn="l">
              <a:spcBef>
                <a:spcPts val="0"/>
              </a:spcBef>
              <a:spcAft>
                <a:spcPts val="0"/>
              </a:spcAft>
              <a:buNone/>
            </a:pPr>
            <a:r>
              <a:rPr b="1" lang="en" sz="1200"/>
              <a:t>Me</a:t>
            </a:r>
            <a:r>
              <a:rPr lang="en" sz="1200"/>
              <a:t>: I think that's all of my questions. Thank you for participating in this interview.</a:t>
            </a:r>
            <a:endParaRPr sz="1200"/>
          </a:p>
          <a:p>
            <a:pPr indent="0" lvl="0" marL="0" rtl="0" algn="l">
              <a:spcBef>
                <a:spcPts val="0"/>
              </a:spcBef>
              <a:spcAft>
                <a:spcPts val="0"/>
              </a:spcAft>
              <a:buNone/>
            </a:pPr>
            <a:r>
              <a:rPr b="1" lang="en" sz="1200"/>
              <a:t>Desmond</a:t>
            </a:r>
            <a:r>
              <a:rPr lang="en" sz="1200"/>
              <a:t>: Okay, thank you very much.</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125"/>
          <p:cNvSpPr txBox="1"/>
          <p:nvPr>
            <p:ph type="title"/>
          </p:nvPr>
        </p:nvSpPr>
        <p:spPr>
          <a:xfrm>
            <a:off x="805050" y="1840500"/>
            <a:ext cx="7533900" cy="1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Interview script (UG Student Lucas)</a:t>
            </a:r>
            <a:endParaRPr sz="4000"/>
          </a:p>
        </p:txBody>
      </p:sp>
      <p:sp>
        <p:nvSpPr>
          <p:cNvPr id="972" name="Google Shape;972;p125"/>
          <p:cNvSpPr txBox="1"/>
          <p:nvPr>
            <p:ph idx="4294967295" type="subTitle"/>
          </p:nvPr>
        </p:nvSpPr>
        <p:spPr>
          <a:xfrm flipH="1">
            <a:off x="3198150" y="3293187"/>
            <a:ext cx="2747700" cy="31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4000"/>
              <a:t>APPENDIX</a:t>
            </a:r>
            <a:endParaRPr sz="40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126"/>
          <p:cNvSpPr txBox="1"/>
          <p:nvPr>
            <p:ph idx="1" type="body"/>
          </p:nvPr>
        </p:nvSpPr>
        <p:spPr>
          <a:xfrm>
            <a:off x="125" y="0"/>
            <a:ext cx="9144000" cy="5143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t>Jaga: ok thanks for giving me the time. Let's begin. How often do you attend tutorials held by TAs?</a:t>
            </a:r>
            <a:endParaRPr sz="1200"/>
          </a:p>
          <a:p>
            <a:pPr indent="0" lvl="0" marL="0" marR="0" rtl="0" algn="l">
              <a:lnSpc>
                <a:spcPct val="100000"/>
              </a:lnSpc>
              <a:spcBef>
                <a:spcPts val="1200"/>
              </a:spcBef>
              <a:spcAft>
                <a:spcPts val="0"/>
              </a:spcAft>
              <a:buNone/>
            </a:pPr>
            <a:r>
              <a:rPr lang="en" sz="1200"/>
              <a:t>Lucas: Which kind of tutorials? If it doesn't count attendance, 0.</a:t>
            </a:r>
            <a:endParaRPr sz="1200"/>
          </a:p>
          <a:p>
            <a:pPr indent="0" lvl="0" marL="0" marR="0" rtl="0" algn="l">
              <a:lnSpc>
                <a:spcPct val="100000"/>
              </a:lnSpc>
              <a:spcBef>
                <a:spcPts val="1200"/>
              </a:spcBef>
              <a:spcAft>
                <a:spcPts val="0"/>
              </a:spcAft>
              <a:buNone/>
            </a:pPr>
            <a:r>
              <a:rPr lang="en" sz="1200"/>
              <a:t>Jaga: Okay, what are the possible factors that you do not attend those tutorials without attendance</a:t>
            </a:r>
            <a:endParaRPr sz="1200"/>
          </a:p>
          <a:p>
            <a:pPr indent="0" lvl="0" marL="0" marR="0" rtl="0" algn="l">
              <a:lnSpc>
                <a:spcPct val="100000"/>
              </a:lnSpc>
              <a:spcBef>
                <a:spcPts val="1200"/>
              </a:spcBef>
              <a:spcAft>
                <a:spcPts val="0"/>
              </a:spcAft>
              <a:buNone/>
            </a:pPr>
            <a:r>
              <a:rPr lang="en" sz="1200"/>
              <a:t>Lucas: First, need to see if it is useful or not. Many of them just read slides so I rather read by myself. Second, it is a waste of time because of so many homework in UST, I would rather use my valuable time to do homework instead of lecture. Third, it is easy to sleep because I generally hate listening without doing anything.</a:t>
            </a:r>
            <a:endParaRPr sz="1200"/>
          </a:p>
          <a:p>
            <a:pPr indent="0" lvl="0" marL="0" marR="0" rtl="0" algn="l">
              <a:lnSpc>
                <a:spcPct val="100000"/>
              </a:lnSpc>
              <a:spcBef>
                <a:spcPts val="1200"/>
              </a:spcBef>
              <a:spcAft>
                <a:spcPts val="0"/>
              </a:spcAft>
              <a:buNone/>
            </a:pPr>
            <a:r>
              <a:rPr lang="en" sz="1200"/>
              <a:t>Jaga: Same for me.</a:t>
            </a:r>
            <a:endParaRPr sz="1200"/>
          </a:p>
          <a:p>
            <a:pPr indent="0" lvl="0" marL="0" marR="0" rtl="0" algn="l">
              <a:lnSpc>
                <a:spcPct val="100000"/>
              </a:lnSpc>
              <a:spcBef>
                <a:spcPts val="1200"/>
              </a:spcBef>
              <a:spcAft>
                <a:spcPts val="0"/>
              </a:spcAft>
              <a:buNone/>
            </a:pPr>
            <a:r>
              <a:rPr lang="en" sz="1200"/>
              <a:t>Lucas: That's the truth.</a:t>
            </a:r>
            <a:endParaRPr sz="1200"/>
          </a:p>
          <a:p>
            <a:pPr indent="0" lvl="0" marL="0" marR="0" rtl="0" algn="l">
              <a:lnSpc>
                <a:spcPct val="100000"/>
              </a:lnSpc>
              <a:spcBef>
                <a:spcPts val="1200"/>
              </a:spcBef>
              <a:spcAft>
                <a:spcPts val="0"/>
              </a:spcAft>
              <a:buNone/>
            </a:pPr>
            <a:r>
              <a:rPr lang="en" sz="1200"/>
              <a:t>Jaga: How would you describe your overall experience with TAs during the tutorials that require attendance?</a:t>
            </a:r>
            <a:endParaRPr sz="1200"/>
          </a:p>
          <a:p>
            <a:pPr indent="0" lvl="0" marL="0" marR="0" rtl="0" algn="l">
              <a:lnSpc>
                <a:spcPct val="100000"/>
              </a:lnSpc>
              <a:spcBef>
                <a:spcPts val="1200"/>
              </a:spcBef>
              <a:spcAft>
                <a:spcPts val="0"/>
              </a:spcAft>
              <a:buNone/>
            </a:pPr>
            <a:r>
              <a:rPr lang="en" sz="1200"/>
              <a:t>Lucas: Poor. Why must take attendance? Because if they show no values, it is useless to have such tutorials. And how can they ensure I really learn things?</a:t>
            </a:r>
            <a:endParaRPr sz="1200"/>
          </a:p>
          <a:p>
            <a:pPr indent="0" lvl="0" marL="0" marR="0" rtl="0" algn="l">
              <a:lnSpc>
                <a:spcPct val="100000"/>
              </a:lnSpc>
              <a:spcBef>
                <a:spcPts val="1200"/>
              </a:spcBef>
              <a:spcAft>
                <a:spcPts val="0"/>
              </a:spcAft>
              <a:buNone/>
            </a:pPr>
            <a:r>
              <a:rPr lang="en" sz="1200"/>
              <a:t>Jaga: How well do TAs engage with the students during tutorials?</a:t>
            </a:r>
            <a:endParaRPr sz="1200"/>
          </a:p>
          <a:p>
            <a:pPr indent="0" lvl="0" marL="0" marR="0" rtl="0" algn="l">
              <a:lnSpc>
                <a:spcPct val="115000"/>
              </a:lnSpc>
              <a:spcBef>
                <a:spcPts val="1200"/>
              </a:spcBef>
              <a:spcAft>
                <a:spcPts val="0"/>
              </a:spcAft>
              <a:buNone/>
            </a:pPr>
            <a:r>
              <a:rPr lang="en" sz="1200"/>
              <a:t>Lucas: I think most of them like phd, so they lack experience in teaching. They have no interaction with students and do not know how to attract students. So I think if phd students be TA, not only do they need professional knowledge, but they also need to learn how to engage with students effectively and attractively.</a:t>
            </a:r>
            <a:endParaRPr sz="1200"/>
          </a:p>
          <a:p>
            <a:pPr indent="0" lvl="0" marL="0" marR="0" rtl="0" algn="l">
              <a:lnSpc>
                <a:spcPct val="115000"/>
              </a:lnSpc>
              <a:spcBef>
                <a:spcPts val="1200"/>
              </a:spcBef>
              <a:spcAft>
                <a:spcPts val="0"/>
              </a:spcAft>
              <a:buNone/>
            </a:pPr>
            <a:r>
              <a:rPr lang="en" sz="1200"/>
              <a:t>Jaga: What would you think if the TAs are just postgraduate.</a:t>
            </a:r>
            <a:endParaRPr sz="1200"/>
          </a:p>
          <a:p>
            <a:pPr indent="0" lvl="0" marL="0" marR="0" rtl="0" algn="l">
              <a:lnSpc>
                <a:spcPct val="100000"/>
              </a:lnSpc>
              <a:spcBef>
                <a:spcPts val="1200"/>
              </a:spcBef>
              <a:spcAft>
                <a:spcPts val="1200"/>
              </a:spcAft>
              <a:buNone/>
            </a:pPr>
            <a:r>
              <a:t/>
            </a:r>
            <a:endParaRPr sz="12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127"/>
          <p:cNvSpPr txBox="1"/>
          <p:nvPr>
            <p:ph idx="1" type="body"/>
          </p:nvPr>
        </p:nvSpPr>
        <p:spPr>
          <a:xfrm>
            <a:off x="0" y="-125800"/>
            <a:ext cx="9144000" cy="5143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1200"/>
              <a:t>Lucas: It is not a problem that they are PG, but we need to ensure their teaching quality and effectiveness. Even some secondary school teachers have master, but they deliver boring lessons like math and physics. So not only do they need have knowledge, but we also need to ensure that they know how to let students understand, otherwise it is not useful for students. It is not a problem of PG, it is the problem that whether they know how to teach.</a:t>
            </a:r>
            <a:endParaRPr sz="1200"/>
          </a:p>
          <a:p>
            <a:pPr indent="0" lvl="0" marL="0" marR="0" rtl="0" algn="l">
              <a:lnSpc>
                <a:spcPct val="115000"/>
              </a:lnSpc>
              <a:spcBef>
                <a:spcPts val="1200"/>
              </a:spcBef>
              <a:spcAft>
                <a:spcPts val="0"/>
              </a:spcAft>
              <a:buNone/>
            </a:pPr>
            <a:r>
              <a:rPr lang="en" sz="1200"/>
              <a:t>Jaga: Yeah, last year my language course instructor tell me that professors are trained to do research but not teaching, this should be same on TAs.</a:t>
            </a:r>
            <a:endParaRPr sz="1200"/>
          </a:p>
          <a:p>
            <a:pPr indent="0" lvl="0" marL="0" marR="0" rtl="0" algn="l">
              <a:lnSpc>
                <a:spcPct val="115000"/>
              </a:lnSpc>
              <a:spcBef>
                <a:spcPts val="1200"/>
              </a:spcBef>
              <a:spcAft>
                <a:spcPts val="0"/>
              </a:spcAft>
              <a:buNone/>
            </a:pPr>
            <a:r>
              <a:rPr lang="en" sz="1200"/>
              <a:t>Lucas: Yes, that's the root cause why they do not teach well.</a:t>
            </a:r>
            <a:endParaRPr sz="1200"/>
          </a:p>
          <a:p>
            <a:pPr indent="0" lvl="0" marL="0" marR="0" rtl="0" algn="l">
              <a:lnSpc>
                <a:spcPct val="115000"/>
              </a:lnSpc>
              <a:spcBef>
                <a:spcPts val="1200"/>
              </a:spcBef>
              <a:spcAft>
                <a:spcPts val="0"/>
              </a:spcAft>
              <a:buNone/>
            </a:pPr>
            <a:r>
              <a:rPr lang="en" sz="1200"/>
              <a:t>Jaga: So generally you think that TA can't provide help to your study?</a:t>
            </a:r>
            <a:endParaRPr sz="1200"/>
          </a:p>
          <a:p>
            <a:pPr indent="0" lvl="0" marL="0" marR="0" rtl="0" algn="l">
              <a:lnSpc>
                <a:spcPct val="115000"/>
              </a:lnSpc>
              <a:spcBef>
                <a:spcPts val="1200"/>
              </a:spcBef>
              <a:spcAft>
                <a:spcPts val="0"/>
              </a:spcAft>
              <a:buNone/>
            </a:pPr>
            <a:r>
              <a:rPr lang="en" sz="1200"/>
              <a:t>Lucas: Not exactly no help. Some TAs' notes or presenting ideas are better than professors. However if you talk about attending tutorials, it's no that useful. So I would say half helpful. If they can conduct lessons well and let us understand the topics well in deep, then it will be perfect for TAs.</a:t>
            </a:r>
            <a:endParaRPr sz="1200"/>
          </a:p>
          <a:p>
            <a:pPr indent="0" lvl="0" marL="0" marR="0" rtl="0" algn="l">
              <a:lnSpc>
                <a:spcPct val="115000"/>
              </a:lnSpc>
              <a:spcBef>
                <a:spcPts val="1200"/>
              </a:spcBef>
              <a:spcAft>
                <a:spcPts val="0"/>
              </a:spcAft>
              <a:buNone/>
            </a:pPr>
            <a:r>
              <a:rPr lang="en" sz="1200"/>
              <a:t>Jaga: Have you ever encounter good TA like this?</a:t>
            </a:r>
            <a:endParaRPr sz="1200"/>
          </a:p>
          <a:p>
            <a:pPr indent="0" lvl="0" marL="0" marR="0" rtl="0" algn="l">
              <a:lnSpc>
                <a:spcPct val="115000"/>
              </a:lnSpc>
              <a:spcBef>
                <a:spcPts val="1200"/>
              </a:spcBef>
              <a:spcAft>
                <a:spcPts val="0"/>
              </a:spcAft>
              <a:buNone/>
            </a:pPr>
            <a:r>
              <a:rPr lang="en" sz="1200"/>
              <a:t>Lucas: Even I got C+ in both math1013 and 2111, the TA callled Lau Hing Sang is okay relatively. Notes are good to understand and he explains good ideas. And even I am not under Phyllis Liang for 1014 last year, but I attended two tutorials and she is relatively ok also.</a:t>
            </a:r>
            <a:endParaRPr sz="1200"/>
          </a:p>
          <a:p>
            <a:pPr indent="0" lvl="0" marL="0" marR="0" rtl="0" algn="l">
              <a:lnSpc>
                <a:spcPct val="115000"/>
              </a:lnSpc>
              <a:spcBef>
                <a:spcPts val="1200"/>
              </a:spcBef>
              <a:spcAft>
                <a:spcPts val="0"/>
              </a:spcAft>
              <a:buNone/>
            </a:pPr>
            <a:r>
              <a:rPr lang="en" sz="1200"/>
              <a:t>Jaga: Did you ask questions to her?</a:t>
            </a:r>
            <a:endParaRPr sz="1200"/>
          </a:p>
          <a:p>
            <a:pPr indent="0" lvl="0" marL="0" marR="0" rtl="0" algn="l">
              <a:lnSpc>
                <a:spcPct val="115000"/>
              </a:lnSpc>
              <a:spcBef>
                <a:spcPts val="1200"/>
              </a:spcBef>
              <a:spcAft>
                <a:spcPts val="0"/>
              </a:spcAft>
              <a:buNone/>
            </a:pPr>
            <a:r>
              <a:rPr lang="en" sz="1200"/>
              <a:t>Lucas: No</a:t>
            </a:r>
            <a:endParaRPr sz="1200"/>
          </a:p>
          <a:p>
            <a:pPr indent="0" lvl="0" marL="0" marR="0" rtl="0" algn="l">
              <a:lnSpc>
                <a:spcPct val="115000"/>
              </a:lnSpc>
              <a:spcBef>
                <a:spcPts val="1200"/>
              </a:spcBef>
              <a:spcAft>
                <a:spcPts val="0"/>
              </a:spcAft>
              <a:buNone/>
            </a:pPr>
            <a:r>
              <a:rPr lang="en" sz="1200"/>
              <a:t>J</a:t>
            </a:r>
            <a:r>
              <a:rPr lang="en" sz="1200"/>
              <a:t>aga: Is it because there are nothing to question? Or other reasons.</a:t>
            </a:r>
            <a:endParaRPr sz="1200"/>
          </a:p>
          <a:p>
            <a:pPr indent="0" lvl="0" marL="0" marR="0" rtl="0" algn="l">
              <a:lnSpc>
                <a:spcPct val="100000"/>
              </a:lnSpc>
              <a:spcBef>
                <a:spcPts val="1200"/>
              </a:spcBef>
              <a:spcAft>
                <a:spcPts val="1200"/>
              </a:spcAft>
              <a:buNone/>
            </a:pPr>
            <a:r>
              <a:t/>
            </a:r>
            <a:endParaRPr sz="12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28"/>
          <p:cNvSpPr txBox="1"/>
          <p:nvPr>
            <p:ph idx="1" type="body"/>
          </p:nvPr>
        </p:nvSpPr>
        <p:spPr>
          <a:xfrm>
            <a:off x="125" y="0"/>
            <a:ext cx="9144000" cy="5143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1200"/>
              <a:t>Lucas: Yes, no need to ask questions for me.</a:t>
            </a:r>
            <a:endParaRPr sz="1200"/>
          </a:p>
          <a:p>
            <a:pPr indent="0" lvl="0" marL="0" marR="0" rtl="0" algn="l">
              <a:lnSpc>
                <a:spcPct val="115000"/>
              </a:lnSpc>
              <a:spcBef>
                <a:spcPts val="1200"/>
              </a:spcBef>
              <a:spcAft>
                <a:spcPts val="0"/>
              </a:spcAft>
              <a:buNone/>
            </a:pPr>
            <a:r>
              <a:rPr lang="en" sz="1200"/>
              <a:t>Jaga: Ok. For the following questions, please imagine you were a postgraduate TA. Considering other tasks that you need to complete, how much effort would you put into teaching UG students in tutorials? Why?</a:t>
            </a:r>
            <a:endParaRPr sz="1200"/>
          </a:p>
          <a:p>
            <a:pPr indent="0" lvl="0" marL="0" marR="0" rtl="0" algn="l">
              <a:lnSpc>
                <a:spcPct val="115000"/>
              </a:lnSpc>
              <a:spcBef>
                <a:spcPts val="1200"/>
              </a:spcBef>
              <a:spcAft>
                <a:spcPts val="0"/>
              </a:spcAft>
              <a:buNone/>
            </a:pPr>
            <a:r>
              <a:rPr lang="en" sz="1200"/>
              <a:t>Lucas: Let me declare, I don't know much about details of being PG TA. But as what I know, they just need to fulfill the rrequirement of graduatioin by doing TA. So there is no incentives for them to put my effort in teaching. If I am such person, I will also focus on research instead. So somehow I think UST can make some regulations to ensure teaching quality. For example, teach the TA first how to teach students. Not just doing the end of survey to determine everything. And even for end of survey, the TA must pass a certain level of marks to get qualified for PG. And even much tough, if they got bad marks in survey, it will affect their grade points too.</a:t>
            </a:r>
            <a:endParaRPr sz="1200"/>
          </a:p>
          <a:p>
            <a:pPr indent="0" lvl="0" marL="0" marR="0" rtl="0" algn="l">
              <a:lnSpc>
                <a:spcPct val="115000"/>
              </a:lnSpc>
              <a:spcBef>
                <a:spcPts val="1200"/>
              </a:spcBef>
              <a:spcAft>
                <a:spcPts val="0"/>
              </a:spcAft>
              <a:buNone/>
            </a:pPr>
            <a:r>
              <a:rPr lang="en" sz="1200"/>
              <a:t>Jaga: So it is actually inevitable for TAs to put less effort into teaching tutorials?</a:t>
            </a:r>
            <a:endParaRPr sz="1200"/>
          </a:p>
          <a:p>
            <a:pPr indent="0" lvl="0" marL="0" marR="0" rtl="0" algn="l">
              <a:lnSpc>
                <a:spcPct val="115000"/>
              </a:lnSpc>
              <a:spcBef>
                <a:spcPts val="1200"/>
              </a:spcBef>
              <a:spcAft>
                <a:spcPts val="0"/>
              </a:spcAft>
              <a:buNone/>
            </a:pPr>
            <a:r>
              <a:rPr lang="en" sz="1200"/>
              <a:t>Lucas: Yes, this is what human behaves. Like if nothing can hinder their graduation, they will not treat seriously. So we must give incentives or hindrance for them to graduate if they teach badly.</a:t>
            </a:r>
            <a:endParaRPr sz="1200"/>
          </a:p>
          <a:p>
            <a:pPr indent="0" lvl="0" marL="0" marR="0" rtl="0" algn="l">
              <a:lnSpc>
                <a:spcPct val="115000"/>
              </a:lnSpc>
              <a:spcBef>
                <a:spcPts val="1200"/>
              </a:spcBef>
              <a:spcAft>
                <a:spcPts val="0"/>
              </a:spcAft>
              <a:buNone/>
            </a:pPr>
            <a:r>
              <a:rPr lang="en" sz="1200"/>
              <a:t>Jaga: Would you be upset if you found students not willing to attend your tutorials for any reason?</a:t>
            </a:r>
            <a:endParaRPr sz="1200"/>
          </a:p>
          <a:p>
            <a:pPr indent="0" lvl="0" marL="0" marR="0" rtl="0" algn="l">
              <a:lnSpc>
                <a:spcPct val="115000"/>
              </a:lnSpc>
              <a:spcBef>
                <a:spcPts val="1200"/>
              </a:spcBef>
              <a:spcAft>
                <a:spcPts val="0"/>
              </a:spcAft>
              <a:buNone/>
            </a:pPr>
            <a:r>
              <a:rPr lang="en" sz="1200"/>
              <a:t>Lucas: No, because it's university students and they have freedom to skip lessons and students always self learning in university. But I will just try my best to teach them well and understand the topics. As long as I do well in teaching and prepare meterials, I have no regret and remorse if they skip lessons.</a:t>
            </a:r>
            <a:endParaRPr sz="1200"/>
          </a:p>
          <a:p>
            <a:pPr indent="0" lvl="0" marL="0" marR="0" rtl="0" algn="l">
              <a:lnSpc>
                <a:spcPct val="115000"/>
              </a:lnSpc>
              <a:spcBef>
                <a:spcPts val="1200"/>
              </a:spcBef>
              <a:spcAft>
                <a:spcPts val="0"/>
              </a:spcAft>
              <a:buNone/>
            </a:pPr>
            <a:r>
              <a:rPr lang="en" sz="1200"/>
              <a:t>Jaga: Ok, that's the end. Thank you again for your time.</a:t>
            </a:r>
            <a:endParaRPr sz="1200"/>
          </a:p>
          <a:p>
            <a:pPr indent="0" lvl="0" marL="0" marR="0" rtl="0" algn="l">
              <a:lnSpc>
                <a:spcPct val="115000"/>
              </a:lnSpc>
              <a:spcBef>
                <a:spcPts val="1200"/>
              </a:spcBef>
              <a:spcAft>
                <a:spcPts val="0"/>
              </a:spcAft>
              <a:buNone/>
            </a:pPr>
            <a:r>
              <a:rPr lang="en" sz="1200"/>
              <a:t>Lucas: You are welcome.</a:t>
            </a:r>
            <a:endParaRPr sz="1200"/>
          </a:p>
          <a:p>
            <a:pPr indent="0" lvl="0" marL="0" marR="0" rtl="0" algn="l">
              <a:lnSpc>
                <a:spcPct val="100000"/>
              </a:lnSpc>
              <a:spcBef>
                <a:spcPts val="1200"/>
              </a:spcBef>
              <a:spcAft>
                <a:spcPts val="12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6"/>
          <p:cNvSpPr txBox="1"/>
          <p:nvPr>
            <p:ph type="title"/>
          </p:nvPr>
        </p:nvSpPr>
        <p:spPr>
          <a:xfrm>
            <a:off x="892050" y="310647"/>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this focus area?</a:t>
            </a:r>
            <a:endParaRPr/>
          </a:p>
        </p:txBody>
      </p:sp>
      <p:cxnSp>
        <p:nvCxnSpPr>
          <p:cNvPr id="529" name="Google Shape;529;p66"/>
          <p:cNvCxnSpPr/>
          <p:nvPr/>
        </p:nvCxnSpPr>
        <p:spPr>
          <a:xfrm>
            <a:off x="4248450" y="934667"/>
            <a:ext cx="647100" cy="0"/>
          </a:xfrm>
          <a:prstGeom prst="straightConnector1">
            <a:avLst/>
          </a:prstGeom>
          <a:noFill/>
          <a:ln cap="flat" cmpd="sng" w="19050">
            <a:solidFill>
              <a:schemeClr val="dk1"/>
            </a:solidFill>
            <a:prstDash val="solid"/>
            <a:round/>
            <a:headEnd len="med" w="med" type="none"/>
            <a:tailEnd len="med" w="med" type="none"/>
          </a:ln>
        </p:spPr>
      </p:cxnSp>
      <p:sp>
        <p:nvSpPr>
          <p:cNvPr id="530" name="Google Shape;530;p66"/>
          <p:cNvSpPr/>
          <p:nvPr/>
        </p:nvSpPr>
        <p:spPr>
          <a:xfrm>
            <a:off x="-15750" y="2761393"/>
            <a:ext cx="1274400" cy="6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6"/>
          <p:cNvSpPr/>
          <p:nvPr/>
        </p:nvSpPr>
        <p:spPr>
          <a:xfrm>
            <a:off x="1261715" y="2761393"/>
            <a:ext cx="1274400" cy="6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6"/>
          <p:cNvSpPr/>
          <p:nvPr/>
        </p:nvSpPr>
        <p:spPr>
          <a:xfrm>
            <a:off x="2539179" y="2761393"/>
            <a:ext cx="1274400" cy="6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3" name="Google Shape;533;p66"/>
          <p:cNvCxnSpPr/>
          <p:nvPr/>
        </p:nvCxnSpPr>
        <p:spPr>
          <a:xfrm rot="10800000">
            <a:off x="1261401" y="2837625"/>
            <a:ext cx="0" cy="577200"/>
          </a:xfrm>
          <a:prstGeom prst="straightConnector1">
            <a:avLst/>
          </a:prstGeom>
          <a:noFill/>
          <a:ln cap="flat" cmpd="sng" w="19050">
            <a:solidFill>
              <a:schemeClr val="dk1"/>
            </a:solidFill>
            <a:prstDash val="solid"/>
            <a:round/>
            <a:headEnd len="med" w="med" type="diamond"/>
            <a:tailEnd len="med" w="med" type="none"/>
          </a:ln>
        </p:spPr>
      </p:cxnSp>
      <p:sp>
        <p:nvSpPr>
          <p:cNvPr id="534" name="Google Shape;534;p66"/>
          <p:cNvSpPr txBox="1"/>
          <p:nvPr>
            <p:ph idx="4294967295" type="title"/>
          </p:nvPr>
        </p:nvSpPr>
        <p:spPr>
          <a:xfrm>
            <a:off x="257454" y="3522650"/>
            <a:ext cx="276300" cy="670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3100"/>
              <a:t>1</a:t>
            </a:r>
            <a:endParaRPr b="1" sz="3100"/>
          </a:p>
        </p:txBody>
      </p:sp>
      <p:sp>
        <p:nvSpPr>
          <p:cNvPr id="535" name="Google Shape;535;p66"/>
          <p:cNvSpPr txBox="1"/>
          <p:nvPr>
            <p:ph idx="4294967295" type="subTitle"/>
          </p:nvPr>
        </p:nvSpPr>
        <p:spPr>
          <a:xfrm>
            <a:off x="386929" y="3378652"/>
            <a:ext cx="1896000" cy="958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Sharing research among team members</a:t>
            </a:r>
            <a:endParaRPr/>
          </a:p>
        </p:txBody>
      </p:sp>
      <p:cxnSp>
        <p:nvCxnSpPr>
          <p:cNvPr id="536" name="Google Shape;536;p66"/>
          <p:cNvCxnSpPr/>
          <p:nvPr/>
        </p:nvCxnSpPr>
        <p:spPr>
          <a:xfrm rot="10800000">
            <a:off x="2537044" y="2252625"/>
            <a:ext cx="0" cy="577200"/>
          </a:xfrm>
          <a:prstGeom prst="straightConnector1">
            <a:avLst/>
          </a:prstGeom>
          <a:noFill/>
          <a:ln cap="flat" cmpd="sng" w="19050">
            <a:solidFill>
              <a:schemeClr val="dk1"/>
            </a:solidFill>
            <a:prstDash val="solid"/>
            <a:round/>
            <a:headEnd len="med" w="med" type="none"/>
            <a:tailEnd len="med" w="med" type="diamond"/>
          </a:ln>
        </p:spPr>
      </p:cxnSp>
      <p:sp>
        <p:nvSpPr>
          <p:cNvPr id="537" name="Google Shape;537;p66"/>
          <p:cNvSpPr txBox="1"/>
          <p:nvPr>
            <p:ph idx="4294967295" type="subTitle"/>
          </p:nvPr>
        </p:nvSpPr>
        <p:spPr>
          <a:xfrm>
            <a:off x="2609325" y="124297"/>
            <a:ext cx="3829200" cy="24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Engineering TA’s and Their Potential Struggles</a:t>
            </a:r>
            <a:endParaRPr/>
          </a:p>
        </p:txBody>
      </p:sp>
      <p:sp>
        <p:nvSpPr>
          <p:cNvPr id="538" name="Google Shape;538;p66"/>
          <p:cNvSpPr/>
          <p:nvPr/>
        </p:nvSpPr>
        <p:spPr>
          <a:xfrm>
            <a:off x="3802772" y="2761392"/>
            <a:ext cx="1526700" cy="6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6"/>
          <p:cNvSpPr/>
          <p:nvPr/>
        </p:nvSpPr>
        <p:spPr>
          <a:xfrm>
            <a:off x="6863825" y="2761400"/>
            <a:ext cx="2280300" cy="6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6"/>
          <p:cNvSpPr/>
          <p:nvPr/>
        </p:nvSpPr>
        <p:spPr>
          <a:xfrm>
            <a:off x="5333300" y="2761400"/>
            <a:ext cx="1642800" cy="6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6"/>
          <p:cNvSpPr txBox="1"/>
          <p:nvPr>
            <p:ph idx="4294967295" type="title"/>
          </p:nvPr>
        </p:nvSpPr>
        <p:spPr>
          <a:xfrm>
            <a:off x="1482168" y="1389050"/>
            <a:ext cx="276300" cy="670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3100"/>
              <a:t>2</a:t>
            </a:r>
            <a:endParaRPr b="1" sz="3100"/>
          </a:p>
        </p:txBody>
      </p:sp>
      <p:sp>
        <p:nvSpPr>
          <p:cNvPr id="542" name="Google Shape;542;p66"/>
          <p:cNvSpPr txBox="1"/>
          <p:nvPr>
            <p:ph idx="4294967295" type="subTitle"/>
          </p:nvPr>
        </p:nvSpPr>
        <p:spPr>
          <a:xfrm>
            <a:off x="1687843" y="1245052"/>
            <a:ext cx="1896000" cy="958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University settings </a:t>
            </a:r>
            <a:r>
              <a:rPr lang="en"/>
              <a:t>are our common interests</a:t>
            </a:r>
            <a:endParaRPr/>
          </a:p>
        </p:txBody>
      </p:sp>
      <p:cxnSp>
        <p:nvCxnSpPr>
          <p:cNvPr id="543" name="Google Shape;543;p66"/>
          <p:cNvCxnSpPr/>
          <p:nvPr/>
        </p:nvCxnSpPr>
        <p:spPr>
          <a:xfrm rot="10800000">
            <a:off x="3808923" y="2793663"/>
            <a:ext cx="0" cy="577200"/>
          </a:xfrm>
          <a:prstGeom prst="straightConnector1">
            <a:avLst/>
          </a:prstGeom>
          <a:noFill/>
          <a:ln cap="flat" cmpd="sng" w="19050">
            <a:solidFill>
              <a:schemeClr val="dk1"/>
            </a:solidFill>
            <a:prstDash val="solid"/>
            <a:round/>
            <a:headEnd len="med" w="med" type="diamond"/>
            <a:tailEnd len="med" w="med" type="none"/>
          </a:ln>
        </p:spPr>
      </p:cxnSp>
      <p:cxnSp>
        <p:nvCxnSpPr>
          <p:cNvPr id="544" name="Google Shape;544;p66"/>
          <p:cNvCxnSpPr/>
          <p:nvPr/>
        </p:nvCxnSpPr>
        <p:spPr>
          <a:xfrm rot="10800000">
            <a:off x="5337267" y="2252624"/>
            <a:ext cx="0" cy="577200"/>
          </a:xfrm>
          <a:prstGeom prst="straightConnector1">
            <a:avLst/>
          </a:prstGeom>
          <a:noFill/>
          <a:ln cap="flat" cmpd="sng" w="19050">
            <a:solidFill>
              <a:schemeClr val="dk1"/>
            </a:solidFill>
            <a:prstDash val="solid"/>
            <a:round/>
            <a:headEnd len="med" w="med" type="none"/>
            <a:tailEnd len="med" w="med" type="diamond"/>
          </a:ln>
        </p:spPr>
      </p:cxnSp>
      <p:cxnSp>
        <p:nvCxnSpPr>
          <p:cNvPr id="545" name="Google Shape;545;p66"/>
          <p:cNvCxnSpPr/>
          <p:nvPr/>
        </p:nvCxnSpPr>
        <p:spPr>
          <a:xfrm rot="10800000">
            <a:off x="6969190" y="2821760"/>
            <a:ext cx="0" cy="577200"/>
          </a:xfrm>
          <a:prstGeom prst="straightConnector1">
            <a:avLst/>
          </a:prstGeom>
          <a:noFill/>
          <a:ln cap="flat" cmpd="sng" w="19050">
            <a:solidFill>
              <a:schemeClr val="dk1"/>
            </a:solidFill>
            <a:prstDash val="solid"/>
            <a:round/>
            <a:headEnd len="med" w="med" type="diamond"/>
            <a:tailEnd len="med" w="med" type="none"/>
          </a:ln>
        </p:spPr>
      </p:cxnSp>
      <p:sp>
        <p:nvSpPr>
          <p:cNvPr id="546" name="Google Shape;546;p66"/>
          <p:cNvSpPr txBox="1"/>
          <p:nvPr>
            <p:ph idx="4294967295" type="title"/>
          </p:nvPr>
        </p:nvSpPr>
        <p:spPr>
          <a:xfrm>
            <a:off x="2497712" y="3522650"/>
            <a:ext cx="276300" cy="670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3100"/>
              <a:t>3</a:t>
            </a:r>
            <a:endParaRPr b="1" sz="3100"/>
          </a:p>
        </p:txBody>
      </p:sp>
      <p:sp>
        <p:nvSpPr>
          <p:cNvPr id="547" name="Google Shape;547;p66"/>
          <p:cNvSpPr txBox="1"/>
          <p:nvPr>
            <p:ph idx="4294967295" type="subTitle"/>
          </p:nvPr>
        </p:nvSpPr>
        <p:spPr>
          <a:xfrm>
            <a:off x="2865077" y="3387050"/>
            <a:ext cx="2191800" cy="958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Limited existing research on TA</a:t>
            </a:r>
            <a:r>
              <a:rPr lang="en"/>
              <a:t>, we decided TA is an unique angle </a:t>
            </a:r>
            <a:endParaRPr/>
          </a:p>
        </p:txBody>
      </p:sp>
      <p:sp>
        <p:nvSpPr>
          <p:cNvPr id="548" name="Google Shape;548;p66"/>
          <p:cNvSpPr txBox="1"/>
          <p:nvPr>
            <p:ph idx="4294967295" type="title"/>
          </p:nvPr>
        </p:nvSpPr>
        <p:spPr>
          <a:xfrm>
            <a:off x="4144991" y="1323000"/>
            <a:ext cx="276300" cy="670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3100"/>
              <a:t>4</a:t>
            </a:r>
            <a:endParaRPr b="1" sz="3100"/>
          </a:p>
        </p:txBody>
      </p:sp>
      <p:sp>
        <p:nvSpPr>
          <p:cNvPr id="549" name="Google Shape;549;p66"/>
          <p:cNvSpPr txBox="1"/>
          <p:nvPr>
            <p:ph idx="4294967295" type="subTitle"/>
          </p:nvPr>
        </p:nvSpPr>
        <p:spPr>
          <a:xfrm>
            <a:off x="4412676" y="1245038"/>
            <a:ext cx="2280300" cy="958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Narrowing down to </a:t>
            </a:r>
            <a:r>
              <a:rPr b="1" lang="en"/>
              <a:t>Engineering faculty</a:t>
            </a:r>
            <a:r>
              <a:rPr lang="en"/>
              <a:t> for more specific analysis </a:t>
            </a:r>
            <a:endParaRPr/>
          </a:p>
        </p:txBody>
      </p:sp>
      <p:sp>
        <p:nvSpPr>
          <p:cNvPr id="550" name="Google Shape;550;p66"/>
          <p:cNvSpPr txBox="1"/>
          <p:nvPr>
            <p:ph idx="4294967295" type="title"/>
          </p:nvPr>
        </p:nvSpPr>
        <p:spPr>
          <a:xfrm>
            <a:off x="5401407" y="3531050"/>
            <a:ext cx="229500" cy="670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3100"/>
              <a:t>5</a:t>
            </a:r>
            <a:endParaRPr b="1" sz="3100"/>
          </a:p>
        </p:txBody>
      </p:sp>
      <p:sp>
        <p:nvSpPr>
          <p:cNvPr id="551" name="Google Shape;551;p66"/>
          <p:cNvSpPr txBox="1"/>
          <p:nvPr>
            <p:ph idx="4294967295" type="subTitle"/>
          </p:nvPr>
        </p:nvSpPr>
        <p:spPr>
          <a:xfrm>
            <a:off x="5639026" y="3378650"/>
            <a:ext cx="2997000" cy="123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Concluded that </a:t>
            </a:r>
            <a:r>
              <a:rPr b="1" lang="en"/>
              <a:t>Engineering TA in HKUST </a:t>
            </a:r>
            <a:r>
              <a:rPr lang="en"/>
              <a:t>is our focus area, while keeping others as stakeholders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29"/>
          <p:cNvSpPr txBox="1"/>
          <p:nvPr>
            <p:ph type="title"/>
          </p:nvPr>
        </p:nvSpPr>
        <p:spPr>
          <a:xfrm>
            <a:off x="805050" y="1840500"/>
            <a:ext cx="7533900" cy="1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Interview script (UG Student Jimmy)</a:t>
            </a:r>
            <a:endParaRPr sz="4000"/>
          </a:p>
        </p:txBody>
      </p:sp>
      <p:sp>
        <p:nvSpPr>
          <p:cNvPr id="993" name="Google Shape;993;p129"/>
          <p:cNvSpPr txBox="1"/>
          <p:nvPr>
            <p:ph idx="4294967295" type="subTitle"/>
          </p:nvPr>
        </p:nvSpPr>
        <p:spPr>
          <a:xfrm flipH="1">
            <a:off x="3198150" y="3293187"/>
            <a:ext cx="2747700" cy="31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4000"/>
              <a:t>APPENDIX</a:t>
            </a:r>
            <a:endParaRPr sz="40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130"/>
          <p:cNvSpPr txBox="1"/>
          <p:nvPr>
            <p:ph idx="1" type="body"/>
          </p:nvPr>
        </p:nvSpPr>
        <p:spPr>
          <a:xfrm>
            <a:off x="125" y="0"/>
            <a:ext cx="9144000" cy="5143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1200"/>
              </a:spcBef>
              <a:spcAft>
                <a:spcPts val="0"/>
              </a:spcAft>
              <a:buNone/>
            </a:pPr>
            <a:r>
              <a:rPr lang="en" sz="1200"/>
              <a:t>Jaga: Thank you. Let's begin. How often do you attend tutorials held by TAs?</a:t>
            </a:r>
            <a:endParaRPr sz="1200"/>
          </a:p>
          <a:p>
            <a:pPr indent="0" lvl="0" marL="0" marR="0" rtl="0" algn="l">
              <a:lnSpc>
                <a:spcPct val="100000"/>
              </a:lnSpc>
              <a:spcBef>
                <a:spcPts val="1200"/>
              </a:spcBef>
              <a:spcAft>
                <a:spcPts val="0"/>
              </a:spcAft>
              <a:buNone/>
            </a:pPr>
            <a:r>
              <a:rPr lang="en" sz="1200"/>
              <a:t>Jimmy: 80% of the time. It depends.</a:t>
            </a:r>
            <a:endParaRPr sz="1200"/>
          </a:p>
          <a:p>
            <a:pPr indent="0" lvl="0" marL="0" marR="0" rtl="0" algn="l">
              <a:lnSpc>
                <a:spcPct val="100000"/>
              </a:lnSpc>
              <a:spcBef>
                <a:spcPts val="1200"/>
              </a:spcBef>
              <a:spcAft>
                <a:spcPts val="0"/>
              </a:spcAft>
              <a:buNone/>
            </a:pPr>
            <a:r>
              <a:rPr lang="en" sz="1200"/>
              <a:t>Jaga: OK, do you agree that tutorials help to understand and apply the knowledge covered in the lectures?</a:t>
            </a:r>
            <a:endParaRPr sz="1200"/>
          </a:p>
          <a:p>
            <a:pPr indent="0" lvl="0" marL="0" marR="0" rtl="0" algn="l">
              <a:lnSpc>
                <a:spcPct val="100000"/>
              </a:lnSpc>
              <a:spcBef>
                <a:spcPts val="1200"/>
              </a:spcBef>
              <a:spcAft>
                <a:spcPts val="0"/>
              </a:spcAft>
              <a:buNone/>
            </a:pPr>
            <a:r>
              <a:rPr lang="en" sz="1200"/>
              <a:t>Jimmy: 20% feeling yes, 80% feeling waste of time.</a:t>
            </a:r>
            <a:endParaRPr sz="1200"/>
          </a:p>
          <a:p>
            <a:pPr indent="0" lvl="0" marL="0" marR="0" rtl="0" algn="l">
              <a:lnSpc>
                <a:spcPct val="100000"/>
              </a:lnSpc>
              <a:spcBef>
                <a:spcPts val="1200"/>
              </a:spcBef>
              <a:spcAft>
                <a:spcPts val="0"/>
              </a:spcAft>
              <a:buNone/>
            </a:pPr>
            <a:r>
              <a:rPr lang="en" sz="1200"/>
              <a:t>Jaga: How would you describe your overall experience with TAs during the tutorials?</a:t>
            </a:r>
            <a:endParaRPr sz="1200"/>
          </a:p>
          <a:p>
            <a:pPr indent="0" lvl="0" marL="0" marR="0" rtl="0" algn="l">
              <a:lnSpc>
                <a:spcPct val="100000"/>
              </a:lnSpc>
              <a:spcBef>
                <a:spcPts val="1200"/>
              </a:spcBef>
              <a:spcAft>
                <a:spcPts val="0"/>
              </a:spcAft>
              <a:buNone/>
            </a:pPr>
            <a:r>
              <a:rPr lang="en" sz="1200"/>
              <a:t>Jimmy: 100% for local TAs.</a:t>
            </a:r>
            <a:endParaRPr sz="1200"/>
          </a:p>
          <a:p>
            <a:pPr indent="0" lvl="0" marL="0" marR="0" rtl="0" algn="l">
              <a:lnSpc>
                <a:spcPct val="100000"/>
              </a:lnSpc>
              <a:spcBef>
                <a:spcPts val="1200"/>
              </a:spcBef>
              <a:spcAft>
                <a:spcPts val="0"/>
              </a:spcAft>
              <a:buNone/>
            </a:pPr>
            <a:r>
              <a:rPr lang="en" sz="1200"/>
              <a:t>Jaga: Very good?</a:t>
            </a:r>
            <a:endParaRPr sz="1200"/>
          </a:p>
          <a:p>
            <a:pPr indent="0" lvl="0" marL="0" marR="0" rtl="0" algn="l">
              <a:lnSpc>
                <a:spcPct val="100000"/>
              </a:lnSpc>
              <a:spcBef>
                <a:spcPts val="1200"/>
              </a:spcBef>
              <a:spcAft>
                <a:spcPts val="0"/>
              </a:spcAft>
              <a:buNone/>
            </a:pPr>
            <a:r>
              <a:rPr lang="en" sz="1200"/>
              <a:t>Jimmy: Yeah.</a:t>
            </a:r>
            <a:endParaRPr sz="1200"/>
          </a:p>
          <a:p>
            <a:pPr indent="0" lvl="0" marL="0" marR="0" rtl="0" algn="l">
              <a:lnSpc>
                <a:spcPct val="100000"/>
              </a:lnSpc>
              <a:spcBef>
                <a:spcPts val="1200"/>
              </a:spcBef>
              <a:spcAft>
                <a:spcPts val="0"/>
              </a:spcAft>
              <a:buNone/>
            </a:pPr>
            <a:r>
              <a:rPr lang="en" sz="1200"/>
              <a:t>Jaga: How would you describe your overall experience with TAs during the tutorials?</a:t>
            </a:r>
            <a:endParaRPr sz="1200"/>
          </a:p>
          <a:p>
            <a:pPr indent="0" lvl="0" marL="0" marR="0" rtl="0" algn="l">
              <a:lnSpc>
                <a:spcPct val="100000"/>
              </a:lnSpc>
              <a:spcBef>
                <a:spcPts val="1200"/>
              </a:spcBef>
              <a:spcAft>
                <a:spcPts val="0"/>
              </a:spcAft>
              <a:buNone/>
            </a:pPr>
            <a:r>
              <a:rPr lang="en" sz="1200"/>
              <a:t>Jimmy: 0%</a:t>
            </a:r>
            <a:endParaRPr sz="1200"/>
          </a:p>
          <a:p>
            <a:pPr indent="0" lvl="0" marL="0" marR="0" rtl="0" algn="l">
              <a:lnSpc>
                <a:spcPct val="100000"/>
              </a:lnSpc>
              <a:spcBef>
                <a:spcPts val="1200"/>
              </a:spcBef>
              <a:spcAft>
                <a:spcPts val="0"/>
              </a:spcAft>
              <a:buNone/>
            </a:pPr>
            <a:r>
              <a:rPr lang="en" sz="1200"/>
              <a:t>Jaga: Can you share any instances where a TA’s guidance or support was helpful to you?</a:t>
            </a:r>
            <a:endParaRPr sz="1200"/>
          </a:p>
          <a:p>
            <a:pPr indent="0" lvl="0" marL="0" marR="0" rtl="0" algn="l">
              <a:lnSpc>
                <a:spcPct val="100000"/>
              </a:lnSpc>
              <a:spcBef>
                <a:spcPts val="1200"/>
              </a:spcBef>
              <a:spcAft>
                <a:spcPts val="0"/>
              </a:spcAft>
              <a:buNone/>
            </a:pPr>
            <a:r>
              <a:rPr lang="en" sz="1200"/>
              <a:t>Jimmy: Giving out answers of similar questions in tests.</a:t>
            </a:r>
            <a:endParaRPr sz="1200"/>
          </a:p>
          <a:p>
            <a:pPr indent="0" lvl="0" marL="0" marR="0" rtl="0" algn="l">
              <a:lnSpc>
                <a:spcPct val="115000"/>
              </a:lnSpc>
              <a:spcBef>
                <a:spcPts val="1200"/>
              </a:spcBef>
              <a:spcAft>
                <a:spcPts val="0"/>
              </a:spcAft>
              <a:buNone/>
            </a:pPr>
            <a:r>
              <a:rPr lang="en" sz="1200"/>
              <a:t>Jaga: Do you ask questions to TAs on or after the tutorials?</a:t>
            </a:r>
            <a:endParaRPr sz="1200"/>
          </a:p>
          <a:p>
            <a:pPr indent="0" lvl="0" marL="0" marR="0" rtl="0" algn="l">
              <a:lnSpc>
                <a:spcPct val="115000"/>
              </a:lnSpc>
              <a:spcBef>
                <a:spcPts val="1200"/>
              </a:spcBef>
              <a:spcAft>
                <a:spcPts val="0"/>
              </a:spcAft>
              <a:buNone/>
            </a:pPr>
            <a:r>
              <a:rPr lang="en" sz="1200"/>
              <a:t>Jimmy: If needed, I will ask after tutorials. Never during tutorials.</a:t>
            </a:r>
            <a:endParaRPr sz="1200"/>
          </a:p>
          <a:p>
            <a:pPr indent="0" lvl="0" marL="0" marR="0" rtl="0" algn="l">
              <a:lnSpc>
                <a:spcPct val="100000"/>
              </a:lnSpc>
              <a:spcBef>
                <a:spcPts val="1200"/>
              </a:spcBef>
              <a:spcAft>
                <a:spcPts val="1200"/>
              </a:spcAft>
              <a:buNone/>
            </a:pPr>
            <a:r>
              <a:t/>
            </a:r>
            <a:endParaRPr sz="12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131"/>
          <p:cNvSpPr txBox="1"/>
          <p:nvPr>
            <p:ph idx="1" type="body"/>
          </p:nvPr>
        </p:nvSpPr>
        <p:spPr>
          <a:xfrm>
            <a:off x="125" y="0"/>
            <a:ext cx="9144000" cy="5143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1200"/>
              </a:spcBef>
              <a:spcAft>
                <a:spcPts val="0"/>
              </a:spcAft>
              <a:buNone/>
            </a:pPr>
            <a:r>
              <a:rPr lang="en" sz="1200"/>
              <a:t>Jaga: How was the experience with the TA when you asked a question? They have provide useful stuff?</a:t>
            </a:r>
            <a:endParaRPr sz="1200"/>
          </a:p>
          <a:p>
            <a:pPr indent="0" lvl="0" marL="0" marR="0" rtl="0" algn="l">
              <a:lnSpc>
                <a:spcPct val="100000"/>
              </a:lnSpc>
              <a:spcBef>
                <a:spcPts val="1200"/>
              </a:spcBef>
              <a:spcAft>
                <a:spcPts val="0"/>
              </a:spcAft>
              <a:buNone/>
            </a:pPr>
            <a:r>
              <a:rPr lang="en" sz="1200"/>
              <a:t>Jimmy: 80% yes I guess.</a:t>
            </a:r>
            <a:endParaRPr sz="1200"/>
          </a:p>
          <a:p>
            <a:pPr indent="0" lvl="0" marL="0" marR="0" rtl="0" algn="l">
              <a:lnSpc>
                <a:spcPct val="100000"/>
              </a:lnSpc>
              <a:spcBef>
                <a:spcPts val="1200"/>
              </a:spcBef>
              <a:spcAft>
                <a:spcPts val="0"/>
              </a:spcAft>
              <a:buNone/>
            </a:pPr>
            <a:r>
              <a:rPr lang="en" sz="1200"/>
              <a:t>Jaga: Are TAs easily accessible outside of tutorial sessions for further assistance?</a:t>
            </a:r>
            <a:endParaRPr sz="1200"/>
          </a:p>
          <a:p>
            <a:pPr indent="0" lvl="0" marL="0" marR="0" rtl="0" algn="l">
              <a:lnSpc>
                <a:spcPct val="100000"/>
              </a:lnSpc>
              <a:spcBef>
                <a:spcPts val="1200"/>
              </a:spcBef>
              <a:spcAft>
                <a:spcPts val="0"/>
              </a:spcAft>
              <a:buNone/>
            </a:pPr>
            <a:r>
              <a:rPr lang="en" sz="1200"/>
              <a:t>Jimmy: Yes by email.</a:t>
            </a:r>
            <a:endParaRPr sz="1200"/>
          </a:p>
          <a:p>
            <a:pPr indent="0" lvl="0" marL="0" marR="0" rtl="0" algn="l">
              <a:lnSpc>
                <a:spcPct val="100000"/>
              </a:lnSpc>
              <a:spcBef>
                <a:spcPts val="1200"/>
              </a:spcBef>
              <a:spcAft>
                <a:spcPts val="0"/>
              </a:spcAft>
              <a:buNone/>
            </a:pPr>
            <a:r>
              <a:rPr lang="en" sz="1200"/>
              <a:t>Jaga: Will they help?</a:t>
            </a:r>
            <a:endParaRPr sz="1200"/>
          </a:p>
          <a:p>
            <a:pPr indent="0" lvl="0" marL="0" marR="0" rtl="0" algn="l">
              <a:lnSpc>
                <a:spcPct val="100000"/>
              </a:lnSpc>
              <a:spcBef>
                <a:spcPts val="1200"/>
              </a:spcBef>
              <a:spcAft>
                <a:spcPts val="0"/>
              </a:spcAft>
              <a:buNone/>
            </a:pPr>
            <a:r>
              <a:rPr lang="en" sz="1200"/>
              <a:t>Jimmy: I think so.</a:t>
            </a:r>
            <a:endParaRPr sz="1200"/>
          </a:p>
          <a:p>
            <a:pPr indent="0" lvl="0" marL="0" marR="0" rtl="0" algn="l">
              <a:lnSpc>
                <a:spcPct val="100000"/>
              </a:lnSpc>
              <a:spcBef>
                <a:spcPts val="1200"/>
              </a:spcBef>
              <a:spcAft>
                <a:spcPts val="0"/>
              </a:spcAft>
              <a:buNone/>
            </a:pPr>
            <a:r>
              <a:rPr lang="en" sz="1200"/>
              <a:t>Jaga: Do you think TAs’ ability is enough to give a clear explanation of the concepts and answer students' questions?</a:t>
            </a:r>
            <a:endParaRPr sz="1200"/>
          </a:p>
          <a:p>
            <a:pPr indent="0" lvl="0" marL="0" marR="0" rtl="0" algn="l">
              <a:lnSpc>
                <a:spcPct val="100000"/>
              </a:lnSpc>
              <a:spcBef>
                <a:spcPts val="1200"/>
              </a:spcBef>
              <a:spcAft>
                <a:spcPts val="0"/>
              </a:spcAft>
              <a:buNone/>
            </a:pPr>
            <a:r>
              <a:rPr lang="en" sz="1200"/>
              <a:t>Jimmy: 80% yes again.</a:t>
            </a:r>
            <a:endParaRPr sz="1200"/>
          </a:p>
          <a:p>
            <a:pPr indent="0" lvl="0" marL="0" marR="0" rtl="0" algn="l">
              <a:lnSpc>
                <a:spcPct val="115000"/>
              </a:lnSpc>
              <a:spcBef>
                <a:spcPts val="1200"/>
              </a:spcBef>
              <a:spcAft>
                <a:spcPts val="0"/>
              </a:spcAft>
              <a:buNone/>
            </a:pPr>
            <a:r>
              <a:rPr lang="en" sz="1200"/>
              <a:t>Jaga: Are there any specific areas or topics where you feel teaching assistants could improve their understanding or knowledge to better assist students?</a:t>
            </a:r>
            <a:endParaRPr sz="1200"/>
          </a:p>
          <a:p>
            <a:pPr indent="0" lvl="0" marL="0" marR="0" rtl="0" algn="l">
              <a:lnSpc>
                <a:spcPct val="115000"/>
              </a:lnSpc>
              <a:spcBef>
                <a:spcPts val="1200"/>
              </a:spcBef>
              <a:spcAft>
                <a:spcPts val="0"/>
              </a:spcAft>
              <a:buNone/>
            </a:pPr>
            <a:r>
              <a:rPr lang="en" sz="1200"/>
              <a:t>Jimmy: Giving out phone number for whatsapp or instant replies on canvas discussion forum.</a:t>
            </a:r>
            <a:endParaRPr sz="1200"/>
          </a:p>
          <a:p>
            <a:pPr indent="0" lvl="0" marL="0" marR="0" rtl="0" algn="l">
              <a:lnSpc>
                <a:spcPct val="115000"/>
              </a:lnSpc>
              <a:spcBef>
                <a:spcPts val="1200"/>
              </a:spcBef>
              <a:spcAft>
                <a:spcPts val="0"/>
              </a:spcAft>
              <a:buNone/>
            </a:pPr>
            <a:r>
              <a:rPr lang="en" sz="1200"/>
              <a:t>Jaga: Oh, so more support outside tutorials would be good.</a:t>
            </a:r>
            <a:endParaRPr sz="1200"/>
          </a:p>
          <a:p>
            <a:pPr indent="0" lvl="0" marL="0" marR="0" rtl="0" algn="l">
              <a:lnSpc>
                <a:spcPct val="115000"/>
              </a:lnSpc>
              <a:spcBef>
                <a:spcPts val="1200"/>
              </a:spcBef>
              <a:spcAft>
                <a:spcPts val="0"/>
              </a:spcAft>
              <a:buNone/>
            </a:pPr>
            <a:r>
              <a:rPr lang="en" sz="1200"/>
              <a:t>Jimmy: Yeah.</a:t>
            </a:r>
            <a:endParaRPr sz="1200"/>
          </a:p>
          <a:p>
            <a:pPr indent="0" lvl="0" marL="0" marR="0" rtl="0" algn="l">
              <a:lnSpc>
                <a:spcPct val="115000"/>
              </a:lnSpc>
              <a:spcBef>
                <a:spcPts val="1200"/>
              </a:spcBef>
              <a:spcAft>
                <a:spcPts val="0"/>
              </a:spcAft>
              <a:buNone/>
            </a:pPr>
            <a:r>
              <a:rPr lang="en" sz="1200"/>
              <a:t>Jaga: For the following questions, please imagine you were a postgraduate TA. Considering other tasks that you need to complete, how much effort would you put into teaching UG students in tutorials? Why?</a:t>
            </a:r>
            <a:endParaRPr sz="1200"/>
          </a:p>
          <a:p>
            <a:pPr indent="0" lvl="0" marL="0" marR="0" rtl="0" algn="l">
              <a:lnSpc>
                <a:spcPct val="100000"/>
              </a:lnSpc>
              <a:spcBef>
                <a:spcPts val="1200"/>
              </a:spcBef>
              <a:spcAft>
                <a:spcPts val="1200"/>
              </a:spcAft>
              <a:buNone/>
            </a:pPr>
            <a:r>
              <a:t/>
            </a:r>
            <a:endParaRPr sz="12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32"/>
          <p:cNvSpPr txBox="1"/>
          <p:nvPr>
            <p:ph idx="1" type="body"/>
          </p:nvPr>
        </p:nvSpPr>
        <p:spPr>
          <a:xfrm>
            <a:off x="125" y="0"/>
            <a:ext cx="9144000" cy="5143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1200"/>
              </a:spcBef>
              <a:spcAft>
                <a:spcPts val="0"/>
              </a:spcAft>
              <a:buNone/>
            </a:pPr>
            <a:r>
              <a:rPr lang="en" sz="1200"/>
              <a:t>Jimmy: Not much. No pushing intensive such as awards or extra money for being a very good TA.</a:t>
            </a:r>
            <a:endParaRPr sz="1200"/>
          </a:p>
          <a:p>
            <a:pPr indent="0" lvl="0" marL="0" marR="0" rtl="0" algn="l">
              <a:lnSpc>
                <a:spcPct val="100000"/>
              </a:lnSpc>
              <a:spcBef>
                <a:spcPts val="1200"/>
              </a:spcBef>
              <a:spcAft>
                <a:spcPts val="0"/>
              </a:spcAft>
              <a:buNone/>
            </a:pPr>
            <a:r>
              <a:rPr lang="en" sz="1200"/>
              <a:t>Jaga: Okay, do you think that it is inevitable for TAs to put less effort into teaching tutorials?</a:t>
            </a:r>
            <a:endParaRPr sz="1200"/>
          </a:p>
          <a:p>
            <a:pPr indent="0" lvl="0" marL="0" marR="0" rtl="0" algn="l">
              <a:lnSpc>
                <a:spcPct val="100000"/>
              </a:lnSpc>
              <a:spcBef>
                <a:spcPts val="1200"/>
              </a:spcBef>
              <a:spcAft>
                <a:spcPts val="0"/>
              </a:spcAft>
              <a:buNone/>
            </a:pPr>
            <a:r>
              <a:rPr lang="en" sz="1200"/>
              <a:t>Jimmy: half half.</a:t>
            </a:r>
            <a:endParaRPr sz="1200"/>
          </a:p>
          <a:p>
            <a:pPr indent="0" lvl="0" marL="0" marR="0" rtl="0" algn="l">
              <a:lnSpc>
                <a:spcPct val="100000"/>
              </a:lnSpc>
              <a:spcBef>
                <a:spcPts val="1200"/>
              </a:spcBef>
              <a:spcAft>
                <a:spcPts val="0"/>
              </a:spcAft>
              <a:buNone/>
            </a:pPr>
            <a:r>
              <a:rPr lang="en" sz="1200"/>
              <a:t>Jaga: Would you be upset if you found students not willing to attend your tutorial for any reason?</a:t>
            </a:r>
            <a:endParaRPr sz="1200"/>
          </a:p>
          <a:p>
            <a:pPr indent="0" lvl="0" marL="0" marR="0" rtl="0" algn="l">
              <a:lnSpc>
                <a:spcPct val="100000"/>
              </a:lnSpc>
              <a:spcBef>
                <a:spcPts val="1200"/>
              </a:spcBef>
              <a:spcAft>
                <a:spcPts val="0"/>
              </a:spcAft>
              <a:buNone/>
            </a:pPr>
            <a:r>
              <a:rPr lang="en" sz="1200"/>
              <a:t>Jimmy: Yes, that means lack of trust and attention.</a:t>
            </a:r>
            <a:endParaRPr sz="1200"/>
          </a:p>
          <a:p>
            <a:pPr indent="0" lvl="0" marL="0" marR="0" rtl="0" algn="l">
              <a:lnSpc>
                <a:spcPct val="100000"/>
              </a:lnSpc>
              <a:spcBef>
                <a:spcPts val="1200"/>
              </a:spcBef>
              <a:spcAft>
                <a:spcPts val="0"/>
              </a:spcAft>
              <a:buNone/>
            </a:pPr>
            <a:r>
              <a:rPr lang="en" sz="1200"/>
              <a:t>Jaga: So even if you put less effort and find that students don't really attend your tutorials, you will still be sad?</a:t>
            </a:r>
            <a:endParaRPr sz="1200"/>
          </a:p>
          <a:p>
            <a:pPr indent="0" lvl="0" marL="0" marR="0" rtl="0" algn="l">
              <a:lnSpc>
                <a:spcPct val="100000"/>
              </a:lnSpc>
              <a:spcBef>
                <a:spcPts val="1200"/>
              </a:spcBef>
              <a:spcAft>
                <a:spcPts val="0"/>
              </a:spcAft>
              <a:buNone/>
            </a:pPr>
            <a:r>
              <a:rPr lang="en" sz="1200"/>
              <a:t>Jimmy: Yes.</a:t>
            </a:r>
            <a:endParaRPr sz="1200"/>
          </a:p>
          <a:p>
            <a:pPr indent="0" lvl="0" marL="0" marR="0" rtl="0" algn="l">
              <a:lnSpc>
                <a:spcPct val="100000"/>
              </a:lnSpc>
              <a:spcBef>
                <a:spcPts val="1200"/>
              </a:spcBef>
              <a:spcAft>
                <a:spcPts val="0"/>
              </a:spcAft>
              <a:buNone/>
            </a:pPr>
            <a:r>
              <a:rPr lang="en" sz="1200"/>
              <a:t>Jaga: OK thanks again for your time.</a:t>
            </a:r>
            <a:endParaRPr sz="1200"/>
          </a:p>
          <a:p>
            <a:pPr indent="0" lvl="0" marL="0" marR="0" rtl="0" algn="l">
              <a:lnSpc>
                <a:spcPct val="100000"/>
              </a:lnSpc>
              <a:spcBef>
                <a:spcPts val="1200"/>
              </a:spcBef>
              <a:spcAft>
                <a:spcPts val="1200"/>
              </a:spcAft>
              <a:buNone/>
            </a:pPr>
            <a:r>
              <a:t/>
            </a:r>
            <a:endParaRPr sz="12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2" name="Shape 1012"/>
        <p:cNvGrpSpPr/>
        <p:nvPr/>
      </p:nvGrpSpPr>
      <p:grpSpPr>
        <a:xfrm>
          <a:off x="0" y="0"/>
          <a:ext cx="0" cy="0"/>
          <a:chOff x="0" y="0"/>
          <a:chExt cx="0" cy="0"/>
        </a:xfrm>
      </p:grpSpPr>
      <p:sp>
        <p:nvSpPr>
          <p:cNvPr id="1013" name="Google Shape;1013;p133"/>
          <p:cNvSpPr txBox="1"/>
          <p:nvPr>
            <p:ph idx="1" type="body"/>
          </p:nvPr>
        </p:nvSpPr>
        <p:spPr>
          <a:xfrm>
            <a:off x="228725" y="228600"/>
            <a:ext cx="75501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Interview Script</a:t>
            </a:r>
            <a:endParaRPr b="1" sz="3000"/>
          </a:p>
          <a:p>
            <a:pPr indent="0" lvl="0" marL="0" rtl="0" algn="l">
              <a:spcBef>
                <a:spcPts val="0"/>
              </a:spcBef>
              <a:spcAft>
                <a:spcPts val="0"/>
              </a:spcAft>
              <a:buNone/>
            </a:pPr>
            <a:r>
              <a:rPr b="1" lang="en" sz="3000"/>
              <a:t>(Shawn Darren Chua, COMP 2011 UG-TA)</a:t>
            </a:r>
            <a:endParaRPr b="1" sz="3000"/>
          </a:p>
          <a:p>
            <a:pPr indent="0" lvl="0" marL="0" rtl="0" algn="l">
              <a:spcBef>
                <a:spcPts val="0"/>
              </a:spcBef>
              <a:spcAft>
                <a:spcPts val="0"/>
              </a:spcAft>
              <a:buNone/>
            </a:pPr>
            <a:r>
              <a:t/>
            </a:r>
            <a:endParaRPr sz="1200"/>
          </a:p>
          <a:p>
            <a:pPr indent="0" lvl="0" marL="0" marR="0" rtl="0" algn="l">
              <a:lnSpc>
                <a:spcPct val="100000"/>
              </a:lnSpc>
              <a:spcBef>
                <a:spcPts val="0"/>
              </a:spcBef>
              <a:spcAft>
                <a:spcPts val="0"/>
              </a:spcAft>
              <a:buNone/>
            </a:pPr>
            <a:r>
              <a:rPr b="1" lang="en">
                <a:solidFill>
                  <a:srgbClr val="000000"/>
                </a:solidFill>
              </a:rPr>
              <a:t>Farrell</a:t>
            </a:r>
            <a:r>
              <a:rPr lang="en">
                <a:solidFill>
                  <a:srgbClr val="000000"/>
                </a:solidFill>
              </a:rPr>
              <a:t>: Hello, would you like to introduce yourself please? Your name, where you’re from, your year, major and what you do.</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Okay, so I’m Darren from the Philippines, currently a year 2 student in Data Science and Computer Science. And right now, I’m a TA for COMP 2011.</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So what do you do as a TA in COMP 2011?</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So first it’s the pre-class preparation. So actually it’s not a tutorial, it’s a lab where students have to complete some programming tasks and they’ll be tested by another TA who’s a postgrad. So my job is once the postgrad brings the student to a different breakout room to test their understanding in the code, because the PG TA will grab the students one by one so most of the students will be left in the main room. So my main job is to answer their questions and do some minor things, like taking their attendance. So before the lab, usually I need to familiarize myself with the lesson and know how to do the lab by myself. So when I’m in the lab I can answer their questions directly.</a:t>
            </a:r>
            <a:endParaRPr sz="16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34"/>
          <p:cNvSpPr txBox="1"/>
          <p:nvPr>
            <p:ph type="title"/>
          </p:nvPr>
        </p:nvSpPr>
        <p:spPr>
          <a:xfrm>
            <a:off x="805050" y="1840500"/>
            <a:ext cx="7533900" cy="1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Interview script </a:t>
            </a:r>
            <a:endParaRPr sz="4000"/>
          </a:p>
          <a:p>
            <a:pPr indent="0" lvl="0" marL="0" rtl="0" algn="l">
              <a:spcBef>
                <a:spcPts val="0"/>
              </a:spcBef>
              <a:spcAft>
                <a:spcPts val="0"/>
              </a:spcAft>
              <a:buNone/>
            </a:pPr>
            <a:r>
              <a:rPr lang="en" sz="4000"/>
              <a:t>(</a:t>
            </a:r>
            <a:r>
              <a:rPr lang="en" sz="4000"/>
              <a:t>Shawn Darren Chua</a:t>
            </a:r>
            <a:r>
              <a:rPr lang="en" sz="4000"/>
              <a:t>)</a:t>
            </a:r>
            <a:endParaRPr sz="4000"/>
          </a:p>
        </p:txBody>
      </p:sp>
      <p:sp>
        <p:nvSpPr>
          <p:cNvPr id="1019" name="Google Shape;1019;p134"/>
          <p:cNvSpPr txBox="1"/>
          <p:nvPr>
            <p:ph idx="4294967295" type="subTitle"/>
          </p:nvPr>
        </p:nvSpPr>
        <p:spPr>
          <a:xfrm flipH="1">
            <a:off x="3198150" y="3293187"/>
            <a:ext cx="2747700" cy="31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4000"/>
              <a:t>APPENDIX</a:t>
            </a:r>
            <a:endParaRPr sz="40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35"/>
          <p:cNvSpPr txBox="1"/>
          <p:nvPr>
            <p:ph idx="1" type="body"/>
          </p:nvPr>
        </p:nvSpPr>
        <p:spPr>
          <a:xfrm>
            <a:off x="228725" y="228600"/>
            <a:ext cx="75501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Interview Script</a:t>
            </a:r>
            <a:endParaRPr b="1" sz="3000"/>
          </a:p>
          <a:p>
            <a:pPr indent="0" lvl="0" marL="0" rtl="0" algn="l">
              <a:spcBef>
                <a:spcPts val="0"/>
              </a:spcBef>
              <a:spcAft>
                <a:spcPts val="0"/>
              </a:spcAft>
              <a:buNone/>
            </a:pPr>
            <a:r>
              <a:rPr b="1" lang="en" sz="3000"/>
              <a:t>(Shawn Darren Chua, COMP 2011 UG-TA)</a:t>
            </a:r>
            <a:endParaRPr b="1" sz="3000"/>
          </a:p>
          <a:p>
            <a:pPr indent="0" lvl="0" marL="0" rtl="0" algn="l">
              <a:spcBef>
                <a:spcPts val="0"/>
              </a:spcBef>
              <a:spcAft>
                <a:spcPts val="0"/>
              </a:spcAft>
              <a:buNone/>
            </a:pPr>
            <a:r>
              <a:t/>
            </a:r>
            <a:endParaRPr sz="1200"/>
          </a:p>
          <a:p>
            <a:pPr indent="0" lvl="0" marL="0" marR="0" rtl="0" algn="l">
              <a:lnSpc>
                <a:spcPct val="100000"/>
              </a:lnSpc>
              <a:spcBef>
                <a:spcPts val="0"/>
              </a:spcBef>
              <a:spcAft>
                <a:spcPts val="0"/>
              </a:spcAft>
              <a:buNone/>
            </a:pPr>
            <a:r>
              <a:rPr b="1" lang="en">
                <a:solidFill>
                  <a:srgbClr val="000000"/>
                </a:solidFill>
              </a:rPr>
              <a:t>Farrell</a:t>
            </a:r>
            <a:r>
              <a:rPr lang="en">
                <a:solidFill>
                  <a:srgbClr val="000000"/>
                </a:solidFill>
              </a:rPr>
              <a:t>: Hello, would you like to introduce yourself please? Your name, where you’re from, your year, major and what you do.</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Okay, so I’m Darren from the Philippines, currently a year 2 student in Data Science and Computer Science. And right now, I’m a TA for COMP 2011.</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So what do you do as a TA in COMP 2011?</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So first it’s the pre-class preparation. So actually it’s not a tutorial, it’s a lab where students have to complete some programming tasks and they’ll be tested by another TA who’s a postgrad. So my job is once the postgrad brings the student to a different breakout room to test their understanding in the code, because the PG TA will grab the students one by one so most of the students will be left in the main room. So my main job is to answer their questions and do some minor things, like taking their attendance. So before the lab, usually I need to familiarize myself with the lesson and know how to do the lab by myself. So when I’m in the lab I can answer their questions directly.</a:t>
            </a:r>
            <a:endParaRPr sz="16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36"/>
          <p:cNvSpPr txBox="1"/>
          <p:nvPr>
            <p:ph idx="1" type="body"/>
          </p:nvPr>
        </p:nvSpPr>
        <p:spPr>
          <a:xfrm>
            <a:off x="228725" y="533400"/>
            <a:ext cx="7550100" cy="4388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Okay, so is this lab mandatory for every student to join?</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Yes, it’s mandatory. So what happens is like for the first few minutes, I check the attendance and then certain students are chosen by the PG TA to go into a room, so usually it’s a half. Half this week, half next week, so it’s alternating. I’m not totally sure if it happens all the time though. But everyone, even if they’re not chosen, they need to go to the main room.</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Okay. Then during the lab, they will have an assignment they need to submit by the end of the session?</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Yes. </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I see. Everyone, so even those that aren’t called by the PG TA?</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Yes. So the assignment is actually given a week in advance, but they just need to finish it by the end of that lab to submit.</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Right. Then what would you say about the engagement of students in your lab? Are there many students who go to you to ask questions?</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37"/>
          <p:cNvSpPr txBox="1"/>
          <p:nvPr>
            <p:ph idx="1" type="body"/>
          </p:nvPr>
        </p:nvSpPr>
        <p:spPr>
          <a:xfrm>
            <a:off x="228725" y="76815"/>
            <a:ext cx="7258200" cy="488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Hmm. My lab is quite small, it has only about 25 students. The larger labs have, I think, a hundred students and more than one PG TA. Mine is quite small, so usually only a few students are active. Some have a few short questions. But from my experience, it’s usually okay since one question takes quite a long time to solve. So let’s say, the first lab I’ve had so far is a very simple problem, quite trivial. But the main thing, or problem I’d say, was running the code. So a lot of it was fixing software issues.</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Are you the only UG TA then in that lab?</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I’m the only UG TA.</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Okay. So I’m taking it that there’s one UG TA and you?</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Two PG TA’s.</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Ah, so two people will be calling people at the same time, and then there’s you. How was the experience then for you? Not for the students, but you, like how were the PG TA’s, the students?</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At first, I wasn’t super familiar so I got quite confused at the start but now, I think future labs I could sort of streamlined what I am going to do and I can plan ahead of time.</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You said confused, what exactly were you confused with?</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38"/>
          <p:cNvSpPr txBox="1"/>
          <p:nvPr>
            <p:ph idx="1" type="body"/>
          </p:nvPr>
        </p:nvSpPr>
        <p:spPr>
          <a:xfrm>
            <a:off x="228725" y="518037"/>
            <a:ext cx="7550100" cy="423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About the process of students being called into the room, and which one could leave early. Because actually there was only one TA who was there also. Like one of the PG TA was absent.</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Noted. Was there like no information given early on for you to know how the flow is?</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Oh no, they sent the information but it was in certain emails. And it’s hard to take note of emails right because there’s a lot.</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Were there any students absent in your lab?</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A few. </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Then my questions would also be as a UG TA, do you have any contact with the professor? Or are you completely out of the loop?</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I think I should contact the professor more, but like I sort of have everything under my control at the moment so I honestly haven’t reached out to the professor much yet.</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Then how were you contacted to be a UG TA?</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7"/>
          <p:cNvSpPr txBox="1"/>
          <p:nvPr>
            <p:ph type="title"/>
          </p:nvPr>
        </p:nvSpPr>
        <p:spPr>
          <a:xfrm>
            <a:off x="528900" y="2584475"/>
            <a:ext cx="4043100" cy="100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Target groups</a:t>
            </a:r>
            <a:endParaRPr/>
          </a:p>
        </p:txBody>
      </p:sp>
      <p:sp>
        <p:nvSpPr>
          <p:cNvPr id="557" name="Google Shape;557;p67"/>
          <p:cNvSpPr txBox="1"/>
          <p:nvPr>
            <p:ph idx="2" type="title"/>
          </p:nvPr>
        </p:nvSpPr>
        <p:spPr>
          <a:xfrm>
            <a:off x="713225" y="1540255"/>
            <a:ext cx="3057300" cy="9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58" name="Google Shape;558;p67"/>
          <p:cNvSpPr txBox="1"/>
          <p:nvPr>
            <p:ph idx="1" type="subTitle"/>
          </p:nvPr>
        </p:nvSpPr>
        <p:spPr>
          <a:xfrm>
            <a:off x="713225" y="3949980"/>
            <a:ext cx="1978500" cy="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Affected users and stakeholders</a:t>
            </a:r>
            <a:endParaRPr/>
          </a:p>
        </p:txBody>
      </p:sp>
      <p:cxnSp>
        <p:nvCxnSpPr>
          <p:cNvPr id="559" name="Google Shape;559;p67"/>
          <p:cNvCxnSpPr/>
          <p:nvPr/>
        </p:nvCxnSpPr>
        <p:spPr>
          <a:xfrm>
            <a:off x="713225" y="3789214"/>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39"/>
          <p:cNvSpPr txBox="1"/>
          <p:nvPr>
            <p:ph idx="1" type="body"/>
          </p:nvPr>
        </p:nvSpPr>
        <p:spPr>
          <a:xfrm>
            <a:off x="228725" y="365624"/>
            <a:ext cx="7550100" cy="4515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So first there was an application process, and after that, we just had to attend some talks. And personally, I wasn’t in Hong Kong yet so I just watched the videos and wrote like a paper on it, from which I got accepted. And then, they started sending details through emails.</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Ah, and that’s where it started getting hard to keep up?</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Actually, it’s not that hard, it’s just that it comes off as really tedious.</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Right. Then may I ask, were there any particular reasons why you wanted to apply for it?</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I really like teaching.</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But then right now you don’t really have the full capacity given to teach as you have to wait for students to ask you?</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Uhm, yeah, but even it can be fun. I mean, worst-case scenario, it’s still an experience.</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From what you see, are there any particular things that you notice about how the process could be streamlined more or maybe aspects in which the lab is organized that could do with some modifications?</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140"/>
          <p:cNvSpPr txBox="1"/>
          <p:nvPr>
            <p:ph idx="1" type="body"/>
          </p:nvPr>
        </p:nvSpPr>
        <p:spPr>
          <a:xfrm>
            <a:off x="228725" y="182499"/>
            <a:ext cx="7550100" cy="4854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I think one main problem is usually the PG TA’s question the students one-by-one. For example, they have to question eight students, and so some students can leave immediately while others have to wait a long time. And I don’t see any immediate solution unless we have more PG TA’s. Because that’s the main thing keeping the lab long. </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I see. Because all students should be in the lab at the beginning in case they are to be called.</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Yeah.</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Is there anything else you do as a UG TA, or are you fully focused on the lab? Because I know PG TA’s have other responsibilities as well.</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Hmm. It differs from class to class, but in this one, I’m just in the lab.</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I see. Right, so when you do your labs, is there like a fixed place for you to do that?</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No, usually I need to find my own place, and I think the main problem is that it’s hard to strike a balance between it being quiet enough that the students could hear me and being somewhere where I could talk comfortably.</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So where was the last place you used?</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41"/>
          <p:cNvSpPr txBox="1"/>
          <p:nvPr>
            <p:ph idx="1" type="body"/>
          </p:nvPr>
        </p:nvSpPr>
        <p:spPr>
          <a:xfrm>
            <a:off x="228725" y="74950"/>
            <a:ext cx="6951000" cy="497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I went to the CIVL commons, so usually it’s an empty room where you can talk. But the thing is people can just enter and kick you out, so I was just kicked out in the middle of my lab. So I ended up going to a slightly noisier place, it was quite noisy, but it was near the end of the lab.</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Where were the PG TA’s during that?</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I don’t know, they keep their cameras off.</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Oh, you aren’t together during the labs?</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No, we aren’t. </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I see, I see. Then moving on from that, when students have questions in the main room, do they unmute or do they use the chat box to ask you?</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Some unmute, some use chat.</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Were there any difficulties because of that?</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I don’t like it when they use a chat box, because let’s say nobody’s talking, I’m free to do anything I want. So if I were to work on another subject, I need to constantly check to see if there are chat messages.</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42"/>
          <p:cNvSpPr txBox="1"/>
          <p:nvPr>
            <p:ph idx="1" type="body"/>
          </p:nvPr>
        </p:nvSpPr>
        <p:spPr>
          <a:xfrm>
            <a:off x="228725" y="182499"/>
            <a:ext cx="7550100" cy="4854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Were there any times during your first lab where they had to unmute themselves to let you know that they had a question in the chat box?</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Uhm, no. I think I just responded quite late, but it was still alright. </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Okay. So you answered by unmuting yourself?</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Yes.</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So technically, everyone could hear you. In that sense, do they usually have follow-up questions or do they just take your answer and then are done?</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Some students have follow-up questions. So there was this one student who had trouble setting C++, so I asked him to share screen and we basically just tried working around stuff there.</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Right. Then, do the students close their cameras during the Zoom meeting?</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No, I think everyone was off-camera except me.</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Oh, you opened your camera? Was there any necessity for you to?</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No, but it just feels like I can express myself more clearly.</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43"/>
          <p:cNvSpPr txBox="1"/>
          <p:nvPr>
            <p:ph idx="1" type="body"/>
          </p:nvPr>
        </p:nvSpPr>
        <p:spPr>
          <a:xfrm>
            <a:off x="228725" y="334900"/>
            <a:ext cx="7550100" cy="4426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Right, so why is that? Do you use hand gestures while explaining things?</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Hmm, I personally feel like it’s more effective, or like, in my experience as a student in Zoom meetings, it’s always more effective for me to be able to see the speaker.</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Okay, with that being said then, does it make it harder for you to understand the intent of the questioner if you can’t really see them?</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Not really. Their questions are often straightforward, being just programming related.</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Alright. Then the next question is in the two hours of the lab session, is it mandatory for you to stay for the whole two hours?</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Yes. So usually what happens in the first 30 minutes, the TA’s talk about the lab. That’s why everyone’s required to attend. Actually, I’m not sure if it’s the first 10 or 30 minutes. It’s around that area. So, the TA’s talk about the lab and then those who aren’t called can leave early, and those who are called need to stay.</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But then how do they know they are going to be called? Do they post the name first before the class?</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144"/>
          <p:cNvSpPr txBox="1"/>
          <p:nvPr>
            <p:ph idx="1" type="body"/>
          </p:nvPr>
        </p:nvSpPr>
        <p:spPr>
          <a:xfrm>
            <a:off x="228725" y="334900"/>
            <a:ext cx="7550100" cy="4426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I’ll share the names.</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Oh, so there is already a predetermined list of names?</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Yes. But I don’t think the students know about it until the day of. So basically the idea is they need to prepare even though they might not be called.</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Okay. But then if they’re not in the name list, then they can go? Were there a lot that did that? Like for the ones that aren’t going to be called, do they immediately leave?</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I think most immediately left. Because you only need to submit the lab, and this first lab was really, really easy.</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Then you say you need to study materials beforehand, were you given the materials already or did you need to look them up yourself?</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I mean, I’m not sure if it was written in the email, but I already know where to find it anyways, so that’s not that big of a problem.</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Ah, so there is a place where you can access them, right?</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45"/>
          <p:cNvSpPr txBox="1"/>
          <p:nvPr>
            <p:ph idx="1" type="body"/>
          </p:nvPr>
        </p:nvSpPr>
        <p:spPr>
          <a:xfrm>
            <a:off x="228725" y="334900"/>
            <a:ext cx="7550100" cy="4426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Yes.</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Then since you don’t really check emails, do you know how early the email was sent before the lab? Like how much time were you given to prepare?</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Oh, they announced from the very beginning that we were going to have labs from Week 3 to 8, and 10 to 11 or something like that. So they just let us prepare by ourselves, with a small reminder every now and then.</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So it’s pretty much quite the flexible position you have then. So I’m also taking it that there isn’t much communication there? Like let’s start with the PG TA. Do you contact them a lot?</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No, I don’t contact them a lot.</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Right. Did you find that a little bit hard or are you completely fine with that?</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I think, at the start, I need some time getting used to it, but I guess I like the flexibility. One thing though, a possible problem is that it may be hard to navigate everything, remembering all the minor details if you’re not in contact with the PG TA’s.</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46"/>
          <p:cNvSpPr txBox="1"/>
          <p:nvPr>
            <p:ph idx="1" type="body"/>
          </p:nvPr>
        </p:nvSpPr>
        <p:spPr>
          <a:xfrm>
            <a:off x="228725" y="334900"/>
            <a:ext cx="7550100" cy="4426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What minor details are you referring to?</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So like, they basically sent a bunch of emails about stuff you need to do. One is like, you have labs these days, another is like you need to fill in this form, and third you need to do pre-labworks. And they’re all in different emails, so it’s quite difficult for me to keep up. It’ll be much better if there is one email for everything.</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Why? Would that make things easier for you?</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Yeah. Because that way I won’t miss anything out.</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Right. Okay, okay, I understand. Then, from what you remember, the students who asked you were they recurring students or are they always different people?</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Usually one student will just ask and then ask follow-ups and they’d be done. But after that they don’t go out again.</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After that, have any students contacted you externally? Do you give them your contacts, or is that just the PG TA’s?</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47"/>
          <p:cNvSpPr txBox="1"/>
          <p:nvPr>
            <p:ph idx="1" type="body"/>
          </p:nvPr>
        </p:nvSpPr>
        <p:spPr>
          <a:xfrm>
            <a:off x="228725" y="334900"/>
            <a:ext cx="7550100" cy="4426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No, I don’t think they have access to our emails, it’s just the PG TA’s. But also, there’s this platform called Piazza. I personally don’t use it, but it’s a QnA platform where you can ask questions and people would just answer.</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Was this directly mentioned within COMP 2011?</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Honestly, I forgot, but I think it must have because a lot of COMP courses have. But I just prefer not to use it.</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Why?</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I don’t really have questions, and if I did, I would just email the professor. I mean the thing with me is that I also don’t go during office hours. I guess that’s just my style.</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Why is that?</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Because it feels like if I go during office hours, it takes away time from part of my schedule. Meanwhile if I send an email, it’s just faster.</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Is it? Do your professors tend to reply quickly?</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48"/>
          <p:cNvSpPr txBox="1"/>
          <p:nvPr>
            <p:ph idx="1" type="body"/>
          </p:nvPr>
        </p:nvSpPr>
        <p:spPr>
          <a:xfrm>
            <a:off x="228725" y="182500"/>
            <a:ext cx="7365600" cy="4806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I guess my past professor does, though perhaps for other classes that might not be the case.</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Speaking of professors, have you actually met with your corresponding professor, met or talked?</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Uhm, he sent me an email and I said that I’d received it, but we haven’t met face-to-face.</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Okay. So then are you out of the loop with where the students are in terms of their lectures? What topic they are caught up with or something along those lines?</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I think I’m sort of out of the loop, but it’s still alright. Because let’s say we look at the lab right, I’ll see what the lab requires then I can assume safely that they’ve already learned what’s required for the lab.</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Fair. Was there any case during your first lab where that wasn’t the case?</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I don’t think so.</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Alright. Then as someone who has been in the seat of a student of COMP 2011, were there anything unexpected that you find by being a UG TA for the course?</a:t>
            </a:r>
            <a:endParaRPr b="1">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3" name="Shape 563"/>
        <p:cNvGrpSpPr/>
        <p:nvPr/>
      </p:nvGrpSpPr>
      <p:grpSpPr>
        <a:xfrm>
          <a:off x="0" y="0"/>
          <a:ext cx="0" cy="0"/>
          <a:chOff x="0" y="0"/>
          <a:chExt cx="0" cy="0"/>
        </a:xfrm>
      </p:grpSpPr>
      <p:sp>
        <p:nvSpPr>
          <p:cNvPr id="564" name="Google Shape;564;p68"/>
          <p:cNvSpPr txBox="1"/>
          <p:nvPr>
            <p:ph idx="3" type="subTitle"/>
          </p:nvPr>
        </p:nvSpPr>
        <p:spPr>
          <a:xfrm>
            <a:off x="2914548" y="2947925"/>
            <a:ext cx="3315000" cy="746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Main teaching assistants in charge of tutorials and labs</a:t>
            </a:r>
            <a:endParaRPr sz="1600"/>
          </a:p>
        </p:txBody>
      </p:sp>
      <p:sp>
        <p:nvSpPr>
          <p:cNvPr id="565" name="Google Shape;565;p68"/>
          <p:cNvSpPr txBox="1"/>
          <p:nvPr>
            <p:ph idx="2" type="title"/>
          </p:nvPr>
        </p:nvSpPr>
        <p:spPr>
          <a:xfrm>
            <a:off x="2613450" y="1848200"/>
            <a:ext cx="3858000" cy="7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t>postgraduate engineering teaching assistants in HKUST</a:t>
            </a:r>
            <a:endParaRPr b="0"/>
          </a:p>
          <a:p>
            <a:pPr indent="0" lvl="0" marL="0" rtl="0" algn="ctr">
              <a:spcBef>
                <a:spcPts val="0"/>
              </a:spcBef>
              <a:spcAft>
                <a:spcPts val="0"/>
              </a:spcAft>
              <a:buNone/>
            </a:pPr>
            <a:r>
              <a:rPr lang="en"/>
              <a:t>(PG TA)</a:t>
            </a:r>
            <a:endParaRPr/>
          </a:p>
        </p:txBody>
      </p:sp>
      <p:sp>
        <p:nvSpPr>
          <p:cNvPr id="566" name="Google Shape;566;p68"/>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Users</a:t>
            </a:r>
            <a:endParaRPr>
              <a:solidFill>
                <a:schemeClr val="lt1"/>
              </a:solidFill>
            </a:endParaRPr>
          </a:p>
        </p:txBody>
      </p:sp>
      <p:cxnSp>
        <p:nvCxnSpPr>
          <p:cNvPr id="567" name="Google Shape;567;p68"/>
          <p:cNvCxnSpPr/>
          <p:nvPr/>
        </p:nvCxnSpPr>
        <p:spPr>
          <a:xfrm>
            <a:off x="4248450" y="1275060"/>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149"/>
          <p:cNvSpPr txBox="1"/>
          <p:nvPr>
            <p:ph idx="1" type="body"/>
          </p:nvPr>
        </p:nvSpPr>
        <p:spPr>
          <a:xfrm>
            <a:off x="228725" y="411100"/>
            <a:ext cx="7365600" cy="4806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Actually I didn’t know there was a UG TA back when I took the course since I’ve never asked questions in the main room.</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Did they not make themselves known?</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No, I think they did, but I was just so tired of Zoom at the time since it was right after Covid. So I was like “Right, I’ll just wait until I’m called.”</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Do you now then make it a point to make yourselves known that you’re there during the lab?</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Oh yeah, I guess last time all the PG TA’s used to talk through chat or speak softly, so it was kind of hard to hear. </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So you do try to make yourself vocal during labs?</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Yeah.</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How about the professor then? Was there any difference with what you remember from when you were a student?</a:t>
            </a:r>
            <a:endParaRPr b="1">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50"/>
          <p:cNvSpPr txBox="1"/>
          <p:nvPr>
            <p:ph idx="1" type="body"/>
          </p:nvPr>
        </p:nvSpPr>
        <p:spPr>
          <a:xfrm>
            <a:off x="228725" y="411100"/>
            <a:ext cx="7365600" cy="48060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I didn’t really talk to the professors, I sort of just took the class by myself, which I can see isn’t necessarily the best thing, but that’s just how I usually operate.</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May I ask why this is?</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I think it’s just because I’m heavily self-taught unless I really have something I don’t get.</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Farrell: </a:t>
            </a:r>
            <a:r>
              <a:rPr lang="en">
                <a:solidFill>
                  <a:srgbClr val="000000"/>
                </a:solidFill>
              </a:rPr>
              <a:t>I see. Well I guess that’s all then for this interview. Thank you for your time.</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b="1" lang="en">
                <a:solidFill>
                  <a:srgbClr val="000000"/>
                </a:solidFill>
              </a:rPr>
              <a:t>Darren: </a:t>
            </a:r>
            <a:r>
              <a:rPr lang="en">
                <a:solidFill>
                  <a:srgbClr val="000000"/>
                </a:solidFill>
              </a:rPr>
              <a:t>You’re welcome.</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t/>
            </a:r>
            <a:endParaRPr b="1">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