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0700" y="1837690"/>
            <a:ext cx="11249660" cy="434086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使用</a:t>
            </a:r>
            <a:r>
              <a:rPr lang="en-US" altLang="zh-CN">
                <a:solidFill>
                  <a:srgbClr val="0000FF"/>
                </a:solidFill>
              </a:rPr>
              <a:t>Basys3</a:t>
            </a:r>
            <a:r>
              <a:rPr lang="zh-CN" altLang="zh-CN">
                <a:solidFill>
                  <a:srgbClr val="0000FF"/>
                </a:solidFill>
              </a:rPr>
              <a:t>板来运行所设计的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时，如何通过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个数码显示器来查看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执行指令的情况？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、当前指令地址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、下条指令地址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运算结果（数据存储器地址）、数据总线数据</a:t>
            </a:r>
            <a:r>
              <a:rPr lang="en-US" altLang="zh-CN">
                <a:solidFill>
                  <a:srgbClr val="0000FF"/>
                </a:solidFill>
              </a:rPr>
              <a:t>DB</a:t>
            </a:r>
            <a:r>
              <a:rPr lang="zh-CN" altLang="en-US">
                <a:solidFill>
                  <a:srgbClr val="0000FF"/>
                </a:solidFill>
              </a:rPr>
              <a:t>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ALU A</a:t>
            </a:r>
            <a:r>
              <a:rPr lang="zh-CN" altLang="en-US">
                <a:solidFill>
                  <a:srgbClr val="0000FF"/>
                </a:solidFill>
              </a:rPr>
              <a:t>口数据、</a:t>
            </a:r>
            <a:r>
              <a:rPr lang="en-US" altLang="zh-CN">
                <a:solidFill>
                  <a:srgbClr val="0000FF"/>
                </a:solidFill>
              </a:rPr>
              <a:t>ALU B</a:t>
            </a:r>
            <a:r>
              <a:rPr lang="zh-CN" altLang="en-US">
                <a:solidFill>
                  <a:srgbClr val="0000FF"/>
                </a:solidFill>
              </a:rPr>
              <a:t>口数据？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RS</a:t>
            </a:r>
            <a:r>
              <a:rPr lang="zh-CN" altLang="en-US">
                <a:solidFill>
                  <a:srgbClr val="0000FF"/>
                </a:solidFill>
              </a:rPr>
              <a:t>寄存器数据和</a:t>
            </a:r>
            <a:r>
              <a:rPr lang="en-US" altLang="zh-CN">
                <a:solidFill>
                  <a:srgbClr val="0000FF"/>
                </a:solidFill>
              </a:rPr>
              <a:t>RT</a:t>
            </a:r>
            <a:r>
              <a:rPr lang="zh-CN" altLang="en-US">
                <a:solidFill>
                  <a:srgbClr val="0000FF"/>
                </a:solidFill>
              </a:rPr>
              <a:t>寄存器数据？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请看以下分析与原理结构图。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olidFill>
                  <a:srgbClr val="0000FF"/>
                </a:solidFill>
                <a:sym typeface="+mn-ea"/>
              </a:rPr>
              <a:t>Basys3</a:t>
            </a:r>
            <a:r>
              <a:rPr lang="zh-CN" b="1">
                <a:solidFill>
                  <a:srgbClr val="0000FF"/>
                </a:solidFill>
                <a:sym typeface="+mn-ea"/>
              </a:rPr>
              <a:t>板上数码管的使用</a:t>
            </a:r>
            <a:endParaRPr lang="zh-CN" b="1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5812155" y="5241290"/>
            <a:ext cx="703580" cy="1186180"/>
            <a:chOff x="6193" y="7706"/>
            <a:chExt cx="1108" cy="1868"/>
          </a:xfrm>
        </p:grpSpPr>
        <p:sp>
          <p:nvSpPr>
            <p:cNvPr id="18" name="矩形 17"/>
            <p:cNvSpPr/>
            <p:nvPr/>
          </p:nvSpPr>
          <p:spPr>
            <a:xfrm>
              <a:off x="6193" y="77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8" idx="1"/>
              <a:endCxn id="18" idx="3"/>
            </p:cNvCxnSpPr>
            <p:nvPr/>
          </p:nvCxnSpPr>
          <p:spPr>
            <a:xfrm>
              <a:off x="6193" y="86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670675" y="5231130"/>
            <a:ext cx="703580" cy="1186180"/>
            <a:chOff x="6393" y="7906"/>
            <a:chExt cx="1108" cy="1868"/>
          </a:xfrm>
        </p:grpSpPr>
        <p:sp>
          <p:nvSpPr>
            <p:cNvPr id="20" name="矩形 19"/>
            <p:cNvSpPr/>
            <p:nvPr/>
          </p:nvSpPr>
          <p:spPr>
            <a:xfrm>
              <a:off x="6393" y="79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1"/>
              <a:endCxn id="20" idx="3"/>
            </p:cNvCxnSpPr>
            <p:nvPr/>
          </p:nvCxnSpPr>
          <p:spPr>
            <a:xfrm>
              <a:off x="6393" y="88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7700645" y="5220970"/>
            <a:ext cx="703580" cy="1186180"/>
            <a:chOff x="6593" y="8106"/>
            <a:chExt cx="1108" cy="1868"/>
          </a:xfrm>
        </p:grpSpPr>
        <p:sp>
          <p:nvSpPr>
            <p:cNvPr id="22" name="矩形 21"/>
            <p:cNvSpPr/>
            <p:nvPr/>
          </p:nvSpPr>
          <p:spPr>
            <a:xfrm>
              <a:off x="6593" y="81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593" y="90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559165" y="5222240"/>
            <a:ext cx="715010" cy="1186180"/>
            <a:chOff x="10879" y="8306"/>
            <a:chExt cx="1126" cy="1868"/>
          </a:xfrm>
        </p:grpSpPr>
        <p:sp>
          <p:nvSpPr>
            <p:cNvPr id="24" name="矩形 23"/>
            <p:cNvSpPr/>
            <p:nvPr/>
          </p:nvSpPr>
          <p:spPr>
            <a:xfrm>
              <a:off x="10879" y="83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1"/>
              <a:endCxn id="24" idx="3"/>
            </p:cNvCxnSpPr>
            <p:nvPr/>
          </p:nvCxnSpPr>
          <p:spPr>
            <a:xfrm>
              <a:off x="10897" y="92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4167"/>
          <p:cNvSpPr txBox="1"/>
          <p:nvPr/>
        </p:nvSpPr>
        <p:spPr>
          <a:xfrm>
            <a:off x="6710680" y="6561455"/>
            <a:ext cx="2127885" cy="30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400" b="1" dirty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个七段数码显示器</a:t>
            </a:r>
            <a:endParaRPr lang="zh-CN" altLang="zh-CN" sz="1400" b="1" dirty="0">
              <a:solidFill>
                <a:srgbClr val="FF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69215" y="643255"/>
            <a:ext cx="11952605" cy="3992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指令存储器中的指令地址范围：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0~255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；数据存储器中的数据地址范围：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0~255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开关说明：  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（以下数据都来自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开关</a:t>
            </a:r>
            <a:r>
              <a:rPr 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SW_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SW15、SW14)状态情况如下。显示格式： 左边两位数码管BB  :  右边两位数码管BB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00：显示 当前 PC值:下条指令PC值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01：显示 读内存，内存地址（ALU的输出）：内存的数据输出（</a:t>
            </a:r>
            <a:r>
              <a:rPr 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数据</a:t>
            </a:r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总线数据 DB）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10：显示 ALU A口数据:ALU B口数据</a:t>
            </a:r>
            <a:endParaRPr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SW_in = 11：显示 rs数据 :rt 数据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另外，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段数码管的位控信号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AN3-AN0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每组编码中只有一位为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（亮），其余都是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（灭）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七段数码显示器编码与引脚对应关系为（左到右，高到低）：七段共阳极数码管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-&gt;1gfedcba;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七段共阴极数码管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-&gt;0gfedcba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必须有足够的刷新频率，频率太高或太低都不成，系统时钟必须适当分频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，否则效果达不到。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指令执行采用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单步（按钮控制）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执行方式，由开关（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SW15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SW14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）控制选择查看数码管上的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相关</a:t>
            </a:r>
            <a:r>
              <a:rPr lang="zh-CN" altLang="en-US" sz="16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信息，地址和数据。地址或数据的输出经下页模块代码转换后接到数码管上。</a:t>
            </a:r>
            <a:endParaRPr lang="zh-CN" altLang="en-US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en-US" altLang="zh-CN" sz="16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2" name="椭圆 4321"/>
          <p:cNvSpPr/>
          <p:nvPr/>
        </p:nvSpPr>
        <p:spPr>
          <a:xfrm flipH="1" flipV="1">
            <a:off x="7499668" y="5716588"/>
            <a:ext cx="76200" cy="74612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椭圆 4321"/>
          <p:cNvSpPr/>
          <p:nvPr/>
        </p:nvSpPr>
        <p:spPr>
          <a:xfrm flipH="1" flipV="1">
            <a:off x="7500938" y="5923598"/>
            <a:ext cx="76200" cy="74612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4167"/>
          <p:cNvSpPr txBox="1"/>
          <p:nvPr/>
        </p:nvSpPr>
        <p:spPr>
          <a:xfrm>
            <a:off x="2516505" y="74295"/>
            <a:ext cx="72777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怎么认识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执行指令后，指令的正确与否？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00005" y="5186680"/>
            <a:ext cx="715010" cy="1186180"/>
            <a:chOff x="10879" y="8306"/>
            <a:chExt cx="1126" cy="1868"/>
          </a:xfrm>
        </p:grpSpPr>
        <p:sp>
          <p:nvSpPr>
            <p:cNvPr id="3" name="矩形 2"/>
            <p:cNvSpPr/>
            <p:nvPr/>
          </p:nvSpPr>
          <p:spPr>
            <a:xfrm>
              <a:off x="10879" y="8306"/>
              <a:ext cx="1109" cy="1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cxnSp>
          <p:nvCxnSpPr>
            <p:cNvPr id="5" name="直接连接符 4"/>
            <p:cNvCxnSpPr>
              <a:stCxn id="3" idx="1"/>
              <a:endCxn id="3" idx="3"/>
            </p:cNvCxnSpPr>
            <p:nvPr/>
          </p:nvCxnSpPr>
          <p:spPr>
            <a:xfrm>
              <a:off x="10897" y="9241"/>
              <a:ext cx="1109" cy="0"/>
            </a:xfrm>
            <a:prstGeom prst="lin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0382250" y="485203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885170" y="528383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0890250" y="5878195"/>
            <a:ext cx="27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0377170" y="63303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935210" y="590867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909810" y="528383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0382250" y="5451475"/>
            <a:ext cx="290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41" name="文本框 4167"/>
          <p:cNvSpPr txBox="1"/>
          <p:nvPr/>
        </p:nvSpPr>
        <p:spPr>
          <a:xfrm>
            <a:off x="291465" y="5591175"/>
            <a:ext cx="257683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结果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(addr)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，数据总线数据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箭头 35"/>
          <p:cNvSpPr/>
          <p:nvPr/>
        </p:nvSpPr>
        <p:spPr>
          <a:xfrm>
            <a:off x="2782253" y="53848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箭头 35"/>
          <p:cNvSpPr/>
          <p:nvPr/>
        </p:nvSpPr>
        <p:spPr>
          <a:xfrm>
            <a:off x="3464878" y="5911215"/>
            <a:ext cx="2921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圆角矩形 4319"/>
          <p:cNvSpPr/>
          <p:nvPr/>
        </p:nvSpPr>
        <p:spPr>
          <a:xfrm>
            <a:off x="3282315" y="5200650"/>
            <a:ext cx="173355" cy="14687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箭头 35"/>
          <p:cNvSpPr/>
          <p:nvPr/>
        </p:nvSpPr>
        <p:spPr>
          <a:xfrm>
            <a:off x="2777173" y="58166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文本框 4167"/>
          <p:cNvSpPr txBox="1"/>
          <p:nvPr/>
        </p:nvSpPr>
        <p:spPr>
          <a:xfrm>
            <a:off x="3719830" y="5748655"/>
            <a:ext cx="155003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display_data[7..0]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文本框 4167"/>
          <p:cNvSpPr txBox="1"/>
          <p:nvPr/>
        </p:nvSpPr>
        <p:spPr>
          <a:xfrm>
            <a:off x="808990" y="5164455"/>
            <a:ext cx="251587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，下条指令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箭头 41"/>
          <p:cNvSpPr/>
          <p:nvPr/>
        </p:nvSpPr>
        <p:spPr>
          <a:xfrm>
            <a:off x="3369310" y="4823460"/>
            <a:ext cx="0" cy="385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文本框 4167"/>
          <p:cNvSpPr txBox="1"/>
          <p:nvPr/>
        </p:nvSpPr>
        <p:spPr>
          <a:xfrm>
            <a:off x="535940" y="6396355"/>
            <a:ext cx="2546350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寄存器数据，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RT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寄存器数据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箭头 35"/>
          <p:cNvSpPr/>
          <p:nvPr/>
        </p:nvSpPr>
        <p:spPr>
          <a:xfrm>
            <a:off x="2752408" y="61595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 35"/>
          <p:cNvSpPr/>
          <p:nvPr/>
        </p:nvSpPr>
        <p:spPr>
          <a:xfrm>
            <a:off x="2747328" y="65913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文本框 4167"/>
          <p:cNvSpPr txBox="1"/>
          <p:nvPr/>
        </p:nvSpPr>
        <p:spPr>
          <a:xfrm>
            <a:off x="626110" y="5989955"/>
            <a:ext cx="248602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 A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口数据，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 B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口数据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4167"/>
          <p:cNvSpPr txBox="1"/>
          <p:nvPr/>
        </p:nvSpPr>
        <p:spPr>
          <a:xfrm>
            <a:off x="2683510" y="4519295"/>
            <a:ext cx="148780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SW15,sw14</a:t>
            </a:r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本框 4167"/>
          <p:cNvSpPr txBox="1"/>
          <p:nvPr/>
        </p:nvSpPr>
        <p:spPr>
          <a:xfrm>
            <a:off x="5745480" y="4852035"/>
            <a:ext cx="3517265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AN3               AN2                 AN1             AN0</a:t>
            </a:r>
            <a:endParaRPr lang="en-US" altLang="zh-CN" sz="1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4167"/>
          <p:cNvSpPr txBox="1"/>
          <p:nvPr/>
        </p:nvSpPr>
        <p:spPr>
          <a:xfrm>
            <a:off x="2181225" y="74295"/>
            <a:ext cx="7277735" cy="731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“0”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~“F”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到七段数码显示器的转换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代码，共阳极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algn="ctr"/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Basys3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版采用共阳极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119380" y="805815"/>
            <a:ext cx="1195260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7_SegLED(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input [3:0] display_data,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output reg [7:0] dispcode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);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always @( num ) begin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case (num)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4'b0000 : dispcode = 8'b1100_0000;  //0；'0'-亮灯，'1'-熄灯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4'b0001 : dispcode = 8'b1111_1001;  //1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4'b0010 : dispcode = 8'b1010_0100;  //2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4'b0011 : dispcode = 8'b1011_0000;  //3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4'b0100 : dispcode = 8'b1001_1001;  //4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4'b0101 : dispcode = 8'b1001_0010;   //5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4'b0110 : dispcode = 8'b1000_0010;  //6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4'b0111 : dispcode = 8'b1101_1000;  //7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4'b1000 : dispcode = 8'b1000_0000;  //8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4'b1001 : dispcode = 8'b1001_0000;  //9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4'b1010 : dispcode = 8'b1000_1000;  //A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4'b1011 : dispcode = 8'b1000_0011;  //b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4'b1100 : dispcode = 8'b1100_0110;  //C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4'b1101 : dispcode = 8'b1010_0001;  //d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4'b1110 : dispcode = 8'b1000_0110;  //E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4'b1111 : dispcode = 8'b1000_1110; //F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default : dispcode = 8'b0000_0000;  //不亮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endcase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4167"/>
          <p:cNvSpPr txBox="1"/>
          <p:nvPr/>
        </p:nvSpPr>
        <p:spPr>
          <a:xfrm>
            <a:off x="2181225" y="74295"/>
            <a:ext cx="727773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“0”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~“F”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到七段数码显示器的转换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代码，共阴极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4167"/>
          <p:cNvSpPr txBox="1"/>
          <p:nvPr/>
        </p:nvSpPr>
        <p:spPr>
          <a:xfrm>
            <a:off x="119380" y="643255"/>
            <a:ext cx="11952605" cy="5852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7_SegLED(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input [3:0] display_data,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output reg [7:0] dispcode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);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always @( num ) begin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case (num)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4'b0000 : dispcode = 2'b00111111;   //0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‘1’-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亮灯，</a:t>
            </a:r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‘0’-</a:t>
            </a:r>
            <a:r>
              <a:rPr lang="zh-CN" altLang="en-US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熄灯</a:t>
            </a:r>
            <a:endParaRPr lang="zh-CN" altLang="en-US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4'b0001 : dispcode = 2'b00000110;  //1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4'b0010 : dispcode = 2'b01011011;  //2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4'b0011 : dispcode = 2'b01001111;  //3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4'b0100 : dispcode = 2'b01100110;  //4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4'b0101 : dispcode = 2'b01101101;  //5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4'b0110 : dispcode = 2'b01111101;  //6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4'b0111 : dispcode = 2'b00000111;  //7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4'b1000 : dispcode = 2'b01111111;  //8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4'b1001 : dispcode = 2'b01101111;  //9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4'b1010 : dispcode = 2'b01110111; //A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4'b1011 : dispcode = 2'b01111100; //b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4'b1100 : dispcode = 2'b00111001; //C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4'b1101 : dispcode = 2'b01011110; //d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4'b1110 : dispcode = 2'b01111001; //E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4'b1111 : dispcode = 2'b01110001; //F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default : dispcode = 2'b00000000; //</a:t>
            </a:r>
            <a:r>
              <a:rPr lang="zh-CN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不亮</a:t>
            </a:r>
            <a:endParaRPr lang="zh-CN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endcase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 b="1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p>
            <a:r>
              <a:rPr lang="zh-CN" altLang="en-US" b="1">
                <a:solidFill>
                  <a:srgbClr val="0000FF"/>
                </a:solidFill>
              </a:rPr>
              <a:t>七段数码显示器字型码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202055" y="1429385"/>
          <a:ext cx="8255000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48650" imgH="3533775" progId="Paint.Picture">
                  <p:embed/>
                </p:oleObj>
              </mc:Choice>
              <mc:Fallback>
                <p:oleObj name="" r:id="rId1" imgW="8248650" imgH="35337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02055" y="1429385"/>
                        <a:ext cx="8255000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宽屏</PresentationFormat>
  <Paragraphs>129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Paint.Picture</vt:lpstr>
      <vt:lpstr>Basys3板上数码显示器的使用</vt:lpstr>
      <vt:lpstr>PowerPoint 演示文稿</vt:lpstr>
      <vt:lpstr>PowerPoint 演示文稿</vt:lpstr>
      <vt:lpstr>PowerPoint 演示文稿</vt:lpstr>
      <vt:lpstr>七段数码显示器字型码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322</cp:revision>
  <dcterms:created xsi:type="dcterms:W3CDTF">2016-03-11T03:04:00Z</dcterms:created>
  <dcterms:modified xsi:type="dcterms:W3CDTF">2017-03-19T09:15:57Z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