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9D24E4-83F8-4F89-B5D3-BE6F182EAFEC}" type="datetime1">
              <a:rPr lang="de-DE" smtClean="0"/>
              <a:t>27.09.2022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B61BEE-A6B4-49DE-8859-2A55F155C5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B5FB9-140B-4107-845E-36B3E7186F65}" type="datetime1">
              <a:rPr lang="de-DE" smtClean="0"/>
              <a:pPr/>
              <a:t>27.09.2022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E6A182-AF03-4CC8-94DC-C0726DF52A64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69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537224-DDE7-458E-95FF-CB4FBBF9363D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62707" y="2320335"/>
            <a:ext cx="8534400" cy="1752600"/>
          </a:xfrm>
        </p:spPr>
        <p:txBody>
          <a:bodyPr rtlCol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rtlCol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6ED83-4E9F-40FC-90E9-63E147B310D8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4D773-6961-4007-B04E-B92F7A5079CE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F67757-8F0A-43A2-95DB-5A0F17F3DED9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81AB7-7EAA-4FA3-95EB-651E0DAD4A3B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8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62707" y="2320335"/>
            <a:ext cx="8534400" cy="1752600"/>
          </a:xfrm>
        </p:spPr>
        <p:txBody>
          <a:bodyPr rtlCol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Titel 7"/>
          <p:cNvSpPr>
            <a:spLocks noGrp="1"/>
          </p:cNvSpPr>
          <p:nvPr>
            <p:ph type="ctrTitle" hasCustomPrompt="1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rtlCol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B3E976-4C2F-4A85-8649-8D978DAA45C9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ACD39-1C27-4D8D-B0FE-DBCD5C998906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8" y="2362201"/>
            <a:ext cx="5389033" cy="37639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535113"/>
            <a:ext cx="5389033" cy="750887"/>
          </a:xfrm>
        </p:spPr>
        <p:txBody>
          <a:bodyPr rtlCol="0"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 hasCustomPrompt="1"/>
          </p:nvPr>
        </p:nvSpPr>
        <p:spPr>
          <a:xfrm>
            <a:off x="609600" y="2362201"/>
            <a:ext cx="5386917" cy="37639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750887"/>
          </a:xfrm>
        </p:spPr>
        <p:txBody>
          <a:bodyPr rtlCol="0"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3050"/>
            <a:ext cx="10972800" cy="1143000"/>
          </a:xfrm>
        </p:spPr>
        <p:txBody>
          <a:bodyPr rtlCol="0" anchor="ctr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E7DE4-9256-4B10-B7AA-D91EB99033AC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CFA2D8-FF23-4235-B91B-C28F6B3F434F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ED333-6E9D-4F14-9FC9-C56FC4B735E8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 hasCustomPrompt="1"/>
          </p:nvPr>
        </p:nvSpPr>
        <p:spPr>
          <a:xfrm>
            <a:off x="4766733" y="273051"/>
            <a:ext cx="6815667" cy="585311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2" hasCustomPrompt="1"/>
          </p:nvPr>
        </p:nvSpPr>
        <p:spPr>
          <a:xfrm>
            <a:off x="609601" y="1524001"/>
            <a:ext cx="4011084" cy="4602163"/>
          </a:xfrm>
        </p:spPr>
        <p:txBody>
          <a:bodyPr rtlCol="0"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vert="horz" rtlCol="0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EFBB5-E5B8-4345-95E1-FE9606D38103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lang="de-DE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Klicken Sie, um ein Bild hinzuzufügen.</a:t>
            </a:r>
            <a:endParaRPr kumimoji="0" lang="de-DE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rtlCol="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rtlCol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20B49F97-F096-4ACA-A377-A47BC9AF2EEF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rtlCol="0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rtlCol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de-DE" noProof="0" smtClean="0"/>
              <a:t>‹#›</a:t>
            </a:fld>
            <a:endParaRPr lang="de-DE" noProof="0" dirty="0"/>
          </a:p>
        </p:txBody>
      </p:sp>
      <p:grpSp>
        <p:nvGrpSpPr>
          <p:cNvPr id="24" name="Gruppieren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ihand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26" name="Freihand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5" name="Freihand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6" name="Freihand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7" name="Freihand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8" name="Freihand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9" name="Freihand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0" name="Freihand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1" name="Freihand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2" name="Freihand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3" name="Freihand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4" name="Freihand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5" name="Freihand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6" name="Ellipse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de-DE" noProof="0" dirty="0"/>
            </a:p>
          </p:txBody>
        </p:sp>
        <p:sp>
          <p:nvSpPr>
            <p:cNvPr id="57" name="Freihand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</p:grp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.de/gesetzliche-pflegeversicherung-5175894-0/" TargetMode="External"/><Relationship Id="rId2" Type="http://schemas.openxmlformats.org/officeDocument/2006/relationships/hyperlink" Target="https://www.tk.de/techniker/leistungen-und-mitgliedschaft/informationen-versicherte/leistungen/weitere-leistungen/pflege/ueber-die-tk-pflegeversicherung/wie-hoch-beitrag-pflegeversicherung-20086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ohnen-im-alter.de/geld-recht/pflegefall/pflegegrade" TargetMode="External"/><Relationship Id="rId4" Type="http://schemas.openxmlformats.org/officeDocument/2006/relationships/hyperlink" Target="https://www.bundesgesundheitsministerium.de/themen/pflege/online-ratgeber-pflege/die-pflegeversicherung.html#:~:text=Die%20Pflegeversicherung%20wurde%20am%201,in%20der%20sozialen%20Pflegeversicherung%20versiche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4800" dirty="0">
                <a:solidFill>
                  <a:schemeClr val="tx2">
                    <a:lumMod val="25000"/>
                  </a:schemeClr>
                </a:solidFill>
              </a:rPr>
              <a:t>Pflegeversicherung</a:t>
            </a:r>
            <a:endParaRPr lang="de-DE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9E7014-8FE3-E5D6-5CC4-04AD240F4A8E}"/>
              </a:ext>
            </a:extLst>
          </p:cNvPr>
          <p:cNvSpPr txBox="1"/>
          <p:nvPr/>
        </p:nvSpPr>
        <p:spPr>
          <a:xfrm>
            <a:off x="719847" y="5622587"/>
            <a:ext cx="448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Von Max Woelk, Vincent Veeh, Robert Merker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8973"/>
            <a:ext cx="4453411" cy="3920051"/>
          </a:xfrm>
        </p:spPr>
        <p:txBody>
          <a:bodyPr>
            <a:noAutofit/>
          </a:bodyPr>
          <a:lstStyle/>
          <a:p>
            <a:r>
              <a:rPr lang="de-DE" sz="5400" dirty="0"/>
              <a:t>Pflegestufe 5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schwerste Beeinträchtigung der Selbstständigkeit mit besonderen Anforderungen an die pflegerische Versorgung</a:t>
            </a:r>
            <a:br>
              <a:rPr lang="de-DE" sz="2800" dirty="0">
                <a:solidFill>
                  <a:schemeClr val="bg1"/>
                </a:solidFill>
              </a:rPr>
            </a:br>
            <a:endParaRPr lang="de-DE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59F1DA-BD1B-BC39-6C5C-4B6370F2F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0" y="118179"/>
            <a:ext cx="6174464" cy="6621641"/>
          </a:xfrm>
        </p:spPr>
      </p:pic>
    </p:spTree>
    <p:extLst>
      <p:ext uri="{BB962C8B-B14F-4D97-AF65-F5344CB8AC3E}">
        <p14:creationId xmlns:p14="http://schemas.microsoft.com/office/powerpoint/2010/main" val="34794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4A4EE7D-3177-22D6-2675-055CEA0A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https://www.tk.de/techniker/leistungen-und-mitgliedschaft/informationen-versicherte/leistungen/weitere-leistungen/pflege/ueber-die-tk-pflegeversicherung/wie-hoch-beitrag-pflegeversicherung-2008660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https://www.test.de/gesetzliche-pflegeversicherung-5175894-0/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https://www.bundesgesundheitsministerium.de/themen/pflege/online-ratgeber-pflege/die-pflegeversicherung.html#:~:text=Die%20Pflegeversicherung%20wurde%20am%201,in%20der%20sozialen%20Pflegeversicherung%20versichert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https://www.wohnen-im-alter.de/geld-recht/pflegefall/pflegegrade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2A5B8D1-3ACF-F420-267C-898ADA58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8688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de-DE" dirty="0"/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Geschichte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Pflegestufen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Kosten &amp; Kostenträger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Quellen</a:t>
            </a:r>
          </a:p>
          <a:p>
            <a:pPr lvl="0" rtl="0"/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609600" y="211264"/>
            <a:ext cx="10972800" cy="1143000"/>
          </a:xfrm>
        </p:spPr>
        <p:txBody>
          <a:bodyPr rtlCol="0"/>
          <a:lstStyle/>
          <a:p>
            <a:pPr rtl="0"/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59D3914-D43B-EECD-34F1-ECBE859B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de-DE" b="0" i="0" dirty="0">
              <a:solidFill>
                <a:srgbClr val="000000"/>
              </a:solidFill>
              <a:effectLst/>
              <a:latin typeface="Bundessans-Regular"/>
            </a:endParaRP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W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urde am 1. Januar 1995 eingeführt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Ist ein 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eigenständiger Zweig der Sozialversicherung  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ine umfassende Versicherungspflicht 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G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esetzlich krankenversicherte sind Pflegeversichert</a:t>
            </a:r>
          </a:p>
          <a:p>
            <a:pPr lvl="1"/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Privat Krankenversicherte müssen eine private Pflegeversicherung abschließen</a:t>
            </a:r>
            <a:endParaRPr lang="de-DE" dirty="0">
              <a:solidFill>
                <a:srgbClr val="000000"/>
              </a:solidFill>
              <a:latin typeface="Bundessans-Regular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DF4684-BB29-CE4D-F008-B327C751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</p:spTree>
    <p:extLst>
      <p:ext uri="{BB962C8B-B14F-4D97-AF65-F5344CB8AC3E}">
        <p14:creationId xmlns:p14="http://schemas.microsoft.com/office/powerpoint/2010/main" val="2099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D0C8869-3BC1-6642-10BF-AD4079E1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52" y="2234320"/>
            <a:ext cx="7218329" cy="4349042"/>
          </a:xfrm>
          <a:prstGeom prst="rect">
            <a:avLst/>
          </a:prstGeom>
          <a:noFill/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929F9E-0075-C424-5D6B-63E753A9D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de-DE" dirty="0"/>
              <a:t>Jeder Krankenversicherte ist Kostenträger</a:t>
            </a:r>
          </a:p>
          <a:p>
            <a:pPr marL="137160" indent="0">
              <a:buNone/>
            </a:pPr>
            <a:endParaRPr lang="de-DE" dirty="0"/>
          </a:p>
          <a:p>
            <a:r>
              <a:rPr lang="de-DE" dirty="0"/>
              <a:t>Mit Kinder 3,05% des Bruttoeinkommens</a:t>
            </a:r>
          </a:p>
          <a:p>
            <a:endParaRPr lang="de-DE" dirty="0"/>
          </a:p>
          <a:p>
            <a:r>
              <a:rPr lang="de-DE" dirty="0"/>
              <a:t>Ohne Kinder 3,4% des Bruttoeinkommens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1E5FC1-56FD-894A-5360-48A3F54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Kosten &amp; Kostenträger</a:t>
            </a:r>
          </a:p>
        </p:txBody>
      </p:sp>
    </p:spTree>
    <p:extLst>
      <p:ext uri="{BB962C8B-B14F-4D97-AF65-F5344CB8AC3E}">
        <p14:creationId xmlns:p14="http://schemas.microsoft.com/office/powerpoint/2010/main" val="41561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0FD988F-55AF-B6C9-3CA0-ACFBEFAA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Autofit/>
          </a:bodyPr>
          <a:lstStyle/>
          <a:p>
            <a:r>
              <a:rPr lang="de-DE" sz="9600" dirty="0"/>
              <a:t>Pflegestufen</a:t>
            </a:r>
          </a:p>
        </p:txBody>
      </p:sp>
    </p:spTree>
    <p:extLst>
      <p:ext uri="{BB962C8B-B14F-4D97-AF65-F5344CB8AC3E}">
        <p14:creationId xmlns:p14="http://schemas.microsoft.com/office/powerpoint/2010/main" val="4203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E90FC-C302-6949-CFE7-62483D952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68" y="168341"/>
            <a:ext cx="5970300" cy="652131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4697"/>
            <a:ext cx="4453411" cy="3508603"/>
          </a:xfrm>
        </p:spPr>
        <p:txBody>
          <a:bodyPr>
            <a:noAutofit/>
          </a:bodyPr>
          <a:lstStyle/>
          <a:p>
            <a:r>
              <a:rPr lang="de-DE" sz="5400" dirty="0"/>
              <a:t>Pflegestufe 1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geringfügige Beeinträchtigung der Selbständigkeit</a:t>
            </a:r>
            <a:br>
              <a:rPr lang="de-DE" sz="3200" dirty="0">
                <a:solidFill>
                  <a:schemeClr val="bg1"/>
                </a:solidFill>
              </a:rPr>
            </a:b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640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5026"/>
            <a:ext cx="4453411" cy="3227946"/>
          </a:xfrm>
        </p:spPr>
        <p:txBody>
          <a:bodyPr>
            <a:noAutofit/>
          </a:bodyPr>
          <a:lstStyle/>
          <a:p>
            <a:r>
              <a:rPr lang="de-DE" sz="5400" dirty="0"/>
              <a:t>Pflegestufe 2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erhebliche Beeinträchtigung der Selbstständigkeit</a:t>
            </a:r>
            <a:br>
              <a:rPr lang="de-DE" sz="3200" dirty="0">
                <a:solidFill>
                  <a:schemeClr val="bg1"/>
                </a:solidFill>
              </a:rPr>
            </a:br>
            <a:endParaRPr lang="de-DE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4755D6-0D75-A86D-B6BF-5FA6E5070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45" y="168341"/>
            <a:ext cx="6097487" cy="6521317"/>
          </a:xfrm>
        </p:spPr>
      </p:pic>
    </p:spTree>
    <p:extLst>
      <p:ext uri="{BB962C8B-B14F-4D97-AF65-F5344CB8AC3E}">
        <p14:creationId xmlns:p14="http://schemas.microsoft.com/office/powerpoint/2010/main" val="9805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8484"/>
            <a:ext cx="4453411" cy="3581031"/>
          </a:xfrm>
        </p:spPr>
        <p:txBody>
          <a:bodyPr>
            <a:noAutofit/>
          </a:bodyPr>
          <a:lstStyle/>
          <a:p>
            <a:r>
              <a:rPr lang="de-DE" sz="5400" dirty="0"/>
              <a:t>Pflegestufe 3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schwere Beeinträchtigung der Selbstständigkeit</a:t>
            </a:r>
            <a:br>
              <a:rPr lang="de-DE" sz="3200" b="0" i="0" dirty="0">
                <a:solidFill>
                  <a:schemeClr val="bg1"/>
                </a:solidFill>
                <a:effectLst/>
              </a:rPr>
            </a:br>
            <a:endParaRPr lang="de-DE" sz="5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CDA16C-B6AC-589D-858A-603F8BDC4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71" y="109125"/>
            <a:ext cx="6219731" cy="6639750"/>
          </a:xfrm>
        </p:spPr>
      </p:pic>
    </p:spTree>
    <p:extLst>
      <p:ext uri="{BB962C8B-B14F-4D97-AF65-F5344CB8AC3E}">
        <p14:creationId xmlns:p14="http://schemas.microsoft.com/office/powerpoint/2010/main" val="30117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6550"/>
            <a:ext cx="4453411" cy="3304900"/>
          </a:xfrm>
        </p:spPr>
        <p:txBody>
          <a:bodyPr>
            <a:noAutofit/>
          </a:bodyPr>
          <a:lstStyle/>
          <a:p>
            <a:r>
              <a:rPr lang="de-DE" sz="5400" dirty="0"/>
              <a:t>Pflegestufe 4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schwerste Beeinträchtigung der Selbstständigkeit</a:t>
            </a:r>
            <a:br>
              <a:rPr lang="de-DE" sz="3200" b="0" i="0" dirty="0">
                <a:solidFill>
                  <a:schemeClr val="bg1"/>
                </a:solidFill>
                <a:effectLst/>
              </a:rPr>
            </a:br>
            <a:endParaRPr lang="de-DE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FE2809-CC0A-C79A-1167-4AAF2DB53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62" y="208566"/>
            <a:ext cx="6038662" cy="6440868"/>
          </a:xfrm>
        </p:spPr>
      </p:pic>
    </p:spTree>
    <p:extLst>
      <p:ext uri="{BB962C8B-B14F-4D97-AF65-F5344CB8AC3E}">
        <p14:creationId xmlns:p14="http://schemas.microsoft.com/office/powerpoint/2010/main" val="936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zinische Designvorlag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98937_TF03460529_Win32" id="{BD896A36-F596-477E-909A-2A9C8EE07576}" vid="{044CB594-E386-4FD6-AA8B-121FD66608C2}"/>
    </a:ext>
  </a:extLst>
</a:theme>
</file>

<file path=ppt/theme/theme2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Designvorlagen für medizinische Präsentationen</Template>
  <TotalTime>0</TotalTime>
  <Words>205</Words>
  <Application>Microsoft Office PowerPoint</Application>
  <PresentationFormat>Widescreen</PresentationFormat>
  <Paragraphs>34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Bundessans-Regular</vt:lpstr>
      <vt:lpstr>Calibri</vt:lpstr>
      <vt:lpstr>Wingdings</vt:lpstr>
      <vt:lpstr>Wingdings 2</vt:lpstr>
      <vt:lpstr>Wingdings 3</vt:lpstr>
      <vt:lpstr>Medizinische Designvorlage</vt:lpstr>
      <vt:lpstr>Pflegeversicherung</vt:lpstr>
      <vt:lpstr>Inhaltsverzeichnis</vt:lpstr>
      <vt:lpstr>Geschichte</vt:lpstr>
      <vt:lpstr>Kosten &amp; Kostenträger</vt:lpstr>
      <vt:lpstr>Pflegestufen</vt:lpstr>
      <vt:lpstr>Pflegestufe 1 eine geringfügige Beeinträchtigung der Selbständigkeit </vt:lpstr>
      <vt:lpstr>Pflegestufe 2 eine erhebliche Beeinträchtigung der Selbstständigkeit </vt:lpstr>
      <vt:lpstr>Pflegestufe 3 eine schwere Beeinträchtigung der Selbstständigkeit </vt:lpstr>
      <vt:lpstr>Pflegestufe 4 eine schwerste Beeinträchtigung der Selbstständigkeit </vt:lpstr>
      <vt:lpstr>Pflegestufe 5 eine schwerste Beeinträchtigung der Selbstständigkeit mit besonderen Anforderungen an die pflegerische Versorgung 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Pflegeversicherung</dc:title>
  <dc:creator>ITF1-20VeehVincent</dc:creator>
  <cp:lastModifiedBy>Vincent</cp:lastModifiedBy>
  <cp:revision>30</cp:revision>
  <dcterms:created xsi:type="dcterms:W3CDTF">2022-09-27T08:02:02Z</dcterms:created>
  <dcterms:modified xsi:type="dcterms:W3CDTF">2022-09-27T16:26:27Z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