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Helvetica Neue" panose="02000503000000020004" pitchFamily="2" charset="0"/>
      <p:bold r:id="rId43"/>
      <p:boldItalic r:id="rId44"/>
    </p:embeddedFont>
    <p:embeddedFont>
      <p:font typeface="Open Sans Light" panose="020B03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n6pbunS3+xQg6M6r7jW/EEFV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 Cover Page">
  <p:cSld name="1_1 Cover Pag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>
            <a:spLocks noGrp="1"/>
          </p:cNvSpPr>
          <p:nvPr>
            <p:ph type="title"/>
          </p:nvPr>
        </p:nvSpPr>
        <p:spPr>
          <a:xfrm>
            <a:off x="468313" y="36195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41"/>
          <p:cNvPicPr preferRelativeResize="0"/>
          <p:nvPr/>
        </p:nvPicPr>
        <p:blipFill rotWithShape="1">
          <a:blip r:embed="rId2">
            <a:alphaModFix/>
          </a:blip>
          <a:srcRect l="12" t="5075" b="10391"/>
          <a:stretch/>
        </p:blipFill>
        <p:spPr>
          <a:xfrm>
            <a:off x="1" y="208"/>
            <a:ext cx="9144000" cy="5143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1"/>
          <p:cNvSpPr txBox="1">
            <a:spLocks noGrp="1"/>
          </p:cNvSpPr>
          <p:nvPr>
            <p:ph type="body" idx="1"/>
          </p:nvPr>
        </p:nvSpPr>
        <p:spPr>
          <a:xfrm>
            <a:off x="2123728" y="597436"/>
            <a:ext cx="6696744" cy="80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1" i="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1950"/>
            <a:ext cx="1957355" cy="127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2"/>
          <p:cNvPicPr preferRelativeResize="0"/>
          <p:nvPr/>
        </p:nvPicPr>
        <p:blipFill rotWithShape="1">
          <a:blip r:embed="rId2">
            <a:alphaModFix/>
          </a:blip>
          <a:srcRect l="832" t="8471" r="827" b="84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2"/>
          <p:cNvSpPr txBox="1">
            <a:spLocks noGrp="1"/>
          </p:cNvSpPr>
          <p:nvPr>
            <p:ph type="body" idx="1"/>
          </p:nvPr>
        </p:nvSpPr>
        <p:spPr>
          <a:xfrm>
            <a:off x="2123728" y="597436"/>
            <a:ext cx="6696744" cy="80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1" i="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5" name="Google Shape;2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1950"/>
            <a:ext cx="1957355" cy="127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>
            <a:spLocks noGrp="1"/>
          </p:cNvSpPr>
          <p:nvPr>
            <p:ph type="title"/>
          </p:nvPr>
        </p:nvSpPr>
        <p:spPr>
          <a:xfrm>
            <a:off x="468313" y="36195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43"/>
          <p:cNvPicPr preferRelativeResize="0"/>
          <p:nvPr/>
        </p:nvPicPr>
        <p:blipFill rotWithShape="1">
          <a:blip r:embed="rId2">
            <a:alphaModFix/>
          </a:blip>
          <a:srcRect t="6249" b="9288"/>
          <a:stretch/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1950"/>
            <a:ext cx="1957355" cy="127369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3"/>
          <p:cNvSpPr txBox="1">
            <a:spLocks noGrp="1"/>
          </p:cNvSpPr>
          <p:nvPr>
            <p:ph type="body" idx="1"/>
          </p:nvPr>
        </p:nvSpPr>
        <p:spPr>
          <a:xfrm>
            <a:off x="2123728" y="1059092"/>
            <a:ext cx="6696744" cy="38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/>
          <p:nvPr/>
        </p:nvSpPr>
        <p:spPr>
          <a:xfrm>
            <a:off x="2051720" y="721028"/>
            <a:ext cx="38164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Welcome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ver Page">
  <p:cSld name="1 Cover Pag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1950"/>
            <a:ext cx="1957355" cy="127369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4"/>
          <p:cNvSpPr txBox="1">
            <a:spLocks noGrp="1"/>
          </p:cNvSpPr>
          <p:nvPr>
            <p:ph type="body" idx="1"/>
          </p:nvPr>
        </p:nvSpPr>
        <p:spPr>
          <a:xfrm>
            <a:off x="2215579" y="596684"/>
            <a:ext cx="6892926" cy="86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Title and content">
  <p:cSld name="2. 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>
            <a:spLocks noGrp="1"/>
          </p:cNvSpPr>
          <p:nvPr>
            <p:ph type="title"/>
          </p:nvPr>
        </p:nvSpPr>
        <p:spPr>
          <a:xfrm>
            <a:off x="468313" y="36195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body" idx="1"/>
          </p:nvPr>
        </p:nvSpPr>
        <p:spPr>
          <a:xfrm>
            <a:off x="468313" y="1131888"/>
            <a:ext cx="8208962" cy="309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784559"/>
            <a:ext cx="9144000" cy="39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468313" y="36195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476250" y="1131888"/>
            <a:ext cx="8201025" cy="309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1950"/>
            <a:ext cx="1957355" cy="127369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467549" y="3795875"/>
            <a:ext cx="58353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</a:rPr>
              <a:t>Pearler. Social Timeline Team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1"/>
          <p:cNvGrpSpPr/>
          <p:nvPr/>
        </p:nvGrpSpPr>
        <p:grpSpPr>
          <a:xfrm>
            <a:off x="514350" y="161292"/>
            <a:ext cx="5794275" cy="681477"/>
            <a:chOff x="0" y="-66675"/>
            <a:chExt cx="15451399" cy="1817273"/>
          </a:xfrm>
        </p:grpSpPr>
        <p:sp>
          <p:nvSpPr>
            <p:cNvPr id="188" name="Google Shape;188;p11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</p:txBody>
        </p:sp>
        <p:sp>
          <p:nvSpPr>
            <p:cNvPr id="189" name="Google Shape;189;p11"/>
            <p:cNvSpPr txBox="1"/>
            <p:nvPr/>
          </p:nvSpPr>
          <p:spPr>
            <a:xfrm>
              <a:off x="0" y="1042027"/>
              <a:ext cx="15451399" cy="708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Investment Trending Page</a:t>
              </a:r>
              <a:endParaRPr/>
            </a:p>
          </p:txBody>
        </p:sp>
      </p:grp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6376" y="890912"/>
            <a:ext cx="5611248" cy="407107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/>
          <p:nvPr/>
        </p:nvSpPr>
        <p:spPr>
          <a:xfrm>
            <a:off x="1811950" y="889725"/>
            <a:ext cx="5565600" cy="4071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2"/>
          <p:cNvGrpSpPr/>
          <p:nvPr/>
        </p:nvGrpSpPr>
        <p:grpSpPr>
          <a:xfrm>
            <a:off x="514350" y="159387"/>
            <a:ext cx="5794275" cy="685287"/>
            <a:chOff x="0" y="-66675"/>
            <a:chExt cx="15451399" cy="1827433"/>
          </a:xfrm>
        </p:grpSpPr>
        <p:sp>
          <p:nvSpPr>
            <p:cNvPr id="197" name="Google Shape;197;p12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</p:txBody>
        </p:sp>
        <p:sp>
          <p:nvSpPr>
            <p:cNvPr id="198" name="Google Shape;198;p12"/>
            <p:cNvSpPr txBox="1"/>
            <p:nvPr/>
          </p:nvSpPr>
          <p:spPr>
            <a:xfrm>
              <a:off x="0" y="1052187"/>
              <a:ext cx="15451399" cy="708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Stock Trending Page</a:t>
              </a:r>
              <a:endParaRPr/>
            </a:p>
          </p:txBody>
        </p:sp>
      </p:grp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9832" y="873015"/>
            <a:ext cx="5424336" cy="407107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/>
          <p:nvPr/>
        </p:nvSpPr>
        <p:spPr>
          <a:xfrm>
            <a:off x="1859825" y="873063"/>
            <a:ext cx="5565600" cy="4071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6376" y="871981"/>
            <a:ext cx="5611248" cy="4071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13"/>
          <p:cNvGrpSpPr/>
          <p:nvPr/>
        </p:nvGrpSpPr>
        <p:grpSpPr>
          <a:xfrm>
            <a:off x="514350" y="159387"/>
            <a:ext cx="5794275" cy="685287"/>
            <a:chOff x="0" y="-66675"/>
            <a:chExt cx="15451399" cy="1827433"/>
          </a:xfrm>
        </p:grpSpPr>
        <p:sp>
          <p:nvSpPr>
            <p:cNvPr id="207" name="Google Shape;207;p13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0" y="1052187"/>
              <a:ext cx="15451399" cy="708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Trending Post Page</a:t>
              </a:r>
              <a:endParaRPr/>
            </a:p>
          </p:txBody>
        </p:sp>
      </p:grpSp>
      <p:sp>
        <p:nvSpPr>
          <p:cNvPr id="209" name="Google Shape;209;p13"/>
          <p:cNvSpPr/>
          <p:nvPr/>
        </p:nvSpPr>
        <p:spPr>
          <a:xfrm>
            <a:off x="1814175" y="873075"/>
            <a:ext cx="5611200" cy="4071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4"/>
          <p:cNvGrpSpPr/>
          <p:nvPr/>
        </p:nvGrpSpPr>
        <p:grpSpPr>
          <a:xfrm>
            <a:off x="514350" y="172881"/>
            <a:ext cx="5794275" cy="662891"/>
            <a:chOff x="0" y="-66675"/>
            <a:chExt cx="15451399" cy="1767710"/>
          </a:xfrm>
        </p:grpSpPr>
        <p:sp>
          <p:nvSpPr>
            <p:cNvPr id="215" name="Google Shape;215;p14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</p:txBody>
        </p:sp>
        <p:sp>
          <p:nvSpPr>
            <p:cNvPr id="216" name="Google Shape;216;p14"/>
            <p:cNvSpPr txBox="1"/>
            <p:nvPr/>
          </p:nvSpPr>
          <p:spPr>
            <a:xfrm>
              <a:off x="0" y="106171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Trending Post Page</a:t>
              </a:r>
              <a:endParaRPr/>
            </a:p>
          </p:txBody>
        </p:sp>
      </p:grpSp>
      <p:sp>
        <p:nvSpPr>
          <p:cNvPr id="217" name="Google Shape;217;p14"/>
          <p:cNvSpPr txBox="1"/>
          <p:nvPr/>
        </p:nvSpPr>
        <p:spPr>
          <a:xfrm>
            <a:off x="1456421" y="1729468"/>
            <a:ext cx="2780779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1456421" y="2474282"/>
            <a:ext cx="1535174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1456421" y="3215749"/>
            <a:ext cx="1535174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endParaRPr/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1708246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639166" y="1904872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2453061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 txBox="1"/>
          <p:nvPr/>
        </p:nvSpPr>
        <p:spPr>
          <a:xfrm>
            <a:off x="639166" y="2672544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3194528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639166" y="3391153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4572000" y="1907851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Specialised social media </a:t>
            </a:r>
            <a:endParaRPr/>
          </a:p>
        </p:txBody>
      </p:sp>
      <p:sp>
        <p:nvSpPr>
          <p:cNvPr id="227" name="Google Shape;227;p14"/>
          <p:cNvSpPr txBox="1"/>
          <p:nvPr/>
        </p:nvSpPr>
        <p:spPr>
          <a:xfrm>
            <a:off x="4572000" y="2653494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Social media guideline &amp; rules</a:t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4572000" y="3341955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Unique Rating System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5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2496087" y="1689312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4122" y="2123394"/>
            <a:ext cx="794747" cy="76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5451355" y="1689312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205" y="2123394"/>
            <a:ext cx="779117" cy="7791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15"/>
          <p:cNvGrpSpPr/>
          <p:nvPr/>
        </p:nvGrpSpPr>
        <p:grpSpPr>
          <a:xfrm>
            <a:off x="514350" y="175421"/>
            <a:ext cx="5794275" cy="659081"/>
            <a:chOff x="0" y="-66675"/>
            <a:chExt cx="15451399" cy="1757550"/>
          </a:xfrm>
        </p:grpSpPr>
        <p:sp>
          <p:nvSpPr>
            <p:cNvPr id="238" name="Google Shape;238;p15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Revenue Stream</a:t>
              </a:r>
              <a:endParaRPr/>
            </a:p>
          </p:txBody>
        </p:sp>
        <p:sp>
          <p:nvSpPr>
            <p:cNvPr id="239" name="Google Shape;239;p15"/>
            <p:cNvSpPr txBox="1"/>
            <p:nvPr/>
          </p:nvSpPr>
          <p:spPr>
            <a:xfrm>
              <a:off x="0" y="105155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Pearler. Social</a:t>
              </a:r>
              <a:endParaRPr/>
            </a:p>
          </p:txBody>
        </p:sp>
      </p:grpSp>
      <p:sp>
        <p:nvSpPr>
          <p:cNvPr id="240" name="Google Shape;240;p15"/>
          <p:cNvSpPr txBox="1"/>
          <p:nvPr/>
        </p:nvSpPr>
        <p:spPr>
          <a:xfrm>
            <a:off x="2434325" y="3467423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Pearler. Social</a:t>
            </a:r>
            <a:endParaRPr/>
          </a:p>
        </p:txBody>
      </p:sp>
      <p:sp>
        <p:nvSpPr>
          <p:cNvPr id="241" name="Google Shape;241;p15"/>
          <p:cNvSpPr txBox="1"/>
          <p:nvPr/>
        </p:nvSpPr>
        <p:spPr>
          <a:xfrm>
            <a:off x="5389592" y="3467423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Advertisement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10800000">
            <a:off x="514350" y="315948"/>
            <a:ext cx="3821842" cy="45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6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>
            <a:off x="4572000" y="299727"/>
            <a:ext cx="3821842" cy="45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1838" y="933362"/>
            <a:ext cx="1622167" cy="16221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6"/>
          <p:cNvSpPr txBox="1"/>
          <p:nvPr/>
        </p:nvSpPr>
        <p:spPr>
          <a:xfrm>
            <a:off x="1166676" y="3233473"/>
            <a:ext cx="2517191" cy="25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Best Low Cost Online Broker</a:t>
            </a:r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5013970" y="3100123"/>
            <a:ext cx="2937902" cy="52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Social Platform dedicated for personal finance and investment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4961245" y="2307868"/>
            <a:ext cx="36684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</a:t>
            </a:r>
            <a:endParaRPr/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2036" y="1493889"/>
            <a:ext cx="1966470" cy="50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/>
        </p:nvSpPr>
        <p:spPr>
          <a:xfrm>
            <a:off x="583338" y="2186782"/>
            <a:ext cx="7977324" cy="67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4000">
                <a:solidFill>
                  <a:srgbClr val="E66049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  <a:r>
              <a:rPr lang="en-US" sz="40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 for Personal Finance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1190" y="1837078"/>
            <a:ext cx="1195951" cy="120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6085" y="1837078"/>
            <a:ext cx="1200487" cy="120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7019" y="1837078"/>
            <a:ext cx="1200487" cy="120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908" y="1837078"/>
            <a:ext cx="1200487" cy="1200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18"/>
          <p:cNvGrpSpPr/>
          <p:nvPr/>
        </p:nvGrpSpPr>
        <p:grpSpPr>
          <a:xfrm>
            <a:off x="514350" y="175421"/>
            <a:ext cx="5794275" cy="659081"/>
            <a:chOff x="0" y="-66675"/>
            <a:chExt cx="15451399" cy="1757550"/>
          </a:xfrm>
        </p:grpSpPr>
        <p:sp>
          <p:nvSpPr>
            <p:cNvPr id="267" name="Google Shape;267;p18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Member</a:t>
              </a:r>
              <a:endParaRPr/>
            </a:p>
          </p:txBody>
        </p:sp>
        <p:sp>
          <p:nvSpPr>
            <p:cNvPr id="268" name="Google Shape;268;p18"/>
            <p:cNvSpPr txBox="1"/>
            <p:nvPr/>
          </p:nvSpPr>
          <p:spPr>
            <a:xfrm>
              <a:off x="0" y="105155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Pearler Social</a:t>
              </a:r>
              <a:endParaRPr/>
            </a:p>
          </p:txBody>
        </p:sp>
      </p:grpSp>
      <p:sp>
        <p:nvSpPr>
          <p:cNvPr id="269" name="Google Shape;269;p18"/>
          <p:cNvSpPr txBox="1"/>
          <p:nvPr/>
        </p:nvSpPr>
        <p:spPr>
          <a:xfrm>
            <a:off x="2821623" y="3299213"/>
            <a:ext cx="1275085" cy="52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Vincent Shi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Lead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Software Engineering  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216923" y="3299213"/>
            <a:ext cx="1980456" cy="52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Kit Fu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Lead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Software Engineering / Psychology </a:t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5005657" y="3299213"/>
            <a:ext cx="1043211" cy="52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Wincent Winarko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Member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Computer Science</a:t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6563889" y="3299213"/>
            <a:ext cx="2364879" cy="52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Trina Chang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Member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Electrical Engineering / Computer Science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/>
        </p:nvSpPr>
        <p:spPr>
          <a:xfrm>
            <a:off x="937860" y="704493"/>
            <a:ext cx="7041556" cy="60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7: page for multiple market analysis, and survey to customers. we combine the features from Facebook, instagram and LinkedIn </a:t>
            </a:r>
            <a:endParaRPr/>
          </a:p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This page would be showing the major social platform (icons from these)</a:t>
            </a:r>
            <a:endParaRPr/>
          </a:p>
        </p:txBody>
      </p:sp>
      <p:sp>
        <p:nvSpPr>
          <p:cNvPr id="278" name="Google Shape;278;p19"/>
          <p:cNvSpPr txBox="1"/>
          <p:nvPr/>
        </p:nvSpPr>
        <p:spPr>
          <a:xfrm>
            <a:off x="1051223" y="1317643"/>
            <a:ext cx="7595991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8: Main page: In terms of communication, able to interact with other users such as making comment upvoting post</a:t>
            </a:r>
            <a:endParaRPr/>
          </a:p>
        </p:txBody>
      </p:sp>
      <p:sp>
        <p:nvSpPr>
          <p:cNvPr id="279" name="Google Shape;279;p19"/>
          <p:cNvSpPr txBox="1"/>
          <p:nvPr/>
        </p:nvSpPr>
        <p:spPr>
          <a:xfrm>
            <a:off x="1328440" y="1485590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9: Monitor market trend, check stock trend and so on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1176033" y="1700100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10: see other investors profile and see their achievements, previous posts(investment insights) 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1115292" y="2325046"/>
            <a:ext cx="7041556" cy="39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11: In terms of security, we have a comprehensive guideline for posts. ----- Prevent misinformation (change the figma prototype)</a:t>
            </a:r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1177142" y="448324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COMMUNICATION START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1050113" y="1856090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COMMUNICATION END </a:t>
            </a:r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1102347" y="2689526"/>
            <a:ext cx="7355513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12:  Unique rating system which combine user performance data so user can use the information as a guideline</a:t>
            </a:r>
            <a:endParaRPr/>
          </a:p>
        </p:txBody>
      </p:sp>
      <p:sp>
        <p:nvSpPr>
          <p:cNvPr id="285" name="Google Shape;285;p19"/>
          <p:cNvSpPr txBox="1"/>
          <p:nvPr/>
        </p:nvSpPr>
        <p:spPr>
          <a:xfrm>
            <a:off x="1051223" y="2157099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SECURITY START</a:t>
            </a: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1051223" y="2857472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SECURITY END</a:t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1416304" y="3436791"/>
            <a:ext cx="7041556" cy="39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12:  In terms of privacy, Unique rating system, would not share actual figures, we have our algorithms calculating these scores so the overall investment prograss is transparent for other users.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1102347" y="3177082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PRIVACY START</a:t>
            </a:r>
            <a:endParaRPr/>
          </a:p>
        </p:txBody>
      </p:sp>
      <p:sp>
        <p:nvSpPr>
          <p:cNvPr id="289" name="Google Shape;289;p19"/>
          <p:cNvSpPr txBox="1"/>
          <p:nvPr/>
        </p:nvSpPr>
        <p:spPr>
          <a:xfrm>
            <a:off x="978768" y="4054264"/>
            <a:ext cx="7602670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13: Summary: how we solved these problem ... and much more () similar to apple's much more(with features) </a:t>
            </a:r>
            <a:endParaRPr/>
          </a:p>
        </p:txBody>
      </p:sp>
      <p:sp>
        <p:nvSpPr>
          <p:cNvPr id="290" name="Google Shape;290;p19"/>
          <p:cNvSpPr txBox="1"/>
          <p:nvPr/>
        </p:nvSpPr>
        <p:spPr>
          <a:xfrm>
            <a:off x="1115292" y="3801271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PRIVACY END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606008" y="4273400"/>
            <a:ext cx="8183825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14: Conclusion: market shares, user that we estimate to attract, profit (we calculated all the cost form bluh 50% profit margin)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544157" y="4507071"/>
            <a:ext cx="8183825" cy="39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15: we are not just creating a social platform ,by combining pearler and pearler social, we are creating a community for styudents, and poeple ....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/>
          <p:nvPr/>
        </p:nvSpPr>
        <p:spPr>
          <a:xfrm>
            <a:off x="646367" y="1223058"/>
            <a:ext cx="39568" cy="3289816"/>
          </a:xfrm>
          <a:prstGeom prst="rect">
            <a:avLst/>
          </a:prstGeom>
          <a:solidFill>
            <a:srgbClr val="094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3199038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178568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4209273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2188803"/>
            <a:ext cx="303601" cy="303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20"/>
          <p:cNvGrpSpPr/>
          <p:nvPr/>
        </p:nvGrpSpPr>
        <p:grpSpPr>
          <a:xfrm>
            <a:off x="1998084" y="2163800"/>
            <a:ext cx="5794275" cy="583169"/>
            <a:chOff x="0" y="-66675"/>
            <a:chExt cx="15451399" cy="1555119"/>
          </a:xfrm>
        </p:grpSpPr>
        <p:sp>
          <p:nvSpPr>
            <p:cNvPr id="303" name="Google Shape;303;p20"/>
            <p:cNvSpPr txBox="1"/>
            <p:nvPr/>
          </p:nvSpPr>
          <p:spPr>
            <a:xfrm>
              <a:off x="0" y="-66675"/>
              <a:ext cx="15451399" cy="752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1930s</a:t>
              </a:r>
              <a:endParaRPr/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0" y="944022"/>
              <a:ext cx="15451399" cy="544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Physical Trading - Telephone</a:t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>
            <a:off x="1998084" y="1198055"/>
            <a:ext cx="5794275" cy="583169"/>
            <a:chOff x="0" y="-66675"/>
            <a:chExt cx="15451399" cy="1555119"/>
          </a:xfrm>
        </p:grpSpPr>
        <p:sp>
          <p:nvSpPr>
            <p:cNvPr id="306" name="Google Shape;306;p20"/>
            <p:cNvSpPr txBox="1"/>
            <p:nvPr/>
          </p:nvSpPr>
          <p:spPr>
            <a:xfrm>
              <a:off x="0" y="-66675"/>
              <a:ext cx="15451399" cy="752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19th Century</a:t>
              </a:r>
              <a:endParaRPr/>
            </a:p>
          </p:txBody>
        </p:sp>
        <p:sp>
          <p:nvSpPr>
            <p:cNvPr id="307" name="Google Shape;307;p20"/>
            <p:cNvSpPr txBox="1"/>
            <p:nvPr/>
          </p:nvSpPr>
          <p:spPr>
            <a:xfrm>
              <a:off x="0" y="944022"/>
              <a:ext cx="15451399" cy="544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Stock Certificate - Paper</a:t>
              </a:r>
              <a:endParaRPr/>
            </a:p>
          </p:txBody>
        </p:sp>
      </p:grpSp>
      <p:grpSp>
        <p:nvGrpSpPr>
          <p:cNvPr id="308" name="Google Shape;308;p20"/>
          <p:cNvGrpSpPr/>
          <p:nvPr/>
        </p:nvGrpSpPr>
        <p:grpSpPr>
          <a:xfrm>
            <a:off x="1998084" y="3174035"/>
            <a:ext cx="5794275" cy="583169"/>
            <a:chOff x="0" y="-66675"/>
            <a:chExt cx="15451399" cy="1555119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0" y="-66675"/>
              <a:ext cx="15451399" cy="752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1970s</a:t>
              </a:r>
              <a:endParaRPr/>
            </a:p>
          </p:txBody>
        </p:sp>
        <p:sp>
          <p:nvSpPr>
            <p:cNvPr id="310" name="Google Shape;310;p20"/>
            <p:cNvSpPr txBox="1"/>
            <p:nvPr/>
          </p:nvSpPr>
          <p:spPr>
            <a:xfrm>
              <a:off x="0" y="944022"/>
              <a:ext cx="15451399" cy="544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Electronic Trading - Computers</a:t>
              </a:r>
              <a:endParaRPr/>
            </a:p>
          </p:txBody>
        </p:sp>
      </p:grpSp>
      <p:grpSp>
        <p:nvGrpSpPr>
          <p:cNvPr id="311" name="Google Shape;311;p20"/>
          <p:cNvGrpSpPr/>
          <p:nvPr/>
        </p:nvGrpSpPr>
        <p:grpSpPr>
          <a:xfrm>
            <a:off x="1998084" y="4184270"/>
            <a:ext cx="5794275" cy="576911"/>
            <a:chOff x="0" y="-66675"/>
            <a:chExt cx="15451399" cy="153842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0" y="-66675"/>
              <a:ext cx="15451399" cy="752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Now</a:t>
              </a:r>
              <a:endParaRPr/>
            </a:p>
          </p:txBody>
        </p:sp>
        <p:sp>
          <p:nvSpPr>
            <p:cNvPr id="313" name="Google Shape;313;p20"/>
            <p:cNvSpPr txBox="1"/>
            <p:nvPr/>
          </p:nvSpPr>
          <p:spPr>
            <a:xfrm>
              <a:off x="0" y="927333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Mobile application (Pearler. Commsec, Etoro)</a:t>
              </a:r>
              <a:endParaRPr/>
            </a:p>
          </p:txBody>
        </p:sp>
      </p:grpSp>
      <p:grpSp>
        <p:nvGrpSpPr>
          <p:cNvPr id="314" name="Google Shape;314;p20"/>
          <p:cNvGrpSpPr/>
          <p:nvPr/>
        </p:nvGrpSpPr>
        <p:grpSpPr>
          <a:xfrm>
            <a:off x="514350" y="172881"/>
            <a:ext cx="5794275" cy="662891"/>
            <a:chOff x="0" y="-66675"/>
            <a:chExt cx="15451399" cy="1767710"/>
          </a:xfrm>
        </p:grpSpPr>
        <p:sp>
          <p:nvSpPr>
            <p:cNvPr id="315" name="Google Shape;315;p20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Stock Trading</a:t>
              </a:r>
              <a:endParaRPr/>
            </a:p>
          </p:txBody>
        </p:sp>
        <p:sp>
          <p:nvSpPr>
            <p:cNvPr id="316" name="Google Shape;316;p20"/>
            <p:cNvSpPr txBox="1"/>
            <p:nvPr/>
          </p:nvSpPr>
          <p:spPr>
            <a:xfrm>
              <a:off x="0" y="106171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Technology Advancement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4739799" y="597081"/>
            <a:ext cx="3304700" cy="390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939" y="1167435"/>
            <a:ext cx="2760421" cy="276042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"/>
          <p:cNvSpPr txBox="1"/>
          <p:nvPr/>
        </p:nvSpPr>
        <p:spPr>
          <a:xfrm>
            <a:off x="514350" y="3686396"/>
            <a:ext cx="3392029" cy="6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9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UNSW ChallENG Program </a:t>
            </a:r>
            <a:endParaRPr/>
          </a:p>
          <a:p>
            <a:pPr marL="0" marR="0" lvl="0" indent="0" algn="l" rtl="0">
              <a:lnSpc>
                <a:spcPct val="1399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9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Maker Games </a:t>
            </a:r>
            <a:endParaRPr/>
          </a:p>
          <a:p>
            <a:pPr marL="0" marR="0" lvl="0" indent="0" algn="l" rtl="0">
              <a:lnSpc>
                <a:spcPct val="1399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9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Pearler. Social Timeline - Team 2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514350" y="1404530"/>
            <a:ext cx="3106078" cy="118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3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38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Pearler. </a:t>
            </a:r>
            <a:endParaRPr/>
          </a:p>
          <a:p>
            <a:pPr marL="0" marR="0" lvl="0" indent="0" algn="l" rtl="0">
              <a:lnSpc>
                <a:spcPct val="103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38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5237622" y="3565751"/>
            <a:ext cx="3392029" cy="25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79" b="1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/>
          <p:nvPr/>
        </p:nvSpPr>
        <p:spPr>
          <a:xfrm>
            <a:off x="646367" y="1454205"/>
            <a:ext cx="48505" cy="2248466"/>
          </a:xfrm>
          <a:prstGeom prst="rect">
            <a:avLst/>
          </a:prstGeom>
          <a:solidFill>
            <a:srgbClr val="094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2" name="Google Shape;3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3430185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409715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2419950"/>
            <a:ext cx="303601" cy="303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Google Shape;325;p21"/>
          <p:cNvGrpSpPr/>
          <p:nvPr/>
        </p:nvGrpSpPr>
        <p:grpSpPr>
          <a:xfrm>
            <a:off x="514350" y="175421"/>
            <a:ext cx="5794275" cy="659081"/>
            <a:chOff x="0" y="-66675"/>
            <a:chExt cx="15451399" cy="1757550"/>
          </a:xfrm>
        </p:grpSpPr>
        <p:sp>
          <p:nvSpPr>
            <p:cNvPr id="326" name="Google Shape;326;p21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Communication</a:t>
              </a:r>
              <a:endParaRPr/>
            </a:p>
          </p:txBody>
        </p:sp>
        <p:sp>
          <p:nvSpPr>
            <p:cNvPr id="327" name="Google Shape;327;p21"/>
            <p:cNvSpPr txBox="1"/>
            <p:nvPr/>
          </p:nvSpPr>
          <p:spPr>
            <a:xfrm>
              <a:off x="0" y="105155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Sharing Information</a:t>
              </a:r>
              <a:endParaRPr/>
            </a:p>
          </p:txBody>
        </p:sp>
      </p:grpSp>
      <p:grpSp>
        <p:nvGrpSpPr>
          <p:cNvPr id="328" name="Google Shape;328;p21"/>
          <p:cNvGrpSpPr/>
          <p:nvPr/>
        </p:nvGrpSpPr>
        <p:grpSpPr>
          <a:xfrm>
            <a:off x="1998084" y="3284497"/>
            <a:ext cx="5794275" cy="574899"/>
            <a:chOff x="0" y="-66675"/>
            <a:chExt cx="15451399" cy="1533063"/>
          </a:xfrm>
        </p:grpSpPr>
        <p:sp>
          <p:nvSpPr>
            <p:cNvPr id="329" name="Google Shape;329;p21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Global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1998084" y="2280949"/>
            <a:ext cx="5794275" cy="574899"/>
            <a:chOff x="0" y="-66675"/>
            <a:chExt cx="15451399" cy="1533063"/>
          </a:xfrm>
        </p:grpSpPr>
        <p:sp>
          <p:nvSpPr>
            <p:cNvPr id="332" name="Google Shape;332;p21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Limited Distance</a:t>
              </a:r>
              <a:endParaRPr/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Telephone, Mails, Fax</a:t>
              </a:r>
              <a:endParaRPr/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1998084" y="1264027"/>
            <a:ext cx="5794275" cy="574899"/>
            <a:chOff x="0" y="-66675"/>
            <a:chExt cx="15451399" cy="1533063"/>
          </a:xfrm>
        </p:grpSpPr>
        <p:sp>
          <p:nvSpPr>
            <p:cNvPr id="335" name="Google Shape;335;p21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In Person</a:t>
              </a:r>
              <a:endParaRPr/>
            </a:p>
          </p:txBody>
        </p:sp>
        <p:sp>
          <p:nvSpPr>
            <p:cNvPr id="336" name="Google Shape;336;p21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Face-to-face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/>
          <p:nvPr/>
        </p:nvSpPr>
        <p:spPr>
          <a:xfrm>
            <a:off x="646367" y="1454205"/>
            <a:ext cx="48973" cy="2279581"/>
          </a:xfrm>
          <a:prstGeom prst="rect">
            <a:avLst/>
          </a:prstGeom>
          <a:solidFill>
            <a:srgbClr val="094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3430185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409715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2419950"/>
            <a:ext cx="303601" cy="303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2"/>
          <p:cNvGrpSpPr/>
          <p:nvPr/>
        </p:nvGrpSpPr>
        <p:grpSpPr>
          <a:xfrm>
            <a:off x="514350" y="173516"/>
            <a:ext cx="5794275" cy="662891"/>
            <a:chOff x="0" y="-66675"/>
            <a:chExt cx="15451399" cy="1767710"/>
          </a:xfrm>
        </p:grpSpPr>
        <p:sp>
          <p:nvSpPr>
            <p:cNvPr id="346" name="Google Shape;346;p22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Communication</a:t>
              </a:r>
              <a:endParaRPr/>
            </a:p>
          </p:txBody>
        </p:sp>
        <p:sp>
          <p:nvSpPr>
            <p:cNvPr id="347" name="Google Shape;347;p22"/>
            <p:cNvSpPr txBox="1"/>
            <p:nvPr/>
          </p:nvSpPr>
          <p:spPr>
            <a:xfrm>
              <a:off x="0" y="106171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Personal Information</a:t>
              </a:r>
              <a:endParaRPr/>
            </a:p>
          </p:txBody>
        </p:sp>
      </p:grpSp>
      <p:grpSp>
        <p:nvGrpSpPr>
          <p:cNvPr id="348" name="Google Shape;348;p22"/>
          <p:cNvGrpSpPr/>
          <p:nvPr/>
        </p:nvGrpSpPr>
        <p:grpSpPr>
          <a:xfrm>
            <a:off x="1998084" y="3284497"/>
            <a:ext cx="5794275" cy="574899"/>
            <a:chOff x="0" y="-66675"/>
            <a:chExt cx="15451399" cy="1533063"/>
          </a:xfrm>
        </p:grpSpPr>
        <p:sp>
          <p:nvSpPr>
            <p:cNvPr id="349" name="Google Shape;349;p22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Global</a:t>
              </a:r>
              <a:endParaRPr/>
            </a:p>
          </p:txBody>
        </p:sp>
        <p:sp>
          <p:nvSpPr>
            <p:cNvPr id="350" name="Google Shape;350;p22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</p:grpSp>
      <p:grpSp>
        <p:nvGrpSpPr>
          <p:cNvPr id="351" name="Google Shape;351;p22"/>
          <p:cNvGrpSpPr/>
          <p:nvPr/>
        </p:nvGrpSpPr>
        <p:grpSpPr>
          <a:xfrm>
            <a:off x="1998084" y="2280949"/>
            <a:ext cx="5794275" cy="574899"/>
            <a:chOff x="0" y="-66675"/>
            <a:chExt cx="15451399" cy="1533063"/>
          </a:xfrm>
        </p:grpSpPr>
        <p:sp>
          <p:nvSpPr>
            <p:cNvPr id="352" name="Google Shape;352;p22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Limited Distance</a:t>
              </a:r>
              <a:endParaRPr/>
            </a:p>
          </p:txBody>
        </p:sp>
        <p:sp>
          <p:nvSpPr>
            <p:cNvPr id="353" name="Google Shape;353;p22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Telephone, Mails, Fax</a:t>
              </a:r>
              <a:endParaRPr/>
            </a:p>
          </p:txBody>
        </p:sp>
      </p:grpSp>
      <p:grpSp>
        <p:nvGrpSpPr>
          <p:cNvPr id="354" name="Google Shape;354;p22"/>
          <p:cNvGrpSpPr/>
          <p:nvPr/>
        </p:nvGrpSpPr>
        <p:grpSpPr>
          <a:xfrm>
            <a:off x="1998084" y="1264027"/>
            <a:ext cx="5794275" cy="574899"/>
            <a:chOff x="0" y="-66675"/>
            <a:chExt cx="15451399" cy="1533063"/>
          </a:xfrm>
        </p:grpSpPr>
        <p:sp>
          <p:nvSpPr>
            <p:cNvPr id="355" name="Google Shape;355;p22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In Person</a:t>
              </a:r>
              <a:endParaRPr/>
            </a:p>
          </p:txBody>
        </p:sp>
        <p:sp>
          <p:nvSpPr>
            <p:cNvPr id="356" name="Google Shape;356;p22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Face-to-face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/>
        </p:nvSpPr>
        <p:spPr>
          <a:xfrm>
            <a:off x="1456421" y="1567783"/>
            <a:ext cx="2780779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1456421" y="2312597"/>
            <a:ext cx="1535174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1456421" y="3054065"/>
            <a:ext cx="1535174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endParaRPr/>
          </a:p>
        </p:txBody>
      </p:sp>
      <p:sp>
        <p:nvSpPr>
          <p:cNvPr id="364" name="Google Shape;364;p23"/>
          <p:cNvSpPr txBox="1"/>
          <p:nvPr/>
        </p:nvSpPr>
        <p:spPr>
          <a:xfrm>
            <a:off x="4572000" y="2491810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Fraud, Security breach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4572000" y="3182652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Sensitive information </a:t>
            </a:r>
            <a:endParaRPr/>
          </a:p>
        </p:txBody>
      </p:sp>
      <p:pic>
        <p:nvPicPr>
          <p:cNvPr id="366" name="Google Shape;366;p23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1546562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3"/>
          <p:cNvSpPr txBox="1"/>
          <p:nvPr/>
        </p:nvSpPr>
        <p:spPr>
          <a:xfrm>
            <a:off x="639166" y="1743187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368" name="Google Shape;368;p23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2291376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3"/>
          <p:cNvSpPr txBox="1"/>
          <p:nvPr/>
        </p:nvSpPr>
        <p:spPr>
          <a:xfrm>
            <a:off x="639166" y="2510860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3032844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 txBox="1"/>
          <p:nvPr/>
        </p:nvSpPr>
        <p:spPr>
          <a:xfrm>
            <a:off x="639166" y="3229469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514350" y="585785"/>
            <a:ext cx="5794275" cy="19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514350" y="585785"/>
            <a:ext cx="5794275" cy="19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4572000" y="1693990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Platform, Misinformation, Community</a:t>
            </a:r>
            <a:endParaRPr/>
          </a:p>
        </p:txBody>
      </p:sp>
      <p:grpSp>
        <p:nvGrpSpPr>
          <p:cNvPr id="375" name="Google Shape;375;p23"/>
          <p:cNvGrpSpPr/>
          <p:nvPr/>
        </p:nvGrpSpPr>
        <p:grpSpPr>
          <a:xfrm>
            <a:off x="514350" y="175421"/>
            <a:ext cx="5794275" cy="659081"/>
            <a:chOff x="0" y="-66675"/>
            <a:chExt cx="15451399" cy="1757550"/>
          </a:xfrm>
        </p:grpSpPr>
        <p:sp>
          <p:nvSpPr>
            <p:cNvPr id="376" name="Google Shape;376;p23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</p:txBody>
        </p:sp>
        <p:sp>
          <p:nvSpPr>
            <p:cNvPr id="377" name="Google Shape;377;p23"/>
            <p:cNvSpPr txBox="1"/>
            <p:nvPr/>
          </p:nvSpPr>
          <p:spPr>
            <a:xfrm>
              <a:off x="0" y="105155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Global Communication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5933" y="514350"/>
            <a:ext cx="3112135" cy="311213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4"/>
          <p:cNvSpPr txBox="1"/>
          <p:nvPr/>
        </p:nvSpPr>
        <p:spPr>
          <a:xfrm>
            <a:off x="2876463" y="3864209"/>
            <a:ext cx="3391074" cy="54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A Social Media Platform dedicated for personal finance and investment</a:t>
            </a:r>
            <a:endParaRPr/>
          </a:p>
        </p:txBody>
      </p:sp>
      <p:sp>
        <p:nvSpPr>
          <p:cNvPr id="384" name="Google Shape;384;p24"/>
          <p:cNvSpPr txBox="1"/>
          <p:nvPr/>
        </p:nvSpPr>
        <p:spPr>
          <a:xfrm>
            <a:off x="1591797" y="3088490"/>
            <a:ext cx="7037854" cy="38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2" b="1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6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634321" y="1641174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616" y="2019151"/>
            <a:ext cx="852226" cy="85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 rotWithShape="1">
          <a:blip r:embed="rId5">
            <a:alphaModFix/>
          </a:blip>
          <a:srcRect l="1702" r="1702"/>
          <a:stretch/>
        </p:blipFill>
        <p:spPr>
          <a:xfrm>
            <a:off x="2948159" y="2044442"/>
            <a:ext cx="806932" cy="83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5900" y="2176135"/>
            <a:ext cx="695242" cy="69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6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2686216" y="1641174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6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4738112" y="1676632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 rotWithShape="1">
          <a:blip r:embed="rId7">
            <a:alphaModFix amt="10999"/>
          </a:blip>
          <a:srcRect/>
          <a:stretch/>
        </p:blipFill>
        <p:spPr>
          <a:xfrm rot="-2700000">
            <a:off x="7178863" y="1676632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46898" y="2110714"/>
            <a:ext cx="794747" cy="769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Google Shape;401;p26"/>
          <p:cNvGrpSpPr/>
          <p:nvPr/>
        </p:nvGrpSpPr>
        <p:grpSpPr>
          <a:xfrm>
            <a:off x="514350" y="161292"/>
            <a:ext cx="5794275" cy="681477"/>
            <a:chOff x="0" y="-66675"/>
            <a:chExt cx="15451399" cy="1817273"/>
          </a:xfrm>
        </p:grpSpPr>
        <p:sp>
          <p:nvSpPr>
            <p:cNvPr id="402" name="Google Shape;402;p26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Pearler. Social</a:t>
              </a:r>
              <a:endParaRPr/>
            </a:p>
          </p:txBody>
        </p:sp>
        <p:sp>
          <p:nvSpPr>
            <p:cNvPr id="403" name="Google Shape;403;p26"/>
            <p:cNvSpPr txBox="1"/>
            <p:nvPr/>
          </p:nvSpPr>
          <p:spPr>
            <a:xfrm>
              <a:off x="0" y="1042027"/>
              <a:ext cx="15451399" cy="708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Features</a:t>
              </a:r>
              <a:endParaRPr/>
            </a:p>
          </p:txBody>
        </p:sp>
      </p:grpSp>
      <p:sp>
        <p:nvSpPr>
          <p:cNvPr id="404" name="Google Shape;404;p26"/>
          <p:cNvSpPr txBox="1"/>
          <p:nvPr/>
        </p:nvSpPr>
        <p:spPr>
          <a:xfrm>
            <a:off x="539793" y="3501216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/>
          </a:p>
        </p:txBody>
      </p:sp>
      <p:sp>
        <p:nvSpPr>
          <p:cNvPr id="405" name="Google Shape;405;p26"/>
          <p:cNvSpPr txBox="1"/>
          <p:nvPr/>
        </p:nvSpPr>
        <p:spPr>
          <a:xfrm>
            <a:off x="2591688" y="3501216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Instagram</a:t>
            </a:r>
            <a:endParaRPr/>
          </a:p>
        </p:txBody>
      </p:sp>
      <p:sp>
        <p:nvSpPr>
          <p:cNvPr id="406" name="Google Shape;406;p26"/>
          <p:cNvSpPr txBox="1"/>
          <p:nvPr/>
        </p:nvSpPr>
        <p:spPr>
          <a:xfrm>
            <a:off x="4643584" y="3501216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endParaRPr/>
          </a:p>
        </p:txBody>
      </p:sp>
      <p:sp>
        <p:nvSpPr>
          <p:cNvPr id="407" name="Google Shape;407;p26"/>
          <p:cNvSpPr txBox="1"/>
          <p:nvPr/>
        </p:nvSpPr>
        <p:spPr>
          <a:xfrm>
            <a:off x="7175308" y="3501216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Pearler.</a:t>
            </a:r>
            <a:endParaRPr/>
          </a:p>
        </p:txBody>
      </p:sp>
      <p:sp>
        <p:nvSpPr>
          <p:cNvPr id="408" name="Google Shape;408;p26"/>
          <p:cNvSpPr txBox="1"/>
          <p:nvPr/>
        </p:nvSpPr>
        <p:spPr>
          <a:xfrm>
            <a:off x="514350" y="1247215"/>
            <a:ext cx="1590485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Popular Features</a:t>
            </a:r>
            <a:endParaRPr/>
          </a:p>
        </p:txBody>
      </p:sp>
      <p:sp>
        <p:nvSpPr>
          <p:cNvPr id="409" name="Google Shape;409;p26"/>
          <p:cNvSpPr txBox="1"/>
          <p:nvPr/>
        </p:nvSpPr>
        <p:spPr>
          <a:xfrm>
            <a:off x="7205660" y="1247215"/>
            <a:ext cx="1277222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New Features</a:t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6587652" y="1899862"/>
            <a:ext cx="45184" cy="1190814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6376" y="889719"/>
            <a:ext cx="5611248" cy="4071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7"/>
          <p:cNvGrpSpPr/>
          <p:nvPr/>
        </p:nvGrpSpPr>
        <p:grpSpPr>
          <a:xfrm>
            <a:off x="514350" y="161292"/>
            <a:ext cx="5794275" cy="681477"/>
            <a:chOff x="0" y="-66675"/>
            <a:chExt cx="15451399" cy="1817273"/>
          </a:xfrm>
        </p:grpSpPr>
        <p:sp>
          <p:nvSpPr>
            <p:cNvPr id="417" name="Google Shape;417;p27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</p:txBody>
        </p:sp>
        <p:sp>
          <p:nvSpPr>
            <p:cNvPr id="418" name="Google Shape;418;p27"/>
            <p:cNvSpPr txBox="1"/>
            <p:nvPr/>
          </p:nvSpPr>
          <p:spPr>
            <a:xfrm>
              <a:off x="0" y="1042027"/>
              <a:ext cx="15451399" cy="708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Main Page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8"/>
          <p:cNvGrpSpPr/>
          <p:nvPr/>
        </p:nvGrpSpPr>
        <p:grpSpPr>
          <a:xfrm>
            <a:off x="514350" y="161292"/>
            <a:ext cx="5794275" cy="681477"/>
            <a:chOff x="0" y="-66675"/>
            <a:chExt cx="15451399" cy="1817273"/>
          </a:xfrm>
        </p:grpSpPr>
        <p:sp>
          <p:nvSpPr>
            <p:cNvPr id="424" name="Google Shape;424;p28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</p:txBody>
        </p:sp>
        <p:sp>
          <p:nvSpPr>
            <p:cNvPr id="425" name="Google Shape;425;p28"/>
            <p:cNvSpPr txBox="1"/>
            <p:nvPr/>
          </p:nvSpPr>
          <p:spPr>
            <a:xfrm>
              <a:off x="0" y="1042027"/>
              <a:ext cx="15451399" cy="708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Investment Trending Page</a:t>
              </a:r>
              <a:endParaRPr/>
            </a:p>
          </p:txBody>
        </p:sp>
      </p:grpSp>
      <p:pic>
        <p:nvPicPr>
          <p:cNvPr id="426" name="Google Shape;42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6376" y="890912"/>
            <a:ext cx="5611248" cy="407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9"/>
          <p:cNvGrpSpPr/>
          <p:nvPr/>
        </p:nvGrpSpPr>
        <p:grpSpPr>
          <a:xfrm>
            <a:off x="514350" y="159387"/>
            <a:ext cx="5794275" cy="685287"/>
            <a:chOff x="0" y="-66675"/>
            <a:chExt cx="15451399" cy="1827433"/>
          </a:xfrm>
        </p:grpSpPr>
        <p:sp>
          <p:nvSpPr>
            <p:cNvPr id="432" name="Google Shape;432;p29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</p:txBody>
        </p:sp>
        <p:sp>
          <p:nvSpPr>
            <p:cNvPr id="433" name="Google Shape;433;p29"/>
            <p:cNvSpPr txBox="1"/>
            <p:nvPr/>
          </p:nvSpPr>
          <p:spPr>
            <a:xfrm>
              <a:off x="0" y="1052187"/>
              <a:ext cx="15451399" cy="708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Stock Trending Page</a:t>
              </a:r>
              <a:endParaRPr/>
            </a:p>
          </p:txBody>
        </p:sp>
      </p:grpSp>
      <p:pic>
        <p:nvPicPr>
          <p:cNvPr id="434" name="Google Shape;43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9832" y="873015"/>
            <a:ext cx="5424336" cy="407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6376" y="871981"/>
            <a:ext cx="5611248" cy="4071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30"/>
          <p:cNvGrpSpPr/>
          <p:nvPr/>
        </p:nvGrpSpPr>
        <p:grpSpPr>
          <a:xfrm>
            <a:off x="514350" y="159387"/>
            <a:ext cx="5794275" cy="685287"/>
            <a:chOff x="0" y="-66675"/>
            <a:chExt cx="15451399" cy="1827433"/>
          </a:xfrm>
        </p:grpSpPr>
        <p:sp>
          <p:nvSpPr>
            <p:cNvPr id="441" name="Google Shape;441;p30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</p:txBody>
        </p:sp>
        <p:sp>
          <p:nvSpPr>
            <p:cNvPr id="442" name="Google Shape;442;p30"/>
            <p:cNvSpPr txBox="1"/>
            <p:nvPr/>
          </p:nvSpPr>
          <p:spPr>
            <a:xfrm>
              <a:off x="0" y="1052187"/>
              <a:ext cx="15451399" cy="708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Trending Post Page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/>
          <p:nvPr/>
        </p:nvSpPr>
        <p:spPr>
          <a:xfrm>
            <a:off x="646367" y="1223058"/>
            <a:ext cx="39568" cy="3289816"/>
          </a:xfrm>
          <a:prstGeom prst="rect">
            <a:avLst/>
          </a:prstGeom>
          <a:solidFill>
            <a:srgbClr val="094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3199038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178568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4209273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2188803"/>
            <a:ext cx="303601" cy="303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3"/>
          <p:cNvGrpSpPr/>
          <p:nvPr/>
        </p:nvGrpSpPr>
        <p:grpSpPr>
          <a:xfrm>
            <a:off x="1998084" y="2163800"/>
            <a:ext cx="5794275" cy="583169"/>
            <a:chOff x="0" y="-66675"/>
            <a:chExt cx="15451399" cy="1555119"/>
          </a:xfrm>
        </p:grpSpPr>
        <p:sp>
          <p:nvSpPr>
            <p:cNvPr id="65" name="Google Shape;65;p3"/>
            <p:cNvSpPr txBox="1"/>
            <p:nvPr/>
          </p:nvSpPr>
          <p:spPr>
            <a:xfrm>
              <a:off x="0" y="-66675"/>
              <a:ext cx="15451399" cy="752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1930s</a:t>
              </a:r>
              <a:endParaRPr/>
            </a:p>
          </p:txBody>
        </p:sp>
        <p:sp>
          <p:nvSpPr>
            <p:cNvPr id="66" name="Google Shape;66;p3"/>
            <p:cNvSpPr txBox="1"/>
            <p:nvPr/>
          </p:nvSpPr>
          <p:spPr>
            <a:xfrm>
              <a:off x="0" y="944022"/>
              <a:ext cx="15451399" cy="544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Physical Trading - Telephone</a:t>
              </a:r>
              <a:endParaRPr/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1998084" y="1198055"/>
            <a:ext cx="5794275" cy="583169"/>
            <a:chOff x="0" y="-66675"/>
            <a:chExt cx="15451399" cy="1555119"/>
          </a:xfrm>
        </p:grpSpPr>
        <p:sp>
          <p:nvSpPr>
            <p:cNvPr id="68" name="Google Shape;68;p3"/>
            <p:cNvSpPr txBox="1"/>
            <p:nvPr/>
          </p:nvSpPr>
          <p:spPr>
            <a:xfrm>
              <a:off x="0" y="-66675"/>
              <a:ext cx="15451399" cy="752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19th Century</a:t>
              </a:r>
              <a:endParaRPr/>
            </a:p>
          </p:txBody>
        </p:sp>
        <p:sp>
          <p:nvSpPr>
            <p:cNvPr id="69" name="Google Shape;69;p3"/>
            <p:cNvSpPr txBox="1"/>
            <p:nvPr/>
          </p:nvSpPr>
          <p:spPr>
            <a:xfrm>
              <a:off x="0" y="944022"/>
              <a:ext cx="15451399" cy="544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Stock Certificate - Paper</a:t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998084" y="3174035"/>
            <a:ext cx="5794275" cy="583169"/>
            <a:chOff x="0" y="-66675"/>
            <a:chExt cx="15451399" cy="1555119"/>
          </a:xfrm>
        </p:grpSpPr>
        <p:sp>
          <p:nvSpPr>
            <p:cNvPr id="71" name="Google Shape;71;p3"/>
            <p:cNvSpPr txBox="1"/>
            <p:nvPr/>
          </p:nvSpPr>
          <p:spPr>
            <a:xfrm>
              <a:off x="0" y="-66675"/>
              <a:ext cx="15451399" cy="752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1970s</a:t>
              </a:r>
              <a:endParaRPr/>
            </a:p>
          </p:txBody>
        </p:sp>
        <p:sp>
          <p:nvSpPr>
            <p:cNvPr id="72" name="Google Shape;72;p3"/>
            <p:cNvSpPr txBox="1"/>
            <p:nvPr/>
          </p:nvSpPr>
          <p:spPr>
            <a:xfrm>
              <a:off x="0" y="944022"/>
              <a:ext cx="15451399" cy="544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Electronic Trading - Computers</a:t>
              </a:r>
              <a:endParaRPr/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98084" y="4184270"/>
            <a:ext cx="5794275" cy="576911"/>
            <a:chOff x="0" y="-66675"/>
            <a:chExt cx="15451399" cy="1538429"/>
          </a:xfrm>
        </p:grpSpPr>
        <p:sp>
          <p:nvSpPr>
            <p:cNvPr id="74" name="Google Shape;74;p3"/>
            <p:cNvSpPr txBox="1"/>
            <p:nvPr/>
          </p:nvSpPr>
          <p:spPr>
            <a:xfrm>
              <a:off x="0" y="-66675"/>
              <a:ext cx="15451399" cy="752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Now</a:t>
              </a:r>
              <a:endParaRPr/>
            </a:p>
          </p:txBody>
        </p:sp>
        <p:sp>
          <p:nvSpPr>
            <p:cNvPr id="75" name="Google Shape;75;p3"/>
            <p:cNvSpPr txBox="1"/>
            <p:nvPr/>
          </p:nvSpPr>
          <p:spPr>
            <a:xfrm>
              <a:off x="0" y="927333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Mobile application (Pearler. Commsec, Etoro)</a:t>
              </a: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514350" y="172881"/>
            <a:ext cx="5794275" cy="662891"/>
            <a:chOff x="0" y="-66675"/>
            <a:chExt cx="15451399" cy="1767710"/>
          </a:xfrm>
        </p:grpSpPr>
        <p:sp>
          <p:nvSpPr>
            <p:cNvPr id="77" name="Google Shape;77;p3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Stock Trading</a:t>
              </a:r>
              <a:endParaRPr/>
            </a:p>
          </p:txBody>
        </p:sp>
        <p:sp>
          <p:nvSpPr>
            <p:cNvPr id="78" name="Google Shape;78;p3"/>
            <p:cNvSpPr txBox="1"/>
            <p:nvPr/>
          </p:nvSpPr>
          <p:spPr>
            <a:xfrm>
              <a:off x="0" y="106171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Technology Advancement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31"/>
          <p:cNvGrpSpPr/>
          <p:nvPr/>
        </p:nvGrpSpPr>
        <p:grpSpPr>
          <a:xfrm>
            <a:off x="514350" y="172881"/>
            <a:ext cx="5794275" cy="662891"/>
            <a:chOff x="0" y="-66675"/>
            <a:chExt cx="15451399" cy="1767710"/>
          </a:xfrm>
        </p:grpSpPr>
        <p:sp>
          <p:nvSpPr>
            <p:cNvPr id="448" name="Google Shape;448;p31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</p:txBody>
        </p:sp>
        <p:sp>
          <p:nvSpPr>
            <p:cNvPr id="449" name="Google Shape;449;p31"/>
            <p:cNvSpPr txBox="1"/>
            <p:nvPr/>
          </p:nvSpPr>
          <p:spPr>
            <a:xfrm>
              <a:off x="0" y="106171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Trending Post Page</a:t>
              </a:r>
              <a:endParaRPr/>
            </a:p>
          </p:txBody>
        </p:sp>
      </p:grpSp>
      <p:sp>
        <p:nvSpPr>
          <p:cNvPr id="450" name="Google Shape;450;p31"/>
          <p:cNvSpPr txBox="1"/>
          <p:nvPr/>
        </p:nvSpPr>
        <p:spPr>
          <a:xfrm>
            <a:off x="1456421" y="1729468"/>
            <a:ext cx="2780779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</p:txBody>
      </p:sp>
      <p:sp>
        <p:nvSpPr>
          <p:cNvPr id="451" name="Google Shape;451;p31"/>
          <p:cNvSpPr txBox="1"/>
          <p:nvPr/>
        </p:nvSpPr>
        <p:spPr>
          <a:xfrm>
            <a:off x="1456421" y="2474282"/>
            <a:ext cx="1535174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</p:txBody>
      </p:sp>
      <p:sp>
        <p:nvSpPr>
          <p:cNvPr id="452" name="Google Shape;452;p31"/>
          <p:cNvSpPr txBox="1"/>
          <p:nvPr/>
        </p:nvSpPr>
        <p:spPr>
          <a:xfrm>
            <a:off x="1456421" y="3215749"/>
            <a:ext cx="1535174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endParaRPr/>
          </a:p>
        </p:txBody>
      </p:sp>
      <p:pic>
        <p:nvPicPr>
          <p:cNvPr id="453" name="Google Shape;453;p31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1708246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1"/>
          <p:cNvSpPr txBox="1"/>
          <p:nvPr/>
        </p:nvSpPr>
        <p:spPr>
          <a:xfrm>
            <a:off x="639166" y="1904872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455" name="Google Shape;455;p31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2453061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1"/>
          <p:cNvSpPr txBox="1"/>
          <p:nvPr/>
        </p:nvSpPr>
        <p:spPr>
          <a:xfrm>
            <a:off x="639166" y="2672544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457" name="Google Shape;457;p31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3194528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1"/>
          <p:cNvSpPr txBox="1"/>
          <p:nvPr/>
        </p:nvSpPr>
        <p:spPr>
          <a:xfrm>
            <a:off x="639166" y="3391153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9" name="Google Shape;459;p31"/>
          <p:cNvSpPr txBox="1"/>
          <p:nvPr/>
        </p:nvSpPr>
        <p:spPr>
          <a:xfrm>
            <a:off x="4572000" y="1907851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Specialised social media </a:t>
            </a:r>
            <a:endParaRPr/>
          </a:p>
        </p:txBody>
      </p:sp>
      <p:sp>
        <p:nvSpPr>
          <p:cNvPr id="460" name="Google Shape;460;p31"/>
          <p:cNvSpPr txBox="1"/>
          <p:nvPr/>
        </p:nvSpPr>
        <p:spPr>
          <a:xfrm>
            <a:off x="4572000" y="2653494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Social media guideline &amp; rules</a:t>
            </a:r>
            <a:endParaRPr/>
          </a:p>
        </p:txBody>
      </p:sp>
      <p:sp>
        <p:nvSpPr>
          <p:cNvPr id="461" name="Google Shape;461;p31"/>
          <p:cNvSpPr txBox="1"/>
          <p:nvPr/>
        </p:nvSpPr>
        <p:spPr>
          <a:xfrm>
            <a:off x="4572000" y="3341955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Unique Rating System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32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2496087" y="1689312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4122" y="2123394"/>
            <a:ext cx="794747" cy="76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2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5451355" y="1689312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205" y="2123394"/>
            <a:ext cx="779117" cy="7791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32"/>
          <p:cNvGrpSpPr/>
          <p:nvPr/>
        </p:nvGrpSpPr>
        <p:grpSpPr>
          <a:xfrm>
            <a:off x="514350" y="175421"/>
            <a:ext cx="5794275" cy="659081"/>
            <a:chOff x="0" y="-66675"/>
            <a:chExt cx="15451399" cy="1757550"/>
          </a:xfrm>
        </p:grpSpPr>
        <p:sp>
          <p:nvSpPr>
            <p:cNvPr id="471" name="Google Shape;471;p32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Revenue Stream</a:t>
              </a:r>
              <a:endParaRPr/>
            </a:p>
          </p:txBody>
        </p:sp>
        <p:sp>
          <p:nvSpPr>
            <p:cNvPr id="472" name="Google Shape;472;p32"/>
            <p:cNvSpPr txBox="1"/>
            <p:nvPr/>
          </p:nvSpPr>
          <p:spPr>
            <a:xfrm>
              <a:off x="0" y="105155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Pearler Social</a:t>
              </a:r>
              <a:endParaRPr/>
            </a:p>
          </p:txBody>
        </p:sp>
      </p:grpSp>
      <p:sp>
        <p:nvSpPr>
          <p:cNvPr id="473" name="Google Shape;473;p32"/>
          <p:cNvSpPr txBox="1"/>
          <p:nvPr/>
        </p:nvSpPr>
        <p:spPr>
          <a:xfrm>
            <a:off x="2434325" y="3467423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Pearler. Social</a:t>
            </a:r>
            <a:endParaRPr/>
          </a:p>
        </p:txBody>
      </p:sp>
      <p:sp>
        <p:nvSpPr>
          <p:cNvPr id="474" name="Google Shape;474;p32"/>
          <p:cNvSpPr txBox="1"/>
          <p:nvPr/>
        </p:nvSpPr>
        <p:spPr>
          <a:xfrm>
            <a:off x="5389592" y="3467423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Advertisement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33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10800000">
            <a:off x="514350" y="315948"/>
            <a:ext cx="3821842" cy="45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3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>
            <a:off x="4572000" y="299727"/>
            <a:ext cx="3821842" cy="451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1838" y="933362"/>
            <a:ext cx="1622167" cy="162216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3"/>
          <p:cNvSpPr txBox="1"/>
          <p:nvPr/>
        </p:nvSpPr>
        <p:spPr>
          <a:xfrm>
            <a:off x="1166676" y="3233473"/>
            <a:ext cx="2517191" cy="25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Best Low Cost Online Broker</a:t>
            </a:r>
            <a:endParaRPr/>
          </a:p>
        </p:txBody>
      </p:sp>
      <p:sp>
        <p:nvSpPr>
          <p:cNvPr id="483" name="Google Shape;483;p33"/>
          <p:cNvSpPr txBox="1"/>
          <p:nvPr/>
        </p:nvSpPr>
        <p:spPr>
          <a:xfrm>
            <a:off x="5013970" y="3100123"/>
            <a:ext cx="2937902" cy="52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Social Platform dedicated for personal finance and investment</a:t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4961245" y="2276318"/>
            <a:ext cx="3668405" cy="20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</a:t>
            </a:r>
            <a:endParaRPr/>
          </a:p>
        </p:txBody>
      </p:sp>
      <p:pic>
        <p:nvPicPr>
          <p:cNvPr id="485" name="Google Shape;48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2036" y="1493889"/>
            <a:ext cx="1966470" cy="50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"/>
          <p:cNvSpPr txBox="1"/>
          <p:nvPr/>
        </p:nvSpPr>
        <p:spPr>
          <a:xfrm>
            <a:off x="583338" y="2186782"/>
            <a:ext cx="7977324" cy="67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4000">
                <a:solidFill>
                  <a:srgbClr val="E66049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  <a:r>
              <a:rPr lang="en-US" sz="40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 for Personal Finance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1190" y="1837078"/>
            <a:ext cx="1195951" cy="120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6085" y="1837078"/>
            <a:ext cx="1200487" cy="120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7019" y="1837078"/>
            <a:ext cx="1200487" cy="120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908" y="1837078"/>
            <a:ext cx="1200487" cy="1200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9" name="Google Shape;499;p35"/>
          <p:cNvGrpSpPr/>
          <p:nvPr/>
        </p:nvGrpSpPr>
        <p:grpSpPr>
          <a:xfrm>
            <a:off x="514350" y="175421"/>
            <a:ext cx="5794275" cy="659081"/>
            <a:chOff x="0" y="-66675"/>
            <a:chExt cx="15451399" cy="1757550"/>
          </a:xfrm>
        </p:grpSpPr>
        <p:sp>
          <p:nvSpPr>
            <p:cNvPr id="500" name="Google Shape;500;p35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Member</a:t>
              </a:r>
              <a:endParaRPr/>
            </a:p>
          </p:txBody>
        </p:sp>
        <p:sp>
          <p:nvSpPr>
            <p:cNvPr id="501" name="Google Shape;501;p35"/>
            <p:cNvSpPr txBox="1"/>
            <p:nvPr/>
          </p:nvSpPr>
          <p:spPr>
            <a:xfrm>
              <a:off x="0" y="105155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Pearler Social</a:t>
              </a:r>
              <a:endParaRPr/>
            </a:p>
          </p:txBody>
        </p:sp>
      </p:grpSp>
      <p:sp>
        <p:nvSpPr>
          <p:cNvPr id="502" name="Google Shape;502;p35"/>
          <p:cNvSpPr txBox="1"/>
          <p:nvPr/>
        </p:nvSpPr>
        <p:spPr>
          <a:xfrm>
            <a:off x="2821623" y="3299213"/>
            <a:ext cx="1275085" cy="52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Vincent Shi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Lead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Software Engineering  </a:t>
            </a:r>
            <a:endParaRPr/>
          </a:p>
        </p:txBody>
      </p:sp>
      <p:sp>
        <p:nvSpPr>
          <p:cNvPr id="503" name="Google Shape;503;p35"/>
          <p:cNvSpPr txBox="1"/>
          <p:nvPr/>
        </p:nvSpPr>
        <p:spPr>
          <a:xfrm>
            <a:off x="216923" y="3299213"/>
            <a:ext cx="1980456" cy="52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Kit Fu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Lead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Software Engineering / Psychology </a:t>
            </a:r>
            <a:endParaRPr/>
          </a:p>
        </p:txBody>
      </p:sp>
      <p:sp>
        <p:nvSpPr>
          <p:cNvPr id="504" name="Google Shape;504;p35"/>
          <p:cNvSpPr txBox="1"/>
          <p:nvPr/>
        </p:nvSpPr>
        <p:spPr>
          <a:xfrm>
            <a:off x="5005657" y="3299213"/>
            <a:ext cx="1043211" cy="52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Wincent Winarko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Member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Computer Science</a:t>
            </a:r>
            <a:endParaRPr/>
          </a:p>
        </p:txBody>
      </p:sp>
      <p:sp>
        <p:nvSpPr>
          <p:cNvPr id="505" name="Google Shape;505;p35"/>
          <p:cNvSpPr txBox="1"/>
          <p:nvPr/>
        </p:nvSpPr>
        <p:spPr>
          <a:xfrm>
            <a:off x="6563889" y="3299213"/>
            <a:ext cx="2364879" cy="52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Trina Chang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Member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Electrical Engineering / Computer Science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/>
          <p:nvPr/>
        </p:nvSpPr>
        <p:spPr>
          <a:xfrm>
            <a:off x="937860" y="704493"/>
            <a:ext cx="7041556" cy="60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7: page for multiple market analysis, and survey to customers. we combine the features from Facebook, instagram and LinkedIn </a:t>
            </a:r>
            <a:endParaRPr/>
          </a:p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This page would be showing the major social platform (icons from these)</a:t>
            </a:r>
            <a:endParaRPr/>
          </a:p>
        </p:txBody>
      </p:sp>
      <p:sp>
        <p:nvSpPr>
          <p:cNvPr id="511" name="Google Shape;511;p36"/>
          <p:cNvSpPr txBox="1"/>
          <p:nvPr/>
        </p:nvSpPr>
        <p:spPr>
          <a:xfrm>
            <a:off x="1051223" y="1317643"/>
            <a:ext cx="7595991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8: Main page: In terms of communication, able to interact with other users such as making comment upvoting post</a:t>
            </a:r>
            <a:endParaRPr/>
          </a:p>
        </p:txBody>
      </p:sp>
      <p:sp>
        <p:nvSpPr>
          <p:cNvPr id="512" name="Google Shape;512;p36"/>
          <p:cNvSpPr txBox="1"/>
          <p:nvPr/>
        </p:nvSpPr>
        <p:spPr>
          <a:xfrm>
            <a:off x="1328440" y="1485590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9: Monitor market trend, check stock trend and so on</a:t>
            </a:r>
            <a:endParaRPr/>
          </a:p>
        </p:txBody>
      </p:sp>
      <p:sp>
        <p:nvSpPr>
          <p:cNvPr id="513" name="Google Shape;513;p36"/>
          <p:cNvSpPr txBox="1"/>
          <p:nvPr/>
        </p:nvSpPr>
        <p:spPr>
          <a:xfrm>
            <a:off x="1176033" y="1700100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10: see other investors profile and see their achievements, previous posts(investment insights) </a:t>
            </a:r>
            <a:endParaRPr/>
          </a:p>
        </p:txBody>
      </p:sp>
      <p:sp>
        <p:nvSpPr>
          <p:cNvPr id="514" name="Google Shape;514;p36"/>
          <p:cNvSpPr txBox="1"/>
          <p:nvPr/>
        </p:nvSpPr>
        <p:spPr>
          <a:xfrm>
            <a:off x="1115292" y="2325046"/>
            <a:ext cx="7041556" cy="39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11: In terms of security, we have a comprehensive guideline for posts. ----- Prevent misinformation (change the figma prototype)</a:t>
            </a:r>
            <a:endParaRPr/>
          </a:p>
        </p:txBody>
      </p:sp>
      <p:sp>
        <p:nvSpPr>
          <p:cNvPr id="515" name="Google Shape;515;p36"/>
          <p:cNvSpPr txBox="1"/>
          <p:nvPr/>
        </p:nvSpPr>
        <p:spPr>
          <a:xfrm>
            <a:off x="1177142" y="448324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COMMUNICATION START</a:t>
            </a:r>
            <a:endParaRPr/>
          </a:p>
        </p:txBody>
      </p:sp>
      <p:sp>
        <p:nvSpPr>
          <p:cNvPr id="516" name="Google Shape;516;p36"/>
          <p:cNvSpPr txBox="1"/>
          <p:nvPr/>
        </p:nvSpPr>
        <p:spPr>
          <a:xfrm>
            <a:off x="1050113" y="1856090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COMMUNICATION END </a:t>
            </a:r>
            <a:endParaRPr/>
          </a:p>
        </p:txBody>
      </p:sp>
      <p:sp>
        <p:nvSpPr>
          <p:cNvPr id="517" name="Google Shape;517;p36"/>
          <p:cNvSpPr txBox="1"/>
          <p:nvPr/>
        </p:nvSpPr>
        <p:spPr>
          <a:xfrm>
            <a:off x="1102347" y="2689526"/>
            <a:ext cx="7355513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12:  Unique rating system which combine user performance data so user can use the information as a guideline</a:t>
            </a:r>
            <a:endParaRPr/>
          </a:p>
        </p:txBody>
      </p:sp>
      <p:sp>
        <p:nvSpPr>
          <p:cNvPr id="518" name="Google Shape;518;p36"/>
          <p:cNvSpPr txBox="1"/>
          <p:nvPr/>
        </p:nvSpPr>
        <p:spPr>
          <a:xfrm>
            <a:off x="1051223" y="2157099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SECURITY START</a:t>
            </a:r>
            <a:endParaRPr/>
          </a:p>
        </p:txBody>
      </p:sp>
      <p:sp>
        <p:nvSpPr>
          <p:cNvPr id="519" name="Google Shape;519;p36"/>
          <p:cNvSpPr txBox="1"/>
          <p:nvPr/>
        </p:nvSpPr>
        <p:spPr>
          <a:xfrm>
            <a:off x="1051223" y="2857472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SECURITY END</a:t>
            </a:r>
            <a:endParaRPr/>
          </a:p>
        </p:txBody>
      </p:sp>
      <p:sp>
        <p:nvSpPr>
          <p:cNvPr id="520" name="Google Shape;520;p36"/>
          <p:cNvSpPr txBox="1"/>
          <p:nvPr/>
        </p:nvSpPr>
        <p:spPr>
          <a:xfrm>
            <a:off x="1416304" y="3436791"/>
            <a:ext cx="7041556" cy="39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12:  In terms of privacy, Unique rating system, would not share actual figures, we have our algorithms calculating these scores so the overall investment prograss is transparent for other users.</a:t>
            </a:r>
            <a:endParaRPr/>
          </a:p>
        </p:txBody>
      </p:sp>
      <p:sp>
        <p:nvSpPr>
          <p:cNvPr id="521" name="Google Shape;521;p36"/>
          <p:cNvSpPr txBox="1"/>
          <p:nvPr/>
        </p:nvSpPr>
        <p:spPr>
          <a:xfrm>
            <a:off x="1102347" y="3177082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PRIVACY START</a:t>
            </a:r>
            <a:endParaRPr/>
          </a:p>
        </p:txBody>
      </p:sp>
      <p:sp>
        <p:nvSpPr>
          <p:cNvPr id="522" name="Google Shape;522;p36"/>
          <p:cNvSpPr txBox="1"/>
          <p:nvPr/>
        </p:nvSpPr>
        <p:spPr>
          <a:xfrm>
            <a:off x="978768" y="4054264"/>
            <a:ext cx="7602670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13: Summary: how we solved these problem ... and much more () similar to apple's much more(with features) </a:t>
            </a:r>
            <a:endParaRPr/>
          </a:p>
        </p:txBody>
      </p:sp>
      <p:sp>
        <p:nvSpPr>
          <p:cNvPr id="523" name="Google Shape;523;p36"/>
          <p:cNvSpPr txBox="1"/>
          <p:nvPr/>
        </p:nvSpPr>
        <p:spPr>
          <a:xfrm>
            <a:off x="1115292" y="3801271"/>
            <a:ext cx="7041556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PRIVACY END</a:t>
            </a:r>
            <a:endParaRPr/>
          </a:p>
        </p:txBody>
      </p:sp>
      <p:sp>
        <p:nvSpPr>
          <p:cNvPr id="524" name="Google Shape;524;p36"/>
          <p:cNvSpPr txBox="1"/>
          <p:nvPr/>
        </p:nvSpPr>
        <p:spPr>
          <a:xfrm>
            <a:off x="606008" y="4273400"/>
            <a:ext cx="8183825" cy="1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14: Conclusion: market shares, user that we estimate to attract, profit (we calculated all the cost form bluh 50% profit margin)</a:t>
            </a:r>
            <a:endParaRPr/>
          </a:p>
        </p:txBody>
      </p:sp>
      <p:sp>
        <p:nvSpPr>
          <p:cNvPr id="525" name="Google Shape;525;p36"/>
          <p:cNvSpPr txBox="1"/>
          <p:nvPr/>
        </p:nvSpPr>
        <p:spPr>
          <a:xfrm>
            <a:off x="544157" y="4507071"/>
            <a:ext cx="8183825" cy="39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page 15: we are not just creating a social platform ,by combining pearler and pearler social, we are creating a community for styudents, and poeple ....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27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-23890" y="509284"/>
            <a:ext cx="9276410" cy="4689071"/>
          </a:xfrm>
          <a:custGeom>
            <a:avLst/>
            <a:gdLst/>
            <a:ahLst/>
            <a:cxnLst/>
            <a:rect l="l" t="t" r="r" b="b"/>
            <a:pathLst>
              <a:path w="9167889" h="4634215" extrusionOk="0">
                <a:moveTo>
                  <a:pt x="12314" y="1643606"/>
                </a:moveTo>
                <a:cubicBezTo>
                  <a:pt x="12067" y="1350381"/>
                  <a:pt x="247" y="293225"/>
                  <a:pt x="0" y="0"/>
                </a:cubicBezTo>
                <a:lnTo>
                  <a:pt x="9156315" y="3496296"/>
                </a:lnTo>
                <a:lnTo>
                  <a:pt x="9167889" y="4634215"/>
                </a:lnTo>
                <a:lnTo>
                  <a:pt x="23889" y="4634215"/>
                </a:lnTo>
                <a:cubicBezTo>
                  <a:pt x="20031" y="3637345"/>
                  <a:pt x="16172" y="2640476"/>
                  <a:pt x="12314" y="1643606"/>
                </a:cubicBezTo>
                <a:close/>
              </a:path>
            </a:pathLst>
          </a:custGeom>
          <a:solidFill>
            <a:srgbClr val="F784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7"/>
          <p:cNvSpPr txBox="1"/>
          <p:nvPr/>
        </p:nvSpPr>
        <p:spPr>
          <a:xfrm>
            <a:off x="323528" y="4232733"/>
            <a:ext cx="5232120" cy="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533" name="Google Shape;533;p37"/>
          <p:cNvSpPr txBox="1"/>
          <p:nvPr/>
        </p:nvSpPr>
        <p:spPr>
          <a:xfrm>
            <a:off x="7092280" y="4663865"/>
            <a:ext cx="1847744" cy="11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CRICOS Provider Code 00098G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646367" y="1454205"/>
            <a:ext cx="48505" cy="2248466"/>
          </a:xfrm>
          <a:prstGeom prst="rect">
            <a:avLst/>
          </a:prstGeom>
          <a:solidFill>
            <a:srgbClr val="094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3430185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409715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2419950"/>
            <a:ext cx="303601" cy="303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4"/>
          <p:cNvGrpSpPr/>
          <p:nvPr/>
        </p:nvGrpSpPr>
        <p:grpSpPr>
          <a:xfrm>
            <a:off x="514350" y="175421"/>
            <a:ext cx="5794275" cy="659081"/>
            <a:chOff x="0" y="-66675"/>
            <a:chExt cx="15451399" cy="1757550"/>
          </a:xfrm>
        </p:grpSpPr>
        <p:sp>
          <p:nvSpPr>
            <p:cNvPr id="88" name="Google Shape;88;p4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Communication</a:t>
              </a:r>
              <a:endParaRPr/>
            </a:p>
          </p:txBody>
        </p:sp>
        <p:sp>
          <p:nvSpPr>
            <p:cNvPr id="89" name="Google Shape;89;p4"/>
            <p:cNvSpPr txBox="1"/>
            <p:nvPr/>
          </p:nvSpPr>
          <p:spPr>
            <a:xfrm>
              <a:off x="0" y="105155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Sharing Information</a:t>
              </a:r>
              <a:endParaRPr/>
            </a:p>
          </p:txBody>
        </p:sp>
      </p:grpSp>
      <p:grpSp>
        <p:nvGrpSpPr>
          <p:cNvPr id="90" name="Google Shape;90;p4"/>
          <p:cNvGrpSpPr/>
          <p:nvPr/>
        </p:nvGrpSpPr>
        <p:grpSpPr>
          <a:xfrm>
            <a:off x="1998084" y="3284497"/>
            <a:ext cx="5794275" cy="574899"/>
            <a:chOff x="0" y="-66675"/>
            <a:chExt cx="15451399" cy="1533063"/>
          </a:xfrm>
        </p:grpSpPr>
        <p:sp>
          <p:nvSpPr>
            <p:cNvPr id="91" name="Google Shape;91;p4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Global</a:t>
              </a:r>
              <a:endParaRPr/>
            </a:p>
          </p:txBody>
        </p:sp>
        <p:sp>
          <p:nvSpPr>
            <p:cNvPr id="92" name="Google Shape;92;p4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1998084" y="2280949"/>
            <a:ext cx="5794275" cy="574899"/>
            <a:chOff x="0" y="-66675"/>
            <a:chExt cx="15451399" cy="1533063"/>
          </a:xfrm>
        </p:grpSpPr>
        <p:sp>
          <p:nvSpPr>
            <p:cNvPr id="94" name="Google Shape;94;p4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Limited Distance</a:t>
              </a:r>
              <a:endParaRPr/>
            </a:p>
          </p:txBody>
        </p:sp>
        <p:sp>
          <p:nvSpPr>
            <p:cNvPr id="95" name="Google Shape;95;p4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Telephone, Mails, Fax</a:t>
              </a: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998084" y="1264027"/>
            <a:ext cx="5794275" cy="574899"/>
            <a:chOff x="0" y="-66675"/>
            <a:chExt cx="15451399" cy="1533063"/>
          </a:xfrm>
        </p:grpSpPr>
        <p:sp>
          <p:nvSpPr>
            <p:cNvPr id="97" name="Google Shape;97;p4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In Person</a:t>
              </a:r>
              <a:endParaRPr/>
            </a:p>
          </p:txBody>
        </p:sp>
        <p:sp>
          <p:nvSpPr>
            <p:cNvPr id="98" name="Google Shape;98;p4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Face-to-face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/>
          <p:nvPr/>
        </p:nvSpPr>
        <p:spPr>
          <a:xfrm>
            <a:off x="646367" y="1454205"/>
            <a:ext cx="48973" cy="2279581"/>
          </a:xfrm>
          <a:prstGeom prst="rect">
            <a:avLst/>
          </a:prstGeom>
          <a:solidFill>
            <a:srgbClr val="094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3430185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409715"/>
            <a:ext cx="303601" cy="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2419950"/>
            <a:ext cx="303601" cy="303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5"/>
          <p:cNvGrpSpPr/>
          <p:nvPr/>
        </p:nvGrpSpPr>
        <p:grpSpPr>
          <a:xfrm>
            <a:off x="514350" y="173516"/>
            <a:ext cx="5794275" cy="662891"/>
            <a:chOff x="0" y="-66675"/>
            <a:chExt cx="15451399" cy="1767710"/>
          </a:xfrm>
        </p:grpSpPr>
        <p:sp>
          <p:nvSpPr>
            <p:cNvPr id="108" name="Google Shape;108;p5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Communication</a:t>
              </a:r>
              <a:endParaRPr/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0" y="106171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Personal Information</a:t>
              </a:r>
              <a:endParaRPr/>
            </a:p>
          </p:txBody>
        </p:sp>
      </p:grpSp>
      <p:grpSp>
        <p:nvGrpSpPr>
          <p:cNvPr id="110" name="Google Shape;110;p5"/>
          <p:cNvGrpSpPr/>
          <p:nvPr/>
        </p:nvGrpSpPr>
        <p:grpSpPr>
          <a:xfrm>
            <a:off x="1998084" y="3284497"/>
            <a:ext cx="5794275" cy="574899"/>
            <a:chOff x="0" y="-66675"/>
            <a:chExt cx="15451399" cy="1533063"/>
          </a:xfrm>
        </p:grpSpPr>
        <p:sp>
          <p:nvSpPr>
            <p:cNvPr id="111" name="Google Shape;111;p5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Global</a:t>
              </a:r>
              <a:endParaRPr/>
            </a:p>
          </p:txBody>
        </p:sp>
        <p:sp>
          <p:nvSpPr>
            <p:cNvPr id="112" name="Google Shape;112;p5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</p:grpSp>
      <p:grpSp>
        <p:nvGrpSpPr>
          <p:cNvPr id="113" name="Google Shape;113;p5"/>
          <p:cNvGrpSpPr/>
          <p:nvPr/>
        </p:nvGrpSpPr>
        <p:grpSpPr>
          <a:xfrm>
            <a:off x="1998084" y="2280949"/>
            <a:ext cx="5794275" cy="574899"/>
            <a:chOff x="0" y="-66675"/>
            <a:chExt cx="15451399" cy="1533063"/>
          </a:xfrm>
        </p:grpSpPr>
        <p:sp>
          <p:nvSpPr>
            <p:cNvPr id="114" name="Google Shape;114;p5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Limited Distance</a:t>
              </a:r>
              <a:endParaRPr/>
            </a:p>
          </p:txBody>
        </p:sp>
        <p:sp>
          <p:nvSpPr>
            <p:cNvPr id="115" name="Google Shape;115;p5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Telephone, Mails, Fax</a:t>
              </a:r>
              <a:endParaRPr/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1998084" y="1264027"/>
            <a:ext cx="5794275" cy="574899"/>
            <a:chOff x="0" y="-66675"/>
            <a:chExt cx="15451399" cy="1533063"/>
          </a:xfrm>
        </p:grpSpPr>
        <p:sp>
          <p:nvSpPr>
            <p:cNvPr id="117" name="Google Shape;117;p5"/>
            <p:cNvSpPr txBox="1"/>
            <p:nvPr/>
          </p:nvSpPr>
          <p:spPr>
            <a:xfrm>
              <a:off x="0" y="-66675"/>
              <a:ext cx="15451399" cy="75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In Person</a:t>
              </a:r>
              <a:endParaRPr/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0" y="921967"/>
              <a:ext cx="15451399" cy="544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Face-to-face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1456421" y="1567783"/>
            <a:ext cx="2780779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1456421" y="2312597"/>
            <a:ext cx="1535174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1456421" y="3054065"/>
            <a:ext cx="1535174" cy="44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4572000" y="2491810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Fraud, Security breach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4572000" y="3182652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Sensitive information 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1546562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639166" y="1743187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2291376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/>
        </p:nvSpPr>
        <p:spPr>
          <a:xfrm>
            <a:off x="639166" y="2510860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514350" y="3032844"/>
            <a:ext cx="544239" cy="5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639166" y="3229469"/>
            <a:ext cx="294607" cy="15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514350" y="585785"/>
            <a:ext cx="5794275" cy="19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14350" y="585785"/>
            <a:ext cx="5794275" cy="19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4572000" y="1693990"/>
            <a:ext cx="4572000" cy="23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Platform, Misinformation, Community</a:t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>
            <a:off x="514350" y="175421"/>
            <a:ext cx="5794275" cy="659081"/>
            <a:chOff x="0" y="-66675"/>
            <a:chExt cx="15451399" cy="1757550"/>
          </a:xfrm>
        </p:grpSpPr>
        <p:sp>
          <p:nvSpPr>
            <p:cNvPr id="138" name="Google Shape;138;p6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0" y="1051552"/>
              <a:ext cx="15451399" cy="639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Global Communication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5933" y="514350"/>
            <a:ext cx="3112135" cy="311213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2876463" y="3864209"/>
            <a:ext cx="3391074" cy="54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A Social Media Platform dedicated for personal finance and investment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1591800" y="3162950"/>
            <a:ext cx="69414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2" b="1">
                <a:solidFill>
                  <a:srgbClr val="44444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634321" y="1641174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616" y="2019151"/>
            <a:ext cx="852226" cy="85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5">
            <a:alphaModFix/>
          </a:blip>
          <a:srcRect l="1702" r="1702"/>
          <a:stretch/>
        </p:blipFill>
        <p:spPr>
          <a:xfrm>
            <a:off x="2948159" y="2044442"/>
            <a:ext cx="806932" cy="83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5900" y="2176135"/>
            <a:ext cx="695242" cy="69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2686216" y="1641174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 amt="10999"/>
          </a:blip>
          <a:srcRect/>
          <a:stretch/>
        </p:blipFill>
        <p:spPr>
          <a:xfrm rot="-2700000">
            <a:off x="4738112" y="1676632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7">
            <a:alphaModFix amt="10999"/>
          </a:blip>
          <a:srcRect/>
          <a:stretch/>
        </p:blipFill>
        <p:spPr>
          <a:xfrm rot="-2700000">
            <a:off x="7178863" y="1676632"/>
            <a:ext cx="1330817" cy="157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46898" y="2110714"/>
            <a:ext cx="794747" cy="769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9"/>
          <p:cNvGrpSpPr/>
          <p:nvPr/>
        </p:nvGrpSpPr>
        <p:grpSpPr>
          <a:xfrm>
            <a:off x="514350" y="161292"/>
            <a:ext cx="5794275" cy="681477"/>
            <a:chOff x="0" y="-66675"/>
            <a:chExt cx="15451399" cy="1817273"/>
          </a:xfrm>
        </p:grpSpPr>
        <p:sp>
          <p:nvSpPr>
            <p:cNvPr id="165" name="Google Shape;165;p9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Pearler. Social</a:t>
              </a:r>
              <a:endParaRPr/>
            </a:p>
          </p:txBody>
        </p:sp>
        <p:sp>
          <p:nvSpPr>
            <p:cNvPr id="166" name="Google Shape;166;p9"/>
            <p:cNvSpPr txBox="1"/>
            <p:nvPr/>
          </p:nvSpPr>
          <p:spPr>
            <a:xfrm>
              <a:off x="0" y="1042027"/>
              <a:ext cx="15451399" cy="708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Features</a:t>
              </a:r>
              <a:endParaRPr/>
            </a:p>
          </p:txBody>
        </p:sp>
      </p:grpSp>
      <p:sp>
        <p:nvSpPr>
          <p:cNvPr id="167" name="Google Shape;167;p9"/>
          <p:cNvSpPr txBox="1"/>
          <p:nvPr/>
        </p:nvSpPr>
        <p:spPr>
          <a:xfrm>
            <a:off x="539793" y="3501216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2591688" y="3501216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Instagram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4643584" y="3501216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7175308" y="3501216"/>
            <a:ext cx="1454343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Pearler.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514350" y="1247215"/>
            <a:ext cx="1590485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Popular Features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7205660" y="1247215"/>
            <a:ext cx="1277222" cy="26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New Features</a:t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>
            <a:off x="6587652" y="1899862"/>
            <a:ext cx="45184" cy="1190814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6376" y="889719"/>
            <a:ext cx="5611248" cy="4071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0"/>
          <p:cNvGrpSpPr/>
          <p:nvPr/>
        </p:nvGrpSpPr>
        <p:grpSpPr>
          <a:xfrm>
            <a:off x="514350" y="161292"/>
            <a:ext cx="5794275" cy="681477"/>
            <a:chOff x="0" y="-66675"/>
            <a:chExt cx="15451399" cy="1817273"/>
          </a:xfrm>
        </p:grpSpPr>
        <p:sp>
          <p:nvSpPr>
            <p:cNvPr id="180" name="Google Shape;180;p10"/>
            <p:cNvSpPr txBox="1"/>
            <p:nvPr/>
          </p:nvSpPr>
          <p:spPr>
            <a:xfrm>
              <a:off x="0" y="-66675"/>
              <a:ext cx="15451399" cy="882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/>
            </a:p>
          </p:txBody>
        </p:sp>
        <p:sp>
          <p:nvSpPr>
            <p:cNvPr id="181" name="Google Shape;181;p10"/>
            <p:cNvSpPr txBox="1"/>
            <p:nvPr/>
          </p:nvSpPr>
          <p:spPr>
            <a:xfrm>
              <a:off x="0" y="1042027"/>
              <a:ext cx="15451399" cy="708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9427D"/>
                  </a:solidFill>
                  <a:latin typeface="Arial"/>
                  <a:ea typeface="Arial"/>
                  <a:cs typeface="Arial"/>
                  <a:sym typeface="Arial"/>
                </a:rPr>
                <a:t>Main Page</a:t>
              </a:r>
              <a:endParaRPr/>
            </a:p>
          </p:txBody>
        </p:sp>
      </p:grpSp>
      <p:sp>
        <p:nvSpPr>
          <p:cNvPr id="182" name="Google Shape;182;p10"/>
          <p:cNvSpPr/>
          <p:nvPr/>
        </p:nvSpPr>
        <p:spPr>
          <a:xfrm>
            <a:off x="1811950" y="889725"/>
            <a:ext cx="5565600" cy="4071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B_Template-16x9">
  <a:themeElements>
    <a:clrScheme name="AGSM">
      <a:dk1>
        <a:srgbClr val="404040"/>
      </a:dk1>
      <a:lt1>
        <a:srgbClr val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Macintosh PowerPoint</Application>
  <PresentationFormat>On-screen Show (16:9)</PresentationFormat>
  <Paragraphs>219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Arial</vt:lpstr>
      <vt:lpstr>Noto Sans Symbols</vt:lpstr>
      <vt:lpstr>Merriweather Sans</vt:lpstr>
      <vt:lpstr>Open Sans Light</vt:lpstr>
      <vt:lpstr>Helvetica Neue</vt:lpstr>
      <vt:lpstr>ASB_Template-16x9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Joson</dc:creator>
  <cp:lastModifiedBy>Vincent Shi</cp:lastModifiedBy>
  <cp:revision>1</cp:revision>
  <dcterms:created xsi:type="dcterms:W3CDTF">2018-10-11T04:58:55Z</dcterms:created>
  <dcterms:modified xsi:type="dcterms:W3CDTF">2021-07-22T02:49:48Z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BDocumentType">
    <vt:lpwstr>16</vt:lpwstr>
  </property>
  <property fmtid="{D5CDD505-2E9C-101B-9397-08002B2CF9AE}" pid="3" name="Order">
    <vt:lpwstr>6600.00000000000</vt:lpwstr>
  </property>
  <property fmtid="{D5CDD505-2E9C-101B-9397-08002B2CF9AE}" pid="4" name="Category">
    <vt:lpwstr>AGSM</vt:lpwstr>
  </property>
  <property fmtid="{D5CDD505-2E9C-101B-9397-08002B2CF9AE}" pid="5" name="ASBDepartment">
    <vt:lpwstr>8</vt:lpwstr>
  </property>
  <property fmtid="{D5CDD505-2E9C-101B-9397-08002B2CF9AE}" pid="6" name="ASBUpdatedDate">
    <vt:lpwstr>2015-09-08T00:00:00Z</vt:lpwstr>
  </property>
  <property fmtid="{D5CDD505-2E9C-101B-9397-08002B2CF9AE}" pid="7" name="ASBProgram">
    <vt:lpwstr>5</vt:lpwstr>
  </property>
  <property fmtid="{D5CDD505-2E9C-101B-9397-08002B2CF9AE}" pid="8" name="Format">
    <vt:lpwstr>PowerPoint</vt:lpwstr>
  </property>
  <property fmtid="{D5CDD505-2E9C-101B-9397-08002B2CF9AE}" pid="9" name="UnswBus_ResourceCategory">
    <vt:lpwstr>78;#AGSM|e641e8a1-99e5-404f-bd7c-35803f4d985d</vt:lpwstr>
  </property>
  <property fmtid="{D5CDD505-2E9C-101B-9397-08002B2CF9AE}" pid="10" name="UnswBus_ResourceType">
    <vt:lpwstr>Template</vt:lpwstr>
  </property>
  <property fmtid="{D5CDD505-2E9C-101B-9397-08002B2CF9AE}" pid="11" name="i7e4caf4883549738b3fce866cf588f7">
    <vt:lpwstr>AGSM|e641e8a1-99e5-404f-bd7c-35803f4d985d</vt:lpwstr>
  </property>
  <property fmtid="{D5CDD505-2E9C-101B-9397-08002B2CF9AE}" pid="12" name="TaxCatchAll">
    <vt:lpwstr>78;#AGSM|e641e8a1-99e5-404f-bd7c-35803f4d985d</vt:lpwstr>
  </property>
  <property fmtid="{D5CDD505-2E9C-101B-9397-08002B2CF9AE}" pid="13" name="l106d6d0667840b48999320499b4dd29">
    <vt:lpwstr/>
  </property>
  <property fmtid="{D5CDD505-2E9C-101B-9397-08002B2CF9AE}" pid="14" name="UnswBus_EnterpriseKeywords">
    <vt:lpwstr/>
  </property>
  <property fmtid="{D5CDD505-2E9C-101B-9397-08002B2CF9AE}" pid="15" name="cfdce602ab9848b4bf80c62eae0cddb3">
    <vt:lpwstr/>
  </property>
  <property fmtid="{D5CDD505-2E9C-101B-9397-08002B2CF9AE}" pid="16" name="UnswBus_SchoolUnit">
    <vt:lpwstr/>
  </property>
  <property fmtid="{D5CDD505-2E9C-101B-9397-08002B2CF9AE}" pid="17" name="UnswBus_Description">
    <vt:lpwstr>Branded templates produced by the UNSW Business School Marketing team</vt:lpwstr>
  </property>
</Properties>
</file>