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70" r:id="rId3"/>
    <p:sldId id="280" r:id="rId4"/>
    <p:sldId id="279" r:id="rId5"/>
    <p:sldId id="281" r:id="rId6"/>
    <p:sldId id="285" r:id="rId7"/>
    <p:sldId id="286" r:id="rId8"/>
    <p:sldId id="282" r:id="rId9"/>
    <p:sldId id="287" r:id="rId10"/>
    <p:sldId id="288" r:id="rId11"/>
    <p:sldId id="283" r:id="rId12"/>
    <p:sldId id="289" r:id="rId13"/>
    <p:sldId id="290" r:id="rId14"/>
    <p:sldId id="284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fr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CC"/>
    <a:srgbClr val="C40C42"/>
    <a:srgbClr val="A80039"/>
    <a:srgbClr val="C44C4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53" autoAdjust="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STRAGIER" userId="0e808ee5-4c19-411d-ab00-866475c216d7" providerId="ADAL" clId="{FD2EF707-AEB6-45B2-9836-670920432C01}"/>
    <pc:docChg chg="modSld">
      <pc:chgData name="Vincent STRAGIER" userId="0e808ee5-4c19-411d-ab00-866475c216d7" providerId="ADAL" clId="{FD2EF707-AEB6-45B2-9836-670920432C01}" dt="2021-12-21T16:59:48.213" v="112" actId="1076"/>
      <pc:docMkLst>
        <pc:docMk/>
      </pc:docMkLst>
      <pc:sldChg chg="modSp mod">
        <pc:chgData name="Vincent STRAGIER" userId="0e808ee5-4c19-411d-ab00-866475c216d7" providerId="ADAL" clId="{FD2EF707-AEB6-45B2-9836-670920432C01}" dt="2021-12-21T16:59:48.213" v="112" actId="1076"/>
        <pc:sldMkLst>
          <pc:docMk/>
          <pc:sldMk cId="0" sldId="261"/>
        </pc:sldMkLst>
        <pc:spChg chg="mod">
          <ac:chgData name="Vincent STRAGIER" userId="0e808ee5-4c19-411d-ab00-866475c216d7" providerId="ADAL" clId="{FD2EF707-AEB6-45B2-9836-670920432C01}" dt="2021-12-21T16:59:48.213" v="112" actId="1076"/>
          <ac:spMkLst>
            <pc:docMk/>
            <pc:sldMk cId="0" sldId="261"/>
            <ac:spMk id="23556" creationId="{0AB4D4FD-3E76-423B-A494-FD08DB46DBED}"/>
          </ac:spMkLst>
        </pc:spChg>
        <pc:spChg chg="mod">
          <ac:chgData name="Vincent STRAGIER" userId="0e808ee5-4c19-411d-ab00-866475c216d7" providerId="ADAL" clId="{FD2EF707-AEB6-45B2-9836-670920432C01}" dt="2021-12-21T16:59:37.167" v="111" actId="20577"/>
          <ac:spMkLst>
            <pc:docMk/>
            <pc:sldMk cId="0" sldId="261"/>
            <ac:spMk id="23557" creationId="{60CAEEF1-EA59-444D-9B7B-95959D2C144B}"/>
          </ac:spMkLst>
        </pc:spChg>
      </pc:sldChg>
      <pc:sldChg chg="modSp mod">
        <pc:chgData name="Vincent STRAGIER" userId="0e808ee5-4c19-411d-ab00-866475c216d7" providerId="ADAL" clId="{FD2EF707-AEB6-45B2-9836-670920432C01}" dt="2021-12-21T14:40:04.518" v="0" actId="20577"/>
        <pc:sldMkLst>
          <pc:docMk/>
          <pc:sldMk cId="1797237616" sldId="285"/>
        </pc:sldMkLst>
        <pc:spChg chg="mod">
          <ac:chgData name="Vincent STRAGIER" userId="0e808ee5-4c19-411d-ab00-866475c216d7" providerId="ADAL" clId="{FD2EF707-AEB6-45B2-9836-670920432C01}" dt="2021-12-21T14:40:04.518" v="0" actId="20577"/>
          <ac:spMkLst>
            <pc:docMk/>
            <pc:sldMk cId="1797237616" sldId="285"/>
            <ac:spMk id="2" creationId="{AF396069-45DD-467D-8A53-1C1AD76DA373}"/>
          </ac:spMkLst>
        </pc:spChg>
      </pc:sldChg>
      <pc:sldChg chg="modSp mod">
        <pc:chgData name="Vincent STRAGIER" userId="0e808ee5-4c19-411d-ab00-866475c216d7" providerId="ADAL" clId="{FD2EF707-AEB6-45B2-9836-670920432C01}" dt="2021-12-21T14:52:19.914" v="22" actId="20577"/>
        <pc:sldMkLst>
          <pc:docMk/>
          <pc:sldMk cId="463619242" sldId="287"/>
        </pc:sldMkLst>
        <pc:spChg chg="mod">
          <ac:chgData name="Vincent STRAGIER" userId="0e808ee5-4c19-411d-ab00-866475c216d7" providerId="ADAL" clId="{FD2EF707-AEB6-45B2-9836-670920432C01}" dt="2021-12-21T14:52:19.914" v="22" actId="20577"/>
          <ac:spMkLst>
            <pc:docMk/>
            <pc:sldMk cId="463619242" sldId="287"/>
            <ac:spMk id="2" creationId="{AF396069-45DD-467D-8A53-1C1AD76DA373}"/>
          </ac:spMkLst>
        </pc:spChg>
      </pc:sldChg>
      <pc:sldChg chg="modSp mod">
        <pc:chgData name="Vincent STRAGIER" userId="0e808ee5-4c19-411d-ab00-866475c216d7" providerId="ADAL" clId="{FD2EF707-AEB6-45B2-9836-670920432C01}" dt="2021-12-21T14:53:51.816" v="34" actId="14100"/>
        <pc:sldMkLst>
          <pc:docMk/>
          <pc:sldMk cId="430952128" sldId="291"/>
        </pc:sldMkLst>
        <pc:spChg chg="mod">
          <ac:chgData name="Vincent STRAGIER" userId="0e808ee5-4c19-411d-ab00-866475c216d7" providerId="ADAL" clId="{FD2EF707-AEB6-45B2-9836-670920432C01}" dt="2021-12-21T14:53:51.816" v="34" actId="14100"/>
          <ac:spMkLst>
            <pc:docMk/>
            <pc:sldMk cId="430952128" sldId="291"/>
            <ac:spMk id="9" creationId="{9487766F-9DB0-4D81-81C4-DA59ED6084FC}"/>
          </ac:spMkLst>
        </pc:spChg>
      </pc:sldChg>
    </pc:docChg>
  </pc:docChgLst>
  <pc:docChgLst>
    <pc:chgData name="Vincent STRAGIER" userId="0e808ee5-4c19-411d-ab00-866475c216d7" providerId="ADAL" clId="{BA2FBC57-2FCF-4FFD-97E3-C820E32D8934}"/>
    <pc:docChg chg="undo custSel modSld">
      <pc:chgData name="Vincent STRAGIER" userId="0e808ee5-4c19-411d-ab00-866475c216d7" providerId="ADAL" clId="{BA2FBC57-2FCF-4FFD-97E3-C820E32D8934}" dt="2022-12-14T12:05:33.236" v="5" actId="6549"/>
      <pc:docMkLst>
        <pc:docMk/>
      </pc:docMkLst>
      <pc:sldChg chg="modSp mod">
        <pc:chgData name="Vincent STRAGIER" userId="0e808ee5-4c19-411d-ab00-866475c216d7" providerId="ADAL" clId="{BA2FBC57-2FCF-4FFD-97E3-C820E32D8934}" dt="2022-12-14T12:05:33.236" v="5" actId="6549"/>
        <pc:sldMkLst>
          <pc:docMk/>
          <pc:sldMk cId="430952128" sldId="291"/>
        </pc:sldMkLst>
        <pc:spChg chg="mod">
          <ac:chgData name="Vincent STRAGIER" userId="0e808ee5-4c19-411d-ab00-866475c216d7" providerId="ADAL" clId="{BA2FBC57-2FCF-4FFD-97E3-C820E32D8934}" dt="2022-12-14T12:05:33.236" v="5" actId="6549"/>
          <ac:spMkLst>
            <pc:docMk/>
            <pc:sldMk cId="430952128" sldId="291"/>
            <ac:spMk id="9" creationId="{9487766F-9DB0-4D81-81C4-DA59ED6084F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CF12321-9FCB-4184-B66F-8F2F0D407B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EC78C2-DFE5-401A-839E-B2762A537C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95B015-23EF-42AF-B75A-90CD899FA8C9}" type="datetimeFigureOut">
              <a:rPr lang="fr-FR"/>
              <a:pPr>
                <a:defRPr/>
              </a:pPr>
              <a:t>14/12/2022</a:t>
            </a:fld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86EB4C-F975-4FFF-8928-929A1707F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EA47FB-F8DE-4722-AFCE-B2EF028946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F97E96-00A4-442E-A218-05480833646F}" type="slidenum">
              <a:rPr lang="fr-BE" altLang="fr-FR"/>
              <a:pPr/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84CE678-7700-4EBE-811D-1FC9888284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49A80C-A2CE-4D42-8557-D6B0478533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4ABA63-B600-4C17-9B61-3060E8B1D80A}" type="datetimeFigureOut">
              <a:rPr lang="fr-FR"/>
              <a:pPr>
                <a:defRPr/>
              </a:pPr>
              <a:t>14/12/2022</a:t>
            </a:fld>
            <a:endParaRPr lang="fr-BE" dirty="0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21E628CA-B425-48EB-A74F-B1C2697212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dirty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140C377E-AF8F-4AEA-8EE3-F74AF1AD9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BE" altLang="fr-FR"/>
              <a:t>Cliquez pour modifier les styles du texte du masque</a:t>
            </a:r>
          </a:p>
          <a:p>
            <a:pPr lvl="1"/>
            <a:r>
              <a:rPr lang="fr-BE" altLang="fr-FR"/>
              <a:t>Deuxième niveau</a:t>
            </a:r>
          </a:p>
          <a:p>
            <a:pPr lvl="2"/>
            <a:r>
              <a:rPr lang="fr-BE" altLang="fr-FR"/>
              <a:t>Troisième niveau</a:t>
            </a:r>
          </a:p>
          <a:p>
            <a:pPr lvl="3"/>
            <a:r>
              <a:rPr lang="fr-BE" altLang="fr-FR"/>
              <a:t>Quatrième niveau</a:t>
            </a:r>
          </a:p>
          <a:p>
            <a:pPr lvl="4"/>
            <a:r>
              <a:rPr lang="fr-BE" alt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E8142E-8B15-476F-B3D8-7668F2210A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59B045-7638-41AD-95A2-AC3E78494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9EE7D14-2A00-4A98-ACBA-200386421F68}" type="slidenum">
              <a:rPr lang="fr-BE" altLang="fr-FR"/>
              <a:pPr/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medecine &amp; pharma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CA12726-9B73-4C8F-8FE3-F6A6419B1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0C8807B-41AF-491A-B37E-996BBB45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1" y="5700714"/>
            <a:ext cx="2222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sciences_microscope_large.jpg">
            <a:extLst>
              <a:ext uri="{FF2B5EF4-FFF2-40B4-BE49-F238E27FC236}">
                <a16:creationId xmlns:a16="http://schemas.microsoft.com/office/drawing/2014/main" id="{C192D688-EE60-42CF-9374-5C18F624A4A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84" y="511176"/>
            <a:ext cx="8981016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6CD2D9F-AF54-42D5-852B-2404B77E08CC}"/>
              </a:ext>
            </a:extLst>
          </p:cNvPr>
          <p:cNvSpPr txBox="1"/>
          <p:nvPr/>
        </p:nvSpPr>
        <p:spPr>
          <a:xfrm>
            <a:off x="2997200" y="447675"/>
            <a:ext cx="68072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de Médecine et Pharmacie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2666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F2FA4AB3-CEFD-48F6-83F0-2CFA0B5B4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archi_large4.jpg">
            <a:extLst>
              <a:ext uri="{FF2B5EF4-FFF2-40B4-BE49-F238E27FC236}">
                <a16:creationId xmlns:a16="http://schemas.microsoft.com/office/drawing/2014/main" id="{B3F8BA19-381D-4276-B8F9-88CE1174D5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5938"/>
            <a:ext cx="89662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60BD5A-4633-4FAD-96BD-65E8D3FC875A}"/>
              </a:ext>
            </a:extLst>
          </p:cNvPr>
          <p:cNvSpPr txBox="1"/>
          <p:nvPr/>
        </p:nvSpPr>
        <p:spPr>
          <a:xfrm>
            <a:off x="3009900" y="447676"/>
            <a:ext cx="8991600" cy="1343025"/>
          </a:xfrm>
          <a:prstGeom prst="rect">
            <a:avLst/>
          </a:prstGeom>
          <a:effectLst>
            <a:outerShdw blurRad="1270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d’Architecture</a:t>
            </a:r>
          </a:p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et d’Urbanisme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B7BA8D-89B1-47B5-8B10-A7975FB40687}"/>
              </a:ext>
            </a:extLst>
          </p:cNvPr>
          <p:cNvSpPr txBox="1"/>
          <p:nvPr/>
        </p:nvSpPr>
        <p:spPr>
          <a:xfrm>
            <a:off x="1130300" y="5657850"/>
            <a:ext cx="1219200" cy="914400"/>
          </a:xfrm>
          <a:prstGeom prst="rect">
            <a:avLst/>
          </a:prstGeom>
        </p:spPr>
        <p:txBody>
          <a:bodyPr wrap="none">
            <a:normAutofit lnSpcReduction="10000"/>
          </a:bodyPr>
          <a:lstStyle/>
          <a:p>
            <a:pPr marL="342900" indent="-342900" eaLnBrk="0" hangingPunct="0">
              <a:buFont typeface="Arial" pitchFamily="34" charset="0"/>
              <a:buNone/>
              <a:defRPr/>
            </a:pPr>
            <a:r>
              <a:rPr lang="fr-FR" sz="6000" dirty="0">
                <a:solidFill>
                  <a:srgbClr val="80808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?</a:t>
            </a:r>
            <a:endParaRPr lang="fr-BE" sz="2800" dirty="0">
              <a:solidFill>
                <a:srgbClr val="80808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1004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40E0E76-3283-413A-A713-B51993B6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A5A83E-3ECF-45C0-AD73-292404A94FD9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C4150D47-946A-4C9A-A262-9131AE11F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06816B-2369-45D7-AB7F-F538021ABAB3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7" name="Espace réservé du pied de page 13">
            <a:extLst>
              <a:ext uri="{FF2B5EF4-FFF2-40B4-BE49-F238E27FC236}">
                <a16:creationId xmlns:a16="http://schemas.microsoft.com/office/drawing/2014/main" id="{EEB8C01D-53C4-4CEE-B586-4A46E82F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125429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à gauch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2573E63-AB3C-498E-906F-E73DDA7F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A8D497-0CF2-419F-B864-2C7CB1E68C08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5800" y="274638"/>
            <a:ext cx="835660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0" y="1600201"/>
            <a:ext cx="8343899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152401" y="285750"/>
            <a:ext cx="2705100" cy="6057900"/>
          </a:xfrm>
        </p:spPr>
        <p:txBody>
          <a:bodyPr/>
          <a:lstStyle>
            <a:lvl2pPr marL="0" indent="0" algn="l">
              <a:buNone/>
              <a:defRPr sz="1300" b="1" cap="small" baseline="0">
                <a:solidFill>
                  <a:srgbClr val="C44C4C"/>
                </a:solidFill>
                <a:latin typeface="+mn-lt"/>
              </a:defRPr>
            </a:lvl2pPr>
            <a:lvl3pPr marL="0" indent="0">
              <a:buClr>
                <a:srgbClr val="969696"/>
              </a:buClr>
              <a:buFontTx/>
              <a:buNone/>
              <a:defRPr sz="1300" cap="small">
                <a:solidFill>
                  <a:srgbClr val="969696"/>
                </a:solidFill>
                <a:latin typeface="+mn-lt"/>
              </a:defRPr>
            </a:lvl3pPr>
            <a:lvl4pPr marL="180975" indent="-180975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4pPr>
            <a:lvl5pPr marL="180975" marR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300" cap="small" baseline="0">
                <a:solidFill>
                  <a:srgbClr val="969696"/>
                </a:solidFill>
                <a:latin typeface="+mn-lt"/>
              </a:defRPr>
            </a:lvl5pPr>
            <a:lvl6pPr marL="447675" indent="-228600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6pPr>
            <a:lvl7pPr marL="447675" indent="-228600">
              <a:buFont typeface="Wingdings" pitchFamily="2" charset="2"/>
              <a:buChar char="§"/>
              <a:defRPr sz="1300" cap="small">
                <a:solidFill>
                  <a:srgbClr val="969696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7" name="Espace réservé du numéro de diapositive 11">
            <a:extLst>
              <a:ext uri="{FF2B5EF4-FFF2-40B4-BE49-F238E27FC236}">
                <a16:creationId xmlns:a16="http://schemas.microsoft.com/office/drawing/2014/main" id="{3CBCB078-ACA1-4C61-AA54-A69E99D948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589FBD-78FC-4EA2-8B6C-50227D374B44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EAC8D1A3-383D-4F0F-83E9-933621C716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726103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u-dessus, titre et con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4137075-55CF-4D5A-9E9F-13D8EADE4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0C2DB2-4E44-46F9-BCF6-5564FC0091BD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7" name="Espace réservé du texte 22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228600"/>
          </a:xfrm>
        </p:spPr>
        <p:txBody>
          <a:bodyPr>
            <a:noAutofit/>
          </a:bodyPr>
          <a:lstStyle>
            <a:lvl1pPr algn="ctr">
              <a:buNone/>
              <a:defRPr sz="1200" cap="small" baseline="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13">
            <a:extLst>
              <a:ext uri="{FF2B5EF4-FFF2-40B4-BE49-F238E27FC236}">
                <a16:creationId xmlns:a16="http://schemas.microsoft.com/office/drawing/2014/main" id="{D6B3B9E2-D0DF-4D38-85B7-FF4DFB226D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130397-6B72-44C7-B4A8-E10B268C1118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4">
            <a:extLst>
              <a:ext uri="{FF2B5EF4-FFF2-40B4-BE49-F238E27FC236}">
                <a16:creationId xmlns:a16="http://schemas.microsoft.com/office/drawing/2014/main" id="{0742AF4B-E4B1-4AB6-85AD-0E626A604D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662241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B88C9DB-6CD6-45F6-81CF-2852E4E23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AC3DDF-65C6-491A-B04E-E5ABD635D03D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5800" y="274638"/>
            <a:ext cx="835660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0" y="1600201"/>
            <a:ext cx="8343899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" y="76200"/>
            <a:ext cx="2969995" cy="6515100"/>
          </a:xfrm>
        </p:spPr>
        <p:txBody>
          <a:bodyPr rtlCol="0">
            <a:normAutofit/>
          </a:bodyPr>
          <a:lstStyle/>
          <a:p>
            <a:pPr lvl="0"/>
            <a:r>
              <a:rPr lang="fr-FR" noProof="0"/>
              <a:t>Cliquez sur l'icône pour ajouter une image</a:t>
            </a:r>
            <a:endParaRPr lang="fr-BE" noProof="0" dirty="0"/>
          </a:p>
        </p:txBody>
      </p:sp>
      <p:sp>
        <p:nvSpPr>
          <p:cNvPr id="7" name="Espace réservé du numéro de diapositive 11">
            <a:extLst>
              <a:ext uri="{FF2B5EF4-FFF2-40B4-BE49-F238E27FC236}">
                <a16:creationId xmlns:a16="http://schemas.microsoft.com/office/drawing/2014/main" id="{390821F7-A4C3-4D65-B079-B51DF6FF64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59C0871-E153-42CA-9033-2904690CCE3C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3">
            <a:extLst>
              <a:ext uri="{FF2B5EF4-FFF2-40B4-BE49-F238E27FC236}">
                <a16:creationId xmlns:a16="http://schemas.microsoft.com/office/drawing/2014/main" id="{D98056CB-0E33-46A7-8ADA-28FC6D42C1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85850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63D3892-C7F2-4E0A-B641-FCFBBEB5C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A02DF61-7F7B-45DB-AEEB-22CC5899D489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2"/>
          </p:nvPr>
        </p:nvSpPr>
        <p:spPr>
          <a:xfrm>
            <a:off x="622300" y="1609725"/>
            <a:ext cx="541020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3"/>
          </p:nvPr>
        </p:nvSpPr>
        <p:spPr>
          <a:xfrm>
            <a:off x="6184900" y="1609725"/>
            <a:ext cx="541020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BF902E0-1FA0-4DAA-905C-B0F19E8DFC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71E5F76-653B-4B1A-A902-B31469151EC6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EAA74384-CC91-4E10-B833-96823D536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239955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3B8E3BDD-74C3-4037-9F76-21F5603A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2EA6EE-92C9-4CCA-A66D-4A7DE2443E6C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9" name="Espace réservé du numéro de diapositive 12">
            <a:extLst>
              <a:ext uri="{FF2B5EF4-FFF2-40B4-BE49-F238E27FC236}">
                <a16:creationId xmlns:a16="http://schemas.microsoft.com/office/drawing/2014/main" id="{EF5D7245-CA03-4220-8297-DA12B2D51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70FF22-D258-439B-9E02-C95D97BE34FF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10" name="Espace réservé du pied de page 13">
            <a:extLst>
              <a:ext uri="{FF2B5EF4-FFF2-40B4-BE49-F238E27FC236}">
                <a16:creationId xmlns:a16="http://schemas.microsoft.com/office/drawing/2014/main" id="{CE1E78A6-9FDC-4D41-8770-58965735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423201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81DE5-3726-45C3-9218-CB84DDA8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A58ABF4-E437-4BEA-B55E-F4D7F41DD3E1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du numéro de diapositive 11">
            <a:extLst>
              <a:ext uri="{FF2B5EF4-FFF2-40B4-BE49-F238E27FC236}">
                <a16:creationId xmlns:a16="http://schemas.microsoft.com/office/drawing/2014/main" id="{C4AD27D5-FBBA-42BB-9FAC-0F0C7773E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D2E0CA-197B-49CB-B048-503A8508E669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6" name="Espace réservé du pied de page 12">
            <a:extLst>
              <a:ext uri="{FF2B5EF4-FFF2-40B4-BE49-F238E27FC236}">
                <a16:creationId xmlns:a16="http://schemas.microsoft.com/office/drawing/2014/main" id="{B52D0BB4-E02F-44B0-80CC-00FF1F66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537563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A0C1307-9F05-4DE2-833B-ED97C9116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B21376-DF62-442B-AF9C-5D0FEABC10BB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DD0A451B-597E-4A3D-9E8A-5D3082BEC9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1BB169-CAE5-4B94-BD86-07CAE65520BC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5" name="Espace réservé du pied de page 6">
            <a:extLst>
              <a:ext uri="{FF2B5EF4-FFF2-40B4-BE49-F238E27FC236}">
                <a16:creationId xmlns:a16="http://schemas.microsoft.com/office/drawing/2014/main" id="{8CCD02E3-0645-4947-9BDE-1CCDCD8F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151319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109E143-BED6-4EA7-BCD8-7DE39CC1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E8D3F4-9934-4A77-BAFC-48BD7E0848C5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3E713C63-161B-4D9B-8F20-8B7363DFDC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EEB589-3FB6-427B-8D50-E1F11A5E2C5E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9C9D6868-61E9-46A8-BB56-FB4DF665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29364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Poly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3862ED3-5509-49D4-879A-36D76DBBE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24A83966-2D48-47EF-A3C8-5620D591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7" y="5907089"/>
            <a:ext cx="237066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étudiante_large.jpg">
            <a:extLst>
              <a:ext uri="{FF2B5EF4-FFF2-40B4-BE49-F238E27FC236}">
                <a16:creationId xmlns:a16="http://schemas.microsoft.com/office/drawing/2014/main" id="{5B4E80A3-F332-4E85-950E-14D3E28FEBD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519114"/>
            <a:ext cx="8934451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27C171D-8467-4BE3-8A6A-29D9BED95D8B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Polytechnique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3798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 en-des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FA12509-0BF4-4DF5-A433-883E5E0A6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82AF63-C12E-4726-98DC-464EB101C617}"/>
              </a:ext>
            </a:extLst>
          </p:cNvPr>
          <p:cNvSpPr txBox="1"/>
          <p:nvPr/>
        </p:nvSpPr>
        <p:spPr>
          <a:xfrm>
            <a:off x="-12700" y="6543675"/>
            <a:ext cx="2971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BE" altLang="fr-FR" sz="1600" b="1">
                <a:solidFill>
                  <a:srgbClr val="A6A6A6"/>
                </a:solidFill>
              </a:rPr>
              <a:t>Université de Mons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B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163EAF58-3960-4224-B2AA-81D55883A5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C4C5E9-6378-42BA-89CC-CAF7326A1AB9}" type="slidenum">
              <a:rPr lang="fr-BE" altLang="fr-FR"/>
              <a:pPr/>
              <a:t>‹N°›</a:t>
            </a:fld>
            <a:endParaRPr lang="fr-BE" altLang="fr-FR"/>
          </a:p>
        </p:txBody>
      </p:sp>
      <p:sp>
        <p:nvSpPr>
          <p:cNvPr id="8" name="Espace réservé du pied de page 12">
            <a:extLst>
              <a:ext uri="{FF2B5EF4-FFF2-40B4-BE49-F238E27FC236}">
                <a16:creationId xmlns:a16="http://schemas.microsoft.com/office/drawing/2014/main" id="{2F373B91-5540-4E39-8045-858F4C29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389735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sycho &amp; sciences é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878B0B9-DF2E-485A-B132-72562819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psycho.PNG">
            <a:extLst>
              <a:ext uri="{FF2B5EF4-FFF2-40B4-BE49-F238E27FC236}">
                <a16:creationId xmlns:a16="http://schemas.microsoft.com/office/drawing/2014/main" id="{7635983A-F601-4A00-B5B5-4DA4F34E7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1" y="5210176"/>
            <a:ext cx="1284817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passage_long.jpg">
            <a:extLst>
              <a:ext uri="{FF2B5EF4-FFF2-40B4-BE49-F238E27FC236}">
                <a16:creationId xmlns:a16="http://schemas.microsoft.com/office/drawing/2014/main" id="{44377F85-49B5-49B0-99D0-590AB77A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4"/>
          <a:stretch>
            <a:fillRect/>
          </a:stretch>
        </p:blipFill>
        <p:spPr bwMode="auto">
          <a:xfrm>
            <a:off x="3026834" y="523876"/>
            <a:ext cx="898736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58B0B8E-4B23-48B5-A192-D18622C91128}"/>
              </a:ext>
            </a:extLst>
          </p:cNvPr>
          <p:cNvSpPr txBox="1"/>
          <p:nvPr/>
        </p:nvSpPr>
        <p:spPr>
          <a:xfrm>
            <a:off x="2997200" y="447675"/>
            <a:ext cx="6807200" cy="13716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de Psychologie </a:t>
            </a:r>
            <a:b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des Sciences de l’Education</a:t>
            </a:r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1564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sciences.jpg">
            <a:extLst>
              <a:ext uri="{FF2B5EF4-FFF2-40B4-BE49-F238E27FC236}">
                <a16:creationId xmlns:a16="http://schemas.microsoft.com/office/drawing/2014/main" id="{82FC8517-1304-46F6-8DAA-387E8AE6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514351"/>
            <a:ext cx="89662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34C27CD-916C-4EAA-982A-CFE2D198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B3BC56-23BF-44F9-B882-236B906B2528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des Sciences</a:t>
            </a:r>
          </a:p>
        </p:txBody>
      </p:sp>
      <p:pic>
        <p:nvPicPr>
          <p:cNvPr id="9" name="Image 12" descr="sciences.PNG">
            <a:extLst>
              <a:ext uri="{FF2B5EF4-FFF2-40B4-BE49-F238E27FC236}">
                <a16:creationId xmlns:a16="http://schemas.microsoft.com/office/drawing/2014/main" id="{01703EA6-3C59-4D21-9125-01D3BA860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2" y="5557838"/>
            <a:ext cx="1670049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5934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C9D9E49D-6B3D-44F4-AE51-9CACC3D0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E4FCF81-1F2C-46FA-A62B-1036C292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34050"/>
            <a:ext cx="1104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10">
            <a:extLst>
              <a:ext uri="{FF2B5EF4-FFF2-40B4-BE49-F238E27FC236}">
                <a16:creationId xmlns:a16="http://schemas.microsoft.com/office/drawing/2014/main" id="{6E20501D-8F47-4770-8BB5-A2863BE7EF35}"/>
              </a:ext>
            </a:extLst>
          </p:cNvPr>
          <p:cNvGrpSpPr>
            <a:grpSpLocks/>
          </p:cNvGrpSpPr>
          <p:nvPr/>
        </p:nvGrpSpPr>
        <p:grpSpPr bwMode="auto">
          <a:xfrm>
            <a:off x="3028951" y="457201"/>
            <a:ext cx="9002183" cy="1738313"/>
            <a:chOff x="2257425" y="1497727"/>
            <a:chExt cx="6750922" cy="1737842"/>
          </a:xfrm>
        </p:grpSpPr>
        <p:pic>
          <p:nvPicPr>
            <p:cNvPr id="9" name="Image 10" descr="fti_eii.jpg">
              <a:extLst>
                <a:ext uri="{FF2B5EF4-FFF2-40B4-BE49-F238E27FC236}">
                  <a16:creationId xmlns:a16="http://schemas.microsoft.com/office/drawing/2014/main" id="{DBFA8480-000A-431C-AFE8-D4BD6496E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953" y="1552470"/>
              <a:ext cx="6732394" cy="168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212DCA9-105D-433B-BB2A-86F373765A6F}"/>
                </a:ext>
              </a:extLst>
            </p:cNvPr>
            <p:cNvSpPr txBox="1"/>
            <p:nvPr/>
          </p:nvSpPr>
          <p:spPr>
            <a:xfrm>
              <a:off x="2257425" y="1497727"/>
              <a:ext cx="5104859" cy="1371228"/>
            </a:xfrm>
            <a:prstGeom prst="rect">
              <a:avLst/>
            </a:prstGeom>
            <a:effectLst>
              <a:outerShdw blurRad="50800" dist="38100" dir="2700000" algn="tl" rotWithShape="0">
                <a:prstClr val="black"/>
              </a:outerShdw>
            </a:effectLst>
          </p:spPr>
          <p:txBody>
            <a:bodyPr wrap="none">
              <a:norm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fr-BE" altLang="fr-FR" sz="36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Faculté de Traduction </a:t>
              </a:r>
              <a:br>
                <a:rPr lang="fr-BE" altLang="fr-FR" sz="36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BE" altLang="fr-FR" sz="36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et d’Interprétation</a:t>
              </a:r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884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Warocqu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25BCCC1-1672-4D79-85BB-85C1DD04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warocque.PNG">
            <a:extLst>
              <a:ext uri="{FF2B5EF4-FFF2-40B4-BE49-F238E27FC236}">
                <a16:creationId xmlns:a16="http://schemas.microsoft.com/office/drawing/2014/main" id="{B5F48E95-CF31-4BA7-ABC6-1263B350D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5534026"/>
            <a:ext cx="159173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warocque_etudiants_large.jpg">
            <a:extLst>
              <a:ext uri="{FF2B5EF4-FFF2-40B4-BE49-F238E27FC236}">
                <a16:creationId xmlns:a16="http://schemas.microsoft.com/office/drawing/2014/main" id="{785D51C7-ED1B-404A-A4A1-2AF12065DFA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506413"/>
            <a:ext cx="89408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EA5E8D-3692-4D66-8CD2-029B8E428054}"/>
              </a:ext>
            </a:extLst>
          </p:cNvPr>
          <p:cNvSpPr txBox="1"/>
          <p:nvPr/>
        </p:nvSpPr>
        <p:spPr>
          <a:xfrm>
            <a:off x="3009900" y="447676"/>
            <a:ext cx="6578600" cy="1514475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Faculté Warocqué</a:t>
            </a:r>
          </a:p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d’Economie et de Gestion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942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IS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DF9F2280-1B43-43F2-A907-8B99F4E4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 descr="sciences du langage.PNG">
            <a:extLst>
              <a:ext uri="{FF2B5EF4-FFF2-40B4-BE49-F238E27FC236}">
                <a16:creationId xmlns:a16="http://schemas.microsoft.com/office/drawing/2014/main" id="{25320518-03A7-4A34-92AB-35F3E2E0F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5" y="5457825"/>
            <a:ext cx="211878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phonétique_analyse_large.jpg">
            <a:extLst>
              <a:ext uri="{FF2B5EF4-FFF2-40B4-BE49-F238E27FC236}">
                <a16:creationId xmlns:a16="http://schemas.microsoft.com/office/drawing/2014/main" id="{266BE0E4-9585-4240-9DF7-A6F6F95FECF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515939"/>
            <a:ext cx="894080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85D283-E245-43F1-AE42-123111CB3EF8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 des Sciences du Langage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122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92B46DD9-38A7-435D-B02A-3943DCEC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3EEB6BC2-4398-45D1-8773-7F91297CC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1" y="5503863"/>
            <a:ext cx="12827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 descr="sciences_etudiants_large.jpg">
            <a:extLst>
              <a:ext uri="{FF2B5EF4-FFF2-40B4-BE49-F238E27FC236}">
                <a16:creationId xmlns:a16="http://schemas.microsoft.com/office/drawing/2014/main" id="{08AF0E7C-F4CF-43FE-AA67-D0BBB3E172A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1" y="519114"/>
            <a:ext cx="89789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492D41E-C0D4-440C-B1CB-4635459D8F38}"/>
              </a:ext>
            </a:extLst>
          </p:cNvPr>
          <p:cNvSpPr txBox="1"/>
          <p:nvPr/>
        </p:nvSpPr>
        <p:spPr>
          <a:xfrm>
            <a:off x="3009900" y="447675"/>
            <a:ext cx="6578600" cy="91440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 des Sciences Juridiques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139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shs.jpg">
            <a:extLst>
              <a:ext uri="{FF2B5EF4-FFF2-40B4-BE49-F238E27FC236}">
                <a16:creationId xmlns:a16="http://schemas.microsoft.com/office/drawing/2014/main" id="{B78788AE-BCD4-422E-827C-682DBF7100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508000"/>
            <a:ext cx="89916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AE18932-A16D-48DE-9AD7-9EEDCD8DC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5738"/>
            <a:ext cx="227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8" descr="shs.PNG">
            <a:extLst>
              <a:ext uri="{FF2B5EF4-FFF2-40B4-BE49-F238E27FC236}">
                <a16:creationId xmlns:a16="http://schemas.microsoft.com/office/drawing/2014/main" id="{D9AD3D38-9DC3-4662-9C28-06FAC03E1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5381625"/>
            <a:ext cx="136101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EBF8109-50AC-4C1F-A9B5-E29A5E955378}"/>
              </a:ext>
            </a:extLst>
          </p:cNvPr>
          <p:cNvSpPr txBox="1"/>
          <p:nvPr/>
        </p:nvSpPr>
        <p:spPr>
          <a:xfrm>
            <a:off x="3009900" y="447676"/>
            <a:ext cx="6578600" cy="1571625"/>
          </a:xfrm>
          <a:prstGeom prst="rect">
            <a:avLst/>
          </a:prstGeom>
          <a:effectLst>
            <a:outerShdw blurRad="152400" dist="38100" dir="2700000" algn="tl" rotWithShape="0">
              <a:prstClr val="black"/>
            </a:outerShdw>
          </a:effectLst>
        </p:spPr>
        <p:txBody>
          <a:bodyPr wrap="none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 des Sciences </a:t>
            </a:r>
          </a:p>
          <a:p>
            <a:pPr>
              <a:buFont typeface="Arial" panose="020B0604020202020204" pitchFamily="34" charset="0"/>
              <a:buNone/>
            </a:pPr>
            <a:r>
              <a:rPr lang="fr-BE" altLang="fr-FR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Humaines et Sociales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08300" y="3686176"/>
            <a:ext cx="906780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908301" y="2370138"/>
            <a:ext cx="9105900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908300" y="4905375"/>
            <a:ext cx="90424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908301" y="4495801"/>
            <a:ext cx="9055100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231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>
            <a:extLst>
              <a:ext uri="{FF2B5EF4-FFF2-40B4-BE49-F238E27FC236}">
                <a16:creationId xmlns:a16="http://schemas.microsoft.com/office/drawing/2014/main" id="{7C01EBBF-35C5-4791-9A11-FDDE8CFB380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fr-FR"/>
              <a:t>Cliquez pour modifier le style du titre</a:t>
            </a:r>
          </a:p>
        </p:txBody>
      </p:sp>
      <p:sp>
        <p:nvSpPr>
          <p:cNvPr id="2051" name="Espace réservé du texte 2">
            <a:extLst>
              <a:ext uri="{FF2B5EF4-FFF2-40B4-BE49-F238E27FC236}">
                <a16:creationId xmlns:a16="http://schemas.microsoft.com/office/drawing/2014/main" id="{C3847D2C-25B7-4465-AA2C-FF3243F97E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fr-FR"/>
              <a:t>Cliquez pour modifier les styles du texte du masque</a:t>
            </a:r>
          </a:p>
          <a:p>
            <a:pPr lvl="1"/>
            <a:r>
              <a:rPr lang="fr-BE" altLang="fr-FR"/>
              <a:t>Deuxième niveau</a:t>
            </a:r>
          </a:p>
          <a:p>
            <a:pPr lvl="2"/>
            <a:r>
              <a:rPr lang="fr-BE" altLang="fr-FR"/>
              <a:t>Troisième niveau</a:t>
            </a:r>
          </a:p>
          <a:p>
            <a:pPr lvl="3"/>
            <a:r>
              <a:rPr lang="fr-BE" altLang="fr-FR"/>
              <a:t>Quatrième niveau</a:t>
            </a:r>
          </a:p>
          <a:p>
            <a:pPr lvl="4"/>
            <a:r>
              <a:rPr lang="fr-BE" altLang="fr-FR"/>
              <a:t>Cinquième niveau</a:t>
            </a:r>
          </a:p>
        </p:txBody>
      </p:sp>
      <p:pic>
        <p:nvPicPr>
          <p:cNvPr id="2052" name="Picture 2">
            <a:extLst>
              <a:ext uri="{FF2B5EF4-FFF2-40B4-BE49-F238E27FC236}">
                <a16:creationId xmlns:a16="http://schemas.microsoft.com/office/drawing/2014/main" id="{0EFBFE51-2E27-4FED-A21A-93AAFE82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0"/>
            <a:ext cx="12192000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>
            <a:extLst>
              <a:ext uri="{FF2B5EF4-FFF2-40B4-BE49-F238E27FC236}">
                <a16:creationId xmlns:a16="http://schemas.microsoft.com/office/drawing/2014/main" id="{27812189-8F9D-493C-B872-61E2DEDA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780214"/>
            <a:ext cx="12192000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4479BC-D2F7-409D-B1F6-ABB09E197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71800" y="6581776"/>
            <a:ext cx="85344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BE"/>
              <a:t>Prof. Untel     |     Service Untel     (voir pied de page dans le menu Powerpoint)</a:t>
            </a:r>
            <a:endParaRPr lang="fr-BE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1745D9-751E-4EC9-8F4D-EEDB4EBE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580188"/>
            <a:ext cx="685800" cy="277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alibri" panose="020F0502020204030204" pitchFamily="34" charset="0"/>
              </a:defRPr>
            </a:lvl1pPr>
          </a:lstStyle>
          <a:p>
            <a:fld id="{8294A2B0-365E-46B6-8CE3-2FD5B4FCFA49}" type="slidenum">
              <a:rPr lang="fr-BE" altLang="fr-FR"/>
              <a:pPr/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  <p:sldLayoutId id="2147483867" r:id="rId18"/>
    <p:sldLayoutId id="2147483868" r:id="rId19"/>
    <p:sldLayoutId id="2147483869" r:id="rId2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fr-BE" sz="4400" b="1" kern="1200" dirty="0">
          <a:solidFill>
            <a:schemeClr val="accent2"/>
          </a:solidFill>
          <a:latin typeface="Calibri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fr-FR" sz="3200" kern="1200" dirty="0">
          <a:solidFill>
            <a:srgbClr val="808080"/>
          </a:solidFill>
          <a:latin typeface="Calibri" pitchFamily="34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fr-FR" sz="24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fr-FR" sz="20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fr-BE" sz="2000" kern="1200" dirty="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fr-BE" kern="1200" dirty="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ungletronics/attiny85-easy-flashing-through-arduino-b5f896c48189" TargetMode="External"/><Relationship Id="rId2" Type="http://schemas.openxmlformats.org/officeDocument/2006/relationships/hyperlink" Target="https://github.com/2010019970909/Creactif-electroLAB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hmarduino.wordpress.com/2015/12/11/programmer-un-attiny-85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razzy.com/package_drazzy.com_index.json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ous-titre 1">
            <a:extLst>
              <a:ext uri="{FF2B5EF4-FFF2-40B4-BE49-F238E27FC236}">
                <a16:creationId xmlns:a16="http://schemas.microsoft.com/office/drawing/2014/main" id="{483B084C-41C8-4C89-86D1-1C75C5E9E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6033" y="3676650"/>
            <a:ext cx="7764724" cy="542925"/>
          </a:xfrm>
        </p:spPr>
        <p:txBody>
          <a:bodyPr/>
          <a:lstStyle/>
          <a:p>
            <a:r>
              <a:rPr lang="fr-BE" altLang="fr-FR" dirty="0">
                <a:cs typeface="Calibri" panose="020F0502020204030204" pitchFamily="34" charset="0"/>
              </a:rPr>
              <a:t>Un microcontrôleur à taille minime!</a:t>
            </a:r>
            <a:endParaRPr altLang="fr-FR" dirty="0">
              <a:cs typeface="Calibri" panose="020F0502020204030204" pitchFamily="34" charset="0"/>
            </a:endParaRPr>
          </a:p>
        </p:txBody>
      </p:sp>
      <p:sp>
        <p:nvSpPr>
          <p:cNvPr id="23555" name="Titre 2">
            <a:extLst>
              <a:ext uri="{FF2B5EF4-FFF2-40B4-BE49-F238E27FC236}">
                <a16:creationId xmlns:a16="http://schemas.microsoft.com/office/drawing/2014/main" id="{EEE85F66-47F6-4E15-9469-63038668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altLang="fr-FR" dirty="0"/>
              <a:t>L'</a:t>
            </a:r>
            <a:r>
              <a:rPr lang="fr-BE" altLang="fr-FR" dirty="0" err="1"/>
              <a:t>ATtiny</a:t>
            </a:r>
            <a:r>
              <a:rPr lang="fr-BE" altLang="fr-FR" dirty="0"/>
              <a:t> 85 </a:t>
            </a:r>
            <a:endParaRPr altLang="fr-FR" dirty="0"/>
          </a:p>
        </p:txBody>
      </p:sp>
      <p:sp>
        <p:nvSpPr>
          <p:cNvPr id="23556" name="Espace réservé du texte 3">
            <a:extLst>
              <a:ext uri="{FF2B5EF4-FFF2-40B4-BE49-F238E27FC236}">
                <a16:creationId xmlns:a16="http://schemas.microsoft.com/office/drawing/2014/main" id="{0AB4D4FD-3E76-423B-A494-FD08DB46D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4229" y="5526087"/>
            <a:ext cx="6781800" cy="457200"/>
          </a:xfrm>
        </p:spPr>
        <p:txBody>
          <a:bodyPr/>
          <a:lstStyle/>
          <a:p>
            <a:pPr marL="0" indent="0"/>
            <a:r>
              <a:rPr lang="fr-BE" altLang="fr-FR" dirty="0"/>
              <a:t>electroLAB@alumni.umons.ac.be</a:t>
            </a:r>
          </a:p>
          <a:p>
            <a:pPr marL="0" indent="0"/>
            <a:r>
              <a:rPr lang="fr-BE" altLang="fr-FR" dirty="0"/>
              <a:t>Édition 2021</a:t>
            </a:r>
          </a:p>
        </p:txBody>
      </p:sp>
      <p:sp>
        <p:nvSpPr>
          <p:cNvPr id="23557" name="Espace réservé du texte 4">
            <a:extLst>
              <a:ext uri="{FF2B5EF4-FFF2-40B4-BE49-F238E27FC236}">
                <a16:creationId xmlns:a16="http://schemas.microsoft.com/office/drawing/2014/main" id="{60CAEEF1-EA59-444D-9B7B-95959D2C14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4704" y="4378079"/>
            <a:ext cx="6791325" cy="409575"/>
          </a:xfrm>
        </p:spPr>
        <p:txBody>
          <a:bodyPr/>
          <a:lstStyle/>
          <a:p>
            <a:pPr marL="0" indent="0"/>
            <a:r>
              <a:rPr lang="fr-BE" altLang="fr-FR" dirty="0"/>
              <a:t>Vincent STRAGIER, Yann JACQUET</a:t>
            </a:r>
          </a:p>
          <a:p>
            <a:pPr marL="0" indent="0"/>
            <a:r>
              <a:rPr lang="fr-BE" altLang="fr-FR" dirty="0"/>
              <a:t>(+ Charles DEHOMBREUX)</a:t>
            </a:r>
          </a:p>
        </p:txBody>
      </p:sp>
      <p:pic>
        <p:nvPicPr>
          <p:cNvPr id="3074" name="Picture 2" descr="Résultat de recherche d'images pour &quot;attiny85&quot;">
            <a:extLst>
              <a:ext uri="{FF2B5EF4-FFF2-40B4-BE49-F238E27FC236}">
                <a16:creationId xmlns:a16="http://schemas.microsoft.com/office/drawing/2014/main" id="{4EED8C31-FE4C-4D0E-9751-92186F9E1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2" y="237013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853865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3</a:t>
            </a:r>
            <a:r>
              <a:rPr lang="fr-BE" sz="2400" b="1" dirty="0">
                <a:solidFill>
                  <a:schemeClr val="tx1"/>
                </a:solidFill>
              </a:rPr>
              <a:t> : Flasher la carte Arduino </a:t>
            </a:r>
            <a:r>
              <a:rPr lang="fr-BE" sz="2400" b="1" dirty="0" err="1">
                <a:solidFill>
                  <a:schemeClr val="tx1"/>
                </a:solidFill>
              </a:rPr>
              <a:t>Uno</a:t>
            </a:r>
            <a:endParaRPr lang="fr-BE" sz="2400" b="1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Ouvrir le sketch </a:t>
            </a:r>
            <a:r>
              <a:rPr lang="fr-BE" sz="2400" dirty="0" err="1">
                <a:solidFill>
                  <a:schemeClr val="tx1"/>
                </a:solidFill>
              </a:rPr>
              <a:t>ArduinoISP</a:t>
            </a:r>
            <a:r>
              <a:rPr lang="fr-BE" sz="2400" dirty="0">
                <a:solidFill>
                  <a:schemeClr val="tx1"/>
                </a:solidFill>
              </a:rPr>
              <a:t> sous Fichier &gt; Exemples &gt; 11.ArduinoISP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Flasher la carte avec ce sketch "Ctrl + U" ou 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4</a:t>
            </a:r>
            <a:r>
              <a:rPr lang="fr-BE" sz="2400" b="1" dirty="0">
                <a:solidFill>
                  <a:schemeClr val="tx1"/>
                </a:solidFill>
              </a:rPr>
              <a:t> : Installer le </a:t>
            </a:r>
            <a:r>
              <a:rPr lang="fr-BE" sz="2400" b="1" dirty="0" err="1">
                <a:solidFill>
                  <a:schemeClr val="tx1"/>
                </a:solidFill>
              </a:rPr>
              <a:t>shield</a:t>
            </a:r>
            <a:r>
              <a:rPr lang="fr-BE" sz="2400" b="1" dirty="0">
                <a:solidFill>
                  <a:schemeClr val="tx1"/>
                </a:solidFill>
              </a:rPr>
              <a:t> et l'</a:t>
            </a:r>
            <a:r>
              <a:rPr lang="fr-BE" sz="2400" b="1" dirty="0" err="1">
                <a:solidFill>
                  <a:schemeClr val="tx1"/>
                </a:solidFill>
              </a:rPr>
              <a:t>ATtiny</a:t>
            </a:r>
            <a:r>
              <a:rPr lang="fr-BE" sz="2400" b="1" dirty="0">
                <a:solidFill>
                  <a:schemeClr val="tx1"/>
                </a:solidFill>
              </a:rPr>
              <a:t>.</a:t>
            </a: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Disposer le </a:t>
            </a:r>
            <a:r>
              <a:rPr lang="fr-BE" sz="2400" dirty="0" err="1">
                <a:solidFill>
                  <a:schemeClr val="tx1"/>
                </a:solidFill>
              </a:rPr>
              <a:t>shield</a:t>
            </a:r>
            <a:r>
              <a:rPr lang="fr-BE" sz="2400" dirty="0">
                <a:solidFill>
                  <a:schemeClr val="tx1"/>
                </a:solidFill>
              </a:rPr>
              <a:t> sur l’Arduino (conformément à la forme du </a:t>
            </a:r>
            <a:r>
              <a:rPr lang="fr-BE" sz="2400" dirty="0" err="1">
                <a:solidFill>
                  <a:schemeClr val="tx1"/>
                </a:solidFill>
              </a:rPr>
              <a:t>shield</a:t>
            </a:r>
            <a:r>
              <a:rPr lang="fr-BE" sz="2400" dirty="0">
                <a:solidFill>
                  <a:schemeClr val="tx1"/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Disposer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 85 sur le </a:t>
            </a:r>
            <a:r>
              <a:rPr lang="fr-BE" sz="2400" dirty="0" err="1">
                <a:solidFill>
                  <a:schemeClr val="tx1"/>
                </a:solidFill>
              </a:rPr>
              <a:t>shield</a:t>
            </a:r>
            <a:r>
              <a:rPr lang="fr-BE" sz="2400" dirty="0">
                <a:solidFill>
                  <a:schemeClr val="tx1"/>
                </a:solidFill>
              </a:rPr>
              <a:t> (le détrompeur est du côté de l’indication blanche U1)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5</a:t>
            </a:r>
            <a:r>
              <a:rPr lang="fr-BE" sz="2400" b="1" dirty="0">
                <a:solidFill>
                  <a:schemeClr val="tx1"/>
                </a:solidFill>
              </a:rPr>
              <a:t> : Configurer l'IDE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Sélectionner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 85 dans Outils &gt; Carte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Toujours dans outils, entrer les configurations suivantes :</a:t>
            </a: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Carte/Processeur : ATtiny</a:t>
            </a:r>
            <a:r>
              <a:rPr lang="fr-BE" dirty="0"/>
              <a:t>25/45/85</a:t>
            </a:r>
            <a:endParaRPr lang="fr-BE" dirty="0">
              <a:solidFill>
                <a:schemeClr val="tx1"/>
              </a:solidFill>
            </a:endParaRP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Horloge : 8 MHz (</a:t>
            </a:r>
            <a:r>
              <a:rPr lang="fr-BE" dirty="0" err="1">
                <a:solidFill>
                  <a:schemeClr val="tx1"/>
                </a:solidFill>
              </a:rPr>
              <a:t>internal</a:t>
            </a:r>
            <a:r>
              <a:rPr lang="fr-BE" dirty="0">
                <a:solidFill>
                  <a:schemeClr val="tx1"/>
                </a:solidFill>
              </a:rPr>
              <a:t>)</a:t>
            </a: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FR" dirty="0"/>
              <a:t>C</a:t>
            </a:r>
            <a:r>
              <a:rPr lang="fr-BE" dirty="0"/>
              <a:t>hip "ATtiny85" : ATtinyX5</a:t>
            </a:r>
            <a:endParaRPr lang="fr-BE" dirty="0">
              <a:solidFill>
                <a:schemeClr val="tx1"/>
              </a:solidFill>
            </a:endParaRPr>
          </a:p>
          <a:p>
            <a:pPr marL="0" lvl="1" indent="-161925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Programmateur : Arduino as ISP</a:t>
            </a:r>
          </a:p>
          <a:p>
            <a:pPr marL="0" lvl="1" indent="-161925" fontAlgn="auto">
              <a:spcAft>
                <a:spcPts val="0"/>
              </a:spcAft>
              <a:defRPr/>
            </a:pPr>
            <a:endParaRPr lang="fr-BE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6</a:t>
            </a:r>
            <a:r>
              <a:rPr lang="fr-BE" sz="2400" b="1" dirty="0">
                <a:solidFill>
                  <a:schemeClr val="tx1"/>
                </a:solidFill>
              </a:rPr>
              <a:t> : Gravure du bootloader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Outils &gt; Graver la séquence d’initialisation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Configuration de l’interface Arduino</a:t>
            </a:r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10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</a:t>
            </a:r>
            <a:r>
              <a:rPr lang="fr-BE" b="1" dirty="0">
                <a:solidFill>
                  <a:srgbClr val="C00000"/>
                </a:solidFill>
              </a:rPr>
              <a:t>| PRISE EN MAIN | </a:t>
            </a:r>
            <a:r>
              <a:rPr lang="fr-BE" dirty="0"/>
              <a:t>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09B5B1-DD15-44D3-9E21-C3E7EB861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85" t="10280" r="28928" b="10299"/>
          <a:stretch/>
        </p:blipFill>
        <p:spPr>
          <a:xfrm>
            <a:off x="8527746" y="1573567"/>
            <a:ext cx="3054654" cy="28656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FA5D30-7223-4FA7-9A9E-F10946FEF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000" y1="40000" x2="57500" y2="5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5731" y="2097677"/>
            <a:ext cx="381000" cy="381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323A2FE-7E5C-4575-BC8A-CB5B297EC2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52" t="8270" r="27553" b="7631"/>
          <a:stretch/>
        </p:blipFill>
        <p:spPr>
          <a:xfrm>
            <a:off x="8513958" y="1516486"/>
            <a:ext cx="3109871" cy="2922709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FE5B819-5C55-4292-80EF-731C3BBA1F88}"/>
              </a:ext>
            </a:extLst>
          </p:cNvPr>
          <p:cNvCxnSpPr>
            <a:cxnSpLocks/>
          </p:cNvCxnSpPr>
          <p:nvPr/>
        </p:nvCxnSpPr>
        <p:spPr>
          <a:xfrm flipV="1">
            <a:off x="8386354" y="3196047"/>
            <a:ext cx="984069" cy="60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Ã©sultat de recherche d'images pour &quot;attiny85&quot;">
            <a:extLst>
              <a:ext uri="{FF2B5EF4-FFF2-40B4-BE49-F238E27FC236}">
                <a16:creationId xmlns:a16="http://schemas.microsoft.com/office/drawing/2014/main" id="{6787E7B3-0BF2-4BE3-BE97-7BD4ED2D9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4" t="36338" r="44286" b="-1397"/>
          <a:stretch/>
        </p:blipFill>
        <p:spPr bwMode="auto">
          <a:xfrm rot="16200000">
            <a:off x="9272468" y="4498626"/>
            <a:ext cx="1306522" cy="13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F02A94B7-D043-4B75-9D40-293712B8955A}"/>
              </a:ext>
            </a:extLst>
          </p:cNvPr>
          <p:cNvSpPr/>
          <p:nvPr/>
        </p:nvSpPr>
        <p:spPr>
          <a:xfrm>
            <a:off x="9221720" y="5333497"/>
            <a:ext cx="383177" cy="376879"/>
          </a:xfrm>
          <a:prstGeom prst="ellipse">
            <a:avLst/>
          </a:prstGeom>
          <a:noFill/>
          <a:ln w="38100">
            <a:solidFill>
              <a:srgbClr val="00A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958C126-38FE-46E5-A093-B3A7D2CDACE9}"/>
              </a:ext>
            </a:extLst>
          </p:cNvPr>
          <p:cNvCxnSpPr>
            <a:cxnSpLocks/>
          </p:cNvCxnSpPr>
          <p:nvPr/>
        </p:nvCxnSpPr>
        <p:spPr>
          <a:xfrm flipV="1">
            <a:off x="9433694" y="3335383"/>
            <a:ext cx="76066" cy="1972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5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b="1" dirty="0">
                <a:solidFill>
                  <a:schemeClr val="tx1"/>
                </a:solidFill>
              </a:rPr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11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5C9EBA5A-E065-4C1A-A742-CE840F4B761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BA7C6731-084B-4EC1-80F8-E20A2EF9BD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</a:t>
            </a:r>
            <a:r>
              <a:rPr lang="fr-BE" b="1" dirty="0">
                <a:solidFill>
                  <a:srgbClr val="C00000"/>
                </a:solidFill>
              </a:rPr>
              <a:t> | PRISE EN MAIN | </a:t>
            </a:r>
            <a:r>
              <a:rPr lang="fr-BE" dirty="0"/>
              <a:t>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9220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2395"/>
            <a:ext cx="10972800" cy="485386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Cahier des charges :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sz="2400" dirty="0">
                <a:solidFill>
                  <a:schemeClr val="tx1"/>
                </a:solidFill>
              </a:rPr>
              <a:t>Réaliser un système interactif permettant de réguler l’intensité d’une LED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sz="2400" dirty="0">
                <a:solidFill>
                  <a:schemeClr val="tx1"/>
                </a:solidFill>
              </a:rPr>
              <a:t>Un capteur de votre choix (bouton, potentiomètre, </a:t>
            </a:r>
            <a:r>
              <a:rPr lang="fr-BE" sz="2400" dirty="0" err="1">
                <a:solidFill>
                  <a:schemeClr val="tx1"/>
                </a:solidFill>
              </a:rPr>
              <a:t>flexmètre</a:t>
            </a:r>
            <a:r>
              <a:rPr lang="fr-BE" sz="2400" dirty="0">
                <a:solidFill>
                  <a:schemeClr val="tx1"/>
                </a:solidFill>
              </a:rPr>
              <a:t>, etc.) doit envoyer un signal à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, qui contrôle la LED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sz="2400" dirty="0">
                <a:solidFill>
                  <a:schemeClr val="tx1"/>
                </a:solidFill>
              </a:rPr>
              <a:t>Le dispositif doit fonctionner sur batterie (un régulateur de tension est à votre disposition)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Première mise en situation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12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| PRISE EN MAIN </a:t>
            </a:r>
            <a:r>
              <a:rPr lang="fr-BE" b="1" dirty="0">
                <a:solidFill>
                  <a:srgbClr val="C00000"/>
                </a:solidFill>
              </a:rPr>
              <a:t>| PROBLÈME | </a:t>
            </a:r>
            <a:r>
              <a:rPr lang="fr-BE" dirty="0"/>
              <a:t>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5696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2395"/>
            <a:ext cx="10972800" cy="485386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Première mise en situation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13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| PRISE EN MAIN </a:t>
            </a:r>
            <a:r>
              <a:rPr lang="fr-BE" b="1" dirty="0">
                <a:solidFill>
                  <a:srgbClr val="C00000"/>
                </a:solidFill>
              </a:rPr>
              <a:t>| PROBLÈME | </a:t>
            </a:r>
            <a:r>
              <a:rPr lang="fr-BE" dirty="0"/>
              <a:t>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2050" name="Picture 2" descr="Résultat de recherche d'images pour &quot;L7805&quot;">
            <a:extLst>
              <a:ext uri="{FF2B5EF4-FFF2-40B4-BE49-F238E27FC236}">
                <a16:creationId xmlns:a16="http://schemas.microsoft.com/office/drawing/2014/main" id="{71A8163D-5731-4C5A-8C2F-253FC4048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1" y="1855718"/>
            <a:ext cx="4296140" cy="340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ultat de recherche d'images pour &quot;attiny85&quot;">
            <a:extLst>
              <a:ext uri="{FF2B5EF4-FFF2-40B4-BE49-F238E27FC236}">
                <a16:creationId xmlns:a16="http://schemas.microsoft.com/office/drawing/2014/main" id="{1EC77C28-F21E-4DBD-850F-937392BA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98" y="2076819"/>
            <a:ext cx="4850818" cy="234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2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b="1" dirty="0">
                <a:solidFill>
                  <a:schemeClr val="tx1"/>
                </a:solidFill>
              </a:rPr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14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2993C86-1E9C-48C8-AC32-102CA2053F0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  <p:extLst>
      <p:ext uri="{BB962C8B-B14F-4D97-AF65-F5344CB8AC3E}">
        <p14:creationId xmlns:p14="http://schemas.microsoft.com/office/powerpoint/2010/main" val="164081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2395"/>
            <a:ext cx="10972800" cy="485386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b="1" u="sng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387"/>
            <a:ext cx="10972800" cy="1143000"/>
          </a:xfrm>
        </p:spPr>
        <p:txBody>
          <a:bodyPr/>
          <a:lstStyle/>
          <a:p>
            <a:r>
              <a:rPr lang="fr-BE" altLang="fr-FR" dirty="0"/>
              <a:t>Pour ceux qui veulent aller plus loin…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15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| PRISE EN MAIN | PROBLÈME </a:t>
            </a:r>
            <a:r>
              <a:rPr lang="fr-BE" b="1" dirty="0">
                <a:solidFill>
                  <a:srgbClr val="C00000"/>
                </a:solidFill>
              </a:rPr>
              <a:t>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12082C-EF3A-44C2-8421-0F6D6FAD8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85" b="99077" l="2154" r="98462">
                        <a14:foregroundMark x1="13538" y1="43692" x2="46154" y2="20308"/>
                        <a14:foregroundMark x1="46154" y1="20308" x2="84308" y2="9231"/>
                        <a14:foregroundMark x1="84308" y1="9231" x2="88000" y2="77231"/>
                        <a14:foregroundMark x1="88000" y1="77231" x2="67385" y2="87077"/>
                        <a14:foregroundMark x1="67385" y1="87077" x2="46154" y2="88615"/>
                        <a14:foregroundMark x1="46154" y1="88615" x2="28615" y2="81538"/>
                        <a14:foregroundMark x1="28615" y1="81538" x2="14462" y2="25231"/>
                        <a14:foregroundMark x1="14462" y1="25231" x2="30769" y2="11692"/>
                        <a14:foregroundMark x1="30769" y1="11692" x2="36615" y2="10462"/>
                        <a14:foregroundMark x1="38769" y1="53846" x2="38769" y2="53846"/>
                        <a14:foregroundMark x1="38769" y1="53846" x2="38769" y2="53846"/>
                        <a14:foregroundMark x1="42154" y1="38769" x2="65538" y2="40923"/>
                        <a14:foregroundMark x1="65538" y1="40923" x2="32308" y2="44615"/>
                        <a14:foregroundMark x1="32308" y1="44615" x2="9231" y2="54462"/>
                        <a14:foregroundMark x1="9231" y1="54462" x2="22769" y2="75077"/>
                        <a14:foregroundMark x1="22769" y1="75077" x2="44923" y2="73846"/>
                        <a14:foregroundMark x1="44923" y1="73846" x2="64000" y2="73846"/>
                        <a14:foregroundMark x1="64000" y1="73846" x2="68308" y2="78462"/>
                        <a14:foregroundMark x1="7385" y1="62154" x2="16308" y2="86462"/>
                        <a14:foregroundMark x1="16308" y1="86462" x2="56000" y2="92923"/>
                        <a14:foregroundMark x1="56000" y1="92923" x2="74769" y2="91692"/>
                        <a14:foregroundMark x1="74769" y1="91692" x2="89846" y2="80923"/>
                        <a14:foregroundMark x1="89846" y1="80923" x2="89231" y2="41538"/>
                        <a14:foregroundMark x1="89231" y1="41538" x2="72923" y2="32923"/>
                        <a14:foregroundMark x1="72923" y1="32923" x2="44000" y2="10154"/>
                        <a14:foregroundMark x1="44000" y1="10154" x2="21846" y2="12308"/>
                        <a14:foregroundMark x1="21846" y1="12308" x2="8923" y2="25231"/>
                        <a14:foregroundMark x1="8923" y1="25231" x2="8923" y2="61846"/>
                        <a14:foregroundMark x1="86154" y1="88308" x2="72923" y2="70769"/>
                        <a14:foregroundMark x1="72923" y1="70769" x2="72923" y2="65538"/>
                        <a14:foregroundMark x1="94769" y1="7692" x2="93231" y2="79385"/>
                        <a14:foregroundMark x1="93231" y1="79385" x2="84615" y2="92308"/>
                        <a14:foregroundMark x1="98462" y1="6154" x2="99385" y2="87077"/>
                        <a14:foregroundMark x1="99385" y1="87077" x2="57846" y2="99077"/>
                        <a14:foregroundMark x1="57846" y1="99077" x2="13846" y2="91385"/>
                        <a14:foregroundMark x1="13846" y1="91385" x2="923" y2="70462"/>
                        <a14:foregroundMark x1="923" y1="70462" x2="7692" y2="49538"/>
                        <a14:foregroundMark x1="7692" y1="49538" x2="7077" y2="9231"/>
                        <a14:foregroundMark x1="7077" y1="9231" x2="29231" y2="1538"/>
                        <a14:foregroundMark x1="29231" y1="1538" x2="55692" y2="2462"/>
                        <a14:foregroundMark x1="55692" y1="2462" x2="73538" y2="1538"/>
                        <a14:foregroundMark x1="73538" y1="1538" x2="94154" y2="3692"/>
                        <a14:foregroundMark x1="94154" y1="3692" x2="98462" y2="3385"/>
                        <a14:foregroundMark x1="9538" y1="93231" x2="308" y2="75692"/>
                        <a14:foregroundMark x1="308" y1="75692" x2="1846" y2="22154"/>
                        <a14:foregroundMark x1="1846" y1="22154" x2="12308" y2="6769"/>
                        <a14:foregroundMark x1="12308" y1="6769" x2="4615" y2="21846"/>
                        <a14:foregroundMark x1="31077" y1="41846" x2="35692" y2="70154"/>
                        <a14:foregroundMark x1="35692" y1="70154" x2="19692" y2="59692"/>
                        <a14:foregroundMark x1="19692" y1="59692" x2="23692" y2="45538"/>
                        <a14:foregroundMark x1="3077" y1="84923" x2="40615" y2="99385"/>
                        <a14:foregroundMark x1="40615" y1="99385" x2="85231" y2="97231"/>
                        <a14:foregroundMark x1="85231" y1="97231" x2="98154" y2="85231"/>
                        <a14:foregroundMark x1="98154" y1="85231" x2="60615" y2="99385"/>
                        <a14:foregroundMark x1="60615" y1="99385" x2="12615" y2="95692"/>
                        <a14:foregroundMark x1="12615" y1="95692" x2="7385" y2="89231"/>
                        <a14:foregroundMark x1="2462" y1="80308" x2="2154" y2="99077"/>
                        <a14:foregroundMark x1="2154" y1="99077" x2="23077" y2="92923"/>
                        <a14:foregroundMark x1="23077" y1="92923" x2="45231" y2="92308"/>
                        <a14:foregroundMark x1="45231" y1="92308" x2="82154" y2="93231"/>
                        <a14:foregroundMark x1="82154" y1="93231" x2="98154" y2="84615"/>
                        <a14:foregroundMark x1="98154" y1="84615" x2="95692" y2="84000"/>
                        <a14:backgroundMark x1="1231" y1="1538" x2="1231" y2="1538"/>
                        <a14:backgroundMark x1="98769" y1="1231" x2="98769" y2="1231"/>
                        <a14:backgroundMark x1="99385" y1="99692" x2="99385" y2="99692"/>
                        <a14:backgroundMark x1="923" y1="99385" x2="923" y2="99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22327" y="1480933"/>
            <a:ext cx="485331" cy="48533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1F05B86-AF6E-4ECB-8CD9-AD3A2465CD15}"/>
              </a:ext>
            </a:extLst>
          </p:cNvPr>
          <p:cNvSpPr txBox="1"/>
          <p:nvPr/>
        </p:nvSpPr>
        <p:spPr>
          <a:xfrm>
            <a:off x="8007658" y="1463648"/>
            <a:ext cx="299177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electroLAB.FPMs</a:t>
            </a:r>
            <a:endParaRPr kumimoji="0" lang="fr-BE" sz="2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A3A4F41-45F4-4358-BB10-A56DE63C1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3" b="97097" l="2581" r="99355">
                        <a14:foregroundMark x1="45161" y1="34194" x2="45161" y2="34194"/>
                        <a14:foregroundMark x1="42903" y1="15806" x2="42903" y2="15806"/>
                        <a14:foregroundMark x1="12581" y1="27419" x2="28387" y2="41613"/>
                        <a14:foregroundMark x1="28387" y1="41613" x2="38065" y2="44516"/>
                        <a14:foregroundMark x1="38065" y1="44516" x2="45161" y2="49355"/>
                        <a14:foregroundMark x1="45161" y1="49355" x2="54516" y2="49032"/>
                        <a14:foregroundMark x1="54516" y1="49032" x2="63548" y2="46129"/>
                        <a14:foregroundMark x1="63548" y1="46129" x2="62581" y2="58065"/>
                        <a14:foregroundMark x1="62581" y1="58065" x2="51935" y2="60000"/>
                        <a14:foregroundMark x1="51935" y1="60000" x2="31935" y2="52903"/>
                        <a14:foregroundMark x1="31935" y1="52903" x2="27742" y2="44194"/>
                        <a14:foregroundMark x1="27742" y1="44194" x2="27419" y2="32581"/>
                        <a14:foregroundMark x1="27419" y1="32581" x2="32903" y2="24194"/>
                        <a14:foregroundMark x1="32903" y1="24194" x2="41613" y2="28387"/>
                        <a14:foregroundMark x1="41613" y1="28387" x2="44516" y2="45161"/>
                        <a14:foregroundMark x1="44516" y1="45161" x2="35161" y2="52903"/>
                        <a14:foregroundMark x1="35161" y1="52903" x2="23226" y2="56774"/>
                        <a14:foregroundMark x1="23226" y1="56774" x2="13871" y2="55806"/>
                        <a14:foregroundMark x1="13871" y1="55806" x2="8710" y2="48387"/>
                        <a14:foregroundMark x1="8710" y1="48387" x2="20645" y2="45484"/>
                        <a14:foregroundMark x1="20645" y1="45484" x2="22258" y2="55806"/>
                        <a14:foregroundMark x1="22258" y1="55806" x2="12903" y2="58710"/>
                        <a14:foregroundMark x1="12903" y1="58710" x2="9355" y2="44839"/>
                        <a14:foregroundMark x1="9355" y1="44839" x2="10645" y2="28387"/>
                        <a14:foregroundMark x1="10645" y1="28387" x2="21290" y2="12258"/>
                        <a14:foregroundMark x1="21290" y1="12258" x2="40323" y2="6129"/>
                        <a14:foregroundMark x1="40323" y1="6129" x2="50000" y2="12903"/>
                        <a14:foregroundMark x1="50000" y1="12903" x2="53226" y2="21290"/>
                        <a14:foregroundMark x1="53226" y1="21290" x2="44194" y2="26129"/>
                        <a14:foregroundMark x1="44194" y1="26129" x2="53548" y2="16774"/>
                        <a14:foregroundMark x1="53548" y1="16774" x2="61613" y2="20000"/>
                        <a14:foregroundMark x1="61613" y1="20000" x2="78387" y2="13871"/>
                        <a14:foregroundMark x1="78387" y1="13871" x2="87742" y2="17742"/>
                        <a14:foregroundMark x1="87742" y1="17742" x2="90323" y2="33226"/>
                        <a14:foregroundMark x1="90323" y1="33226" x2="79032" y2="23548"/>
                        <a14:foregroundMark x1="79032" y1="23548" x2="86774" y2="17742"/>
                        <a14:foregroundMark x1="86774" y1="17742" x2="96129" y2="28065"/>
                        <a14:foregroundMark x1="96129" y1="28065" x2="97742" y2="41935"/>
                        <a14:foregroundMark x1="97742" y1="41935" x2="81290" y2="73226"/>
                        <a14:foregroundMark x1="81290" y1="73226" x2="71613" y2="84194"/>
                        <a14:foregroundMark x1="71613" y1="84194" x2="63548" y2="88387"/>
                        <a14:foregroundMark x1="63548" y1="88387" x2="66774" y2="79677"/>
                        <a14:foregroundMark x1="66774" y1="79677" x2="41613" y2="92258"/>
                        <a14:foregroundMark x1="41613" y1="92258" x2="24194" y2="93226"/>
                        <a14:foregroundMark x1="24194" y1="93226" x2="5806" y2="85484"/>
                        <a14:foregroundMark x1="5806" y1="85484" x2="5161" y2="75484"/>
                        <a14:foregroundMark x1="5161" y1="75484" x2="10323" y2="56452"/>
                        <a14:foregroundMark x1="10323" y1="56452" x2="24839" y2="47742"/>
                        <a14:foregroundMark x1="24839" y1="47742" x2="38387" y2="48710"/>
                        <a14:foregroundMark x1="38387" y1="48710" x2="30323" y2="54839"/>
                        <a14:foregroundMark x1="30323" y1="54839" x2="20645" y2="39355"/>
                        <a14:foregroundMark x1="20645" y1="39355" x2="28065" y2="12581"/>
                        <a14:foregroundMark x1="28065" y1="12581" x2="52903" y2="10645"/>
                        <a14:foregroundMark x1="52903" y1="10645" x2="76452" y2="21935"/>
                        <a14:foregroundMark x1="76452" y1="21935" x2="77419" y2="35484"/>
                        <a14:foregroundMark x1="77419" y1="35484" x2="64516" y2="40645"/>
                        <a14:foregroundMark x1="64516" y1="40645" x2="54194" y2="34839"/>
                        <a14:foregroundMark x1="54194" y1="34839" x2="61290" y2="21613"/>
                        <a14:foregroundMark x1="61290" y1="21613" x2="81935" y2="16774"/>
                        <a14:foregroundMark x1="81935" y1="16774" x2="97419" y2="29355"/>
                        <a14:foregroundMark x1="97419" y1="29355" x2="92903" y2="51613"/>
                        <a14:foregroundMark x1="92903" y1="51613" x2="57742" y2="72258"/>
                        <a14:foregroundMark x1="57742" y1="72258" x2="43871" y2="72903"/>
                        <a14:foregroundMark x1="43871" y1="72903" x2="53226" y2="66452"/>
                        <a14:foregroundMark x1="53226" y1="66452" x2="61613" y2="75806"/>
                        <a14:foregroundMark x1="61613" y1="75806" x2="60000" y2="86452"/>
                        <a14:foregroundMark x1="60000" y1="86452" x2="36129" y2="87742"/>
                        <a14:foregroundMark x1="36129" y1="87742" x2="30645" y2="80323"/>
                        <a14:foregroundMark x1="30645" y1="80323" x2="38710" y2="71290"/>
                        <a14:foregroundMark x1="38710" y1="71290" x2="49032" y2="73226"/>
                        <a14:foregroundMark x1="49032" y1="73226" x2="13226" y2="84516"/>
                        <a14:foregroundMark x1="13226" y1="84516" x2="2903" y2="83548"/>
                        <a14:foregroundMark x1="2903" y1="83548" x2="3548" y2="72581"/>
                        <a14:foregroundMark x1="3548" y1="72581" x2="19355" y2="58387"/>
                        <a14:foregroundMark x1="19355" y1="58387" x2="39355" y2="68065"/>
                        <a14:foregroundMark x1="39355" y1="68065" x2="42903" y2="77419"/>
                        <a14:foregroundMark x1="42903" y1="77419" x2="47419" y2="66129"/>
                        <a14:foregroundMark x1="47419" y1="66129" x2="63226" y2="57742"/>
                        <a14:foregroundMark x1="63226" y1="57742" x2="84839" y2="63548"/>
                        <a14:foregroundMark x1="84839" y1="63548" x2="93226" y2="71613"/>
                        <a14:foregroundMark x1="93226" y1="71613" x2="79677" y2="62903"/>
                        <a14:foregroundMark x1="79677" y1="62903" x2="89032" y2="59355"/>
                        <a14:foregroundMark x1="89032" y1="59355" x2="97419" y2="61613"/>
                        <a14:foregroundMark x1="97419" y1="61613" x2="87419" y2="76129"/>
                        <a14:foregroundMark x1="87419" y1="76129" x2="19677" y2="93548"/>
                        <a14:foregroundMark x1="19677" y1="93548" x2="10323" y2="89677"/>
                        <a14:foregroundMark x1="10323" y1="89677" x2="323" y2="92258"/>
                        <a14:foregroundMark x1="323" y1="92258" x2="17419" y2="97419"/>
                        <a14:foregroundMark x1="17419" y1="97419" x2="57742" y2="89032"/>
                        <a14:foregroundMark x1="57742" y1="89032" x2="78065" y2="94194"/>
                        <a14:foregroundMark x1="78065" y1="94194" x2="87097" y2="91935"/>
                        <a14:foregroundMark x1="87097" y1="91935" x2="96774" y2="82581"/>
                        <a14:foregroundMark x1="96774" y1="82581" x2="98065" y2="73226"/>
                        <a14:foregroundMark x1="98065" y1="73226" x2="91935" y2="18065"/>
                        <a14:foregroundMark x1="91935" y1="18065" x2="95484" y2="8065"/>
                        <a14:foregroundMark x1="95484" y1="8065" x2="82903" y2="3871"/>
                        <a14:foregroundMark x1="82903" y1="3871" x2="50645" y2="14516"/>
                        <a14:foregroundMark x1="50645" y1="14516" x2="38710" y2="1290"/>
                        <a14:foregroundMark x1="38710" y1="1290" x2="19032" y2="6129"/>
                        <a14:foregroundMark x1="19032" y1="6129" x2="12258" y2="13871"/>
                        <a14:foregroundMark x1="12258" y1="13871" x2="7097" y2="16452"/>
                        <a14:foregroundMark x1="46452" y1="51613" x2="31935" y2="54839"/>
                        <a14:foregroundMark x1="31935" y1="54839" x2="64516" y2="49032"/>
                        <a14:foregroundMark x1="64516" y1="49032" x2="92581" y2="49355"/>
                        <a14:foregroundMark x1="92581" y1="49355" x2="20323" y2="56774"/>
                        <a14:foregroundMark x1="20323" y1="56774" x2="39677" y2="55161"/>
                        <a14:foregroundMark x1="39677" y1="55161" x2="78065" y2="71935"/>
                        <a14:foregroundMark x1="1935" y1="54194" x2="3871" y2="63871"/>
                        <a14:foregroundMark x1="3871" y1="63871" x2="1935" y2="72903"/>
                        <a14:foregroundMark x1="1935" y1="72903" x2="1290" y2="60968"/>
                        <a14:foregroundMark x1="1290" y1="60968" x2="3871" y2="51613"/>
                        <a14:foregroundMark x1="3871" y1="51613" x2="13548" y2="51613"/>
                        <a14:foregroundMark x1="13548" y1="51613" x2="1290" y2="53548"/>
                        <a14:foregroundMark x1="1290" y1="53548" x2="9032" y2="32903"/>
                        <a14:foregroundMark x1="9032" y1="32903" x2="22258" y2="37097"/>
                        <a14:foregroundMark x1="22258" y1="37097" x2="6129" y2="41613"/>
                        <a14:foregroundMark x1="6129" y1="41613" x2="3548" y2="20968"/>
                        <a14:foregroundMark x1="3548" y1="20968" x2="13548" y2="25161"/>
                        <a14:foregroundMark x1="13548" y1="25161" x2="15806" y2="33548"/>
                        <a14:foregroundMark x1="15806" y1="33548" x2="2581" y2="32903"/>
                        <a14:foregroundMark x1="2581" y1="32903" x2="3226" y2="12258"/>
                        <a14:foregroundMark x1="3226" y1="12258" x2="9032" y2="18387"/>
                        <a14:foregroundMark x1="9032" y1="18387" x2="645" y2="15484"/>
                        <a14:foregroundMark x1="645" y1="15484" x2="3548" y2="6774"/>
                        <a14:foregroundMark x1="3548" y1="6774" x2="11935" y2="1935"/>
                        <a14:foregroundMark x1="11935" y1="1935" x2="22903" y2="1935"/>
                        <a14:foregroundMark x1="22903" y1="1935" x2="26774" y2="22581"/>
                        <a14:foregroundMark x1="26774" y1="22581" x2="25484" y2="1613"/>
                        <a14:foregroundMark x1="25484" y1="1613" x2="40000" y2="645"/>
                        <a14:foregroundMark x1="40000" y1="645" x2="50968" y2="5484"/>
                        <a14:foregroundMark x1="50968" y1="5484" x2="52581" y2="15484"/>
                        <a14:foregroundMark x1="52581" y1="15484" x2="41290" y2="14516"/>
                        <a14:foregroundMark x1="41290" y1="14516" x2="49355" y2="3548"/>
                        <a14:foregroundMark x1="49355" y1="3548" x2="57742" y2="4839"/>
                        <a14:foregroundMark x1="57742" y1="4839" x2="64839" y2="11935"/>
                        <a14:foregroundMark x1="64839" y1="11935" x2="61290" y2="1290"/>
                        <a14:foregroundMark x1="61290" y1="1290" x2="81935" y2="2258"/>
                        <a14:foregroundMark x1="81935" y1="2258" x2="75806" y2="13871"/>
                        <a14:foregroundMark x1="75806" y1="13871" x2="69355" y2="7097"/>
                        <a14:foregroundMark x1="69355" y1="7097" x2="79032" y2="4516"/>
                        <a14:foregroundMark x1="79032" y1="4516" x2="89355" y2="8387"/>
                        <a14:foregroundMark x1="89355" y1="8387" x2="69677" y2="11613"/>
                        <a14:foregroundMark x1="69677" y1="11613" x2="64516" y2="2581"/>
                        <a14:foregroundMark x1="64516" y1="2581" x2="64194" y2="323"/>
                        <a14:foregroundMark x1="95161" y1="4839" x2="96452" y2="29355"/>
                        <a14:foregroundMark x1="96452" y1="29355" x2="90000" y2="36129"/>
                        <a14:foregroundMark x1="90000" y1="36129" x2="99032" y2="37097"/>
                        <a14:foregroundMark x1="99032" y1="37097" x2="97742" y2="46774"/>
                        <a14:foregroundMark x1="97742" y1="46774" x2="86774" y2="60968"/>
                        <a14:foregroundMark x1="86774" y1="60968" x2="78065" y2="57097"/>
                        <a14:foregroundMark x1="78065" y1="57097" x2="80968" y2="49032"/>
                        <a14:foregroundMark x1="80968" y1="49032" x2="92258" y2="49032"/>
                        <a14:foregroundMark x1="92258" y1="49032" x2="93226" y2="69677"/>
                        <a14:foregroundMark x1="93226" y1="69677" x2="78387" y2="85484"/>
                        <a14:foregroundMark x1="78387" y1="85484" x2="67742" y2="80645"/>
                        <a14:foregroundMark x1="67742" y1="80645" x2="70323" y2="69032"/>
                        <a14:foregroundMark x1="70323" y1="69032" x2="80323" y2="66129"/>
                        <a14:foregroundMark x1="80323" y1="66129" x2="88710" y2="66129"/>
                        <a14:foregroundMark x1="88710" y1="66129" x2="95806" y2="70968"/>
                        <a14:foregroundMark x1="95806" y1="70968" x2="96452" y2="82581"/>
                        <a14:foregroundMark x1="96452" y1="82581" x2="89677" y2="90645"/>
                        <a14:foregroundMark x1="89677" y1="90645" x2="77097" y2="96129"/>
                        <a14:foregroundMark x1="77097" y1="96129" x2="40645" y2="97419"/>
                        <a14:foregroundMark x1="40645" y1="97419" x2="55806" y2="85484"/>
                        <a14:foregroundMark x1="55806" y1="85484" x2="64516" y2="82581"/>
                        <a14:foregroundMark x1="64516" y1="82581" x2="62581" y2="90968"/>
                        <a14:foregroundMark x1="62581" y1="90968" x2="18065" y2="98065"/>
                        <a14:foregroundMark x1="18065" y1="98065" x2="27097" y2="93226"/>
                        <a14:foregroundMark x1="27097" y1="93226" x2="19677" y2="99032"/>
                        <a14:foregroundMark x1="19677" y1="99032" x2="11290" y2="95484"/>
                        <a14:foregroundMark x1="11290" y1="95484" x2="1290" y2="81613"/>
                        <a14:foregroundMark x1="1290" y1="81613" x2="323" y2="71613"/>
                        <a14:foregroundMark x1="323" y1="71613" x2="4194" y2="62903"/>
                        <a14:foregroundMark x1="4194" y1="62903" x2="12581" y2="61290"/>
                        <a14:foregroundMark x1="12581" y1="61290" x2="2581" y2="58710"/>
                        <a14:foregroundMark x1="2581" y1="58710" x2="5484" y2="44839"/>
                        <a14:foregroundMark x1="5484" y1="44839" x2="2581" y2="30323"/>
                        <a14:foregroundMark x1="2581" y1="30323" x2="6774" y2="17097"/>
                        <a14:foregroundMark x1="90000" y1="12581" x2="99032" y2="11290"/>
                        <a14:foregroundMark x1="99032" y1="11290" x2="96774" y2="26774"/>
                        <a14:foregroundMark x1="96774" y1="26774" x2="88710" y2="29032"/>
                        <a14:foregroundMark x1="88710" y1="29032" x2="98387" y2="25806"/>
                        <a14:foregroundMark x1="98387" y1="25806" x2="94839" y2="45484"/>
                        <a14:foregroundMark x1="94839" y1="45484" x2="97742" y2="54194"/>
                        <a14:foregroundMark x1="97742" y1="54194" x2="92903" y2="63871"/>
                        <a14:foregroundMark x1="92903" y1="63871" x2="98065" y2="56774"/>
                        <a14:foregroundMark x1="98065" y1="56774" x2="98710" y2="71935"/>
                        <a14:foregroundMark x1="98710" y1="71935" x2="96129" y2="82581"/>
                        <a14:foregroundMark x1="96129" y1="82581" x2="97419" y2="73226"/>
                        <a14:foregroundMark x1="97419" y1="73226" x2="93226" y2="86774"/>
                        <a14:foregroundMark x1="93226" y1="86774" x2="90000" y2="89032"/>
                        <a14:foregroundMark x1="95484" y1="3226" x2="99677" y2="39355"/>
                        <a14:foregroundMark x1="99677" y1="39355" x2="99677" y2="66774"/>
                        <a14:foregroundMark x1="3226" y1="91613" x2="20323" y2="98710"/>
                        <a14:foregroundMark x1="20323" y1="98710" x2="30323" y2="99355"/>
                        <a14:foregroundMark x1="30323" y1="99355" x2="88065" y2="97097"/>
                        <a14:foregroundMark x1="88065" y1="97097" x2="91935" y2="95161"/>
                        <a14:backgroundMark x1="1290" y1="1935" x2="1290" y2="19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699" y="1467886"/>
            <a:ext cx="485331" cy="4853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A44ED7-619F-495B-B337-E9FFFE8D2CFA}"/>
              </a:ext>
            </a:extLst>
          </p:cNvPr>
          <p:cNvSpPr/>
          <p:nvPr/>
        </p:nvSpPr>
        <p:spPr>
          <a:xfrm>
            <a:off x="1755443" y="1448941"/>
            <a:ext cx="5039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fr-BE" altLang="fr-FR" sz="2800" dirty="0">
                <a:solidFill>
                  <a:srgbClr val="808080"/>
                </a:solidFill>
                <a:latin typeface="Calibri" pitchFamily="34" charset="0"/>
                <a:cs typeface="Times New Roman" pitchFamily="18" charset="0"/>
              </a:rPr>
              <a:t>electroLAB@alumni.umons.ac.be</a:t>
            </a:r>
            <a:endParaRPr lang="fr-BE" altLang="fr-FR" sz="2000" dirty="0">
              <a:solidFill>
                <a:srgbClr val="80808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87766F-9DB0-4D81-81C4-DA59ED6084FC}"/>
              </a:ext>
            </a:extLst>
          </p:cNvPr>
          <p:cNvSpPr txBox="1"/>
          <p:nvPr/>
        </p:nvSpPr>
        <p:spPr>
          <a:xfrm>
            <a:off x="1192565" y="2292276"/>
            <a:ext cx="10668755" cy="396953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fr-BE" sz="2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rPr>
              <a:t>Des demandes particulières, contactez nous par mail ou sur Facebook.</a:t>
            </a:r>
          </a:p>
        </p:txBody>
      </p:sp>
    </p:spTree>
    <p:extLst>
      <p:ext uri="{BB962C8B-B14F-4D97-AF65-F5344CB8AC3E}">
        <p14:creationId xmlns:p14="http://schemas.microsoft.com/office/powerpoint/2010/main" val="43095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D8B8503-2B6B-4939-AC4E-25F2A8C2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 du Shield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292F39-B47E-43EA-867B-665556D308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689096-0DAE-41EB-A730-0BAE823A1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130397-6B72-44C7-B4A8-E10B268C1118}" type="slidenum">
              <a:rPr lang="fr-BE" altLang="fr-FR" smtClean="0"/>
              <a:pPr/>
              <a:t>16</a:t>
            </a:fld>
            <a:endParaRPr lang="fr-BE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8B7193-B0E3-4C6A-AA94-6605D5E7897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2FA5A5D-6BAF-4C84-A00D-B902A1B3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52" y="1322407"/>
            <a:ext cx="8534401" cy="4742727"/>
          </a:xfrm>
        </p:spPr>
        <p:txBody>
          <a:bodyPr/>
          <a:lstStyle/>
          <a:p>
            <a:r>
              <a:rPr lang="fr-BE" dirty="0">
                <a:solidFill>
                  <a:schemeClr val="tx1"/>
                </a:solidFill>
              </a:rPr>
              <a:t>Le </a:t>
            </a:r>
            <a:r>
              <a:rPr lang="fr-BE" dirty="0" err="1">
                <a:solidFill>
                  <a:schemeClr val="tx1"/>
                </a:solidFill>
              </a:rPr>
              <a:t>shield</a:t>
            </a:r>
            <a:r>
              <a:rPr lang="fr-BE" dirty="0">
                <a:solidFill>
                  <a:schemeClr val="tx1"/>
                </a:solidFill>
              </a:rPr>
              <a:t> permet d'émuler un programmeur ISP avec une carte Arduino </a:t>
            </a:r>
            <a:r>
              <a:rPr lang="fr-BE" dirty="0" err="1">
                <a:solidFill>
                  <a:schemeClr val="tx1"/>
                </a:solidFill>
              </a:rPr>
              <a:t>Uno</a:t>
            </a:r>
            <a:r>
              <a:rPr lang="fr-BE" dirty="0">
                <a:solidFill>
                  <a:schemeClr val="tx1"/>
                </a:solidFill>
              </a:rPr>
              <a:t> :</a:t>
            </a:r>
          </a:p>
          <a:p>
            <a:pPr lvl="1"/>
            <a:r>
              <a:rPr lang="fr-BE" dirty="0">
                <a:solidFill>
                  <a:schemeClr val="tx1"/>
                </a:solidFill>
              </a:rPr>
              <a:t>Les Switches permettent de faire un reset sur l'</a:t>
            </a:r>
            <a:r>
              <a:rPr lang="fr-BE" dirty="0" err="1">
                <a:solidFill>
                  <a:schemeClr val="tx1"/>
                </a:solidFill>
              </a:rPr>
              <a:t>Attiny</a:t>
            </a:r>
            <a:r>
              <a:rPr lang="fr-BE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fr-BE" dirty="0">
                <a:solidFill>
                  <a:schemeClr val="tx1"/>
                </a:solidFill>
              </a:rPr>
              <a:t>SW1 est un switch normalement fermé;</a:t>
            </a:r>
          </a:p>
          <a:p>
            <a:pPr lvl="2"/>
            <a:r>
              <a:rPr lang="fr-BE" dirty="0">
                <a:solidFill>
                  <a:schemeClr val="tx1"/>
                </a:solidFill>
              </a:rPr>
              <a:t>SW2 est ouvert quand sa glissière est vers le bas (voir image </a:t>
            </a:r>
            <a:r>
              <a:rPr lang="fr-BE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BE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fr-BE" dirty="0">
                <a:solidFill>
                  <a:schemeClr val="tx1"/>
                </a:solidFill>
              </a:rPr>
              <a:t>Le connecteur J1 donne un accès direct aux broches utiles à la carte pour programmer une puce en ISP :</a:t>
            </a:r>
          </a:p>
          <a:p>
            <a:pPr lvl="2"/>
            <a:r>
              <a:rPr lang="fr-BE" dirty="0"/>
              <a:t>MISO	</a:t>
            </a:r>
            <a:r>
              <a:rPr lang="fr-BE" dirty="0">
                <a:solidFill>
                  <a:schemeClr val="tx1"/>
                </a:solidFill>
              </a:rPr>
              <a:t>5V</a:t>
            </a:r>
          </a:p>
          <a:p>
            <a:pPr lvl="2"/>
            <a:r>
              <a:rPr lang="fr-BE" dirty="0"/>
              <a:t>SCK		MOSI</a:t>
            </a:r>
          </a:p>
          <a:p>
            <a:pPr lvl="2"/>
            <a:r>
              <a:rPr lang="fr-BE" dirty="0"/>
              <a:t>Reset	</a:t>
            </a:r>
            <a:r>
              <a:rPr lang="fr-BE" dirty="0">
                <a:solidFill>
                  <a:schemeClr val="tx1"/>
                </a:solidFill>
              </a:rPr>
              <a:t>GND</a:t>
            </a:r>
            <a:endParaRPr lang="fr-BE" dirty="0"/>
          </a:p>
          <a:p>
            <a:pPr lvl="1"/>
            <a:r>
              <a:rPr lang="fr-BE" dirty="0">
                <a:solidFill>
                  <a:schemeClr val="tx1"/>
                </a:solidFill>
              </a:rPr>
              <a:t>N.B. : Les jumper</a:t>
            </a:r>
            <a:r>
              <a:rPr lang="fr-BE" dirty="0"/>
              <a:t>s JP5, JP6, JP7 et JP8 doivent-être soudé pour que la puce puisse être programmée.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BB032E6-92D4-411E-9B71-A619AD938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871" y="1745809"/>
            <a:ext cx="3109229" cy="29202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1AC0144-55A2-41EF-A071-EB494E9A8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70" t="2941" r="21817" b="10335"/>
          <a:stretch/>
        </p:blipFill>
        <p:spPr>
          <a:xfrm>
            <a:off x="1719330" y="4406625"/>
            <a:ext cx="562086" cy="9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02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9DFE942-7FB9-4A59-8EA4-CBCAB37E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tx1"/>
                </a:solidFill>
              </a:rPr>
              <a:t>Github</a:t>
            </a:r>
            <a:r>
              <a:rPr lang="fr-BE" dirty="0">
                <a:solidFill>
                  <a:schemeClr val="tx1"/>
                </a:solidFill>
              </a:rPr>
              <a:t> : </a:t>
            </a:r>
          </a:p>
          <a:p>
            <a:pPr marL="0" lvl="1" indent="0">
              <a:buNone/>
            </a:pPr>
            <a:r>
              <a:rPr lang="fr-BE" sz="2000" dirty="0">
                <a:hlinkClick r:id="rId2"/>
              </a:rPr>
              <a:t>https://github.com/2010019970909/Creactif-electroLAB</a:t>
            </a:r>
            <a:endParaRPr lang="fr-B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tx1"/>
                </a:solidFill>
              </a:rPr>
              <a:t>Images : 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https://solarbotics.com/product/28904/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https://fr.shopping.rakuten.com/offer/buy/2123023928/20pcs-attiny85-20pu-attiny85-20pu-attiny85-20-attiny85-atmel-dip.html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https://arduino103.blogspot.com/2016/03/programmer-un-attiny-85-avec-arduino.html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http://www.electrontools.com/Home/WP/2016/03/09/regulador-de-voltaje-7805/</a:t>
            </a:r>
          </a:p>
          <a:p>
            <a:pPr marL="295275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hlinkClick r:id="rId3"/>
              </a:rPr>
              <a:t>https://medium.com/jungletronics/attiny85-easy-flashing-through-arduino-b5f896c48189</a:t>
            </a: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tx1"/>
                </a:solidFill>
              </a:rPr>
              <a:t>Procédure :</a:t>
            </a:r>
          </a:p>
          <a:p>
            <a:pPr marL="0" lvl="1" indent="0">
              <a:buNone/>
            </a:pPr>
            <a:r>
              <a:rPr lang="fr-BE" sz="2000" dirty="0">
                <a:hlinkClick r:id="rId4"/>
              </a:rPr>
              <a:t>https://phmarduino.wordpress.com/2015/12/11/programmer-un-attiny-85/</a:t>
            </a:r>
            <a:endParaRPr lang="fr-BE" sz="2000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9D2D215-5DA4-40FC-968A-9F7838D8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Sources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35F88C-1BC1-4666-8465-E4AD51775F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1C8F88-276F-498C-AFD2-1CCB69688E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130397-6B72-44C7-B4A8-E10B268C1118}" type="slidenum">
              <a:rPr lang="fr-BE" altLang="fr-FR" smtClean="0"/>
              <a:pPr/>
              <a:t>17</a:t>
            </a:fld>
            <a:endParaRPr lang="fr-BE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4A7989-A03E-4787-A66F-71A873959F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Prof. Untel     |     Service Untel     (voir pied de page dans le menu Powerpoint)</a:t>
            </a:r>
          </a:p>
        </p:txBody>
      </p:sp>
    </p:spTree>
    <p:extLst>
      <p:ext uri="{BB962C8B-B14F-4D97-AF65-F5344CB8AC3E}">
        <p14:creationId xmlns:p14="http://schemas.microsoft.com/office/powerpoint/2010/main" val="171175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2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34821" name="Espace réservé du pied de page 4">
            <a:extLst>
              <a:ext uri="{FF2B5EF4-FFF2-40B4-BE49-F238E27FC236}">
                <a16:creationId xmlns:a16="http://schemas.microsoft.com/office/drawing/2014/main" id="{62086130-343F-4F78-9674-1FC8C9F8FF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b="1" dirty="0">
                <a:solidFill>
                  <a:schemeClr val="tx1"/>
                </a:solidFill>
              </a:rPr>
              <a:t>Introduction à l'</a:t>
            </a:r>
            <a:r>
              <a:rPr lang="fr-BE" b="1" dirty="0" err="1">
                <a:solidFill>
                  <a:schemeClr val="tx1"/>
                </a:solidFill>
              </a:rPr>
              <a:t>ATtiny</a:t>
            </a:r>
            <a:r>
              <a:rPr lang="fr-BE" b="1" dirty="0">
                <a:solidFill>
                  <a:schemeClr val="tx1"/>
                </a:solidFill>
              </a:rPr>
              <a:t> 85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AutoNum type="arabicPeriod" startAt="3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AutoNum type="arabicPeriod" startAt="4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3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64D2ACC-6401-408D-A5A2-ABA38E99FE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  <p:extLst>
      <p:ext uri="{BB962C8B-B14F-4D97-AF65-F5344CB8AC3E}">
        <p14:creationId xmlns:p14="http://schemas.microsoft.com/office/powerpoint/2010/main" val="209515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 dirty="0"/>
              <a:t>Introduction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4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55C0B87-3376-40D5-99B9-B7718B57C5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b="1" dirty="0">
                <a:solidFill>
                  <a:srgbClr val="C00000"/>
                </a:solidFill>
              </a:rPr>
              <a:t>INTRODUCTION |</a:t>
            </a:r>
            <a:r>
              <a:rPr lang="fr-BE" dirty="0"/>
              <a:t> AVANTAGES ET INCONVÉNIENTS | 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  <p:pic>
        <p:nvPicPr>
          <p:cNvPr id="75778" name="Picture 2" descr="Résultat de recherche d'images pour &quot;attiny85&quot;">
            <a:extLst>
              <a:ext uri="{FF2B5EF4-FFF2-40B4-BE49-F238E27FC236}">
                <a16:creationId xmlns:a16="http://schemas.microsoft.com/office/drawing/2014/main" id="{DFB0D44F-8AEA-4216-89F5-CDD403DC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95" y="1885277"/>
            <a:ext cx="5912528" cy="285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0" name="Picture 4" descr="Résultat de recherche d'images pour &quot;attiny85&quot;">
            <a:extLst>
              <a:ext uri="{FF2B5EF4-FFF2-40B4-BE49-F238E27FC236}">
                <a16:creationId xmlns:a16="http://schemas.microsoft.com/office/drawing/2014/main" id="{15F5AF4D-6ABE-4E43-A6F8-0BB9C40AA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" t="16699" r="7497" b="9256"/>
          <a:stretch/>
        </p:blipFill>
        <p:spPr bwMode="auto">
          <a:xfrm>
            <a:off x="698376" y="1618489"/>
            <a:ext cx="3949822" cy="338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76283BCF-0835-479B-92FD-62CB39D5A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</p:spTree>
    <p:extLst>
      <p:ext uri="{BB962C8B-B14F-4D97-AF65-F5344CB8AC3E}">
        <p14:creationId xmlns:p14="http://schemas.microsoft.com/office/powerpoint/2010/main" val="302886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b="1" dirty="0">
                <a:solidFill>
                  <a:schemeClr val="tx1"/>
                </a:solidFill>
              </a:rPr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Prise en main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5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C81BB2B-0F8B-48A6-BA94-3C7AC6FCC1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08233425-DF6A-4435-B117-310DB3ED3D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832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Miniature!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Conçu pour l’après-prototypage 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Faible consommation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Faible coût (quelques euros…)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dirty="0"/>
              <a:t>Tension de fonctionnement : 1,8 V à 5,5 V </a:t>
            </a:r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Avantages de l’</a:t>
            </a:r>
            <a:r>
              <a:rPr lang="fr-BE" altLang="fr-FR" dirty="0" err="1"/>
              <a:t>ATtiny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6</a:t>
            </a:fld>
            <a:endParaRPr lang="fr-BE" altLang="fr-FR">
              <a:latin typeface="Calibri" panose="020F0502020204030204" pitchFamily="34" charset="0"/>
            </a:endParaRPr>
          </a:p>
        </p:txBody>
      </p:sp>
      <p:pic>
        <p:nvPicPr>
          <p:cNvPr id="6" name="Picture 4" descr="Résultat de recherche d'images pour &quot;attiny85&quot;">
            <a:extLst>
              <a:ext uri="{FF2B5EF4-FFF2-40B4-BE49-F238E27FC236}">
                <a16:creationId xmlns:a16="http://schemas.microsoft.com/office/drawing/2014/main" id="{A8226F8E-4BBB-43FC-8751-7739A2A3B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" t="16699" r="7497" b="9256"/>
          <a:stretch/>
        </p:blipFill>
        <p:spPr bwMode="auto">
          <a:xfrm>
            <a:off x="8904303" y="2305301"/>
            <a:ext cx="2331126" cy="19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16F96D26-8560-4AAD-9200-F62DE26BAC2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5C882680-F2BA-465A-90A0-4152E4E454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723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dirty="0"/>
              <a:t>Difficile à prendre en main (moins documenté)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dirty="0"/>
              <a:t>Ne se programme pas directement 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BE" dirty="0"/>
              <a:t>Contrairement à l’Arduino, n’est pas conçue pour du prototypage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Inconvénients de l’</a:t>
            </a:r>
            <a:r>
              <a:rPr lang="fr-BE" altLang="fr-FR" dirty="0" err="1"/>
              <a:t>ATtiny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7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E40F7447-4CAB-424F-BFC7-1843D4B3BE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0651B55A-7F68-4588-BE7E-1630855564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4093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9" y="1573568"/>
            <a:ext cx="10972800" cy="4525963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Introduction à l'</a:t>
            </a:r>
            <a:r>
              <a:rPr lang="fr-BE" dirty="0" err="1"/>
              <a:t>ATtiny</a:t>
            </a:r>
            <a:r>
              <a:rPr lang="fr-BE" dirty="0"/>
              <a:t> 85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Avantages et inconvénients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b="1" dirty="0">
                <a:solidFill>
                  <a:schemeClr val="tx1"/>
                </a:solidFill>
              </a:rPr>
              <a:t>Prise en main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Situation – problème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BE" dirty="0"/>
              <a:t>Pour aller plus loin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  <a:p>
            <a:pPr marL="514350" indent="-514350" fontAlgn="auto">
              <a:spcAft>
                <a:spcPts val="0"/>
              </a:spcAft>
              <a:buAutoNum type="arabicPeriod"/>
              <a:defRPr/>
            </a:pPr>
            <a:endParaRPr lang="fr-BE" dirty="0"/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Plan de la présentation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8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F3B510EB-F201-4425-979D-3B982ED33E5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CC60461-D5E7-4ED4-8D85-04BD6059BB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</a:t>
            </a:r>
            <a:r>
              <a:rPr lang="fr-BE" b="1" dirty="0">
                <a:solidFill>
                  <a:srgbClr val="C00000"/>
                </a:solidFill>
              </a:rPr>
              <a:t>| AVANTAGES ET INCONVÉNIENTS | </a:t>
            </a:r>
            <a:r>
              <a:rPr lang="fr-BE" dirty="0"/>
              <a:t>PRISE EN MAIN | 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5955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396069-45DD-467D-8A53-1C1AD76D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04" y="1178306"/>
            <a:ext cx="10972800" cy="5044941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Comme dit précédemment, l’</a:t>
            </a:r>
            <a:r>
              <a:rPr lang="fr-BE" sz="2400" dirty="0" err="1">
                <a:solidFill>
                  <a:schemeClr val="tx1"/>
                </a:solidFill>
              </a:rPr>
              <a:t>ATTiny</a:t>
            </a:r>
            <a:r>
              <a:rPr lang="fr-BE" sz="2400" dirty="0">
                <a:solidFill>
                  <a:schemeClr val="tx1"/>
                </a:solidFill>
              </a:rPr>
              <a:t> 85 ne se programme pas directement…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fr-BE" sz="2400" dirty="0">
                <a:solidFill>
                  <a:schemeClr val="tx1"/>
                </a:solidFill>
              </a:rPr>
              <a:t>Solution : utiliser l’Arduino comme interface ISP (in-system programmer)</a:t>
            </a: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1</a:t>
            </a:r>
            <a:r>
              <a:rPr lang="fr-BE" sz="2400" b="1" dirty="0">
                <a:solidFill>
                  <a:schemeClr val="tx1"/>
                </a:solidFill>
              </a:rPr>
              <a:t> : Ajout du lien </a:t>
            </a:r>
            <a:r>
              <a:rPr lang="fr-BE" sz="2400" b="1" dirty="0" err="1">
                <a:solidFill>
                  <a:schemeClr val="tx1"/>
                </a:solidFill>
              </a:rPr>
              <a:t>json</a:t>
            </a:r>
            <a:r>
              <a:rPr lang="fr-BE" sz="2400" b="1" dirty="0">
                <a:solidFill>
                  <a:schemeClr val="tx1"/>
                </a:solidFill>
              </a:rPr>
              <a:t> pour la puce </a:t>
            </a:r>
            <a:r>
              <a:rPr lang="fr-BE" sz="2400" b="1" dirty="0" err="1">
                <a:solidFill>
                  <a:schemeClr val="tx1"/>
                </a:solidFill>
              </a:rPr>
              <a:t>ATtiny</a:t>
            </a:r>
            <a:endParaRPr lang="fr-BE" sz="2400" b="1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Aller dans Fichier &gt; Préférences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Dans «  URL de gestionnaire de cartes supplémentaires », copier-coller le lien: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1800" dirty="0">
                <a:solidFill>
                  <a:srgbClr val="24292E"/>
                </a:solidFill>
                <a:latin typeface="SFMono-Regular"/>
                <a:hlinkClick r:id="rId2"/>
              </a:rPr>
              <a:t>http://drazzy.com/package_drazzy.com_index.json</a:t>
            </a:r>
            <a:endParaRPr lang="fr-BE" sz="1800" dirty="0">
              <a:solidFill>
                <a:srgbClr val="24292E"/>
              </a:solidFill>
              <a:latin typeface="SFMono-Regular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Valider en cliquant sur OK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b="1" u="sng" dirty="0">
                <a:solidFill>
                  <a:schemeClr val="tx1"/>
                </a:solidFill>
              </a:rPr>
              <a:t>ÉTAPE 2</a:t>
            </a:r>
            <a:r>
              <a:rPr lang="fr-BE" sz="2400" b="1" dirty="0">
                <a:solidFill>
                  <a:schemeClr val="tx1"/>
                </a:solidFill>
              </a:rPr>
              <a:t> : Installation du core</a:t>
            </a:r>
            <a:r>
              <a:rPr lang="fr-BE" sz="2400" b="1" baseline="30000" dirty="0">
                <a:solidFill>
                  <a:schemeClr val="tx1"/>
                </a:solidFill>
              </a:rPr>
              <a:t>1</a:t>
            </a:r>
            <a:r>
              <a:rPr lang="fr-BE" sz="2400" b="1" dirty="0">
                <a:solidFill>
                  <a:schemeClr val="tx1"/>
                </a:solidFill>
              </a:rPr>
              <a:t> des puces </a:t>
            </a:r>
            <a:r>
              <a:rPr lang="fr-BE" sz="2400" b="1" dirty="0" err="1">
                <a:solidFill>
                  <a:schemeClr val="tx1"/>
                </a:solidFill>
              </a:rPr>
              <a:t>ATtiny</a:t>
            </a:r>
            <a:endParaRPr lang="fr-BE" sz="2400" b="1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Aller dans outils &gt; Type de carte &gt; Gestionnaire de cartes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Rechercher «</a:t>
            </a:r>
            <a:r>
              <a:rPr lang="fr-BE" sz="2400" dirty="0" err="1">
                <a:solidFill>
                  <a:schemeClr val="tx1"/>
                </a:solidFill>
              </a:rPr>
              <a:t>ATTinyCore</a:t>
            </a:r>
            <a:r>
              <a:rPr lang="fr-BE" sz="2400" dirty="0">
                <a:solidFill>
                  <a:schemeClr val="tx1"/>
                </a:solidFill>
              </a:rPr>
              <a:t> by Spence </a:t>
            </a:r>
            <a:r>
              <a:rPr lang="fr-BE" sz="2400" dirty="0" err="1">
                <a:solidFill>
                  <a:schemeClr val="tx1"/>
                </a:solidFill>
              </a:rPr>
              <a:t>Konde</a:t>
            </a:r>
            <a:r>
              <a:rPr lang="fr-BE" sz="2400" dirty="0">
                <a:solidFill>
                  <a:schemeClr val="tx1"/>
                </a:solidFill>
              </a:rPr>
              <a:t>» dans la liste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2400" dirty="0">
                <a:solidFill>
                  <a:schemeClr val="tx1"/>
                </a:solidFill>
              </a:rPr>
              <a:t>Cliquer dessus et installer la version la plus récente (à ce jour 1.5.2)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fr-BE" sz="1700" dirty="0"/>
              <a:t>1 : Ensembles des fichiers utilisés par l'IDE pour programmer la carte</a:t>
            </a:r>
          </a:p>
        </p:txBody>
      </p:sp>
      <p:sp>
        <p:nvSpPr>
          <p:cNvPr id="35843" name="Titre 2">
            <a:extLst>
              <a:ext uri="{FF2B5EF4-FFF2-40B4-BE49-F238E27FC236}">
                <a16:creationId xmlns:a16="http://schemas.microsoft.com/office/drawing/2014/main" id="{DFF64DA3-EA3D-47C5-A41F-B8BA74D6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395"/>
            <a:ext cx="10972800" cy="1143000"/>
          </a:xfrm>
        </p:spPr>
        <p:txBody>
          <a:bodyPr/>
          <a:lstStyle/>
          <a:p>
            <a:r>
              <a:rPr lang="fr-BE" altLang="fr-FR" dirty="0"/>
              <a:t>Configuration de l’interface Arduino</a:t>
            </a:r>
            <a:endParaRPr altLang="fr-FR" dirty="0"/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02F5E740-E0FD-4887-A066-BD875B89DC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1B56B-A958-421A-A015-A377F4CDFC14}" type="slidenum">
              <a:rPr lang="fr-BE" altLang="fr-FR">
                <a:latin typeface="Calibri" panose="020F0502020204030204" pitchFamily="34" charset="0"/>
              </a:rPr>
              <a:pPr eaLnBrk="1" hangingPunct="1"/>
              <a:t>9</a:t>
            </a:fld>
            <a:endParaRPr lang="fr-BE" altLang="fr-FR">
              <a:latin typeface="Calibri" panose="020F050202020403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BE1B298-228E-4CE0-891C-F15B616DA0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xfrm>
            <a:off x="2971800" y="6581776"/>
            <a:ext cx="8534400" cy="2762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BE" dirty="0"/>
              <a:t>Charles DEHOMBREUX, Vincent STRAGIER|     </a:t>
            </a:r>
            <a:r>
              <a:rPr lang="fr-BE" dirty="0" err="1"/>
              <a:t>Créactifs</a:t>
            </a:r>
            <a:r>
              <a:rPr lang="fr-BE" dirty="0"/>
              <a:t>! Arduino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4FAA9183-D69A-478F-BD01-DAAAA4175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82296" y="73787"/>
            <a:ext cx="12192000" cy="22860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defRPr/>
            </a:pPr>
            <a:r>
              <a:rPr lang="fr-BE" dirty="0">
                <a:solidFill>
                  <a:schemeClr val="tx1"/>
                </a:solidFill>
              </a:rPr>
              <a:t>INTRODUCTION | AVANTAGES ET INCONVÉNIENTS </a:t>
            </a:r>
            <a:r>
              <a:rPr lang="fr-BE" b="1" dirty="0">
                <a:solidFill>
                  <a:srgbClr val="C00000"/>
                </a:solidFill>
              </a:rPr>
              <a:t>| PRISE EN MAIN | </a:t>
            </a:r>
            <a:r>
              <a:rPr lang="fr-BE" dirty="0"/>
              <a:t>PROBLÈME | AVANCÉ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63619242"/>
      </p:ext>
    </p:extLst>
  </p:cSld>
  <p:clrMapOvr>
    <a:masterClrMapping/>
  </p:clrMapOvr>
</p:sld>
</file>

<file path=ppt/theme/theme1.xml><?xml version="1.0" encoding="utf-8"?>
<a:theme xmlns:a="http://schemas.openxmlformats.org/drawingml/2006/main" name="UMONS">
  <a:themeElements>
    <a:clrScheme name="UMon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BCC"/>
      </a:accent1>
      <a:accent2>
        <a:srgbClr val="C40C42"/>
      </a:accent2>
      <a:accent3>
        <a:srgbClr val="A5A5A5"/>
      </a:accent3>
      <a:accent4>
        <a:srgbClr val="94CD7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10000"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2800" b="0" i="0" u="none" strike="noStrike" kern="1200" cap="none" spc="0" normalizeH="0" baseline="0" noProof="0" dirty="0" smtClean="0">
            <a:ln>
              <a:noFill/>
            </a:ln>
            <a:solidFill>
              <a:srgbClr val="808080"/>
            </a:solidFill>
            <a:effectLst/>
            <a:uLnTx/>
            <a:uFillTx/>
            <a:latin typeface="Calibri" pitchFamily="34" charset="0"/>
            <a:ea typeface="Calibri" pitchFamily="34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PowerPoint_UMONS</Template>
  <TotalTime>2949</TotalTime>
  <Words>1080</Words>
  <Application>Microsoft Office PowerPoint</Application>
  <PresentationFormat>Grand écran</PresentationFormat>
  <Paragraphs>190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SFMono-Regular</vt:lpstr>
      <vt:lpstr>Symbol</vt:lpstr>
      <vt:lpstr>Wingdings</vt:lpstr>
      <vt:lpstr>UMONS</vt:lpstr>
      <vt:lpstr>L'ATtiny 85 </vt:lpstr>
      <vt:lpstr>Plan de la présentation</vt:lpstr>
      <vt:lpstr>Plan de la présentation</vt:lpstr>
      <vt:lpstr>Introduction</vt:lpstr>
      <vt:lpstr>Plan de la présentation</vt:lpstr>
      <vt:lpstr>Avantages de l’ATtiny</vt:lpstr>
      <vt:lpstr>Inconvénients de l’ATtiny</vt:lpstr>
      <vt:lpstr>Plan de la présentation</vt:lpstr>
      <vt:lpstr>Configuration de l’interface Arduino</vt:lpstr>
      <vt:lpstr>Configuration de l’interface Arduino</vt:lpstr>
      <vt:lpstr>Plan de la présentation</vt:lpstr>
      <vt:lpstr>Première mise en situation</vt:lpstr>
      <vt:lpstr>Première mise en situation</vt:lpstr>
      <vt:lpstr>Plan de la présentation</vt:lpstr>
      <vt:lpstr>Pour ceux qui veulent aller plus loin…</vt:lpstr>
      <vt:lpstr>Fonctionnement du Shield</vt:lpstr>
      <vt:lpstr>Sources</vt:lpstr>
    </vt:vector>
  </TitlesOfParts>
  <Company>Faculté Polytechnique de Mons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L'ATtiny 85</dc:title>
  <dc:creator>Vincent STRAGIER</dc:creator>
  <cp:lastModifiedBy>Vincent STRAGIER</cp:lastModifiedBy>
  <cp:revision>44</cp:revision>
  <dcterms:created xsi:type="dcterms:W3CDTF">2017-11-21T17:26:37Z</dcterms:created>
  <dcterms:modified xsi:type="dcterms:W3CDTF">2022-12-14T12:05:42Z</dcterms:modified>
</cp:coreProperties>
</file>