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8F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DA0EA2-C5F5-444B-9841-035F8C68153E}" v="10" dt="2022-04-14T10:46:49.4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88"/>
    <p:restoredTop sz="96335"/>
  </p:normalViewPr>
  <p:slideViewPr>
    <p:cSldViewPr snapToGrid="0" snapToObjects="1">
      <p:cViewPr varScale="1">
        <p:scale>
          <a:sx n="24" d="100"/>
          <a:sy n="24" d="100"/>
        </p:scale>
        <p:origin x="348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en VK, Vincent" userId="7a591fd1-38bf-40a7-8dc5-c7b4c67e7540" providerId="ADAL" clId="{57DA0EA2-C5F5-444B-9841-035F8C68153E}"/>
    <pc:docChg chg="undo custSel modSld">
      <pc:chgData name="Talen VK, Vincent" userId="7a591fd1-38bf-40a7-8dc5-c7b4c67e7540" providerId="ADAL" clId="{57DA0EA2-C5F5-444B-9841-035F8C68153E}" dt="2022-04-14T10:46:49.420" v="59"/>
      <pc:docMkLst>
        <pc:docMk/>
      </pc:docMkLst>
      <pc:sldChg chg="modSp mod">
        <pc:chgData name="Talen VK, Vincent" userId="7a591fd1-38bf-40a7-8dc5-c7b4c67e7540" providerId="ADAL" clId="{57DA0EA2-C5F5-444B-9841-035F8C68153E}" dt="2022-04-14T10:46:49.420" v="59"/>
        <pc:sldMkLst>
          <pc:docMk/>
          <pc:sldMk cId="870601871" sldId="256"/>
        </pc:sldMkLst>
        <pc:spChg chg="mod">
          <ac:chgData name="Talen VK, Vincent" userId="7a591fd1-38bf-40a7-8dc5-c7b4c67e7540" providerId="ADAL" clId="{57DA0EA2-C5F5-444B-9841-035F8C68153E}" dt="2022-04-12T13:21:39.909" v="55" actId="20577"/>
          <ac:spMkLst>
            <pc:docMk/>
            <pc:sldMk cId="870601871" sldId="256"/>
            <ac:spMk id="12" creationId="{96397A83-FA71-0941-BCA8-9C7FA4733AAF}"/>
          </ac:spMkLst>
        </pc:spChg>
        <pc:spChg chg="mod">
          <ac:chgData name="Talen VK, Vincent" userId="7a591fd1-38bf-40a7-8dc5-c7b4c67e7540" providerId="ADAL" clId="{57DA0EA2-C5F5-444B-9841-035F8C68153E}" dt="2022-04-12T13:21:06.994" v="29" actId="20577"/>
          <ac:spMkLst>
            <pc:docMk/>
            <pc:sldMk cId="870601871" sldId="256"/>
            <ac:spMk id="25" creationId="{0FE697E7-596A-1644-8C30-ED1EF3737B42}"/>
          </ac:spMkLst>
        </pc:spChg>
        <pc:spChg chg="mod">
          <ac:chgData name="Talen VK, Vincent" userId="7a591fd1-38bf-40a7-8dc5-c7b4c67e7540" providerId="ADAL" clId="{57DA0EA2-C5F5-444B-9841-035F8C68153E}" dt="2022-04-14T10:46:47.196" v="58"/>
          <ac:spMkLst>
            <pc:docMk/>
            <pc:sldMk cId="870601871" sldId="256"/>
            <ac:spMk id="30" creationId="{3E22E303-AA1A-7D4D-BE59-49E58C3E6595}"/>
          </ac:spMkLst>
        </pc:spChg>
        <pc:spChg chg="mod">
          <ac:chgData name="Talen VK, Vincent" userId="7a591fd1-38bf-40a7-8dc5-c7b4c67e7540" providerId="ADAL" clId="{57DA0EA2-C5F5-444B-9841-035F8C68153E}" dt="2022-04-14T10:46:49.420" v="59"/>
          <ac:spMkLst>
            <pc:docMk/>
            <pc:sldMk cId="870601871" sldId="256"/>
            <ac:spMk id="34" creationId="{2A599E3B-E38B-4145-8C3C-426C114EDB2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GB"/>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F1A2556-9B38-DC43-8BF2-565CEB700637}" type="datetimeFigureOut">
              <a:rPr lang="en-NL" smtClean="0"/>
              <a:t>14/04/2022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111843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1A2556-9B38-DC43-8BF2-565CEB700637}" type="datetimeFigureOut">
              <a:rPr lang="en-NL" smtClean="0"/>
              <a:t>14/04/2022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414587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1A2556-9B38-DC43-8BF2-565CEB700637}" type="datetimeFigureOut">
              <a:rPr lang="en-NL" smtClean="0"/>
              <a:t>14/04/2022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2459409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1A2556-9B38-DC43-8BF2-565CEB700637}" type="datetimeFigureOut">
              <a:rPr lang="en-NL" smtClean="0"/>
              <a:t>14/04/2022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3985738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GB"/>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F1A2556-9B38-DC43-8BF2-565CEB700637}" type="datetimeFigureOut">
              <a:rPr lang="en-NL" smtClean="0"/>
              <a:t>14/04/2022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298004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F1A2556-9B38-DC43-8BF2-565CEB700637}" type="datetimeFigureOut">
              <a:rPr lang="en-NL" smtClean="0"/>
              <a:t>14/04/2022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1337165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GB"/>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GB"/>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GB"/>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1A2556-9B38-DC43-8BF2-565CEB700637}" type="datetimeFigureOut">
              <a:rPr lang="en-NL" smtClean="0"/>
              <a:t>14/04/2022</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40677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F1A2556-9B38-DC43-8BF2-565CEB700637}" type="datetimeFigureOut">
              <a:rPr lang="en-NL" smtClean="0"/>
              <a:t>14/04/2022</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3091540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A2556-9B38-DC43-8BF2-565CEB700637}" type="datetimeFigureOut">
              <a:rPr lang="en-NL" smtClean="0"/>
              <a:t>14/04/2022</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220035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GB"/>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GB"/>
              <a:t>Click to edit Master text styles</a:t>
            </a:r>
          </a:p>
        </p:txBody>
      </p:sp>
      <p:sp>
        <p:nvSpPr>
          <p:cNvPr id="5" name="Date Placeholder 4"/>
          <p:cNvSpPr>
            <a:spLocks noGrp="1"/>
          </p:cNvSpPr>
          <p:nvPr>
            <p:ph type="dt" sz="half" idx="10"/>
          </p:nvPr>
        </p:nvSpPr>
        <p:spPr/>
        <p:txBody>
          <a:bodyPr/>
          <a:lstStyle/>
          <a:p>
            <a:fld id="{3F1A2556-9B38-DC43-8BF2-565CEB700637}" type="datetimeFigureOut">
              <a:rPr lang="en-NL" smtClean="0"/>
              <a:t>14/04/2022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1734048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GB"/>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GB"/>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GB"/>
              <a:t>Click to edit Master text styles</a:t>
            </a:r>
          </a:p>
        </p:txBody>
      </p:sp>
      <p:sp>
        <p:nvSpPr>
          <p:cNvPr id="5" name="Date Placeholder 4"/>
          <p:cNvSpPr>
            <a:spLocks noGrp="1"/>
          </p:cNvSpPr>
          <p:nvPr>
            <p:ph type="dt" sz="half" idx="10"/>
          </p:nvPr>
        </p:nvSpPr>
        <p:spPr/>
        <p:txBody>
          <a:bodyPr/>
          <a:lstStyle/>
          <a:p>
            <a:fld id="{3F1A2556-9B38-DC43-8BF2-565CEB700637}" type="datetimeFigureOut">
              <a:rPr lang="en-NL" smtClean="0"/>
              <a:t>14/04/2022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1701364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3F1A2556-9B38-DC43-8BF2-565CEB700637}" type="datetimeFigureOut">
              <a:rPr lang="en-NL" smtClean="0"/>
              <a:t>14/04/2022</a:t>
            </a:fld>
            <a:endParaRPr lang="en-NL"/>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B24C417C-478C-FA4E-AF21-F8D360A772B9}" type="slidenum">
              <a:rPr lang="en-NL" smtClean="0"/>
              <a:t>‹#›</a:t>
            </a:fld>
            <a:endParaRPr lang="en-NL"/>
          </a:p>
        </p:txBody>
      </p:sp>
    </p:spTree>
    <p:extLst>
      <p:ext uri="{BB962C8B-B14F-4D97-AF65-F5344CB8AC3E}">
        <p14:creationId xmlns:p14="http://schemas.microsoft.com/office/powerpoint/2010/main" val="22425681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ncbi.nlm.nih.gov/pmc/articles/PMC7722268/" TargetMode="External"/><Relationship Id="rId1" Type="http://schemas.openxmlformats.org/officeDocument/2006/relationships/slideLayout" Target="../slideLayouts/slideLayout1.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Background">
            <a:extLst>
              <a:ext uri="{FF2B5EF4-FFF2-40B4-BE49-F238E27FC236}">
                <a16:creationId xmlns:a16="http://schemas.microsoft.com/office/drawing/2014/main" id="{D2F8845E-E234-B44E-BCA6-0602CF7A60F1}"/>
              </a:ext>
            </a:extLst>
          </p:cNvPr>
          <p:cNvSpPr/>
          <p:nvPr/>
        </p:nvSpPr>
        <p:spPr>
          <a:xfrm>
            <a:off x="0" y="38523363"/>
            <a:ext cx="30275999" cy="4280400"/>
          </a:xfrm>
          <a:prstGeom prst="rect">
            <a:avLst/>
          </a:prstGeom>
          <a:solidFill>
            <a:srgbClr val="F08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19" noProof="1"/>
          </a:p>
        </p:txBody>
      </p:sp>
      <p:sp>
        <p:nvSpPr>
          <p:cNvPr id="24" name="Footer References Text">
            <a:extLst>
              <a:ext uri="{FF2B5EF4-FFF2-40B4-BE49-F238E27FC236}">
                <a16:creationId xmlns:a16="http://schemas.microsoft.com/office/drawing/2014/main" id="{DB57C340-6684-E940-9418-52FEBA8F3490}"/>
              </a:ext>
            </a:extLst>
          </p:cNvPr>
          <p:cNvSpPr txBox="1"/>
          <p:nvPr/>
        </p:nvSpPr>
        <p:spPr>
          <a:xfrm>
            <a:off x="16776916" y="39995868"/>
            <a:ext cx="12200400" cy="2260445"/>
          </a:xfrm>
          <a:prstGeom prst="rect">
            <a:avLst/>
          </a:prstGeom>
          <a:noFill/>
        </p:spPr>
        <p:txBody>
          <a:bodyPr wrap="square" rtlCol="0">
            <a:noAutofit/>
          </a:bodyPr>
          <a:lstStyle/>
          <a:p>
            <a:r>
              <a:rPr lang="en-GB" sz="20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[1] Nopporn Jongkamonwiwat, Miguel A. Ramirez, Seby Edassery, Ann C.Y. Wong, Jintao Yu, Tirzah Abbott, Kwang Pak, Allen F. Ryan, and Jeffrey N. Savas, “</a:t>
            </a:r>
            <a:r>
              <a:rPr lang="en-GB" sz="2000" i="1"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Noise Exposures Causing Hearing Loss Generate Proteotoxic Stress and Activate the Proteostasis Network</a:t>
            </a:r>
            <a:r>
              <a:rPr lang="en-GB" sz="20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Nov-2020. [Online]. Available: </a:t>
            </a:r>
            <a:r>
              <a:rPr lang="en-GB" sz="20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hlinkClick r:id="rId2">
                  <a:extLst>
                    <a:ext uri="{A12FA001-AC4F-418D-AE19-62706E023703}">
                      <ahyp:hlinkClr xmlns:ahyp="http://schemas.microsoft.com/office/drawing/2018/hyperlinkcolor" val="tx"/>
                    </a:ext>
                  </a:extLst>
                </a:hlinkClick>
              </a:rPr>
              <a:t>https://www.ncbi.nlm.nih.gov/pmc/articles/PMC7722268/</a:t>
            </a:r>
            <a:r>
              <a:rPr lang="en-GB" sz="20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[Accessed: 08-Apr-2022].</a:t>
            </a:r>
          </a:p>
          <a:p>
            <a:endParaRPr lang="en-GB" sz="7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r>
              <a:rPr lang="en-GB" sz="20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[2] “</a:t>
            </a:r>
            <a:r>
              <a:rPr lang="en-GB" sz="2000" i="1"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GEO Accession viewer</a:t>
            </a:r>
            <a:r>
              <a:rPr lang="en-GB" sz="20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Nov-2020. [Online]. Available: </a:t>
            </a:r>
            <a:r>
              <a:rPr lang="en-GB" sz="20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hlinkClick r:id="rId2">
                  <a:extLst>
                    <a:ext uri="{A12FA001-AC4F-418D-AE19-62706E023703}">
                      <ahyp:hlinkClr xmlns:ahyp="http://schemas.microsoft.com/office/drawing/2018/hyperlinkcolor" val="tx"/>
                    </a:ext>
                  </a:extLst>
                </a:hlinkClick>
              </a:rPr>
              <a:t>https://www.ncbi.nlm.nih.gov/pmc/articles/PMC7722268/</a:t>
            </a:r>
            <a:r>
              <a:rPr lang="en-GB" sz="20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[Accessed: 08-Apr-2022].</a:t>
            </a:r>
            <a:endParaRPr lang="en-GB"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21" name="Footer References Line">
            <a:extLst>
              <a:ext uri="{FF2B5EF4-FFF2-40B4-BE49-F238E27FC236}">
                <a16:creationId xmlns:a16="http://schemas.microsoft.com/office/drawing/2014/main" id="{FB4559F2-E190-334A-9FD8-E036E3E09FBF}"/>
              </a:ext>
            </a:extLst>
          </p:cNvPr>
          <p:cNvCxnSpPr>
            <a:cxnSpLocks/>
          </p:cNvCxnSpPr>
          <p:nvPr/>
        </p:nvCxnSpPr>
        <p:spPr>
          <a:xfrm>
            <a:off x="16776916" y="39775323"/>
            <a:ext cx="11354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Footer References Header">
            <a:extLst>
              <a:ext uri="{FF2B5EF4-FFF2-40B4-BE49-F238E27FC236}">
                <a16:creationId xmlns:a16="http://schemas.microsoft.com/office/drawing/2014/main" id="{451E8A18-4020-474F-90E9-756058E5D217}"/>
              </a:ext>
            </a:extLst>
          </p:cNvPr>
          <p:cNvSpPr txBox="1"/>
          <p:nvPr/>
        </p:nvSpPr>
        <p:spPr>
          <a:xfrm>
            <a:off x="16776916" y="38946771"/>
            <a:ext cx="11354400" cy="688289"/>
          </a:xfrm>
          <a:prstGeom prst="rect">
            <a:avLst/>
          </a:prstGeom>
          <a:noFill/>
          <a:ln>
            <a:noFill/>
          </a:ln>
        </p:spPr>
        <p:txBody>
          <a:bodyPr wrap="square" rtlCol="0">
            <a:noAutofit/>
          </a:bodyPr>
          <a:lstStyle/>
          <a:p>
            <a:r>
              <a:rPr lang="en-GB" sz="4000" b="1"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References</a:t>
            </a:r>
          </a:p>
        </p:txBody>
      </p:sp>
      <p:sp>
        <p:nvSpPr>
          <p:cNvPr id="15" name="Footer Personal Information">
            <a:extLst>
              <a:ext uri="{FF2B5EF4-FFF2-40B4-BE49-F238E27FC236}">
                <a16:creationId xmlns:a16="http://schemas.microsoft.com/office/drawing/2014/main" id="{CDDB9B80-BFE3-FB43-870D-6E440C81DADA}"/>
              </a:ext>
            </a:extLst>
          </p:cNvPr>
          <p:cNvSpPr txBox="1"/>
          <p:nvPr/>
        </p:nvSpPr>
        <p:spPr>
          <a:xfrm>
            <a:off x="8699253" y="39433605"/>
            <a:ext cx="6438353" cy="2459914"/>
          </a:xfrm>
          <a:prstGeom prst="rect">
            <a:avLst/>
          </a:prstGeom>
          <a:noFill/>
        </p:spPr>
        <p:txBody>
          <a:bodyPr wrap="square" rtlCol="0" anchor="ctr" anchorCtr="0">
            <a:noAutofit/>
          </a:bodyPr>
          <a:lstStyle/>
          <a:p>
            <a:r>
              <a:rPr lang="en-GB" sz="32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Vincent Talen</a:t>
            </a:r>
          </a:p>
          <a:p>
            <a:r>
              <a:rPr lang="en-GB" sz="32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Bioinformatics – BFV2</a:t>
            </a:r>
          </a:p>
          <a:p>
            <a:r>
              <a:rPr lang="en-GB" sz="32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Institute of Life Sciene &amp; Tech</a:t>
            </a:r>
          </a:p>
          <a:p>
            <a:r>
              <a:rPr lang="en-GB" sz="32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v.k.talen@st.hanze.nl</a:t>
            </a:r>
          </a:p>
        </p:txBody>
      </p:sp>
      <p:cxnSp>
        <p:nvCxnSpPr>
          <p:cNvPr id="17" name="Footer Line - Logo/Info">
            <a:extLst>
              <a:ext uri="{FF2B5EF4-FFF2-40B4-BE49-F238E27FC236}">
                <a16:creationId xmlns:a16="http://schemas.microsoft.com/office/drawing/2014/main" id="{AD4403BF-FEB5-5443-A597-C1BF5D624997}"/>
              </a:ext>
            </a:extLst>
          </p:cNvPr>
          <p:cNvCxnSpPr/>
          <p:nvPr/>
        </p:nvCxnSpPr>
        <p:spPr>
          <a:xfrm>
            <a:off x="8512743" y="39619562"/>
            <a:ext cx="0" cy="208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Footer Hanze Logo">
            <a:extLst>
              <a:ext uri="{FF2B5EF4-FFF2-40B4-BE49-F238E27FC236}">
                <a16:creationId xmlns:a16="http://schemas.microsoft.com/office/drawing/2014/main" id="{A4ACF372-C54B-3C44-95DB-DB65648024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1673" y="39787991"/>
            <a:ext cx="6515907" cy="1751143"/>
          </a:xfrm>
          <a:prstGeom prst="rect">
            <a:avLst/>
          </a:prstGeom>
        </p:spPr>
      </p:pic>
      <p:sp>
        <p:nvSpPr>
          <p:cNvPr id="12" name="Header + Title">
            <a:extLst>
              <a:ext uri="{FF2B5EF4-FFF2-40B4-BE49-F238E27FC236}">
                <a16:creationId xmlns:a16="http://schemas.microsoft.com/office/drawing/2014/main" id="{96397A83-FA71-0941-BCA8-9C7FA4733AAF}"/>
              </a:ext>
            </a:extLst>
          </p:cNvPr>
          <p:cNvSpPr/>
          <p:nvPr/>
        </p:nvSpPr>
        <p:spPr>
          <a:xfrm>
            <a:off x="0" y="0"/>
            <a:ext cx="30275999" cy="4280400"/>
          </a:xfrm>
          <a:prstGeom prst="rect">
            <a:avLst/>
          </a:prstGeom>
          <a:solidFill>
            <a:srgbClr val="F08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noProof="1">
                <a:latin typeface="Helvetica Neue" panose="02000503000000020004" pitchFamily="2" charset="0"/>
                <a:ea typeface="Helvetica Neue" panose="02000503000000020004" pitchFamily="2" charset="0"/>
                <a:cs typeface="Helvetica Neue" panose="02000503000000020004" pitchFamily="2" charset="0"/>
              </a:rPr>
              <a:t>Noise Induced Hearing Loss and </a:t>
            </a:r>
          </a:p>
          <a:p>
            <a:pPr algn="ctr"/>
            <a:r>
              <a:rPr lang="en-GB" sz="9600" b="1" noProof="1">
                <a:latin typeface="Helvetica Neue" panose="02000503000000020004" pitchFamily="2" charset="0"/>
                <a:ea typeface="Helvetica Neue" panose="02000503000000020004" pitchFamily="2" charset="0"/>
                <a:cs typeface="Helvetica Neue" panose="02000503000000020004" pitchFamily="2" charset="0"/>
              </a:rPr>
              <a:t>Gene Expression Analysis using the R language</a:t>
            </a:r>
            <a:endParaRPr lang="en-GB" b="1" noProof="1"/>
          </a:p>
        </p:txBody>
      </p:sp>
      <p:sp>
        <p:nvSpPr>
          <p:cNvPr id="25" name="TextBox 24">
            <a:extLst>
              <a:ext uri="{FF2B5EF4-FFF2-40B4-BE49-F238E27FC236}">
                <a16:creationId xmlns:a16="http://schemas.microsoft.com/office/drawing/2014/main" id="{0FE697E7-596A-1644-8C30-ED1EF3737B42}"/>
              </a:ext>
            </a:extLst>
          </p:cNvPr>
          <p:cNvSpPr txBox="1"/>
          <p:nvPr/>
        </p:nvSpPr>
        <p:spPr>
          <a:xfrm>
            <a:off x="1152000" y="5432400"/>
            <a:ext cx="10490400" cy="15915482"/>
          </a:xfrm>
          <a:prstGeom prst="rect">
            <a:avLst/>
          </a:prstGeom>
          <a:noFill/>
        </p:spPr>
        <p:txBody>
          <a:bodyPr wrap="square" rtlCol="0">
            <a:noAutofit/>
          </a:bodyPr>
          <a:lstStyle/>
          <a:p>
            <a:r>
              <a:rPr lang="en-GB" sz="5400" noProof="1">
                <a:solidFill>
                  <a:srgbClr val="F08F34"/>
                </a:solidFill>
                <a:latin typeface="Helvetica Neue" panose="02000503000000020004" pitchFamily="2" charset="0"/>
                <a:ea typeface="Helvetica Neue" panose="02000503000000020004" pitchFamily="2" charset="0"/>
                <a:cs typeface="Helvetica Neue" panose="02000503000000020004" pitchFamily="2" charset="0"/>
              </a:rPr>
              <a:t>Introduction</a:t>
            </a:r>
            <a:endParaRPr lang="en-GB" sz="3200" noProof="1">
              <a:solidFill>
                <a:srgbClr val="F08F34"/>
              </a:solidFill>
              <a:latin typeface="Helvetica Neue" panose="02000503000000020004" pitchFamily="2" charset="0"/>
              <a:ea typeface="Helvetica Neue" panose="02000503000000020004" pitchFamily="2" charset="0"/>
              <a:cs typeface="Helvetica Neue" panose="02000503000000020004" pitchFamily="2" charset="0"/>
            </a:endParaRPr>
          </a:p>
          <a:p>
            <a:endParaRPr lang="en-GB" sz="2400" noProof="1">
              <a:latin typeface="Helvetica Neue" panose="02000503000000020004" pitchFamily="2" charset="0"/>
              <a:ea typeface="Helvetica Neue" panose="02000503000000020004" pitchFamily="2" charset="0"/>
              <a:cs typeface="Helvetica Neue" panose="02000503000000020004" pitchFamily="2" charset="0"/>
            </a:endParaRPr>
          </a:p>
          <a:p>
            <a:r>
              <a:rPr lang="en-GB" sz="3200" noProof="1">
                <a:latin typeface="Helvetica Neue" panose="02000503000000020004" pitchFamily="2" charset="0"/>
                <a:ea typeface="Helvetica Neue" panose="02000503000000020004" pitchFamily="2" charset="0"/>
                <a:cs typeface="Helvetica Neue" panose="02000503000000020004" pitchFamily="2" charset="0"/>
              </a:rPr>
              <a:t>Noise Induced Hearing Loss is called the primary cause of acquired hearing loss in the industrial world. The cochlea is the part of the inner ear that converts mechanical vibrations into nerve impulses and transmits them to the brain, it houses a lot of the important central units contributing to hearing. </a:t>
            </a:r>
          </a:p>
          <a:p>
            <a:r>
              <a:rPr lang="en-GB" sz="3200" noProof="1">
                <a:latin typeface="Helvetica Neue" panose="02000503000000020004" pitchFamily="2" charset="0"/>
                <a:ea typeface="Helvetica Neue" panose="02000503000000020004" pitchFamily="2" charset="0"/>
                <a:cs typeface="Helvetica Neue" panose="02000503000000020004" pitchFamily="2" charset="0"/>
              </a:rPr>
              <a:t>The chosen research focuses on the effects of exposure to different noise levels in mice to gain a deeper understanding about how sound affects hearing since clear physiological definitions are known about the causes of hearing sensitivity and hearing loss, but it is not known is a comprehensive understanding of the complex molecular mechanisms responsible for noise-induced threshold elevation and the processes responsible for hearing threshold recovery. </a:t>
            </a:r>
          </a:p>
          <a:p>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r>
              <a:rPr lang="en-GB" sz="3200" noProof="1">
                <a:latin typeface="Helvetica Neue" panose="02000503000000020004" pitchFamily="2" charset="0"/>
                <a:ea typeface="Helvetica Neue" panose="02000503000000020004" pitchFamily="2" charset="0"/>
                <a:cs typeface="Helvetica Neue" panose="02000503000000020004" pitchFamily="2" charset="0"/>
              </a:rPr>
              <a:t>A multitude of experiments were performed by the chosen research but for this project the bioinformatics experiment about gene expression was done.</a:t>
            </a:r>
          </a:p>
        </p:txBody>
      </p:sp>
      <p:sp>
        <p:nvSpPr>
          <p:cNvPr id="26" name="TextBox 25">
            <a:extLst>
              <a:ext uri="{FF2B5EF4-FFF2-40B4-BE49-F238E27FC236}">
                <a16:creationId xmlns:a16="http://schemas.microsoft.com/office/drawing/2014/main" id="{0576A38A-1E38-284E-B986-04919A5B0EAD}"/>
              </a:ext>
            </a:extLst>
          </p:cNvPr>
          <p:cNvSpPr txBox="1"/>
          <p:nvPr/>
        </p:nvSpPr>
        <p:spPr>
          <a:xfrm>
            <a:off x="1152000" y="21401882"/>
            <a:ext cx="10490400" cy="15915482"/>
          </a:xfrm>
          <a:prstGeom prst="rect">
            <a:avLst/>
          </a:prstGeom>
          <a:noFill/>
        </p:spPr>
        <p:txBody>
          <a:bodyPr wrap="square" rtlCol="0">
            <a:noAutofit/>
          </a:bodyPr>
          <a:lstStyle/>
          <a:p>
            <a:r>
              <a:rPr lang="en-GB" sz="5400" noProof="1">
                <a:solidFill>
                  <a:srgbClr val="F08F34"/>
                </a:solidFill>
                <a:latin typeface="Helvetica Neue" panose="02000503000000020004" pitchFamily="2" charset="0"/>
                <a:ea typeface="Helvetica Neue" panose="02000503000000020004" pitchFamily="2" charset="0"/>
                <a:cs typeface="Helvetica Neue" panose="02000503000000020004" pitchFamily="2" charset="0"/>
              </a:rPr>
              <a:t>Materials and Methods</a:t>
            </a:r>
            <a:endParaRPr lang="en-GB" sz="3200" noProof="1">
              <a:solidFill>
                <a:srgbClr val="F08F34"/>
              </a:solidFill>
              <a:latin typeface="Helvetica Neue" panose="02000503000000020004" pitchFamily="2" charset="0"/>
              <a:ea typeface="Helvetica Neue" panose="02000503000000020004" pitchFamily="2" charset="0"/>
              <a:cs typeface="Helvetica Neue" panose="02000503000000020004" pitchFamily="2" charset="0"/>
            </a:endParaRPr>
          </a:p>
          <a:p>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r>
              <a:rPr lang="en-GB" sz="3200" noProof="1">
                <a:latin typeface="Helvetica Neue" panose="02000503000000020004" pitchFamily="2" charset="0"/>
                <a:ea typeface="Helvetica Neue" panose="02000503000000020004" pitchFamily="2" charset="0"/>
                <a:cs typeface="Helvetica Neue" panose="02000503000000020004" pitchFamily="2" charset="0"/>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p:txBody>
      </p:sp>
      <p:sp>
        <p:nvSpPr>
          <p:cNvPr id="30" name="TextBox 29">
            <a:extLst>
              <a:ext uri="{FF2B5EF4-FFF2-40B4-BE49-F238E27FC236}">
                <a16:creationId xmlns:a16="http://schemas.microsoft.com/office/drawing/2014/main" id="{3E22E303-AA1A-7D4D-BE59-49E58C3E6595}"/>
              </a:ext>
            </a:extLst>
          </p:cNvPr>
          <p:cNvSpPr txBox="1"/>
          <p:nvPr/>
        </p:nvSpPr>
        <p:spPr>
          <a:xfrm>
            <a:off x="12761999" y="5432400"/>
            <a:ext cx="16361213" cy="15915482"/>
          </a:xfrm>
          <a:prstGeom prst="rect">
            <a:avLst/>
          </a:prstGeom>
          <a:noFill/>
        </p:spPr>
        <p:txBody>
          <a:bodyPr wrap="square" rtlCol="0">
            <a:noAutofit/>
          </a:bodyPr>
          <a:lstStyle/>
          <a:p>
            <a:r>
              <a:rPr lang="en-GB" sz="5400" noProof="1">
                <a:solidFill>
                  <a:srgbClr val="F08F34"/>
                </a:solidFill>
                <a:latin typeface="Helvetica Neue" panose="02000503000000020004" pitchFamily="2" charset="0"/>
                <a:ea typeface="Helvetica Neue" panose="02000503000000020004" pitchFamily="2" charset="0"/>
                <a:cs typeface="Helvetica Neue" panose="02000503000000020004" pitchFamily="2" charset="0"/>
              </a:rPr>
              <a:t>Results</a:t>
            </a:r>
            <a:endParaRPr lang="en-GB" sz="3200" noProof="1">
              <a:solidFill>
                <a:srgbClr val="F08F34"/>
              </a:solidFill>
              <a:latin typeface="Helvetica Neue" panose="02000503000000020004" pitchFamily="2" charset="0"/>
              <a:ea typeface="Helvetica Neue" panose="02000503000000020004" pitchFamily="2" charset="0"/>
              <a:cs typeface="Helvetica Neue" panose="02000503000000020004" pitchFamily="2" charset="0"/>
            </a:endParaRPr>
          </a:p>
          <a:p>
            <a:endParaRPr lang="en-GB" sz="2400" noProof="1">
              <a:latin typeface="Helvetica Neue" panose="02000503000000020004" pitchFamily="2" charset="0"/>
              <a:ea typeface="Helvetica Neue" panose="02000503000000020004" pitchFamily="2" charset="0"/>
              <a:cs typeface="Helvetica Neue" panose="02000503000000020004" pitchFamily="2" charset="0"/>
            </a:endParaRPr>
          </a:p>
          <a:p>
            <a:r>
              <a:rPr lang="en-GB" sz="3200" noProof="1">
                <a:latin typeface="Helvetica Neue" panose="02000503000000020004" pitchFamily="2" charset="0"/>
                <a:ea typeface="Helvetica Neue" panose="02000503000000020004" pitchFamily="2" charset="0"/>
                <a:cs typeface="Helvetica Neue" panose="02000503000000020004" pitchFamily="2" charset="0"/>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p:txBody>
      </p:sp>
      <p:cxnSp>
        <p:nvCxnSpPr>
          <p:cNvPr id="32" name="Straight Connector 31">
            <a:extLst>
              <a:ext uri="{FF2B5EF4-FFF2-40B4-BE49-F238E27FC236}">
                <a16:creationId xmlns:a16="http://schemas.microsoft.com/office/drawing/2014/main" id="{889E1977-5172-F240-A393-D9FEFB7DFC3A}"/>
              </a:ext>
            </a:extLst>
          </p:cNvPr>
          <p:cNvCxnSpPr>
            <a:cxnSpLocks/>
          </p:cNvCxnSpPr>
          <p:nvPr/>
        </p:nvCxnSpPr>
        <p:spPr>
          <a:xfrm>
            <a:off x="12218400" y="5432400"/>
            <a:ext cx="0" cy="31884964"/>
          </a:xfrm>
          <a:prstGeom prst="line">
            <a:avLst/>
          </a:prstGeom>
          <a:ln w="63500">
            <a:solidFill>
              <a:srgbClr val="F08F34"/>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A599E3B-E38B-4145-8C3C-426C114EDB27}"/>
              </a:ext>
            </a:extLst>
          </p:cNvPr>
          <p:cNvSpPr txBox="1"/>
          <p:nvPr/>
        </p:nvSpPr>
        <p:spPr>
          <a:xfrm>
            <a:off x="12761998" y="21347882"/>
            <a:ext cx="16361213" cy="15915482"/>
          </a:xfrm>
          <a:prstGeom prst="rect">
            <a:avLst/>
          </a:prstGeom>
          <a:noFill/>
        </p:spPr>
        <p:txBody>
          <a:bodyPr wrap="square" rtlCol="0">
            <a:noAutofit/>
          </a:bodyPr>
          <a:lstStyle/>
          <a:p>
            <a:r>
              <a:rPr lang="en-GB" sz="5400" noProof="1">
                <a:solidFill>
                  <a:srgbClr val="F08F34"/>
                </a:solidFill>
                <a:latin typeface="Helvetica Neue" panose="02000503000000020004" pitchFamily="2" charset="0"/>
                <a:ea typeface="Helvetica Neue" panose="02000503000000020004" pitchFamily="2" charset="0"/>
                <a:cs typeface="Helvetica Neue" panose="02000503000000020004" pitchFamily="2" charset="0"/>
              </a:rPr>
              <a:t>Conclusion and Discussion</a:t>
            </a:r>
            <a:endParaRPr lang="en-GB" sz="3200" noProof="1">
              <a:solidFill>
                <a:srgbClr val="F08F34"/>
              </a:solidFill>
              <a:latin typeface="Helvetica Neue" panose="02000503000000020004" pitchFamily="2" charset="0"/>
              <a:ea typeface="Helvetica Neue" panose="02000503000000020004" pitchFamily="2" charset="0"/>
              <a:cs typeface="Helvetica Neue" panose="02000503000000020004" pitchFamily="2" charset="0"/>
            </a:endParaRPr>
          </a:p>
          <a:p>
            <a:endParaRPr lang="en-GB" sz="2400" noProof="1">
              <a:latin typeface="Helvetica Neue" panose="02000503000000020004" pitchFamily="2" charset="0"/>
              <a:ea typeface="Helvetica Neue" panose="02000503000000020004" pitchFamily="2" charset="0"/>
              <a:cs typeface="Helvetica Neue" panose="02000503000000020004" pitchFamily="2" charset="0"/>
            </a:endParaRPr>
          </a:p>
          <a:p>
            <a:r>
              <a:rPr lang="en-GB" sz="3200" noProof="1">
                <a:latin typeface="Helvetica Neue" panose="02000503000000020004" pitchFamily="2" charset="0"/>
                <a:ea typeface="Helvetica Neue" panose="02000503000000020004" pitchFamily="2" charset="0"/>
                <a:cs typeface="Helvetica Neue" panose="02000503000000020004" pitchFamily="2" charset="0"/>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a:p>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8706018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TotalTime>
  <Words>1027</Words>
  <Application>Microsoft Macintosh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 Neue</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Talen VK, Vincent</dc:creator>
  <cp:lastModifiedBy>Talen VK, Vincent</cp:lastModifiedBy>
  <cp:revision>1</cp:revision>
  <dcterms:created xsi:type="dcterms:W3CDTF">2022-04-08T10:48:09Z</dcterms:created>
  <dcterms:modified xsi:type="dcterms:W3CDTF">2022-04-14T10:46:57Z</dcterms:modified>
</cp:coreProperties>
</file>