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2"/>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18288000" cy="10287000"/>
  <p:notesSz cx="6858000" cy="9144000"/>
  <p:embeddedFontLst>
    <p:embeddedFont>
      <p:font typeface="Canva Sans Bold" charset="1" panose="020B0803030501040103"/>
      <p:regular r:id="rId30"/>
    </p:embeddedFont>
    <p:embeddedFont>
      <p:font typeface="Poppins Medium" charset="1" panose="00000600000000000000"/>
      <p:regular r:id="rId31"/>
    </p:embeddedFont>
    <p:embeddedFont>
      <p:font typeface="Canva Sans" charset="1" panose="020B0503030501040103"/>
      <p:regular r:id="rId4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notesMasters/notesMaster1.xml" Type="http://schemas.openxmlformats.org/officeDocument/2006/relationships/notesMaster"/><Relationship Id="rId33" Target="theme/theme2.xml" Type="http://schemas.openxmlformats.org/officeDocument/2006/relationships/theme"/><Relationship Id="rId34" Target="notesSlides/notesSlide1.xml" Type="http://schemas.openxmlformats.org/officeDocument/2006/relationships/notesSlide"/><Relationship Id="rId35" Target="notesSlides/notesSlide2.xml" Type="http://schemas.openxmlformats.org/officeDocument/2006/relationships/notesSlide"/><Relationship Id="rId36" Target="notesSlides/notesSlide3.xml" Type="http://schemas.openxmlformats.org/officeDocument/2006/relationships/notesSlide"/><Relationship Id="rId37" Target="notesSlides/notesSlide4.xml" Type="http://schemas.openxmlformats.org/officeDocument/2006/relationships/notesSlide"/><Relationship Id="rId38" Target="notesSlides/notesSlide5.xml" Type="http://schemas.openxmlformats.org/officeDocument/2006/relationships/notesSlide"/><Relationship Id="rId39" Target="notesSlides/notesSlide6.xml" Type="http://schemas.openxmlformats.org/officeDocument/2006/relationships/notesSlide"/><Relationship Id="rId4" Target="theme/theme1.xml" Type="http://schemas.openxmlformats.org/officeDocument/2006/relationships/theme"/><Relationship Id="rId40" Target="notesSlides/notesSlide7.xml" Type="http://schemas.openxmlformats.org/officeDocument/2006/relationships/notesSlide"/><Relationship Id="rId41" Target="notesSlides/notesSlide8.xml" Type="http://schemas.openxmlformats.org/officeDocument/2006/relationships/notesSlide"/><Relationship Id="rId42" Target="notesSlides/notesSlide9.xml" Type="http://schemas.openxmlformats.org/officeDocument/2006/relationships/notesSlide"/><Relationship Id="rId43" Target="notesSlides/notesSlide10.xml" Type="http://schemas.openxmlformats.org/officeDocument/2006/relationships/notesSlide"/><Relationship Id="rId44" Target="notesSlides/notesSlide11.xml" Type="http://schemas.openxmlformats.org/officeDocument/2006/relationships/notesSlide"/><Relationship Id="rId45" Target="notesSlides/notesSlide12.xml" Type="http://schemas.openxmlformats.org/officeDocument/2006/relationships/notesSlide"/><Relationship Id="rId46" Target="notesSlides/notesSlide13.xml" Type="http://schemas.openxmlformats.org/officeDocument/2006/relationships/notesSlide"/><Relationship Id="rId47" Target="notesSlides/notesSlide14.xml" Type="http://schemas.openxmlformats.org/officeDocument/2006/relationships/notesSlide"/><Relationship Id="rId48" Target="notesSlides/notesSlide15.xml" Type="http://schemas.openxmlformats.org/officeDocument/2006/relationships/notesSlide"/><Relationship Id="rId49" Target="fonts/font49.fntdata" Type="http://schemas.openxmlformats.org/officeDocument/2006/relationships/font"/><Relationship Id="rId5" Target="tableStyles.xml" Type="http://schemas.openxmlformats.org/officeDocument/2006/relationships/tableStyles"/><Relationship Id="rId50" Target="notesSlides/notesSlide16.xml" Type="http://schemas.openxmlformats.org/officeDocument/2006/relationships/notesSlide"/><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1.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2.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3.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All data are going to be unified in a centralized platform so all data with different kind of files format are going to be transformed into a single format which is tables</a:t>
            </a:r>
          </a:p>
          <a:p>
            <a:r>
              <a:rPr lang="en-US"/>
              <a:t/>
            </a:r>
          </a:p>
          <a:p>
            <a:r>
              <a:rPr lang="en-US"/>
              <a:t>Smarter shipping decision: From data regarding shipping performance, weather conditions data, and other shipping data, we can analyzed the reasons of delayed shipping, how to increase the efficiency of shipping lines</a:t>
            </a:r>
          </a:p>
          <a:p>
            <a:r>
              <a:rPr lang="en-US"/>
              <a:t/>
            </a:r>
          </a:p>
          <a:p>
            <a:r>
              <a:rPr lang="en-US"/>
              <a:t>Proactive Ship Maintenance:</a:t>
            </a:r>
          </a:p>
          <a:p>
            <a:r>
              <a:rPr lang="en-US"/>
              <a:t>By getting data before, during and after a shipping process, we can proactively determine when and which vessel needs maintenance and reduces the amount of problems that can occur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All data are going to be unified in a centralized platform so all data with different kind of files format are going to be transformed into a single format which is tables</a:t>
            </a:r>
          </a:p>
          <a:p>
            <a:r>
              <a:rPr lang="en-US"/>
              <a:t/>
            </a:r>
          </a:p>
          <a:p>
            <a:r>
              <a:rPr lang="en-US"/>
              <a:t>Smarter shipping decision: From data regarding shipping performance, weather conditions data, and other shipping data, we can analyzed the reasons of delayed shipping, how to increase the efficiency of shipping lines</a:t>
            </a:r>
          </a:p>
          <a:p>
            <a:r>
              <a:rPr lang="en-US"/>
              <a:t/>
            </a:r>
          </a:p>
          <a:p>
            <a:r>
              <a:rPr lang="en-US"/>
              <a:t>Proactive Ship Maintenance:</a:t>
            </a:r>
          </a:p>
          <a:p>
            <a:r>
              <a:rPr lang="en-US"/>
              <a:t>By getting data before, during and after a shipping process, we can proactively determine when and which vessel needs maintenance and reduces the amount of problems that can occur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All data are going to be unified in a centralized platform so all data with different kind of files format are going to be transformed into a single format which is tables</a:t>
            </a:r>
          </a:p>
          <a:p>
            <a:r>
              <a:rPr lang="en-US"/>
              <a:t/>
            </a:r>
          </a:p>
          <a:p>
            <a:r>
              <a:rPr lang="en-US"/>
              <a:t>Smarter shipping decision: From data regarding shipping performance, weather conditions data, and other shipping data, we can analyzed the reasons of delayed shipping, how to increase the efficiency of shipping lines</a:t>
            </a:r>
          </a:p>
          <a:p>
            <a:r>
              <a:rPr lang="en-US"/>
              <a:t/>
            </a:r>
          </a:p>
          <a:p>
            <a:r>
              <a:rPr lang="en-US"/>
              <a:t>Proactive Ship Maintenance:</a:t>
            </a:r>
          </a:p>
          <a:p>
            <a:r>
              <a:rPr lang="en-US"/>
              <a:t>By getting data before, during and after a shipping process, we can proactively determine when and which vessel needs maintenance and reduces the amount of problems that can occur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All data are going to be unified in a centralized platform so all data with different kind of files format are going to be transformed into a single format which is tables</a:t>
            </a:r>
          </a:p>
          <a:p>
            <a:r>
              <a:rPr lang="en-US"/>
              <a:t/>
            </a:r>
          </a:p>
          <a:p>
            <a:r>
              <a:rPr lang="en-US"/>
              <a:t>Smarter shipping decision: From data regarding shipping performance, weather conditions data, and other shipping data, we can analyzed the reasons of delayed shipping, how to increase the efficiency of shipping lines</a:t>
            </a:r>
          </a:p>
          <a:p>
            <a:r>
              <a:rPr lang="en-US"/>
              <a:t/>
            </a:r>
          </a:p>
          <a:p>
            <a:r>
              <a:rPr lang="en-US"/>
              <a:t>Proactive Ship Maintenance:</a:t>
            </a:r>
          </a:p>
          <a:p>
            <a:r>
              <a:rPr lang="en-US"/>
              <a:t>By getting data before, during and after a shipping process, we can proactively determine when and which vessel needs maintenance and reduces the amount of problems that can occur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All data are going to be unified in a centralized platform so all data with different kind of files format are going to be transformed into a single format which is tables</a:t>
            </a:r>
          </a:p>
          <a:p>
            <a:r>
              <a:rPr lang="en-US"/>
              <a:t/>
            </a:r>
          </a:p>
          <a:p>
            <a:r>
              <a:rPr lang="en-US"/>
              <a:t>Smarter shipping decision: From data regarding shipping performance, weather conditions data, and other shipping data, we can analyzed the reasons of delayed shipping, how to increase the efficiency of shipping lines</a:t>
            </a:r>
          </a:p>
          <a:p>
            <a:r>
              <a:rPr lang="en-US"/>
              <a:t/>
            </a:r>
          </a:p>
          <a:p>
            <a:r>
              <a:rPr lang="en-US"/>
              <a:t>Proactive Ship Maintenance:</a:t>
            </a:r>
          </a:p>
          <a:p>
            <a:r>
              <a:rPr lang="en-US"/>
              <a:t>By getting data before, during and after a shipping process, we can proactively determine when and which vessel needs maintenance and reduces the amount of problems that can occur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All data are going to be unified in a centralized platform so all data with different kind of files format are going to be transformed into a single format which is tables</a:t>
            </a:r>
          </a:p>
          <a:p>
            <a:r>
              <a:rPr lang="en-US"/>
              <a:t/>
            </a:r>
          </a:p>
          <a:p>
            <a:r>
              <a:rPr lang="en-US"/>
              <a:t>Smarter shipping decision: From data regarding shipping performance, weather conditions data, and other shipping data, we can analyzed the reasons of delayed shipping, how to increase the efficiency of shipping lines</a:t>
            </a:r>
          </a:p>
          <a:p>
            <a:r>
              <a:rPr lang="en-US"/>
              <a:t/>
            </a:r>
          </a:p>
          <a:p>
            <a:r>
              <a:rPr lang="en-US"/>
              <a:t>Proactive Ship Maintenance:</a:t>
            </a:r>
          </a:p>
          <a:p>
            <a:r>
              <a:rPr lang="en-US"/>
              <a:t>By getting data before, during and after a shipping process, we can proactively determine when and which vessel needs maintenance and reduces the amount of problems that can occur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All data are going to be unified in a centralized platform so all data with different kind of files format are going to be transformed into a single format which is tables</a:t>
            </a:r>
          </a:p>
          <a:p>
            <a:r>
              <a:rPr lang="en-US"/>
              <a:t/>
            </a:r>
          </a:p>
          <a:p>
            <a:r>
              <a:rPr lang="en-US"/>
              <a:t>Smarter shipping decision: From data regarding shipping performance, weather conditions data, and other shipping data, we can analyzed the reasons of delayed shipping, how to increase the efficiency of shipping lines</a:t>
            </a:r>
          </a:p>
          <a:p>
            <a:r>
              <a:rPr lang="en-US"/>
              <a:t/>
            </a:r>
          </a:p>
          <a:p>
            <a:r>
              <a:rPr lang="en-US"/>
              <a:t>Proactive Ship Maintenance:</a:t>
            </a:r>
          </a:p>
          <a:p>
            <a:r>
              <a:rPr lang="en-US"/>
              <a:t>By getting data before, during and after a shipping process, we can proactively determine when and which vessel needs maintenance and reduces the amount of problems that can occur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All data are going to be unified in a centralized platform so all data with different kind of files format are going to be transformed into a single format which is tables</a:t>
            </a:r>
          </a:p>
          <a:p>
            <a:r>
              <a:rPr lang="en-US"/>
              <a:t/>
            </a:r>
          </a:p>
          <a:p>
            <a:r>
              <a:rPr lang="en-US"/>
              <a:t>Smarter shipping decision: From data regarding shipping performance, weather conditions data, and other shipping data, we can analyzed the reasons of delayed shipping, how to increase the efficiency of shipping lines</a:t>
            </a:r>
          </a:p>
          <a:p>
            <a:r>
              <a:rPr lang="en-US"/>
              <a:t/>
            </a:r>
          </a:p>
          <a:p>
            <a:r>
              <a:rPr lang="en-US"/>
              <a:t>Proactive Ship Maintenance:</a:t>
            </a:r>
          </a:p>
          <a:p>
            <a:r>
              <a:rPr lang="en-US"/>
              <a:t>By getting data before, during and after a shipping process, we can proactively determine when and which vessel needs maintenance and reduces the amount of problems that can occur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All data are going to be unified in a centralized platform so all data with different kind of files format are going to be transformed into a single format which is tables</a:t>
            </a:r>
          </a:p>
          <a:p>
            <a:r>
              <a:rPr lang="en-US"/>
              <a:t/>
            </a:r>
          </a:p>
          <a:p>
            <a:r>
              <a:rPr lang="en-US"/>
              <a:t>Smarter shipping decision: From data regarding shipping performance, weather conditions data, and other shipping data, we can analyzed the reasons of delayed shipping, how to increase the efficiency of shipping lines</a:t>
            </a:r>
          </a:p>
          <a:p>
            <a:r>
              <a:rPr lang="en-US"/>
              <a:t/>
            </a:r>
          </a:p>
          <a:p>
            <a:r>
              <a:rPr lang="en-US"/>
              <a:t>Proactive Ship Maintenance:</a:t>
            </a:r>
          </a:p>
          <a:p>
            <a:r>
              <a:rPr lang="en-US"/>
              <a:t>By getting data before, during and after a shipping process, we can proactively determine when and which vessel needs maintenance and reduces the amount of problems that can occur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All data are going to be unified in a centralized platform so all data with different kind of files format are going to be transformed into a single format which is tables</a:t>
            </a:r>
          </a:p>
          <a:p>
            <a:r>
              <a:rPr lang="en-US"/>
              <a:t/>
            </a:r>
          </a:p>
          <a:p>
            <a:r>
              <a:rPr lang="en-US"/>
              <a:t>Smarter shipping decision: From data regarding shipping performance, weather conditions data, and other shipping data, we can analyzed the reasons of delayed shipping, how to increase the efficiency of shipping lines</a:t>
            </a:r>
          </a:p>
          <a:p>
            <a:r>
              <a:rPr lang="en-US"/>
              <a:t/>
            </a:r>
          </a:p>
          <a:p>
            <a:r>
              <a:rPr lang="en-US"/>
              <a:t>Proactive Ship Maintenance:</a:t>
            </a:r>
          </a:p>
          <a:p>
            <a:r>
              <a:rPr lang="en-US"/>
              <a:t>By getting data before, during and after a shipping process, we can proactively determine when and which vessel needs maintenance and reduces the amount of problems that can occur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All data are going to be unified in a centralized platform so all data with different kind of files format are going to be transformed into a single format which is tables</a:t>
            </a:r>
          </a:p>
          <a:p>
            <a:r>
              <a:rPr lang="en-US"/>
              <a:t/>
            </a:r>
          </a:p>
          <a:p>
            <a:r>
              <a:rPr lang="en-US"/>
              <a:t>Smarter shipping decision: From data regarding shipping performance, weather conditions data, and other shipping data, we can analyzed the reasons of delayed shipping, how to increase the efficiency of shipping lines</a:t>
            </a:r>
          </a:p>
          <a:p>
            <a:r>
              <a:rPr lang="en-US"/>
              <a:t/>
            </a:r>
          </a:p>
          <a:p>
            <a:r>
              <a:rPr lang="en-US"/>
              <a:t>Proactive Ship Maintenance:</a:t>
            </a:r>
          </a:p>
          <a:p>
            <a:r>
              <a:rPr lang="en-US"/>
              <a:t>By getting data before, during and after a shipping process, we can proactively determine when and which vessel needs maintenance and reduces the amount of problems that can occur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All data are going to be unified in a centralized platform so all data with different kind of files format are going to be transformed into a single format which is tables</a:t>
            </a:r>
          </a:p>
          <a:p>
            <a:r>
              <a:rPr lang="en-US"/>
              <a:t/>
            </a:r>
          </a:p>
          <a:p>
            <a:r>
              <a:rPr lang="en-US"/>
              <a:t>Smarter shipping decision: From data regarding shipping performance, weather conditions data, and other shipping data, we can analyzed the reasons of delayed shipping, how to increase the efficiency of shipping lines</a:t>
            </a:r>
          </a:p>
          <a:p>
            <a:r>
              <a:rPr lang="en-US"/>
              <a:t/>
            </a:r>
          </a:p>
          <a:p>
            <a:r>
              <a:rPr lang="en-US"/>
              <a:t>Proactive Ship Maintenance:</a:t>
            </a:r>
          </a:p>
          <a:p>
            <a:r>
              <a:rPr lang="en-US"/>
              <a:t>By getting data before, during and after a shipping process, we can proactively determine when and which vessel needs maintenance and reduces the amount of problems that can occur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All data are going to be unified in a centralized platform so all data with different kind of files format are going to be transformed into a single format which is tables</a:t>
            </a:r>
          </a:p>
          <a:p>
            <a:r>
              <a:rPr lang="en-US"/>
              <a:t/>
            </a:r>
          </a:p>
          <a:p>
            <a:r>
              <a:rPr lang="en-US"/>
              <a:t>Smarter shipping decision: From data regarding shipping performance, weather conditions data, and other shipping data, we can analyzed the reasons of delayed shipping, how to increase the efficiency of shipping lines</a:t>
            </a:r>
          </a:p>
          <a:p>
            <a:r>
              <a:rPr lang="en-US"/>
              <a:t/>
            </a:r>
          </a:p>
          <a:p>
            <a:r>
              <a:rPr lang="en-US"/>
              <a:t>Proactive Ship Maintenance:</a:t>
            </a:r>
          </a:p>
          <a:p>
            <a:r>
              <a:rPr lang="en-US"/>
              <a:t>By getting data before, during and after a shipping process, we can proactively determine when and which vessel needs maintenance and reduces the amount of problems that can occur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All data are going to be unified in a centralized platform so all data with different kind of files format are going to be transformed into a single format which is tables</a:t>
            </a:r>
          </a:p>
          <a:p>
            <a:r>
              <a:rPr lang="en-US"/>
              <a:t/>
            </a:r>
          </a:p>
          <a:p>
            <a:r>
              <a:rPr lang="en-US"/>
              <a:t>Smarter shipping decision: From data regarding shipping performance, weather conditions data, and other shipping data, we can analyzed the reasons of delayed shipping, how to increase the efficiency of shipping lines</a:t>
            </a:r>
          </a:p>
          <a:p>
            <a:r>
              <a:rPr lang="en-US"/>
              <a:t/>
            </a:r>
          </a:p>
          <a:p>
            <a:r>
              <a:rPr lang="en-US"/>
              <a:t>Proactive Ship Maintenance:</a:t>
            </a:r>
          </a:p>
          <a:p>
            <a:r>
              <a:rPr lang="en-US"/>
              <a:t>By getting data before, during and after a shipping process, we can proactively determine when and which vessel needs maintenance and reduces the amount of problems that can occur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All data are going to be unified in a centralized platform so all data with different kind of files format are going to be transformed into a single format which is tables</a:t>
            </a:r>
          </a:p>
          <a:p>
            <a:r>
              <a:rPr lang="en-US"/>
              <a:t/>
            </a:r>
          </a:p>
          <a:p>
            <a:r>
              <a:rPr lang="en-US"/>
              <a:t>Smarter shipping decision: From data regarding shipping performance, weather conditions data, and other shipping data, we can analyzed the reasons of delayed shipping, how to increase the efficiency of shipping lines</a:t>
            </a:r>
          </a:p>
          <a:p>
            <a:r>
              <a:rPr lang="en-US"/>
              <a:t/>
            </a:r>
          </a:p>
          <a:p>
            <a:r>
              <a:rPr lang="en-US"/>
              <a:t>Proactive Ship Maintenance:</a:t>
            </a:r>
          </a:p>
          <a:p>
            <a:r>
              <a:rPr lang="en-US"/>
              <a:t>By getting data before, during and after a shipping process, we can proactively determine when and which vessel needs maintenance and reduces the amount of problems that can occur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All data are going to be unified in a centralized platform so all data with different kind of files format are going to be transformed into a single format which is tables</a:t>
            </a:r>
          </a:p>
          <a:p>
            <a:r>
              <a:rPr lang="en-US"/>
              <a:t/>
            </a:r>
          </a:p>
          <a:p>
            <a:r>
              <a:rPr lang="en-US"/>
              <a:t>Smarter shipping decision: From data regarding shipping performance, weather conditions data, and other shipping data, we can analyzed the reasons of delayed shipping, how to increase the efficiency of shipping lines</a:t>
            </a:r>
          </a:p>
          <a:p>
            <a:r>
              <a:rPr lang="en-US"/>
              <a:t/>
            </a:r>
          </a:p>
          <a:p>
            <a:r>
              <a:rPr lang="en-US"/>
              <a:t>Proactive Ship Maintenance:</a:t>
            </a:r>
          </a:p>
          <a:p>
            <a:r>
              <a:rPr lang="en-US"/>
              <a:t>By getting data before, during and after a shipping process, we can proactively determine when and which vessel needs maintenance and reduces the amount of problems that can occur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2.png" Type="http://schemas.openxmlformats.org/officeDocument/2006/relationships/image"/><Relationship Id="rId4" Target="../media/image3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2.png" Type="http://schemas.openxmlformats.org/officeDocument/2006/relationships/image"/><Relationship Id="rId4" Target="../media/image36.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2.png" Type="http://schemas.openxmlformats.org/officeDocument/2006/relationships/image"/><Relationship Id="rId4" Target="../media/image3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svg" Type="http://schemas.openxmlformats.org/officeDocument/2006/relationships/image"/><Relationship Id="rId12" Target="../media/image6.png" Type="http://schemas.openxmlformats.org/officeDocument/2006/relationships/image"/><Relationship Id="rId13" Target="../media/image7.svg" Type="http://schemas.openxmlformats.org/officeDocument/2006/relationships/image"/><Relationship Id="rId14" Target="../media/image38.png" Type="http://schemas.openxmlformats.org/officeDocument/2006/relationships/image"/><Relationship Id="rId15" Target="../media/image39.svg" Type="http://schemas.openxmlformats.org/officeDocument/2006/relationships/image"/><Relationship Id="rId16" Target="../media/image18.png" Type="http://schemas.openxmlformats.org/officeDocument/2006/relationships/image"/><Relationship Id="rId17" Target="../media/image19.png" Type="http://schemas.openxmlformats.org/officeDocument/2006/relationships/image"/><Relationship Id="rId18" Target="../media/image40.png" Type="http://schemas.openxmlformats.org/officeDocument/2006/relationships/image"/><Relationship Id="rId19" Target="../media/image41.svg" Type="http://schemas.openxmlformats.org/officeDocument/2006/relationships/image"/><Relationship Id="rId2" Target="../notesSlides/notesSlide8.xml" Type="http://schemas.openxmlformats.org/officeDocument/2006/relationships/notesSlide"/><Relationship Id="rId20" Target="../media/image42.png" Type="http://schemas.openxmlformats.org/officeDocument/2006/relationships/image"/><Relationship Id="rId21" Target="../media/image43.png" Type="http://schemas.openxmlformats.org/officeDocument/2006/relationships/image"/><Relationship Id="rId22" Target="../media/image44.svg" Type="http://schemas.openxmlformats.org/officeDocument/2006/relationships/image"/><Relationship Id="rId3" Target="../media/image2.pn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2.png" Type="http://schemas.openxmlformats.org/officeDocument/2006/relationships/image"/><Relationship Id="rId4" Target="../media/image45.png" Type="http://schemas.openxmlformats.org/officeDocument/2006/relationships/image"/><Relationship Id="rId5" Target="../media/image46.png" Type="http://schemas.openxmlformats.org/officeDocument/2006/relationships/image"/><Relationship Id="rId6" Target="../media/image47.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2.png" Type="http://schemas.openxmlformats.org/officeDocument/2006/relationships/image"/><Relationship Id="rId4" Target="../media/image48.png" Type="http://schemas.openxmlformats.org/officeDocument/2006/relationships/image"/><Relationship Id="rId5" Target="../media/image49.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2.png" Type="http://schemas.openxmlformats.org/officeDocument/2006/relationships/image"/><Relationship Id="rId4" Target="../media/image50.png" Type="http://schemas.openxmlformats.org/officeDocument/2006/relationships/image"/><Relationship Id="rId5" Target="../media/image51.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2.png" Type="http://schemas.openxmlformats.org/officeDocument/2006/relationships/image"/><Relationship Id="rId4" Target="../media/image52.png" Type="http://schemas.openxmlformats.org/officeDocument/2006/relationships/image"/><Relationship Id="rId5" Target="../media/image5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2.png" Type="http://schemas.openxmlformats.org/officeDocument/2006/relationships/image"/><Relationship Id="rId4" Target="../media/image54.png" Type="http://schemas.openxmlformats.org/officeDocument/2006/relationships/image"/><Relationship Id="rId5" Target="../media/image55.png" Type="http://schemas.openxmlformats.org/officeDocument/2006/relationships/image"/><Relationship Id="rId6" Target="../media/image56.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 Id="rId3" Target="../media/image2.png" Type="http://schemas.openxmlformats.org/officeDocument/2006/relationships/image"/><Relationship Id="rId4" Target="../media/image57.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 Id="rId3" Target="../media/image2.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6.xml" Type="http://schemas.openxmlformats.org/officeDocument/2006/relationships/notesSlide"/><Relationship Id="rId3" Target="../media/image2.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11" Target="../media/image15.svg" Type="http://schemas.openxmlformats.org/officeDocument/2006/relationships/image"/><Relationship Id="rId12" Target="../media/image16.png" Type="http://schemas.openxmlformats.org/officeDocument/2006/relationships/image"/><Relationship Id="rId13" Target="../media/image17.svg" Type="http://schemas.openxmlformats.org/officeDocument/2006/relationships/image"/><Relationship Id="rId14" Target="../media/image2.png" Type="http://schemas.openxmlformats.org/officeDocument/2006/relationships/image"/><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11" Target="../media/image14.png" Type="http://schemas.openxmlformats.org/officeDocument/2006/relationships/image"/><Relationship Id="rId12" Target="../media/image15.svg" Type="http://schemas.openxmlformats.org/officeDocument/2006/relationships/image"/><Relationship Id="rId13" Target="../media/image16.png" Type="http://schemas.openxmlformats.org/officeDocument/2006/relationships/image"/><Relationship Id="rId14" Target="../media/image17.svg" Type="http://schemas.openxmlformats.org/officeDocument/2006/relationships/image"/><Relationship Id="rId15" Target="../media/image18.png" Type="http://schemas.openxmlformats.org/officeDocument/2006/relationships/image"/><Relationship Id="rId16" Target="../media/image19.png" Type="http://schemas.openxmlformats.org/officeDocument/2006/relationships/image"/><Relationship Id="rId17" Target="../media/image20.png" Type="http://schemas.openxmlformats.org/officeDocument/2006/relationships/image"/><Relationship Id="rId18" Target="../media/image21.svg" Type="http://schemas.openxmlformats.org/officeDocument/2006/relationships/image"/><Relationship Id="rId19" Target="../media/image22.png" Type="http://schemas.openxmlformats.org/officeDocument/2006/relationships/image"/><Relationship Id="rId2" Target="../media/image2.png" Type="http://schemas.openxmlformats.org/officeDocument/2006/relationships/image"/><Relationship Id="rId20" Target="../media/image23.svg" Type="http://schemas.openxmlformats.org/officeDocument/2006/relationships/image"/><Relationship Id="rId21" Target="../media/image24.png" Type="http://schemas.openxmlformats.org/officeDocument/2006/relationships/image"/><Relationship Id="rId22" Target="../media/image25.svg" Type="http://schemas.openxmlformats.org/officeDocument/2006/relationships/image"/><Relationship Id="rId23" Target="../media/image26.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11" Target="../media/image13.svg" Type="http://schemas.openxmlformats.org/officeDocument/2006/relationships/image"/><Relationship Id="rId12" Target="../media/image20.png" Type="http://schemas.openxmlformats.org/officeDocument/2006/relationships/image"/><Relationship Id="rId13" Target="../media/image21.svg" Type="http://schemas.openxmlformats.org/officeDocument/2006/relationships/image"/><Relationship Id="rId14" Target="../media/image27.png" Type="http://schemas.openxmlformats.org/officeDocument/2006/relationships/image"/><Relationship Id="rId15" Target="../media/image28.svg" Type="http://schemas.openxmlformats.org/officeDocument/2006/relationships/image"/><Relationship Id="rId16" Target="../media/image29.png" Type="http://schemas.openxmlformats.org/officeDocument/2006/relationships/image"/><Relationship Id="rId17" Target="../media/image30.svg" Type="http://schemas.openxmlformats.org/officeDocument/2006/relationships/image"/><Relationship Id="rId18" Target="../media/image31.png" Type="http://schemas.openxmlformats.org/officeDocument/2006/relationships/image"/><Relationship Id="rId19" Target="../media/image32.svg" Type="http://schemas.openxmlformats.org/officeDocument/2006/relationships/image"/><Relationship Id="rId2" Target="../notesSlides/notesSlide1.xml" Type="http://schemas.openxmlformats.org/officeDocument/2006/relationships/notesSlide"/><Relationship Id="rId20" Target="../media/image33.png" Type="http://schemas.openxmlformats.org/officeDocument/2006/relationships/image"/><Relationship Id="rId21" Target="../media/image34.svg" Type="http://schemas.openxmlformats.org/officeDocument/2006/relationships/image"/><Relationship Id="rId3" Target="../media/image2.pn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359856" y="2833780"/>
            <a:ext cx="10781980" cy="863600"/>
          </a:xfrm>
          <a:prstGeom prst="rect">
            <a:avLst/>
          </a:prstGeom>
        </p:spPr>
        <p:txBody>
          <a:bodyPr anchor="t" rtlCol="false" tIns="0" lIns="0" bIns="0" rIns="0">
            <a:spAutoFit/>
          </a:bodyPr>
          <a:lstStyle/>
          <a:p>
            <a:pPr algn="l">
              <a:lnSpc>
                <a:spcPts val="7000"/>
              </a:lnSpc>
            </a:pPr>
            <a:r>
              <a:rPr lang="en-US" sz="5000" b="true">
                <a:solidFill>
                  <a:srgbClr val="000000"/>
                </a:solidFill>
                <a:latin typeface="Canva Sans Bold"/>
                <a:ea typeface="Canva Sans Bold"/>
                <a:cs typeface="Canva Sans Bold"/>
                <a:sym typeface="Canva Sans Bold"/>
              </a:rPr>
              <a:t>Snowflake Hackathon 2025</a:t>
            </a:r>
          </a:p>
        </p:txBody>
      </p:sp>
      <p:sp>
        <p:nvSpPr>
          <p:cNvPr name="Freeform 3" id="3"/>
          <p:cNvSpPr/>
          <p:nvPr/>
        </p:nvSpPr>
        <p:spPr>
          <a:xfrm flipH="false" flipV="false" rot="0">
            <a:off x="11620497" y="2264750"/>
            <a:ext cx="5322539" cy="5757499"/>
          </a:xfrm>
          <a:custGeom>
            <a:avLst/>
            <a:gdLst/>
            <a:ahLst/>
            <a:cxnLst/>
            <a:rect r="r" b="b" t="t" l="l"/>
            <a:pathLst>
              <a:path h="5757499" w="5322539">
                <a:moveTo>
                  <a:pt x="0" y="0"/>
                </a:moveTo>
                <a:lnTo>
                  <a:pt x="5322539" y="0"/>
                </a:lnTo>
                <a:lnTo>
                  <a:pt x="5322539" y="5757500"/>
                </a:lnTo>
                <a:lnTo>
                  <a:pt x="0" y="5757500"/>
                </a:lnTo>
                <a:lnTo>
                  <a:pt x="0" y="0"/>
                </a:lnTo>
                <a:close/>
              </a:path>
            </a:pathLst>
          </a:custGeom>
          <a:blipFill>
            <a:blip r:embed="rId2"/>
            <a:stretch>
              <a:fillRect l="0" t="0" r="0" b="0"/>
            </a:stretch>
          </a:blipFill>
        </p:spPr>
      </p:sp>
      <p:sp>
        <p:nvSpPr>
          <p:cNvPr name="TextBox 4" id="4"/>
          <p:cNvSpPr txBox="true"/>
          <p:nvPr/>
        </p:nvSpPr>
        <p:spPr>
          <a:xfrm rot="0">
            <a:off x="1359856" y="3716430"/>
            <a:ext cx="7958197" cy="325247"/>
          </a:xfrm>
          <a:prstGeom prst="rect">
            <a:avLst/>
          </a:prstGeom>
        </p:spPr>
        <p:txBody>
          <a:bodyPr anchor="t" rtlCol="false" tIns="0" lIns="0" bIns="0" rIns="0">
            <a:spAutoFit/>
          </a:bodyPr>
          <a:lstStyle/>
          <a:p>
            <a:pPr algn="just">
              <a:lnSpc>
                <a:spcPts val="2599"/>
              </a:lnSpc>
              <a:spcBef>
                <a:spcPct val="0"/>
              </a:spcBef>
            </a:pPr>
            <a:r>
              <a:rPr lang="en-US" b="true" sz="2300">
                <a:solidFill>
                  <a:srgbClr val="000000"/>
                </a:solidFill>
                <a:latin typeface="Canva Sans Bold"/>
                <a:ea typeface="Canva Sans Bold"/>
                <a:cs typeface="Canva Sans Bold"/>
                <a:sym typeface="Canva Sans Bold"/>
              </a:rPr>
              <a:t>Logistics Maritime Use Case - OceanLink Logistics</a:t>
            </a:r>
          </a:p>
        </p:txBody>
      </p:sp>
      <p:sp>
        <p:nvSpPr>
          <p:cNvPr name="TextBox 5" id="5"/>
          <p:cNvSpPr txBox="true"/>
          <p:nvPr/>
        </p:nvSpPr>
        <p:spPr>
          <a:xfrm rot="0">
            <a:off x="1359856" y="5019675"/>
            <a:ext cx="10011924" cy="762610"/>
          </a:xfrm>
          <a:prstGeom prst="rect">
            <a:avLst/>
          </a:prstGeom>
        </p:spPr>
        <p:txBody>
          <a:bodyPr anchor="t" rtlCol="false" tIns="0" lIns="0" bIns="0" rIns="0">
            <a:spAutoFit/>
          </a:bodyPr>
          <a:lstStyle/>
          <a:p>
            <a:pPr algn="l">
              <a:lnSpc>
                <a:spcPts val="5919"/>
              </a:lnSpc>
            </a:pPr>
            <a:r>
              <a:rPr lang="en-US" sz="4228" b="true">
                <a:solidFill>
                  <a:srgbClr val="1B2549"/>
                </a:solidFill>
                <a:latin typeface="Poppins Medium"/>
                <a:ea typeface="Poppins Medium"/>
                <a:cs typeface="Poppins Medium"/>
                <a:sym typeface="Poppins Medium"/>
              </a:rPr>
              <a:t>PT Password Solusi Sistem</a:t>
            </a:r>
          </a:p>
        </p:txBody>
      </p:sp>
      <p:sp>
        <p:nvSpPr>
          <p:cNvPr name="TextBox 6" id="6"/>
          <p:cNvSpPr txBox="true"/>
          <p:nvPr/>
        </p:nvSpPr>
        <p:spPr>
          <a:xfrm rot="0">
            <a:off x="1359856" y="5687035"/>
            <a:ext cx="7319243" cy="562235"/>
          </a:xfrm>
          <a:prstGeom prst="rect">
            <a:avLst/>
          </a:prstGeom>
        </p:spPr>
        <p:txBody>
          <a:bodyPr anchor="t" rtlCol="false" tIns="0" lIns="0" bIns="0" rIns="0">
            <a:spAutoFit/>
          </a:bodyPr>
          <a:lstStyle/>
          <a:p>
            <a:pPr algn="l">
              <a:lnSpc>
                <a:spcPts val="4327"/>
              </a:lnSpc>
            </a:pPr>
            <a:r>
              <a:rPr lang="en-US" sz="3090" b="true">
                <a:solidFill>
                  <a:srgbClr val="1B2549"/>
                </a:solidFill>
                <a:latin typeface="Poppins Medium"/>
                <a:ea typeface="Poppins Medium"/>
                <a:cs typeface="Poppins Medium"/>
                <a:sym typeface="Poppins Medium"/>
              </a:rPr>
              <a:t>Oktober 2025</a:t>
            </a:r>
          </a:p>
        </p:txBody>
      </p:sp>
      <p:sp>
        <p:nvSpPr>
          <p:cNvPr name="Freeform 7" id="7"/>
          <p:cNvSpPr/>
          <p:nvPr/>
        </p:nvSpPr>
        <p:spPr>
          <a:xfrm flipH="false" flipV="false" rot="0">
            <a:off x="11620497" y="2264750"/>
            <a:ext cx="5322539" cy="5757499"/>
          </a:xfrm>
          <a:custGeom>
            <a:avLst/>
            <a:gdLst/>
            <a:ahLst/>
            <a:cxnLst/>
            <a:rect r="r" b="b" t="t" l="l"/>
            <a:pathLst>
              <a:path h="5757499" w="5322539">
                <a:moveTo>
                  <a:pt x="0" y="0"/>
                </a:moveTo>
                <a:lnTo>
                  <a:pt x="5322539" y="0"/>
                </a:lnTo>
                <a:lnTo>
                  <a:pt x="5322539" y="5757500"/>
                </a:lnTo>
                <a:lnTo>
                  <a:pt x="0" y="5757500"/>
                </a:lnTo>
                <a:lnTo>
                  <a:pt x="0" y="0"/>
                </a:lnTo>
                <a:close/>
              </a:path>
            </a:pathLst>
          </a:custGeom>
          <a:blipFill>
            <a:blip r:embed="rId2"/>
            <a:stretch>
              <a:fillRect l="0" t="0" r="0" b="0"/>
            </a:stretch>
          </a:blipFill>
        </p:spPr>
      </p:sp>
      <p:sp>
        <p:nvSpPr>
          <p:cNvPr name="Freeform 8" id="8"/>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3"/>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3"/>
            <a:stretch>
              <a:fillRect l="0" t="0" r="0" b="0"/>
            </a:stretch>
          </a:blipFill>
        </p:spPr>
      </p:sp>
      <p:sp>
        <p:nvSpPr>
          <p:cNvPr name="TextBox 3" id="3"/>
          <p:cNvSpPr txBox="true"/>
          <p:nvPr/>
        </p:nvSpPr>
        <p:spPr>
          <a:xfrm rot="0">
            <a:off x="2127636" y="938305"/>
            <a:ext cx="14032728" cy="762000"/>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Canva Sans Bold"/>
                <a:ea typeface="Canva Sans Bold"/>
                <a:cs typeface="Canva Sans Bold"/>
                <a:sym typeface="Canva Sans Bold"/>
              </a:rPr>
              <a:t>Password Team’s Solutions Architecture</a:t>
            </a:r>
          </a:p>
        </p:txBody>
      </p:sp>
      <p:sp>
        <p:nvSpPr>
          <p:cNvPr name="TextBox 4" id="4"/>
          <p:cNvSpPr txBox="true"/>
          <p:nvPr/>
        </p:nvSpPr>
        <p:spPr>
          <a:xfrm rot="0">
            <a:off x="8297461" y="1728880"/>
            <a:ext cx="1693079" cy="426720"/>
          </a:xfrm>
          <a:prstGeom prst="rect">
            <a:avLst/>
          </a:prstGeom>
        </p:spPr>
        <p:txBody>
          <a:bodyPr anchor="t" rtlCol="false" tIns="0" lIns="0" bIns="0" rIns="0">
            <a:spAutoFit/>
          </a:bodyPr>
          <a:lstStyle/>
          <a:p>
            <a:pPr algn="ctr">
              <a:lnSpc>
                <a:spcPts val="3390"/>
              </a:lnSpc>
            </a:pPr>
            <a:r>
              <a:rPr lang="en-US" b="true" sz="3000" u="sng">
                <a:solidFill>
                  <a:srgbClr val="000000"/>
                </a:solidFill>
                <a:latin typeface="Canva Sans Bold"/>
                <a:ea typeface="Canva Sans Bold"/>
                <a:cs typeface="Canva Sans Bold"/>
                <a:sym typeface="Canva Sans Bold"/>
              </a:rPr>
              <a:t>Dataset</a:t>
            </a:r>
          </a:p>
        </p:txBody>
      </p:sp>
      <p:sp>
        <p:nvSpPr>
          <p:cNvPr name="TextBox 5" id="5"/>
          <p:cNvSpPr txBox="true"/>
          <p:nvPr/>
        </p:nvSpPr>
        <p:spPr>
          <a:xfrm rot="0">
            <a:off x="7023351" y="2717604"/>
            <a:ext cx="4241297" cy="426720"/>
          </a:xfrm>
          <a:prstGeom prst="rect">
            <a:avLst/>
          </a:prstGeom>
        </p:spPr>
        <p:txBody>
          <a:bodyPr anchor="t" rtlCol="false" tIns="0" lIns="0" bIns="0" rIns="0">
            <a:spAutoFit/>
          </a:bodyPr>
          <a:lstStyle/>
          <a:p>
            <a:pPr algn="ctr">
              <a:lnSpc>
                <a:spcPts val="3390"/>
              </a:lnSpc>
            </a:pPr>
            <a:r>
              <a:rPr lang="en-US" b="true" sz="3000" u="sng">
                <a:solidFill>
                  <a:srgbClr val="000000"/>
                </a:solidFill>
                <a:latin typeface="Canva Sans Bold"/>
                <a:ea typeface="Canva Sans Bold"/>
                <a:cs typeface="Canva Sans Bold"/>
                <a:sym typeface="Canva Sans Bold"/>
              </a:rPr>
              <a:t>Weather Observations</a:t>
            </a:r>
          </a:p>
        </p:txBody>
      </p:sp>
      <p:grpSp>
        <p:nvGrpSpPr>
          <p:cNvPr name="Group 6" id="6"/>
          <p:cNvGrpSpPr/>
          <p:nvPr/>
        </p:nvGrpSpPr>
        <p:grpSpPr>
          <a:xfrm rot="0">
            <a:off x="2969902" y="3301322"/>
            <a:ext cx="12348203" cy="3368128"/>
            <a:chOff x="0" y="0"/>
            <a:chExt cx="4009760" cy="1093713"/>
          </a:xfrm>
        </p:grpSpPr>
        <p:sp>
          <p:nvSpPr>
            <p:cNvPr name="Freeform 7" id="7"/>
            <p:cNvSpPr/>
            <p:nvPr/>
          </p:nvSpPr>
          <p:spPr>
            <a:xfrm flipH="false" flipV="false" rot="0">
              <a:off x="0" y="0"/>
              <a:ext cx="4009760" cy="1093713"/>
            </a:xfrm>
            <a:custGeom>
              <a:avLst/>
              <a:gdLst/>
              <a:ahLst/>
              <a:cxnLst/>
              <a:rect r="r" b="b" t="t" l="l"/>
              <a:pathLst>
                <a:path h="1093713" w="4009760">
                  <a:moveTo>
                    <a:pt x="0" y="0"/>
                  </a:moveTo>
                  <a:lnTo>
                    <a:pt x="4009760" y="0"/>
                  </a:lnTo>
                  <a:lnTo>
                    <a:pt x="4009760" y="1093713"/>
                  </a:lnTo>
                  <a:lnTo>
                    <a:pt x="0" y="1093713"/>
                  </a:lnTo>
                  <a:close/>
                </a:path>
              </a:pathLst>
            </a:custGeom>
            <a:solidFill>
              <a:srgbClr val="000000">
                <a:alpha val="0"/>
              </a:srgbClr>
            </a:solidFill>
            <a:ln w="28575" cap="sq">
              <a:solidFill>
                <a:srgbClr val="000000"/>
              </a:solidFill>
              <a:prstDash val="solid"/>
              <a:miter/>
            </a:ln>
          </p:spPr>
        </p:sp>
        <p:sp>
          <p:nvSpPr>
            <p:cNvPr name="TextBox 8" id="8"/>
            <p:cNvSpPr txBox="true"/>
            <p:nvPr/>
          </p:nvSpPr>
          <p:spPr>
            <a:xfrm>
              <a:off x="0" y="9525"/>
              <a:ext cx="4009760" cy="1084188"/>
            </a:xfrm>
            <a:prstGeom prst="rect">
              <a:avLst/>
            </a:prstGeom>
          </p:spPr>
          <p:txBody>
            <a:bodyPr anchor="ctr" rtlCol="false" tIns="50800" lIns="50800" bIns="50800" rIns="50800"/>
            <a:lstStyle/>
            <a:p>
              <a:pPr algn="ctr">
                <a:lnSpc>
                  <a:spcPts val="1564"/>
                </a:lnSpc>
              </a:pPr>
            </a:p>
          </p:txBody>
        </p:sp>
      </p:grpSp>
      <p:grpSp>
        <p:nvGrpSpPr>
          <p:cNvPr name="Group 9" id="9"/>
          <p:cNvGrpSpPr/>
          <p:nvPr/>
        </p:nvGrpSpPr>
        <p:grpSpPr>
          <a:xfrm rot="0">
            <a:off x="3287899" y="4539432"/>
            <a:ext cx="3109906" cy="730155"/>
            <a:chOff x="0" y="0"/>
            <a:chExt cx="639898" cy="150238"/>
          </a:xfrm>
        </p:grpSpPr>
        <p:sp>
          <p:nvSpPr>
            <p:cNvPr name="Freeform 10" id="10"/>
            <p:cNvSpPr/>
            <p:nvPr/>
          </p:nvSpPr>
          <p:spPr>
            <a:xfrm flipH="false" flipV="false" rot="0">
              <a:off x="0" y="0"/>
              <a:ext cx="639898" cy="150238"/>
            </a:xfrm>
            <a:custGeom>
              <a:avLst/>
              <a:gdLst/>
              <a:ahLst/>
              <a:cxnLst/>
              <a:rect r="r" b="b" t="t" l="l"/>
              <a:pathLst>
                <a:path h="150238" w="639898">
                  <a:moveTo>
                    <a:pt x="48622" y="0"/>
                  </a:moveTo>
                  <a:lnTo>
                    <a:pt x="591277" y="0"/>
                  </a:lnTo>
                  <a:cubicBezTo>
                    <a:pt x="604172" y="0"/>
                    <a:pt x="616539" y="5123"/>
                    <a:pt x="625657" y="14241"/>
                  </a:cubicBezTo>
                  <a:cubicBezTo>
                    <a:pt x="634776" y="23359"/>
                    <a:pt x="639898" y="35727"/>
                    <a:pt x="639898" y="48622"/>
                  </a:cubicBezTo>
                  <a:lnTo>
                    <a:pt x="639898" y="101616"/>
                  </a:lnTo>
                  <a:cubicBezTo>
                    <a:pt x="639898" y="114511"/>
                    <a:pt x="634776" y="126878"/>
                    <a:pt x="625657" y="135997"/>
                  </a:cubicBezTo>
                  <a:cubicBezTo>
                    <a:pt x="616539" y="145115"/>
                    <a:pt x="604172" y="150238"/>
                    <a:pt x="591277" y="150238"/>
                  </a:cubicBezTo>
                  <a:lnTo>
                    <a:pt x="48622" y="150238"/>
                  </a:lnTo>
                  <a:cubicBezTo>
                    <a:pt x="21769" y="150238"/>
                    <a:pt x="0" y="128469"/>
                    <a:pt x="0" y="101616"/>
                  </a:cubicBezTo>
                  <a:lnTo>
                    <a:pt x="0" y="48622"/>
                  </a:lnTo>
                  <a:cubicBezTo>
                    <a:pt x="0" y="35727"/>
                    <a:pt x="5123" y="23359"/>
                    <a:pt x="14241" y="14241"/>
                  </a:cubicBezTo>
                  <a:cubicBezTo>
                    <a:pt x="23359" y="5123"/>
                    <a:pt x="35727" y="0"/>
                    <a:pt x="48622" y="0"/>
                  </a:cubicBezTo>
                  <a:close/>
                </a:path>
              </a:pathLst>
            </a:custGeom>
            <a:solidFill>
              <a:srgbClr val="000000">
                <a:alpha val="0"/>
              </a:srgbClr>
            </a:solidFill>
          </p:spPr>
        </p:sp>
        <p:sp>
          <p:nvSpPr>
            <p:cNvPr name="TextBox 11" id="11"/>
            <p:cNvSpPr txBox="true"/>
            <p:nvPr/>
          </p:nvSpPr>
          <p:spPr>
            <a:xfrm>
              <a:off x="0" y="-47625"/>
              <a:ext cx="639898" cy="197863"/>
            </a:xfrm>
            <a:prstGeom prst="rect">
              <a:avLst/>
            </a:prstGeom>
          </p:spPr>
          <p:txBody>
            <a:bodyPr anchor="ctr" rtlCol="false" tIns="50800" lIns="50800" bIns="50800" rIns="50800"/>
            <a:lstStyle/>
            <a:p>
              <a:pPr algn="l">
                <a:lnSpc>
                  <a:spcPts val="2800"/>
                </a:lnSpc>
              </a:pPr>
              <a:r>
                <a:rPr lang="en-US" sz="2000" b="true">
                  <a:solidFill>
                    <a:srgbClr val="000000"/>
                  </a:solidFill>
                  <a:latin typeface="Canva Sans Bold"/>
                  <a:ea typeface="Canva Sans Bold"/>
                  <a:cs typeface="Canva Sans Bold"/>
                  <a:sym typeface="Canva Sans Bold"/>
                </a:rPr>
                <a:t>1. Weather Forecast</a:t>
              </a:r>
            </a:p>
          </p:txBody>
        </p:sp>
      </p:grpSp>
      <p:grpSp>
        <p:nvGrpSpPr>
          <p:cNvPr name="Group 12" id="12"/>
          <p:cNvGrpSpPr/>
          <p:nvPr/>
        </p:nvGrpSpPr>
        <p:grpSpPr>
          <a:xfrm rot="0">
            <a:off x="3291119" y="5668010"/>
            <a:ext cx="3109906" cy="730155"/>
            <a:chOff x="0" y="0"/>
            <a:chExt cx="639898" cy="150238"/>
          </a:xfrm>
        </p:grpSpPr>
        <p:sp>
          <p:nvSpPr>
            <p:cNvPr name="Freeform 13" id="13"/>
            <p:cNvSpPr/>
            <p:nvPr/>
          </p:nvSpPr>
          <p:spPr>
            <a:xfrm flipH="false" flipV="false" rot="0">
              <a:off x="0" y="0"/>
              <a:ext cx="639898" cy="150238"/>
            </a:xfrm>
            <a:custGeom>
              <a:avLst/>
              <a:gdLst/>
              <a:ahLst/>
              <a:cxnLst/>
              <a:rect r="r" b="b" t="t" l="l"/>
              <a:pathLst>
                <a:path h="150238" w="639898">
                  <a:moveTo>
                    <a:pt x="48622" y="0"/>
                  </a:moveTo>
                  <a:lnTo>
                    <a:pt x="591277" y="0"/>
                  </a:lnTo>
                  <a:cubicBezTo>
                    <a:pt x="604172" y="0"/>
                    <a:pt x="616539" y="5123"/>
                    <a:pt x="625657" y="14241"/>
                  </a:cubicBezTo>
                  <a:cubicBezTo>
                    <a:pt x="634776" y="23359"/>
                    <a:pt x="639898" y="35727"/>
                    <a:pt x="639898" y="48622"/>
                  </a:cubicBezTo>
                  <a:lnTo>
                    <a:pt x="639898" y="101616"/>
                  </a:lnTo>
                  <a:cubicBezTo>
                    <a:pt x="639898" y="114511"/>
                    <a:pt x="634776" y="126878"/>
                    <a:pt x="625657" y="135997"/>
                  </a:cubicBezTo>
                  <a:cubicBezTo>
                    <a:pt x="616539" y="145115"/>
                    <a:pt x="604172" y="150238"/>
                    <a:pt x="591277" y="150238"/>
                  </a:cubicBezTo>
                  <a:lnTo>
                    <a:pt x="48622" y="150238"/>
                  </a:lnTo>
                  <a:cubicBezTo>
                    <a:pt x="21769" y="150238"/>
                    <a:pt x="0" y="128469"/>
                    <a:pt x="0" y="101616"/>
                  </a:cubicBezTo>
                  <a:lnTo>
                    <a:pt x="0" y="48622"/>
                  </a:lnTo>
                  <a:cubicBezTo>
                    <a:pt x="0" y="35727"/>
                    <a:pt x="5123" y="23359"/>
                    <a:pt x="14241" y="14241"/>
                  </a:cubicBezTo>
                  <a:cubicBezTo>
                    <a:pt x="23359" y="5123"/>
                    <a:pt x="35727" y="0"/>
                    <a:pt x="48622" y="0"/>
                  </a:cubicBezTo>
                  <a:close/>
                </a:path>
              </a:pathLst>
            </a:custGeom>
            <a:solidFill>
              <a:srgbClr val="000000">
                <a:alpha val="0"/>
              </a:srgbClr>
            </a:solidFill>
          </p:spPr>
        </p:sp>
        <p:sp>
          <p:nvSpPr>
            <p:cNvPr name="TextBox 14" id="14"/>
            <p:cNvSpPr txBox="true"/>
            <p:nvPr/>
          </p:nvSpPr>
          <p:spPr>
            <a:xfrm>
              <a:off x="0" y="-47625"/>
              <a:ext cx="639898" cy="197863"/>
            </a:xfrm>
            <a:prstGeom prst="rect">
              <a:avLst/>
            </a:prstGeom>
          </p:spPr>
          <p:txBody>
            <a:bodyPr anchor="ctr" rtlCol="false" tIns="50800" lIns="50800" bIns="50800" rIns="50800"/>
            <a:lstStyle/>
            <a:p>
              <a:pPr algn="l">
                <a:lnSpc>
                  <a:spcPts val="2800"/>
                </a:lnSpc>
              </a:pPr>
              <a:r>
                <a:rPr lang="en-US" sz="2000" b="true">
                  <a:solidFill>
                    <a:srgbClr val="000000"/>
                  </a:solidFill>
                  <a:latin typeface="Canva Sans Bold"/>
                  <a:ea typeface="Canva Sans Bold"/>
                  <a:cs typeface="Canva Sans Bold"/>
                  <a:sym typeface="Canva Sans Bold"/>
                </a:rPr>
                <a:t>2. Weather Observation</a:t>
              </a:r>
            </a:p>
          </p:txBody>
        </p:sp>
      </p:grpSp>
      <p:grpSp>
        <p:nvGrpSpPr>
          <p:cNvPr name="Group 15" id="15"/>
          <p:cNvGrpSpPr/>
          <p:nvPr/>
        </p:nvGrpSpPr>
        <p:grpSpPr>
          <a:xfrm rot="0">
            <a:off x="7152564" y="4367982"/>
            <a:ext cx="3918128" cy="1056166"/>
            <a:chOff x="0" y="0"/>
            <a:chExt cx="806199" cy="217318"/>
          </a:xfrm>
        </p:grpSpPr>
        <p:sp>
          <p:nvSpPr>
            <p:cNvPr name="Freeform 16" id="16"/>
            <p:cNvSpPr/>
            <p:nvPr/>
          </p:nvSpPr>
          <p:spPr>
            <a:xfrm flipH="false" flipV="false" rot="0">
              <a:off x="0" y="0"/>
              <a:ext cx="806199" cy="217318"/>
            </a:xfrm>
            <a:custGeom>
              <a:avLst/>
              <a:gdLst/>
              <a:ahLst/>
              <a:cxnLst/>
              <a:rect r="r" b="b" t="t" l="l"/>
              <a:pathLst>
                <a:path h="217318" w="806199">
                  <a:moveTo>
                    <a:pt x="38592" y="0"/>
                  </a:moveTo>
                  <a:lnTo>
                    <a:pt x="767607" y="0"/>
                  </a:lnTo>
                  <a:cubicBezTo>
                    <a:pt x="777842" y="0"/>
                    <a:pt x="787658" y="4066"/>
                    <a:pt x="794896" y="11303"/>
                  </a:cubicBezTo>
                  <a:cubicBezTo>
                    <a:pt x="802133" y="18541"/>
                    <a:pt x="806199" y="28357"/>
                    <a:pt x="806199" y="38592"/>
                  </a:cubicBezTo>
                  <a:lnTo>
                    <a:pt x="806199" y="178726"/>
                  </a:lnTo>
                  <a:cubicBezTo>
                    <a:pt x="806199" y="188961"/>
                    <a:pt x="802133" y="198777"/>
                    <a:pt x="794896" y="206015"/>
                  </a:cubicBezTo>
                  <a:cubicBezTo>
                    <a:pt x="787658" y="213252"/>
                    <a:pt x="777842" y="217318"/>
                    <a:pt x="767607" y="217318"/>
                  </a:cubicBezTo>
                  <a:lnTo>
                    <a:pt x="38592" y="217318"/>
                  </a:lnTo>
                  <a:cubicBezTo>
                    <a:pt x="17278" y="217318"/>
                    <a:pt x="0" y="200040"/>
                    <a:pt x="0" y="178726"/>
                  </a:cubicBezTo>
                  <a:lnTo>
                    <a:pt x="0" y="38592"/>
                  </a:lnTo>
                  <a:cubicBezTo>
                    <a:pt x="0" y="17278"/>
                    <a:pt x="17278" y="0"/>
                    <a:pt x="38592" y="0"/>
                  </a:cubicBezTo>
                  <a:close/>
                </a:path>
              </a:pathLst>
            </a:custGeom>
            <a:solidFill>
              <a:srgbClr val="000000">
                <a:alpha val="0"/>
              </a:srgbClr>
            </a:solidFill>
          </p:spPr>
        </p:sp>
        <p:sp>
          <p:nvSpPr>
            <p:cNvPr name="TextBox 17" id="17"/>
            <p:cNvSpPr txBox="true"/>
            <p:nvPr/>
          </p:nvSpPr>
          <p:spPr>
            <a:xfrm>
              <a:off x="0" y="-28575"/>
              <a:ext cx="806199" cy="245893"/>
            </a:xfrm>
            <a:prstGeom prst="rect">
              <a:avLst/>
            </a:prstGeom>
          </p:spPr>
          <p:txBody>
            <a:bodyPr anchor="ctr" rtlCol="false" tIns="50800" lIns="50800" bIns="50800" rIns="50800"/>
            <a:lstStyle/>
            <a:p>
              <a:pPr algn="ctr">
                <a:lnSpc>
                  <a:spcPts val="2520"/>
                </a:lnSpc>
              </a:pPr>
              <a:r>
                <a:rPr lang="en-US" b="true" sz="1800">
                  <a:solidFill>
                    <a:srgbClr val="000000"/>
                  </a:solidFill>
                  <a:latin typeface="Canva Sans Bold"/>
                  <a:ea typeface="Canva Sans Bold"/>
                  <a:cs typeface="Canva Sans Bold"/>
                  <a:sym typeface="Canva Sans Bold"/>
                </a:rPr>
                <a:t>Real-time measurement of conditions like wind, waves, and temperature</a:t>
              </a:r>
            </a:p>
          </p:txBody>
        </p:sp>
      </p:grpSp>
      <p:grpSp>
        <p:nvGrpSpPr>
          <p:cNvPr name="Group 18" id="18"/>
          <p:cNvGrpSpPr/>
          <p:nvPr/>
        </p:nvGrpSpPr>
        <p:grpSpPr>
          <a:xfrm rot="0">
            <a:off x="7152563" y="5622011"/>
            <a:ext cx="3925667" cy="822151"/>
            <a:chOff x="0" y="0"/>
            <a:chExt cx="807750" cy="169167"/>
          </a:xfrm>
        </p:grpSpPr>
        <p:sp>
          <p:nvSpPr>
            <p:cNvPr name="Freeform 19" id="19"/>
            <p:cNvSpPr/>
            <p:nvPr/>
          </p:nvSpPr>
          <p:spPr>
            <a:xfrm flipH="false" flipV="false" rot="0">
              <a:off x="0" y="0"/>
              <a:ext cx="807750" cy="169167"/>
            </a:xfrm>
            <a:custGeom>
              <a:avLst/>
              <a:gdLst/>
              <a:ahLst/>
              <a:cxnLst/>
              <a:rect r="r" b="b" t="t" l="l"/>
              <a:pathLst>
                <a:path h="169167" w="807750">
                  <a:moveTo>
                    <a:pt x="38518" y="0"/>
                  </a:moveTo>
                  <a:lnTo>
                    <a:pt x="769232" y="0"/>
                  </a:lnTo>
                  <a:cubicBezTo>
                    <a:pt x="790505" y="0"/>
                    <a:pt x="807750" y="17245"/>
                    <a:pt x="807750" y="38518"/>
                  </a:cubicBezTo>
                  <a:lnTo>
                    <a:pt x="807750" y="130649"/>
                  </a:lnTo>
                  <a:cubicBezTo>
                    <a:pt x="807750" y="140864"/>
                    <a:pt x="803692" y="150662"/>
                    <a:pt x="796469" y="157885"/>
                  </a:cubicBezTo>
                  <a:cubicBezTo>
                    <a:pt x="789245" y="165109"/>
                    <a:pt x="779448" y="169167"/>
                    <a:pt x="769232" y="169167"/>
                  </a:cubicBezTo>
                  <a:lnTo>
                    <a:pt x="38518" y="169167"/>
                  </a:lnTo>
                  <a:cubicBezTo>
                    <a:pt x="17245" y="169167"/>
                    <a:pt x="0" y="151922"/>
                    <a:pt x="0" y="130649"/>
                  </a:cubicBezTo>
                  <a:lnTo>
                    <a:pt x="0" y="38518"/>
                  </a:lnTo>
                  <a:cubicBezTo>
                    <a:pt x="0" y="17245"/>
                    <a:pt x="17245" y="0"/>
                    <a:pt x="38518" y="0"/>
                  </a:cubicBezTo>
                  <a:close/>
                </a:path>
              </a:pathLst>
            </a:custGeom>
            <a:solidFill>
              <a:srgbClr val="000000">
                <a:alpha val="0"/>
              </a:srgbClr>
            </a:solidFill>
          </p:spPr>
        </p:sp>
        <p:sp>
          <p:nvSpPr>
            <p:cNvPr name="TextBox 20" id="20"/>
            <p:cNvSpPr txBox="true"/>
            <p:nvPr/>
          </p:nvSpPr>
          <p:spPr>
            <a:xfrm>
              <a:off x="0" y="-47625"/>
              <a:ext cx="807750" cy="216792"/>
            </a:xfrm>
            <a:prstGeom prst="rect">
              <a:avLst/>
            </a:prstGeom>
          </p:spPr>
          <p:txBody>
            <a:bodyPr anchor="ctr" rtlCol="false" tIns="50800" lIns="50800" bIns="50800" rIns="50800"/>
            <a:lstStyle/>
            <a:p>
              <a:pPr algn="ctr">
                <a:lnSpc>
                  <a:spcPts val="2800"/>
                </a:lnSpc>
              </a:pPr>
              <a:r>
                <a:rPr lang="en-US" b="true" sz="2000">
                  <a:solidFill>
                    <a:srgbClr val="000000"/>
                  </a:solidFill>
                  <a:latin typeface="Canva Sans Bold"/>
                  <a:ea typeface="Canva Sans Bold"/>
                  <a:cs typeface="Canva Sans Bold"/>
                  <a:sym typeface="Canva Sans Bold"/>
                </a:rPr>
                <a:t>Advanced warnings and advisories</a:t>
              </a:r>
            </a:p>
          </p:txBody>
        </p:sp>
      </p:grpSp>
      <p:sp>
        <p:nvSpPr>
          <p:cNvPr name="AutoShape 21" id="21"/>
          <p:cNvSpPr/>
          <p:nvPr/>
        </p:nvSpPr>
        <p:spPr>
          <a:xfrm flipV="true">
            <a:off x="6397806" y="4896065"/>
            <a:ext cx="754758" cy="8444"/>
          </a:xfrm>
          <a:prstGeom prst="line">
            <a:avLst/>
          </a:prstGeom>
          <a:ln cap="flat" w="38100">
            <a:solidFill>
              <a:srgbClr val="000000"/>
            </a:solidFill>
            <a:prstDash val="solid"/>
            <a:headEnd type="none" len="sm" w="sm"/>
            <a:tailEnd type="arrow" len="sm" w="med"/>
          </a:ln>
        </p:spPr>
      </p:sp>
      <p:sp>
        <p:nvSpPr>
          <p:cNvPr name="AutoShape 22" id="22"/>
          <p:cNvSpPr/>
          <p:nvPr/>
        </p:nvSpPr>
        <p:spPr>
          <a:xfrm>
            <a:off x="6401025" y="6033087"/>
            <a:ext cx="751538" cy="0"/>
          </a:xfrm>
          <a:prstGeom prst="line">
            <a:avLst/>
          </a:prstGeom>
          <a:ln cap="flat" w="38100">
            <a:solidFill>
              <a:srgbClr val="000000"/>
            </a:solidFill>
            <a:prstDash val="solid"/>
            <a:headEnd type="none" len="sm" w="sm"/>
            <a:tailEnd type="arrow" len="sm" w="med"/>
          </a:ln>
        </p:spPr>
      </p:sp>
      <p:sp>
        <p:nvSpPr>
          <p:cNvPr name="AutoShape 23" id="23"/>
          <p:cNvSpPr/>
          <p:nvPr/>
        </p:nvSpPr>
        <p:spPr>
          <a:xfrm>
            <a:off x="6840920" y="3526609"/>
            <a:ext cx="0" cy="536572"/>
          </a:xfrm>
          <a:prstGeom prst="line">
            <a:avLst/>
          </a:prstGeom>
          <a:ln cap="flat" w="38100">
            <a:solidFill>
              <a:srgbClr val="000000"/>
            </a:solidFill>
            <a:prstDash val="solid"/>
            <a:headEnd type="none" len="sm" w="sm"/>
            <a:tailEnd type="none" len="sm" w="sm"/>
          </a:ln>
        </p:spPr>
      </p:sp>
      <p:sp>
        <p:nvSpPr>
          <p:cNvPr name="TextBox 24" id="24"/>
          <p:cNvSpPr txBox="true"/>
          <p:nvPr/>
        </p:nvSpPr>
        <p:spPr>
          <a:xfrm rot="0">
            <a:off x="4216406" y="3673927"/>
            <a:ext cx="1252891" cy="294005"/>
          </a:xfrm>
          <a:prstGeom prst="rect">
            <a:avLst/>
          </a:prstGeom>
        </p:spPr>
        <p:txBody>
          <a:bodyPr anchor="t" rtlCol="false" tIns="0" lIns="0" bIns="0" rIns="0">
            <a:spAutoFit/>
          </a:bodyPr>
          <a:lstStyle/>
          <a:p>
            <a:pPr algn="ctr">
              <a:lnSpc>
                <a:spcPts val="2260"/>
              </a:lnSpc>
            </a:pPr>
            <a:r>
              <a:rPr lang="en-US" b="true" sz="2000" u="sng">
                <a:solidFill>
                  <a:srgbClr val="000000"/>
                </a:solidFill>
                <a:latin typeface="Canva Sans Bold"/>
                <a:ea typeface="Canva Sans Bold"/>
                <a:cs typeface="Canva Sans Bold"/>
                <a:sym typeface="Canva Sans Bold"/>
              </a:rPr>
              <a:t>Data</a:t>
            </a:r>
          </a:p>
        </p:txBody>
      </p:sp>
      <p:sp>
        <p:nvSpPr>
          <p:cNvPr name="TextBox 25" id="25"/>
          <p:cNvSpPr txBox="true"/>
          <p:nvPr/>
        </p:nvSpPr>
        <p:spPr>
          <a:xfrm rot="0">
            <a:off x="8085717" y="3673927"/>
            <a:ext cx="1870601" cy="294005"/>
          </a:xfrm>
          <a:prstGeom prst="rect">
            <a:avLst/>
          </a:prstGeom>
        </p:spPr>
        <p:txBody>
          <a:bodyPr anchor="t" rtlCol="false" tIns="0" lIns="0" bIns="0" rIns="0">
            <a:spAutoFit/>
          </a:bodyPr>
          <a:lstStyle/>
          <a:p>
            <a:pPr algn="ctr">
              <a:lnSpc>
                <a:spcPts val="2260"/>
              </a:lnSpc>
            </a:pPr>
            <a:r>
              <a:rPr lang="en-US" b="true" sz="2000" u="sng">
                <a:solidFill>
                  <a:srgbClr val="000000"/>
                </a:solidFill>
                <a:latin typeface="Canva Sans Bold"/>
                <a:ea typeface="Canva Sans Bold"/>
                <a:cs typeface="Canva Sans Bold"/>
                <a:sym typeface="Canva Sans Bold"/>
              </a:rPr>
              <a:t>Description</a:t>
            </a:r>
          </a:p>
        </p:txBody>
      </p:sp>
      <p:sp>
        <p:nvSpPr>
          <p:cNvPr name="AutoShape 26" id="26"/>
          <p:cNvSpPr/>
          <p:nvPr/>
        </p:nvSpPr>
        <p:spPr>
          <a:xfrm>
            <a:off x="11432716" y="3526609"/>
            <a:ext cx="0" cy="536572"/>
          </a:xfrm>
          <a:prstGeom prst="line">
            <a:avLst/>
          </a:prstGeom>
          <a:ln cap="flat" w="38100">
            <a:solidFill>
              <a:srgbClr val="000000"/>
            </a:solidFill>
            <a:prstDash val="solid"/>
            <a:headEnd type="none" len="sm" w="sm"/>
            <a:tailEnd type="none" len="sm" w="sm"/>
          </a:ln>
        </p:spPr>
      </p:sp>
      <p:sp>
        <p:nvSpPr>
          <p:cNvPr name="TextBox 27" id="27"/>
          <p:cNvSpPr txBox="true"/>
          <p:nvPr/>
        </p:nvSpPr>
        <p:spPr>
          <a:xfrm rot="0">
            <a:off x="12353517" y="3673927"/>
            <a:ext cx="1870601" cy="294005"/>
          </a:xfrm>
          <a:prstGeom prst="rect">
            <a:avLst/>
          </a:prstGeom>
        </p:spPr>
        <p:txBody>
          <a:bodyPr anchor="t" rtlCol="false" tIns="0" lIns="0" bIns="0" rIns="0">
            <a:spAutoFit/>
          </a:bodyPr>
          <a:lstStyle/>
          <a:p>
            <a:pPr algn="ctr">
              <a:lnSpc>
                <a:spcPts val="2260"/>
              </a:lnSpc>
            </a:pPr>
            <a:r>
              <a:rPr lang="en-US" b="true" sz="2000" u="sng">
                <a:solidFill>
                  <a:srgbClr val="000000"/>
                </a:solidFill>
                <a:latin typeface="Canva Sans Bold"/>
                <a:ea typeface="Canva Sans Bold"/>
                <a:cs typeface="Canva Sans Bold"/>
                <a:sym typeface="Canva Sans Bold"/>
              </a:rPr>
              <a:t>Data Types</a:t>
            </a:r>
          </a:p>
        </p:txBody>
      </p:sp>
      <p:grpSp>
        <p:nvGrpSpPr>
          <p:cNvPr name="Group 28" id="28"/>
          <p:cNvGrpSpPr/>
          <p:nvPr/>
        </p:nvGrpSpPr>
        <p:grpSpPr>
          <a:xfrm rot="0">
            <a:off x="11804914" y="4530987"/>
            <a:ext cx="2967807" cy="730155"/>
            <a:chOff x="0" y="0"/>
            <a:chExt cx="610660" cy="150238"/>
          </a:xfrm>
        </p:grpSpPr>
        <p:sp>
          <p:nvSpPr>
            <p:cNvPr name="Freeform 29" id="29"/>
            <p:cNvSpPr/>
            <p:nvPr/>
          </p:nvSpPr>
          <p:spPr>
            <a:xfrm flipH="false" flipV="false" rot="0">
              <a:off x="0" y="0"/>
              <a:ext cx="610660" cy="150238"/>
            </a:xfrm>
            <a:custGeom>
              <a:avLst/>
              <a:gdLst/>
              <a:ahLst/>
              <a:cxnLst/>
              <a:rect r="r" b="b" t="t" l="l"/>
              <a:pathLst>
                <a:path h="150238" w="610660">
                  <a:moveTo>
                    <a:pt x="50950" y="0"/>
                  </a:moveTo>
                  <a:lnTo>
                    <a:pt x="559710" y="0"/>
                  </a:lnTo>
                  <a:cubicBezTo>
                    <a:pt x="587849" y="0"/>
                    <a:pt x="610660" y="22811"/>
                    <a:pt x="610660" y="50950"/>
                  </a:cubicBezTo>
                  <a:lnTo>
                    <a:pt x="610660" y="99288"/>
                  </a:lnTo>
                  <a:cubicBezTo>
                    <a:pt x="610660" y="127427"/>
                    <a:pt x="587849" y="150238"/>
                    <a:pt x="559710" y="150238"/>
                  </a:cubicBezTo>
                  <a:lnTo>
                    <a:pt x="50950" y="150238"/>
                  </a:lnTo>
                  <a:cubicBezTo>
                    <a:pt x="22811" y="150238"/>
                    <a:pt x="0" y="127427"/>
                    <a:pt x="0" y="99288"/>
                  </a:cubicBezTo>
                  <a:lnTo>
                    <a:pt x="0" y="50950"/>
                  </a:lnTo>
                  <a:cubicBezTo>
                    <a:pt x="0" y="22811"/>
                    <a:pt x="22811" y="0"/>
                    <a:pt x="50950" y="0"/>
                  </a:cubicBezTo>
                  <a:close/>
                </a:path>
              </a:pathLst>
            </a:custGeom>
            <a:solidFill>
              <a:srgbClr val="000000">
                <a:alpha val="0"/>
              </a:srgbClr>
            </a:solidFill>
          </p:spPr>
        </p:sp>
        <p:sp>
          <p:nvSpPr>
            <p:cNvPr name="TextBox 30" id="30"/>
            <p:cNvSpPr txBox="true"/>
            <p:nvPr/>
          </p:nvSpPr>
          <p:spPr>
            <a:xfrm>
              <a:off x="0" y="-28575"/>
              <a:ext cx="610660" cy="178813"/>
            </a:xfrm>
            <a:prstGeom prst="rect">
              <a:avLst/>
            </a:prstGeom>
          </p:spPr>
          <p:txBody>
            <a:bodyPr anchor="ctr" rtlCol="false" tIns="50800" lIns="50800" bIns="50800" rIns="50800"/>
            <a:lstStyle/>
            <a:p>
              <a:pPr algn="ctr">
                <a:lnSpc>
                  <a:spcPts val="2520"/>
                </a:lnSpc>
              </a:pPr>
              <a:r>
                <a:rPr lang="en-US" b="true" sz="1800">
                  <a:solidFill>
                    <a:srgbClr val="000000"/>
                  </a:solidFill>
                  <a:latin typeface="Canva Sans Bold"/>
                  <a:ea typeface="Canva Sans Bold"/>
                  <a:cs typeface="Canva Sans Bold"/>
                  <a:sym typeface="Canva Sans Bold"/>
                </a:rPr>
                <a:t>Semi-Structured (JSON)</a:t>
              </a:r>
            </a:p>
          </p:txBody>
        </p:sp>
      </p:grpSp>
      <p:grpSp>
        <p:nvGrpSpPr>
          <p:cNvPr name="Group 31" id="31"/>
          <p:cNvGrpSpPr/>
          <p:nvPr/>
        </p:nvGrpSpPr>
        <p:grpSpPr>
          <a:xfrm rot="0">
            <a:off x="11804914" y="5668010"/>
            <a:ext cx="2967807" cy="730155"/>
            <a:chOff x="0" y="0"/>
            <a:chExt cx="610660" cy="150238"/>
          </a:xfrm>
        </p:grpSpPr>
        <p:sp>
          <p:nvSpPr>
            <p:cNvPr name="Freeform 32" id="32"/>
            <p:cNvSpPr/>
            <p:nvPr/>
          </p:nvSpPr>
          <p:spPr>
            <a:xfrm flipH="false" flipV="false" rot="0">
              <a:off x="0" y="0"/>
              <a:ext cx="610660" cy="150238"/>
            </a:xfrm>
            <a:custGeom>
              <a:avLst/>
              <a:gdLst/>
              <a:ahLst/>
              <a:cxnLst/>
              <a:rect r="r" b="b" t="t" l="l"/>
              <a:pathLst>
                <a:path h="150238" w="610660">
                  <a:moveTo>
                    <a:pt x="50950" y="0"/>
                  </a:moveTo>
                  <a:lnTo>
                    <a:pt x="559710" y="0"/>
                  </a:lnTo>
                  <a:cubicBezTo>
                    <a:pt x="587849" y="0"/>
                    <a:pt x="610660" y="22811"/>
                    <a:pt x="610660" y="50950"/>
                  </a:cubicBezTo>
                  <a:lnTo>
                    <a:pt x="610660" y="99288"/>
                  </a:lnTo>
                  <a:cubicBezTo>
                    <a:pt x="610660" y="127427"/>
                    <a:pt x="587849" y="150238"/>
                    <a:pt x="559710" y="150238"/>
                  </a:cubicBezTo>
                  <a:lnTo>
                    <a:pt x="50950" y="150238"/>
                  </a:lnTo>
                  <a:cubicBezTo>
                    <a:pt x="22811" y="150238"/>
                    <a:pt x="0" y="127427"/>
                    <a:pt x="0" y="99288"/>
                  </a:cubicBezTo>
                  <a:lnTo>
                    <a:pt x="0" y="50950"/>
                  </a:lnTo>
                  <a:cubicBezTo>
                    <a:pt x="0" y="22811"/>
                    <a:pt x="22811" y="0"/>
                    <a:pt x="50950" y="0"/>
                  </a:cubicBezTo>
                  <a:close/>
                </a:path>
              </a:pathLst>
            </a:custGeom>
            <a:solidFill>
              <a:srgbClr val="000000">
                <a:alpha val="0"/>
              </a:srgbClr>
            </a:solidFill>
          </p:spPr>
        </p:sp>
        <p:sp>
          <p:nvSpPr>
            <p:cNvPr name="TextBox 33" id="33"/>
            <p:cNvSpPr txBox="true"/>
            <p:nvPr/>
          </p:nvSpPr>
          <p:spPr>
            <a:xfrm>
              <a:off x="0" y="-28575"/>
              <a:ext cx="610660" cy="178813"/>
            </a:xfrm>
            <a:prstGeom prst="rect">
              <a:avLst/>
            </a:prstGeom>
          </p:spPr>
          <p:txBody>
            <a:bodyPr anchor="ctr" rtlCol="false" tIns="50800" lIns="50800" bIns="50800" rIns="50800"/>
            <a:lstStyle/>
            <a:p>
              <a:pPr algn="ctr">
                <a:lnSpc>
                  <a:spcPts val="2520"/>
                </a:lnSpc>
              </a:pPr>
              <a:r>
                <a:rPr lang="en-US" b="true" sz="1800">
                  <a:solidFill>
                    <a:srgbClr val="000000"/>
                  </a:solidFill>
                  <a:latin typeface="Canva Sans Bold"/>
                  <a:ea typeface="Canva Sans Bold"/>
                  <a:cs typeface="Canva Sans Bold"/>
                  <a:sym typeface="Canva Sans Bold"/>
                </a:rPr>
                <a:t>Structured</a:t>
              </a:r>
            </a:p>
          </p:txBody>
        </p:sp>
      </p:grpSp>
      <p:sp>
        <p:nvSpPr>
          <p:cNvPr name="AutoShape 34" id="34"/>
          <p:cNvSpPr/>
          <p:nvPr/>
        </p:nvSpPr>
        <p:spPr>
          <a:xfrm flipV="true">
            <a:off x="11070691" y="4896065"/>
            <a:ext cx="734223" cy="0"/>
          </a:xfrm>
          <a:prstGeom prst="line">
            <a:avLst/>
          </a:prstGeom>
          <a:ln cap="flat" w="38100">
            <a:solidFill>
              <a:srgbClr val="000000"/>
            </a:solidFill>
            <a:prstDash val="solid"/>
            <a:headEnd type="none" len="sm" w="sm"/>
            <a:tailEnd type="arrow" len="sm" w="med"/>
          </a:ln>
        </p:spPr>
      </p:sp>
      <p:sp>
        <p:nvSpPr>
          <p:cNvPr name="AutoShape 35" id="35"/>
          <p:cNvSpPr/>
          <p:nvPr/>
        </p:nvSpPr>
        <p:spPr>
          <a:xfrm>
            <a:off x="11078230" y="6033087"/>
            <a:ext cx="726684" cy="0"/>
          </a:xfrm>
          <a:prstGeom prst="line">
            <a:avLst/>
          </a:prstGeom>
          <a:ln cap="flat" w="38100">
            <a:solidFill>
              <a:srgbClr val="000000"/>
            </a:solidFill>
            <a:prstDash val="solid"/>
            <a:headEnd type="none" len="sm" w="sm"/>
            <a:tailEnd type="arrow" len="sm" w="med"/>
          </a:ln>
        </p:spPr>
      </p:sp>
      <p:sp>
        <p:nvSpPr>
          <p:cNvPr name="AutoShape 36" id="36"/>
          <p:cNvSpPr/>
          <p:nvPr/>
        </p:nvSpPr>
        <p:spPr>
          <a:xfrm flipV="true">
            <a:off x="3287898" y="4215582"/>
            <a:ext cx="11503934"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3"/>
            <a:stretch>
              <a:fillRect l="0" t="0" r="0" b="0"/>
            </a:stretch>
          </a:blipFill>
        </p:spPr>
      </p:sp>
      <p:grpSp>
        <p:nvGrpSpPr>
          <p:cNvPr name="Group 3" id="3"/>
          <p:cNvGrpSpPr/>
          <p:nvPr/>
        </p:nvGrpSpPr>
        <p:grpSpPr>
          <a:xfrm rot="0">
            <a:off x="2980834" y="3301365"/>
            <a:ext cx="12348210" cy="6736256"/>
            <a:chOff x="0" y="0"/>
            <a:chExt cx="4009762" cy="2187425"/>
          </a:xfrm>
        </p:grpSpPr>
        <p:sp>
          <p:nvSpPr>
            <p:cNvPr name="Freeform 4" id="4"/>
            <p:cNvSpPr/>
            <p:nvPr/>
          </p:nvSpPr>
          <p:spPr>
            <a:xfrm flipH="false" flipV="false" rot="0">
              <a:off x="0" y="0"/>
              <a:ext cx="4009762" cy="2187425"/>
            </a:xfrm>
            <a:custGeom>
              <a:avLst/>
              <a:gdLst/>
              <a:ahLst/>
              <a:cxnLst/>
              <a:rect r="r" b="b" t="t" l="l"/>
              <a:pathLst>
                <a:path h="2187425" w="4009762">
                  <a:moveTo>
                    <a:pt x="0" y="0"/>
                  </a:moveTo>
                  <a:lnTo>
                    <a:pt x="4009762" y="0"/>
                  </a:lnTo>
                  <a:lnTo>
                    <a:pt x="4009762" y="2187425"/>
                  </a:lnTo>
                  <a:lnTo>
                    <a:pt x="0" y="2187425"/>
                  </a:lnTo>
                  <a:close/>
                </a:path>
              </a:pathLst>
            </a:custGeom>
            <a:solidFill>
              <a:srgbClr val="000000">
                <a:alpha val="0"/>
              </a:srgbClr>
            </a:solidFill>
            <a:ln w="28575" cap="sq">
              <a:solidFill>
                <a:srgbClr val="000000"/>
              </a:solidFill>
              <a:prstDash val="solid"/>
              <a:miter/>
            </a:ln>
          </p:spPr>
        </p:sp>
        <p:sp>
          <p:nvSpPr>
            <p:cNvPr name="TextBox 5" id="5"/>
            <p:cNvSpPr txBox="true"/>
            <p:nvPr/>
          </p:nvSpPr>
          <p:spPr>
            <a:xfrm>
              <a:off x="0" y="9525"/>
              <a:ext cx="4009762" cy="2177900"/>
            </a:xfrm>
            <a:prstGeom prst="rect">
              <a:avLst/>
            </a:prstGeom>
          </p:spPr>
          <p:txBody>
            <a:bodyPr anchor="ctr" rtlCol="false" tIns="50800" lIns="50800" bIns="50800" rIns="50800"/>
            <a:lstStyle/>
            <a:p>
              <a:pPr algn="ctr">
                <a:lnSpc>
                  <a:spcPts val="1564"/>
                </a:lnSpc>
              </a:pPr>
            </a:p>
          </p:txBody>
        </p:sp>
      </p:grpSp>
      <p:sp>
        <p:nvSpPr>
          <p:cNvPr name="AutoShape 6" id="6"/>
          <p:cNvSpPr/>
          <p:nvPr/>
        </p:nvSpPr>
        <p:spPr>
          <a:xfrm flipV="true">
            <a:off x="3287898" y="4215582"/>
            <a:ext cx="11503934" cy="0"/>
          </a:xfrm>
          <a:prstGeom prst="line">
            <a:avLst/>
          </a:prstGeom>
          <a:ln cap="flat" w="38100">
            <a:solidFill>
              <a:srgbClr val="000000"/>
            </a:solidFill>
            <a:prstDash val="solid"/>
            <a:headEnd type="none" len="sm" w="sm"/>
            <a:tailEnd type="none" len="sm" w="sm"/>
          </a:ln>
        </p:spPr>
      </p:sp>
      <p:grpSp>
        <p:nvGrpSpPr>
          <p:cNvPr name="Group 7" id="7"/>
          <p:cNvGrpSpPr/>
          <p:nvPr/>
        </p:nvGrpSpPr>
        <p:grpSpPr>
          <a:xfrm rot="0">
            <a:off x="3335523" y="4367982"/>
            <a:ext cx="3109858" cy="730155"/>
            <a:chOff x="0" y="0"/>
            <a:chExt cx="639888" cy="150238"/>
          </a:xfrm>
        </p:grpSpPr>
        <p:sp>
          <p:nvSpPr>
            <p:cNvPr name="Freeform 8" id="8"/>
            <p:cNvSpPr/>
            <p:nvPr/>
          </p:nvSpPr>
          <p:spPr>
            <a:xfrm flipH="false" flipV="false" rot="0">
              <a:off x="0" y="0"/>
              <a:ext cx="639888" cy="150238"/>
            </a:xfrm>
            <a:custGeom>
              <a:avLst/>
              <a:gdLst/>
              <a:ahLst/>
              <a:cxnLst/>
              <a:rect r="r" b="b" t="t" l="l"/>
              <a:pathLst>
                <a:path h="150238" w="639888">
                  <a:moveTo>
                    <a:pt x="48623" y="0"/>
                  </a:moveTo>
                  <a:lnTo>
                    <a:pt x="591266" y="0"/>
                  </a:lnTo>
                  <a:cubicBezTo>
                    <a:pt x="604161" y="0"/>
                    <a:pt x="616529" y="5123"/>
                    <a:pt x="625647" y="14241"/>
                  </a:cubicBezTo>
                  <a:cubicBezTo>
                    <a:pt x="634766" y="23360"/>
                    <a:pt x="639888" y="35727"/>
                    <a:pt x="639888" y="48623"/>
                  </a:cubicBezTo>
                  <a:lnTo>
                    <a:pt x="639888" y="101615"/>
                  </a:lnTo>
                  <a:cubicBezTo>
                    <a:pt x="639888" y="114511"/>
                    <a:pt x="634766" y="126878"/>
                    <a:pt x="625647" y="135996"/>
                  </a:cubicBezTo>
                  <a:cubicBezTo>
                    <a:pt x="616529" y="145115"/>
                    <a:pt x="604161" y="150238"/>
                    <a:pt x="591266" y="150238"/>
                  </a:cubicBezTo>
                  <a:lnTo>
                    <a:pt x="48623" y="150238"/>
                  </a:lnTo>
                  <a:cubicBezTo>
                    <a:pt x="21769" y="150238"/>
                    <a:pt x="0" y="128469"/>
                    <a:pt x="0" y="101615"/>
                  </a:cubicBezTo>
                  <a:lnTo>
                    <a:pt x="0" y="48623"/>
                  </a:lnTo>
                  <a:cubicBezTo>
                    <a:pt x="0" y="35727"/>
                    <a:pt x="5123" y="23360"/>
                    <a:pt x="14241" y="14241"/>
                  </a:cubicBezTo>
                  <a:cubicBezTo>
                    <a:pt x="23360" y="5123"/>
                    <a:pt x="35727" y="0"/>
                    <a:pt x="48623" y="0"/>
                  </a:cubicBezTo>
                  <a:close/>
                </a:path>
              </a:pathLst>
            </a:custGeom>
            <a:solidFill>
              <a:srgbClr val="000000">
                <a:alpha val="0"/>
              </a:srgbClr>
            </a:solidFill>
          </p:spPr>
        </p:sp>
        <p:sp>
          <p:nvSpPr>
            <p:cNvPr name="TextBox 9" id="9"/>
            <p:cNvSpPr txBox="true"/>
            <p:nvPr/>
          </p:nvSpPr>
          <p:spPr>
            <a:xfrm>
              <a:off x="0" y="-47625"/>
              <a:ext cx="639888" cy="197863"/>
            </a:xfrm>
            <a:prstGeom prst="rect">
              <a:avLst/>
            </a:prstGeom>
          </p:spPr>
          <p:txBody>
            <a:bodyPr anchor="ctr" rtlCol="false" tIns="50800" lIns="50800" bIns="50800" rIns="50800"/>
            <a:lstStyle/>
            <a:p>
              <a:pPr algn="l">
                <a:lnSpc>
                  <a:spcPts val="2800"/>
                </a:lnSpc>
              </a:pPr>
              <a:r>
                <a:rPr lang="en-US" sz="2000" b="true">
                  <a:solidFill>
                    <a:srgbClr val="000000"/>
                  </a:solidFill>
                  <a:latin typeface="Canva Sans Bold"/>
                  <a:ea typeface="Canva Sans Bold"/>
                  <a:cs typeface="Canva Sans Bold"/>
                  <a:sym typeface="Canva Sans Bold"/>
                </a:rPr>
                <a:t>1. Maintenance Checks</a:t>
              </a:r>
            </a:p>
          </p:txBody>
        </p:sp>
      </p:grpSp>
      <p:sp>
        <p:nvSpPr>
          <p:cNvPr name="TextBox 10" id="10"/>
          <p:cNvSpPr txBox="true"/>
          <p:nvPr/>
        </p:nvSpPr>
        <p:spPr>
          <a:xfrm rot="0">
            <a:off x="2127636" y="938305"/>
            <a:ext cx="14032728" cy="762000"/>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Canva Sans Bold"/>
                <a:ea typeface="Canva Sans Bold"/>
                <a:cs typeface="Canva Sans Bold"/>
                <a:sym typeface="Canva Sans Bold"/>
              </a:rPr>
              <a:t>Password Team’s Solutions Architecture</a:t>
            </a:r>
          </a:p>
        </p:txBody>
      </p:sp>
      <p:sp>
        <p:nvSpPr>
          <p:cNvPr name="TextBox 11" id="11"/>
          <p:cNvSpPr txBox="true"/>
          <p:nvPr/>
        </p:nvSpPr>
        <p:spPr>
          <a:xfrm rot="0">
            <a:off x="8297461" y="1728880"/>
            <a:ext cx="1693079" cy="426720"/>
          </a:xfrm>
          <a:prstGeom prst="rect">
            <a:avLst/>
          </a:prstGeom>
        </p:spPr>
        <p:txBody>
          <a:bodyPr anchor="t" rtlCol="false" tIns="0" lIns="0" bIns="0" rIns="0">
            <a:spAutoFit/>
          </a:bodyPr>
          <a:lstStyle/>
          <a:p>
            <a:pPr algn="ctr">
              <a:lnSpc>
                <a:spcPts val="3390"/>
              </a:lnSpc>
            </a:pPr>
            <a:r>
              <a:rPr lang="en-US" b="true" sz="3000" u="sng">
                <a:solidFill>
                  <a:srgbClr val="000000"/>
                </a:solidFill>
                <a:latin typeface="Canva Sans Bold"/>
                <a:ea typeface="Canva Sans Bold"/>
                <a:cs typeface="Canva Sans Bold"/>
                <a:sym typeface="Canva Sans Bold"/>
              </a:rPr>
              <a:t>Dataset</a:t>
            </a:r>
          </a:p>
        </p:txBody>
      </p:sp>
      <p:sp>
        <p:nvSpPr>
          <p:cNvPr name="TextBox 12" id="12"/>
          <p:cNvSpPr txBox="true"/>
          <p:nvPr/>
        </p:nvSpPr>
        <p:spPr>
          <a:xfrm rot="0">
            <a:off x="6818365" y="2741295"/>
            <a:ext cx="4651270" cy="426720"/>
          </a:xfrm>
          <a:prstGeom prst="rect">
            <a:avLst/>
          </a:prstGeom>
        </p:spPr>
        <p:txBody>
          <a:bodyPr anchor="t" rtlCol="false" tIns="0" lIns="0" bIns="0" rIns="0">
            <a:spAutoFit/>
          </a:bodyPr>
          <a:lstStyle/>
          <a:p>
            <a:pPr algn="ctr">
              <a:lnSpc>
                <a:spcPts val="3390"/>
              </a:lnSpc>
            </a:pPr>
            <a:r>
              <a:rPr lang="en-US" b="true" sz="3000" u="sng">
                <a:solidFill>
                  <a:srgbClr val="000000"/>
                </a:solidFill>
                <a:latin typeface="Canva Sans Bold"/>
                <a:ea typeface="Canva Sans Bold"/>
                <a:cs typeface="Canva Sans Bold"/>
                <a:sym typeface="Canva Sans Bold"/>
              </a:rPr>
              <a:t>Asset Health Inspection</a:t>
            </a:r>
          </a:p>
        </p:txBody>
      </p:sp>
      <p:grpSp>
        <p:nvGrpSpPr>
          <p:cNvPr name="Group 13" id="13"/>
          <p:cNvGrpSpPr/>
          <p:nvPr/>
        </p:nvGrpSpPr>
        <p:grpSpPr>
          <a:xfrm rot="0">
            <a:off x="3335523" y="5537128"/>
            <a:ext cx="3109858" cy="730155"/>
            <a:chOff x="0" y="0"/>
            <a:chExt cx="639888" cy="150238"/>
          </a:xfrm>
        </p:grpSpPr>
        <p:sp>
          <p:nvSpPr>
            <p:cNvPr name="Freeform 14" id="14"/>
            <p:cNvSpPr/>
            <p:nvPr/>
          </p:nvSpPr>
          <p:spPr>
            <a:xfrm flipH="false" flipV="false" rot="0">
              <a:off x="0" y="0"/>
              <a:ext cx="639888" cy="150238"/>
            </a:xfrm>
            <a:custGeom>
              <a:avLst/>
              <a:gdLst/>
              <a:ahLst/>
              <a:cxnLst/>
              <a:rect r="r" b="b" t="t" l="l"/>
              <a:pathLst>
                <a:path h="150238" w="639888">
                  <a:moveTo>
                    <a:pt x="48623" y="0"/>
                  </a:moveTo>
                  <a:lnTo>
                    <a:pt x="591266" y="0"/>
                  </a:lnTo>
                  <a:cubicBezTo>
                    <a:pt x="604161" y="0"/>
                    <a:pt x="616529" y="5123"/>
                    <a:pt x="625647" y="14241"/>
                  </a:cubicBezTo>
                  <a:cubicBezTo>
                    <a:pt x="634766" y="23360"/>
                    <a:pt x="639888" y="35727"/>
                    <a:pt x="639888" y="48623"/>
                  </a:cubicBezTo>
                  <a:lnTo>
                    <a:pt x="639888" y="101615"/>
                  </a:lnTo>
                  <a:cubicBezTo>
                    <a:pt x="639888" y="114511"/>
                    <a:pt x="634766" y="126878"/>
                    <a:pt x="625647" y="135996"/>
                  </a:cubicBezTo>
                  <a:cubicBezTo>
                    <a:pt x="616529" y="145115"/>
                    <a:pt x="604161" y="150238"/>
                    <a:pt x="591266" y="150238"/>
                  </a:cubicBezTo>
                  <a:lnTo>
                    <a:pt x="48623" y="150238"/>
                  </a:lnTo>
                  <a:cubicBezTo>
                    <a:pt x="21769" y="150238"/>
                    <a:pt x="0" y="128469"/>
                    <a:pt x="0" y="101615"/>
                  </a:cubicBezTo>
                  <a:lnTo>
                    <a:pt x="0" y="48623"/>
                  </a:lnTo>
                  <a:cubicBezTo>
                    <a:pt x="0" y="35727"/>
                    <a:pt x="5123" y="23360"/>
                    <a:pt x="14241" y="14241"/>
                  </a:cubicBezTo>
                  <a:cubicBezTo>
                    <a:pt x="23360" y="5123"/>
                    <a:pt x="35727" y="0"/>
                    <a:pt x="48623" y="0"/>
                  </a:cubicBezTo>
                  <a:close/>
                </a:path>
              </a:pathLst>
            </a:custGeom>
            <a:solidFill>
              <a:srgbClr val="000000">
                <a:alpha val="0"/>
              </a:srgbClr>
            </a:solidFill>
          </p:spPr>
        </p:sp>
        <p:sp>
          <p:nvSpPr>
            <p:cNvPr name="TextBox 15" id="15"/>
            <p:cNvSpPr txBox="true"/>
            <p:nvPr/>
          </p:nvSpPr>
          <p:spPr>
            <a:xfrm>
              <a:off x="0" y="-47625"/>
              <a:ext cx="639888" cy="197863"/>
            </a:xfrm>
            <a:prstGeom prst="rect">
              <a:avLst/>
            </a:prstGeom>
          </p:spPr>
          <p:txBody>
            <a:bodyPr anchor="ctr" rtlCol="false" tIns="50800" lIns="50800" bIns="50800" rIns="50800"/>
            <a:lstStyle/>
            <a:p>
              <a:pPr algn="l">
                <a:lnSpc>
                  <a:spcPts val="2800"/>
                </a:lnSpc>
              </a:pPr>
              <a:r>
                <a:rPr lang="en-US" sz="2000" b="true">
                  <a:solidFill>
                    <a:srgbClr val="000000"/>
                  </a:solidFill>
                  <a:latin typeface="Canva Sans Bold"/>
                  <a:ea typeface="Canva Sans Bold"/>
                  <a:cs typeface="Canva Sans Bold"/>
                  <a:sym typeface="Canva Sans Bold"/>
                </a:rPr>
                <a:t>2. Maintenance Logs</a:t>
              </a:r>
            </a:p>
          </p:txBody>
        </p:sp>
      </p:grpSp>
      <p:grpSp>
        <p:nvGrpSpPr>
          <p:cNvPr name="Group 16" id="16"/>
          <p:cNvGrpSpPr/>
          <p:nvPr/>
        </p:nvGrpSpPr>
        <p:grpSpPr>
          <a:xfrm rot="0">
            <a:off x="3335523" y="6751431"/>
            <a:ext cx="3109858" cy="730155"/>
            <a:chOff x="0" y="0"/>
            <a:chExt cx="639888" cy="150238"/>
          </a:xfrm>
        </p:grpSpPr>
        <p:sp>
          <p:nvSpPr>
            <p:cNvPr name="Freeform 17" id="17"/>
            <p:cNvSpPr/>
            <p:nvPr/>
          </p:nvSpPr>
          <p:spPr>
            <a:xfrm flipH="false" flipV="false" rot="0">
              <a:off x="0" y="0"/>
              <a:ext cx="639888" cy="150238"/>
            </a:xfrm>
            <a:custGeom>
              <a:avLst/>
              <a:gdLst/>
              <a:ahLst/>
              <a:cxnLst/>
              <a:rect r="r" b="b" t="t" l="l"/>
              <a:pathLst>
                <a:path h="150238" w="639888">
                  <a:moveTo>
                    <a:pt x="48623" y="0"/>
                  </a:moveTo>
                  <a:lnTo>
                    <a:pt x="591266" y="0"/>
                  </a:lnTo>
                  <a:cubicBezTo>
                    <a:pt x="604161" y="0"/>
                    <a:pt x="616529" y="5123"/>
                    <a:pt x="625647" y="14241"/>
                  </a:cubicBezTo>
                  <a:cubicBezTo>
                    <a:pt x="634766" y="23360"/>
                    <a:pt x="639888" y="35727"/>
                    <a:pt x="639888" y="48623"/>
                  </a:cubicBezTo>
                  <a:lnTo>
                    <a:pt x="639888" y="101615"/>
                  </a:lnTo>
                  <a:cubicBezTo>
                    <a:pt x="639888" y="114511"/>
                    <a:pt x="634766" y="126878"/>
                    <a:pt x="625647" y="135996"/>
                  </a:cubicBezTo>
                  <a:cubicBezTo>
                    <a:pt x="616529" y="145115"/>
                    <a:pt x="604161" y="150238"/>
                    <a:pt x="591266" y="150238"/>
                  </a:cubicBezTo>
                  <a:lnTo>
                    <a:pt x="48623" y="150238"/>
                  </a:lnTo>
                  <a:cubicBezTo>
                    <a:pt x="21769" y="150238"/>
                    <a:pt x="0" y="128469"/>
                    <a:pt x="0" y="101615"/>
                  </a:cubicBezTo>
                  <a:lnTo>
                    <a:pt x="0" y="48623"/>
                  </a:lnTo>
                  <a:cubicBezTo>
                    <a:pt x="0" y="35727"/>
                    <a:pt x="5123" y="23360"/>
                    <a:pt x="14241" y="14241"/>
                  </a:cubicBezTo>
                  <a:cubicBezTo>
                    <a:pt x="23360" y="5123"/>
                    <a:pt x="35727" y="0"/>
                    <a:pt x="48623" y="0"/>
                  </a:cubicBezTo>
                  <a:close/>
                </a:path>
              </a:pathLst>
            </a:custGeom>
            <a:solidFill>
              <a:srgbClr val="000000">
                <a:alpha val="0"/>
              </a:srgbClr>
            </a:solidFill>
          </p:spPr>
        </p:sp>
        <p:sp>
          <p:nvSpPr>
            <p:cNvPr name="TextBox 18" id="18"/>
            <p:cNvSpPr txBox="true"/>
            <p:nvPr/>
          </p:nvSpPr>
          <p:spPr>
            <a:xfrm>
              <a:off x="0" y="-47625"/>
              <a:ext cx="639888" cy="197863"/>
            </a:xfrm>
            <a:prstGeom prst="rect">
              <a:avLst/>
            </a:prstGeom>
          </p:spPr>
          <p:txBody>
            <a:bodyPr anchor="ctr" rtlCol="false" tIns="50800" lIns="50800" bIns="50800" rIns="50800"/>
            <a:lstStyle/>
            <a:p>
              <a:pPr algn="l">
                <a:lnSpc>
                  <a:spcPts val="2800"/>
                </a:lnSpc>
              </a:pPr>
              <a:r>
                <a:rPr lang="en-US" sz="2000" b="true">
                  <a:solidFill>
                    <a:srgbClr val="000000"/>
                  </a:solidFill>
                  <a:latin typeface="Canva Sans Bold"/>
                  <a:ea typeface="Canva Sans Bold"/>
                  <a:cs typeface="Canva Sans Bold"/>
                  <a:sym typeface="Canva Sans Bold"/>
                </a:rPr>
                <a:t>3. Cargo Check</a:t>
              </a:r>
            </a:p>
          </p:txBody>
        </p:sp>
      </p:grpSp>
      <p:grpSp>
        <p:nvGrpSpPr>
          <p:cNvPr name="Group 19" id="19"/>
          <p:cNvGrpSpPr/>
          <p:nvPr/>
        </p:nvGrpSpPr>
        <p:grpSpPr>
          <a:xfrm rot="0">
            <a:off x="3335523" y="7873737"/>
            <a:ext cx="3109858" cy="730155"/>
            <a:chOff x="0" y="0"/>
            <a:chExt cx="639888" cy="150238"/>
          </a:xfrm>
        </p:grpSpPr>
        <p:sp>
          <p:nvSpPr>
            <p:cNvPr name="Freeform 20" id="20"/>
            <p:cNvSpPr/>
            <p:nvPr/>
          </p:nvSpPr>
          <p:spPr>
            <a:xfrm flipH="false" flipV="false" rot="0">
              <a:off x="0" y="0"/>
              <a:ext cx="639888" cy="150238"/>
            </a:xfrm>
            <a:custGeom>
              <a:avLst/>
              <a:gdLst/>
              <a:ahLst/>
              <a:cxnLst/>
              <a:rect r="r" b="b" t="t" l="l"/>
              <a:pathLst>
                <a:path h="150238" w="639888">
                  <a:moveTo>
                    <a:pt x="48623" y="0"/>
                  </a:moveTo>
                  <a:lnTo>
                    <a:pt x="591266" y="0"/>
                  </a:lnTo>
                  <a:cubicBezTo>
                    <a:pt x="604161" y="0"/>
                    <a:pt x="616529" y="5123"/>
                    <a:pt x="625647" y="14241"/>
                  </a:cubicBezTo>
                  <a:cubicBezTo>
                    <a:pt x="634766" y="23360"/>
                    <a:pt x="639888" y="35727"/>
                    <a:pt x="639888" y="48623"/>
                  </a:cubicBezTo>
                  <a:lnTo>
                    <a:pt x="639888" y="101615"/>
                  </a:lnTo>
                  <a:cubicBezTo>
                    <a:pt x="639888" y="114511"/>
                    <a:pt x="634766" y="126878"/>
                    <a:pt x="625647" y="135996"/>
                  </a:cubicBezTo>
                  <a:cubicBezTo>
                    <a:pt x="616529" y="145115"/>
                    <a:pt x="604161" y="150238"/>
                    <a:pt x="591266" y="150238"/>
                  </a:cubicBezTo>
                  <a:lnTo>
                    <a:pt x="48623" y="150238"/>
                  </a:lnTo>
                  <a:cubicBezTo>
                    <a:pt x="21769" y="150238"/>
                    <a:pt x="0" y="128469"/>
                    <a:pt x="0" y="101615"/>
                  </a:cubicBezTo>
                  <a:lnTo>
                    <a:pt x="0" y="48623"/>
                  </a:lnTo>
                  <a:cubicBezTo>
                    <a:pt x="0" y="35727"/>
                    <a:pt x="5123" y="23360"/>
                    <a:pt x="14241" y="14241"/>
                  </a:cubicBezTo>
                  <a:cubicBezTo>
                    <a:pt x="23360" y="5123"/>
                    <a:pt x="35727" y="0"/>
                    <a:pt x="48623" y="0"/>
                  </a:cubicBezTo>
                  <a:close/>
                </a:path>
              </a:pathLst>
            </a:custGeom>
            <a:solidFill>
              <a:srgbClr val="000000">
                <a:alpha val="0"/>
              </a:srgbClr>
            </a:solidFill>
          </p:spPr>
        </p:sp>
        <p:sp>
          <p:nvSpPr>
            <p:cNvPr name="TextBox 21" id="21"/>
            <p:cNvSpPr txBox="true"/>
            <p:nvPr/>
          </p:nvSpPr>
          <p:spPr>
            <a:xfrm>
              <a:off x="0" y="-47625"/>
              <a:ext cx="639888" cy="197863"/>
            </a:xfrm>
            <a:prstGeom prst="rect">
              <a:avLst/>
            </a:prstGeom>
          </p:spPr>
          <p:txBody>
            <a:bodyPr anchor="ctr" rtlCol="false" tIns="50800" lIns="50800" bIns="50800" rIns="50800"/>
            <a:lstStyle/>
            <a:p>
              <a:pPr algn="l">
                <a:lnSpc>
                  <a:spcPts val="2800"/>
                </a:lnSpc>
              </a:pPr>
              <a:r>
                <a:rPr lang="en-US" sz="2000" b="true">
                  <a:solidFill>
                    <a:srgbClr val="000000"/>
                  </a:solidFill>
                  <a:latin typeface="Canva Sans Bold"/>
                  <a:ea typeface="Canva Sans Bold"/>
                  <a:cs typeface="Canva Sans Bold"/>
                  <a:sym typeface="Canva Sans Bold"/>
                </a:rPr>
                <a:t>4. Crew Logs</a:t>
              </a:r>
            </a:p>
          </p:txBody>
        </p:sp>
      </p:grpSp>
      <p:grpSp>
        <p:nvGrpSpPr>
          <p:cNvPr name="Group 22" id="22"/>
          <p:cNvGrpSpPr/>
          <p:nvPr/>
        </p:nvGrpSpPr>
        <p:grpSpPr>
          <a:xfrm rot="0">
            <a:off x="3335523" y="9042042"/>
            <a:ext cx="3109858" cy="730155"/>
            <a:chOff x="0" y="0"/>
            <a:chExt cx="639888" cy="150238"/>
          </a:xfrm>
        </p:grpSpPr>
        <p:sp>
          <p:nvSpPr>
            <p:cNvPr name="Freeform 23" id="23"/>
            <p:cNvSpPr/>
            <p:nvPr/>
          </p:nvSpPr>
          <p:spPr>
            <a:xfrm flipH="false" flipV="false" rot="0">
              <a:off x="0" y="0"/>
              <a:ext cx="639888" cy="150238"/>
            </a:xfrm>
            <a:custGeom>
              <a:avLst/>
              <a:gdLst/>
              <a:ahLst/>
              <a:cxnLst/>
              <a:rect r="r" b="b" t="t" l="l"/>
              <a:pathLst>
                <a:path h="150238" w="639888">
                  <a:moveTo>
                    <a:pt x="48623" y="0"/>
                  </a:moveTo>
                  <a:lnTo>
                    <a:pt x="591266" y="0"/>
                  </a:lnTo>
                  <a:cubicBezTo>
                    <a:pt x="604161" y="0"/>
                    <a:pt x="616529" y="5123"/>
                    <a:pt x="625647" y="14241"/>
                  </a:cubicBezTo>
                  <a:cubicBezTo>
                    <a:pt x="634766" y="23360"/>
                    <a:pt x="639888" y="35727"/>
                    <a:pt x="639888" y="48623"/>
                  </a:cubicBezTo>
                  <a:lnTo>
                    <a:pt x="639888" y="101615"/>
                  </a:lnTo>
                  <a:cubicBezTo>
                    <a:pt x="639888" y="114511"/>
                    <a:pt x="634766" y="126878"/>
                    <a:pt x="625647" y="135996"/>
                  </a:cubicBezTo>
                  <a:cubicBezTo>
                    <a:pt x="616529" y="145115"/>
                    <a:pt x="604161" y="150238"/>
                    <a:pt x="591266" y="150238"/>
                  </a:cubicBezTo>
                  <a:lnTo>
                    <a:pt x="48623" y="150238"/>
                  </a:lnTo>
                  <a:cubicBezTo>
                    <a:pt x="21769" y="150238"/>
                    <a:pt x="0" y="128469"/>
                    <a:pt x="0" y="101615"/>
                  </a:cubicBezTo>
                  <a:lnTo>
                    <a:pt x="0" y="48623"/>
                  </a:lnTo>
                  <a:cubicBezTo>
                    <a:pt x="0" y="35727"/>
                    <a:pt x="5123" y="23360"/>
                    <a:pt x="14241" y="14241"/>
                  </a:cubicBezTo>
                  <a:cubicBezTo>
                    <a:pt x="23360" y="5123"/>
                    <a:pt x="35727" y="0"/>
                    <a:pt x="48623" y="0"/>
                  </a:cubicBezTo>
                  <a:close/>
                </a:path>
              </a:pathLst>
            </a:custGeom>
            <a:solidFill>
              <a:srgbClr val="000000">
                <a:alpha val="0"/>
              </a:srgbClr>
            </a:solidFill>
          </p:spPr>
        </p:sp>
        <p:sp>
          <p:nvSpPr>
            <p:cNvPr name="TextBox 24" id="24"/>
            <p:cNvSpPr txBox="true"/>
            <p:nvPr/>
          </p:nvSpPr>
          <p:spPr>
            <a:xfrm>
              <a:off x="0" y="-47625"/>
              <a:ext cx="639888" cy="197863"/>
            </a:xfrm>
            <a:prstGeom prst="rect">
              <a:avLst/>
            </a:prstGeom>
          </p:spPr>
          <p:txBody>
            <a:bodyPr anchor="ctr" rtlCol="false" tIns="50800" lIns="50800" bIns="50800" rIns="50800"/>
            <a:lstStyle/>
            <a:p>
              <a:pPr algn="l">
                <a:lnSpc>
                  <a:spcPts val="2800"/>
                </a:lnSpc>
              </a:pPr>
              <a:r>
                <a:rPr lang="en-US" sz="2000" b="true">
                  <a:solidFill>
                    <a:srgbClr val="000000"/>
                  </a:solidFill>
                  <a:latin typeface="Canva Sans Bold"/>
                  <a:ea typeface="Canva Sans Bold"/>
                  <a:cs typeface="Canva Sans Bold"/>
                  <a:sym typeface="Canva Sans Bold"/>
                </a:rPr>
                <a:t>5. Incident Reports</a:t>
              </a:r>
            </a:p>
          </p:txBody>
        </p:sp>
      </p:grpSp>
      <p:grpSp>
        <p:nvGrpSpPr>
          <p:cNvPr name="Group 25" id="25"/>
          <p:cNvGrpSpPr/>
          <p:nvPr/>
        </p:nvGrpSpPr>
        <p:grpSpPr>
          <a:xfrm rot="0">
            <a:off x="7287622" y="4367982"/>
            <a:ext cx="3775521" cy="741841"/>
            <a:chOff x="0" y="0"/>
            <a:chExt cx="776856" cy="152642"/>
          </a:xfrm>
        </p:grpSpPr>
        <p:sp>
          <p:nvSpPr>
            <p:cNvPr name="Freeform 26" id="26"/>
            <p:cNvSpPr/>
            <p:nvPr/>
          </p:nvSpPr>
          <p:spPr>
            <a:xfrm flipH="false" flipV="false" rot="0">
              <a:off x="0" y="0"/>
              <a:ext cx="776856" cy="152642"/>
            </a:xfrm>
            <a:custGeom>
              <a:avLst/>
              <a:gdLst/>
              <a:ahLst/>
              <a:cxnLst/>
              <a:rect r="r" b="b" t="t" l="l"/>
              <a:pathLst>
                <a:path h="152642" w="776856">
                  <a:moveTo>
                    <a:pt x="40050" y="0"/>
                  </a:moveTo>
                  <a:lnTo>
                    <a:pt x="736806" y="0"/>
                  </a:lnTo>
                  <a:cubicBezTo>
                    <a:pt x="758925" y="0"/>
                    <a:pt x="776856" y="17931"/>
                    <a:pt x="776856" y="40050"/>
                  </a:cubicBezTo>
                  <a:lnTo>
                    <a:pt x="776856" y="112592"/>
                  </a:lnTo>
                  <a:cubicBezTo>
                    <a:pt x="776856" y="123214"/>
                    <a:pt x="772637" y="133401"/>
                    <a:pt x="765126" y="140912"/>
                  </a:cubicBezTo>
                  <a:cubicBezTo>
                    <a:pt x="757615" y="148423"/>
                    <a:pt x="747428" y="152642"/>
                    <a:pt x="736806" y="152642"/>
                  </a:cubicBezTo>
                  <a:lnTo>
                    <a:pt x="40050" y="152642"/>
                  </a:lnTo>
                  <a:cubicBezTo>
                    <a:pt x="17931" y="152642"/>
                    <a:pt x="0" y="134711"/>
                    <a:pt x="0" y="112592"/>
                  </a:cubicBezTo>
                  <a:lnTo>
                    <a:pt x="0" y="40050"/>
                  </a:lnTo>
                  <a:cubicBezTo>
                    <a:pt x="0" y="17931"/>
                    <a:pt x="17931" y="0"/>
                    <a:pt x="40050" y="0"/>
                  </a:cubicBezTo>
                  <a:close/>
                </a:path>
              </a:pathLst>
            </a:custGeom>
            <a:solidFill>
              <a:srgbClr val="000000">
                <a:alpha val="0"/>
              </a:srgbClr>
            </a:solidFill>
          </p:spPr>
        </p:sp>
        <p:sp>
          <p:nvSpPr>
            <p:cNvPr name="TextBox 27" id="27"/>
            <p:cNvSpPr txBox="true"/>
            <p:nvPr/>
          </p:nvSpPr>
          <p:spPr>
            <a:xfrm>
              <a:off x="0" y="-28575"/>
              <a:ext cx="776856" cy="181217"/>
            </a:xfrm>
            <a:prstGeom prst="rect">
              <a:avLst/>
            </a:prstGeom>
          </p:spPr>
          <p:txBody>
            <a:bodyPr anchor="ctr" rtlCol="false" tIns="50800" lIns="50800" bIns="50800" rIns="50800"/>
            <a:lstStyle/>
            <a:p>
              <a:pPr algn="ctr">
                <a:lnSpc>
                  <a:spcPts val="2520"/>
                </a:lnSpc>
              </a:pPr>
              <a:r>
                <a:rPr lang="en-US" b="true" sz="1800">
                  <a:solidFill>
                    <a:srgbClr val="000000"/>
                  </a:solidFill>
                  <a:latin typeface="Canva Sans Bold"/>
                  <a:ea typeface="Canva Sans Bold"/>
                  <a:cs typeface="Canva Sans Bold"/>
                  <a:sym typeface="Canva Sans Bold"/>
                </a:rPr>
                <a:t>Routine inspections before/after voyage</a:t>
              </a:r>
            </a:p>
          </p:txBody>
        </p:sp>
      </p:grpSp>
      <p:grpSp>
        <p:nvGrpSpPr>
          <p:cNvPr name="Group 28" id="28"/>
          <p:cNvGrpSpPr/>
          <p:nvPr/>
        </p:nvGrpSpPr>
        <p:grpSpPr>
          <a:xfrm rot="0">
            <a:off x="7287622" y="5490709"/>
            <a:ext cx="3775521" cy="822151"/>
            <a:chOff x="0" y="0"/>
            <a:chExt cx="776856" cy="169167"/>
          </a:xfrm>
        </p:grpSpPr>
        <p:sp>
          <p:nvSpPr>
            <p:cNvPr name="Freeform 29" id="29"/>
            <p:cNvSpPr/>
            <p:nvPr/>
          </p:nvSpPr>
          <p:spPr>
            <a:xfrm flipH="false" flipV="false" rot="0">
              <a:off x="0" y="0"/>
              <a:ext cx="776856" cy="169167"/>
            </a:xfrm>
            <a:custGeom>
              <a:avLst/>
              <a:gdLst/>
              <a:ahLst/>
              <a:cxnLst/>
              <a:rect r="r" b="b" t="t" l="l"/>
              <a:pathLst>
                <a:path h="169167" w="776856">
                  <a:moveTo>
                    <a:pt x="40050" y="0"/>
                  </a:moveTo>
                  <a:lnTo>
                    <a:pt x="736806" y="0"/>
                  </a:lnTo>
                  <a:cubicBezTo>
                    <a:pt x="758925" y="0"/>
                    <a:pt x="776856" y="17931"/>
                    <a:pt x="776856" y="40050"/>
                  </a:cubicBezTo>
                  <a:lnTo>
                    <a:pt x="776856" y="129117"/>
                  </a:lnTo>
                  <a:cubicBezTo>
                    <a:pt x="776856" y="139739"/>
                    <a:pt x="772637" y="149926"/>
                    <a:pt x="765126" y="157437"/>
                  </a:cubicBezTo>
                  <a:cubicBezTo>
                    <a:pt x="757615" y="164947"/>
                    <a:pt x="747428" y="169167"/>
                    <a:pt x="736806" y="169167"/>
                  </a:cubicBezTo>
                  <a:lnTo>
                    <a:pt x="40050" y="169167"/>
                  </a:lnTo>
                  <a:cubicBezTo>
                    <a:pt x="17931" y="169167"/>
                    <a:pt x="0" y="151236"/>
                    <a:pt x="0" y="129117"/>
                  </a:cubicBezTo>
                  <a:lnTo>
                    <a:pt x="0" y="40050"/>
                  </a:lnTo>
                  <a:cubicBezTo>
                    <a:pt x="0" y="17931"/>
                    <a:pt x="17931" y="0"/>
                    <a:pt x="40050" y="0"/>
                  </a:cubicBezTo>
                  <a:close/>
                </a:path>
              </a:pathLst>
            </a:custGeom>
            <a:solidFill>
              <a:srgbClr val="000000">
                <a:alpha val="0"/>
              </a:srgbClr>
            </a:solidFill>
          </p:spPr>
        </p:sp>
        <p:sp>
          <p:nvSpPr>
            <p:cNvPr name="TextBox 30" id="30"/>
            <p:cNvSpPr txBox="true"/>
            <p:nvPr/>
          </p:nvSpPr>
          <p:spPr>
            <a:xfrm>
              <a:off x="0" y="-47625"/>
              <a:ext cx="776856" cy="216792"/>
            </a:xfrm>
            <a:prstGeom prst="rect">
              <a:avLst/>
            </a:prstGeom>
          </p:spPr>
          <p:txBody>
            <a:bodyPr anchor="ctr" rtlCol="false" tIns="50800" lIns="50800" bIns="50800" rIns="50800"/>
            <a:lstStyle/>
            <a:p>
              <a:pPr algn="ctr">
                <a:lnSpc>
                  <a:spcPts val="2800"/>
                </a:lnSpc>
              </a:pPr>
              <a:r>
                <a:rPr lang="en-US" b="true" sz="2000">
                  <a:solidFill>
                    <a:srgbClr val="000000"/>
                  </a:solidFill>
                  <a:latin typeface="Canva Sans Bold"/>
                  <a:ea typeface="Canva Sans Bold"/>
                  <a:cs typeface="Canva Sans Bold"/>
                  <a:sym typeface="Canva Sans Bold"/>
                </a:rPr>
                <a:t>Records repair activities, duration, and severity</a:t>
              </a:r>
            </a:p>
          </p:txBody>
        </p:sp>
      </p:grpSp>
      <p:grpSp>
        <p:nvGrpSpPr>
          <p:cNvPr name="Group 31" id="31"/>
          <p:cNvGrpSpPr/>
          <p:nvPr/>
        </p:nvGrpSpPr>
        <p:grpSpPr>
          <a:xfrm rot="0">
            <a:off x="7287622" y="6751431"/>
            <a:ext cx="3775521" cy="741841"/>
            <a:chOff x="0" y="0"/>
            <a:chExt cx="776856" cy="152642"/>
          </a:xfrm>
        </p:grpSpPr>
        <p:sp>
          <p:nvSpPr>
            <p:cNvPr name="Freeform 32" id="32"/>
            <p:cNvSpPr/>
            <p:nvPr/>
          </p:nvSpPr>
          <p:spPr>
            <a:xfrm flipH="false" flipV="false" rot="0">
              <a:off x="0" y="0"/>
              <a:ext cx="776856" cy="152642"/>
            </a:xfrm>
            <a:custGeom>
              <a:avLst/>
              <a:gdLst/>
              <a:ahLst/>
              <a:cxnLst/>
              <a:rect r="r" b="b" t="t" l="l"/>
              <a:pathLst>
                <a:path h="152642" w="776856">
                  <a:moveTo>
                    <a:pt x="40050" y="0"/>
                  </a:moveTo>
                  <a:lnTo>
                    <a:pt x="736806" y="0"/>
                  </a:lnTo>
                  <a:cubicBezTo>
                    <a:pt x="758925" y="0"/>
                    <a:pt x="776856" y="17931"/>
                    <a:pt x="776856" y="40050"/>
                  </a:cubicBezTo>
                  <a:lnTo>
                    <a:pt x="776856" y="112592"/>
                  </a:lnTo>
                  <a:cubicBezTo>
                    <a:pt x="776856" y="123214"/>
                    <a:pt x="772637" y="133401"/>
                    <a:pt x="765126" y="140912"/>
                  </a:cubicBezTo>
                  <a:cubicBezTo>
                    <a:pt x="757615" y="148423"/>
                    <a:pt x="747428" y="152642"/>
                    <a:pt x="736806" y="152642"/>
                  </a:cubicBezTo>
                  <a:lnTo>
                    <a:pt x="40050" y="152642"/>
                  </a:lnTo>
                  <a:cubicBezTo>
                    <a:pt x="17931" y="152642"/>
                    <a:pt x="0" y="134711"/>
                    <a:pt x="0" y="112592"/>
                  </a:cubicBezTo>
                  <a:lnTo>
                    <a:pt x="0" y="40050"/>
                  </a:lnTo>
                  <a:cubicBezTo>
                    <a:pt x="0" y="17931"/>
                    <a:pt x="17931" y="0"/>
                    <a:pt x="40050" y="0"/>
                  </a:cubicBezTo>
                  <a:close/>
                </a:path>
              </a:pathLst>
            </a:custGeom>
            <a:solidFill>
              <a:srgbClr val="000000">
                <a:alpha val="0"/>
              </a:srgbClr>
            </a:solidFill>
          </p:spPr>
        </p:sp>
        <p:sp>
          <p:nvSpPr>
            <p:cNvPr name="TextBox 33" id="33"/>
            <p:cNvSpPr txBox="true"/>
            <p:nvPr/>
          </p:nvSpPr>
          <p:spPr>
            <a:xfrm>
              <a:off x="0" y="-28575"/>
              <a:ext cx="776856" cy="181217"/>
            </a:xfrm>
            <a:prstGeom prst="rect">
              <a:avLst/>
            </a:prstGeom>
          </p:spPr>
          <p:txBody>
            <a:bodyPr anchor="ctr" rtlCol="false" tIns="50800" lIns="50800" bIns="50800" rIns="50800"/>
            <a:lstStyle/>
            <a:p>
              <a:pPr algn="ctr">
                <a:lnSpc>
                  <a:spcPts val="2520"/>
                </a:lnSpc>
              </a:pPr>
              <a:r>
                <a:rPr lang="en-US" b="true" sz="1800">
                  <a:solidFill>
                    <a:srgbClr val="000000"/>
                  </a:solidFill>
                  <a:latin typeface="Canva Sans Bold"/>
                  <a:ea typeface="Canva Sans Bold"/>
                  <a:cs typeface="Canva Sans Bold"/>
                  <a:sym typeface="Canva Sans Bold"/>
                </a:rPr>
                <a:t>Physical condition assessment of cargo and containers</a:t>
              </a:r>
            </a:p>
          </p:txBody>
        </p:sp>
      </p:grpSp>
      <p:grpSp>
        <p:nvGrpSpPr>
          <p:cNvPr name="Group 34" id="34"/>
          <p:cNvGrpSpPr/>
          <p:nvPr/>
        </p:nvGrpSpPr>
        <p:grpSpPr>
          <a:xfrm rot="0">
            <a:off x="7287622" y="7821895"/>
            <a:ext cx="3775521" cy="822151"/>
            <a:chOff x="0" y="0"/>
            <a:chExt cx="776856" cy="169167"/>
          </a:xfrm>
        </p:grpSpPr>
        <p:sp>
          <p:nvSpPr>
            <p:cNvPr name="Freeform 35" id="35"/>
            <p:cNvSpPr/>
            <p:nvPr/>
          </p:nvSpPr>
          <p:spPr>
            <a:xfrm flipH="false" flipV="false" rot="0">
              <a:off x="0" y="0"/>
              <a:ext cx="776856" cy="169167"/>
            </a:xfrm>
            <a:custGeom>
              <a:avLst/>
              <a:gdLst/>
              <a:ahLst/>
              <a:cxnLst/>
              <a:rect r="r" b="b" t="t" l="l"/>
              <a:pathLst>
                <a:path h="169167" w="776856">
                  <a:moveTo>
                    <a:pt x="40050" y="0"/>
                  </a:moveTo>
                  <a:lnTo>
                    <a:pt x="736806" y="0"/>
                  </a:lnTo>
                  <a:cubicBezTo>
                    <a:pt x="758925" y="0"/>
                    <a:pt x="776856" y="17931"/>
                    <a:pt x="776856" y="40050"/>
                  </a:cubicBezTo>
                  <a:lnTo>
                    <a:pt x="776856" y="129117"/>
                  </a:lnTo>
                  <a:cubicBezTo>
                    <a:pt x="776856" y="139739"/>
                    <a:pt x="772637" y="149926"/>
                    <a:pt x="765126" y="157437"/>
                  </a:cubicBezTo>
                  <a:cubicBezTo>
                    <a:pt x="757615" y="164947"/>
                    <a:pt x="747428" y="169167"/>
                    <a:pt x="736806" y="169167"/>
                  </a:cubicBezTo>
                  <a:lnTo>
                    <a:pt x="40050" y="169167"/>
                  </a:lnTo>
                  <a:cubicBezTo>
                    <a:pt x="17931" y="169167"/>
                    <a:pt x="0" y="151236"/>
                    <a:pt x="0" y="129117"/>
                  </a:cubicBezTo>
                  <a:lnTo>
                    <a:pt x="0" y="40050"/>
                  </a:lnTo>
                  <a:cubicBezTo>
                    <a:pt x="0" y="17931"/>
                    <a:pt x="17931" y="0"/>
                    <a:pt x="40050" y="0"/>
                  </a:cubicBezTo>
                  <a:close/>
                </a:path>
              </a:pathLst>
            </a:custGeom>
            <a:solidFill>
              <a:srgbClr val="000000">
                <a:alpha val="0"/>
              </a:srgbClr>
            </a:solidFill>
          </p:spPr>
        </p:sp>
        <p:sp>
          <p:nvSpPr>
            <p:cNvPr name="TextBox 36" id="36"/>
            <p:cNvSpPr txBox="true"/>
            <p:nvPr/>
          </p:nvSpPr>
          <p:spPr>
            <a:xfrm>
              <a:off x="0" y="-47625"/>
              <a:ext cx="776856" cy="216792"/>
            </a:xfrm>
            <a:prstGeom prst="rect">
              <a:avLst/>
            </a:prstGeom>
          </p:spPr>
          <p:txBody>
            <a:bodyPr anchor="ctr" rtlCol="false" tIns="50800" lIns="50800" bIns="50800" rIns="50800"/>
            <a:lstStyle/>
            <a:p>
              <a:pPr algn="ctr">
                <a:lnSpc>
                  <a:spcPts val="2800"/>
                </a:lnSpc>
              </a:pPr>
              <a:r>
                <a:rPr lang="en-US" b="true" sz="2000">
                  <a:solidFill>
                    <a:srgbClr val="000000"/>
                  </a:solidFill>
                  <a:latin typeface="Canva Sans Bold"/>
                  <a:ea typeface="Canva Sans Bold"/>
                  <a:cs typeface="Canva Sans Bold"/>
                  <a:sym typeface="Canva Sans Bold"/>
                </a:rPr>
                <a:t>Real-time updates or safety voice reports from the crew</a:t>
              </a:r>
            </a:p>
          </p:txBody>
        </p:sp>
      </p:grpSp>
      <p:grpSp>
        <p:nvGrpSpPr>
          <p:cNvPr name="Group 37" id="37"/>
          <p:cNvGrpSpPr/>
          <p:nvPr/>
        </p:nvGrpSpPr>
        <p:grpSpPr>
          <a:xfrm rot="0">
            <a:off x="7287622" y="8994845"/>
            <a:ext cx="3775521" cy="822151"/>
            <a:chOff x="0" y="0"/>
            <a:chExt cx="776856" cy="169167"/>
          </a:xfrm>
        </p:grpSpPr>
        <p:sp>
          <p:nvSpPr>
            <p:cNvPr name="Freeform 38" id="38"/>
            <p:cNvSpPr/>
            <p:nvPr/>
          </p:nvSpPr>
          <p:spPr>
            <a:xfrm flipH="false" flipV="false" rot="0">
              <a:off x="0" y="0"/>
              <a:ext cx="776856" cy="169167"/>
            </a:xfrm>
            <a:custGeom>
              <a:avLst/>
              <a:gdLst/>
              <a:ahLst/>
              <a:cxnLst/>
              <a:rect r="r" b="b" t="t" l="l"/>
              <a:pathLst>
                <a:path h="169167" w="776856">
                  <a:moveTo>
                    <a:pt x="40050" y="0"/>
                  </a:moveTo>
                  <a:lnTo>
                    <a:pt x="736806" y="0"/>
                  </a:lnTo>
                  <a:cubicBezTo>
                    <a:pt x="758925" y="0"/>
                    <a:pt x="776856" y="17931"/>
                    <a:pt x="776856" y="40050"/>
                  </a:cubicBezTo>
                  <a:lnTo>
                    <a:pt x="776856" y="129117"/>
                  </a:lnTo>
                  <a:cubicBezTo>
                    <a:pt x="776856" y="139739"/>
                    <a:pt x="772637" y="149926"/>
                    <a:pt x="765126" y="157437"/>
                  </a:cubicBezTo>
                  <a:cubicBezTo>
                    <a:pt x="757615" y="164947"/>
                    <a:pt x="747428" y="169167"/>
                    <a:pt x="736806" y="169167"/>
                  </a:cubicBezTo>
                  <a:lnTo>
                    <a:pt x="40050" y="169167"/>
                  </a:lnTo>
                  <a:cubicBezTo>
                    <a:pt x="17931" y="169167"/>
                    <a:pt x="0" y="151236"/>
                    <a:pt x="0" y="129117"/>
                  </a:cubicBezTo>
                  <a:lnTo>
                    <a:pt x="0" y="40050"/>
                  </a:lnTo>
                  <a:cubicBezTo>
                    <a:pt x="0" y="17931"/>
                    <a:pt x="17931" y="0"/>
                    <a:pt x="40050" y="0"/>
                  </a:cubicBezTo>
                  <a:close/>
                </a:path>
              </a:pathLst>
            </a:custGeom>
            <a:solidFill>
              <a:srgbClr val="000000">
                <a:alpha val="0"/>
              </a:srgbClr>
            </a:solidFill>
          </p:spPr>
        </p:sp>
        <p:sp>
          <p:nvSpPr>
            <p:cNvPr name="TextBox 39" id="39"/>
            <p:cNvSpPr txBox="true"/>
            <p:nvPr/>
          </p:nvSpPr>
          <p:spPr>
            <a:xfrm>
              <a:off x="0" y="-47625"/>
              <a:ext cx="776856" cy="216792"/>
            </a:xfrm>
            <a:prstGeom prst="rect">
              <a:avLst/>
            </a:prstGeom>
          </p:spPr>
          <p:txBody>
            <a:bodyPr anchor="ctr" rtlCol="false" tIns="50800" lIns="50800" bIns="50800" rIns="50800"/>
            <a:lstStyle/>
            <a:p>
              <a:pPr algn="ctr">
                <a:lnSpc>
                  <a:spcPts val="2800"/>
                </a:lnSpc>
              </a:pPr>
              <a:r>
                <a:rPr lang="en-US" b="true" sz="2000">
                  <a:solidFill>
                    <a:srgbClr val="000000"/>
                  </a:solidFill>
                  <a:latin typeface="Canva Sans Bold"/>
                  <a:ea typeface="Canva Sans Bold"/>
                  <a:cs typeface="Canva Sans Bold"/>
                  <a:sym typeface="Canva Sans Bold"/>
                </a:rPr>
                <a:t>Summaries of operational or technical incidents</a:t>
              </a:r>
            </a:p>
          </p:txBody>
        </p:sp>
      </p:grpSp>
      <p:sp>
        <p:nvSpPr>
          <p:cNvPr name="AutoShape 40" id="40"/>
          <p:cNvSpPr/>
          <p:nvPr/>
        </p:nvSpPr>
        <p:spPr>
          <a:xfrm>
            <a:off x="6445381" y="4733059"/>
            <a:ext cx="842241" cy="5843"/>
          </a:xfrm>
          <a:prstGeom prst="line">
            <a:avLst/>
          </a:prstGeom>
          <a:ln cap="flat" w="38100">
            <a:solidFill>
              <a:srgbClr val="000000"/>
            </a:solidFill>
            <a:prstDash val="solid"/>
            <a:headEnd type="none" len="sm" w="sm"/>
            <a:tailEnd type="arrow" len="sm" w="med"/>
          </a:ln>
        </p:spPr>
      </p:sp>
      <p:sp>
        <p:nvSpPr>
          <p:cNvPr name="AutoShape 41" id="41"/>
          <p:cNvSpPr/>
          <p:nvPr/>
        </p:nvSpPr>
        <p:spPr>
          <a:xfrm flipV="true">
            <a:off x="6445381" y="5901784"/>
            <a:ext cx="842241" cy="421"/>
          </a:xfrm>
          <a:prstGeom prst="line">
            <a:avLst/>
          </a:prstGeom>
          <a:ln cap="flat" w="38100">
            <a:solidFill>
              <a:srgbClr val="000000"/>
            </a:solidFill>
            <a:prstDash val="solid"/>
            <a:headEnd type="none" len="sm" w="sm"/>
            <a:tailEnd type="arrow" len="sm" w="med"/>
          </a:ln>
        </p:spPr>
      </p:sp>
      <p:sp>
        <p:nvSpPr>
          <p:cNvPr name="AutoShape 42" id="42"/>
          <p:cNvSpPr/>
          <p:nvPr/>
        </p:nvSpPr>
        <p:spPr>
          <a:xfrm>
            <a:off x="6445381" y="7116508"/>
            <a:ext cx="842241" cy="5843"/>
          </a:xfrm>
          <a:prstGeom prst="line">
            <a:avLst/>
          </a:prstGeom>
          <a:ln cap="flat" w="38100">
            <a:solidFill>
              <a:srgbClr val="000000"/>
            </a:solidFill>
            <a:prstDash val="solid"/>
            <a:headEnd type="none" len="sm" w="sm"/>
            <a:tailEnd type="arrow" len="sm" w="med"/>
          </a:ln>
        </p:spPr>
      </p:sp>
      <p:sp>
        <p:nvSpPr>
          <p:cNvPr name="AutoShape 43" id="43"/>
          <p:cNvSpPr/>
          <p:nvPr/>
        </p:nvSpPr>
        <p:spPr>
          <a:xfrm flipV="true">
            <a:off x="6445381" y="8232971"/>
            <a:ext cx="842241" cy="5843"/>
          </a:xfrm>
          <a:prstGeom prst="line">
            <a:avLst/>
          </a:prstGeom>
          <a:ln cap="flat" w="38100">
            <a:solidFill>
              <a:srgbClr val="000000"/>
            </a:solidFill>
            <a:prstDash val="solid"/>
            <a:headEnd type="none" len="sm" w="sm"/>
            <a:tailEnd type="arrow" len="sm" w="med"/>
          </a:ln>
        </p:spPr>
      </p:sp>
      <p:sp>
        <p:nvSpPr>
          <p:cNvPr name="AutoShape 44" id="44"/>
          <p:cNvSpPr/>
          <p:nvPr/>
        </p:nvSpPr>
        <p:spPr>
          <a:xfrm flipV="true">
            <a:off x="6445381" y="9405921"/>
            <a:ext cx="842241" cy="1198"/>
          </a:xfrm>
          <a:prstGeom prst="line">
            <a:avLst/>
          </a:prstGeom>
          <a:ln cap="flat" w="38100">
            <a:solidFill>
              <a:srgbClr val="000000"/>
            </a:solidFill>
            <a:prstDash val="solid"/>
            <a:headEnd type="none" len="sm" w="sm"/>
            <a:tailEnd type="arrow" len="sm" w="med"/>
          </a:ln>
        </p:spPr>
      </p:sp>
      <p:sp>
        <p:nvSpPr>
          <p:cNvPr name="AutoShape 45" id="45"/>
          <p:cNvSpPr/>
          <p:nvPr/>
        </p:nvSpPr>
        <p:spPr>
          <a:xfrm>
            <a:off x="6840920" y="3526609"/>
            <a:ext cx="0" cy="536572"/>
          </a:xfrm>
          <a:prstGeom prst="line">
            <a:avLst/>
          </a:prstGeom>
          <a:ln cap="flat" w="38100">
            <a:solidFill>
              <a:srgbClr val="000000"/>
            </a:solidFill>
            <a:prstDash val="solid"/>
            <a:headEnd type="none" len="sm" w="sm"/>
            <a:tailEnd type="none" len="sm" w="sm"/>
          </a:ln>
        </p:spPr>
      </p:sp>
      <p:sp>
        <p:nvSpPr>
          <p:cNvPr name="TextBox 46" id="46"/>
          <p:cNvSpPr txBox="true"/>
          <p:nvPr/>
        </p:nvSpPr>
        <p:spPr>
          <a:xfrm rot="0">
            <a:off x="4216406" y="3673927"/>
            <a:ext cx="1252891" cy="294005"/>
          </a:xfrm>
          <a:prstGeom prst="rect">
            <a:avLst/>
          </a:prstGeom>
        </p:spPr>
        <p:txBody>
          <a:bodyPr anchor="t" rtlCol="false" tIns="0" lIns="0" bIns="0" rIns="0">
            <a:spAutoFit/>
          </a:bodyPr>
          <a:lstStyle/>
          <a:p>
            <a:pPr algn="ctr">
              <a:lnSpc>
                <a:spcPts val="2260"/>
              </a:lnSpc>
            </a:pPr>
            <a:r>
              <a:rPr lang="en-US" b="true" sz="2000" u="sng">
                <a:solidFill>
                  <a:srgbClr val="000000"/>
                </a:solidFill>
                <a:latin typeface="Canva Sans Bold"/>
                <a:ea typeface="Canva Sans Bold"/>
                <a:cs typeface="Canva Sans Bold"/>
                <a:sym typeface="Canva Sans Bold"/>
              </a:rPr>
              <a:t>Data</a:t>
            </a:r>
          </a:p>
        </p:txBody>
      </p:sp>
      <p:sp>
        <p:nvSpPr>
          <p:cNvPr name="TextBox 47" id="47"/>
          <p:cNvSpPr txBox="true"/>
          <p:nvPr/>
        </p:nvSpPr>
        <p:spPr>
          <a:xfrm rot="0">
            <a:off x="8085717" y="3673927"/>
            <a:ext cx="1870601" cy="294005"/>
          </a:xfrm>
          <a:prstGeom prst="rect">
            <a:avLst/>
          </a:prstGeom>
        </p:spPr>
        <p:txBody>
          <a:bodyPr anchor="t" rtlCol="false" tIns="0" lIns="0" bIns="0" rIns="0">
            <a:spAutoFit/>
          </a:bodyPr>
          <a:lstStyle/>
          <a:p>
            <a:pPr algn="ctr">
              <a:lnSpc>
                <a:spcPts val="2260"/>
              </a:lnSpc>
            </a:pPr>
            <a:r>
              <a:rPr lang="en-US" b="true" sz="2000" u="sng">
                <a:solidFill>
                  <a:srgbClr val="000000"/>
                </a:solidFill>
                <a:latin typeface="Canva Sans Bold"/>
                <a:ea typeface="Canva Sans Bold"/>
                <a:cs typeface="Canva Sans Bold"/>
                <a:sym typeface="Canva Sans Bold"/>
              </a:rPr>
              <a:t>Description</a:t>
            </a:r>
          </a:p>
        </p:txBody>
      </p:sp>
      <p:sp>
        <p:nvSpPr>
          <p:cNvPr name="AutoShape 48" id="48"/>
          <p:cNvSpPr/>
          <p:nvPr/>
        </p:nvSpPr>
        <p:spPr>
          <a:xfrm>
            <a:off x="11432716" y="3526609"/>
            <a:ext cx="0" cy="536572"/>
          </a:xfrm>
          <a:prstGeom prst="line">
            <a:avLst/>
          </a:prstGeom>
          <a:ln cap="flat" w="38100">
            <a:solidFill>
              <a:srgbClr val="000000"/>
            </a:solidFill>
            <a:prstDash val="solid"/>
            <a:headEnd type="none" len="sm" w="sm"/>
            <a:tailEnd type="none" len="sm" w="sm"/>
          </a:ln>
        </p:spPr>
      </p:sp>
      <p:sp>
        <p:nvSpPr>
          <p:cNvPr name="TextBox 49" id="49"/>
          <p:cNvSpPr txBox="true"/>
          <p:nvPr/>
        </p:nvSpPr>
        <p:spPr>
          <a:xfrm rot="0">
            <a:off x="12353517" y="3673927"/>
            <a:ext cx="1870601" cy="294005"/>
          </a:xfrm>
          <a:prstGeom prst="rect">
            <a:avLst/>
          </a:prstGeom>
        </p:spPr>
        <p:txBody>
          <a:bodyPr anchor="t" rtlCol="false" tIns="0" lIns="0" bIns="0" rIns="0">
            <a:spAutoFit/>
          </a:bodyPr>
          <a:lstStyle/>
          <a:p>
            <a:pPr algn="ctr">
              <a:lnSpc>
                <a:spcPts val="2260"/>
              </a:lnSpc>
            </a:pPr>
            <a:r>
              <a:rPr lang="en-US" b="true" sz="2000" u="sng">
                <a:solidFill>
                  <a:srgbClr val="000000"/>
                </a:solidFill>
                <a:latin typeface="Canva Sans Bold"/>
                <a:ea typeface="Canva Sans Bold"/>
                <a:cs typeface="Canva Sans Bold"/>
                <a:sym typeface="Canva Sans Bold"/>
              </a:rPr>
              <a:t>Data Types</a:t>
            </a:r>
          </a:p>
        </p:txBody>
      </p:sp>
      <p:grpSp>
        <p:nvGrpSpPr>
          <p:cNvPr name="Group 50" id="50"/>
          <p:cNvGrpSpPr/>
          <p:nvPr/>
        </p:nvGrpSpPr>
        <p:grpSpPr>
          <a:xfrm rot="0">
            <a:off x="11804914" y="4368402"/>
            <a:ext cx="2967807" cy="730155"/>
            <a:chOff x="0" y="0"/>
            <a:chExt cx="610660" cy="150238"/>
          </a:xfrm>
        </p:grpSpPr>
        <p:sp>
          <p:nvSpPr>
            <p:cNvPr name="Freeform 51" id="51"/>
            <p:cNvSpPr/>
            <p:nvPr/>
          </p:nvSpPr>
          <p:spPr>
            <a:xfrm flipH="false" flipV="false" rot="0">
              <a:off x="0" y="0"/>
              <a:ext cx="610660" cy="150238"/>
            </a:xfrm>
            <a:custGeom>
              <a:avLst/>
              <a:gdLst/>
              <a:ahLst/>
              <a:cxnLst/>
              <a:rect r="r" b="b" t="t" l="l"/>
              <a:pathLst>
                <a:path h="150238" w="610660">
                  <a:moveTo>
                    <a:pt x="50950" y="0"/>
                  </a:moveTo>
                  <a:lnTo>
                    <a:pt x="559710" y="0"/>
                  </a:lnTo>
                  <a:cubicBezTo>
                    <a:pt x="587849" y="0"/>
                    <a:pt x="610660" y="22811"/>
                    <a:pt x="610660" y="50950"/>
                  </a:cubicBezTo>
                  <a:lnTo>
                    <a:pt x="610660" y="99288"/>
                  </a:lnTo>
                  <a:cubicBezTo>
                    <a:pt x="610660" y="127427"/>
                    <a:pt x="587849" y="150238"/>
                    <a:pt x="559710" y="150238"/>
                  </a:cubicBezTo>
                  <a:lnTo>
                    <a:pt x="50950" y="150238"/>
                  </a:lnTo>
                  <a:cubicBezTo>
                    <a:pt x="22811" y="150238"/>
                    <a:pt x="0" y="127427"/>
                    <a:pt x="0" y="99288"/>
                  </a:cubicBezTo>
                  <a:lnTo>
                    <a:pt x="0" y="50950"/>
                  </a:lnTo>
                  <a:cubicBezTo>
                    <a:pt x="0" y="22811"/>
                    <a:pt x="22811" y="0"/>
                    <a:pt x="50950" y="0"/>
                  </a:cubicBezTo>
                  <a:close/>
                </a:path>
              </a:pathLst>
            </a:custGeom>
            <a:solidFill>
              <a:srgbClr val="000000">
                <a:alpha val="0"/>
              </a:srgbClr>
            </a:solidFill>
          </p:spPr>
        </p:sp>
        <p:sp>
          <p:nvSpPr>
            <p:cNvPr name="TextBox 52" id="52"/>
            <p:cNvSpPr txBox="true"/>
            <p:nvPr/>
          </p:nvSpPr>
          <p:spPr>
            <a:xfrm>
              <a:off x="0" y="-28575"/>
              <a:ext cx="610660" cy="178813"/>
            </a:xfrm>
            <a:prstGeom prst="rect">
              <a:avLst/>
            </a:prstGeom>
          </p:spPr>
          <p:txBody>
            <a:bodyPr anchor="ctr" rtlCol="false" tIns="50800" lIns="50800" bIns="50800" rIns="50800"/>
            <a:lstStyle/>
            <a:p>
              <a:pPr algn="ctr">
                <a:lnSpc>
                  <a:spcPts val="2520"/>
                </a:lnSpc>
              </a:pPr>
              <a:r>
                <a:rPr lang="en-US" b="true" sz="1800">
                  <a:solidFill>
                    <a:srgbClr val="000000"/>
                  </a:solidFill>
                  <a:latin typeface="Canva Sans Bold"/>
                  <a:ea typeface="Canva Sans Bold"/>
                  <a:cs typeface="Canva Sans Bold"/>
                  <a:sym typeface="Canva Sans Bold"/>
                </a:rPr>
                <a:t>Structured</a:t>
              </a:r>
            </a:p>
          </p:txBody>
        </p:sp>
      </p:grpSp>
      <p:grpSp>
        <p:nvGrpSpPr>
          <p:cNvPr name="Group 53" id="53"/>
          <p:cNvGrpSpPr/>
          <p:nvPr/>
        </p:nvGrpSpPr>
        <p:grpSpPr>
          <a:xfrm rot="0">
            <a:off x="11804914" y="5536707"/>
            <a:ext cx="2967807" cy="730155"/>
            <a:chOff x="0" y="0"/>
            <a:chExt cx="610660" cy="150238"/>
          </a:xfrm>
        </p:grpSpPr>
        <p:sp>
          <p:nvSpPr>
            <p:cNvPr name="Freeform 54" id="54"/>
            <p:cNvSpPr/>
            <p:nvPr/>
          </p:nvSpPr>
          <p:spPr>
            <a:xfrm flipH="false" flipV="false" rot="0">
              <a:off x="0" y="0"/>
              <a:ext cx="610660" cy="150238"/>
            </a:xfrm>
            <a:custGeom>
              <a:avLst/>
              <a:gdLst/>
              <a:ahLst/>
              <a:cxnLst/>
              <a:rect r="r" b="b" t="t" l="l"/>
              <a:pathLst>
                <a:path h="150238" w="610660">
                  <a:moveTo>
                    <a:pt x="50950" y="0"/>
                  </a:moveTo>
                  <a:lnTo>
                    <a:pt x="559710" y="0"/>
                  </a:lnTo>
                  <a:cubicBezTo>
                    <a:pt x="587849" y="0"/>
                    <a:pt x="610660" y="22811"/>
                    <a:pt x="610660" y="50950"/>
                  </a:cubicBezTo>
                  <a:lnTo>
                    <a:pt x="610660" y="99288"/>
                  </a:lnTo>
                  <a:cubicBezTo>
                    <a:pt x="610660" y="127427"/>
                    <a:pt x="587849" y="150238"/>
                    <a:pt x="559710" y="150238"/>
                  </a:cubicBezTo>
                  <a:lnTo>
                    <a:pt x="50950" y="150238"/>
                  </a:lnTo>
                  <a:cubicBezTo>
                    <a:pt x="22811" y="150238"/>
                    <a:pt x="0" y="127427"/>
                    <a:pt x="0" y="99288"/>
                  </a:cubicBezTo>
                  <a:lnTo>
                    <a:pt x="0" y="50950"/>
                  </a:lnTo>
                  <a:cubicBezTo>
                    <a:pt x="0" y="22811"/>
                    <a:pt x="22811" y="0"/>
                    <a:pt x="50950" y="0"/>
                  </a:cubicBezTo>
                  <a:close/>
                </a:path>
              </a:pathLst>
            </a:custGeom>
            <a:solidFill>
              <a:srgbClr val="000000">
                <a:alpha val="0"/>
              </a:srgbClr>
            </a:solidFill>
          </p:spPr>
        </p:sp>
        <p:sp>
          <p:nvSpPr>
            <p:cNvPr name="TextBox 55" id="55"/>
            <p:cNvSpPr txBox="true"/>
            <p:nvPr/>
          </p:nvSpPr>
          <p:spPr>
            <a:xfrm>
              <a:off x="0" y="-28575"/>
              <a:ext cx="610660" cy="178813"/>
            </a:xfrm>
            <a:prstGeom prst="rect">
              <a:avLst/>
            </a:prstGeom>
          </p:spPr>
          <p:txBody>
            <a:bodyPr anchor="ctr" rtlCol="false" tIns="50800" lIns="50800" bIns="50800" rIns="50800"/>
            <a:lstStyle/>
            <a:p>
              <a:pPr algn="ctr">
                <a:lnSpc>
                  <a:spcPts val="2520"/>
                </a:lnSpc>
              </a:pPr>
              <a:r>
                <a:rPr lang="en-US" b="true" sz="1800">
                  <a:solidFill>
                    <a:srgbClr val="000000"/>
                  </a:solidFill>
                  <a:latin typeface="Canva Sans Bold"/>
                  <a:ea typeface="Canva Sans Bold"/>
                  <a:cs typeface="Canva Sans Bold"/>
                  <a:sym typeface="Canva Sans Bold"/>
                </a:rPr>
                <a:t>Structured</a:t>
              </a:r>
            </a:p>
          </p:txBody>
        </p:sp>
      </p:grpSp>
      <p:grpSp>
        <p:nvGrpSpPr>
          <p:cNvPr name="Group 56" id="56"/>
          <p:cNvGrpSpPr/>
          <p:nvPr/>
        </p:nvGrpSpPr>
        <p:grpSpPr>
          <a:xfrm rot="0">
            <a:off x="11804914" y="6757274"/>
            <a:ext cx="2967807" cy="730155"/>
            <a:chOff x="0" y="0"/>
            <a:chExt cx="610660" cy="150238"/>
          </a:xfrm>
        </p:grpSpPr>
        <p:sp>
          <p:nvSpPr>
            <p:cNvPr name="Freeform 57" id="57"/>
            <p:cNvSpPr/>
            <p:nvPr/>
          </p:nvSpPr>
          <p:spPr>
            <a:xfrm flipH="false" flipV="false" rot="0">
              <a:off x="0" y="0"/>
              <a:ext cx="610660" cy="150238"/>
            </a:xfrm>
            <a:custGeom>
              <a:avLst/>
              <a:gdLst/>
              <a:ahLst/>
              <a:cxnLst/>
              <a:rect r="r" b="b" t="t" l="l"/>
              <a:pathLst>
                <a:path h="150238" w="610660">
                  <a:moveTo>
                    <a:pt x="50950" y="0"/>
                  </a:moveTo>
                  <a:lnTo>
                    <a:pt x="559710" y="0"/>
                  </a:lnTo>
                  <a:cubicBezTo>
                    <a:pt x="587849" y="0"/>
                    <a:pt x="610660" y="22811"/>
                    <a:pt x="610660" y="50950"/>
                  </a:cubicBezTo>
                  <a:lnTo>
                    <a:pt x="610660" y="99288"/>
                  </a:lnTo>
                  <a:cubicBezTo>
                    <a:pt x="610660" y="127427"/>
                    <a:pt x="587849" y="150238"/>
                    <a:pt x="559710" y="150238"/>
                  </a:cubicBezTo>
                  <a:lnTo>
                    <a:pt x="50950" y="150238"/>
                  </a:lnTo>
                  <a:cubicBezTo>
                    <a:pt x="22811" y="150238"/>
                    <a:pt x="0" y="127427"/>
                    <a:pt x="0" y="99288"/>
                  </a:cubicBezTo>
                  <a:lnTo>
                    <a:pt x="0" y="50950"/>
                  </a:lnTo>
                  <a:cubicBezTo>
                    <a:pt x="0" y="22811"/>
                    <a:pt x="22811" y="0"/>
                    <a:pt x="50950" y="0"/>
                  </a:cubicBezTo>
                  <a:close/>
                </a:path>
              </a:pathLst>
            </a:custGeom>
            <a:solidFill>
              <a:srgbClr val="000000">
                <a:alpha val="0"/>
              </a:srgbClr>
            </a:solidFill>
          </p:spPr>
        </p:sp>
        <p:sp>
          <p:nvSpPr>
            <p:cNvPr name="TextBox 58" id="58"/>
            <p:cNvSpPr txBox="true"/>
            <p:nvPr/>
          </p:nvSpPr>
          <p:spPr>
            <a:xfrm>
              <a:off x="0" y="-28575"/>
              <a:ext cx="610660" cy="178813"/>
            </a:xfrm>
            <a:prstGeom prst="rect">
              <a:avLst/>
            </a:prstGeom>
          </p:spPr>
          <p:txBody>
            <a:bodyPr anchor="ctr" rtlCol="false" tIns="50800" lIns="50800" bIns="50800" rIns="50800"/>
            <a:lstStyle/>
            <a:p>
              <a:pPr algn="ctr">
                <a:lnSpc>
                  <a:spcPts val="2520"/>
                </a:lnSpc>
              </a:pPr>
              <a:r>
                <a:rPr lang="en-US" b="true" sz="1800">
                  <a:solidFill>
                    <a:srgbClr val="000000"/>
                  </a:solidFill>
                  <a:latin typeface="Canva Sans Bold"/>
                  <a:ea typeface="Canva Sans Bold"/>
                  <a:cs typeface="Canva Sans Bold"/>
                  <a:sym typeface="Canva Sans Bold"/>
                </a:rPr>
                <a:t>Images</a:t>
              </a:r>
            </a:p>
          </p:txBody>
        </p:sp>
      </p:grpSp>
      <p:grpSp>
        <p:nvGrpSpPr>
          <p:cNvPr name="Group 59" id="59"/>
          <p:cNvGrpSpPr/>
          <p:nvPr/>
        </p:nvGrpSpPr>
        <p:grpSpPr>
          <a:xfrm rot="0">
            <a:off x="11804914" y="7867894"/>
            <a:ext cx="2967807" cy="730155"/>
            <a:chOff x="0" y="0"/>
            <a:chExt cx="610660" cy="150238"/>
          </a:xfrm>
        </p:grpSpPr>
        <p:sp>
          <p:nvSpPr>
            <p:cNvPr name="Freeform 60" id="60"/>
            <p:cNvSpPr/>
            <p:nvPr/>
          </p:nvSpPr>
          <p:spPr>
            <a:xfrm flipH="false" flipV="false" rot="0">
              <a:off x="0" y="0"/>
              <a:ext cx="610660" cy="150238"/>
            </a:xfrm>
            <a:custGeom>
              <a:avLst/>
              <a:gdLst/>
              <a:ahLst/>
              <a:cxnLst/>
              <a:rect r="r" b="b" t="t" l="l"/>
              <a:pathLst>
                <a:path h="150238" w="610660">
                  <a:moveTo>
                    <a:pt x="50950" y="0"/>
                  </a:moveTo>
                  <a:lnTo>
                    <a:pt x="559710" y="0"/>
                  </a:lnTo>
                  <a:cubicBezTo>
                    <a:pt x="587849" y="0"/>
                    <a:pt x="610660" y="22811"/>
                    <a:pt x="610660" y="50950"/>
                  </a:cubicBezTo>
                  <a:lnTo>
                    <a:pt x="610660" y="99288"/>
                  </a:lnTo>
                  <a:cubicBezTo>
                    <a:pt x="610660" y="127427"/>
                    <a:pt x="587849" y="150238"/>
                    <a:pt x="559710" y="150238"/>
                  </a:cubicBezTo>
                  <a:lnTo>
                    <a:pt x="50950" y="150238"/>
                  </a:lnTo>
                  <a:cubicBezTo>
                    <a:pt x="22811" y="150238"/>
                    <a:pt x="0" y="127427"/>
                    <a:pt x="0" y="99288"/>
                  </a:cubicBezTo>
                  <a:lnTo>
                    <a:pt x="0" y="50950"/>
                  </a:lnTo>
                  <a:cubicBezTo>
                    <a:pt x="0" y="22811"/>
                    <a:pt x="22811" y="0"/>
                    <a:pt x="50950" y="0"/>
                  </a:cubicBezTo>
                  <a:close/>
                </a:path>
              </a:pathLst>
            </a:custGeom>
            <a:solidFill>
              <a:srgbClr val="000000">
                <a:alpha val="0"/>
              </a:srgbClr>
            </a:solidFill>
          </p:spPr>
        </p:sp>
        <p:sp>
          <p:nvSpPr>
            <p:cNvPr name="TextBox 61" id="61"/>
            <p:cNvSpPr txBox="true"/>
            <p:nvPr/>
          </p:nvSpPr>
          <p:spPr>
            <a:xfrm>
              <a:off x="0" y="-28575"/>
              <a:ext cx="610660" cy="178813"/>
            </a:xfrm>
            <a:prstGeom prst="rect">
              <a:avLst/>
            </a:prstGeom>
          </p:spPr>
          <p:txBody>
            <a:bodyPr anchor="ctr" rtlCol="false" tIns="50800" lIns="50800" bIns="50800" rIns="50800"/>
            <a:lstStyle/>
            <a:p>
              <a:pPr algn="ctr">
                <a:lnSpc>
                  <a:spcPts val="2520"/>
                </a:lnSpc>
              </a:pPr>
              <a:r>
                <a:rPr lang="en-US" b="true" sz="1800">
                  <a:solidFill>
                    <a:srgbClr val="000000"/>
                  </a:solidFill>
                  <a:latin typeface="Canva Sans Bold"/>
                  <a:ea typeface="Canva Sans Bold"/>
                  <a:cs typeface="Canva Sans Bold"/>
                  <a:sym typeface="Canva Sans Bold"/>
                </a:rPr>
                <a:t>Audio</a:t>
              </a:r>
            </a:p>
          </p:txBody>
        </p:sp>
      </p:grpSp>
      <p:grpSp>
        <p:nvGrpSpPr>
          <p:cNvPr name="Group 62" id="62"/>
          <p:cNvGrpSpPr/>
          <p:nvPr/>
        </p:nvGrpSpPr>
        <p:grpSpPr>
          <a:xfrm rot="0">
            <a:off x="11804914" y="9040844"/>
            <a:ext cx="2967807" cy="730155"/>
            <a:chOff x="0" y="0"/>
            <a:chExt cx="610660" cy="150238"/>
          </a:xfrm>
        </p:grpSpPr>
        <p:sp>
          <p:nvSpPr>
            <p:cNvPr name="Freeform 63" id="63"/>
            <p:cNvSpPr/>
            <p:nvPr/>
          </p:nvSpPr>
          <p:spPr>
            <a:xfrm flipH="false" flipV="false" rot="0">
              <a:off x="0" y="0"/>
              <a:ext cx="610660" cy="150238"/>
            </a:xfrm>
            <a:custGeom>
              <a:avLst/>
              <a:gdLst/>
              <a:ahLst/>
              <a:cxnLst/>
              <a:rect r="r" b="b" t="t" l="l"/>
              <a:pathLst>
                <a:path h="150238" w="610660">
                  <a:moveTo>
                    <a:pt x="50950" y="0"/>
                  </a:moveTo>
                  <a:lnTo>
                    <a:pt x="559710" y="0"/>
                  </a:lnTo>
                  <a:cubicBezTo>
                    <a:pt x="587849" y="0"/>
                    <a:pt x="610660" y="22811"/>
                    <a:pt x="610660" y="50950"/>
                  </a:cubicBezTo>
                  <a:lnTo>
                    <a:pt x="610660" y="99288"/>
                  </a:lnTo>
                  <a:cubicBezTo>
                    <a:pt x="610660" y="127427"/>
                    <a:pt x="587849" y="150238"/>
                    <a:pt x="559710" y="150238"/>
                  </a:cubicBezTo>
                  <a:lnTo>
                    <a:pt x="50950" y="150238"/>
                  </a:lnTo>
                  <a:cubicBezTo>
                    <a:pt x="22811" y="150238"/>
                    <a:pt x="0" y="127427"/>
                    <a:pt x="0" y="99288"/>
                  </a:cubicBezTo>
                  <a:lnTo>
                    <a:pt x="0" y="50950"/>
                  </a:lnTo>
                  <a:cubicBezTo>
                    <a:pt x="0" y="22811"/>
                    <a:pt x="22811" y="0"/>
                    <a:pt x="50950" y="0"/>
                  </a:cubicBezTo>
                  <a:close/>
                </a:path>
              </a:pathLst>
            </a:custGeom>
            <a:solidFill>
              <a:srgbClr val="000000">
                <a:alpha val="0"/>
              </a:srgbClr>
            </a:solidFill>
          </p:spPr>
        </p:sp>
        <p:sp>
          <p:nvSpPr>
            <p:cNvPr name="TextBox 64" id="64"/>
            <p:cNvSpPr txBox="true"/>
            <p:nvPr/>
          </p:nvSpPr>
          <p:spPr>
            <a:xfrm>
              <a:off x="0" y="-28575"/>
              <a:ext cx="610660" cy="178813"/>
            </a:xfrm>
            <a:prstGeom prst="rect">
              <a:avLst/>
            </a:prstGeom>
          </p:spPr>
          <p:txBody>
            <a:bodyPr anchor="ctr" rtlCol="false" tIns="50800" lIns="50800" bIns="50800" rIns="50800"/>
            <a:lstStyle/>
            <a:p>
              <a:pPr algn="ctr">
                <a:lnSpc>
                  <a:spcPts val="2520"/>
                </a:lnSpc>
              </a:pPr>
              <a:r>
                <a:rPr lang="en-US" b="true" sz="1800">
                  <a:solidFill>
                    <a:srgbClr val="000000"/>
                  </a:solidFill>
                  <a:latin typeface="Canva Sans Bold"/>
                  <a:ea typeface="Canva Sans Bold"/>
                  <a:cs typeface="Canva Sans Bold"/>
                  <a:sym typeface="Canva Sans Bold"/>
                </a:rPr>
                <a:t>Unstructured (PDF)</a:t>
              </a:r>
            </a:p>
          </p:txBody>
        </p:sp>
      </p:grpSp>
      <p:sp>
        <p:nvSpPr>
          <p:cNvPr name="AutoShape 65" id="65"/>
          <p:cNvSpPr/>
          <p:nvPr/>
        </p:nvSpPr>
        <p:spPr>
          <a:xfrm>
            <a:off x="11063143" y="9405921"/>
            <a:ext cx="741771" cy="0"/>
          </a:xfrm>
          <a:prstGeom prst="line">
            <a:avLst/>
          </a:prstGeom>
          <a:ln cap="flat" w="38100">
            <a:solidFill>
              <a:srgbClr val="000000"/>
            </a:solidFill>
            <a:prstDash val="solid"/>
            <a:headEnd type="none" len="sm" w="sm"/>
            <a:tailEnd type="arrow" len="sm" w="med"/>
          </a:ln>
        </p:spPr>
      </p:sp>
      <p:sp>
        <p:nvSpPr>
          <p:cNvPr name="AutoShape 66" id="66"/>
          <p:cNvSpPr/>
          <p:nvPr/>
        </p:nvSpPr>
        <p:spPr>
          <a:xfrm>
            <a:off x="11063143" y="8232971"/>
            <a:ext cx="741771" cy="0"/>
          </a:xfrm>
          <a:prstGeom prst="line">
            <a:avLst/>
          </a:prstGeom>
          <a:ln cap="flat" w="38100">
            <a:solidFill>
              <a:srgbClr val="000000"/>
            </a:solidFill>
            <a:prstDash val="solid"/>
            <a:headEnd type="none" len="sm" w="sm"/>
            <a:tailEnd type="arrow" len="sm" w="med"/>
          </a:ln>
        </p:spPr>
      </p:sp>
      <p:sp>
        <p:nvSpPr>
          <p:cNvPr name="AutoShape 67" id="67"/>
          <p:cNvSpPr/>
          <p:nvPr/>
        </p:nvSpPr>
        <p:spPr>
          <a:xfrm flipV="true">
            <a:off x="11063143" y="7122351"/>
            <a:ext cx="741771" cy="0"/>
          </a:xfrm>
          <a:prstGeom prst="line">
            <a:avLst/>
          </a:prstGeom>
          <a:ln cap="flat" w="38100">
            <a:solidFill>
              <a:srgbClr val="000000"/>
            </a:solidFill>
            <a:prstDash val="solid"/>
            <a:headEnd type="none" len="sm" w="sm"/>
            <a:tailEnd type="arrow" len="sm" w="med"/>
          </a:ln>
        </p:spPr>
      </p:sp>
      <p:sp>
        <p:nvSpPr>
          <p:cNvPr name="AutoShape 68" id="68"/>
          <p:cNvSpPr/>
          <p:nvPr/>
        </p:nvSpPr>
        <p:spPr>
          <a:xfrm flipV="true">
            <a:off x="11063143" y="5901784"/>
            <a:ext cx="741771" cy="0"/>
          </a:xfrm>
          <a:prstGeom prst="line">
            <a:avLst/>
          </a:prstGeom>
          <a:ln cap="flat" w="38100">
            <a:solidFill>
              <a:srgbClr val="000000"/>
            </a:solidFill>
            <a:prstDash val="solid"/>
            <a:headEnd type="none" len="sm" w="sm"/>
            <a:tailEnd type="arrow" len="sm" w="med"/>
          </a:ln>
        </p:spPr>
      </p:sp>
      <p:sp>
        <p:nvSpPr>
          <p:cNvPr name="AutoShape 69" id="69"/>
          <p:cNvSpPr/>
          <p:nvPr/>
        </p:nvSpPr>
        <p:spPr>
          <a:xfrm flipV="true">
            <a:off x="11063143" y="4733480"/>
            <a:ext cx="741771" cy="5423"/>
          </a:xfrm>
          <a:prstGeom prst="line">
            <a:avLst/>
          </a:prstGeom>
          <a:ln cap="flat" w="38100">
            <a:solidFill>
              <a:srgbClr val="000000"/>
            </a:solidFill>
            <a:prstDash val="solid"/>
            <a:headEnd type="none" len="sm" w="sm"/>
            <a:tailEnd type="arrow" len="sm" w="med"/>
          </a:ln>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3"/>
            <a:stretch>
              <a:fillRect l="0" t="0" r="0" b="0"/>
            </a:stretch>
          </a:blipFill>
        </p:spPr>
      </p:sp>
      <p:sp>
        <p:nvSpPr>
          <p:cNvPr name="Freeform 3" id="3"/>
          <p:cNvSpPr/>
          <p:nvPr/>
        </p:nvSpPr>
        <p:spPr>
          <a:xfrm flipH="false" flipV="false" rot="0">
            <a:off x="5646351" y="3168015"/>
            <a:ext cx="7096065" cy="6992267"/>
          </a:xfrm>
          <a:custGeom>
            <a:avLst/>
            <a:gdLst/>
            <a:ahLst/>
            <a:cxnLst/>
            <a:rect r="r" b="b" t="t" l="l"/>
            <a:pathLst>
              <a:path h="6992267" w="7096065">
                <a:moveTo>
                  <a:pt x="0" y="0"/>
                </a:moveTo>
                <a:lnTo>
                  <a:pt x="7096065" y="0"/>
                </a:lnTo>
                <a:lnTo>
                  <a:pt x="7096065" y="6992267"/>
                </a:lnTo>
                <a:lnTo>
                  <a:pt x="0" y="6992267"/>
                </a:lnTo>
                <a:lnTo>
                  <a:pt x="0" y="0"/>
                </a:lnTo>
                <a:close/>
              </a:path>
            </a:pathLst>
          </a:custGeom>
          <a:blipFill>
            <a:blip r:embed="rId4"/>
            <a:stretch>
              <a:fillRect l="0" t="0" r="0" b="0"/>
            </a:stretch>
          </a:blipFill>
          <a:ln w="9525" cap="sq">
            <a:solidFill>
              <a:srgbClr val="000000"/>
            </a:solidFill>
            <a:prstDash val="solid"/>
            <a:miter/>
          </a:ln>
        </p:spPr>
      </p:sp>
      <p:sp>
        <p:nvSpPr>
          <p:cNvPr name="TextBox 4" id="4"/>
          <p:cNvSpPr txBox="true"/>
          <p:nvPr/>
        </p:nvSpPr>
        <p:spPr>
          <a:xfrm rot="0">
            <a:off x="2127636" y="938305"/>
            <a:ext cx="14032728" cy="762000"/>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Canva Sans Bold"/>
                <a:ea typeface="Canva Sans Bold"/>
                <a:cs typeface="Canva Sans Bold"/>
                <a:sym typeface="Canva Sans Bold"/>
              </a:rPr>
              <a:t>Password Team’s Solutions Architecture</a:t>
            </a:r>
          </a:p>
        </p:txBody>
      </p:sp>
      <p:sp>
        <p:nvSpPr>
          <p:cNvPr name="TextBox 5" id="5"/>
          <p:cNvSpPr txBox="true"/>
          <p:nvPr/>
        </p:nvSpPr>
        <p:spPr>
          <a:xfrm rot="0">
            <a:off x="8297461" y="1728880"/>
            <a:ext cx="1693079" cy="426720"/>
          </a:xfrm>
          <a:prstGeom prst="rect">
            <a:avLst/>
          </a:prstGeom>
        </p:spPr>
        <p:txBody>
          <a:bodyPr anchor="t" rtlCol="false" tIns="0" lIns="0" bIns="0" rIns="0">
            <a:spAutoFit/>
          </a:bodyPr>
          <a:lstStyle/>
          <a:p>
            <a:pPr algn="ctr">
              <a:lnSpc>
                <a:spcPts val="3390"/>
              </a:lnSpc>
            </a:pPr>
            <a:r>
              <a:rPr lang="en-US" b="true" sz="3000" u="sng">
                <a:solidFill>
                  <a:srgbClr val="000000"/>
                </a:solidFill>
                <a:latin typeface="Canva Sans Bold"/>
                <a:ea typeface="Canva Sans Bold"/>
                <a:cs typeface="Canva Sans Bold"/>
                <a:sym typeface="Canva Sans Bold"/>
              </a:rPr>
              <a:t>Dataset</a:t>
            </a:r>
          </a:p>
        </p:txBody>
      </p:sp>
      <p:sp>
        <p:nvSpPr>
          <p:cNvPr name="TextBox 6" id="6"/>
          <p:cNvSpPr txBox="true"/>
          <p:nvPr/>
        </p:nvSpPr>
        <p:spPr>
          <a:xfrm rot="0">
            <a:off x="6818365" y="2462735"/>
            <a:ext cx="4651270" cy="426720"/>
          </a:xfrm>
          <a:prstGeom prst="rect">
            <a:avLst/>
          </a:prstGeom>
        </p:spPr>
        <p:txBody>
          <a:bodyPr anchor="t" rtlCol="false" tIns="0" lIns="0" bIns="0" rIns="0">
            <a:spAutoFit/>
          </a:bodyPr>
          <a:lstStyle/>
          <a:p>
            <a:pPr algn="ctr">
              <a:lnSpc>
                <a:spcPts val="3390"/>
              </a:lnSpc>
            </a:pPr>
            <a:r>
              <a:rPr lang="en-US" b="true" sz="3000" u="sng">
                <a:solidFill>
                  <a:srgbClr val="000000"/>
                </a:solidFill>
                <a:latin typeface="Canva Sans Bold"/>
                <a:ea typeface="Canva Sans Bold"/>
                <a:cs typeface="Canva Sans Bold"/>
                <a:sym typeface="Canva Sans Bold"/>
              </a:rPr>
              <a:t>Voyage Operations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3"/>
            <a:stretch>
              <a:fillRect l="0" t="0" r="0" b="0"/>
            </a:stretch>
          </a:blipFill>
        </p:spPr>
      </p:sp>
      <p:sp>
        <p:nvSpPr>
          <p:cNvPr name="Freeform 3" id="3"/>
          <p:cNvSpPr/>
          <p:nvPr/>
        </p:nvSpPr>
        <p:spPr>
          <a:xfrm flipH="false" flipV="false" rot="0">
            <a:off x="2769984" y="3459802"/>
            <a:ext cx="12748032" cy="4992365"/>
          </a:xfrm>
          <a:custGeom>
            <a:avLst/>
            <a:gdLst/>
            <a:ahLst/>
            <a:cxnLst/>
            <a:rect r="r" b="b" t="t" l="l"/>
            <a:pathLst>
              <a:path h="4992365" w="12748032">
                <a:moveTo>
                  <a:pt x="0" y="0"/>
                </a:moveTo>
                <a:lnTo>
                  <a:pt x="12748032" y="0"/>
                </a:lnTo>
                <a:lnTo>
                  <a:pt x="12748032" y="4992365"/>
                </a:lnTo>
                <a:lnTo>
                  <a:pt x="0" y="4992365"/>
                </a:lnTo>
                <a:lnTo>
                  <a:pt x="0" y="0"/>
                </a:lnTo>
                <a:close/>
              </a:path>
            </a:pathLst>
          </a:custGeom>
          <a:blipFill>
            <a:blip r:embed="rId4"/>
            <a:stretch>
              <a:fillRect l="0" t="0" r="0" b="0"/>
            </a:stretch>
          </a:blipFill>
          <a:ln w="9525" cap="sq">
            <a:solidFill>
              <a:srgbClr val="000000"/>
            </a:solidFill>
            <a:prstDash val="solid"/>
            <a:miter/>
          </a:ln>
        </p:spPr>
      </p:sp>
      <p:sp>
        <p:nvSpPr>
          <p:cNvPr name="TextBox 4" id="4"/>
          <p:cNvSpPr txBox="true"/>
          <p:nvPr/>
        </p:nvSpPr>
        <p:spPr>
          <a:xfrm rot="0">
            <a:off x="2127636" y="938305"/>
            <a:ext cx="14032728" cy="762000"/>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Canva Sans Bold"/>
                <a:ea typeface="Canva Sans Bold"/>
                <a:cs typeface="Canva Sans Bold"/>
                <a:sym typeface="Canva Sans Bold"/>
              </a:rPr>
              <a:t>Password Team’s Solutions Architecture</a:t>
            </a:r>
          </a:p>
        </p:txBody>
      </p:sp>
      <p:sp>
        <p:nvSpPr>
          <p:cNvPr name="TextBox 5" id="5"/>
          <p:cNvSpPr txBox="true"/>
          <p:nvPr/>
        </p:nvSpPr>
        <p:spPr>
          <a:xfrm rot="0">
            <a:off x="8297461" y="1728880"/>
            <a:ext cx="1693079" cy="426720"/>
          </a:xfrm>
          <a:prstGeom prst="rect">
            <a:avLst/>
          </a:prstGeom>
        </p:spPr>
        <p:txBody>
          <a:bodyPr anchor="t" rtlCol="false" tIns="0" lIns="0" bIns="0" rIns="0">
            <a:spAutoFit/>
          </a:bodyPr>
          <a:lstStyle/>
          <a:p>
            <a:pPr algn="ctr">
              <a:lnSpc>
                <a:spcPts val="3390"/>
              </a:lnSpc>
            </a:pPr>
            <a:r>
              <a:rPr lang="en-US" b="true" sz="3000" u="sng">
                <a:solidFill>
                  <a:srgbClr val="000000"/>
                </a:solidFill>
                <a:latin typeface="Canva Sans Bold"/>
                <a:ea typeface="Canva Sans Bold"/>
                <a:cs typeface="Canva Sans Bold"/>
                <a:sym typeface="Canva Sans Bold"/>
              </a:rPr>
              <a:t>Dataset</a:t>
            </a:r>
          </a:p>
        </p:txBody>
      </p:sp>
      <p:sp>
        <p:nvSpPr>
          <p:cNvPr name="TextBox 6" id="6"/>
          <p:cNvSpPr txBox="true"/>
          <p:nvPr/>
        </p:nvSpPr>
        <p:spPr>
          <a:xfrm rot="0">
            <a:off x="6818365" y="2741295"/>
            <a:ext cx="4651270" cy="426720"/>
          </a:xfrm>
          <a:prstGeom prst="rect">
            <a:avLst/>
          </a:prstGeom>
        </p:spPr>
        <p:txBody>
          <a:bodyPr anchor="t" rtlCol="false" tIns="0" lIns="0" bIns="0" rIns="0">
            <a:spAutoFit/>
          </a:bodyPr>
          <a:lstStyle/>
          <a:p>
            <a:pPr algn="ctr">
              <a:lnSpc>
                <a:spcPts val="3390"/>
              </a:lnSpc>
            </a:pPr>
            <a:r>
              <a:rPr lang="en-US" b="true" sz="3000" u="sng">
                <a:solidFill>
                  <a:srgbClr val="000000"/>
                </a:solidFill>
                <a:latin typeface="Canva Sans Bold"/>
                <a:ea typeface="Canva Sans Bold"/>
                <a:cs typeface="Canva Sans Bold"/>
                <a:sym typeface="Canva Sans Bold"/>
              </a:rPr>
              <a:t>Weather Observations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3"/>
            <a:stretch>
              <a:fillRect l="0" t="0" r="0" b="0"/>
            </a:stretch>
          </a:blipFill>
        </p:spPr>
      </p:sp>
      <p:sp>
        <p:nvSpPr>
          <p:cNvPr name="Freeform 3" id="3"/>
          <p:cNvSpPr/>
          <p:nvPr/>
        </p:nvSpPr>
        <p:spPr>
          <a:xfrm flipH="false" flipV="false" rot="0">
            <a:off x="3461160" y="3168015"/>
            <a:ext cx="11365679" cy="6947271"/>
          </a:xfrm>
          <a:custGeom>
            <a:avLst/>
            <a:gdLst/>
            <a:ahLst/>
            <a:cxnLst/>
            <a:rect r="r" b="b" t="t" l="l"/>
            <a:pathLst>
              <a:path h="6947271" w="11365679">
                <a:moveTo>
                  <a:pt x="0" y="0"/>
                </a:moveTo>
                <a:lnTo>
                  <a:pt x="11365680" y="0"/>
                </a:lnTo>
                <a:lnTo>
                  <a:pt x="11365680" y="6947271"/>
                </a:lnTo>
                <a:lnTo>
                  <a:pt x="0" y="6947271"/>
                </a:lnTo>
                <a:lnTo>
                  <a:pt x="0" y="0"/>
                </a:lnTo>
                <a:close/>
              </a:path>
            </a:pathLst>
          </a:custGeom>
          <a:blipFill>
            <a:blip r:embed="rId4"/>
            <a:stretch>
              <a:fillRect l="0" t="0" r="0" b="0"/>
            </a:stretch>
          </a:blipFill>
          <a:ln w="9525" cap="sq">
            <a:solidFill>
              <a:srgbClr val="000000"/>
            </a:solidFill>
            <a:prstDash val="solid"/>
            <a:miter/>
          </a:ln>
        </p:spPr>
      </p:sp>
      <p:sp>
        <p:nvSpPr>
          <p:cNvPr name="TextBox 4" id="4"/>
          <p:cNvSpPr txBox="true"/>
          <p:nvPr/>
        </p:nvSpPr>
        <p:spPr>
          <a:xfrm rot="0">
            <a:off x="2127636" y="938305"/>
            <a:ext cx="14032728" cy="762000"/>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Canva Sans Bold"/>
                <a:ea typeface="Canva Sans Bold"/>
                <a:cs typeface="Canva Sans Bold"/>
                <a:sym typeface="Canva Sans Bold"/>
              </a:rPr>
              <a:t>Password Team’s Solutions Architecture</a:t>
            </a:r>
          </a:p>
        </p:txBody>
      </p:sp>
      <p:sp>
        <p:nvSpPr>
          <p:cNvPr name="TextBox 5" id="5"/>
          <p:cNvSpPr txBox="true"/>
          <p:nvPr/>
        </p:nvSpPr>
        <p:spPr>
          <a:xfrm rot="0">
            <a:off x="8297461" y="1728880"/>
            <a:ext cx="1693079" cy="426720"/>
          </a:xfrm>
          <a:prstGeom prst="rect">
            <a:avLst/>
          </a:prstGeom>
        </p:spPr>
        <p:txBody>
          <a:bodyPr anchor="t" rtlCol="false" tIns="0" lIns="0" bIns="0" rIns="0">
            <a:spAutoFit/>
          </a:bodyPr>
          <a:lstStyle/>
          <a:p>
            <a:pPr algn="ctr">
              <a:lnSpc>
                <a:spcPts val="3390"/>
              </a:lnSpc>
            </a:pPr>
            <a:r>
              <a:rPr lang="en-US" b="true" sz="3000" u="sng">
                <a:solidFill>
                  <a:srgbClr val="000000"/>
                </a:solidFill>
                <a:latin typeface="Canva Sans Bold"/>
                <a:ea typeface="Canva Sans Bold"/>
                <a:cs typeface="Canva Sans Bold"/>
                <a:sym typeface="Canva Sans Bold"/>
              </a:rPr>
              <a:t>ERD</a:t>
            </a:r>
          </a:p>
        </p:txBody>
      </p:sp>
      <p:sp>
        <p:nvSpPr>
          <p:cNvPr name="TextBox 6" id="6"/>
          <p:cNvSpPr txBox="true"/>
          <p:nvPr/>
        </p:nvSpPr>
        <p:spPr>
          <a:xfrm rot="0">
            <a:off x="6818365" y="2462735"/>
            <a:ext cx="4651270" cy="426720"/>
          </a:xfrm>
          <a:prstGeom prst="rect">
            <a:avLst/>
          </a:prstGeom>
        </p:spPr>
        <p:txBody>
          <a:bodyPr anchor="t" rtlCol="false" tIns="0" lIns="0" bIns="0" rIns="0">
            <a:spAutoFit/>
          </a:bodyPr>
          <a:lstStyle/>
          <a:p>
            <a:pPr algn="ctr">
              <a:lnSpc>
                <a:spcPts val="3390"/>
              </a:lnSpc>
            </a:pPr>
            <a:r>
              <a:rPr lang="en-US" b="true" sz="3000" u="sng">
                <a:solidFill>
                  <a:srgbClr val="000000"/>
                </a:solidFill>
                <a:latin typeface="Canva Sans Bold"/>
                <a:ea typeface="Canva Sans Bold"/>
                <a:cs typeface="Canva Sans Bold"/>
                <a:sym typeface="Canva Sans Bold"/>
              </a:rPr>
              <a:t>Asset Health Inspection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3"/>
            <a:stretch>
              <a:fillRect l="0" t="0" r="0" b="0"/>
            </a:stretch>
          </a:blipFill>
        </p:spPr>
      </p:sp>
      <p:grpSp>
        <p:nvGrpSpPr>
          <p:cNvPr name="Group 3" id="3"/>
          <p:cNvGrpSpPr/>
          <p:nvPr/>
        </p:nvGrpSpPr>
        <p:grpSpPr>
          <a:xfrm rot="0">
            <a:off x="9520566" y="2762520"/>
            <a:ext cx="2040499" cy="7165467"/>
            <a:chOff x="0" y="0"/>
            <a:chExt cx="739346" cy="2596303"/>
          </a:xfrm>
        </p:grpSpPr>
        <p:sp>
          <p:nvSpPr>
            <p:cNvPr name="Freeform 4" id="4"/>
            <p:cNvSpPr/>
            <p:nvPr/>
          </p:nvSpPr>
          <p:spPr>
            <a:xfrm flipH="false" flipV="false" rot="0">
              <a:off x="0" y="0"/>
              <a:ext cx="739346" cy="2596304"/>
            </a:xfrm>
            <a:custGeom>
              <a:avLst/>
              <a:gdLst/>
              <a:ahLst/>
              <a:cxnLst/>
              <a:rect r="r" b="b" t="t" l="l"/>
              <a:pathLst>
                <a:path h="2596304" w="739346">
                  <a:moveTo>
                    <a:pt x="0" y="0"/>
                  </a:moveTo>
                  <a:lnTo>
                    <a:pt x="739346" y="0"/>
                  </a:lnTo>
                  <a:lnTo>
                    <a:pt x="739346" y="2596304"/>
                  </a:lnTo>
                  <a:lnTo>
                    <a:pt x="0" y="2596304"/>
                  </a:lnTo>
                  <a:close/>
                </a:path>
              </a:pathLst>
            </a:custGeom>
            <a:solidFill>
              <a:srgbClr val="000000">
                <a:alpha val="0"/>
              </a:srgbClr>
            </a:solidFill>
            <a:ln w="28575" cap="sq">
              <a:solidFill>
                <a:srgbClr val="000000"/>
              </a:solidFill>
              <a:prstDash val="solid"/>
              <a:miter/>
            </a:ln>
          </p:spPr>
        </p:sp>
        <p:sp>
          <p:nvSpPr>
            <p:cNvPr name="TextBox 5" id="5"/>
            <p:cNvSpPr txBox="true"/>
            <p:nvPr/>
          </p:nvSpPr>
          <p:spPr>
            <a:xfrm>
              <a:off x="0" y="9525"/>
              <a:ext cx="739346" cy="2586778"/>
            </a:xfrm>
            <a:prstGeom prst="rect">
              <a:avLst/>
            </a:prstGeom>
          </p:spPr>
          <p:txBody>
            <a:bodyPr anchor="ctr" rtlCol="false" tIns="50800" lIns="50800" bIns="50800" rIns="50800"/>
            <a:lstStyle/>
            <a:p>
              <a:pPr algn="ctr">
                <a:lnSpc>
                  <a:spcPts val="1564"/>
                </a:lnSpc>
              </a:pPr>
            </a:p>
          </p:txBody>
        </p:sp>
      </p:grpSp>
      <p:grpSp>
        <p:nvGrpSpPr>
          <p:cNvPr name="Group 6" id="6"/>
          <p:cNvGrpSpPr/>
          <p:nvPr/>
        </p:nvGrpSpPr>
        <p:grpSpPr>
          <a:xfrm rot="0">
            <a:off x="9668584" y="3396399"/>
            <a:ext cx="1744464" cy="1589441"/>
            <a:chOff x="0" y="0"/>
            <a:chExt cx="2325952" cy="2119255"/>
          </a:xfrm>
        </p:grpSpPr>
        <p:sp>
          <p:nvSpPr>
            <p:cNvPr name="Freeform 7" id="7"/>
            <p:cNvSpPr/>
            <p:nvPr/>
          </p:nvSpPr>
          <p:spPr>
            <a:xfrm flipH="false" flipV="false" rot="0">
              <a:off x="362276" y="0"/>
              <a:ext cx="1601400" cy="1518040"/>
            </a:xfrm>
            <a:custGeom>
              <a:avLst/>
              <a:gdLst/>
              <a:ahLst/>
              <a:cxnLst/>
              <a:rect r="r" b="b" t="t" l="l"/>
              <a:pathLst>
                <a:path h="1518040" w="1601400">
                  <a:moveTo>
                    <a:pt x="0" y="0"/>
                  </a:moveTo>
                  <a:lnTo>
                    <a:pt x="1601400" y="0"/>
                  </a:lnTo>
                  <a:lnTo>
                    <a:pt x="1601400" y="1518040"/>
                  </a:lnTo>
                  <a:lnTo>
                    <a:pt x="0" y="15180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0" y="1527565"/>
              <a:ext cx="2325952" cy="591690"/>
            </a:xfrm>
            <a:prstGeom prst="rect">
              <a:avLst/>
            </a:prstGeom>
          </p:spPr>
          <p:txBody>
            <a:bodyPr anchor="t" rtlCol="false" tIns="0" lIns="0" bIns="0" rIns="0">
              <a:spAutoFit/>
            </a:bodyPr>
            <a:lstStyle/>
            <a:p>
              <a:pPr algn="ctr">
                <a:lnSpc>
                  <a:spcPts val="1729"/>
                </a:lnSpc>
              </a:pPr>
              <a:r>
                <a:rPr lang="en-US" sz="1530" b="true">
                  <a:solidFill>
                    <a:srgbClr val="000000"/>
                  </a:solidFill>
                  <a:latin typeface="Canva Sans Bold"/>
                  <a:ea typeface="Canva Sans Bold"/>
                  <a:cs typeface="Canva Sans Bold"/>
                  <a:sym typeface="Canva Sans Bold"/>
                </a:rPr>
                <a:t>Voyage Operations</a:t>
              </a:r>
            </a:p>
          </p:txBody>
        </p:sp>
      </p:grpSp>
      <p:grpSp>
        <p:nvGrpSpPr>
          <p:cNvPr name="Group 9" id="9"/>
          <p:cNvGrpSpPr/>
          <p:nvPr/>
        </p:nvGrpSpPr>
        <p:grpSpPr>
          <a:xfrm rot="0">
            <a:off x="9668584" y="5657604"/>
            <a:ext cx="1744464" cy="1589441"/>
            <a:chOff x="0" y="0"/>
            <a:chExt cx="2325952" cy="2119255"/>
          </a:xfrm>
        </p:grpSpPr>
        <p:sp>
          <p:nvSpPr>
            <p:cNvPr name="Freeform 10" id="10"/>
            <p:cNvSpPr/>
            <p:nvPr/>
          </p:nvSpPr>
          <p:spPr>
            <a:xfrm flipH="false" flipV="false" rot="0">
              <a:off x="362276" y="0"/>
              <a:ext cx="1601400" cy="1518040"/>
            </a:xfrm>
            <a:custGeom>
              <a:avLst/>
              <a:gdLst/>
              <a:ahLst/>
              <a:cxnLst/>
              <a:rect r="r" b="b" t="t" l="l"/>
              <a:pathLst>
                <a:path h="1518040" w="1601400">
                  <a:moveTo>
                    <a:pt x="0" y="0"/>
                  </a:moveTo>
                  <a:lnTo>
                    <a:pt x="1601400" y="0"/>
                  </a:lnTo>
                  <a:lnTo>
                    <a:pt x="1601400" y="1518040"/>
                  </a:lnTo>
                  <a:lnTo>
                    <a:pt x="0" y="15180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0" y="1527565"/>
              <a:ext cx="2325952" cy="591690"/>
            </a:xfrm>
            <a:prstGeom prst="rect">
              <a:avLst/>
            </a:prstGeom>
          </p:spPr>
          <p:txBody>
            <a:bodyPr anchor="t" rtlCol="false" tIns="0" lIns="0" bIns="0" rIns="0">
              <a:spAutoFit/>
            </a:bodyPr>
            <a:lstStyle/>
            <a:p>
              <a:pPr algn="ctr">
                <a:lnSpc>
                  <a:spcPts val="1729"/>
                </a:lnSpc>
              </a:pPr>
              <a:r>
                <a:rPr lang="en-US" sz="1530" b="true">
                  <a:solidFill>
                    <a:srgbClr val="000000"/>
                  </a:solidFill>
                  <a:latin typeface="Canva Sans Bold"/>
                  <a:ea typeface="Canva Sans Bold"/>
                  <a:cs typeface="Canva Sans Bold"/>
                  <a:sym typeface="Canva Sans Bold"/>
                </a:rPr>
                <a:t>Weather Observations</a:t>
              </a:r>
            </a:p>
          </p:txBody>
        </p:sp>
      </p:grpSp>
      <p:grpSp>
        <p:nvGrpSpPr>
          <p:cNvPr name="Group 12" id="12"/>
          <p:cNvGrpSpPr/>
          <p:nvPr/>
        </p:nvGrpSpPr>
        <p:grpSpPr>
          <a:xfrm rot="0">
            <a:off x="9668584" y="7923320"/>
            <a:ext cx="1744464" cy="1370788"/>
            <a:chOff x="0" y="0"/>
            <a:chExt cx="2325952" cy="1827717"/>
          </a:xfrm>
        </p:grpSpPr>
        <p:sp>
          <p:nvSpPr>
            <p:cNvPr name="Freeform 13" id="13"/>
            <p:cNvSpPr/>
            <p:nvPr/>
          </p:nvSpPr>
          <p:spPr>
            <a:xfrm flipH="false" flipV="false" rot="0">
              <a:off x="362276" y="0"/>
              <a:ext cx="1601400" cy="1518040"/>
            </a:xfrm>
            <a:custGeom>
              <a:avLst/>
              <a:gdLst/>
              <a:ahLst/>
              <a:cxnLst/>
              <a:rect r="r" b="b" t="t" l="l"/>
              <a:pathLst>
                <a:path h="1518040" w="1601400">
                  <a:moveTo>
                    <a:pt x="0" y="0"/>
                  </a:moveTo>
                  <a:lnTo>
                    <a:pt x="1601400" y="0"/>
                  </a:lnTo>
                  <a:lnTo>
                    <a:pt x="1601400" y="1518040"/>
                  </a:lnTo>
                  <a:lnTo>
                    <a:pt x="0" y="15180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4" id="14"/>
            <p:cNvSpPr txBox="true"/>
            <p:nvPr/>
          </p:nvSpPr>
          <p:spPr>
            <a:xfrm rot="0">
              <a:off x="0" y="1527565"/>
              <a:ext cx="2325952" cy="300153"/>
            </a:xfrm>
            <a:prstGeom prst="rect">
              <a:avLst/>
            </a:prstGeom>
          </p:spPr>
          <p:txBody>
            <a:bodyPr anchor="t" rtlCol="false" tIns="0" lIns="0" bIns="0" rIns="0">
              <a:spAutoFit/>
            </a:bodyPr>
            <a:lstStyle/>
            <a:p>
              <a:pPr algn="ctr">
                <a:lnSpc>
                  <a:spcPts val="1729"/>
                </a:lnSpc>
              </a:pPr>
              <a:r>
                <a:rPr lang="en-US" sz="1530" b="true">
                  <a:solidFill>
                    <a:srgbClr val="000000"/>
                  </a:solidFill>
                  <a:latin typeface="Canva Sans Bold"/>
                  <a:ea typeface="Canva Sans Bold"/>
                  <a:cs typeface="Canva Sans Bold"/>
                  <a:sym typeface="Canva Sans Bold"/>
                </a:rPr>
                <a:t>Asset Health</a:t>
              </a:r>
            </a:p>
          </p:txBody>
        </p:sp>
      </p:grpSp>
      <p:grpSp>
        <p:nvGrpSpPr>
          <p:cNvPr name="Group 15" id="15"/>
          <p:cNvGrpSpPr/>
          <p:nvPr/>
        </p:nvGrpSpPr>
        <p:grpSpPr>
          <a:xfrm rot="0">
            <a:off x="1143303" y="3277525"/>
            <a:ext cx="1563384" cy="860622"/>
            <a:chOff x="0" y="0"/>
            <a:chExt cx="2084512" cy="1147495"/>
          </a:xfrm>
        </p:grpSpPr>
        <p:sp>
          <p:nvSpPr>
            <p:cNvPr name="Freeform 16" id="16"/>
            <p:cNvSpPr/>
            <p:nvPr/>
          </p:nvSpPr>
          <p:spPr>
            <a:xfrm flipH="false" flipV="false" rot="0">
              <a:off x="108110" y="0"/>
              <a:ext cx="1868292" cy="803800"/>
            </a:xfrm>
            <a:custGeom>
              <a:avLst/>
              <a:gdLst/>
              <a:ahLst/>
              <a:cxnLst/>
              <a:rect r="r" b="b" t="t" l="l"/>
              <a:pathLst>
                <a:path h="803800" w="1868292">
                  <a:moveTo>
                    <a:pt x="0" y="0"/>
                  </a:moveTo>
                  <a:lnTo>
                    <a:pt x="1868292" y="0"/>
                  </a:lnTo>
                  <a:lnTo>
                    <a:pt x="1868292" y="803800"/>
                  </a:lnTo>
                  <a:lnTo>
                    <a:pt x="0" y="803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0" y="879488"/>
              <a:ext cx="2084512" cy="268007"/>
            </a:xfrm>
            <a:prstGeom prst="rect">
              <a:avLst/>
            </a:prstGeom>
          </p:spPr>
          <p:txBody>
            <a:bodyPr anchor="t" rtlCol="false" tIns="0" lIns="0" bIns="0" rIns="0">
              <a:spAutoFit/>
            </a:bodyPr>
            <a:lstStyle/>
            <a:p>
              <a:pPr algn="ctr">
                <a:lnSpc>
                  <a:spcPts val="1549"/>
                </a:lnSpc>
              </a:pPr>
              <a:r>
                <a:rPr lang="en-US" sz="1371" b="true">
                  <a:solidFill>
                    <a:srgbClr val="000000"/>
                  </a:solidFill>
                  <a:latin typeface="Canva Sans Bold"/>
                  <a:ea typeface="Canva Sans Bold"/>
                  <a:cs typeface="Canva Sans Bold"/>
                  <a:sym typeface="Canva Sans Bold"/>
                </a:rPr>
                <a:t>Crew Logs</a:t>
              </a:r>
            </a:p>
          </p:txBody>
        </p:sp>
      </p:grpSp>
      <p:grpSp>
        <p:nvGrpSpPr>
          <p:cNvPr name="Group 18" id="18"/>
          <p:cNvGrpSpPr/>
          <p:nvPr/>
        </p:nvGrpSpPr>
        <p:grpSpPr>
          <a:xfrm rot="0">
            <a:off x="1143303" y="4559258"/>
            <a:ext cx="1563384" cy="1289912"/>
            <a:chOff x="0" y="0"/>
            <a:chExt cx="2084512" cy="1719883"/>
          </a:xfrm>
        </p:grpSpPr>
        <p:sp>
          <p:nvSpPr>
            <p:cNvPr name="Freeform 19" id="19"/>
            <p:cNvSpPr/>
            <p:nvPr/>
          </p:nvSpPr>
          <p:spPr>
            <a:xfrm flipH="false" flipV="false" rot="0">
              <a:off x="333717" y="0"/>
              <a:ext cx="1417077" cy="1422249"/>
            </a:xfrm>
            <a:custGeom>
              <a:avLst/>
              <a:gdLst/>
              <a:ahLst/>
              <a:cxnLst/>
              <a:rect r="r" b="b" t="t" l="l"/>
              <a:pathLst>
                <a:path h="1422249" w="1417077">
                  <a:moveTo>
                    <a:pt x="0" y="0"/>
                  </a:moveTo>
                  <a:lnTo>
                    <a:pt x="1417078" y="0"/>
                  </a:lnTo>
                  <a:lnTo>
                    <a:pt x="1417078" y="1422249"/>
                  </a:lnTo>
                  <a:lnTo>
                    <a:pt x="0" y="142224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0" id="20"/>
            <p:cNvSpPr txBox="true"/>
            <p:nvPr/>
          </p:nvSpPr>
          <p:spPr>
            <a:xfrm rot="0">
              <a:off x="0" y="1451876"/>
              <a:ext cx="2084512" cy="268007"/>
            </a:xfrm>
            <a:prstGeom prst="rect">
              <a:avLst/>
            </a:prstGeom>
          </p:spPr>
          <p:txBody>
            <a:bodyPr anchor="t" rtlCol="false" tIns="0" lIns="0" bIns="0" rIns="0">
              <a:spAutoFit/>
            </a:bodyPr>
            <a:lstStyle/>
            <a:p>
              <a:pPr algn="ctr">
                <a:lnSpc>
                  <a:spcPts val="1549"/>
                </a:lnSpc>
              </a:pPr>
              <a:r>
                <a:rPr lang="en-US" sz="1371" b="true">
                  <a:solidFill>
                    <a:srgbClr val="000000"/>
                  </a:solidFill>
                  <a:latin typeface="Canva Sans Bold"/>
                  <a:ea typeface="Canva Sans Bold"/>
                  <a:cs typeface="Canva Sans Bold"/>
                  <a:sym typeface="Canva Sans Bold"/>
                </a:rPr>
                <a:t>Incident Reports</a:t>
              </a:r>
            </a:p>
          </p:txBody>
        </p:sp>
      </p:grpSp>
      <p:grpSp>
        <p:nvGrpSpPr>
          <p:cNvPr name="Group 21" id="21"/>
          <p:cNvGrpSpPr/>
          <p:nvPr/>
        </p:nvGrpSpPr>
        <p:grpSpPr>
          <a:xfrm rot="0">
            <a:off x="1143303" y="6216041"/>
            <a:ext cx="1563384" cy="1291804"/>
            <a:chOff x="0" y="0"/>
            <a:chExt cx="2084512" cy="1722406"/>
          </a:xfrm>
        </p:grpSpPr>
        <p:sp>
          <p:nvSpPr>
            <p:cNvPr name="Freeform 22" id="22"/>
            <p:cNvSpPr/>
            <p:nvPr/>
          </p:nvSpPr>
          <p:spPr>
            <a:xfrm flipH="false" flipV="false" rot="0">
              <a:off x="108110" y="0"/>
              <a:ext cx="1865145" cy="1410728"/>
            </a:xfrm>
            <a:custGeom>
              <a:avLst/>
              <a:gdLst/>
              <a:ahLst/>
              <a:cxnLst/>
              <a:rect r="r" b="b" t="t" l="l"/>
              <a:pathLst>
                <a:path h="1410728" w="1865145">
                  <a:moveTo>
                    <a:pt x="0" y="0"/>
                  </a:moveTo>
                  <a:lnTo>
                    <a:pt x="1865145" y="0"/>
                  </a:lnTo>
                  <a:lnTo>
                    <a:pt x="1865145" y="1410728"/>
                  </a:lnTo>
                  <a:lnTo>
                    <a:pt x="0" y="141072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3" id="23"/>
            <p:cNvSpPr txBox="true"/>
            <p:nvPr/>
          </p:nvSpPr>
          <p:spPr>
            <a:xfrm rot="0">
              <a:off x="0" y="1454398"/>
              <a:ext cx="2084512" cy="268007"/>
            </a:xfrm>
            <a:prstGeom prst="rect">
              <a:avLst/>
            </a:prstGeom>
          </p:spPr>
          <p:txBody>
            <a:bodyPr anchor="t" rtlCol="false" tIns="0" lIns="0" bIns="0" rIns="0">
              <a:spAutoFit/>
            </a:bodyPr>
            <a:lstStyle/>
            <a:p>
              <a:pPr algn="ctr">
                <a:lnSpc>
                  <a:spcPts val="1549"/>
                </a:lnSpc>
              </a:pPr>
              <a:r>
                <a:rPr lang="en-US" sz="1371" b="true">
                  <a:solidFill>
                    <a:srgbClr val="000000"/>
                  </a:solidFill>
                  <a:latin typeface="Canva Sans Bold"/>
                  <a:ea typeface="Canva Sans Bold"/>
                  <a:cs typeface="Canva Sans Bold"/>
                  <a:sym typeface="Canva Sans Bold"/>
                </a:rPr>
                <a:t>Cargo Container</a:t>
              </a:r>
            </a:p>
          </p:txBody>
        </p:sp>
      </p:grpSp>
      <p:grpSp>
        <p:nvGrpSpPr>
          <p:cNvPr name="Group 24" id="24"/>
          <p:cNvGrpSpPr/>
          <p:nvPr/>
        </p:nvGrpSpPr>
        <p:grpSpPr>
          <a:xfrm rot="0">
            <a:off x="1143303" y="7866219"/>
            <a:ext cx="1563384" cy="1740246"/>
            <a:chOff x="0" y="0"/>
            <a:chExt cx="2084512" cy="2320328"/>
          </a:xfrm>
        </p:grpSpPr>
        <p:sp>
          <p:nvSpPr>
            <p:cNvPr name="Freeform 25" id="25"/>
            <p:cNvSpPr/>
            <p:nvPr/>
          </p:nvSpPr>
          <p:spPr>
            <a:xfrm flipH="false" flipV="false" rot="0">
              <a:off x="399938" y="0"/>
              <a:ext cx="1284635" cy="1735994"/>
            </a:xfrm>
            <a:custGeom>
              <a:avLst/>
              <a:gdLst/>
              <a:ahLst/>
              <a:cxnLst/>
              <a:rect r="r" b="b" t="t" l="l"/>
              <a:pathLst>
                <a:path h="1735994" w="1284635">
                  <a:moveTo>
                    <a:pt x="0" y="0"/>
                  </a:moveTo>
                  <a:lnTo>
                    <a:pt x="1284636" y="0"/>
                  </a:lnTo>
                  <a:lnTo>
                    <a:pt x="1284636" y="1735994"/>
                  </a:lnTo>
                  <a:lnTo>
                    <a:pt x="0" y="173599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26" id="26"/>
            <p:cNvSpPr txBox="true"/>
            <p:nvPr/>
          </p:nvSpPr>
          <p:spPr>
            <a:xfrm rot="0">
              <a:off x="0" y="1791046"/>
              <a:ext cx="2084512" cy="529282"/>
            </a:xfrm>
            <a:prstGeom prst="rect">
              <a:avLst/>
            </a:prstGeom>
          </p:spPr>
          <p:txBody>
            <a:bodyPr anchor="t" rtlCol="false" tIns="0" lIns="0" bIns="0" rIns="0">
              <a:spAutoFit/>
            </a:bodyPr>
            <a:lstStyle/>
            <a:p>
              <a:pPr algn="ctr">
                <a:lnSpc>
                  <a:spcPts val="1549"/>
                </a:lnSpc>
              </a:pPr>
              <a:r>
                <a:rPr lang="en-US" sz="1371" b="true">
                  <a:solidFill>
                    <a:srgbClr val="000000"/>
                  </a:solidFill>
                  <a:latin typeface="Canva Sans Bold"/>
                  <a:ea typeface="Canva Sans Bold"/>
                  <a:cs typeface="Canva Sans Bold"/>
                  <a:sym typeface="Canva Sans Bold"/>
                </a:rPr>
                <a:t>All Structured Data</a:t>
              </a:r>
            </a:p>
          </p:txBody>
        </p:sp>
      </p:grpSp>
      <p:grpSp>
        <p:nvGrpSpPr>
          <p:cNvPr name="Group 27" id="27"/>
          <p:cNvGrpSpPr/>
          <p:nvPr/>
        </p:nvGrpSpPr>
        <p:grpSpPr>
          <a:xfrm rot="0">
            <a:off x="910821" y="2762520"/>
            <a:ext cx="2040499" cy="7165467"/>
            <a:chOff x="0" y="0"/>
            <a:chExt cx="739346" cy="2596303"/>
          </a:xfrm>
        </p:grpSpPr>
        <p:sp>
          <p:nvSpPr>
            <p:cNvPr name="Freeform 28" id="28"/>
            <p:cNvSpPr/>
            <p:nvPr/>
          </p:nvSpPr>
          <p:spPr>
            <a:xfrm flipH="false" flipV="false" rot="0">
              <a:off x="0" y="0"/>
              <a:ext cx="739346" cy="2596304"/>
            </a:xfrm>
            <a:custGeom>
              <a:avLst/>
              <a:gdLst/>
              <a:ahLst/>
              <a:cxnLst/>
              <a:rect r="r" b="b" t="t" l="l"/>
              <a:pathLst>
                <a:path h="2596304" w="739346">
                  <a:moveTo>
                    <a:pt x="0" y="0"/>
                  </a:moveTo>
                  <a:lnTo>
                    <a:pt x="739346" y="0"/>
                  </a:lnTo>
                  <a:lnTo>
                    <a:pt x="739346" y="2596304"/>
                  </a:lnTo>
                  <a:lnTo>
                    <a:pt x="0" y="2596304"/>
                  </a:lnTo>
                  <a:close/>
                </a:path>
              </a:pathLst>
            </a:custGeom>
            <a:solidFill>
              <a:srgbClr val="000000">
                <a:alpha val="0"/>
              </a:srgbClr>
            </a:solidFill>
            <a:ln w="28575" cap="sq">
              <a:solidFill>
                <a:srgbClr val="000000"/>
              </a:solidFill>
              <a:prstDash val="solid"/>
              <a:miter/>
            </a:ln>
          </p:spPr>
        </p:sp>
        <p:sp>
          <p:nvSpPr>
            <p:cNvPr name="TextBox 29" id="29"/>
            <p:cNvSpPr txBox="true"/>
            <p:nvPr/>
          </p:nvSpPr>
          <p:spPr>
            <a:xfrm>
              <a:off x="0" y="9525"/>
              <a:ext cx="739346" cy="2586778"/>
            </a:xfrm>
            <a:prstGeom prst="rect">
              <a:avLst/>
            </a:prstGeom>
          </p:spPr>
          <p:txBody>
            <a:bodyPr anchor="ctr" rtlCol="false" tIns="50800" lIns="50800" bIns="50800" rIns="50800"/>
            <a:lstStyle/>
            <a:p>
              <a:pPr algn="ctr">
                <a:lnSpc>
                  <a:spcPts val="1564"/>
                </a:lnSpc>
              </a:pPr>
            </a:p>
          </p:txBody>
        </p:sp>
      </p:grpSp>
      <p:grpSp>
        <p:nvGrpSpPr>
          <p:cNvPr name="Group 30" id="30"/>
          <p:cNvGrpSpPr/>
          <p:nvPr/>
        </p:nvGrpSpPr>
        <p:grpSpPr>
          <a:xfrm rot="0">
            <a:off x="3782217" y="2762520"/>
            <a:ext cx="2040499" cy="7165467"/>
            <a:chOff x="0" y="0"/>
            <a:chExt cx="739346" cy="2596303"/>
          </a:xfrm>
        </p:grpSpPr>
        <p:sp>
          <p:nvSpPr>
            <p:cNvPr name="Freeform 31" id="31"/>
            <p:cNvSpPr/>
            <p:nvPr/>
          </p:nvSpPr>
          <p:spPr>
            <a:xfrm flipH="false" flipV="false" rot="0">
              <a:off x="0" y="0"/>
              <a:ext cx="739346" cy="2596304"/>
            </a:xfrm>
            <a:custGeom>
              <a:avLst/>
              <a:gdLst/>
              <a:ahLst/>
              <a:cxnLst/>
              <a:rect r="r" b="b" t="t" l="l"/>
              <a:pathLst>
                <a:path h="2596304" w="739346">
                  <a:moveTo>
                    <a:pt x="0" y="0"/>
                  </a:moveTo>
                  <a:lnTo>
                    <a:pt x="739346" y="0"/>
                  </a:lnTo>
                  <a:lnTo>
                    <a:pt x="739346" y="2596304"/>
                  </a:lnTo>
                  <a:lnTo>
                    <a:pt x="0" y="2596304"/>
                  </a:lnTo>
                  <a:close/>
                </a:path>
              </a:pathLst>
            </a:custGeom>
            <a:solidFill>
              <a:srgbClr val="000000">
                <a:alpha val="0"/>
              </a:srgbClr>
            </a:solidFill>
            <a:ln w="28575" cap="sq">
              <a:solidFill>
                <a:srgbClr val="000000"/>
              </a:solidFill>
              <a:prstDash val="solid"/>
              <a:miter/>
            </a:ln>
          </p:spPr>
        </p:sp>
        <p:sp>
          <p:nvSpPr>
            <p:cNvPr name="TextBox 32" id="32"/>
            <p:cNvSpPr txBox="true"/>
            <p:nvPr/>
          </p:nvSpPr>
          <p:spPr>
            <a:xfrm>
              <a:off x="0" y="9525"/>
              <a:ext cx="739346" cy="2586778"/>
            </a:xfrm>
            <a:prstGeom prst="rect">
              <a:avLst/>
            </a:prstGeom>
          </p:spPr>
          <p:txBody>
            <a:bodyPr anchor="ctr" rtlCol="false" tIns="50800" lIns="50800" bIns="50800" rIns="50800"/>
            <a:lstStyle/>
            <a:p>
              <a:pPr algn="ctr">
                <a:lnSpc>
                  <a:spcPts val="1564"/>
                </a:lnSpc>
              </a:pPr>
            </a:p>
          </p:txBody>
        </p:sp>
      </p:grpSp>
      <p:sp>
        <p:nvSpPr>
          <p:cNvPr name="Freeform 33" id="33"/>
          <p:cNvSpPr/>
          <p:nvPr/>
        </p:nvSpPr>
        <p:spPr>
          <a:xfrm flipH="false" flipV="false" rot="0">
            <a:off x="4236238" y="5535702"/>
            <a:ext cx="1120306" cy="915283"/>
          </a:xfrm>
          <a:custGeom>
            <a:avLst/>
            <a:gdLst/>
            <a:ahLst/>
            <a:cxnLst/>
            <a:rect r="r" b="b" t="t" l="l"/>
            <a:pathLst>
              <a:path h="915283" w="1120306">
                <a:moveTo>
                  <a:pt x="0" y="0"/>
                </a:moveTo>
                <a:lnTo>
                  <a:pt x="1120306" y="0"/>
                </a:lnTo>
                <a:lnTo>
                  <a:pt x="1120306" y="915283"/>
                </a:lnTo>
                <a:lnTo>
                  <a:pt x="0" y="91528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34" id="34"/>
          <p:cNvSpPr/>
          <p:nvPr/>
        </p:nvSpPr>
        <p:spPr>
          <a:xfrm flipH="false" flipV="false" rot="0">
            <a:off x="4368817" y="5843327"/>
            <a:ext cx="855148" cy="481021"/>
          </a:xfrm>
          <a:custGeom>
            <a:avLst/>
            <a:gdLst/>
            <a:ahLst/>
            <a:cxnLst/>
            <a:rect r="r" b="b" t="t" l="l"/>
            <a:pathLst>
              <a:path h="481021" w="855148">
                <a:moveTo>
                  <a:pt x="0" y="0"/>
                </a:moveTo>
                <a:lnTo>
                  <a:pt x="855148" y="0"/>
                </a:lnTo>
                <a:lnTo>
                  <a:pt x="855148" y="481020"/>
                </a:lnTo>
                <a:lnTo>
                  <a:pt x="0" y="481020"/>
                </a:lnTo>
                <a:lnTo>
                  <a:pt x="0" y="0"/>
                </a:lnTo>
                <a:close/>
              </a:path>
            </a:pathLst>
          </a:custGeom>
          <a:blipFill>
            <a:blip r:embed="rId16"/>
            <a:stretch>
              <a:fillRect l="0" t="0" r="0" b="0"/>
            </a:stretch>
          </a:blipFill>
        </p:spPr>
      </p:sp>
      <p:grpSp>
        <p:nvGrpSpPr>
          <p:cNvPr name="Group 35" id="35"/>
          <p:cNvGrpSpPr/>
          <p:nvPr/>
        </p:nvGrpSpPr>
        <p:grpSpPr>
          <a:xfrm rot="0">
            <a:off x="6651392" y="2762520"/>
            <a:ext cx="2040499" cy="7165467"/>
            <a:chOff x="0" y="0"/>
            <a:chExt cx="739346" cy="2596303"/>
          </a:xfrm>
        </p:grpSpPr>
        <p:sp>
          <p:nvSpPr>
            <p:cNvPr name="Freeform 36" id="36"/>
            <p:cNvSpPr/>
            <p:nvPr/>
          </p:nvSpPr>
          <p:spPr>
            <a:xfrm flipH="false" flipV="false" rot="0">
              <a:off x="0" y="0"/>
              <a:ext cx="739346" cy="2596304"/>
            </a:xfrm>
            <a:custGeom>
              <a:avLst/>
              <a:gdLst/>
              <a:ahLst/>
              <a:cxnLst/>
              <a:rect r="r" b="b" t="t" l="l"/>
              <a:pathLst>
                <a:path h="2596304" w="739346">
                  <a:moveTo>
                    <a:pt x="0" y="0"/>
                  </a:moveTo>
                  <a:lnTo>
                    <a:pt x="739346" y="0"/>
                  </a:lnTo>
                  <a:lnTo>
                    <a:pt x="739346" y="2596304"/>
                  </a:lnTo>
                  <a:lnTo>
                    <a:pt x="0" y="2596304"/>
                  </a:lnTo>
                  <a:close/>
                </a:path>
              </a:pathLst>
            </a:custGeom>
            <a:solidFill>
              <a:srgbClr val="000000">
                <a:alpha val="0"/>
              </a:srgbClr>
            </a:solidFill>
            <a:ln w="28575" cap="sq">
              <a:solidFill>
                <a:srgbClr val="000000"/>
              </a:solidFill>
              <a:prstDash val="solid"/>
              <a:miter/>
            </a:ln>
          </p:spPr>
        </p:sp>
        <p:sp>
          <p:nvSpPr>
            <p:cNvPr name="TextBox 37" id="37"/>
            <p:cNvSpPr txBox="true"/>
            <p:nvPr/>
          </p:nvSpPr>
          <p:spPr>
            <a:xfrm>
              <a:off x="0" y="9525"/>
              <a:ext cx="739346" cy="2586778"/>
            </a:xfrm>
            <a:prstGeom prst="rect">
              <a:avLst/>
            </a:prstGeom>
          </p:spPr>
          <p:txBody>
            <a:bodyPr anchor="ctr" rtlCol="false" tIns="50800" lIns="50800" bIns="50800" rIns="50800"/>
            <a:lstStyle/>
            <a:p>
              <a:pPr algn="ctr">
                <a:lnSpc>
                  <a:spcPts val="1564"/>
                </a:lnSpc>
              </a:pPr>
            </a:p>
          </p:txBody>
        </p:sp>
      </p:grpSp>
      <p:sp>
        <p:nvSpPr>
          <p:cNvPr name="Freeform 38" id="38"/>
          <p:cNvSpPr/>
          <p:nvPr/>
        </p:nvSpPr>
        <p:spPr>
          <a:xfrm flipH="false" flipV="false" rot="0">
            <a:off x="7119670" y="3729364"/>
            <a:ext cx="1103943" cy="1122178"/>
          </a:xfrm>
          <a:custGeom>
            <a:avLst/>
            <a:gdLst/>
            <a:ahLst/>
            <a:cxnLst/>
            <a:rect r="r" b="b" t="t" l="l"/>
            <a:pathLst>
              <a:path h="1122178" w="1103943">
                <a:moveTo>
                  <a:pt x="0" y="0"/>
                </a:moveTo>
                <a:lnTo>
                  <a:pt x="1103943" y="0"/>
                </a:lnTo>
                <a:lnTo>
                  <a:pt x="1103943" y="1122179"/>
                </a:lnTo>
                <a:lnTo>
                  <a:pt x="0" y="1122179"/>
                </a:lnTo>
                <a:lnTo>
                  <a:pt x="0" y="0"/>
                </a:lnTo>
                <a:close/>
              </a:path>
            </a:pathLst>
          </a:custGeom>
          <a:blipFill>
            <a:blip r:embed="rId17"/>
            <a:stretch>
              <a:fillRect l="0" t="0" r="0" b="0"/>
            </a:stretch>
          </a:blipFill>
        </p:spPr>
      </p:sp>
      <p:sp>
        <p:nvSpPr>
          <p:cNvPr name="Freeform 39" id="39"/>
          <p:cNvSpPr/>
          <p:nvPr/>
        </p:nvSpPr>
        <p:spPr>
          <a:xfrm flipH="false" flipV="false" rot="0">
            <a:off x="6734680" y="7258009"/>
            <a:ext cx="1873923" cy="1054082"/>
          </a:xfrm>
          <a:custGeom>
            <a:avLst/>
            <a:gdLst/>
            <a:ahLst/>
            <a:cxnLst/>
            <a:rect r="r" b="b" t="t" l="l"/>
            <a:pathLst>
              <a:path h="1054082" w="1873923">
                <a:moveTo>
                  <a:pt x="0" y="0"/>
                </a:moveTo>
                <a:lnTo>
                  <a:pt x="1873923" y="0"/>
                </a:lnTo>
                <a:lnTo>
                  <a:pt x="1873923" y="1054082"/>
                </a:lnTo>
                <a:lnTo>
                  <a:pt x="0" y="1054082"/>
                </a:lnTo>
                <a:lnTo>
                  <a:pt x="0" y="0"/>
                </a:lnTo>
                <a:close/>
              </a:path>
            </a:pathLst>
          </a:custGeom>
          <a:blipFill>
            <a:blip r:embed="rId16"/>
            <a:stretch>
              <a:fillRect l="0" t="0" r="0" b="0"/>
            </a:stretch>
          </a:blipFill>
        </p:spPr>
      </p:sp>
      <p:sp>
        <p:nvSpPr>
          <p:cNvPr name="Freeform 40" id="40"/>
          <p:cNvSpPr/>
          <p:nvPr/>
        </p:nvSpPr>
        <p:spPr>
          <a:xfrm flipH="false" flipV="false" rot="0">
            <a:off x="7361428" y="6014599"/>
            <a:ext cx="620428" cy="661308"/>
          </a:xfrm>
          <a:custGeom>
            <a:avLst/>
            <a:gdLst/>
            <a:ahLst/>
            <a:cxnLst/>
            <a:rect r="r" b="b" t="t" l="l"/>
            <a:pathLst>
              <a:path h="661308" w="620428">
                <a:moveTo>
                  <a:pt x="0" y="0"/>
                </a:moveTo>
                <a:lnTo>
                  <a:pt x="620427" y="0"/>
                </a:lnTo>
                <a:lnTo>
                  <a:pt x="620427" y="661309"/>
                </a:lnTo>
                <a:lnTo>
                  <a:pt x="0" y="661309"/>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grpSp>
        <p:nvGrpSpPr>
          <p:cNvPr name="Group 41" id="41"/>
          <p:cNvGrpSpPr/>
          <p:nvPr/>
        </p:nvGrpSpPr>
        <p:grpSpPr>
          <a:xfrm rot="0">
            <a:off x="12468696" y="2762520"/>
            <a:ext cx="2040499" cy="7165467"/>
            <a:chOff x="0" y="0"/>
            <a:chExt cx="739346" cy="2596303"/>
          </a:xfrm>
        </p:grpSpPr>
        <p:sp>
          <p:nvSpPr>
            <p:cNvPr name="Freeform 42" id="42"/>
            <p:cNvSpPr/>
            <p:nvPr/>
          </p:nvSpPr>
          <p:spPr>
            <a:xfrm flipH="false" flipV="false" rot="0">
              <a:off x="0" y="0"/>
              <a:ext cx="739346" cy="2596304"/>
            </a:xfrm>
            <a:custGeom>
              <a:avLst/>
              <a:gdLst/>
              <a:ahLst/>
              <a:cxnLst/>
              <a:rect r="r" b="b" t="t" l="l"/>
              <a:pathLst>
                <a:path h="2596304" w="739346">
                  <a:moveTo>
                    <a:pt x="0" y="0"/>
                  </a:moveTo>
                  <a:lnTo>
                    <a:pt x="739346" y="0"/>
                  </a:lnTo>
                  <a:lnTo>
                    <a:pt x="739346" y="2596304"/>
                  </a:lnTo>
                  <a:lnTo>
                    <a:pt x="0" y="2596304"/>
                  </a:lnTo>
                  <a:close/>
                </a:path>
              </a:pathLst>
            </a:custGeom>
            <a:solidFill>
              <a:srgbClr val="000000">
                <a:alpha val="0"/>
              </a:srgbClr>
            </a:solidFill>
            <a:ln w="28575" cap="sq">
              <a:solidFill>
                <a:srgbClr val="000000"/>
              </a:solidFill>
              <a:prstDash val="solid"/>
              <a:miter/>
            </a:ln>
          </p:spPr>
        </p:sp>
        <p:sp>
          <p:nvSpPr>
            <p:cNvPr name="TextBox 43" id="43"/>
            <p:cNvSpPr txBox="true"/>
            <p:nvPr/>
          </p:nvSpPr>
          <p:spPr>
            <a:xfrm>
              <a:off x="0" y="9525"/>
              <a:ext cx="739346" cy="2586778"/>
            </a:xfrm>
            <a:prstGeom prst="rect">
              <a:avLst/>
            </a:prstGeom>
          </p:spPr>
          <p:txBody>
            <a:bodyPr anchor="ctr" rtlCol="false" tIns="50800" lIns="50800" bIns="50800" rIns="50800"/>
            <a:lstStyle/>
            <a:p>
              <a:pPr algn="ctr">
                <a:lnSpc>
                  <a:spcPts val="1564"/>
                </a:lnSpc>
              </a:pPr>
            </a:p>
          </p:txBody>
        </p:sp>
      </p:grpSp>
      <p:grpSp>
        <p:nvGrpSpPr>
          <p:cNvPr name="Group 44" id="44"/>
          <p:cNvGrpSpPr/>
          <p:nvPr/>
        </p:nvGrpSpPr>
        <p:grpSpPr>
          <a:xfrm rot="0">
            <a:off x="12723116" y="3169106"/>
            <a:ext cx="1361142" cy="1729985"/>
            <a:chOff x="0" y="0"/>
            <a:chExt cx="1814856" cy="2306647"/>
          </a:xfrm>
        </p:grpSpPr>
        <p:sp>
          <p:nvSpPr>
            <p:cNvPr name="Freeform 45" id="45"/>
            <p:cNvSpPr/>
            <p:nvPr/>
          </p:nvSpPr>
          <p:spPr>
            <a:xfrm flipH="false" flipV="false" rot="0">
              <a:off x="39444" y="0"/>
              <a:ext cx="1735968" cy="1384186"/>
            </a:xfrm>
            <a:custGeom>
              <a:avLst/>
              <a:gdLst/>
              <a:ahLst/>
              <a:cxnLst/>
              <a:rect r="r" b="b" t="t" l="l"/>
              <a:pathLst>
                <a:path h="1384186" w="1735968">
                  <a:moveTo>
                    <a:pt x="0" y="0"/>
                  </a:moveTo>
                  <a:lnTo>
                    <a:pt x="1735968" y="0"/>
                  </a:lnTo>
                  <a:lnTo>
                    <a:pt x="1735968" y="1384186"/>
                  </a:lnTo>
                  <a:lnTo>
                    <a:pt x="0" y="1384186"/>
                  </a:lnTo>
                  <a:lnTo>
                    <a:pt x="0" y="0"/>
                  </a:lnTo>
                  <a:close/>
                </a:path>
              </a:pathLst>
            </a:custGeom>
            <a:blipFill>
              <a:blip r:embed="rId20"/>
              <a:stretch>
                <a:fillRect l="0" t="0" r="0" b="0"/>
              </a:stretch>
            </a:blipFill>
          </p:spPr>
        </p:sp>
        <p:sp>
          <p:nvSpPr>
            <p:cNvPr name="TextBox 46" id="46"/>
            <p:cNvSpPr txBox="true"/>
            <p:nvPr/>
          </p:nvSpPr>
          <p:spPr>
            <a:xfrm rot="0">
              <a:off x="0" y="1455163"/>
              <a:ext cx="1814856" cy="851484"/>
            </a:xfrm>
            <a:prstGeom prst="rect">
              <a:avLst/>
            </a:prstGeom>
          </p:spPr>
          <p:txBody>
            <a:bodyPr anchor="t" rtlCol="false" tIns="0" lIns="0" bIns="0" rIns="0">
              <a:spAutoFit/>
            </a:bodyPr>
            <a:lstStyle/>
            <a:p>
              <a:pPr algn="ctr">
                <a:lnSpc>
                  <a:spcPts val="1700"/>
                </a:lnSpc>
                <a:spcBef>
                  <a:spcPct val="0"/>
                </a:spcBef>
              </a:pPr>
              <a:r>
                <a:rPr lang="en-US" b="true" sz="1214">
                  <a:solidFill>
                    <a:srgbClr val="000000"/>
                  </a:solidFill>
                  <a:latin typeface="Canva Sans Bold"/>
                  <a:ea typeface="Canva Sans Bold"/>
                  <a:cs typeface="Canva Sans Bold"/>
                  <a:sym typeface="Canva Sans Bold"/>
                </a:rPr>
                <a:t>Voyage Operations Cortex Analyst</a:t>
              </a:r>
            </a:p>
          </p:txBody>
        </p:sp>
      </p:grpSp>
      <p:grpSp>
        <p:nvGrpSpPr>
          <p:cNvPr name="Group 47" id="47"/>
          <p:cNvGrpSpPr/>
          <p:nvPr/>
        </p:nvGrpSpPr>
        <p:grpSpPr>
          <a:xfrm rot="0">
            <a:off x="12726510" y="5481944"/>
            <a:ext cx="1524870" cy="1938081"/>
            <a:chOff x="0" y="0"/>
            <a:chExt cx="2033160" cy="2584108"/>
          </a:xfrm>
        </p:grpSpPr>
        <p:sp>
          <p:nvSpPr>
            <p:cNvPr name="Freeform 48" id="48"/>
            <p:cNvSpPr/>
            <p:nvPr/>
          </p:nvSpPr>
          <p:spPr>
            <a:xfrm flipH="false" flipV="false" rot="0">
              <a:off x="44188" y="0"/>
              <a:ext cx="1944784" cy="1550687"/>
            </a:xfrm>
            <a:custGeom>
              <a:avLst/>
              <a:gdLst/>
              <a:ahLst/>
              <a:cxnLst/>
              <a:rect r="r" b="b" t="t" l="l"/>
              <a:pathLst>
                <a:path h="1550687" w="1944784">
                  <a:moveTo>
                    <a:pt x="0" y="0"/>
                  </a:moveTo>
                  <a:lnTo>
                    <a:pt x="1944784" y="0"/>
                  </a:lnTo>
                  <a:lnTo>
                    <a:pt x="1944784" y="1550687"/>
                  </a:lnTo>
                  <a:lnTo>
                    <a:pt x="0" y="1550687"/>
                  </a:lnTo>
                  <a:lnTo>
                    <a:pt x="0" y="0"/>
                  </a:lnTo>
                  <a:close/>
                </a:path>
              </a:pathLst>
            </a:custGeom>
            <a:blipFill>
              <a:blip r:embed="rId20"/>
              <a:stretch>
                <a:fillRect l="0" t="0" r="0" b="0"/>
              </a:stretch>
            </a:blipFill>
          </p:spPr>
        </p:sp>
        <p:sp>
          <p:nvSpPr>
            <p:cNvPr name="TextBox 49" id="49"/>
            <p:cNvSpPr txBox="true"/>
            <p:nvPr/>
          </p:nvSpPr>
          <p:spPr>
            <a:xfrm rot="0">
              <a:off x="0" y="1624113"/>
              <a:ext cx="2033160" cy="959995"/>
            </a:xfrm>
            <a:prstGeom prst="rect">
              <a:avLst/>
            </a:prstGeom>
          </p:spPr>
          <p:txBody>
            <a:bodyPr anchor="t" rtlCol="false" tIns="0" lIns="0" bIns="0" rIns="0">
              <a:spAutoFit/>
            </a:bodyPr>
            <a:lstStyle/>
            <a:p>
              <a:pPr algn="ctr">
                <a:lnSpc>
                  <a:spcPts val="1905"/>
                </a:lnSpc>
                <a:spcBef>
                  <a:spcPct val="0"/>
                </a:spcBef>
              </a:pPr>
              <a:r>
                <a:rPr lang="en-US" b="true" sz="1361">
                  <a:solidFill>
                    <a:srgbClr val="000000"/>
                  </a:solidFill>
                  <a:latin typeface="Canva Sans Bold"/>
                  <a:ea typeface="Canva Sans Bold"/>
                  <a:cs typeface="Canva Sans Bold"/>
                  <a:sym typeface="Canva Sans Bold"/>
                </a:rPr>
                <a:t>Weather Observations Cortex Analyst</a:t>
              </a:r>
            </a:p>
          </p:txBody>
        </p:sp>
      </p:grpSp>
      <p:grpSp>
        <p:nvGrpSpPr>
          <p:cNvPr name="Group 50" id="50"/>
          <p:cNvGrpSpPr/>
          <p:nvPr/>
        </p:nvGrpSpPr>
        <p:grpSpPr>
          <a:xfrm rot="0">
            <a:off x="12726510" y="7767301"/>
            <a:ext cx="1524870" cy="1696084"/>
            <a:chOff x="0" y="0"/>
            <a:chExt cx="2033160" cy="2261445"/>
          </a:xfrm>
        </p:grpSpPr>
        <p:sp>
          <p:nvSpPr>
            <p:cNvPr name="Freeform 51" id="51"/>
            <p:cNvSpPr/>
            <p:nvPr/>
          </p:nvSpPr>
          <p:spPr>
            <a:xfrm flipH="false" flipV="false" rot="0">
              <a:off x="44188" y="0"/>
              <a:ext cx="1944784" cy="1550687"/>
            </a:xfrm>
            <a:custGeom>
              <a:avLst/>
              <a:gdLst/>
              <a:ahLst/>
              <a:cxnLst/>
              <a:rect r="r" b="b" t="t" l="l"/>
              <a:pathLst>
                <a:path h="1550687" w="1944784">
                  <a:moveTo>
                    <a:pt x="0" y="0"/>
                  </a:moveTo>
                  <a:lnTo>
                    <a:pt x="1944784" y="0"/>
                  </a:lnTo>
                  <a:lnTo>
                    <a:pt x="1944784" y="1550687"/>
                  </a:lnTo>
                  <a:lnTo>
                    <a:pt x="0" y="1550687"/>
                  </a:lnTo>
                  <a:lnTo>
                    <a:pt x="0" y="0"/>
                  </a:lnTo>
                  <a:close/>
                </a:path>
              </a:pathLst>
            </a:custGeom>
            <a:blipFill>
              <a:blip r:embed="rId20"/>
              <a:stretch>
                <a:fillRect l="0" t="0" r="0" b="0"/>
              </a:stretch>
            </a:blipFill>
          </p:spPr>
        </p:sp>
        <p:sp>
          <p:nvSpPr>
            <p:cNvPr name="TextBox 52" id="52"/>
            <p:cNvSpPr txBox="true"/>
            <p:nvPr/>
          </p:nvSpPr>
          <p:spPr>
            <a:xfrm rot="0">
              <a:off x="0" y="1624113"/>
              <a:ext cx="2033160" cy="637332"/>
            </a:xfrm>
            <a:prstGeom prst="rect">
              <a:avLst/>
            </a:prstGeom>
          </p:spPr>
          <p:txBody>
            <a:bodyPr anchor="t" rtlCol="false" tIns="0" lIns="0" bIns="0" rIns="0">
              <a:spAutoFit/>
            </a:bodyPr>
            <a:lstStyle/>
            <a:p>
              <a:pPr algn="ctr">
                <a:lnSpc>
                  <a:spcPts val="1905"/>
                </a:lnSpc>
              </a:pPr>
              <a:r>
                <a:rPr lang="en-US" sz="1361" b="true">
                  <a:solidFill>
                    <a:srgbClr val="000000"/>
                  </a:solidFill>
                  <a:latin typeface="Canva Sans Bold"/>
                  <a:ea typeface="Canva Sans Bold"/>
                  <a:cs typeface="Canva Sans Bold"/>
                  <a:sym typeface="Canva Sans Bold"/>
                </a:rPr>
                <a:t>Asset Health</a:t>
              </a:r>
            </a:p>
            <a:p>
              <a:pPr algn="ctr">
                <a:lnSpc>
                  <a:spcPts val="1905"/>
                </a:lnSpc>
                <a:spcBef>
                  <a:spcPct val="0"/>
                </a:spcBef>
              </a:pPr>
              <a:r>
                <a:rPr lang="en-US" b="true" sz="1361">
                  <a:solidFill>
                    <a:srgbClr val="000000"/>
                  </a:solidFill>
                  <a:latin typeface="Canva Sans Bold"/>
                  <a:ea typeface="Canva Sans Bold"/>
                  <a:cs typeface="Canva Sans Bold"/>
                  <a:sym typeface="Canva Sans Bold"/>
                </a:rPr>
                <a:t>Cortex Analyst</a:t>
              </a:r>
            </a:p>
          </p:txBody>
        </p:sp>
      </p:grpSp>
      <p:sp>
        <p:nvSpPr>
          <p:cNvPr name="Freeform 53" id="53"/>
          <p:cNvSpPr/>
          <p:nvPr/>
        </p:nvSpPr>
        <p:spPr>
          <a:xfrm flipH="false" flipV="false" rot="0">
            <a:off x="15674522" y="5543519"/>
            <a:ext cx="1333485" cy="1343254"/>
          </a:xfrm>
          <a:custGeom>
            <a:avLst/>
            <a:gdLst/>
            <a:ahLst/>
            <a:cxnLst/>
            <a:rect r="r" b="b" t="t" l="l"/>
            <a:pathLst>
              <a:path h="1343254" w="1333485">
                <a:moveTo>
                  <a:pt x="0" y="0"/>
                </a:moveTo>
                <a:lnTo>
                  <a:pt x="1333485" y="0"/>
                </a:lnTo>
                <a:lnTo>
                  <a:pt x="1333485" y="1343254"/>
                </a:lnTo>
                <a:lnTo>
                  <a:pt x="0" y="1343254"/>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TextBox 54" id="54"/>
          <p:cNvSpPr txBox="true"/>
          <p:nvPr/>
        </p:nvSpPr>
        <p:spPr>
          <a:xfrm rot="0">
            <a:off x="6839641" y="4870517"/>
            <a:ext cx="1664002" cy="731377"/>
          </a:xfrm>
          <a:prstGeom prst="rect">
            <a:avLst/>
          </a:prstGeom>
        </p:spPr>
        <p:txBody>
          <a:bodyPr anchor="t" rtlCol="false" tIns="0" lIns="0" bIns="0" rIns="0">
            <a:spAutoFit/>
          </a:bodyPr>
          <a:lstStyle/>
          <a:p>
            <a:pPr algn="ctr">
              <a:lnSpc>
                <a:spcPts val="1946"/>
              </a:lnSpc>
            </a:pPr>
            <a:r>
              <a:rPr lang="en-US" sz="1390" b="true">
                <a:solidFill>
                  <a:srgbClr val="000000"/>
                </a:solidFill>
                <a:latin typeface="Canva Sans Bold"/>
                <a:ea typeface="Canva Sans Bold"/>
                <a:cs typeface="Canva Sans Bold"/>
                <a:sym typeface="Canva Sans Bold"/>
              </a:rPr>
              <a:t>Document AI</a:t>
            </a:r>
          </a:p>
          <a:p>
            <a:pPr algn="ctr">
              <a:lnSpc>
                <a:spcPts val="1946"/>
              </a:lnSpc>
            </a:pPr>
            <a:r>
              <a:rPr lang="en-US" sz="1390" b="true">
                <a:solidFill>
                  <a:srgbClr val="000000"/>
                </a:solidFill>
                <a:latin typeface="Canva Sans Bold"/>
                <a:ea typeface="Canva Sans Bold"/>
                <a:cs typeface="Canva Sans Bold"/>
                <a:sym typeface="Canva Sans Bold"/>
              </a:rPr>
              <a:t>Audio Transcribe</a:t>
            </a:r>
          </a:p>
          <a:p>
            <a:pPr algn="ctr">
              <a:lnSpc>
                <a:spcPts val="1946"/>
              </a:lnSpc>
            </a:pPr>
            <a:r>
              <a:rPr lang="en-US" sz="1390" b="true">
                <a:solidFill>
                  <a:srgbClr val="000000"/>
                </a:solidFill>
                <a:latin typeface="Canva Sans Bold"/>
                <a:ea typeface="Canva Sans Bold"/>
                <a:cs typeface="Canva Sans Bold"/>
                <a:sym typeface="Canva Sans Bold"/>
              </a:rPr>
              <a:t>Cortex Complete</a:t>
            </a:r>
          </a:p>
        </p:txBody>
      </p:sp>
      <p:sp>
        <p:nvSpPr>
          <p:cNvPr name="TextBox 55" id="55"/>
          <p:cNvSpPr txBox="true"/>
          <p:nvPr/>
        </p:nvSpPr>
        <p:spPr>
          <a:xfrm rot="0">
            <a:off x="6935609" y="8331141"/>
            <a:ext cx="1472065" cy="574981"/>
          </a:xfrm>
          <a:prstGeom prst="rect">
            <a:avLst/>
          </a:prstGeom>
        </p:spPr>
        <p:txBody>
          <a:bodyPr anchor="t" rtlCol="false" tIns="0" lIns="0" bIns="0" rIns="0">
            <a:spAutoFit/>
          </a:bodyPr>
          <a:lstStyle/>
          <a:p>
            <a:pPr algn="ctr">
              <a:lnSpc>
                <a:spcPts val="2367"/>
              </a:lnSpc>
            </a:pPr>
            <a:r>
              <a:rPr lang="en-US" b="true" sz="1691">
                <a:solidFill>
                  <a:srgbClr val="000000"/>
                </a:solidFill>
                <a:latin typeface="Canva Sans Bold"/>
                <a:ea typeface="Canva Sans Bold"/>
                <a:cs typeface="Canva Sans Bold"/>
                <a:sym typeface="Canva Sans Bold"/>
              </a:rPr>
              <a:t>Snowflake SQL</a:t>
            </a:r>
          </a:p>
        </p:txBody>
      </p:sp>
      <p:sp>
        <p:nvSpPr>
          <p:cNvPr name="TextBox 56" id="56"/>
          <p:cNvSpPr txBox="true"/>
          <p:nvPr/>
        </p:nvSpPr>
        <p:spPr>
          <a:xfrm rot="0">
            <a:off x="2127636" y="938305"/>
            <a:ext cx="14032728" cy="762000"/>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Canva Sans Bold"/>
                <a:ea typeface="Canva Sans Bold"/>
                <a:cs typeface="Canva Sans Bold"/>
                <a:sym typeface="Canva Sans Bold"/>
              </a:rPr>
              <a:t>Password Team’s Solutions Architecture</a:t>
            </a:r>
          </a:p>
        </p:txBody>
      </p:sp>
      <p:sp>
        <p:nvSpPr>
          <p:cNvPr name="TextBox 57" id="57"/>
          <p:cNvSpPr txBox="true"/>
          <p:nvPr/>
        </p:nvSpPr>
        <p:spPr>
          <a:xfrm rot="0">
            <a:off x="6907637" y="1728880"/>
            <a:ext cx="4472725" cy="426720"/>
          </a:xfrm>
          <a:prstGeom prst="rect">
            <a:avLst/>
          </a:prstGeom>
        </p:spPr>
        <p:txBody>
          <a:bodyPr anchor="t" rtlCol="false" tIns="0" lIns="0" bIns="0" rIns="0">
            <a:spAutoFit/>
          </a:bodyPr>
          <a:lstStyle/>
          <a:p>
            <a:pPr algn="ctr">
              <a:lnSpc>
                <a:spcPts val="3390"/>
              </a:lnSpc>
            </a:pPr>
            <a:r>
              <a:rPr lang="en-US" b="true" sz="3000" u="sng">
                <a:solidFill>
                  <a:srgbClr val="000000"/>
                </a:solidFill>
                <a:latin typeface="Canva Sans Bold"/>
                <a:ea typeface="Canva Sans Bold"/>
                <a:cs typeface="Canva Sans Bold"/>
                <a:sym typeface="Canva Sans Bold"/>
              </a:rPr>
              <a:t>Architecture</a:t>
            </a:r>
          </a:p>
        </p:txBody>
      </p:sp>
      <p:sp>
        <p:nvSpPr>
          <p:cNvPr name="TextBox 58" id="58"/>
          <p:cNvSpPr txBox="true"/>
          <p:nvPr/>
        </p:nvSpPr>
        <p:spPr>
          <a:xfrm rot="0">
            <a:off x="1238439" y="2464638"/>
            <a:ext cx="1373111" cy="278832"/>
          </a:xfrm>
          <a:prstGeom prst="rect">
            <a:avLst/>
          </a:prstGeom>
        </p:spPr>
        <p:txBody>
          <a:bodyPr anchor="t" rtlCol="false" tIns="0" lIns="0" bIns="0" rIns="0">
            <a:spAutoFit/>
          </a:bodyPr>
          <a:lstStyle/>
          <a:p>
            <a:pPr algn="ctr">
              <a:lnSpc>
                <a:spcPts val="2147"/>
              </a:lnSpc>
            </a:pPr>
            <a:r>
              <a:rPr lang="en-US" b="true" sz="1900" u="sng">
                <a:solidFill>
                  <a:srgbClr val="000000"/>
                </a:solidFill>
                <a:latin typeface="Canva Sans Bold"/>
                <a:ea typeface="Canva Sans Bold"/>
                <a:cs typeface="Canva Sans Bold"/>
                <a:sym typeface="Canva Sans Bold"/>
              </a:rPr>
              <a:t>Raw Data</a:t>
            </a:r>
          </a:p>
        </p:txBody>
      </p:sp>
      <p:sp>
        <p:nvSpPr>
          <p:cNvPr name="TextBox 59" id="59"/>
          <p:cNvSpPr txBox="true"/>
          <p:nvPr/>
        </p:nvSpPr>
        <p:spPr>
          <a:xfrm rot="0">
            <a:off x="4109835" y="2464638"/>
            <a:ext cx="1373111" cy="278832"/>
          </a:xfrm>
          <a:prstGeom prst="rect">
            <a:avLst/>
          </a:prstGeom>
        </p:spPr>
        <p:txBody>
          <a:bodyPr anchor="t" rtlCol="false" tIns="0" lIns="0" bIns="0" rIns="0">
            <a:spAutoFit/>
          </a:bodyPr>
          <a:lstStyle/>
          <a:p>
            <a:pPr algn="ctr">
              <a:lnSpc>
                <a:spcPts val="2147"/>
              </a:lnSpc>
            </a:pPr>
            <a:r>
              <a:rPr lang="en-US" b="true" sz="1900" u="sng">
                <a:solidFill>
                  <a:srgbClr val="000000"/>
                </a:solidFill>
                <a:latin typeface="Canva Sans Bold"/>
                <a:ea typeface="Canva Sans Bold"/>
                <a:cs typeface="Canva Sans Bold"/>
                <a:sym typeface="Canva Sans Bold"/>
              </a:rPr>
              <a:t>Ingestion</a:t>
            </a:r>
          </a:p>
        </p:txBody>
      </p:sp>
      <p:sp>
        <p:nvSpPr>
          <p:cNvPr name="TextBox 60" id="60"/>
          <p:cNvSpPr txBox="true"/>
          <p:nvPr/>
        </p:nvSpPr>
        <p:spPr>
          <a:xfrm rot="0">
            <a:off x="4060358" y="6579824"/>
            <a:ext cx="1472065" cy="574981"/>
          </a:xfrm>
          <a:prstGeom prst="rect">
            <a:avLst/>
          </a:prstGeom>
        </p:spPr>
        <p:txBody>
          <a:bodyPr anchor="t" rtlCol="false" tIns="0" lIns="0" bIns="0" rIns="0">
            <a:spAutoFit/>
          </a:bodyPr>
          <a:lstStyle/>
          <a:p>
            <a:pPr algn="ctr">
              <a:lnSpc>
                <a:spcPts val="2367"/>
              </a:lnSpc>
            </a:pPr>
            <a:r>
              <a:rPr lang="en-US" sz="1691" b="true">
                <a:solidFill>
                  <a:srgbClr val="0B3367"/>
                </a:solidFill>
                <a:latin typeface="Canva Sans Bold"/>
                <a:ea typeface="Canva Sans Bold"/>
                <a:cs typeface="Canva Sans Bold"/>
                <a:sym typeface="Canva Sans Bold"/>
              </a:rPr>
              <a:t>Snowflake</a:t>
            </a:r>
          </a:p>
          <a:p>
            <a:pPr algn="ctr">
              <a:lnSpc>
                <a:spcPts val="2367"/>
              </a:lnSpc>
            </a:pPr>
            <a:r>
              <a:rPr lang="en-US" sz="1691" b="true">
                <a:solidFill>
                  <a:srgbClr val="0B3367"/>
                </a:solidFill>
                <a:latin typeface="Canva Sans Bold"/>
                <a:ea typeface="Canva Sans Bold"/>
                <a:cs typeface="Canva Sans Bold"/>
                <a:sym typeface="Canva Sans Bold"/>
              </a:rPr>
              <a:t>Internal Stage</a:t>
            </a:r>
          </a:p>
        </p:txBody>
      </p:sp>
      <p:sp>
        <p:nvSpPr>
          <p:cNvPr name="TextBox 61" id="61"/>
          <p:cNvSpPr txBox="true"/>
          <p:nvPr/>
        </p:nvSpPr>
        <p:spPr>
          <a:xfrm rot="0">
            <a:off x="6711873" y="2464638"/>
            <a:ext cx="1919537" cy="278832"/>
          </a:xfrm>
          <a:prstGeom prst="rect">
            <a:avLst/>
          </a:prstGeom>
        </p:spPr>
        <p:txBody>
          <a:bodyPr anchor="t" rtlCol="false" tIns="0" lIns="0" bIns="0" rIns="0">
            <a:spAutoFit/>
          </a:bodyPr>
          <a:lstStyle/>
          <a:p>
            <a:pPr algn="ctr">
              <a:lnSpc>
                <a:spcPts val="2147"/>
              </a:lnSpc>
            </a:pPr>
            <a:r>
              <a:rPr lang="en-US" b="true" sz="1900" u="sng">
                <a:solidFill>
                  <a:srgbClr val="000000"/>
                </a:solidFill>
                <a:latin typeface="Canva Sans Bold"/>
                <a:ea typeface="Canva Sans Bold"/>
                <a:cs typeface="Canva Sans Bold"/>
                <a:sym typeface="Canva Sans Bold"/>
              </a:rPr>
              <a:t>Transformation</a:t>
            </a:r>
          </a:p>
        </p:txBody>
      </p:sp>
      <p:sp>
        <p:nvSpPr>
          <p:cNvPr name="TextBox 62" id="62"/>
          <p:cNvSpPr txBox="true"/>
          <p:nvPr/>
        </p:nvSpPr>
        <p:spPr>
          <a:xfrm rot="0">
            <a:off x="9504901" y="2464638"/>
            <a:ext cx="2071830" cy="278832"/>
          </a:xfrm>
          <a:prstGeom prst="rect">
            <a:avLst/>
          </a:prstGeom>
        </p:spPr>
        <p:txBody>
          <a:bodyPr anchor="t" rtlCol="false" tIns="0" lIns="0" bIns="0" rIns="0">
            <a:spAutoFit/>
          </a:bodyPr>
          <a:lstStyle/>
          <a:p>
            <a:pPr algn="ctr">
              <a:lnSpc>
                <a:spcPts val="2147"/>
              </a:lnSpc>
            </a:pPr>
            <a:r>
              <a:rPr lang="en-US" b="true" sz="1900" u="sng">
                <a:solidFill>
                  <a:srgbClr val="000000"/>
                </a:solidFill>
                <a:latin typeface="Canva Sans Bold"/>
                <a:ea typeface="Canva Sans Bold"/>
                <a:cs typeface="Canva Sans Bold"/>
                <a:sym typeface="Canva Sans Bold"/>
              </a:rPr>
              <a:t>Data Warehouse</a:t>
            </a:r>
          </a:p>
        </p:txBody>
      </p:sp>
      <p:sp>
        <p:nvSpPr>
          <p:cNvPr name="TextBox 63" id="63"/>
          <p:cNvSpPr txBox="true"/>
          <p:nvPr/>
        </p:nvSpPr>
        <p:spPr>
          <a:xfrm rot="0">
            <a:off x="12453031" y="2464638"/>
            <a:ext cx="2071830" cy="278832"/>
          </a:xfrm>
          <a:prstGeom prst="rect">
            <a:avLst/>
          </a:prstGeom>
        </p:spPr>
        <p:txBody>
          <a:bodyPr anchor="t" rtlCol="false" tIns="0" lIns="0" bIns="0" rIns="0">
            <a:spAutoFit/>
          </a:bodyPr>
          <a:lstStyle/>
          <a:p>
            <a:pPr algn="ctr">
              <a:lnSpc>
                <a:spcPts val="2147"/>
              </a:lnSpc>
            </a:pPr>
            <a:r>
              <a:rPr lang="en-US" b="true" sz="1900" u="sng">
                <a:solidFill>
                  <a:srgbClr val="000000"/>
                </a:solidFill>
                <a:latin typeface="Canva Sans Bold"/>
                <a:ea typeface="Canva Sans Bold"/>
                <a:cs typeface="Canva Sans Bold"/>
                <a:sym typeface="Canva Sans Bold"/>
              </a:rPr>
              <a:t>Cortex Tools</a:t>
            </a:r>
          </a:p>
        </p:txBody>
      </p:sp>
      <p:sp>
        <p:nvSpPr>
          <p:cNvPr name="TextBox 64" id="64"/>
          <p:cNvSpPr txBox="true"/>
          <p:nvPr/>
        </p:nvSpPr>
        <p:spPr>
          <a:xfrm rot="0">
            <a:off x="15544683" y="6866198"/>
            <a:ext cx="1593161" cy="553828"/>
          </a:xfrm>
          <a:prstGeom prst="rect">
            <a:avLst/>
          </a:prstGeom>
        </p:spPr>
        <p:txBody>
          <a:bodyPr anchor="t" rtlCol="false" tIns="0" lIns="0" bIns="0" rIns="0">
            <a:spAutoFit/>
          </a:bodyPr>
          <a:lstStyle/>
          <a:p>
            <a:pPr algn="ctr">
              <a:lnSpc>
                <a:spcPts val="2207"/>
              </a:lnSpc>
              <a:spcBef>
                <a:spcPct val="0"/>
              </a:spcBef>
            </a:pPr>
            <a:r>
              <a:rPr lang="en-US" b="true" sz="1577">
                <a:solidFill>
                  <a:srgbClr val="000000"/>
                </a:solidFill>
                <a:latin typeface="Canva Sans Bold"/>
                <a:ea typeface="Canva Sans Bold"/>
                <a:cs typeface="Canva Sans Bold"/>
                <a:sym typeface="Canva Sans Bold"/>
              </a:rPr>
              <a:t>Snowflake Intelligence</a:t>
            </a:r>
          </a:p>
        </p:txBody>
      </p:sp>
      <p:grpSp>
        <p:nvGrpSpPr>
          <p:cNvPr name="Group 65" id="65"/>
          <p:cNvGrpSpPr/>
          <p:nvPr/>
        </p:nvGrpSpPr>
        <p:grpSpPr>
          <a:xfrm rot="0">
            <a:off x="15321014" y="2762520"/>
            <a:ext cx="2040499" cy="7165467"/>
            <a:chOff x="0" y="0"/>
            <a:chExt cx="739346" cy="2596303"/>
          </a:xfrm>
        </p:grpSpPr>
        <p:sp>
          <p:nvSpPr>
            <p:cNvPr name="Freeform 66" id="66"/>
            <p:cNvSpPr/>
            <p:nvPr/>
          </p:nvSpPr>
          <p:spPr>
            <a:xfrm flipH="false" flipV="false" rot="0">
              <a:off x="0" y="0"/>
              <a:ext cx="739346" cy="2596304"/>
            </a:xfrm>
            <a:custGeom>
              <a:avLst/>
              <a:gdLst/>
              <a:ahLst/>
              <a:cxnLst/>
              <a:rect r="r" b="b" t="t" l="l"/>
              <a:pathLst>
                <a:path h="2596304" w="739346">
                  <a:moveTo>
                    <a:pt x="0" y="0"/>
                  </a:moveTo>
                  <a:lnTo>
                    <a:pt x="739346" y="0"/>
                  </a:lnTo>
                  <a:lnTo>
                    <a:pt x="739346" y="2596304"/>
                  </a:lnTo>
                  <a:lnTo>
                    <a:pt x="0" y="2596304"/>
                  </a:lnTo>
                  <a:close/>
                </a:path>
              </a:pathLst>
            </a:custGeom>
            <a:solidFill>
              <a:srgbClr val="000000">
                <a:alpha val="0"/>
              </a:srgbClr>
            </a:solidFill>
            <a:ln w="28575" cap="sq">
              <a:solidFill>
                <a:srgbClr val="000000"/>
              </a:solidFill>
              <a:prstDash val="solid"/>
              <a:miter/>
            </a:ln>
          </p:spPr>
        </p:sp>
        <p:sp>
          <p:nvSpPr>
            <p:cNvPr name="TextBox 67" id="67"/>
            <p:cNvSpPr txBox="true"/>
            <p:nvPr/>
          </p:nvSpPr>
          <p:spPr>
            <a:xfrm>
              <a:off x="0" y="9525"/>
              <a:ext cx="739346" cy="2586778"/>
            </a:xfrm>
            <a:prstGeom prst="rect">
              <a:avLst/>
            </a:prstGeom>
          </p:spPr>
          <p:txBody>
            <a:bodyPr anchor="ctr" rtlCol="false" tIns="50800" lIns="50800" bIns="50800" rIns="50800"/>
            <a:lstStyle/>
            <a:p>
              <a:pPr algn="ctr">
                <a:lnSpc>
                  <a:spcPts val="1564"/>
                </a:lnSpc>
              </a:pPr>
            </a:p>
          </p:txBody>
        </p:sp>
      </p:grpSp>
      <p:sp>
        <p:nvSpPr>
          <p:cNvPr name="TextBox 68" id="68"/>
          <p:cNvSpPr txBox="true"/>
          <p:nvPr/>
        </p:nvSpPr>
        <p:spPr>
          <a:xfrm rot="0">
            <a:off x="15305349" y="2464638"/>
            <a:ext cx="2071830" cy="278832"/>
          </a:xfrm>
          <a:prstGeom prst="rect">
            <a:avLst/>
          </a:prstGeom>
        </p:spPr>
        <p:txBody>
          <a:bodyPr anchor="t" rtlCol="false" tIns="0" lIns="0" bIns="0" rIns="0">
            <a:spAutoFit/>
          </a:bodyPr>
          <a:lstStyle/>
          <a:p>
            <a:pPr algn="ctr">
              <a:lnSpc>
                <a:spcPts val="2147"/>
              </a:lnSpc>
            </a:pPr>
            <a:r>
              <a:rPr lang="en-US" b="true" sz="1900" u="sng">
                <a:solidFill>
                  <a:srgbClr val="000000"/>
                </a:solidFill>
                <a:latin typeface="Canva Sans Bold"/>
                <a:ea typeface="Canva Sans Bold"/>
                <a:cs typeface="Canva Sans Bold"/>
                <a:sym typeface="Canva Sans Bold"/>
              </a:rPr>
              <a:t>Output</a:t>
            </a:r>
          </a:p>
        </p:txBody>
      </p:sp>
      <p:sp>
        <p:nvSpPr>
          <p:cNvPr name="AutoShape 69" id="69"/>
          <p:cNvSpPr/>
          <p:nvPr/>
        </p:nvSpPr>
        <p:spPr>
          <a:xfrm>
            <a:off x="2706687" y="3707836"/>
            <a:ext cx="1075531" cy="0"/>
          </a:xfrm>
          <a:prstGeom prst="line">
            <a:avLst/>
          </a:prstGeom>
          <a:ln cap="flat" w="38100">
            <a:solidFill>
              <a:srgbClr val="000000"/>
            </a:solidFill>
            <a:prstDash val="solid"/>
            <a:headEnd type="none" len="sm" w="sm"/>
            <a:tailEnd type="arrow" len="sm" w="med"/>
          </a:ln>
        </p:spPr>
      </p:sp>
      <p:sp>
        <p:nvSpPr>
          <p:cNvPr name="AutoShape 70" id="70"/>
          <p:cNvSpPr/>
          <p:nvPr/>
        </p:nvSpPr>
        <p:spPr>
          <a:xfrm>
            <a:off x="2706687" y="5204214"/>
            <a:ext cx="1075531" cy="0"/>
          </a:xfrm>
          <a:prstGeom prst="line">
            <a:avLst/>
          </a:prstGeom>
          <a:ln cap="flat" w="38100">
            <a:solidFill>
              <a:srgbClr val="000000"/>
            </a:solidFill>
            <a:prstDash val="solid"/>
            <a:headEnd type="none" len="sm" w="sm"/>
            <a:tailEnd type="arrow" len="sm" w="med"/>
          </a:ln>
        </p:spPr>
      </p:sp>
      <p:sp>
        <p:nvSpPr>
          <p:cNvPr name="AutoShape 71" id="71"/>
          <p:cNvSpPr/>
          <p:nvPr/>
        </p:nvSpPr>
        <p:spPr>
          <a:xfrm>
            <a:off x="2706687" y="6861943"/>
            <a:ext cx="1075531" cy="0"/>
          </a:xfrm>
          <a:prstGeom prst="line">
            <a:avLst/>
          </a:prstGeom>
          <a:ln cap="flat" w="38100">
            <a:solidFill>
              <a:srgbClr val="000000"/>
            </a:solidFill>
            <a:prstDash val="solid"/>
            <a:headEnd type="none" len="sm" w="sm"/>
            <a:tailEnd type="arrow" len="sm" w="med"/>
          </a:ln>
        </p:spPr>
      </p:sp>
      <p:sp>
        <p:nvSpPr>
          <p:cNvPr name="AutoShape 72" id="72"/>
          <p:cNvSpPr/>
          <p:nvPr/>
        </p:nvSpPr>
        <p:spPr>
          <a:xfrm>
            <a:off x="2706687" y="8736342"/>
            <a:ext cx="1075531" cy="0"/>
          </a:xfrm>
          <a:prstGeom prst="line">
            <a:avLst/>
          </a:prstGeom>
          <a:ln cap="flat" w="38100">
            <a:solidFill>
              <a:srgbClr val="000000"/>
            </a:solidFill>
            <a:prstDash val="solid"/>
            <a:headEnd type="none" len="sm" w="sm"/>
            <a:tailEnd type="arrow" len="sm" w="med"/>
          </a:ln>
        </p:spPr>
      </p:sp>
      <p:sp>
        <p:nvSpPr>
          <p:cNvPr name="AutoShape 73" id="73"/>
          <p:cNvSpPr/>
          <p:nvPr/>
        </p:nvSpPr>
        <p:spPr>
          <a:xfrm>
            <a:off x="5822717" y="6345253"/>
            <a:ext cx="828675" cy="0"/>
          </a:xfrm>
          <a:prstGeom prst="line">
            <a:avLst/>
          </a:prstGeom>
          <a:ln cap="flat" w="38100">
            <a:solidFill>
              <a:srgbClr val="000000"/>
            </a:solidFill>
            <a:prstDash val="solid"/>
            <a:headEnd type="none" len="sm" w="sm"/>
            <a:tailEnd type="arrow" len="sm" w="med"/>
          </a:ln>
        </p:spPr>
      </p:sp>
      <p:sp>
        <p:nvSpPr>
          <p:cNvPr name="AutoShape 74" id="74"/>
          <p:cNvSpPr/>
          <p:nvPr/>
        </p:nvSpPr>
        <p:spPr>
          <a:xfrm flipV="true">
            <a:off x="8691891" y="4098130"/>
            <a:ext cx="828675" cy="2247124"/>
          </a:xfrm>
          <a:prstGeom prst="line">
            <a:avLst/>
          </a:prstGeom>
          <a:ln cap="flat" w="38100">
            <a:solidFill>
              <a:srgbClr val="000000"/>
            </a:solidFill>
            <a:prstDash val="solid"/>
            <a:headEnd type="none" len="sm" w="sm"/>
            <a:tailEnd type="arrow" len="sm" w="med"/>
          </a:ln>
        </p:spPr>
      </p:sp>
      <p:sp>
        <p:nvSpPr>
          <p:cNvPr name="AutoShape 75" id="75"/>
          <p:cNvSpPr/>
          <p:nvPr/>
        </p:nvSpPr>
        <p:spPr>
          <a:xfrm>
            <a:off x="8691891" y="6345253"/>
            <a:ext cx="828675" cy="0"/>
          </a:xfrm>
          <a:prstGeom prst="line">
            <a:avLst/>
          </a:prstGeom>
          <a:ln cap="flat" w="38100">
            <a:solidFill>
              <a:srgbClr val="000000"/>
            </a:solidFill>
            <a:prstDash val="solid"/>
            <a:headEnd type="none" len="sm" w="sm"/>
            <a:tailEnd type="arrow" len="sm" w="med"/>
          </a:ln>
        </p:spPr>
      </p:sp>
      <p:sp>
        <p:nvSpPr>
          <p:cNvPr name="AutoShape 76" id="76"/>
          <p:cNvSpPr/>
          <p:nvPr/>
        </p:nvSpPr>
        <p:spPr>
          <a:xfrm>
            <a:off x="8691891" y="6345253"/>
            <a:ext cx="828675" cy="2155857"/>
          </a:xfrm>
          <a:prstGeom prst="line">
            <a:avLst/>
          </a:prstGeom>
          <a:ln cap="flat" w="38100">
            <a:solidFill>
              <a:srgbClr val="000000"/>
            </a:solidFill>
            <a:prstDash val="solid"/>
            <a:headEnd type="none" len="sm" w="sm"/>
            <a:tailEnd type="arrow" len="sm" w="med"/>
          </a:ln>
        </p:spPr>
      </p:sp>
      <p:sp>
        <p:nvSpPr>
          <p:cNvPr name="AutoShape 77" id="77"/>
          <p:cNvSpPr/>
          <p:nvPr/>
        </p:nvSpPr>
        <p:spPr>
          <a:xfrm>
            <a:off x="11561066" y="4098130"/>
            <a:ext cx="907630" cy="0"/>
          </a:xfrm>
          <a:prstGeom prst="line">
            <a:avLst/>
          </a:prstGeom>
          <a:ln cap="flat" w="38100">
            <a:solidFill>
              <a:srgbClr val="000000"/>
            </a:solidFill>
            <a:prstDash val="solid"/>
            <a:headEnd type="none" len="sm" w="sm"/>
            <a:tailEnd type="arrow" len="sm" w="med"/>
          </a:ln>
        </p:spPr>
      </p:sp>
      <p:sp>
        <p:nvSpPr>
          <p:cNvPr name="AutoShape 78" id="78"/>
          <p:cNvSpPr/>
          <p:nvPr/>
        </p:nvSpPr>
        <p:spPr>
          <a:xfrm>
            <a:off x="11561066" y="6345253"/>
            <a:ext cx="907630" cy="0"/>
          </a:xfrm>
          <a:prstGeom prst="line">
            <a:avLst/>
          </a:prstGeom>
          <a:ln cap="flat" w="38100">
            <a:solidFill>
              <a:srgbClr val="000000"/>
            </a:solidFill>
            <a:prstDash val="solid"/>
            <a:headEnd type="none" len="sm" w="sm"/>
            <a:tailEnd type="arrow" len="sm" w="med"/>
          </a:ln>
        </p:spPr>
      </p:sp>
      <p:sp>
        <p:nvSpPr>
          <p:cNvPr name="AutoShape 79" id="79"/>
          <p:cNvSpPr/>
          <p:nvPr/>
        </p:nvSpPr>
        <p:spPr>
          <a:xfrm>
            <a:off x="11413048" y="8608714"/>
            <a:ext cx="1055648" cy="6629"/>
          </a:xfrm>
          <a:prstGeom prst="line">
            <a:avLst/>
          </a:prstGeom>
          <a:ln cap="flat" w="38100">
            <a:solidFill>
              <a:srgbClr val="000000"/>
            </a:solidFill>
            <a:prstDash val="solid"/>
            <a:headEnd type="none" len="sm" w="sm"/>
            <a:tailEnd type="arrow" len="sm" w="med"/>
          </a:ln>
        </p:spPr>
      </p:sp>
      <p:sp>
        <p:nvSpPr>
          <p:cNvPr name="AutoShape 80" id="80"/>
          <p:cNvSpPr/>
          <p:nvPr/>
        </p:nvSpPr>
        <p:spPr>
          <a:xfrm>
            <a:off x="14509195" y="6345253"/>
            <a:ext cx="811819" cy="0"/>
          </a:xfrm>
          <a:prstGeom prst="line">
            <a:avLst/>
          </a:prstGeom>
          <a:ln cap="flat" w="38100">
            <a:solidFill>
              <a:srgbClr val="000000"/>
            </a:solidFill>
            <a:prstDash val="solid"/>
            <a:headEnd type="none" len="sm" w="sm"/>
            <a:tailEnd type="arrow" len="sm" w="med"/>
          </a:ln>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3"/>
            <a:stretch>
              <a:fillRect l="0" t="0" r="0" b="0"/>
            </a:stretch>
          </a:blipFill>
        </p:spPr>
      </p:sp>
      <p:sp>
        <p:nvSpPr>
          <p:cNvPr name="Freeform 3" id="3"/>
          <p:cNvSpPr/>
          <p:nvPr/>
        </p:nvSpPr>
        <p:spPr>
          <a:xfrm flipH="false" flipV="false" rot="0">
            <a:off x="1028700" y="2408332"/>
            <a:ext cx="7886992" cy="4406857"/>
          </a:xfrm>
          <a:custGeom>
            <a:avLst/>
            <a:gdLst/>
            <a:ahLst/>
            <a:cxnLst/>
            <a:rect r="r" b="b" t="t" l="l"/>
            <a:pathLst>
              <a:path h="4406857" w="7886992">
                <a:moveTo>
                  <a:pt x="0" y="0"/>
                </a:moveTo>
                <a:lnTo>
                  <a:pt x="7886992" y="0"/>
                </a:lnTo>
                <a:lnTo>
                  <a:pt x="7886992" y="4406857"/>
                </a:lnTo>
                <a:lnTo>
                  <a:pt x="0" y="4406857"/>
                </a:lnTo>
                <a:lnTo>
                  <a:pt x="0" y="0"/>
                </a:lnTo>
                <a:close/>
              </a:path>
            </a:pathLst>
          </a:custGeom>
          <a:blipFill>
            <a:blip r:embed="rId4"/>
            <a:stretch>
              <a:fillRect l="0" t="0" r="0" b="0"/>
            </a:stretch>
          </a:blipFill>
        </p:spPr>
      </p:sp>
      <p:sp>
        <p:nvSpPr>
          <p:cNvPr name="Freeform 4" id="4"/>
          <p:cNvSpPr/>
          <p:nvPr/>
        </p:nvSpPr>
        <p:spPr>
          <a:xfrm flipH="false" flipV="false" rot="0">
            <a:off x="1028700" y="7072364"/>
            <a:ext cx="7867589" cy="2301270"/>
          </a:xfrm>
          <a:custGeom>
            <a:avLst/>
            <a:gdLst/>
            <a:ahLst/>
            <a:cxnLst/>
            <a:rect r="r" b="b" t="t" l="l"/>
            <a:pathLst>
              <a:path h="2301270" w="7867589">
                <a:moveTo>
                  <a:pt x="0" y="0"/>
                </a:moveTo>
                <a:lnTo>
                  <a:pt x="7867589" y="0"/>
                </a:lnTo>
                <a:lnTo>
                  <a:pt x="7867589" y="2301270"/>
                </a:lnTo>
                <a:lnTo>
                  <a:pt x="0" y="2301270"/>
                </a:lnTo>
                <a:lnTo>
                  <a:pt x="0" y="0"/>
                </a:lnTo>
                <a:close/>
              </a:path>
            </a:pathLst>
          </a:custGeom>
          <a:blipFill>
            <a:blip r:embed="rId5"/>
            <a:stretch>
              <a:fillRect l="0" t="0" r="0" b="0"/>
            </a:stretch>
          </a:blipFill>
        </p:spPr>
      </p:sp>
      <p:sp>
        <p:nvSpPr>
          <p:cNvPr name="Freeform 5" id="5"/>
          <p:cNvSpPr/>
          <p:nvPr/>
        </p:nvSpPr>
        <p:spPr>
          <a:xfrm flipH="false" flipV="false" rot="0">
            <a:off x="9144000" y="3448442"/>
            <a:ext cx="7706345" cy="5278846"/>
          </a:xfrm>
          <a:custGeom>
            <a:avLst/>
            <a:gdLst/>
            <a:ahLst/>
            <a:cxnLst/>
            <a:rect r="r" b="b" t="t" l="l"/>
            <a:pathLst>
              <a:path h="5278846" w="7706345">
                <a:moveTo>
                  <a:pt x="0" y="0"/>
                </a:moveTo>
                <a:lnTo>
                  <a:pt x="7706345" y="0"/>
                </a:lnTo>
                <a:lnTo>
                  <a:pt x="7706345" y="5278846"/>
                </a:lnTo>
                <a:lnTo>
                  <a:pt x="0" y="5278846"/>
                </a:lnTo>
                <a:lnTo>
                  <a:pt x="0" y="0"/>
                </a:lnTo>
                <a:close/>
              </a:path>
            </a:pathLst>
          </a:custGeom>
          <a:blipFill>
            <a:blip r:embed="rId6"/>
            <a:stretch>
              <a:fillRect l="0" t="0" r="0" b="0"/>
            </a:stretch>
          </a:blipFill>
        </p:spPr>
      </p:sp>
      <p:sp>
        <p:nvSpPr>
          <p:cNvPr name="TextBox 6" id="6"/>
          <p:cNvSpPr txBox="true"/>
          <p:nvPr/>
        </p:nvSpPr>
        <p:spPr>
          <a:xfrm rot="0">
            <a:off x="2127636" y="938305"/>
            <a:ext cx="14032728" cy="762000"/>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Canva Sans Bold"/>
                <a:ea typeface="Canva Sans Bold"/>
                <a:cs typeface="Canva Sans Bold"/>
                <a:sym typeface="Canva Sans Bold"/>
              </a:rPr>
              <a:t>Password Team’s Scenario Testing</a:t>
            </a:r>
          </a:p>
        </p:txBody>
      </p:sp>
      <p:sp>
        <p:nvSpPr>
          <p:cNvPr name="TextBox 7" id="7"/>
          <p:cNvSpPr txBox="true"/>
          <p:nvPr/>
        </p:nvSpPr>
        <p:spPr>
          <a:xfrm rot="0">
            <a:off x="6907637" y="1728880"/>
            <a:ext cx="4472725" cy="426720"/>
          </a:xfrm>
          <a:prstGeom prst="rect">
            <a:avLst/>
          </a:prstGeom>
        </p:spPr>
        <p:txBody>
          <a:bodyPr anchor="t" rtlCol="false" tIns="0" lIns="0" bIns="0" rIns="0">
            <a:spAutoFit/>
          </a:bodyPr>
          <a:lstStyle/>
          <a:p>
            <a:pPr algn="ctr">
              <a:lnSpc>
                <a:spcPts val="3390"/>
              </a:lnSpc>
            </a:pPr>
            <a:r>
              <a:rPr lang="en-US" b="true" sz="3000" u="sng">
                <a:solidFill>
                  <a:srgbClr val="000000"/>
                </a:solidFill>
                <a:latin typeface="Canva Sans Bold"/>
                <a:ea typeface="Canva Sans Bold"/>
                <a:cs typeface="Canva Sans Bold"/>
                <a:sym typeface="Canva Sans Bold"/>
              </a:rPr>
              <a:t>Questions #1</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3"/>
            <a:stretch>
              <a:fillRect l="0" t="0" r="0" b="0"/>
            </a:stretch>
          </a:blipFill>
        </p:spPr>
      </p:sp>
      <p:sp>
        <p:nvSpPr>
          <p:cNvPr name="Freeform 3" id="3"/>
          <p:cNvSpPr/>
          <p:nvPr/>
        </p:nvSpPr>
        <p:spPr>
          <a:xfrm flipH="false" flipV="false" rot="0">
            <a:off x="1899624" y="2617462"/>
            <a:ext cx="6753540" cy="6115554"/>
          </a:xfrm>
          <a:custGeom>
            <a:avLst/>
            <a:gdLst/>
            <a:ahLst/>
            <a:cxnLst/>
            <a:rect r="r" b="b" t="t" l="l"/>
            <a:pathLst>
              <a:path h="6115554" w="6753540">
                <a:moveTo>
                  <a:pt x="0" y="0"/>
                </a:moveTo>
                <a:lnTo>
                  <a:pt x="6753540" y="0"/>
                </a:lnTo>
                <a:lnTo>
                  <a:pt x="6753540" y="6115554"/>
                </a:lnTo>
                <a:lnTo>
                  <a:pt x="0" y="6115554"/>
                </a:lnTo>
                <a:lnTo>
                  <a:pt x="0" y="0"/>
                </a:lnTo>
                <a:close/>
              </a:path>
            </a:pathLst>
          </a:custGeom>
          <a:blipFill>
            <a:blip r:embed="rId4"/>
            <a:stretch>
              <a:fillRect l="0" t="0" r="0" b="0"/>
            </a:stretch>
          </a:blipFill>
        </p:spPr>
      </p:sp>
      <p:sp>
        <p:nvSpPr>
          <p:cNvPr name="Freeform 4" id="4"/>
          <p:cNvSpPr/>
          <p:nvPr/>
        </p:nvSpPr>
        <p:spPr>
          <a:xfrm flipH="false" flipV="false" rot="0">
            <a:off x="9891007" y="2617462"/>
            <a:ext cx="5620534" cy="6115554"/>
          </a:xfrm>
          <a:custGeom>
            <a:avLst/>
            <a:gdLst/>
            <a:ahLst/>
            <a:cxnLst/>
            <a:rect r="r" b="b" t="t" l="l"/>
            <a:pathLst>
              <a:path h="6115554" w="5620534">
                <a:moveTo>
                  <a:pt x="0" y="0"/>
                </a:moveTo>
                <a:lnTo>
                  <a:pt x="5620534" y="0"/>
                </a:lnTo>
                <a:lnTo>
                  <a:pt x="5620534" y="6115554"/>
                </a:lnTo>
                <a:lnTo>
                  <a:pt x="0" y="6115554"/>
                </a:lnTo>
                <a:lnTo>
                  <a:pt x="0" y="0"/>
                </a:lnTo>
                <a:close/>
              </a:path>
            </a:pathLst>
          </a:custGeom>
          <a:blipFill>
            <a:blip r:embed="rId5"/>
            <a:stretch>
              <a:fillRect l="0" t="0" r="0" b="0"/>
            </a:stretch>
          </a:blipFill>
        </p:spPr>
      </p:sp>
      <p:sp>
        <p:nvSpPr>
          <p:cNvPr name="TextBox 5" id="5"/>
          <p:cNvSpPr txBox="true"/>
          <p:nvPr/>
        </p:nvSpPr>
        <p:spPr>
          <a:xfrm rot="0">
            <a:off x="2127636" y="938305"/>
            <a:ext cx="14032728" cy="762000"/>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Canva Sans Bold"/>
                <a:ea typeface="Canva Sans Bold"/>
                <a:cs typeface="Canva Sans Bold"/>
                <a:sym typeface="Canva Sans Bold"/>
              </a:rPr>
              <a:t>Password Team’s Scenario Testing</a:t>
            </a:r>
          </a:p>
        </p:txBody>
      </p:sp>
      <p:sp>
        <p:nvSpPr>
          <p:cNvPr name="TextBox 6" id="6"/>
          <p:cNvSpPr txBox="true"/>
          <p:nvPr/>
        </p:nvSpPr>
        <p:spPr>
          <a:xfrm rot="0">
            <a:off x="6907637" y="1728880"/>
            <a:ext cx="4472725" cy="426720"/>
          </a:xfrm>
          <a:prstGeom prst="rect">
            <a:avLst/>
          </a:prstGeom>
        </p:spPr>
        <p:txBody>
          <a:bodyPr anchor="t" rtlCol="false" tIns="0" lIns="0" bIns="0" rIns="0">
            <a:spAutoFit/>
          </a:bodyPr>
          <a:lstStyle/>
          <a:p>
            <a:pPr algn="ctr">
              <a:lnSpc>
                <a:spcPts val="3390"/>
              </a:lnSpc>
            </a:pPr>
            <a:r>
              <a:rPr lang="en-US" b="true" sz="3000" u="sng">
                <a:solidFill>
                  <a:srgbClr val="000000"/>
                </a:solidFill>
                <a:latin typeface="Canva Sans Bold"/>
                <a:ea typeface="Canva Sans Bold"/>
                <a:cs typeface="Canva Sans Bold"/>
                <a:sym typeface="Canva Sans Bold"/>
              </a:rPr>
              <a:t>Questions #2</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3"/>
            <a:stretch>
              <a:fillRect l="0" t="0" r="0" b="0"/>
            </a:stretch>
          </a:blipFill>
        </p:spPr>
      </p:sp>
      <p:sp>
        <p:nvSpPr>
          <p:cNvPr name="Freeform 3" id="3"/>
          <p:cNvSpPr/>
          <p:nvPr/>
        </p:nvSpPr>
        <p:spPr>
          <a:xfrm flipH="false" flipV="false" rot="0">
            <a:off x="2361409" y="2375978"/>
            <a:ext cx="5835116" cy="7084071"/>
          </a:xfrm>
          <a:custGeom>
            <a:avLst/>
            <a:gdLst/>
            <a:ahLst/>
            <a:cxnLst/>
            <a:rect r="r" b="b" t="t" l="l"/>
            <a:pathLst>
              <a:path h="7084071" w="5835116">
                <a:moveTo>
                  <a:pt x="0" y="0"/>
                </a:moveTo>
                <a:lnTo>
                  <a:pt x="5835116" y="0"/>
                </a:lnTo>
                <a:lnTo>
                  <a:pt x="5835116" y="7084071"/>
                </a:lnTo>
                <a:lnTo>
                  <a:pt x="0" y="7084071"/>
                </a:lnTo>
                <a:lnTo>
                  <a:pt x="0" y="0"/>
                </a:lnTo>
                <a:close/>
              </a:path>
            </a:pathLst>
          </a:custGeom>
          <a:blipFill>
            <a:blip r:embed="rId4"/>
            <a:stretch>
              <a:fillRect l="0" t="0" r="0" b="0"/>
            </a:stretch>
          </a:blipFill>
        </p:spPr>
      </p:sp>
      <p:sp>
        <p:nvSpPr>
          <p:cNvPr name="Freeform 4" id="4"/>
          <p:cNvSpPr/>
          <p:nvPr/>
        </p:nvSpPr>
        <p:spPr>
          <a:xfrm flipH="false" flipV="false" rot="0">
            <a:off x="9022061" y="2375978"/>
            <a:ext cx="7138302" cy="7084071"/>
          </a:xfrm>
          <a:custGeom>
            <a:avLst/>
            <a:gdLst/>
            <a:ahLst/>
            <a:cxnLst/>
            <a:rect r="r" b="b" t="t" l="l"/>
            <a:pathLst>
              <a:path h="7084071" w="7138302">
                <a:moveTo>
                  <a:pt x="0" y="0"/>
                </a:moveTo>
                <a:lnTo>
                  <a:pt x="7138303" y="0"/>
                </a:lnTo>
                <a:lnTo>
                  <a:pt x="7138303" y="7084071"/>
                </a:lnTo>
                <a:lnTo>
                  <a:pt x="0" y="7084071"/>
                </a:lnTo>
                <a:lnTo>
                  <a:pt x="0" y="0"/>
                </a:lnTo>
                <a:close/>
              </a:path>
            </a:pathLst>
          </a:custGeom>
          <a:blipFill>
            <a:blip r:embed="rId5"/>
            <a:stretch>
              <a:fillRect l="0" t="0" r="-11460" b="0"/>
            </a:stretch>
          </a:blipFill>
        </p:spPr>
      </p:sp>
      <p:sp>
        <p:nvSpPr>
          <p:cNvPr name="TextBox 5" id="5"/>
          <p:cNvSpPr txBox="true"/>
          <p:nvPr/>
        </p:nvSpPr>
        <p:spPr>
          <a:xfrm rot="0">
            <a:off x="2127636" y="938305"/>
            <a:ext cx="14032728" cy="762000"/>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Canva Sans Bold"/>
                <a:ea typeface="Canva Sans Bold"/>
                <a:cs typeface="Canva Sans Bold"/>
                <a:sym typeface="Canva Sans Bold"/>
              </a:rPr>
              <a:t>Password Team’s Scenario Testing</a:t>
            </a:r>
          </a:p>
        </p:txBody>
      </p:sp>
      <p:sp>
        <p:nvSpPr>
          <p:cNvPr name="TextBox 6" id="6"/>
          <p:cNvSpPr txBox="true"/>
          <p:nvPr/>
        </p:nvSpPr>
        <p:spPr>
          <a:xfrm rot="0">
            <a:off x="6907637" y="1728880"/>
            <a:ext cx="4472725" cy="426720"/>
          </a:xfrm>
          <a:prstGeom prst="rect">
            <a:avLst/>
          </a:prstGeom>
        </p:spPr>
        <p:txBody>
          <a:bodyPr anchor="t" rtlCol="false" tIns="0" lIns="0" bIns="0" rIns="0">
            <a:spAutoFit/>
          </a:bodyPr>
          <a:lstStyle/>
          <a:p>
            <a:pPr algn="ctr">
              <a:lnSpc>
                <a:spcPts val="3390"/>
              </a:lnSpc>
            </a:pPr>
            <a:r>
              <a:rPr lang="en-US" b="true" sz="3000" u="sng">
                <a:solidFill>
                  <a:srgbClr val="000000"/>
                </a:solidFill>
                <a:latin typeface="Canva Sans Bold"/>
                <a:ea typeface="Canva Sans Bold"/>
                <a:cs typeface="Canva Sans Bold"/>
                <a:sym typeface="Canva Sans Bold"/>
              </a:rPr>
              <a:t>Questions #3</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3"/>
            <a:stretch>
              <a:fillRect l="0" t="0" r="0" b="0"/>
            </a:stretch>
          </a:blipFill>
        </p:spPr>
      </p:sp>
      <p:sp>
        <p:nvSpPr>
          <p:cNvPr name="Freeform 3" id="3"/>
          <p:cNvSpPr/>
          <p:nvPr/>
        </p:nvSpPr>
        <p:spPr>
          <a:xfrm flipH="false" flipV="false" rot="0">
            <a:off x="3401076" y="2325153"/>
            <a:ext cx="4974930" cy="6933147"/>
          </a:xfrm>
          <a:custGeom>
            <a:avLst/>
            <a:gdLst/>
            <a:ahLst/>
            <a:cxnLst/>
            <a:rect r="r" b="b" t="t" l="l"/>
            <a:pathLst>
              <a:path h="6933147" w="4974930">
                <a:moveTo>
                  <a:pt x="0" y="0"/>
                </a:moveTo>
                <a:lnTo>
                  <a:pt x="4974930" y="0"/>
                </a:lnTo>
                <a:lnTo>
                  <a:pt x="4974930" y="6933147"/>
                </a:lnTo>
                <a:lnTo>
                  <a:pt x="0" y="6933147"/>
                </a:lnTo>
                <a:lnTo>
                  <a:pt x="0" y="0"/>
                </a:lnTo>
                <a:close/>
              </a:path>
            </a:pathLst>
          </a:custGeom>
          <a:blipFill>
            <a:blip r:embed="rId4"/>
            <a:stretch>
              <a:fillRect l="0" t="0" r="0" b="0"/>
            </a:stretch>
          </a:blipFill>
        </p:spPr>
      </p:sp>
      <p:sp>
        <p:nvSpPr>
          <p:cNvPr name="Freeform 4" id="4"/>
          <p:cNvSpPr/>
          <p:nvPr/>
        </p:nvSpPr>
        <p:spPr>
          <a:xfrm flipH="false" flipV="false" rot="0">
            <a:off x="10109172" y="2325153"/>
            <a:ext cx="4974930" cy="6933147"/>
          </a:xfrm>
          <a:custGeom>
            <a:avLst/>
            <a:gdLst/>
            <a:ahLst/>
            <a:cxnLst/>
            <a:rect r="r" b="b" t="t" l="l"/>
            <a:pathLst>
              <a:path h="6933147" w="4974930">
                <a:moveTo>
                  <a:pt x="0" y="0"/>
                </a:moveTo>
                <a:lnTo>
                  <a:pt x="4974930" y="0"/>
                </a:lnTo>
                <a:lnTo>
                  <a:pt x="4974930" y="6933147"/>
                </a:lnTo>
                <a:lnTo>
                  <a:pt x="0" y="6933147"/>
                </a:lnTo>
                <a:lnTo>
                  <a:pt x="0" y="0"/>
                </a:lnTo>
                <a:close/>
              </a:path>
            </a:pathLst>
          </a:custGeom>
          <a:blipFill>
            <a:blip r:embed="rId5"/>
            <a:stretch>
              <a:fillRect l="0" t="0" r="-7171" b="0"/>
            </a:stretch>
          </a:blipFill>
        </p:spPr>
      </p:sp>
      <p:sp>
        <p:nvSpPr>
          <p:cNvPr name="TextBox 5" id="5"/>
          <p:cNvSpPr txBox="true"/>
          <p:nvPr/>
        </p:nvSpPr>
        <p:spPr>
          <a:xfrm rot="0">
            <a:off x="2127636" y="938305"/>
            <a:ext cx="14032728" cy="762000"/>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Canva Sans Bold"/>
                <a:ea typeface="Canva Sans Bold"/>
                <a:cs typeface="Canva Sans Bold"/>
                <a:sym typeface="Canva Sans Bold"/>
              </a:rPr>
              <a:t>Password Team’s Scenario Testing</a:t>
            </a:r>
          </a:p>
        </p:txBody>
      </p:sp>
      <p:sp>
        <p:nvSpPr>
          <p:cNvPr name="TextBox 6" id="6"/>
          <p:cNvSpPr txBox="true"/>
          <p:nvPr/>
        </p:nvSpPr>
        <p:spPr>
          <a:xfrm rot="0">
            <a:off x="6907637" y="1728880"/>
            <a:ext cx="4472725" cy="426720"/>
          </a:xfrm>
          <a:prstGeom prst="rect">
            <a:avLst/>
          </a:prstGeom>
        </p:spPr>
        <p:txBody>
          <a:bodyPr anchor="t" rtlCol="false" tIns="0" lIns="0" bIns="0" rIns="0">
            <a:spAutoFit/>
          </a:bodyPr>
          <a:lstStyle/>
          <a:p>
            <a:pPr algn="ctr">
              <a:lnSpc>
                <a:spcPts val="3390"/>
              </a:lnSpc>
            </a:pPr>
            <a:r>
              <a:rPr lang="en-US" b="true" sz="3000" u="sng">
                <a:solidFill>
                  <a:srgbClr val="000000"/>
                </a:solidFill>
                <a:latin typeface="Canva Sans Bold"/>
                <a:ea typeface="Canva Sans Bold"/>
                <a:cs typeface="Canva Sans Bold"/>
                <a:sym typeface="Canva Sans Bold"/>
              </a:rPr>
              <a:t>Questions #4</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753010" y="923925"/>
            <a:ext cx="10781980" cy="863600"/>
          </a:xfrm>
          <a:prstGeom prst="rect">
            <a:avLst/>
          </a:prstGeom>
        </p:spPr>
        <p:txBody>
          <a:bodyPr anchor="t" rtlCol="false" tIns="0" lIns="0" bIns="0" rIns="0">
            <a:spAutoFit/>
          </a:bodyPr>
          <a:lstStyle/>
          <a:p>
            <a:pPr algn="ctr">
              <a:lnSpc>
                <a:spcPts val="7000"/>
              </a:lnSpc>
            </a:pPr>
            <a:r>
              <a:rPr lang="en-US" sz="5000" b="true">
                <a:solidFill>
                  <a:srgbClr val="000000"/>
                </a:solidFill>
                <a:latin typeface="Canva Sans Bold"/>
                <a:ea typeface="Canva Sans Bold"/>
                <a:cs typeface="Canva Sans Bold"/>
                <a:sym typeface="Canva Sans Bold"/>
              </a:rPr>
              <a:t>Agenda</a:t>
            </a:r>
          </a:p>
        </p:txBody>
      </p:sp>
      <p:grpSp>
        <p:nvGrpSpPr>
          <p:cNvPr name="Group 3" id="3"/>
          <p:cNvGrpSpPr/>
          <p:nvPr/>
        </p:nvGrpSpPr>
        <p:grpSpPr>
          <a:xfrm rot="0">
            <a:off x="847725" y="2424855"/>
            <a:ext cx="8115300" cy="898377"/>
            <a:chOff x="0" y="0"/>
            <a:chExt cx="10820400" cy="1197836"/>
          </a:xfrm>
        </p:grpSpPr>
        <p:grpSp>
          <p:nvGrpSpPr>
            <p:cNvPr name="Group 4" id="4"/>
            <p:cNvGrpSpPr/>
            <p:nvPr/>
          </p:nvGrpSpPr>
          <p:grpSpPr>
            <a:xfrm rot="0">
              <a:off x="0" y="0"/>
              <a:ext cx="10820400" cy="1197836"/>
              <a:chOff x="0" y="0"/>
              <a:chExt cx="2372783" cy="262671"/>
            </a:xfrm>
          </p:grpSpPr>
          <p:sp>
            <p:nvSpPr>
              <p:cNvPr name="Freeform 5" id="5"/>
              <p:cNvSpPr/>
              <p:nvPr/>
            </p:nvSpPr>
            <p:spPr>
              <a:xfrm flipH="false" flipV="false" rot="0">
                <a:off x="0" y="0"/>
                <a:ext cx="2372783" cy="262671"/>
              </a:xfrm>
              <a:custGeom>
                <a:avLst/>
                <a:gdLst/>
                <a:ahLst/>
                <a:cxnLst/>
                <a:rect r="r" b="b" t="t" l="l"/>
                <a:pathLst>
                  <a:path h="262671" w="2372783">
                    <a:moveTo>
                      <a:pt x="18633" y="0"/>
                    </a:moveTo>
                    <a:lnTo>
                      <a:pt x="2354151" y="0"/>
                    </a:lnTo>
                    <a:cubicBezTo>
                      <a:pt x="2359092" y="0"/>
                      <a:pt x="2363832" y="1963"/>
                      <a:pt x="2367326" y="5457"/>
                    </a:cubicBezTo>
                    <a:cubicBezTo>
                      <a:pt x="2370820" y="8952"/>
                      <a:pt x="2372783" y="13691"/>
                      <a:pt x="2372783" y="18633"/>
                    </a:cubicBezTo>
                    <a:lnTo>
                      <a:pt x="2372783" y="244038"/>
                    </a:lnTo>
                    <a:cubicBezTo>
                      <a:pt x="2372783" y="254329"/>
                      <a:pt x="2364441" y="262671"/>
                      <a:pt x="2354151" y="262671"/>
                    </a:cubicBezTo>
                    <a:lnTo>
                      <a:pt x="18633" y="262671"/>
                    </a:lnTo>
                    <a:cubicBezTo>
                      <a:pt x="8342" y="262671"/>
                      <a:pt x="0" y="254329"/>
                      <a:pt x="0" y="244038"/>
                    </a:cubicBezTo>
                    <a:lnTo>
                      <a:pt x="0" y="18633"/>
                    </a:lnTo>
                    <a:cubicBezTo>
                      <a:pt x="0" y="13691"/>
                      <a:pt x="1963" y="8952"/>
                      <a:pt x="5457" y="5457"/>
                    </a:cubicBezTo>
                    <a:cubicBezTo>
                      <a:pt x="8952" y="1963"/>
                      <a:pt x="13691" y="0"/>
                      <a:pt x="18633" y="0"/>
                    </a:cubicBezTo>
                    <a:close/>
                  </a:path>
                </a:pathLst>
              </a:custGeom>
              <a:solidFill>
                <a:srgbClr val="28B5E7"/>
              </a:solidFill>
            </p:spPr>
          </p:sp>
          <p:sp>
            <p:nvSpPr>
              <p:cNvPr name="TextBox 6" id="6"/>
              <p:cNvSpPr txBox="true"/>
              <p:nvPr/>
            </p:nvSpPr>
            <p:spPr>
              <a:xfrm>
                <a:off x="0" y="-47625"/>
                <a:ext cx="2372783" cy="310296"/>
              </a:xfrm>
              <a:prstGeom prst="rect">
                <a:avLst/>
              </a:prstGeom>
            </p:spPr>
            <p:txBody>
              <a:bodyPr anchor="ctr" rtlCol="false" tIns="50800" lIns="50800" bIns="50800" rIns="50800"/>
              <a:lstStyle/>
              <a:p>
                <a:pPr algn="ctr">
                  <a:lnSpc>
                    <a:spcPts val="2800"/>
                  </a:lnSpc>
                </a:pPr>
              </a:p>
            </p:txBody>
          </p:sp>
        </p:grpSp>
        <p:sp>
          <p:nvSpPr>
            <p:cNvPr name="TextBox 7" id="7"/>
            <p:cNvSpPr txBox="true"/>
            <p:nvPr/>
          </p:nvSpPr>
          <p:spPr>
            <a:xfrm rot="0">
              <a:off x="1577234" y="268273"/>
              <a:ext cx="8898645" cy="613664"/>
            </a:xfrm>
            <a:prstGeom prst="rect">
              <a:avLst/>
            </a:prstGeom>
          </p:spPr>
          <p:txBody>
            <a:bodyPr anchor="t" rtlCol="false" tIns="0" lIns="0" bIns="0" rIns="0">
              <a:spAutoFit/>
            </a:bodyPr>
            <a:lstStyle/>
            <a:p>
              <a:pPr algn="l">
                <a:lnSpc>
                  <a:spcPts val="3940"/>
                </a:lnSpc>
              </a:pPr>
              <a:r>
                <a:rPr lang="en-US" sz="2814" b="true">
                  <a:solidFill>
                    <a:srgbClr val="000000"/>
                  </a:solidFill>
                  <a:latin typeface="Canva Sans Bold"/>
                  <a:ea typeface="Canva Sans Bold"/>
                  <a:cs typeface="Canva Sans Bold"/>
                  <a:sym typeface="Canva Sans Bold"/>
                </a:rPr>
                <a:t>Password Team’s Introduction</a:t>
              </a:r>
            </a:p>
          </p:txBody>
        </p:sp>
        <p:sp>
          <p:nvSpPr>
            <p:cNvPr name="AutoShape 8" id="8"/>
            <p:cNvSpPr/>
            <p:nvPr/>
          </p:nvSpPr>
          <p:spPr>
            <a:xfrm flipH="true">
              <a:off x="1335923" y="151280"/>
              <a:ext cx="0" cy="893746"/>
            </a:xfrm>
            <a:prstGeom prst="line">
              <a:avLst/>
            </a:prstGeom>
            <a:ln cap="flat" w="25400">
              <a:solidFill>
                <a:srgbClr val="0B3367"/>
              </a:solidFill>
              <a:prstDash val="solid"/>
              <a:headEnd type="none" len="sm" w="sm"/>
              <a:tailEnd type="none" len="sm" w="sm"/>
            </a:ln>
          </p:spPr>
        </p:sp>
        <p:grpSp>
          <p:nvGrpSpPr>
            <p:cNvPr name="Group 9" id="9"/>
            <p:cNvGrpSpPr/>
            <p:nvPr/>
          </p:nvGrpSpPr>
          <p:grpSpPr>
            <a:xfrm rot="0">
              <a:off x="221738" y="48147"/>
              <a:ext cx="966759" cy="1101542"/>
              <a:chOff x="0" y="0"/>
              <a:chExt cx="812800" cy="926118"/>
            </a:xfrm>
          </p:grpSpPr>
          <p:sp>
            <p:nvSpPr>
              <p:cNvPr name="Freeform 10" id="10"/>
              <p:cNvSpPr/>
              <p:nvPr/>
            </p:nvSpPr>
            <p:spPr>
              <a:xfrm flipH="false" flipV="false" rot="0">
                <a:off x="0" y="0"/>
                <a:ext cx="812800" cy="926118"/>
              </a:xfrm>
              <a:custGeom>
                <a:avLst/>
                <a:gdLst/>
                <a:ahLst/>
                <a:cxnLst/>
                <a:rect r="r" b="b" t="t" l="l"/>
                <a:pathLst>
                  <a:path h="926118" w="812800">
                    <a:moveTo>
                      <a:pt x="406400" y="0"/>
                    </a:moveTo>
                    <a:cubicBezTo>
                      <a:pt x="181951" y="0"/>
                      <a:pt x="0" y="207319"/>
                      <a:pt x="0" y="463059"/>
                    </a:cubicBezTo>
                    <a:cubicBezTo>
                      <a:pt x="0" y="718800"/>
                      <a:pt x="181951" y="926118"/>
                      <a:pt x="406400" y="926118"/>
                    </a:cubicBezTo>
                    <a:cubicBezTo>
                      <a:pt x="630849" y="926118"/>
                      <a:pt x="812800" y="718800"/>
                      <a:pt x="812800" y="463059"/>
                    </a:cubicBezTo>
                    <a:cubicBezTo>
                      <a:pt x="812800" y="207319"/>
                      <a:pt x="630849" y="0"/>
                      <a:pt x="406400" y="0"/>
                    </a:cubicBezTo>
                    <a:close/>
                  </a:path>
                </a:pathLst>
              </a:custGeom>
              <a:solidFill>
                <a:srgbClr val="000000">
                  <a:alpha val="0"/>
                </a:srgbClr>
              </a:solidFill>
              <a:ln cap="sq">
                <a:noFill/>
                <a:prstDash val="solid"/>
                <a:miter/>
              </a:ln>
            </p:spPr>
          </p:sp>
          <p:sp>
            <p:nvSpPr>
              <p:cNvPr name="TextBox 11" id="11"/>
              <p:cNvSpPr txBox="true"/>
              <p:nvPr/>
            </p:nvSpPr>
            <p:spPr>
              <a:xfrm>
                <a:off x="76200" y="29674"/>
                <a:ext cx="660400" cy="809621"/>
              </a:xfrm>
              <a:prstGeom prst="rect">
                <a:avLst/>
              </a:prstGeom>
            </p:spPr>
            <p:txBody>
              <a:bodyPr anchor="ctr" rtlCol="false" tIns="50800" lIns="50800" bIns="50800" rIns="50800"/>
              <a:lstStyle/>
              <a:p>
                <a:pPr algn="ctr">
                  <a:lnSpc>
                    <a:spcPts val="4200"/>
                  </a:lnSpc>
                </a:pPr>
                <a:r>
                  <a:rPr lang="en-US" b="true" sz="3000">
                    <a:solidFill>
                      <a:srgbClr val="000000"/>
                    </a:solidFill>
                    <a:latin typeface="Canva Sans Bold"/>
                    <a:ea typeface="Canva Sans Bold"/>
                    <a:cs typeface="Canva Sans Bold"/>
                    <a:sym typeface="Canva Sans Bold"/>
                  </a:rPr>
                  <a:t>1</a:t>
                </a:r>
              </a:p>
            </p:txBody>
          </p:sp>
        </p:grpSp>
      </p:grpSp>
      <p:grpSp>
        <p:nvGrpSpPr>
          <p:cNvPr name="Group 12" id="12"/>
          <p:cNvGrpSpPr/>
          <p:nvPr/>
        </p:nvGrpSpPr>
        <p:grpSpPr>
          <a:xfrm rot="0">
            <a:off x="847725" y="5726559"/>
            <a:ext cx="8115300" cy="898377"/>
            <a:chOff x="0" y="0"/>
            <a:chExt cx="10820400" cy="1197836"/>
          </a:xfrm>
        </p:grpSpPr>
        <p:grpSp>
          <p:nvGrpSpPr>
            <p:cNvPr name="Group 13" id="13"/>
            <p:cNvGrpSpPr/>
            <p:nvPr/>
          </p:nvGrpSpPr>
          <p:grpSpPr>
            <a:xfrm rot="0">
              <a:off x="0" y="0"/>
              <a:ext cx="10820400" cy="1197836"/>
              <a:chOff x="0" y="0"/>
              <a:chExt cx="2372783" cy="262671"/>
            </a:xfrm>
          </p:grpSpPr>
          <p:sp>
            <p:nvSpPr>
              <p:cNvPr name="Freeform 14" id="14"/>
              <p:cNvSpPr/>
              <p:nvPr/>
            </p:nvSpPr>
            <p:spPr>
              <a:xfrm flipH="false" flipV="false" rot="0">
                <a:off x="0" y="0"/>
                <a:ext cx="2372783" cy="262671"/>
              </a:xfrm>
              <a:custGeom>
                <a:avLst/>
                <a:gdLst/>
                <a:ahLst/>
                <a:cxnLst/>
                <a:rect r="r" b="b" t="t" l="l"/>
                <a:pathLst>
                  <a:path h="262671" w="2372783">
                    <a:moveTo>
                      <a:pt x="18633" y="0"/>
                    </a:moveTo>
                    <a:lnTo>
                      <a:pt x="2354151" y="0"/>
                    </a:lnTo>
                    <a:cubicBezTo>
                      <a:pt x="2359092" y="0"/>
                      <a:pt x="2363832" y="1963"/>
                      <a:pt x="2367326" y="5457"/>
                    </a:cubicBezTo>
                    <a:cubicBezTo>
                      <a:pt x="2370820" y="8952"/>
                      <a:pt x="2372783" y="13691"/>
                      <a:pt x="2372783" y="18633"/>
                    </a:cubicBezTo>
                    <a:lnTo>
                      <a:pt x="2372783" y="244038"/>
                    </a:lnTo>
                    <a:cubicBezTo>
                      <a:pt x="2372783" y="254329"/>
                      <a:pt x="2364441" y="262671"/>
                      <a:pt x="2354151" y="262671"/>
                    </a:cubicBezTo>
                    <a:lnTo>
                      <a:pt x="18633" y="262671"/>
                    </a:lnTo>
                    <a:cubicBezTo>
                      <a:pt x="8342" y="262671"/>
                      <a:pt x="0" y="254329"/>
                      <a:pt x="0" y="244038"/>
                    </a:cubicBezTo>
                    <a:lnTo>
                      <a:pt x="0" y="18633"/>
                    </a:lnTo>
                    <a:cubicBezTo>
                      <a:pt x="0" y="13691"/>
                      <a:pt x="1963" y="8952"/>
                      <a:pt x="5457" y="5457"/>
                    </a:cubicBezTo>
                    <a:cubicBezTo>
                      <a:pt x="8952" y="1963"/>
                      <a:pt x="13691" y="0"/>
                      <a:pt x="18633" y="0"/>
                    </a:cubicBezTo>
                    <a:close/>
                  </a:path>
                </a:pathLst>
              </a:custGeom>
              <a:solidFill>
                <a:srgbClr val="28B5E7"/>
              </a:solidFill>
            </p:spPr>
          </p:sp>
          <p:sp>
            <p:nvSpPr>
              <p:cNvPr name="TextBox 15" id="15"/>
              <p:cNvSpPr txBox="true"/>
              <p:nvPr/>
            </p:nvSpPr>
            <p:spPr>
              <a:xfrm>
                <a:off x="0" y="-47625"/>
                <a:ext cx="2372783" cy="310296"/>
              </a:xfrm>
              <a:prstGeom prst="rect">
                <a:avLst/>
              </a:prstGeom>
            </p:spPr>
            <p:txBody>
              <a:bodyPr anchor="ctr" rtlCol="false" tIns="50800" lIns="50800" bIns="50800" rIns="50800"/>
              <a:lstStyle/>
              <a:p>
                <a:pPr algn="ctr">
                  <a:lnSpc>
                    <a:spcPts val="2800"/>
                  </a:lnSpc>
                </a:pPr>
              </a:p>
            </p:txBody>
          </p:sp>
        </p:grpSp>
        <p:sp>
          <p:nvSpPr>
            <p:cNvPr name="TextBox 16" id="16"/>
            <p:cNvSpPr txBox="true"/>
            <p:nvPr/>
          </p:nvSpPr>
          <p:spPr>
            <a:xfrm rot="0">
              <a:off x="1577234" y="268273"/>
              <a:ext cx="8898645" cy="613664"/>
            </a:xfrm>
            <a:prstGeom prst="rect">
              <a:avLst/>
            </a:prstGeom>
          </p:spPr>
          <p:txBody>
            <a:bodyPr anchor="t" rtlCol="false" tIns="0" lIns="0" bIns="0" rIns="0">
              <a:spAutoFit/>
            </a:bodyPr>
            <a:lstStyle/>
            <a:p>
              <a:pPr algn="l">
                <a:lnSpc>
                  <a:spcPts val="3940"/>
                </a:lnSpc>
              </a:pPr>
              <a:r>
                <a:rPr lang="en-US" sz="2814" b="true">
                  <a:solidFill>
                    <a:srgbClr val="000000"/>
                  </a:solidFill>
                  <a:latin typeface="Canva Sans Bold"/>
                  <a:ea typeface="Canva Sans Bold"/>
                  <a:cs typeface="Canva Sans Bold"/>
                  <a:sym typeface="Canva Sans Bold"/>
                </a:rPr>
                <a:t>OceanLink’s Challenges</a:t>
              </a:r>
            </a:p>
          </p:txBody>
        </p:sp>
        <p:sp>
          <p:nvSpPr>
            <p:cNvPr name="AutoShape 17" id="17"/>
            <p:cNvSpPr/>
            <p:nvPr/>
          </p:nvSpPr>
          <p:spPr>
            <a:xfrm flipH="true">
              <a:off x="1335923" y="151280"/>
              <a:ext cx="0" cy="893746"/>
            </a:xfrm>
            <a:prstGeom prst="line">
              <a:avLst/>
            </a:prstGeom>
            <a:ln cap="flat" w="25400">
              <a:solidFill>
                <a:srgbClr val="0B3367"/>
              </a:solidFill>
              <a:prstDash val="solid"/>
              <a:headEnd type="none" len="sm" w="sm"/>
              <a:tailEnd type="none" len="sm" w="sm"/>
            </a:ln>
          </p:spPr>
        </p:sp>
        <p:grpSp>
          <p:nvGrpSpPr>
            <p:cNvPr name="Group 18" id="18"/>
            <p:cNvGrpSpPr/>
            <p:nvPr/>
          </p:nvGrpSpPr>
          <p:grpSpPr>
            <a:xfrm rot="0">
              <a:off x="221738" y="48147"/>
              <a:ext cx="966759" cy="1101542"/>
              <a:chOff x="0" y="0"/>
              <a:chExt cx="812800" cy="926118"/>
            </a:xfrm>
          </p:grpSpPr>
          <p:sp>
            <p:nvSpPr>
              <p:cNvPr name="Freeform 19" id="19"/>
              <p:cNvSpPr/>
              <p:nvPr/>
            </p:nvSpPr>
            <p:spPr>
              <a:xfrm flipH="false" flipV="false" rot="0">
                <a:off x="0" y="0"/>
                <a:ext cx="812800" cy="926118"/>
              </a:xfrm>
              <a:custGeom>
                <a:avLst/>
                <a:gdLst/>
                <a:ahLst/>
                <a:cxnLst/>
                <a:rect r="r" b="b" t="t" l="l"/>
                <a:pathLst>
                  <a:path h="926118" w="812800">
                    <a:moveTo>
                      <a:pt x="406400" y="0"/>
                    </a:moveTo>
                    <a:cubicBezTo>
                      <a:pt x="181951" y="0"/>
                      <a:pt x="0" y="207319"/>
                      <a:pt x="0" y="463059"/>
                    </a:cubicBezTo>
                    <a:cubicBezTo>
                      <a:pt x="0" y="718800"/>
                      <a:pt x="181951" y="926118"/>
                      <a:pt x="406400" y="926118"/>
                    </a:cubicBezTo>
                    <a:cubicBezTo>
                      <a:pt x="630849" y="926118"/>
                      <a:pt x="812800" y="718800"/>
                      <a:pt x="812800" y="463059"/>
                    </a:cubicBezTo>
                    <a:cubicBezTo>
                      <a:pt x="812800" y="207319"/>
                      <a:pt x="630849" y="0"/>
                      <a:pt x="406400" y="0"/>
                    </a:cubicBezTo>
                    <a:close/>
                  </a:path>
                </a:pathLst>
              </a:custGeom>
              <a:solidFill>
                <a:srgbClr val="000000">
                  <a:alpha val="0"/>
                </a:srgbClr>
              </a:solidFill>
              <a:ln cap="sq">
                <a:noFill/>
                <a:prstDash val="solid"/>
                <a:miter/>
              </a:ln>
            </p:spPr>
          </p:sp>
          <p:sp>
            <p:nvSpPr>
              <p:cNvPr name="TextBox 20" id="20"/>
              <p:cNvSpPr txBox="true"/>
              <p:nvPr/>
            </p:nvSpPr>
            <p:spPr>
              <a:xfrm>
                <a:off x="76200" y="29674"/>
                <a:ext cx="660400" cy="809621"/>
              </a:xfrm>
              <a:prstGeom prst="rect">
                <a:avLst/>
              </a:prstGeom>
            </p:spPr>
            <p:txBody>
              <a:bodyPr anchor="ctr" rtlCol="false" tIns="50800" lIns="50800" bIns="50800" rIns="50800"/>
              <a:lstStyle/>
              <a:p>
                <a:pPr algn="ctr">
                  <a:lnSpc>
                    <a:spcPts val="4200"/>
                  </a:lnSpc>
                </a:pPr>
                <a:r>
                  <a:rPr lang="en-US" b="true" sz="3000">
                    <a:solidFill>
                      <a:srgbClr val="000000"/>
                    </a:solidFill>
                    <a:latin typeface="Canva Sans Bold"/>
                    <a:ea typeface="Canva Sans Bold"/>
                    <a:cs typeface="Canva Sans Bold"/>
                    <a:sym typeface="Canva Sans Bold"/>
                  </a:rPr>
                  <a:t>3</a:t>
                </a:r>
              </a:p>
            </p:txBody>
          </p:sp>
        </p:grpSp>
      </p:grpSp>
      <p:grpSp>
        <p:nvGrpSpPr>
          <p:cNvPr name="Group 21" id="21"/>
          <p:cNvGrpSpPr/>
          <p:nvPr/>
        </p:nvGrpSpPr>
        <p:grpSpPr>
          <a:xfrm rot="0">
            <a:off x="9324975" y="2424855"/>
            <a:ext cx="8115300" cy="898377"/>
            <a:chOff x="0" y="0"/>
            <a:chExt cx="10820400" cy="1197836"/>
          </a:xfrm>
        </p:grpSpPr>
        <p:grpSp>
          <p:nvGrpSpPr>
            <p:cNvPr name="Group 22" id="22"/>
            <p:cNvGrpSpPr/>
            <p:nvPr/>
          </p:nvGrpSpPr>
          <p:grpSpPr>
            <a:xfrm rot="0">
              <a:off x="0" y="0"/>
              <a:ext cx="10820400" cy="1197836"/>
              <a:chOff x="0" y="0"/>
              <a:chExt cx="2372783" cy="262671"/>
            </a:xfrm>
          </p:grpSpPr>
          <p:sp>
            <p:nvSpPr>
              <p:cNvPr name="Freeform 23" id="23"/>
              <p:cNvSpPr/>
              <p:nvPr/>
            </p:nvSpPr>
            <p:spPr>
              <a:xfrm flipH="false" flipV="false" rot="0">
                <a:off x="0" y="0"/>
                <a:ext cx="2372783" cy="262671"/>
              </a:xfrm>
              <a:custGeom>
                <a:avLst/>
                <a:gdLst/>
                <a:ahLst/>
                <a:cxnLst/>
                <a:rect r="r" b="b" t="t" l="l"/>
                <a:pathLst>
                  <a:path h="262671" w="2372783">
                    <a:moveTo>
                      <a:pt x="18633" y="0"/>
                    </a:moveTo>
                    <a:lnTo>
                      <a:pt x="2354151" y="0"/>
                    </a:lnTo>
                    <a:cubicBezTo>
                      <a:pt x="2359092" y="0"/>
                      <a:pt x="2363832" y="1963"/>
                      <a:pt x="2367326" y="5457"/>
                    </a:cubicBezTo>
                    <a:cubicBezTo>
                      <a:pt x="2370820" y="8952"/>
                      <a:pt x="2372783" y="13691"/>
                      <a:pt x="2372783" y="18633"/>
                    </a:cubicBezTo>
                    <a:lnTo>
                      <a:pt x="2372783" y="244038"/>
                    </a:lnTo>
                    <a:cubicBezTo>
                      <a:pt x="2372783" y="254329"/>
                      <a:pt x="2364441" y="262671"/>
                      <a:pt x="2354151" y="262671"/>
                    </a:cubicBezTo>
                    <a:lnTo>
                      <a:pt x="18633" y="262671"/>
                    </a:lnTo>
                    <a:cubicBezTo>
                      <a:pt x="8342" y="262671"/>
                      <a:pt x="0" y="254329"/>
                      <a:pt x="0" y="244038"/>
                    </a:cubicBezTo>
                    <a:lnTo>
                      <a:pt x="0" y="18633"/>
                    </a:lnTo>
                    <a:cubicBezTo>
                      <a:pt x="0" y="13691"/>
                      <a:pt x="1963" y="8952"/>
                      <a:pt x="5457" y="5457"/>
                    </a:cubicBezTo>
                    <a:cubicBezTo>
                      <a:pt x="8952" y="1963"/>
                      <a:pt x="13691" y="0"/>
                      <a:pt x="18633" y="0"/>
                    </a:cubicBezTo>
                    <a:close/>
                  </a:path>
                </a:pathLst>
              </a:custGeom>
              <a:solidFill>
                <a:srgbClr val="28B5E7"/>
              </a:solidFill>
            </p:spPr>
          </p:sp>
          <p:sp>
            <p:nvSpPr>
              <p:cNvPr name="TextBox 24" id="24"/>
              <p:cNvSpPr txBox="true"/>
              <p:nvPr/>
            </p:nvSpPr>
            <p:spPr>
              <a:xfrm>
                <a:off x="0" y="-47625"/>
                <a:ext cx="2372783" cy="310296"/>
              </a:xfrm>
              <a:prstGeom prst="rect">
                <a:avLst/>
              </a:prstGeom>
            </p:spPr>
            <p:txBody>
              <a:bodyPr anchor="ctr" rtlCol="false" tIns="50800" lIns="50800" bIns="50800" rIns="50800"/>
              <a:lstStyle/>
              <a:p>
                <a:pPr algn="ctr">
                  <a:lnSpc>
                    <a:spcPts val="2800"/>
                  </a:lnSpc>
                </a:pPr>
              </a:p>
            </p:txBody>
          </p:sp>
        </p:grpSp>
        <p:sp>
          <p:nvSpPr>
            <p:cNvPr name="TextBox 25" id="25"/>
            <p:cNvSpPr txBox="true"/>
            <p:nvPr/>
          </p:nvSpPr>
          <p:spPr>
            <a:xfrm rot="0">
              <a:off x="1577234" y="268273"/>
              <a:ext cx="8898645" cy="613664"/>
            </a:xfrm>
            <a:prstGeom prst="rect">
              <a:avLst/>
            </a:prstGeom>
          </p:spPr>
          <p:txBody>
            <a:bodyPr anchor="t" rtlCol="false" tIns="0" lIns="0" bIns="0" rIns="0">
              <a:spAutoFit/>
            </a:bodyPr>
            <a:lstStyle/>
            <a:p>
              <a:pPr algn="l">
                <a:lnSpc>
                  <a:spcPts val="3940"/>
                </a:lnSpc>
              </a:pPr>
              <a:r>
                <a:rPr lang="en-US" sz="2814" b="true">
                  <a:solidFill>
                    <a:srgbClr val="000000"/>
                  </a:solidFill>
                  <a:latin typeface="Canva Sans Bold"/>
                  <a:ea typeface="Canva Sans Bold"/>
                  <a:cs typeface="Canva Sans Bold"/>
                  <a:sym typeface="Canva Sans Bold"/>
                </a:rPr>
                <a:t>Password Team’s High Level Solution</a:t>
              </a:r>
            </a:p>
          </p:txBody>
        </p:sp>
        <p:sp>
          <p:nvSpPr>
            <p:cNvPr name="AutoShape 26" id="26"/>
            <p:cNvSpPr/>
            <p:nvPr/>
          </p:nvSpPr>
          <p:spPr>
            <a:xfrm flipH="true">
              <a:off x="1335923" y="151280"/>
              <a:ext cx="0" cy="893746"/>
            </a:xfrm>
            <a:prstGeom prst="line">
              <a:avLst/>
            </a:prstGeom>
            <a:ln cap="flat" w="25400">
              <a:solidFill>
                <a:srgbClr val="0B3367"/>
              </a:solidFill>
              <a:prstDash val="solid"/>
              <a:headEnd type="none" len="sm" w="sm"/>
              <a:tailEnd type="none" len="sm" w="sm"/>
            </a:ln>
          </p:spPr>
        </p:sp>
        <p:grpSp>
          <p:nvGrpSpPr>
            <p:cNvPr name="Group 27" id="27"/>
            <p:cNvGrpSpPr/>
            <p:nvPr/>
          </p:nvGrpSpPr>
          <p:grpSpPr>
            <a:xfrm rot="0">
              <a:off x="221738" y="0"/>
              <a:ext cx="966759" cy="1101542"/>
              <a:chOff x="0" y="0"/>
              <a:chExt cx="812800" cy="926118"/>
            </a:xfrm>
          </p:grpSpPr>
          <p:sp>
            <p:nvSpPr>
              <p:cNvPr name="Freeform 28" id="28"/>
              <p:cNvSpPr/>
              <p:nvPr/>
            </p:nvSpPr>
            <p:spPr>
              <a:xfrm flipH="false" flipV="false" rot="0">
                <a:off x="0" y="0"/>
                <a:ext cx="812800" cy="926118"/>
              </a:xfrm>
              <a:custGeom>
                <a:avLst/>
                <a:gdLst/>
                <a:ahLst/>
                <a:cxnLst/>
                <a:rect r="r" b="b" t="t" l="l"/>
                <a:pathLst>
                  <a:path h="926118" w="812800">
                    <a:moveTo>
                      <a:pt x="406400" y="0"/>
                    </a:moveTo>
                    <a:cubicBezTo>
                      <a:pt x="181951" y="0"/>
                      <a:pt x="0" y="207319"/>
                      <a:pt x="0" y="463059"/>
                    </a:cubicBezTo>
                    <a:cubicBezTo>
                      <a:pt x="0" y="718800"/>
                      <a:pt x="181951" y="926118"/>
                      <a:pt x="406400" y="926118"/>
                    </a:cubicBezTo>
                    <a:cubicBezTo>
                      <a:pt x="630849" y="926118"/>
                      <a:pt x="812800" y="718800"/>
                      <a:pt x="812800" y="463059"/>
                    </a:cubicBezTo>
                    <a:cubicBezTo>
                      <a:pt x="812800" y="207319"/>
                      <a:pt x="630849" y="0"/>
                      <a:pt x="406400" y="0"/>
                    </a:cubicBezTo>
                    <a:close/>
                  </a:path>
                </a:pathLst>
              </a:custGeom>
              <a:solidFill>
                <a:srgbClr val="000000">
                  <a:alpha val="0"/>
                </a:srgbClr>
              </a:solidFill>
              <a:ln cap="sq">
                <a:noFill/>
                <a:prstDash val="solid"/>
                <a:miter/>
              </a:ln>
            </p:spPr>
          </p:sp>
          <p:sp>
            <p:nvSpPr>
              <p:cNvPr name="TextBox 29" id="29"/>
              <p:cNvSpPr txBox="true"/>
              <p:nvPr/>
            </p:nvSpPr>
            <p:spPr>
              <a:xfrm>
                <a:off x="76200" y="29674"/>
                <a:ext cx="660400" cy="809621"/>
              </a:xfrm>
              <a:prstGeom prst="rect">
                <a:avLst/>
              </a:prstGeom>
            </p:spPr>
            <p:txBody>
              <a:bodyPr anchor="ctr" rtlCol="false" tIns="50800" lIns="50800" bIns="50800" rIns="50800"/>
              <a:lstStyle/>
              <a:p>
                <a:pPr algn="ctr">
                  <a:lnSpc>
                    <a:spcPts val="4200"/>
                  </a:lnSpc>
                </a:pPr>
                <a:r>
                  <a:rPr lang="en-US" b="true" sz="3000">
                    <a:solidFill>
                      <a:srgbClr val="000000"/>
                    </a:solidFill>
                    <a:latin typeface="Canva Sans Bold"/>
                    <a:ea typeface="Canva Sans Bold"/>
                    <a:cs typeface="Canva Sans Bold"/>
                    <a:sym typeface="Canva Sans Bold"/>
                  </a:rPr>
                  <a:t>5</a:t>
                </a:r>
              </a:p>
            </p:txBody>
          </p:sp>
        </p:grpSp>
      </p:grpSp>
      <p:grpSp>
        <p:nvGrpSpPr>
          <p:cNvPr name="Group 30" id="30"/>
          <p:cNvGrpSpPr/>
          <p:nvPr/>
        </p:nvGrpSpPr>
        <p:grpSpPr>
          <a:xfrm rot="0">
            <a:off x="9324975" y="5726559"/>
            <a:ext cx="8115300" cy="898377"/>
            <a:chOff x="0" y="0"/>
            <a:chExt cx="10820400" cy="1197836"/>
          </a:xfrm>
        </p:grpSpPr>
        <p:grpSp>
          <p:nvGrpSpPr>
            <p:cNvPr name="Group 31" id="31"/>
            <p:cNvGrpSpPr/>
            <p:nvPr/>
          </p:nvGrpSpPr>
          <p:grpSpPr>
            <a:xfrm rot="0">
              <a:off x="0" y="0"/>
              <a:ext cx="10820400" cy="1197836"/>
              <a:chOff x="0" y="0"/>
              <a:chExt cx="2372783" cy="262671"/>
            </a:xfrm>
          </p:grpSpPr>
          <p:sp>
            <p:nvSpPr>
              <p:cNvPr name="Freeform 32" id="32"/>
              <p:cNvSpPr/>
              <p:nvPr/>
            </p:nvSpPr>
            <p:spPr>
              <a:xfrm flipH="false" flipV="false" rot="0">
                <a:off x="0" y="0"/>
                <a:ext cx="2372783" cy="262671"/>
              </a:xfrm>
              <a:custGeom>
                <a:avLst/>
                <a:gdLst/>
                <a:ahLst/>
                <a:cxnLst/>
                <a:rect r="r" b="b" t="t" l="l"/>
                <a:pathLst>
                  <a:path h="262671" w="2372783">
                    <a:moveTo>
                      <a:pt x="18633" y="0"/>
                    </a:moveTo>
                    <a:lnTo>
                      <a:pt x="2354151" y="0"/>
                    </a:lnTo>
                    <a:cubicBezTo>
                      <a:pt x="2359092" y="0"/>
                      <a:pt x="2363832" y="1963"/>
                      <a:pt x="2367326" y="5457"/>
                    </a:cubicBezTo>
                    <a:cubicBezTo>
                      <a:pt x="2370820" y="8952"/>
                      <a:pt x="2372783" y="13691"/>
                      <a:pt x="2372783" y="18633"/>
                    </a:cubicBezTo>
                    <a:lnTo>
                      <a:pt x="2372783" y="244038"/>
                    </a:lnTo>
                    <a:cubicBezTo>
                      <a:pt x="2372783" y="254329"/>
                      <a:pt x="2364441" y="262671"/>
                      <a:pt x="2354151" y="262671"/>
                    </a:cubicBezTo>
                    <a:lnTo>
                      <a:pt x="18633" y="262671"/>
                    </a:lnTo>
                    <a:cubicBezTo>
                      <a:pt x="8342" y="262671"/>
                      <a:pt x="0" y="254329"/>
                      <a:pt x="0" y="244038"/>
                    </a:cubicBezTo>
                    <a:lnTo>
                      <a:pt x="0" y="18633"/>
                    </a:lnTo>
                    <a:cubicBezTo>
                      <a:pt x="0" y="13691"/>
                      <a:pt x="1963" y="8952"/>
                      <a:pt x="5457" y="5457"/>
                    </a:cubicBezTo>
                    <a:cubicBezTo>
                      <a:pt x="8952" y="1963"/>
                      <a:pt x="13691" y="0"/>
                      <a:pt x="18633" y="0"/>
                    </a:cubicBezTo>
                    <a:close/>
                  </a:path>
                </a:pathLst>
              </a:custGeom>
              <a:solidFill>
                <a:srgbClr val="28B5E7"/>
              </a:solidFill>
            </p:spPr>
          </p:sp>
          <p:sp>
            <p:nvSpPr>
              <p:cNvPr name="TextBox 33" id="33"/>
              <p:cNvSpPr txBox="true"/>
              <p:nvPr/>
            </p:nvSpPr>
            <p:spPr>
              <a:xfrm>
                <a:off x="0" y="-47625"/>
                <a:ext cx="2372783" cy="310296"/>
              </a:xfrm>
              <a:prstGeom prst="rect">
                <a:avLst/>
              </a:prstGeom>
            </p:spPr>
            <p:txBody>
              <a:bodyPr anchor="ctr" rtlCol="false" tIns="50800" lIns="50800" bIns="50800" rIns="50800"/>
              <a:lstStyle/>
              <a:p>
                <a:pPr algn="ctr">
                  <a:lnSpc>
                    <a:spcPts val="2800"/>
                  </a:lnSpc>
                </a:pPr>
              </a:p>
            </p:txBody>
          </p:sp>
        </p:grpSp>
        <p:sp>
          <p:nvSpPr>
            <p:cNvPr name="TextBox 34" id="34"/>
            <p:cNvSpPr txBox="true"/>
            <p:nvPr/>
          </p:nvSpPr>
          <p:spPr>
            <a:xfrm rot="0">
              <a:off x="1577234" y="268273"/>
              <a:ext cx="8898645" cy="613664"/>
            </a:xfrm>
            <a:prstGeom prst="rect">
              <a:avLst/>
            </a:prstGeom>
          </p:spPr>
          <p:txBody>
            <a:bodyPr anchor="t" rtlCol="false" tIns="0" lIns="0" bIns="0" rIns="0">
              <a:spAutoFit/>
            </a:bodyPr>
            <a:lstStyle/>
            <a:p>
              <a:pPr algn="l">
                <a:lnSpc>
                  <a:spcPts val="3940"/>
                </a:lnSpc>
              </a:pPr>
              <a:r>
                <a:rPr lang="en-US" sz="2814" b="true">
                  <a:solidFill>
                    <a:srgbClr val="000000"/>
                  </a:solidFill>
                  <a:latin typeface="Canva Sans Bold"/>
                  <a:ea typeface="Canva Sans Bold"/>
                  <a:cs typeface="Canva Sans Bold"/>
                  <a:sym typeface="Canva Sans Bold"/>
                </a:rPr>
                <a:t>Password Team’s Scenario Testing</a:t>
              </a:r>
            </a:p>
          </p:txBody>
        </p:sp>
        <p:sp>
          <p:nvSpPr>
            <p:cNvPr name="AutoShape 35" id="35"/>
            <p:cNvSpPr/>
            <p:nvPr/>
          </p:nvSpPr>
          <p:spPr>
            <a:xfrm flipH="true">
              <a:off x="1335923" y="151280"/>
              <a:ext cx="0" cy="893746"/>
            </a:xfrm>
            <a:prstGeom prst="line">
              <a:avLst/>
            </a:prstGeom>
            <a:ln cap="flat" w="25400">
              <a:solidFill>
                <a:srgbClr val="0B3367"/>
              </a:solidFill>
              <a:prstDash val="solid"/>
              <a:headEnd type="none" len="sm" w="sm"/>
              <a:tailEnd type="none" len="sm" w="sm"/>
            </a:ln>
          </p:spPr>
        </p:sp>
        <p:grpSp>
          <p:nvGrpSpPr>
            <p:cNvPr name="Group 36" id="36"/>
            <p:cNvGrpSpPr/>
            <p:nvPr/>
          </p:nvGrpSpPr>
          <p:grpSpPr>
            <a:xfrm rot="0">
              <a:off x="221738" y="0"/>
              <a:ext cx="966759" cy="1101542"/>
              <a:chOff x="0" y="0"/>
              <a:chExt cx="812800" cy="926118"/>
            </a:xfrm>
          </p:grpSpPr>
          <p:sp>
            <p:nvSpPr>
              <p:cNvPr name="Freeform 37" id="37"/>
              <p:cNvSpPr/>
              <p:nvPr/>
            </p:nvSpPr>
            <p:spPr>
              <a:xfrm flipH="false" flipV="false" rot="0">
                <a:off x="0" y="0"/>
                <a:ext cx="812800" cy="926118"/>
              </a:xfrm>
              <a:custGeom>
                <a:avLst/>
                <a:gdLst/>
                <a:ahLst/>
                <a:cxnLst/>
                <a:rect r="r" b="b" t="t" l="l"/>
                <a:pathLst>
                  <a:path h="926118" w="812800">
                    <a:moveTo>
                      <a:pt x="406400" y="0"/>
                    </a:moveTo>
                    <a:cubicBezTo>
                      <a:pt x="181951" y="0"/>
                      <a:pt x="0" y="207319"/>
                      <a:pt x="0" y="463059"/>
                    </a:cubicBezTo>
                    <a:cubicBezTo>
                      <a:pt x="0" y="718800"/>
                      <a:pt x="181951" y="926118"/>
                      <a:pt x="406400" y="926118"/>
                    </a:cubicBezTo>
                    <a:cubicBezTo>
                      <a:pt x="630849" y="926118"/>
                      <a:pt x="812800" y="718800"/>
                      <a:pt x="812800" y="463059"/>
                    </a:cubicBezTo>
                    <a:cubicBezTo>
                      <a:pt x="812800" y="207319"/>
                      <a:pt x="630849" y="0"/>
                      <a:pt x="406400" y="0"/>
                    </a:cubicBezTo>
                    <a:close/>
                  </a:path>
                </a:pathLst>
              </a:custGeom>
              <a:solidFill>
                <a:srgbClr val="000000">
                  <a:alpha val="0"/>
                </a:srgbClr>
              </a:solidFill>
              <a:ln cap="sq">
                <a:noFill/>
                <a:prstDash val="solid"/>
                <a:miter/>
              </a:ln>
            </p:spPr>
          </p:sp>
          <p:sp>
            <p:nvSpPr>
              <p:cNvPr name="TextBox 38" id="38"/>
              <p:cNvSpPr txBox="true"/>
              <p:nvPr/>
            </p:nvSpPr>
            <p:spPr>
              <a:xfrm>
                <a:off x="76200" y="29674"/>
                <a:ext cx="660400" cy="809621"/>
              </a:xfrm>
              <a:prstGeom prst="rect">
                <a:avLst/>
              </a:prstGeom>
            </p:spPr>
            <p:txBody>
              <a:bodyPr anchor="ctr" rtlCol="false" tIns="50800" lIns="50800" bIns="50800" rIns="50800"/>
              <a:lstStyle/>
              <a:p>
                <a:pPr algn="ctr">
                  <a:lnSpc>
                    <a:spcPts val="4200"/>
                  </a:lnSpc>
                </a:pPr>
                <a:r>
                  <a:rPr lang="en-US" b="true" sz="3000">
                    <a:solidFill>
                      <a:srgbClr val="000000"/>
                    </a:solidFill>
                    <a:latin typeface="Canva Sans Bold"/>
                    <a:ea typeface="Canva Sans Bold"/>
                    <a:cs typeface="Canva Sans Bold"/>
                    <a:sym typeface="Canva Sans Bold"/>
                  </a:rPr>
                  <a:t>7</a:t>
                </a:r>
              </a:p>
            </p:txBody>
          </p:sp>
        </p:grpSp>
      </p:grpSp>
      <p:grpSp>
        <p:nvGrpSpPr>
          <p:cNvPr name="Group 39" id="39"/>
          <p:cNvGrpSpPr/>
          <p:nvPr/>
        </p:nvGrpSpPr>
        <p:grpSpPr>
          <a:xfrm rot="0">
            <a:off x="847725" y="4075707"/>
            <a:ext cx="8115300" cy="898377"/>
            <a:chOff x="0" y="0"/>
            <a:chExt cx="10820400" cy="1197836"/>
          </a:xfrm>
        </p:grpSpPr>
        <p:grpSp>
          <p:nvGrpSpPr>
            <p:cNvPr name="Group 40" id="40"/>
            <p:cNvGrpSpPr/>
            <p:nvPr/>
          </p:nvGrpSpPr>
          <p:grpSpPr>
            <a:xfrm rot="0">
              <a:off x="0" y="0"/>
              <a:ext cx="10820400" cy="1197836"/>
              <a:chOff x="0" y="0"/>
              <a:chExt cx="2372783" cy="262671"/>
            </a:xfrm>
          </p:grpSpPr>
          <p:sp>
            <p:nvSpPr>
              <p:cNvPr name="Freeform 41" id="41"/>
              <p:cNvSpPr/>
              <p:nvPr/>
            </p:nvSpPr>
            <p:spPr>
              <a:xfrm flipH="false" flipV="false" rot="0">
                <a:off x="0" y="0"/>
                <a:ext cx="2372783" cy="262671"/>
              </a:xfrm>
              <a:custGeom>
                <a:avLst/>
                <a:gdLst/>
                <a:ahLst/>
                <a:cxnLst/>
                <a:rect r="r" b="b" t="t" l="l"/>
                <a:pathLst>
                  <a:path h="262671" w="2372783">
                    <a:moveTo>
                      <a:pt x="18633" y="0"/>
                    </a:moveTo>
                    <a:lnTo>
                      <a:pt x="2354151" y="0"/>
                    </a:lnTo>
                    <a:cubicBezTo>
                      <a:pt x="2359092" y="0"/>
                      <a:pt x="2363832" y="1963"/>
                      <a:pt x="2367326" y="5457"/>
                    </a:cubicBezTo>
                    <a:cubicBezTo>
                      <a:pt x="2370820" y="8952"/>
                      <a:pt x="2372783" y="13691"/>
                      <a:pt x="2372783" y="18633"/>
                    </a:cubicBezTo>
                    <a:lnTo>
                      <a:pt x="2372783" y="244038"/>
                    </a:lnTo>
                    <a:cubicBezTo>
                      <a:pt x="2372783" y="254329"/>
                      <a:pt x="2364441" y="262671"/>
                      <a:pt x="2354151" y="262671"/>
                    </a:cubicBezTo>
                    <a:lnTo>
                      <a:pt x="18633" y="262671"/>
                    </a:lnTo>
                    <a:cubicBezTo>
                      <a:pt x="8342" y="262671"/>
                      <a:pt x="0" y="254329"/>
                      <a:pt x="0" y="244038"/>
                    </a:cubicBezTo>
                    <a:lnTo>
                      <a:pt x="0" y="18633"/>
                    </a:lnTo>
                    <a:cubicBezTo>
                      <a:pt x="0" y="13691"/>
                      <a:pt x="1963" y="8952"/>
                      <a:pt x="5457" y="5457"/>
                    </a:cubicBezTo>
                    <a:cubicBezTo>
                      <a:pt x="8952" y="1963"/>
                      <a:pt x="13691" y="0"/>
                      <a:pt x="18633" y="0"/>
                    </a:cubicBezTo>
                    <a:close/>
                  </a:path>
                </a:pathLst>
              </a:custGeom>
              <a:solidFill>
                <a:srgbClr val="28B5E7"/>
              </a:solidFill>
            </p:spPr>
          </p:sp>
          <p:sp>
            <p:nvSpPr>
              <p:cNvPr name="TextBox 42" id="42"/>
              <p:cNvSpPr txBox="true"/>
              <p:nvPr/>
            </p:nvSpPr>
            <p:spPr>
              <a:xfrm>
                <a:off x="0" y="-47625"/>
                <a:ext cx="2372783" cy="310296"/>
              </a:xfrm>
              <a:prstGeom prst="rect">
                <a:avLst/>
              </a:prstGeom>
            </p:spPr>
            <p:txBody>
              <a:bodyPr anchor="ctr" rtlCol="false" tIns="50800" lIns="50800" bIns="50800" rIns="50800"/>
              <a:lstStyle/>
              <a:p>
                <a:pPr algn="ctr">
                  <a:lnSpc>
                    <a:spcPts val="2800"/>
                  </a:lnSpc>
                </a:pPr>
              </a:p>
            </p:txBody>
          </p:sp>
        </p:grpSp>
        <p:sp>
          <p:nvSpPr>
            <p:cNvPr name="TextBox 43" id="43"/>
            <p:cNvSpPr txBox="true"/>
            <p:nvPr/>
          </p:nvSpPr>
          <p:spPr>
            <a:xfrm rot="0">
              <a:off x="1577234" y="268273"/>
              <a:ext cx="8898645" cy="613664"/>
            </a:xfrm>
            <a:prstGeom prst="rect">
              <a:avLst/>
            </a:prstGeom>
          </p:spPr>
          <p:txBody>
            <a:bodyPr anchor="t" rtlCol="false" tIns="0" lIns="0" bIns="0" rIns="0">
              <a:spAutoFit/>
            </a:bodyPr>
            <a:lstStyle/>
            <a:p>
              <a:pPr algn="l">
                <a:lnSpc>
                  <a:spcPts val="3940"/>
                </a:lnSpc>
              </a:pPr>
              <a:r>
                <a:rPr lang="en-US" sz="2814" b="true">
                  <a:solidFill>
                    <a:srgbClr val="000000"/>
                  </a:solidFill>
                  <a:latin typeface="Canva Sans Bold"/>
                  <a:ea typeface="Canva Sans Bold"/>
                  <a:cs typeface="Canva Sans Bold"/>
                  <a:sym typeface="Canva Sans Bold"/>
                </a:rPr>
                <a:t>OceanLink’s Business Process</a:t>
              </a:r>
            </a:p>
          </p:txBody>
        </p:sp>
        <p:sp>
          <p:nvSpPr>
            <p:cNvPr name="AutoShape 44" id="44"/>
            <p:cNvSpPr/>
            <p:nvPr/>
          </p:nvSpPr>
          <p:spPr>
            <a:xfrm>
              <a:off x="1335923" y="151280"/>
              <a:ext cx="0" cy="893746"/>
            </a:xfrm>
            <a:prstGeom prst="line">
              <a:avLst/>
            </a:prstGeom>
            <a:ln cap="flat" w="25400">
              <a:solidFill>
                <a:srgbClr val="0B3367"/>
              </a:solidFill>
              <a:prstDash val="solid"/>
              <a:headEnd type="none" len="sm" w="sm"/>
              <a:tailEnd type="none" len="sm" w="sm"/>
            </a:ln>
          </p:spPr>
        </p:sp>
        <p:grpSp>
          <p:nvGrpSpPr>
            <p:cNvPr name="Group 45" id="45"/>
            <p:cNvGrpSpPr/>
            <p:nvPr/>
          </p:nvGrpSpPr>
          <p:grpSpPr>
            <a:xfrm rot="0">
              <a:off x="240523" y="48147"/>
              <a:ext cx="966759" cy="1101542"/>
              <a:chOff x="0" y="0"/>
              <a:chExt cx="812800" cy="926118"/>
            </a:xfrm>
          </p:grpSpPr>
          <p:sp>
            <p:nvSpPr>
              <p:cNvPr name="Freeform 46" id="46"/>
              <p:cNvSpPr/>
              <p:nvPr/>
            </p:nvSpPr>
            <p:spPr>
              <a:xfrm flipH="false" flipV="false" rot="0">
                <a:off x="0" y="0"/>
                <a:ext cx="812800" cy="926118"/>
              </a:xfrm>
              <a:custGeom>
                <a:avLst/>
                <a:gdLst/>
                <a:ahLst/>
                <a:cxnLst/>
                <a:rect r="r" b="b" t="t" l="l"/>
                <a:pathLst>
                  <a:path h="926118" w="812800">
                    <a:moveTo>
                      <a:pt x="406400" y="0"/>
                    </a:moveTo>
                    <a:cubicBezTo>
                      <a:pt x="181951" y="0"/>
                      <a:pt x="0" y="207319"/>
                      <a:pt x="0" y="463059"/>
                    </a:cubicBezTo>
                    <a:cubicBezTo>
                      <a:pt x="0" y="718800"/>
                      <a:pt x="181951" y="926118"/>
                      <a:pt x="406400" y="926118"/>
                    </a:cubicBezTo>
                    <a:cubicBezTo>
                      <a:pt x="630849" y="926118"/>
                      <a:pt x="812800" y="718800"/>
                      <a:pt x="812800" y="463059"/>
                    </a:cubicBezTo>
                    <a:cubicBezTo>
                      <a:pt x="812800" y="207319"/>
                      <a:pt x="630849" y="0"/>
                      <a:pt x="406400" y="0"/>
                    </a:cubicBezTo>
                    <a:close/>
                  </a:path>
                </a:pathLst>
              </a:custGeom>
              <a:solidFill>
                <a:srgbClr val="000000">
                  <a:alpha val="0"/>
                </a:srgbClr>
              </a:solidFill>
              <a:ln cap="sq">
                <a:noFill/>
                <a:prstDash val="solid"/>
                <a:miter/>
              </a:ln>
            </p:spPr>
          </p:sp>
          <p:sp>
            <p:nvSpPr>
              <p:cNvPr name="TextBox 47" id="47"/>
              <p:cNvSpPr txBox="true"/>
              <p:nvPr/>
            </p:nvSpPr>
            <p:spPr>
              <a:xfrm>
                <a:off x="76200" y="29674"/>
                <a:ext cx="660400" cy="809621"/>
              </a:xfrm>
              <a:prstGeom prst="rect">
                <a:avLst/>
              </a:prstGeom>
            </p:spPr>
            <p:txBody>
              <a:bodyPr anchor="ctr" rtlCol="false" tIns="50800" lIns="50800" bIns="50800" rIns="50800"/>
              <a:lstStyle/>
              <a:p>
                <a:pPr algn="ctr">
                  <a:lnSpc>
                    <a:spcPts val="4200"/>
                  </a:lnSpc>
                </a:pPr>
                <a:r>
                  <a:rPr lang="en-US" b="true" sz="3000">
                    <a:solidFill>
                      <a:srgbClr val="000000"/>
                    </a:solidFill>
                    <a:latin typeface="Canva Sans Bold"/>
                    <a:ea typeface="Canva Sans Bold"/>
                    <a:cs typeface="Canva Sans Bold"/>
                    <a:sym typeface="Canva Sans Bold"/>
                  </a:rPr>
                  <a:t>2</a:t>
                </a:r>
              </a:p>
            </p:txBody>
          </p:sp>
        </p:grpSp>
      </p:grpSp>
      <p:grpSp>
        <p:nvGrpSpPr>
          <p:cNvPr name="Group 48" id="48"/>
          <p:cNvGrpSpPr/>
          <p:nvPr/>
        </p:nvGrpSpPr>
        <p:grpSpPr>
          <a:xfrm rot="0">
            <a:off x="847725" y="7377411"/>
            <a:ext cx="8115300" cy="898377"/>
            <a:chOff x="0" y="0"/>
            <a:chExt cx="10820400" cy="1197836"/>
          </a:xfrm>
        </p:grpSpPr>
        <p:grpSp>
          <p:nvGrpSpPr>
            <p:cNvPr name="Group 49" id="49"/>
            <p:cNvGrpSpPr/>
            <p:nvPr/>
          </p:nvGrpSpPr>
          <p:grpSpPr>
            <a:xfrm rot="0">
              <a:off x="0" y="0"/>
              <a:ext cx="10820400" cy="1197836"/>
              <a:chOff x="0" y="0"/>
              <a:chExt cx="2372783" cy="262671"/>
            </a:xfrm>
          </p:grpSpPr>
          <p:sp>
            <p:nvSpPr>
              <p:cNvPr name="Freeform 50" id="50"/>
              <p:cNvSpPr/>
              <p:nvPr/>
            </p:nvSpPr>
            <p:spPr>
              <a:xfrm flipH="false" flipV="false" rot="0">
                <a:off x="0" y="0"/>
                <a:ext cx="2372783" cy="262671"/>
              </a:xfrm>
              <a:custGeom>
                <a:avLst/>
                <a:gdLst/>
                <a:ahLst/>
                <a:cxnLst/>
                <a:rect r="r" b="b" t="t" l="l"/>
                <a:pathLst>
                  <a:path h="262671" w="2372783">
                    <a:moveTo>
                      <a:pt x="18633" y="0"/>
                    </a:moveTo>
                    <a:lnTo>
                      <a:pt x="2354151" y="0"/>
                    </a:lnTo>
                    <a:cubicBezTo>
                      <a:pt x="2359092" y="0"/>
                      <a:pt x="2363832" y="1963"/>
                      <a:pt x="2367326" y="5457"/>
                    </a:cubicBezTo>
                    <a:cubicBezTo>
                      <a:pt x="2370820" y="8952"/>
                      <a:pt x="2372783" y="13691"/>
                      <a:pt x="2372783" y="18633"/>
                    </a:cubicBezTo>
                    <a:lnTo>
                      <a:pt x="2372783" y="244038"/>
                    </a:lnTo>
                    <a:cubicBezTo>
                      <a:pt x="2372783" y="254329"/>
                      <a:pt x="2364441" y="262671"/>
                      <a:pt x="2354151" y="262671"/>
                    </a:cubicBezTo>
                    <a:lnTo>
                      <a:pt x="18633" y="262671"/>
                    </a:lnTo>
                    <a:cubicBezTo>
                      <a:pt x="8342" y="262671"/>
                      <a:pt x="0" y="254329"/>
                      <a:pt x="0" y="244038"/>
                    </a:cubicBezTo>
                    <a:lnTo>
                      <a:pt x="0" y="18633"/>
                    </a:lnTo>
                    <a:cubicBezTo>
                      <a:pt x="0" y="13691"/>
                      <a:pt x="1963" y="8952"/>
                      <a:pt x="5457" y="5457"/>
                    </a:cubicBezTo>
                    <a:cubicBezTo>
                      <a:pt x="8952" y="1963"/>
                      <a:pt x="13691" y="0"/>
                      <a:pt x="18633" y="0"/>
                    </a:cubicBezTo>
                    <a:close/>
                  </a:path>
                </a:pathLst>
              </a:custGeom>
              <a:solidFill>
                <a:srgbClr val="28B5E7"/>
              </a:solidFill>
            </p:spPr>
          </p:sp>
          <p:sp>
            <p:nvSpPr>
              <p:cNvPr name="TextBox 51" id="51"/>
              <p:cNvSpPr txBox="true"/>
              <p:nvPr/>
            </p:nvSpPr>
            <p:spPr>
              <a:xfrm>
                <a:off x="0" y="-47625"/>
                <a:ext cx="2372783" cy="310296"/>
              </a:xfrm>
              <a:prstGeom prst="rect">
                <a:avLst/>
              </a:prstGeom>
            </p:spPr>
            <p:txBody>
              <a:bodyPr anchor="ctr" rtlCol="false" tIns="50800" lIns="50800" bIns="50800" rIns="50800"/>
              <a:lstStyle/>
              <a:p>
                <a:pPr algn="ctr">
                  <a:lnSpc>
                    <a:spcPts val="2800"/>
                  </a:lnSpc>
                </a:pPr>
              </a:p>
            </p:txBody>
          </p:sp>
        </p:grpSp>
        <p:sp>
          <p:nvSpPr>
            <p:cNvPr name="TextBox 52" id="52"/>
            <p:cNvSpPr txBox="true"/>
            <p:nvPr/>
          </p:nvSpPr>
          <p:spPr>
            <a:xfrm rot="0">
              <a:off x="1577234" y="268273"/>
              <a:ext cx="8898645" cy="613664"/>
            </a:xfrm>
            <a:prstGeom prst="rect">
              <a:avLst/>
            </a:prstGeom>
          </p:spPr>
          <p:txBody>
            <a:bodyPr anchor="t" rtlCol="false" tIns="0" lIns="0" bIns="0" rIns="0">
              <a:spAutoFit/>
            </a:bodyPr>
            <a:lstStyle/>
            <a:p>
              <a:pPr algn="l">
                <a:lnSpc>
                  <a:spcPts val="3940"/>
                </a:lnSpc>
              </a:pPr>
              <a:r>
                <a:rPr lang="en-US" sz="2814" b="true">
                  <a:solidFill>
                    <a:srgbClr val="000000"/>
                  </a:solidFill>
                  <a:latin typeface="Canva Sans Bold"/>
                  <a:ea typeface="Canva Sans Bold"/>
                  <a:cs typeface="Canva Sans Bold"/>
                  <a:sym typeface="Canva Sans Bold"/>
                </a:rPr>
                <a:t>Password Team’s Proposed Solution</a:t>
              </a:r>
            </a:p>
          </p:txBody>
        </p:sp>
        <p:sp>
          <p:nvSpPr>
            <p:cNvPr name="AutoShape 53" id="53"/>
            <p:cNvSpPr/>
            <p:nvPr/>
          </p:nvSpPr>
          <p:spPr>
            <a:xfrm flipH="true">
              <a:off x="1335923" y="151280"/>
              <a:ext cx="0" cy="893746"/>
            </a:xfrm>
            <a:prstGeom prst="line">
              <a:avLst/>
            </a:prstGeom>
            <a:ln cap="flat" w="25400">
              <a:solidFill>
                <a:srgbClr val="0B3367"/>
              </a:solidFill>
              <a:prstDash val="solid"/>
              <a:headEnd type="none" len="sm" w="sm"/>
              <a:tailEnd type="none" len="sm" w="sm"/>
            </a:ln>
          </p:spPr>
        </p:sp>
        <p:grpSp>
          <p:nvGrpSpPr>
            <p:cNvPr name="Group 54" id="54"/>
            <p:cNvGrpSpPr/>
            <p:nvPr/>
          </p:nvGrpSpPr>
          <p:grpSpPr>
            <a:xfrm rot="0">
              <a:off x="240523" y="48147"/>
              <a:ext cx="966759" cy="1101542"/>
              <a:chOff x="0" y="0"/>
              <a:chExt cx="812800" cy="926118"/>
            </a:xfrm>
          </p:grpSpPr>
          <p:sp>
            <p:nvSpPr>
              <p:cNvPr name="Freeform 55" id="55"/>
              <p:cNvSpPr/>
              <p:nvPr/>
            </p:nvSpPr>
            <p:spPr>
              <a:xfrm flipH="false" flipV="false" rot="0">
                <a:off x="0" y="0"/>
                <a:ext cx="812800" cy="926118"/>
              </a:xfrm>
              <a:custGeom>
                <a:avLst/>
                <a:gdLst/>
                <a:ahLst/>
                <a:cxnLst/>
                <a:rect r="r" b="b" t="t" l="l"/>
                <a:pathLst>
                  <a:path h="926118" w="812800">
                    <a:moveTo>
                      <a:pt x="406400" y="0"/>
                    </a:moveTo>
                    <a:cubicBezTo>
                      <a:pt x="181951" y="0"/>
                      <a:pt x="0" y="207319"/>
                      <a:pt x="0" y="463059"/>
                    </a:cubicBezTo>
                    <a:cubicBezTo>
                      <a:pt x="0" y="718800"/>
                      <a:pt x="181951" y="926118"/>
                      <a:pt x="406400" y="926118"/>
                    </a:cubicBezTo>
                    <a:cubicBezTo>
                      <a:pt x="630849" y="926118"/>
                      <a:pt x="812800" y="718800"/>
                      <a:pt x="812800" y="463059"/>
                    </a:cubicBezTo>
                    <a:cubicBezTo>
                      <a:pt x="812800" y="207319"/>
                      <a:pt x="630849" y="0"/>
                      <a:pt x="406400" y="0"/>
                    </a:cubicBezTo>
                    <a:close/>
                  </a:path>
                </a:pathLst>
              </a:custGeom>
              <a:solidFill>
                <a:srgbClr val="000000">
                  <a:alpha val="0"/>
                </a:srgbClr>
              </a:solidFill>
              <a:ln cap="sq">
                <a:noFill/>
                <a:prstDash val="solid"/>
                <a:miter/>
              </a:ln>
            </p:spPr>
          </p:sp>
          <p:sp>
            <p:nvSpPr>
              <p:cNvPr name="TextBox 56" id="56"/>
              <p:cNvSpPr txBox="true"/>
              <p:nvPr/>
            </p:nvSpPr>
            <p:spPr>
              <a:xfrm>
                <a:off x="76200" y="29674"/>
                <a:ext cx="660400" cy="809621"/>
              </a:xfrm>
              <a:prstGeom prst="rect">
                <a:avLst/>
              </a:prstGeom>
            </p:spPr>
            <p:txBody>
              <a:bodyPr anchor="ctr" rtlCol="false" tIns="50800" lIns="50800" bIns="50800" rIns="50800"/>
              <a:lstStyle/>
              <a:p>
                <a:pPr algn="ctr">
                  <a:lnSpc>
                    <a:spcPts val="4200"/>
                  </a:lnSpc>
                </a:pPr>
                <a:r>
                  <a:rPr lang="en-US" b="true" sz="3000">
                    <a:solidFill>
                      <a:srgbClr val="000000"/>
                    </a:solidFill>
                    <a:latin typeface="Canva Sans Bold"/>
                    <a:ea typeface="Canva Sans Bold"/>
                    <a:cs typeface="Canva Sans Bold"/>
                    <a:sym typeface="Canva Sans Bold"/>
                  </a:rPr>
                  <a:t>4</a:t>
                </a:r>
              </a:p>
            </p:txBody>
          </p:sp>
        </p:grpSp>
      </p:grpSp>
      <p:grpSp>
        <p:nvGrpSpPr>
          <p:cNvPr name="Group 57" id="57"/>
          <p:cNvGrpSpPr/>
          <p:nvPr/>
        </p:nvGrpSpPr>
        <p:grpSpPr>
          <a:xfrm rot="0">
            <a:off x="9324975" y="4075707"/>
            <a:ext cx="8115300" cy="898377"/>
            <a:chOff x="0" y="0"/>
            <a:chExt cx="10820400" cy="1197836"/>
          </a:xfrm>
        </p:grpSpPr>
        <p:grpSp>
          <p:nvGrpSpPr>
            <p:cNvPr name="Group 58" id="58"/>
            <p:cNvGrpSpPr/>
            <p:nvPr/>
          </p:nvGrpSpPr>
          <p:grpSpPr>
            <a:xfrm rot="0">
              <a:off x="0" y="0"/>
              <a:ext cx="10820400" cy="1197836"/>
              <a:chOff x="0" y="0"/>
              <a:chExt cx="2372783" cy="262671"/>
            </a:xfrm>
          </p:grpSpPr>
          <p:sp>
            <p:nvSpPr>
              <p:cNvPr name="Freeform 59" id="59"/>
              <p:cNvSpPr/>
              <p:nvPr/>
            </p:nvSpPr>
            <p:spPr>
              <a:xfrm flipH="false" flipV="false" rot="0">
                <a:off x="0" y="0"/>
                <a:ext cx="2372783" cy="262671"/>
              </a:xfrm>
              <a:custGeom>
                <a:avLst/>
                <a:gdLst/>
                <a:ahLst/>
                <a:cxnLst/>
                <a:rect r="r" b="b" t="t" l="l"/>
                <a:pathLst>
                  <a:path h="262671" w="2372783">
                    <a:moveTo>
                      <a:pt x="18633" y="0"/>
                    </a:moveTo>
                    <a:lnTo>
                      <a:pt x="2354151" y="0"/>
                    </a:lnTo>
                    <a:cubicBezTo>
                      <a:pt x="2359092" y="0"/>
                      <a:pt x="2363832" y="1963"/>
                      <a:pt x="2367326" y="5457"/>
                    </a:cubicBezTo>
                    <a:cubicBezTo>
                      <a:pt x="2370820" y="8952"/>
                      <a:pt x="2372783" y="13691"/>
                      <a:pt x="2372783" y="18633"/>
                    </a:cubicBezTo>
                    <a:lnTo>
                      <a:pt x="2372783" y="244038"/>
                    </a:lnTo>
                    <a:cubicBezTo>
                      <a:pt x="2372783" y="254329"/>
                      <a:pt x="2364441" y="262671"/>
                      <a:pt x="2354151" y="262671"/>
                    </a:cubicBezTo>
                    <a:lnTo>
                      <a:pt x="18633" y="262671"/>
                    </a:lnTo>
                    <a:cubicBezTo>
                      <a:pt x="8342" y="262671"/>
                      <a:pt x="0" y="254329"/>
                      <a:pt x="0" y="244038"/>
                    </a:cubicBezTo>
                    <a:lnTo>
                      <a:pt x="0" y="18633"/>
                    </a:lnTo>
                    <a:cubicBezTo>
                      <a:pt x="0" y="13691"/>
                      <a:pt x="1963" y="8952"/>
                      <a:pt x="5457" y="5457"/>
                    </a:cubicBezTo>
                    <a:cubicBezTo>
                      <a:pt x="8952" y="1963"/>
                      <a:pt x="13691" y="0"/>
                      <a:pt x="18633" y="0"/>
                    </a:cubicBezTo>
                    <a:close/>
                  </a:path>
                </a:pathLst>
              </a:custGeom>
              <a:solidFill>
                <a:srgbClr val="28B5E7"/>
              </a:solidFill>
            </p:spPr>
          </p:sp>
          <p:sp>
            <p:nvSpPr>
              <p:cNvPr name="TextBox 60" id="60"/>
              <p:cNvSpPr txBox="true"/>
              <p:nvPr/>
            </p:nvSpPr>
            <p:spPr>
              <a:xfrm>
                <a:off x="0" y="-47625"/>
                <a:ext cx="2372783" cy="310296"/>
              </a:xfrm>
              <a:prstGeom prst="rect">
                <a:avLst/>
              </a:prstGeom>
            </p:spPr>
            <p:txBody>
              <a:bodyPr anchor="ctr" rtlCol="false" tIns="50800" lIns="50800" bIns="50800" rIns="50800"/>
              <a:lstStyle/>
              <a:p>
                <a:pPr algn="ctr">
                  <a:lnSpc>
                    <a:spcPts val="2800"/>
                  </a:lnSpc>
                </a:pPr>
              </a:p>
            </p:txBody>
          </p:sp>
        </p:grpSp>
        <p:sp>
          <p:nvSpPr>
            <p:cNvPr name="TextBox 61" id="61"/>
            <p:cNvSpPr txBox="true"/>
            <p:nvPr/>
          </p:nvSpPr>
          <p:spPr>
            <a:xfrm rot="0">
              <a:off x="1577234" y="268273"/>
              <a:ext cx="9243166" cy="613664"/>
            </a:xfrm>
            <a:prstGeom prst="rect">
              <a:avLst/>
            </a:prstGeom>
          </p:spPr>
          <p:txBody>
            <a:bodyPr anchor="t" rtlCol="false" tIns="0" lIns="0" bIns="0" rIns="0">
              <a:spAutoFit/>
            </a:bodyPr>
            <a:lstStyle/>
            <a:p>
              <a:pPr algn="l">
                <a:lnSpc>
                  <a:spcPts val="3940"/>
                </a:lnSpc>
              </a:pPr>
              <a:r>
                <a:rPr lang="en-US" sz="2814" b="true">
                  <a:solidFill>
                    <a:srgbClr val="000000"/>
                  </a:solidFill>
                  <a:latin typeface="Canva Sans Bold"/>
                  <a:ea typeface="Canva Sans Bold"/>
                  <a:cs typeface="Canva Sans Bold"/>
                  <a:sym typeface="Canva Sans Bold"/>
                </a:rPr>
                <a:t>Password Team’s Solution Architecture</a:t>
              </a:r>
            </a:p>
          </p:txBody>
        </p:sp>
        <p:sp>
          <p:nvSpPr>
            <p:cNvPr name="AutoShape 62" id="62"/>
            <p:cNvSpPr/>
            <p:nvPr/>
          </p:nvSpPr>
          <p:spPr>
            <a:xfrm>
              <a:off x="1335923" y="151280"/>
              <a:ext cx="0" cy="893746"/>
            </a:xfrm>
            <a:prstGeom prst="line">
              <a:avLst/>
            </a:prstGeom>
            <a:ln cap="flat" w="25400">
              <a:solidFill>
                <a:srgbClr val="0B3367"/>
              </a:solidFill>
              <a:prstDash val="solid"/>
              <a:headEnd type="none" len="sm" w="sm"/>
              <a:tailEnd type="none" len="sm" w="sm"/>
            </a:ln>
          </p:spPr>
        </p:sp>
        <p:grpSp>
          <p:nvGrpSpPr>
            <p:cNvPr name="Group 63" id="63"/>
            <p:cNvGrpSpPr/>
            <p:nvPr/>
          </p:nvGrpSpPr>
          <p:grpSpPr>
            <a:xfrm rot="0">
              <a:off x="240523" y="50800"/>
              <a:ext cx="966759" cy="1101542"/>
              <a:chOff x="0" y="0"/>
              <a:chExt cx="812800" cy="926118"/>
            </a:xfrm>
          </p:grpSpPr>
          <p:sp>
            <p:nvSpPr>
              <p:cNvPr name="Freeform 64" id="64"/>
              <p:cNvSpPr/>
              <p:nvPr/>
            </p:nvSpPr>
            <p:spPr>
              <a:xfrm flipH="false" flipV="false" rot="0">
                <a:off x="0" y="0"/>
                <a:ext cx="812800" cy="926118"/>
              </a:xfrm>
              <a:custGeom>
                <a:avLst/>
                <a:gdLst/>
                <a:ahLst/>
                <a:cxnLst/>
                <a:rect r="r" b="b" t="t" l="l"/>
                <a:pathLst>
                  <a:path h="926118" w="812800">
                    <a:moveTo>
                      <a:pt x="406400" y="0"/>
                    </a:moveTo>
                    <a:cubicBezTo>
                      <a:pt x="181951" y="0"/>
                      <a:pt x="0" y="207319"/>
                      <a:pt x="0" y="463059"/>
                    </a:cubicBezTo>
                    <a:cubicBezTo>
                      <a:pt x="0" y="718800"/>
                      <a:pt x="181951" y="926118"/>
                      <a:pt x="406400" y="926118"/>
                    </a:cubicBezTo>
                    <a:cubicBezTo>
                      <a:pt x="630849" y="926118"/>
                      <a:pt x="812800" y="718800"/>
                      <a:pt x="812800" y="463059"/>
                    </a:cubicBezTo>
                    <a:cubicBezTo>
                      <a:pt x="812800" y="207319"/>
                      <a:pt x="630849" y="0"/>
                      <a:pt x="406400" y="0"/>
                    </a:cubicBezTo>
                    <a:close/>
                  </a:path>
                </a:pathLst>
              </a:custGeom>
              <a:solidFill>
                <a:srgbClr val="000000">
                  <a:alpha val="0"/>
                </a:srgbClr>
              </a:solidFill>
              <a:ln cap="sq">
                <a:noFill/>
                <a:prstDash val="solid"/>
                <a:miter/>
              </a:ln>
            </p:spPr>
          </p:sp>
          <p:sp>
            <p:nvSpPr>
              <p:cNvPr name="TextBox 65" id="65"/>
              <p:cNvSpPr txBox="true"/>
              <p:nvPr/>
            </p:nvSpPr>
            <p:spPr>
              <a:xfrm>
                <a:off x="76200" y="29674"/>
                <a:ext cx="660400" cy="809621"/>
              </a:xfrm>
              <a:prstGeom prst="rect">
                <a:avLst/>
              </a:prstGeom>
            </p:spPr>
            <p:txBody>
              <a:bodyPr anchor="ctr" rtlCol="false" tIns="50800" lIns="50800" bIns="50800" rIns="50800"/>
              <a:lstStyle/>
              <a:p>
                <a:pPr algn="ctr">
                  <a:lnSpc>
                    <a:spcPts val="4200"/>
                  </a:lnSpc>
                </a:pPr>
                <a:r>
                  <a:rPr lang="en-US" b="true" sz="3000">
                    <a:solidFill>
                      <a:srgbClr val="000000"/>
                    </a:solidFill>
                    <a:latin typeface="Canva Sans Bold"/>
                    <a:ea typeface="Canva Sans Bold"/>
                    <a:cs typeface="Canva Sans Bold"/>
                    <a:sym typeface="Canva Sans Bold"/>
                  </a:rPr>
                  <a:t>6</a:t>
                </a:r>
              </a:p>
            </p:txBody>
          </p:sp>
        </p:grpSp>
      </p:grpSp>
      <p:grpSp>
        <p:nvGrpSpPr>
          <p:cNvPr name="Group 66" id="66"/>
          <p:cNvGrpSpPr/>
          <p:nvPr/>
        </p:nvGrpSpPr>
        <p:grpSpPr>
          <a:xfrm rot="0">
            <a:off x="9324975" y="7377411"/>
            <a:ext cx="8115300" cy="898377"/>
            <a:chOff x="0" y="0"/>
            <a:chExt cx="10820400" cy="1197836"/>
          </a:xfrm>
        </p:grpSpPr>
        <p:grpSp>
          <p:nvGrpSpPr>
            <p:cNvPr name="Group 67" id="67"/>
            <p:cNvGrpSpPr/>
            <p:nvPr/>
          </p:nvGrpSpPr>
          <p:grpSpPr>
            <a:xfrm rot="0">
              <a:off x="0" y="0"/>
              <a:ext cx="10820400" cy="1197836"/>
              <a:chOff x="0" y="0"/>
              <a:chExt cx="2372783" cy="262671"/>
            </a:xfrm>
          </p:grpSpPr>
          <p:sp>
            <p:nvSpPr>
              <p:cNvPr name="Freeform 68" id="68"/>
              <p:cNvSpPr/>
              <p:nvPr/>
            </p:nvSpPr>
            <p:spPr>
              <a:xfrm flipH="false" flipV="false" rot="0">
                <a:off x="0" y="0"/>
                <a:ext cx="2372783" cy="262671"/>
              </a:xfrm>
              <a:custGeom>
                <a:avLst/>
                <a:gdLst/>
                <a:ahLst/>
                <a:cxnLst/>
                <a:rect r="r" b="b" t="t" l="l"/>
                <a:pathLst>
                  <a:path h="262671" w="2372783">
                    <a:moveTo>
                      <a:pt x="18633" y="0"/>
                    </a:moveTo>
                    <a:lnTo>
                      <a:pt x="2354151" y="0"/>
                    </a:lnTo>
                    <a:cubicBezTo>
                      <a:pt x="2359092" y="0"/>
                      <a:pt x="2363832" y="1963"/>
                      <a:pt x="2367326" y="5457"/>
                    </a:cubicBezTo>
                    <a:cubicBezTo>
                      <a:pt x="2370820" y="8952"/>
                      <a:pt x="2372783" y="13691"/>
                      <a:pt x="2372783" y="18633"/>
                    </a:cubicBezTo>
                    <a:lnTo>
                      <a:pt x="2372783" y="244038"/>
                    </a:lnTo>
                    <a:cubicBezTo>
                      <a:pt x="2372783" y="254329"/>
                      <a:pt x="2364441" y="262671"/>
                      <a:pt x="2354151" y="262671"/>
                    </a:cubicBezTo>
                    <a:lnTo>
                      <a:pt x="18633" y="262671"/>
                    </a:lnTo>
                    <a:cubicBezTo>
                      <a:pt x="8342" y="262671"/>
                      <a:pt x="0" y="254329"/>
                      <a:pt x="0" y="244038"/>
                    </a:cubicBezTo>
                    <a:lnTo>
                      <a:pt x="0" y="18633"/>
                    </a:lnTo>
                    <a:cubicBezTo>
                      <a:pt x="0" y="13691"/>
                      <a:pt x="1963" y="8952"/>
                      <a:pt x="5457" y="5457"/>
                    </a:cubicBezTo>
                    <a:cubicBezTo>
                      <a:pt x="8952" y="1963"/>
                      <a:pt x="13691" y="0"/>
                      <a:pt x="18633" y="0"/>
                    </a:cubicBezTo>
                    <a:close/>
                  </a:path>
                </a:pathLst>
              </a:custGeom>
              <a:solidFill>
                <a:srgbClr val="28B5E7"/>
              </a:solidFill>
            </p:spPr>
          </p:sp>
          <p:sp>
            <p:nvSpPr>
              <p:cNvPr name="TextBox 69" id="69"/>
              <p:cNvSpPr txBox="true"/>
              <p:nvPr/>
            </p:nvSpPr>
            <p:spPr>
              <a:xfrm>
                <a:off x="0" y="-47625"/>
                <a:ext cx="2372783" cy="310296"/>
              </a:xfrm>
              <a:prstGeom prst="rect">
                <a:avLst/>
              </a:prstGeom>
            </p:spPr>
            <p:txBody>
              <a:bodyPr anchor="ctr" rtlCol="false" tIns="50800" lIns="50800" bIns="50800" rIns="50800"/>
              <a:lstStyle/>
              <a:p>
                <a:pPr algn="ctr">
                  <a:lnSpc>
                    <a:spcPts val="2800"/>
                  </a:lnSpc>
                </a:pPr>
              </a:p>
            </p:txBody>
          </p:sp>
        </p:grpSp>
        <p:sp>
          <p:nvSpPr>
            <p:cNvPr name="TextBox 70" id="70"/>
            <p:cNvSpPr txBox="true"/>
            <p:nvPr/>
          </p:nvSpPr>
          <p:spPr>
            <a:xfrm rot="0">
              <a:off x="1577234" y="268273"/>
              <a:ext cx="8898645" cy="613664"/>
            </a:xfrm>
            <a:prstGeom prst="rect">
              <a:avLst/>
            </a:prstGeom>
          </p:spPr>
          <p:txBody>
            <a:bodyPr anchor="t" rtlCol="false" tIns="0" lIns="0" bIns="0" rIns="0">
              <a:spAutoFit/>
            </a:bodyPr>
            <a:lstStyle/>
            <a:p>
              <a:pPr algn="l">
                <a:lnSpc>
                  <a:spcPts val="3940"/>
                </a:lnSpc>
              </a:pPr>
              <a:r>
                <a:rPr lang="en-US" sz="2814" b="true">
                  <a:solidFill>
                    <a:srgbClr val="000000"/>
                  </a:solidFill>
                  <a:latin typeface="Canva Sans Bold"/>
                  <a:ea typeface="Canva Sans Bold"/>
                  <a:cs typeface="Canva Sans Bold"/>
                  <a:sym typeface="Canva Sans Bold"/>
                </a:rPr>
                <a:t>Password Team’s Closing Statements</a:t>
              </a:r>
            </a:p>
          </p:txBody>
        </p:sp>
        <p:sp>
          <p:nvSpPr>
            <p:cNvPr name="AutoShape 71" id="71"/>
            <p:cNvSpPr/>
            <p:nvPr/>
          </p:nvSpPr>
          <p:spPr>
            <a:xfrm flipH="true">
              <a:off x="1335923" y="151280"/>
              <a:ext cx="0" cy="893746"/>
            </a:xfrm>
            <a:prstGeom prst="line">
              <a:avLst/>
            </a:prstGeom>
            <a:ln cap="flat" w="25400">
              <a:solidFill>
                <a:srgbClr val="0B3367"/>
              </a:solidFill>
              <a:prstDash val="solid"/>
              <a:headEnd type="none" len="sm" w="sm"/>
              <a:tailEnd type="none" len="sm" w="sm"/>
            </a:ln>
          </p:spPr>
        </p:sp>
        <p:grpSp>
          <p:nvGrpSpPr>
            <p:cNvPr name="Group 72" id="72"/>
            <p:cNvGrpSpPr/>
            <p:nvPr/>
          </p:nvGrpSpPr>
          <p:grpSpPr>
            <a:xfrm rot="0">
              <a:off x="240523" y="48147"/>
              <a:ext cx="966759" cy="1101542"/>
              <a:chOff x="0" y="0"/>
              <a:chExt cx="812800" cy="926118"/>
            </a:xfrm>
          </p:grpSpPr>
          <p:sp>
            <p:nvSpPr>
              <p:cNvPr name="Freeform 73" id="73"/>
              <p:cNvSpPr/>
              <p:nvPr/>
            </p:nvSpPr>
            <p:spPr>
              <a:xfrm flipH="false" flipV="false" rot="0">
                <a:off x="0" y="0"/>
                <a:ext cx="812800" cy="926118"/>
              </a:xfrm>
              <a:custGeom>
                <a:avLst/>
                <a:gdLst/>
                <a:ahLst/>
                <a:cxnLst/>
                <a:rect r="r" b="b" t="t" l="l"/>
                <a:pathLst>
                  <a:path h="926118" w="812800">
                    <a:moveTo>
                      <a:pt x="406400" y="0"/>
                    </a:moveTo>
                    <a:cubicBezTo>
                      <a:pt x="181951" y="0"/>
                      <a:pt x="0" y="207319"/>
                      <a:pt x="0" y="463059"/>
                    </a:cubicBezTo>
                    <a:cubicBezTo>
                      <a:pt x="0" y="718800"/>
                      <a:pt x="181951" y="926118"/>
                      <a:pt x="406400" y="926118"/>
                    </a:cubicBezTo>
                    <a:cubicBezTo>
                      <a:pt x="630849" y="926118"/>
                      <a:pt x="812800" y="718800"/>
                      <a:pt x="812800" y="463059"/>
                    </a:cubicBezTo>
                    <a:cubicBezTo>
                      <a:pt x="812800" y="207319"/>
                      <a:pt x="630849" y="0"/>
                      <a:pt x="406400" y="0"/>
                    </a:cubicBezTo>
                    <a:close/>
                  </a:path>
                </a:pathLst>
              </a:custGeom>
              <a:solidFill>
                <a:srgbClr val="000000">
                  <a:alpha val="0"/>
                </a:srgbClr>
              </a:solidFill>
              <a:ln cap="sq">
                <a:noFill/>
                <a:prstDash val="solid"/>
                <a:miter/>
              </a:ln>
            </p:spPr>
          </p:sp>
          <p:sp>
            <p:nvSpPr>
              <p:cNvPr name="TextBox 74" id="74"/>
              <p:cNvSpPr txBox="true"/>
              <p:nvPr/>
            </p:nvSpPr>
            <p:spPr>
              <a:xfrm>
                <a:off x="76200" y="29674"/>
                <a:ext cx="660400" cy="809621"/>
              </a:xfrm>
              <a:prstGeom prst="rect">
                <a:avLst/>
              </a:prstGeom>
            </p:spPr>
            <p:txBody>
              <a:bodyPr anchor="ctr" rtlCol="false" tIns="50800" lIns="50800" bIns="50800" rIns="50800"/>
              <a:lstStyle/>
              <a:p>
                <a:pPr algn="ctr">
                  <a:lnSpc>
                    <a:spcPts val="4200"/>
                  </a:lnSpc>
                </a:pPr>
                <a:r>
                  <a:rPr lang="en-US" b="true" sz="3000">
                    <a:solidFill>
                      <a:srgbClr val="000000"/>
                    </a:solidFill>
                    <a:latin typeface="Canva Sans Bold"/>
                    <a:ea typeface="Canva Sans Bold"/>
                    <a:cs typeface="Canva Sans Bold"/>
                    <a:sym typeface="Canva Sans Bold"/>
                  </a:rPr>
                  <a:t>8</a:t>
                </a:r>
              </a:p>
            </p:txBody>
          </p:sp>
        </p:grpSp>
      </p:grpSp>
      <p:sp>
        <p:nvSpPr>
          <p:cNvPr name="AutoShape 75" id="75"/>
          <p:cNvSpPr/>
          <p:nvPr/>
        </p:nvSpPr>
        <p:spPr>
          <a:xfrm>
            <a:off x="9144000" y="2126277"/>
            <a:ext cx="0" cy="6557397"/>
          </a:xfrm>
          <a:prstGeom prst="line">
            <a:avLst/>
          </a:prstGeom>
          <a:ln cap="flat" w="19050">
            <a:solidFill>
              <a:srgbClr val="0B3367"/>
            </a:solidFill>
            <a:prstDash val="solid"/>
            <a:headEnd type="none" len="sm" w="sm"/>
            <a:tailEnd type="none" len="sm" w="sm"/>
          </a:ln>
        </p:spPr>
      </p:sp>
      <p:sp>
        <p:nvSpPr>
          <p:cNvPr name="Freeform 76" id="76"/>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2"/>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3"/>
            <a:stretch>
              <a:fillRect l="0" t="0" r="0" b="0"/>
            </a:stretch>
          </a:blipFill>
        </p:spPr>
      </p:sp>
      <p:sp>
        <p:nvSpPr>
          <p:cNvPr name="Freeform 3" id="3"/>
          <p:cNvSpPr/>
          <p:nvPr/>
        </p:nvSpPr>
        <p:spPr>
          <a:xfrm flipH="false" flipV="false" rot="0">
            <a:off x="647898" y="2280632"/>
            <a:ext cx="5424392" cy="7365056"/>
          </a:xfrm>
          <a:custGeom>
            <a:avLst/>
            <a:gdLst/>
            <a:ahLst/>
            <a:cxnLst/>
            <a:rect r="r" b="b" t="t" l="l"/>
            <a:pathLst>
              <a:path h="7365056" w="5424392">
                <a:moveTo>
                  <a:pt x="0" y="0"/>
                </a:moveTo>
                <a:lnTo>
                  <a:pt x="5424392" y="0"/>
                </a:lnTo>
                <a:lnTo>
                  <a:pt x="5424392" y="7365056"/>
                </a:lnTo>
                <a:lnTo>
                  <a:pt x="0" y="7365056"/>
                </a:lnTo>
                <a:lnTo>
                  <a:pt x="0" y="0"/>
                </a:lnTo>
                <a:close/>
              </a:path>
            </a:pathLst>
          </a:custGeom>
          <a:blipFill>
            <a:blip r:embed="rId4"/>
            <a:stretch>
              <a:fillRect l="0" t="0" r="0" b="0"/>
            </a:stretch>
          </a:blipFill>
        </p:spPr>
      </p:sp>
      <p:sp>
        <p:nvSpPr>
          <p:cNvPr name="Freeform 4" id="4"/>
          <p:cNvSpPr/>
          <p:nvPr/>
        </p:nvSpPr>
        <p:spPr>
          <a:xfrm flipH="false" flipV="false" rot="0">
            <a:off x="6664051" y="2280632"/>
            <a:ext cx="4555726" cy="7361444"/>
          </a:xfrm>
          <a:custGeom>
            <a:avLst/>
            <a:gdLst/>
            <a:ahLst/>
            <a:cxnLst/>
            <a:rect r="r" b="b" t="t" l="l"/>
            <a:pathLst>
              <a:path h="7361444" w="4555726">
                <a:moveTo>
                  <a:pt x="0" y="0"/>
                </a:moveTo>
                <a:lnTo>
                  <a:pt x="4555726" y="0"/>
                </a:lnTo>
                <a:lnTo>
                  <a:pt x="4555726" y="7361444"/>
                </a:lnTo>
                <a:lnTo>
                  <a:pt x="0" y="7361444"/>
                </a:lnTo>
                <a:lnTo>
                  <a:pt x="0" y="0"/>
                </a:lnTo>
                <a:close/>
              </a:path>
            </a:pathLst>
          </a:custGeom>
          <a:blipFill>
            <a:blip r:embed="rId5"/>
            <a:stretch>
              <a:fillRect l="0" t="0" r="0" b="0"/>
            </a:stretch>
          </a:blipFill>
        </p:spPr>
      </p:sp>
      <p:sp>
        <p:nvSpPr>
          <p:cNvPr name="Freeform 5" id="5"/>
          <p:cNvSpPr/>
          <p:nvPr/>
        </p:nvSpPr>
        <p:spPr>
          <a:xfrm flipH="false" flipV="false" rot="0">
            <a:off x="11590480" y="3931400"/>
            <a:ext cx="6049622" cy="4063520"/>
          </a:xfrm>
          <a:custGeom>
            <a:avLst/>
            <a:gdLst/>
            <a:ahLst/>
            <a:cxnLst/>
            <a:rect r="r" b="b" t="t" l="l"/>
            <a:pathLst>
              <a:path h="4063520" w="6049622">
                <a:moveTo>
                  <a:pt x="0" y="0"/>
                </a:moveTo>
                <a:lnTo>
                  <a:pt x="6049622" y="0"/>
                </a:lnTo>
                <a:lnTo>
                  <a:pt x="6049622" y="4063520"/>
                </a:lnTo>
                <a:lnTo>
                  <a:pt x="0" y="4063520"/>
                </a:lnTo>
                <a:lnTo>
                  <a:pt x="0" y="0"/>
                </a:lnTo>
                <a:close/>
              </a:path>
            </a:pathLst>
          </a:custGeom>
          <a:blipFill>
            <a:blip r:embed="rId6"/>
            <a:stretch>
              <a:fillRect l="0" t="0" r="0" b="0"/>
            </a:stretch>
          </a:blipFill>
        </p:spPr>
      </p:sp>
      <p:sp>
        <p:nvSpPr>
          <p:cNvPr name="TextBox 6" id="6"/>
          <p:cNvSpPr txBox="true"/>
          <p:nvPr/>
        </p:nvSpPr>
        <p:spPr>
          <a:xfrm rot="0">
            <a:off x="2127636" y="938305"/>
            <a:ext cx="14032728" cy="762000"/>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Canva Sans Bold"/>
                <a:ea typeface="Canva Sans Bold"/>
                <a:cs typeface="Canva Sans Bold"/>
                <a:sym typeface="Canva Sans Bold"/>
              </a:rPr>
              <a:t>Password Team’s Scenario Testing</a:t>
            </a:r>
          </a:p>
        </p:txBody>
      </p:sp>
      <p:sp>
        <p:nvSpPr>
          <p:cNvPr name="TextBox 7" id="7"/>
          <p:cNvSpPr txBox="true"/>
          <p:nvPr/>
        </p:nvSpPr>
        <p:spPr>
          <a:xfrm rot="0">
            <a:off x="6907637" y="1728880"/>
            <a:ext cx="4472725" cy="426720"/>
          </a:xfrm>
          <a:prstGeom prst="rect">
            <a:avLst/>
          </a:prstGeom>
        </p:spPr>
        <p:txBody>
          <a:bodyPr anchor="t" rtlCol="false" tIns="0" lIns="0" bIns="0" rIns="0">
            <a:spAutoFit/>
          </a:bodyPr>
          <a:lstStyle/>
          <a:p>
            <a:pPr algn="ctr">
              <a:lnSpc>
                <a:spcPts val="3390"/>
              </a:lnSpc>
            </a:pPr>
            <a:r>
              <a:rPr lang="en-US" b="true" sz="3000" u="sng">
                <a:solidFill>
                  <a:srgbClr val="000000"/>
                </a:solidFill>
                <a:latin typeface="Canva Sans Bold"/>
                <a:ea typeface="Canva Sans Bold"/>
                <a:cs typeface="Canva Sans Bold"/>
                <a:sym typeface="Canva Sans Bold"/>
              </a:rPr>
              <a:t>Questions #5</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3"/>
            <a:stretch>
              <a:fillRect l="0" t="0" r="0" b="0"/>
            </a:stretch>
          </a:blipFill>
        </p:spPr>
      </p:sp>
      <p:sp>
        <p:nvSpPr>
          <p:cNvPr name="Freeform 3" id="3"/>
          <p:cNvSpPr/>
          <p:nvPr/>
        </p:nvSpPr>
        <p:spPr>
          <a:xfrm flipH="false" flipV="false" rot="0">
            <a:off x="2746290" y="2307436"/>
            <a:ext cx="12795419" cy="6733589"/>
          </a:xfrm>
          <a:custGeom>
            <a:avLst/>
            <a:gdLst/>
            <a:ahLst/>
            <a:cxnLst/>
            <a:rect r="r" b="b" t="t" l="l"/>
            <a:pathLst>
              <a:path h="6733589" w="12795419">
                <a:moveTo>
                  <a:pt x="0" y="0"/>
                </a:moveTo>
                <a:lnTo>
                  <a:pt x="12795420" y="0"/>
                </a:lnTo>
                <a:lnTo>
                  <a:pt x="12795420" y="6733589"/>
                </a:lnTo>
                <a:lnTo>
                  <a:pt x="0" y="6733589"/>
                </a:lnTo>
                <a:lnTo>
                  <a:pt x="0" y="0"/>
                </a:lnTo>
                <a:close/>
              </a:path>
            </a:pathLst>
          </a:custGeom>
          <a:blipFill>
            <a:blip r:embed="rId4"/>
            <a:stretch>
              <a:fillRect l="0" t="0" r="0" b="0"/>
            </a:stretch>
          </a:blipFill>
        </p:spPr>
      </p:sp>
      <p:sp>
        <p:nvSpPr>
          <p:cNvPr name="TextBox 4" id="4"/>
          <p:cNvSpPr txBox="true"/>
          <p:nvPr/>
        </p:nvSpPr>
        <p:spPr>
          <a:xfrm rot="0">
            <a:off x="2127636" y="938305"/>
            <a:ext cx="14032728" cy="762000"/>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Canva Sans Bold"/>
                <a:ea typeface="Canva Sans Bold"/>
                <a:cs typeface="Canva Sans Bold"/>
                <a:sym typeface="Canva Sans Bold"/>
              </a:rPr>
              <a:t>Password Team’s Scenario Testing</a:t>
            </a:r>
          </a:p>
        </p:txBody>
      </p:sp>
      <p:sp>
        <p:nvSpPr>
          <p:cNvPr name="TextBox 5" id="5"/>
          <p:cNvSpPr txBox="true"/>
          <p:nvPr/>
        </p:nvSpPr>
        <p:spPr>
          <a:xfrm rot="0">
            <a:off x="6907637" y="1728880"/>
            <a:ext cx="4472725" cy="426720"/>
          </a:xfrm>
          <a:prstGeom prst="rect">
            <a:avLst/>
          </a:prstGeom>
        </p:spPr>
        <p:txBody>
          <a:bodyPr anchor="t" rtlCol="false" tIns="0" lIns="0" bIns="0" rIns="0">
            <a:spAutoFit/>
          </a:bodyPr>
          <a:lstStyle/>
          <a:p>
            <a:pPr algn="ctr">
              <a:lnSpc>
                <a:spcPts val="3390"/>
              </a:lnSpc>
            </a:pPr>
            <a:r>
              <a:rPr lang="en-US" b="true" sz="3000" u="sng">
                <a:solidFill>
                  <a:srgbClr val="000000"/>
                </a:solidFill>
                <a:latin typeface="Canva Sans Bold"/>
                <a:ea typeface="Canva Sans Bold"/>
                <a:cs typeface="Canva Sans Bold"/>
                <a:sym typeface="Canva Sans Bold"/>
              </a:rPr>
              <a:t>Summary Email</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3"/>
            <a:stretch>
              <a:fillRect l="0" t="0" r="0" b="0"/>
            </a:stretch>
          </a:blipFill>
        </p:spPr>
      </p:sp>
      <p:sp>
        <p:nvSpPr>
          <p:cNvPr name="TextBox 3" id="3"/>
          <p:cNvSpPr txBox="true"/>
          <p:nvPr/>
        </p:nvSpPr>
        <p:spPr>
          <a:xfrm rot="0">
            <a:off x="2127636" y="938305"/>
            <a:ext cx="14032728" cy="762000"/>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Canva Sans Bold"/>
                <a:ea typeface="Canva Sans Bold"/>
                <a:cs typeface="Canva Sans Bold"/>
                <a:sym typeface="Canva Sans Bold"/>
              </a:rPr>
              <a:t>Password Team’s Closing Statements</a:t>
            </a:r>
          </a:p>
        </p:txBody>
      </p:sp>
      <p:sp>
        <p:nvSpPr>
          <p:cNvPr name="TextBox 4" id="4"/>
          <p:cNvSpPr txBox="true"/>
          <p:nvPr/>
        </p:nvSpPr>
        <p:spPr>
          <a:xfrm rot="0">
            <a:off x="1200298" y="2032193"/>
            <a:ext cx="15544209" cy="3990340"/>
          </a:xfrm>
          <a:prstGeom prst="rect">
            <a:avLst/>
          </a:prstGeom>
        </p:spPr>
        <p:txBody>
          <a:bodyPr anchor="t" rtlCol="false" tIns="0" lIns="0" bIns="0" rIns="0">
            <a:spAutoFit/>
          </a:bodyPr>
          <a:lstStyle/>
          <a:p>
            <a:pPr algn="just">
              <a:lnSpc>
                <a:spcPts val="3919"/>
              </a:lnSpc>
              <a:spcBef>
                <a:spcPct val="0"/>
              </a:spcBef>
            </a:pPr>
            <a:r>
              <a:rPr lang="en-US" b="true" sz="2799">
                <a:solidFill>
                  <a:srgbClr val="000000"/>
                </a:solidFill>
                <a:latin typeface="Canva Sans Bold"/>
                <a:ea typeface="Canva Sans Bold"/>
                <a:cs typeface="Canva Sans Bold"/>
                <a:sym typeface="Canva Sans Bold"/>
              </a:rPr>
              <a:t>1. Curren</a:t>
            </a:r>
            <a:r>
              <a:rPr lang="en-US" b="true" sz="2799">
                <a:solidFill>
                  <a:srgbClr val="000000"/>
                </a:solidFill>
                <a:latin typeface="Canva Sans Bold"/>
                <a:ea typeface="Canva Sans Bold"/>
                <a:cs typeface="Canva Sans Bold"/>
                <a:sym typeface="Canva Sans Bold"/>
              </a:rPr>
              <a:t>t Limitations</a:t>
            </a:r>
          </a:p>
          <a:p>
            <a:pPr algn="just" marL="539749" indent="-269875" lvl="1">
              <a:lnSpc>
                <a:spcPts val="3499"/>
              </a:lnSpc>
              <a:spcBef>
                <a:spcPct val="0"/>
              </a:spcBef>
              <a:buFont typeface="Arial"/>
              <a:buChar char="•"/>
            </a:pPr>
            <a:r>
              <a:rPr lang="en-US" b="true" sz="2499">
                <a:solidFill>
                  <a:srgbClr val="000000"/>
                </a:solidFill>
                <a:latin typeface="Canva Sans Bold"/>
                <a:ea typeface="Canva Sans Bold"/>
                <a:cs typeface="Canva Sans Bold"/>
                <a:sym typeface="Canva Sans Bold"/>
              </a:rPr>
              <a:t>The current setup operates on a limited dataset and manual ingestion process. </a:t>
            </a:r>
            <a:r>
              <a:rPr lang="en-US" sz="2499">
                <a:solidFill>
                  <a:srgbClr val="000000"/>
                </a:solidFill>
                <a:latin typeface="Canva Sans"/>
                <a:ea typeface="Canva Sans"/>
                <a:cs typeface="Canva Sans"/>
                <a:sym typeface="Canva Sans"/>
              </a:rPr>
              <a:t>In a full deployment, data ingestion could be automated via APIs, Kafka streams, or scheduled file uploads to internal stages.</a:t>
            </a:r>
          </a:p>
          <a:p>
            <a:pPr algn="just" marL="539749" indent="-269875" lvl="1">
              <a:lnSpc>
                <a:spcPts val="3499"/>
              </a:lnSpc>
              <a:spcBef>
                <a:spcPct val="0"/>
              </a:spcBef>
              <a:buFont typeface="Arial"/>
              <a:buChar char="•"/>
            </a:pPr>
            <a:r>
              <a:rPr lang="en-US" b="true" sz="2499">
                <a:solidFill>
                  <a:srgbClr val="000000"/>
                </a:solidFill>
                <a:latin typeface="Canva Sans Bold"/>
                <a:ea typeface="Canva Sans Bold"/>
                <a:cs typeface="Canva Sans Bold"/>
                <a:sym typeface="Canva Sans Bold"/>
              </a:rPr>
              <a:t>Due to the scope of available data, this prototype leverages Cortex Analyst as the primary intelligence layer. </a:t>
            </a:r>
            <a:r>
              <a:rPr lang="en-US" sz="2499">
                <a:solidFill>
                  <a:srgbClr val="000000"/>
                </a:solidFill>
                <a:latin typeface="Canva Sans"/>
                <a:ea typeface="Canva Sans"/>
                <a:cs typeface="Canva Sans"/>
                <a:sym typeface="Canva Sans"/>
              </a:rPr>
              <a:t>Future iterations could integrate Cortex Search for deeper contextual and semantic retrieval.</a:t>
            </a:r>
          </a:p>
          <a:p>
            <a:pPr algn="just" marL="539749" indent="-269875" lvl="1">
              <a:lnSpc>
                <a:spcPts val="3499"/>
              </a:lnSpc>
              <a:spcBef>
                <a:spcPct val="0"/>
              </a:spcBef>
              <a:buFont typeface="Arial"/>
              <a:buChar char="•"/>
            </a:pPr>
            <a:r>
              <a:rPr lang="en-US" b="true" sz="2499">
                <a:solidFill>
                  <a:srgbClr val="000000"/>
                </a:solidFill>
                <a:latin typeface="Canva Sans Bold"/>
                <a:ea typeface="Canva Sans Bold"/>
                <a:cs typeface="Canva Sans Bold"/>
                <a:sym typeface="Canva Sans Bold"/>
              </a:rPr>
              <a:t>The overall architecture is flexible — </a:t>
            </a:r>
            <a:r>
              <a:rPr lang="en-US" sz="2499">
                <a:solidFill>
                  <a:srgbClr val="000000"/>
                </a:solidFill>
                <a:latin typeface="Canva Sans"/>
                <a:ea typeface="Canva Sans"/>
                <a:cs typeface="Canva Sans"/>
                <a:sym typeface="Canva Sans"/>
              </a:rPr>
              <a:t>it can be deployed both natively within Snowflake or integrated into existing enterprise applications through API endpoints or embedded analytics.</a:t>
            </a:r>
          </a:p>
        </p:txBody>
      </p:sp>
      <p:sp>
        <p:nvSpPr>
          <p:cNvPr name="TextBox 5" id="5"/>
          <p:cNvSpPr txBox="true"/>
          <p:nvPr/>
        </p:nvSpPr>
        <p:spPr>
          <a:xfrm rot="0">
            <a:off x="1200298" y="6582410"/>
            <a:ext cx="15887405" cy="2675890"/>
          </a:xfrm>
          <a:prstGeom prst="rect">
            <a:avLst/>
          </a:prstGeom>
        </p:spPr>
        <p:txBody>
          <a:bodyPr anchor="t" rtlCol="false" tIns="0" lIns="0" bIns="0" rIns="0">
            <a:spAutoFit/>
          </a:bodyPr>
          <a:lstStyle/>
          <a:p>
            <a:pPr algn="just">
              <a:lnSpc>
                <a:spcPts val="3919"/>
              </a:lnSpc>
              <a:spcBef>
                <a:spcPct val="0"/>
              </a:spcBef>
            </a:pPr>
            <a:r>
              <a:rPr lang="en-US" b="true" sz="2799">
                <a:solidFill>
                  <a:srgbClr val="000000"/>
                </a:solidFill>
                <a:latin typeface="Canva Sans Bold"/>
                <a:ea typeface="Canva Sans Bold"/>
                <a:cs typeface="Canva Sans Bold"/>
                <a:sym typeface="Canva Sans Bold"/>
              </a:rPr>
              <a:t>2. Marke</a:t>
            </a:r>
            <a:r>
              <a:rPr lang="en-US" b="true" sz="2799">
                <a:solidFill>
                  <a:srgbClr val="000000"/>
                </a:solidFill>
                <a:latin typeface="Canva Sans Bold"/>
                <a:ea typeface="Canva Sans Bold"/>
                <a:cs typeface="Canva Sans Bold"/>
                <a:sym typeface="Canva Sans Bold"/>
              </a:rPr>
              <a:t>t Interest</a:t>
            </a:r>
          </a:p>
          <a:p>
            <a:pPr algn="just" marL="539749" indent="-269875" lvl="1">
              <a:lnSpc>
                <a:spcPts val="3499"/>
              </a:lnSpc>
              <a:spcBef>
                <a:spcPct val="0"/>
              </a:spcBef>
              <a:buFont typeface="Arial"/>
              <a:buChar char="•"/>
            </a:pPr>
            <a:r>
              <a:rPr lang="en-US" sz="2499">
                <a:solidFill>
                  <a:srgbClr val="000000"/>
                </a:solidFill>
                <a:latin typeface="Canva Sans"/>
                <a:ea typeface="Canva Sans"/>
                <a:cs typeface="Canva Sans"/>
                <a:sym typeface="Canva Sans"/>
              </a:rPr>
              <a:t>The demo highlights Snowflake’s ability to seamlessly handle </a:t>
            </a:r>
            <a:r>
              <a:rPr lang="en-US" b="true" sz="2499">
                <a:solidFill>
                  <a:srgbClr val="000000"/>
                </a:solidFill>
                <a:latin typeface="Canva Sans Bold"/>
                <a:ea typeface="Canva Sans Bold"/>
                <a:cs typeface="Canva Sans Bold"/>
                <a:sym typeface="Canva Sans Bold"/>
              </a:rPr>
              <a:t>multimodal data — </a:t>
            </a:r>
            <a:r>
              <a:rPr lang="en-US" sz="2499">
                <a:solidFill>
                  <a:srgbClr val="000000"/>
                </a:solidFill>
                <a:latin typeface="Canva Sans"/>
                <a:ea typeface="Canva Sans"/>
                <a:cs typeface="Canva Sans"/>
                <a:sym typeface="Canva Sans"/>
              </a:rPr>
              <a:t>including </a:t>
            </a:r>
            <a:r>
              <a:rPr lang="en-US" b="true" sz="2499">
                <a:solidFill>
                  <a:srgbClr val="000000"/>
                </a:solidFill>
                <a:latin typeface="Canva Sans Bold"/>
                <a:ea typeface="Canva Sans Bold"/>
                <a:cs typeface="Canva Sans Bold"/>
                <a:sym typeface="Canva Sans Bold"/>
              </a:rPr>
              <a:t>audio, PDFs, images, structured, and semi-structured sources</a:t>
            </a:r>
            <a:r>
              <a:rPr lang="en-US" sz="2499">
                <a:solidFill>
                  <a:srgbClr val="000000"/>
                </a:solidFill>
                <a:latin typeface="Canva Sans"/>
                <a:ea typeface="Canva Sans"/>
                <a:cs typeface="Canva Sans"/>
                <a:sym typeface="Canva Sans"/>
              </a:rPr>
              <a:t> — within a single, governed environment.</a:t>
            </a:r>
          </a:p>
          <a:p>
            <a:pPr algn="just" marL="539749" indent="-269875" lvl="1">
              <a:lnSpc>
                <a:spcPts val="3499"/>
              </a:lnSpc>
              <a:spcBef>
                <a:spcPct val="0"/>
              </a:spcBef>
              <a:buFont typeface="Arial"/>
              <a:buChar char="•"/>
            </a:pPr>
            <a:r>
              <a:rPr lang="en-US" sz="2499">
                <a:solidFill>
                  <a:srgbClr val="000000"/>
                </a:solidFill>
                <a:latin typeface="Canva Sans"/>
                <a:ea typeface="Canva Sans"/>
                <a:cs typeface="Canva Sans"/>
                <a:sym typeface="Canva Sans"/>
              </a:rPr>
              <a:t>It showcases </a:t>
            </a:r>
            <a:r>
              <a:rPr lang="en-US" b="true" sz="2499">
                <a:solidFill>
                  <a:srgbClr val="000000"/>
                </a:solidFill>
                <a:latin typeface="Canva Sans Bold"/>
                <a:ea typeface="Canva Sans Bold"/>
                <a:cs typeface="Canva Sans Bold"/>
                <a:sym typeface="Canva Sans Bold"/>
              </a:rPr>
              <a:t>Snowflake Intelligence</a:t>
            </a:r>
            <a:r>
              <a:rPr lang="en-US" sz="2499">
                <a:solidFill>
                  <a:srgbClr val="000000"/>
                </a:solidFill>
                <a:latin typeface="Canva Sans"/>
                <a:ea typeface="Canva Sans"/>
                <a:cs typeface="Canva Sans"/>
                <a:sym typeface="Canva Sans"/>
              </a:rPr>
              <a:t> as a way for organizations to </a:t>
            </a:r>
            <a:r>
              <a:rPr lang="en-US" b="true" sz="2499">
                <a:solidFill>
                  <a:srgbClr val="000000"/>
                </a:solidFill>
                <a:latin typeface="Canva Sans Bold"/>
                <a:ea typeface="Canva Sans Bold"/>
                <a:cs typeface="Canva Sans Bold"/>
                <a:sym typeface="Canva Sans Bold"/>
              </a:rPr>
              <a:t>analyze and gain insights from their own data</a:t>
            </a:r>
            <a:r>
              <a:rPr lang="en-US" sz="2499">
                <a:solidFill>
                  <a:srgbClr val="000000"/>
                </a:solidFill>
                <a:latin typeface="Canva Sans"/>
                <a:ea typeface="Canva Sans"/>
                <a:cs typeface="Canva Sans"/>
                <a:sym typeface="Canva Sans"/>
              </a:rPr>
              <a:t> quickly, with minimal setup, infrastructure overhead, or manual effort.</a:t>
            </a:r>
          </a:p>
          <a:p>
            <a:pPr algn="just">
              <a:lnSpc>
                <a:spcPts val="3499"/>
              </a:lnSpc>
              <a:spcBef>
                <a:spcPct val="0"/>
              </a:spcBef>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3"/>
            <a:stretch>
              <a:fillRect l="0" t="0" r="0" b="0"/>
            </a:stretch>
          </a:blipFill>
        </p:spPr>
      </p:sp>
      <p:sp>
        <p:nvSpPr>
          <p:cNvPr name="TextBox 3" id="3"/>
          <p:cNvSpPr txBox="true"/>
          <p:nvPr/>
        </p:nvSpPr>
        <p:spPr>
          <a:xfrm rot="0">
            <a:off x="2127636" y="938305"/>
            <a:ext cx="14032728" cy="762000"/>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Canva Sans Bold"/>
                <a:ea typeface="Canva Sans Bold"/>
                <a:cs typeface="Canva Sans Bold"/>
                <a:sym typeface="Canva Sans Bold"/>
              </a:rPr>
              <a:t>Password Team’s Closing Statements</a:t>
            </a:r>
          </a:p>
        </p:txBody>
      </p:sp>
      <p:sp>
        <p:nvSpPr>
          <p:cNvPr name="TextBox 4" id="4"/>
          <p:cNvSpPr txBox="true"/>
          <p:nvPr/>
        </p:nvSpPr>
        <p:spPr>
          <a:xfrm rot="0">
            <a:off x="1200298" y="2293528"/>
            <a:ext cx="15544209" cy="3114040"/>
          </a:xfrm>
          <a:prstGeom prst="rect">
            <a:avLst/>
          </a:prstGeom>
        </p:spPr>
        <p:txBody>
          <a:bodyPr anchor="t" rtlCol="false" tIns="0" lIns="0" bIns="0" rIns="0">
            <a:spAutoFit/>
          </a:bodyPr>
          <a:lstStyle/>
          <a:p>
            <a:pPr algn="just">
              <a:lnSpc>
                <a:spcPts val="3919"/>
              </a:lnSpc>
            </a:pPr>
            <a:r>
              <a:rPr lang="en-US" sz="2799" b="true">
                <a:solidFill>
                  <a:srgbClr val="000000"/>
                </a:solidFill>
                <a:latin typeface="Canva Sans Bold"/>
                <a:ea typeface="Canva Sans Bold"/>
                <a:cs typeface="Canva Sans Bold"/>
                <a:sym typeface="Canva Sans Bold"/>
              </a:rPr>
              <a:t>3. Customer Impact</a:t>
            </a:r>
          </a:p>
          <a:p>
            <a:pPr algn="just" marL="539749" indent="-269875" lvl="1">
              <a:lnSpc>
                <a:spcPts val="3499"/>
              </a:lnSpc>
              <a:spcBef>
                <a:spcPct val="0"/>
              </a:spcBef>
              <a:buFont typeface="Arial"/>
              <a:buChar char="•"/>
            </a:pPr>
            <a:r>
              <a:rPr lang="en-US" b="true" sz="2499">
                <a:solidFill>
                  <a:srgbClr val="000000"/>
                </a:solidFill>
                <a:latin typeface="Canva Sans Bold"/>
                <a:ea typeface="Canva Sans Bold"/>
                <a:cs typeface="Canva Sans Bold"/>
                <a:sym typeface="Canva Sans Bold"/>
              </a:rPr>
              <a:t>Unified Infor</a:t>
            </a:r>
            <a:r>
              <a:rPr lang="en-US" b="true" sz="2499">
                <a:solidFill>
                  <a:srgbClr val="000000"/>
                </a:solidFill>
                <a:latin typeface="Canva Sans Bold"/>
                <a:ea typeface="Canva Sans Bold"/>
                <a:cs typeface="Canva Sans Bold"/>
                <a:sym typeface="Canva Sans Bold"/>
              </a:rPr>
              <a:t>mation Access: </a:t>
            </a:r>
            <a:r>
              <a:rPr lang="en-US" sz="2499">
                <a:solidFill>
                  <a:srgbClr val="000000"/>
                </a:solidFill>
                <a:latin typeface="Canva Sans"/>
                <a:ea typeface="Canva Sans"/>
                <a:cs typeface="Canva Sans"/>
                <a:sym typeface="Canva Sans"/>
              </a:rPr>
              <a:t>All operational, weather, and vessel data consolidated in one secure platform.</a:t>
            </a:r>
          </a:p>
          <a:p>
            <a:pPr algn="just" marL="539749" indent="-269875" lvl="1">
              <a:lnSpc>
                <a:spcPts val="3499"/>
              </a:lnSpc>
              <a:spcBef>
                <a:spcPct val="0"/>
              </a:spcBef>
              <a:buFont typeface="Arial"/>
              <a:buChar char="•"/>
            </a:pPr>
            <a:r>
              <a:rPr lang="en-US" b="true" sz="2499">
                <a:solidFill>
                  <a:srgbClr val="000000"/>
                </a:solidFill>
                <a:latin typeface="Canva Sans Bold"/>
                <a:ea typeface="Canva Sans Bold"/>
                <a:cs typeface="Canva Sans Bold"/>
                <a:sym typeface="Canva Sans Bold"/>
              </a:rPr>
              <a:t>Smarter Shipping Decisions: </a:t>
            </a:r>
            <a:r>
              <a:rPr lang="en-US" sz="2499">
                <a:solidFill>
                  <a:srgbClr val="000000"/>
                </a:solidFill>
                <a:latin typeface="Canva Sans"/>
                <a:ea typeface="Canva Sans"/>
                <a:cs typeface="Canva Sans"/>
                <a:sym typeface="Canva Sans"/>
              </a:rPr>
              <a:t>Real-time visibility enables optimized route planning and faster response to delays.</a:t>
            </a:r>
          </a:p>
          <a:p>
            <a:pPr algn="just" marL="539749" indent="-269875" lvl="1">
              <a:lnSpc>
                <a:spcPts val="3499"/>
              </a:lnSpc>
              <a:spcBef>
                <a:spcPct val="0"/>
              </a:spcBef>
              <a:buFont typeface="Arial"/>
              <a:buChar char="•"/>
            </a:pPr>
            <a:r>
              <a:rPr lang="en-US" b="true" sz="2499">
                <a:solidFill>
                  <a:srgbClr val="000000"/>
                </a:solidFill>
                <a:latin typeface="Canva Sans Bold"/>
                <a:ea typeface="Canva Sans Bold"/>
                <a:cs typeface="Canva Sans Bold"/>
                <a:sym typeface="Canva Sans Bold"/>
              </a:rPr>
              <a:t>P</a:t>
            </a:r>
            <a:r>
              <a:rPr lang="en-US" b="true" sz="2499">
                <a:solidFill>
                  <a:srgbClr val="000000"/>
                </a:solidFill>
                <a:latin typeface="Canva Sans Bold"/>
                <a:ea typeface="Canva Sans Bold"/>
                <a:cs typeface="Canva Sans Bold"/>
                <a:sym typeface="Canva Sans Bold"/>
              </a:rPr>
              <a:t>roactive Ship Maintenance: </a:t>
            </a:r>
            <a:r>
              <a:rPr lang="en-US" sz="2499">
                <a:solidFill>
                  <a:srgbClr val="000000"/>
                </a:solidFill>
                <a:latin typeface="Canva Sans"/>
                <a:ea typeface="Canva Sans"/>
                <a:cs typeface="Canva Sans"/>
                <a:sym typeface="Canva Sans"/>
              </a:rPr>
              <a:t>Predictive insights from IoT and maintenance logs help prevent costly breakdowns and downtime.</a:t>
            </a:r>
          </a:p>
        </p:txBody>
      </p:sp>
      <p:sp>
        <p:nvSpPr>
          <p:cNvPr name="TextBox 5" id="5"/>
          <p:cNvSpPr txBox="true"/>
          <p:nvPr/>
        </p:nvSpPr>
        <p:spPr>
          <a:xfrm rot="0">
            <a:off x="1200298" y="5807947"/>
            <a:ext cx="15887405" cy="2675890"/>
          </a:xfrm>
          <a:prstGeom prst="rect">
            <a:avLst/>
          </a:prstGeom>
        </p:spPr>
        <p:txBody>
          <a:bodyPr anchor="t" rtlCol="false" tIns="0" lIns="0" bIns="0" rIns="0">
            <a:spAutoFit/>
          </a:bodyPr>
          <a:lstStyle/>
          <a:p>
            <a:pPr algn="just">
              <a:lnSpc>
                <a:spcPts val="3919"/>
              </a:lnSpc>
              <a:spcBef>
                <a:spcPct val="0"/>
              </a:spcBef>
            </a:pPr>
            <a:r>
              <a:rPr lang="en-US" b="true" sz="2799">
                <a:solidFill>
                  <a:srgbClr val="000000"/>
                </a:solidFill>
                <a:latin typeface="Canva Sans Bold"/>
                <a:ea typeface="Canva Sans Bold"/>
                <a:cs typeface="Canva Sans Bold"/>
                <a:sym typeface="Canva Sans Bold"/>
              </a:rPr>
              <a:t>4. Go-To-Market Strategy</a:t>
            </a:r>
          </a:p>
          <a:p>
            <a:pPr algn="just" marL="539749" indent="-269875" lvl="1">
              <a:lnSpc>
                <a:spcPts val="3499"/>
              </a:lnSpc>
              <a:spcBef>
                <a:spcPct val="0"/>
              </a:spcBef>
              <a:buFont typeface="Arial"/>
              <a:buChar char="•"/>
            </a:pPr>
            <a:r>
              <a:rPr lang="en-US" b="true" sz="2499">
                <a:solidFill>
                  <a:srgbClr val="000000"/>
                </a:solidFill>
                <a:latin typeface="Canva Sans Bold"/>
                <a:ea typeface="Canva Sans Bold"/>
                <a:cs typeface="Canva Sans Bold"/>
                <a:sym typeface="Canva Sans Bold"/>
              </a:rPr>
              <a:t>Cu</a:t>
            </a:r>
            <a:r>
              <a:rPr lang="en-US" b="true" sz="2499">
                <a:solidFill>
                  <a:srgbClr val="000000"/>
                </a:solidFill>
                <a:latin typeface="Canva Sans Bold"/>
                <a:ea typeface="Canva Sans Bold"/>
                <a:cs typeface="Canva Sans Bold"/>
                <a:sym typeface="Canva Sans Bold"/>
              </a:rPr>
              <a:t>stomer Introductions: </a:t>
            </a:r>
            <a:r>
              <a:rPr lang="en-US" sz="2499">
                <a:solidFill>
                  <a:srgbClr val="000000"/>
                </a:solidFill>
                <a:latin typeface="Canva Sans"/>
                <a:ea typeface="Canva Sans"/>
                <a:cs typeface="Canva Sans"/>
                <a:sym typeface="Canva Sans"/>
              </a:rPr>
              <a:t>Connect with logistics, shipping, and port management customers already using Snowflake for analytics but not yet exploring AI-driven optimization.</a:t>
            </a:r>
          </a:p>
          <a:p>
            <a:pPr algn="just" marL="539749" indent="-269875" lvl="1">
              <a:lnSpc>
                <a:spcPts val="3499"/>
              </a:lnSpc>
              <a:spcBef>
                <a:spcPct val="0"/>
              </a:spcBef>
              <a:buFont typeface="Arial"/>
              <a:buChar char="•"/>
            </a:pPr>
            <a:r>
              <a:rPr lang="en-US" b="true" sz="2499">
                <a:solidFill>
                  <a:srgbClr val="000000"/>
                </a:solidFill>
                <a:latin typeface="Canva Sans Bold"/>
                <a:ea typeface="Canva Sans Bold"/>
                <a:cs typeface="Canva Sans Bold"/>
                <a:sym typeface="Canva Sans Bold"/>
              </a:rPr>
              <a:t>Industry Outreach:</a:t>
            </a:r>
            <a:r>
              <a:rPr lang="en-US" sz="2499">
                <a:solidFill>
                  <a:srgbClr val="000000"/>
                </a:solidFill>
                <a:latin typeface="Canva Sans"/>
                <a:ea typeface="Canva Sans"/>
                <a:cs typeface="Canva Sans"/>
                <a:sym typeface="Canva Sans"/>
              </a:rPr>
              <a:t> Target companies in maritime logistics, freight forwarding, and port operations (e.g., Pelindo, Meratus, Samudera Indonesia, DHL Global Forwarding).</a:t>
            </a:r>
          </a:p>
          <a:p>
            <a:pPr algn="just">
              <a:lnSpc>
                <a:spcPts val="3499"/>
              </a:lnSpc>
              <a:spcBef>
                <a:spcPct val="0"/>
              </a:spcBef>
            </a:pP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431129" y="4299946"/>
            <a:ext cx="10023065" cy="1110433"/>
          </a:xfrm>
          <a:prstGeom prst="rect">
            <a:avLst/>
          </a:prstGeom>
        </p:spPr>
        <p:txBody>
          <a:bodyPr anchor="t" rtlCol="false" tIns="0" lIns="0" bIns="0" rIns="0">
            <a:spAutoFit/>
          </a:bodyPr>
          <a:lstStyle/>
          <a:p>
            <a:pPr algn="l">
              <a:lnSpc>
                <a:spcPts val="9013"/>
              </a:lnSpc>
            </a:pPr>
            <a:r>
              <a:rPr lang="en-US" sz="6438" b="true">
                <a:solidFill>
                  <a:srgbClr val="000000"/>
                </a:solidFill>
                <a:latin typeface="Canva Sans Bold"/>
                <a:ea typeface="Canva Sans Bold"/>
                <a:cs typeface="Canva Sans Bold"/>
                <a:sym typeface="Canva Sans Bold"/>
              </a:rPr>
              <a:t>Thank You For Listening</a:t>
            </a:r>
          </a:p>
        </p:txBody>
      </p:sp>
      <p:sp>
        <p:nvSpPr>
          <p:cNvPr name="Freeform 3" id="3"/>
          <p:cNvSpPr/>
          <p:nvPr/>
        </p:nvSpPr>
        <p:spPr>
          <a:xfrm flipH="false" flipV="false" rot="0">
            <a:off x="11620497" y="2264750"/>
            <a:ext cx="5322539" cy="5757499"/>
          </a:xfrm>
          <a:custGeom>
            <a:avLst/>
            <a:gdLst/>
            <a:ahLst/>
            <a:cxnLst/>
            <a:rect r="r" b="b" t="t" l="l"/>
            <a:pathLst>
              <a:path h="5757499" w="5322539">
                <a:moveTo>
                  <a:pt x="0" y="0"/>
                </a:moveTo>
                <a:lnTo>
                  <a:pt x="5322539" y="0"/>
                </a:lnTo>
                <a:lnTo>
                  <a:pt x="5322539" y="5757500"/>
                </a:lnTo>
                <a:lnTo>
                  <a:pt x="0" y="5757500"/>
                </a:lnTo>
                <a:lnTo>
                  <a:pt x="0" y="0"/>
                </a:lnTo>
                <a:close/>
              </a:path>
            </a:pathLst>
          </a:custGeom>
          <a:blipFill>
            <a:blip r:embed="rId2"/>
            <a:stretch>
              <a:fillRect l="0" t="0" r="0" b="0"/>
            </a:stretch>
          </a:blipFill>
        </p:spPr>
      </p:sp>
      <p:sp>
        <p:nvSpPr>
          <p:cNvPr name="TextBox 4" id="4"/>
          <p:cNvSpPr txBox="true"/>
          <p:nvPr/>
        </p:nvSpPr>
        <p:spPr>
          <a:xfrm rot="0">
            <a:off x="1431129" y="5429428"/>
            <a:ext cx="9111135" cy="424276"/>
          </a:xfrm>
          <a:prstGeom prst="rect">
            <a:avLst/>
          </a:prstGeom>
        </p:spPr>
        <p:txBody>
          <a:bodyPr anchor="t" rtlCol="false" tIns="0" lIns="0" bIns="0" rIns="0">
            <a:spAutoFit/>
          </a:bodyPr>
          <a:lstStyle/>
          <a:p>
            <a:pPr algn="just">
              <a:lnSpc>
                <a:spcPts val="3346"/>
              </a:lnSpc>
              <a:spcBef>
                <a:spcPct val="0"/>
              </a:spcBef>
            </a:pPr>
            <a:r>
              <a:rPr lang="en-US" b="true" sz="2961">
                <a:solidFill>
                  <a:srgbClr val="000000"/>
                </a:solidFill>
                <a:latin typeface="Canva Sans Bold"/>
                <a:ea typeface="Canva Sans Bold"/>
                <a:cs typeface="Canva Sans Bold"/>
                <a:sym typeface="Canva Sans Bold"/>
              </a:rPr>
              <a:t>Logistics Maritime Use Case - OceanLink Logistics</a:t>
            </a:r>
          </a:p>
        </p:txBody>
      </p:sp>
      <p:sp>
        <p:nvSpPr>
          <p:cNvPr name="Freeform 5" id="5"/>
          <p:cNvSpPr/>
          <p:nvPr/>
        </p:nvSpPr>
        <p:spPr>
          <a:xfrm flipH="false" flipV="false" rot="0">
            <a:off x="11620497" y="2264750"/>
            <a:ext cx="5322539" cy="5757499"/>
          </a:xfrm>
          <a:custGeom>
            <a:avLst/>
            <a:gdLst/>
            <a:ahLst/>
            <a:cxnLst/>
            <a:rect r="r" b="b" t="t" l="l"/>
            <a:pathLst>
              <a:path h="5757499" w="5322539">
                <a:moveTo>
                  <a:pt x="0" y="0"/>
                </a:moveTo>
                <a:lnTo>
                  <a:pt x="5322539" y="0"/>
                </a:lnTo>
                <a:lnTo>
                  <a:pt x="5322539" y="5757500"/>
                </a:lnTo>
                <a:lnTo>
                  <a:pt x="0" y="5757500"/>
                </a:lnTo>
                <a:lnTo>
                  <a:pt x="0" y="0"/>
                </a:lnTo>
                <a:close/>
              </a:path>
            </a:pathLst>
          </a:custGeom>
          <a:blipFill>
            <a:blip r:embed="rId2"/>
            <a:stretch>
              <a:fillRect l="0" t="0" r="0" b="0"/>
            </a:stretch>
          </a:blipFill>
        </p:spPr>
      </p:sp>
      <p:sp>
        <p:nvSpPr>
          <p:cNvPr name="Freeform 6" id="6"/>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3"/>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753010" y="923925"/>
            <a:ext cx="10781980" cy="863600"/>
          </a:xfrm>
          <a:prstGeom prst="rect">
            <a:avLst/>
          </a:prstGeom>
        </p:spPr>
        <p:txBody>
          <a:bodyPr anchor="t" rtlCol="false" tIns="0" lIns="0" bIns="0" rIns="0">
            <a:spAutoFit/>
          </a:bodyPr>
          <a:lstStyle/>
          <a:p>
            <a:pPr algn="ctr">
              <a:lnSpc>
                <a:spcPts val="7000"/>
              </a:lnSpc>
            </a:pPr>
            <a:r>
              <a:rPr lang="en-US" sz="5000" b="true">
                <a:solidFill>
                  <a:srgbClr val="000000"/>
                </a:solidFill>
                <a:latin typeface="Canva Sans Bold"/>
                <a:ea typeface="Canva Sans Bold"/>
                <a:cs typeface="Canva Sans Bold"/>
                <a:sym typeface="Canva Sans Bold"/>
              </a:rPr>
              <a:t>Password Team’s Introduction</a:t>
            </a:r>
          </a:p>
        </p:txBody>
      </p:sp>
      <p:grpSp>
        <p:nvGrpSpPr>
          <p:cNvPr name="Group 3" id="3"/>
          <p:cNvGrpSpPr/>
          <p:nvPr/>
        </p:nvGrpSpPr>
        <p:grpSpPr>
          <a:xfrm rot="0">
            <a:off x="1859888" y="2947846"/>
            <a:ext cx="3879268" cy="5097356"/>
            <a:chOff x="0" y="0"/>
            <a:chExt cx="1012097" cy="1329895"/>
          </a:xfrm>
        </p:grpSpPr>
        <p:sp>
          <p:nvSpPr>
            <p:cNvPr name="Freeform 4" id="4"/>
            <p:cNvSpPr/>
            <p:nvPr/>
          </p:nvSpPr>
          <p:spPr>
            <a:xfrm flipH="false" flipV="false" rot="0">
              <a:off x="0" y="0"/>
              <a:ext cx="1012097" cy="1329895"/>
            </a:xfrm>
            <a:custGeom>
              <a:avLst/>
              <a:gdLst/>
              <a:ahLst/>
              <a:cxnLst/>
              <a:rect r="r" b="b" t="t" l="l"/>
              <a:pathLst>
                <a:path h="1329895" w="1012097">
                  <a:moveTo>
                    <a:pt x="101782" y="0"/>
                  </a:moveTo>
                  <a:lnTo>
                    <a:pt x="910315" y="0"/>
                  </a:lnTo>
                  <a:cubicBezTo>
                    <a:pt x="937310" y="0"/>
                    <a:pt x="963198" y="10723"/>
                    <a:pt x="982286" y="29811"/>
                  </a:cubicBezTo>
                  <a:cubicBezTo>
                    <a:pt x="1001374" y="48899"/>
                    <a:pt x="1012097" y="74787"/>
                    <a:pt x="1012097" y="101782"/>
                  </a:cubicBezTo>
                  <a:lnTo>
                    <a:pt x="1012097" y="1228114"/>
                  </a:lnTo>
                  <a:cubicBezTo>
                    <a:pt x="1012097" y="1255108"/>
                    <a:pt x="1001374" y="1280996"/>
                    <a:pt x="982286" y="1300084"/>
                  </a:cubicBezTo>
                  <a:cubicBezTo>
                    <a:pt x="963198" y="1319172"/>
                    <a:pt x="937310" y="1329895"/>
                    <a:pt x="910315" y="1329895"/>
                  </a:cubicBezTo>
                  <a:lnTo>
                    <a:pt x="101782" y="1329895"/>
                  </a:lnTo>
                  <a:cubicBezTo>
                    <a:pt x="74787" y="1329895"/>
                    <a:pt x="48899" y="1319172"/>
                    <a:pt x="29811" y="1300084"/>
                  </a:cubicBezTo>
                  <a:cubicBezTo>
                    <a:pt x="10723" y="1280996"/>
                    <a:pt x="0" y="1255108"/>
                    <a:pt x="0" y="1228114"/>
                  </a:cubicBezTo>
                  <a:lnTo>
                    <a:pt x="0" y="101782"/>
                  </a:lnTo>
                  <a:cubicBezTo>
                    <a:pt x="0" y="74787"/>
                    <a:pt x="10723" y="48899"/>
                    <a:pt x="29811" y="29811"/>
                  </a:cubicBezTo>
                  <a:cubicBezTo>
                    <a:pt x="48899" y="10723"/>
                    <a:pt x="74787" y="0"/>
                    <a:pt x="101782" y="0"/>
                  </a:cubicBezTo>
                  <a:close/>
                </a:path>
              </a:pathLst>
            </a:custGeom>
            <a:solidFill>
              <a:srgbClr val="3DC4F0"/>
            </a:solidFill>
          </p:spPr>
        </p:sp>
        <p:sp>
          <p:nvSpPr>
            <p:cNvPr name="TextBox 5" id="5"/>
            <p:cNvSpPr txBox="true"/>
            <p:nvPr/>
          </p:nvSpPr>
          <p:spPr>
            <a:xfrm>
              <a:off x="0" y="9525"/>
              <a:ext cx="1012097" cy="1320370"/>
            </a:xfrm>
            <a:prstGeom prst="rect">
              <a:avLst/>
            </a:prstGeom>
          </p:spPr>
          <p:txBody>
            <a:bodyPr anchor="ctr" rtlCol="false" tIns="50800" lIns="50800" bIns="50800" rIns="50800"/>
            <a:lstStyle/>
            <a:p>
              <a:pPr algn="ctr">
                <a:lnSpc>
                  <a:spcPts val="1679"/>
                </a:lnSpc>
              </a:pPr>
            </a:p>
          </p:txBody>
        </p:sp>
      </p:grpSp>
      <p:sp>
        <p:nvSpPr>
          <p:cNvPr name="Freeform 6" id="6"/>
          <p:cNvSpPr/>
          <p:nvPr/>
        </p:nvSpPr>
        <p:spPr>
          <a:xfrm flipH="false" flipV="false" rot="0">
            <a:off x="2546191" y="3771721"/>
            <a:ext cx="2515050" cy="2735556"/>
          </a:xfrm>
          <a:custGeom>
            <a:avLst/>
            <a:gdLst/>
            <a:ahLst/>
            <a:cxnLst/>
            <a:rect r="r" b="b" t="t" l="l"/>
            <a:pathLst>
              <a:path h="2735556" w="2515050">
                <a:moveTo>
                  <a:pt x="0" y="0"/>
                </a:moveTo>
                <a:lnTo>
                  <a:pt x="2515050" y="0"/>
                </a:lnTo>
                <a:lnTo>
                  <a:pt x="2515050" y="2735556"/>
                </a:lnTo>
                <a:lnTo>
                  <a:pt x="0" y="27355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2548844" y="2947846"/>
            <a:ext cx="3879268" cy="5097356"/>
            <a:chOff x="0" y="0"/>
            <a:chExt cx="1012097" cy="1329895"/>
          </a:xfrm>
        </p:grpSpPr>
        <p:sp>
          <p:nvSpPr>
            <p:cNvPr name="Freeform 8" id="8"/>
            <p:cNvSpPr/>
            <p:nvPr/>
          </p:nvSpPr>
          <p:spPr>
            <a:xfrm flipH="false" flipV="false" rot="0">
              <a:off x="0" y="0"/>
              <a:ext cx="1012097" cy="1329895"/>
            </a:xfrm>
            <a:custGeom>
              <a:avLst/>
              <a:gdLst/>
              <a:ahLst/>
              <a:cxnLst/>
              <a:rect r="r" b="b" t="t" l="l"/>
              <a:pathLst>
                <a:path h="1329895" w="1012097">
                  <a:moveTo>
                    <a:pt x="101782" y="0"/>
                  </a:moveTo>
                  <a:lnTo>
                    <a:pt x="910315" y="0"/>
                  </a:lnTo>
                  <a:cubicBezTo>
                    <a:pt x="937310" y="0"/>
                    <a:pt x="963198" y="10723"/>
                    <a:pt x="982286" y="29811"/>
                  </a:cubicBezTo>
                  <a:cubicBezTo>
                    <a:pt x="1001374" y="48899"/>
                    <a:pt x="1012097" y="74787"/>
                    <a:pt x="1012097" y="101782"/>
                  </a:cubicBezTo>
                  <a:lnTo>
                    <a:pt x="1012097" y="1228114"/>
                  </a:lnTo>
                  <a:cubicBezTo>
                    <a:pt x="1012097" y="1255108"/>
                    <a:pt x="1001374" y="1280996"/>
                    <a:pt x="982286" y="1300084"/>
                  </a:cubicBezTo>
                  <a:cubicBezTo>
                    <a:pt x="963198" y="1319172"/>
                    <a:pt x="937310" y="1329895"/>
                    <a:pt x="910315" y="1329895"/>
                  </a:cubicBezTo>
                  <a:lnTo>
                    <a:pt x="101782" y="1329895"/>
                  </a:lnTo>
                  <a:cubicBezTo>
                    <a:pt x="74787" y="1329895"/>
                    <a:pt x="48899" y="1319172"/>
                    <a:pt x="29811" y="1300084"/>
                  </a:cubicBezTo>
                  <a:cubicBezTo>
                    <a:pt x="10723" y="1280996"/>
                    <a:pt x="0" y="1255108"/>
                    <a:pt x="0" y="1228114"/>
                  </a:cubicBezTo>
                  <a:lnTo>
                    <a:pt x="0" y="101782"/>
                  </a:lnTo>
                  <a:cubicBezTo>
                    <a:pt x="0" y="74787"/>
                    <a:pt x="10723" y="48899"/>
                    <a:pt x="29811" y="29811"/>
                  </a:cubicBezTo>
                  <a:cubicBezTo>
                    <a:pt x="48899" y="10723"/>
                    <a:pt x="74787" y="0"/>
                    <a:pt x="101782" y="0"/>
                  </a:cubicBezTo>
                  <a:close/>
                </a:path>
              </a:pathLst>
            </a:custGeom>
            <a:solidFill>
              <a:srgbClr val="3DC4F0"/>
            </a:solidFill>
          </p:spPr>
        </p:sp>
        <p:sp>
          <p:nvSpPr>
            <p:cNvPr name="TextBox 9" id="9"/>
            <p:cNvSpPr txBox="true"/>
            <p:nvPr/>
          </p:nvSpPr>
          <p:spPr>
            <a:xfrm>
              <a:off x="0" y="9525"/>
              <a:ext cx="1012097" cy="1320370"/>
            </a:xfrm>
            <a:prstGeom prst="rect">
              <a:avLst/>
            </a:prstGeom>
          </p:spPr>
          <p:txBody>
            <a:bodyPr anchor="ctr" rtlCol="false" tIns="50800" lIns="50800" bIns="50800" rIns="50800"/>
            <a:lstStyle/>
            <a:p>
              <a:pPr algn="ctr">
                <a:lnSpc>
                  <a:spcPts val="1679"/>
                </a:lnSpc>
              </a:pPr>
            </a:p>
          </p:txBody>
        </p:sp>
      </p:grpSp>
      <p:sp>
        <p:nvSpPr>
          <p:cNvPr name="Freeform 10" id="10"/>
          <p:cNvSpPr/>
          <p:nvPr/>
        </p:nvSpPr>
        <p:spPr>
          <a:xfrm flipH="false" flipV="false" rot="0">
            <a:off x="13277465" y="3771721"/>
            <a:ext cx="2515050" cy="2735556"/>
          </a:xfrm>
          <a:custGeom>
            <a:avLst/>
            <a:gdLst/>
            <a:ahLst/>
            <a:cxnLst/>
            <a:rect r="r" b="b" t="t" l="l"/>
            <a:pathLst>
              <a:path h="2735556" w="2515050">
                <a:moveTo>
                  <a:pt x="0" y="0"/>
                </a:moveTo>
                <a:lnTo>
                  <a:pt x="2515050" y="0"/>
                </a:lnTo>
                <a:lnTo>
                  <a:pt x="2515050" y="2735556"/>
                </a:lnTo>
                <a:lnTo>
                  <a:pt x="0" y="27355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11" id="11"/>
          <p:cNvSpPr/>
          <p:nvPr/>
        </p:nvSpPr>
        <p:spPr>
          <a:xfrm>
            <a:off x="2176608" y="6783822"/>
            <a:ext cx="3245827" cy="0"/>
          </a:xfrm>
          <a:prstGeom prst="line">
            <a:avLst/>
          </a:prstGeom>
          <a:ln cap="flat" w="28575">
            <a:solidFill>
              <a:srgbClr val="000000"/>
            </a:solidFill>
            <a:prstDash val="solid"/>
            <a:headEnd type="none" len="sm" w="sm"/>
            <a:tailEnd type="none" len="sm" w="sm"/>
          </a:ln>
        </p:spPr>
      </p:sp>
      <p:sp>
        <p:nvSpPr>
          <p:cNvPr name="AutoShape 12" id="12"/>
          <p:cNvSpPr/>
          <p:nvPr/>
        </p:nvSpPr>
        <p:spPr>
          <a:xfrm>
            <a:off x="12849805" y="6783822"/>
            <a:ext cx="3245827" cy="0"/>
          </a:xfrm>
          <a:prstGeom prst="line">
            <a:avLst/>
          </a:prstGeom>
          <a:ln cap="flat" w="28575">
            <a:solidFill>
              <a:srgbClr val="000000"/>
            </a:solidFill>
            <a:prstDash val="solid"/>
            <a:headEnd type="none" len="sm" w="sm"/>
            <a:tailEnd type="none" len="sm" w="sm"/>
          </a:ln>
        </p:spPr>
      </p:sp>
      <p:sp>
        <p:nvSpPr>
          <p:cNvPr name="TextBox 13" id="13"/>
          <p:cNvSpPr txBox="true"/>
          <p:nvPr/>
        </p:nvSpPr>
        <p:spPr>
          <a:xfrm rot="0">
            <a:off x="2176608" y="7016029"/>
            <a:ext cx="3245827" cy="764162"/>
          </a:xfrm>
          <a:prstGeom prst="rect">
            <a:avLst/>
          </a:prstGeom>
        </p:spPr>
        <p:txBody>
          <a:bodyPr anchor="t" rtlCol="false" tIns="0" lIns="0" bIns="0" rIns="0">
            <a:spAutoFit/>
          </a:bodyPr>
          <a:lstStyle/>
          <a:p>
            <a:pPr algn="ctr">
              <a:lnSpc>
                <a:spcPts val="3226"/>
              </a:lnSpc>
            </a:pPr>
            <a:r>
              <a:rPr lang="en-US" sz="2855" b="true">
                <a:solidFill>
                  <a:srgbClr val="1B2549"/>
                </a:solidFill>
                <a:latin typeface="Canva Sans Bold"/>
                <a:ea typeface="Canva Sans Bold"/>
                <a:cs typeface="Canva Sans Bold"/>
                <a:sym typeface="Canva Sans Bold"/>
              </a:rPr>
              <a:t>Vincent Velasco</a:t>
            </a:r>
          </a:p>
          <a:p>
            <a:pPr algn="ctr">
              <a:lnSpc>
                <a:spcPts val="2877"/>
              </a:lnSpc>
            </a:pPr>
            <a:r>
              <a:rPr lang="en-US" sz="2546" b="true">
                <a:solidFill>
                  <a:srgbClr val="1B2549"/>
                </a:solidFill>
                <a:latin typeface="Canva Sans Bold"/>
                <a:ea typeface="Canva Sans Bold"/>
                <a:cs typeface="Canva Sans Bold"/>
                <a:sym typeface="Canva Sans Bold"/>
              </a:rPr>
              <a:t>Lead Developer</a:t>
            </a:r>
          </a:p>
        </p:txBody>
      </p:sp>
      <p:grpSp>
        <p:nvGrpSpPr>
          <p:cNvPr name="Group 14" id="14"/>
          <p:cNvGrpSpPr/>
          <p:nvPr/>
        </p:nvGrpSpPr>
        <p:grpSpPr>
          <a:xfrm rot="0">
            <a:off x="7204366" y="2947846"/>
            <a:ext cx="3879268" cy="5097356"/>
            <a:chOff x="0" y="0"/>
            <a:chExt cx="1012097" cy="1329895"/>
          </a:xfrm>
        </p:grpSpPr>
        <p:sp>
          <p:nvSpPr>
            <p:cNvPr name="Freeform 15" id="15"/>
            <p:cNvSpPr/>
            <p:nvPr/>
          </p:nvSpPr>
          <p:spPr>
            <a:xfrm flipH="false" flipV="false" rot="0">
              <a:off x="0" y="0"/>
              <a:ext cx="1012097" cy="1329895"/>
            </a:xfrm>
            <a:custGeom>
              <a:avLst/>
              <a:gdLst/>
              <a:ahLst/>
              <a:cxnLst/>
              <a:rect r="r" b="b" t="t" l="l"/>
              <a:pathLst>
                <a:path h="1329895" w="1012097">
                  <a:moveTo>
                    <a:pt x="101782" y="0"/>
                  </a:moveTo>
                  <a:lnTo>
                    <a:pt x="910315" y="0"/>
                  </a:lnTo>
                  <a:cubicBezTo>
                    <a:pt x="937310" y="0"/>
                    <a:pt x="963198" y="10723"/>
                    <a:pt x="982286" y="29811"/>
                  </a:cubicBezTo>
                  <a:cubicBezTo>
                    <a:pt x="1001374" y="48899"/>
                    <a:pt x="1012097" y="74787"/>
                    <a:pt x="1012097" y="101782"/>
                  </a:cubicBezTo>
                  <a:lnTo>
                    <a:pt x="1012097" y="1228114"/>
                  </a:lnTo>
                  <a:cubicBezTo>
                    <a:pt x="1012097" y="1255108"/>
                    <a:pt x="1001374" y="1280996"/>
                    <a:pt x="982286" y="1300084"/>
                  </a:cubicBezTo>
                  <a:cubicBezTo>
                    <a:pt x="963198" y="1319172"/>
                    <a:pt x="937310" y="1329895"/>
                    <a:pt x="910315" y="1329895"/>
                  </a:cubicBezTo>
                  <a:lnTo>
                    <a:pt x="101782" y="1329895"/>
                  </a:lnTo>
                  <a:cubicBezTo>
                    <a:pt x="74787" y="1329895"/>
                    <a:pt x="48899" y="1319172"/>
                    <a:pt x="29811" y="1300084"/>
                  </a:cubicBezTo>
                  <a:cubicBezTo>
                    <a:pt x="10723" y="1280996"/>
                    <a:pt x="0" y="1255108"/>
                    <a:pt x="0" y="1228114"/>
                  </a:cubicBezTo>
                  <a:lnTo>
                    <a:pt x="0" y="101782"/>
                  </a:lnTo>
                  <a:cubicBezTo>
                    <a:pt x="0" y="74787"/>
                    <a:pt x="10723" y="48899"/>
                    <a:pt x="29811" y="29811"/>
                  </a:cubicBezTo>
                  <a:cubicBezTo>
                    <a:pt x="48899" y="10723"/>
                    <a:pt x="74787" y="0"/>
                    <a:pt x="101782" y="0"/>
                  </a:cubicBezTo>
                  <a:close/>
                </a:path>
              </a:pathLst>
            </a:custGeom>
            <a:solidFill>
              <a:srgbClr val="3DC4F0"/>
            </a:solidFill>
          </p:spPr>
        </p:sp>
        <p:sp>
          <p:nvSpPr>
            <p:cNvPr name="TextBox 16" id="16"/>
            <p:cNvSpPr txBox="true"/>
            <p:nvPr/>
          </p:nvSpPr>
          <p:spPr>
            <a:xfrm>
              <a:off x="0" y="9525"/>
              <a:ext cx="1012097" cy="1320370"/>
            </a:xfrm>
            <a:prstGeom prst="rect">
              <a:avLst/>
            </a:prstGeom>
          </p:spPr>
          <p:txBody>
            <a:bodyPr anchor="ctr" rtlCol="false" tIns="50800" lIns="50800" bIns="50800" rIns="50800"/>
            <a:lstStyle/>
            <a:p>
              <a:pPr algn="ctr">
                <a:lnSpc>
                  <a:spcPts val="1679"/>
                </a:lnSpc>
              </a:pPr>
            </a:p>
          </p:txBody>
        </p:sp>
      </p:grpSp>
      <p:sp>
        <p:nvSpPr>
          <p:cNvPr name="Freeform 17" id="17"/>
          <p:cNvSpPr/>
          <p:nvPr/>
        </p:nvSpPr>
        <p:spPr>
          <a:xfrm flipH="false" flipV="false" rot="0">
            <a:off x="7886475" y="3771721"/>
            <a:ext cx="2515050" cy="2735556"/>
          </a:xfrm>
          <a:custGeom>
            <a:avLst/>
            <a:gdLst/>
            <a:ahLst/>
            <a:cxnLst/>
            <a:rect r="r" b="b" t="t" l="l"/>
            <a:pathLst>
              <a:path h="2735556" w="2515050">
                <a:moveTo>
                  <a:pt x="0" y="0"/>
                </a:moveTo>
                <a:lnTo>
                  <a:pt x="2515050" y="0"/>
                </a:lnTo>
                <a:lnTo>
                  <a:pt x="2515050" y="2735556"/>
                </a:lnTo>
                <a:lnTo>
                  <a:pt x="0" y="27355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18" id="18"/>
          <p:cNvSpPr/>
          <p:nvPr/>
        </p:nvSpPr>
        <p:spPr>
          <a:xfrm>
            <a:off x="7521086" y="6783822"/>
            <a:ext cx="3245827" cy="0"/>
          </a:xfrm>
          <a:prstGeom prst="line">
            <a:avLst/>
          </a:prstGeom>
          <a:ln cap="flat" w="28575">
            <a:solidFill>
              <a:srgbClr val="000000"/>
            </a:solidFill>
            <a:prstDash val="solid"/>
            <a:headEnd type="none" len="sm" w="sm"/>
            <a:tailEnd type="none" len="sm" w="sm"/>
          </a:ln>
        </p:spPr>
      </p:sp>
      <p:sp>
        <p:nvSpPr>
          <p:cNvPr name="TextBox 19" id="19"/>
          <p:cNvSpPr txBox="true"/>
          <p:nvPr/>
        </p:nvSpPr>
        <p:spPr>
          <a:xfrm rot="0">
            <a:off x="7521086" y="7016029"/>
            <a:ext cx="3245827" cy="764162"/>
          </a:xfrm>
          <a:prstGeom prst="rect">
            <a:avLst/>
          </a:prstGeom>
        </p:spPr>
        <p:txBody>
          <a:bodyPr anchor="t" rtlCol="false" tIns="0" lIns="0" bIns="0" rIns="0">
            <a:spAutoFit/>
          </a:bodyPr>
          <a:lstStyle/>
          <a:p>
            <a:pPr algn="ctr">
              <a:lnSpc>
                <a:spcPts val="3226"/>
              </a:lnSpc>
            </a:pPr>
            <a:r>
              <a:rPr lang="en-US" sz="2855" b="true">
                <a:solidFill>
                  <a:srgbClr val="1B2549"/>
                </a:solidFill>
                <a:latin typeface="Canva Sans Bold"/>
                <a:ea typeface="Canva Sans Bold"/>
                <a:cs typeface="Canva Sans Bold"/>
                <a:sym typeface="Canva Sans Bold"/>
              </a:rPr>
              <a:t>Yehuda Chaniago</a:t>
            </a:r>
          </a:p>
          <a:p>
            <a:pPr algn="ctr">
              <a:lnSpc>
                <a:spcPts val="2877"/>
              </a:lnSpc>
            </a:pPr>
            <a:r>
              <a:rPr lang="en-US" sz="2546" b="true">
                <a:solidFill>
                  <a:srgbClr val="1B2549"/>
                </a:solidFill>
                <a:latin typeface="Canva Sans Bold"/>
                <a:ea typeface="Canva Sans Bold"/>
                <a:cs typeface="Canva Sans Bold"/>
                <a:sym typeface="Canva Sans Bold"/>
              </a:rPr>
              <a:t>Business Analyst</a:t>
            </a:r>
          </a:p>
        </p:txBody>
      </p:sp>
      <p:sp>
        <p:nvSpPr>
          <p:cNvPr name="TextBox 20" id="20"/>
          <p:cNvSpPr txBox="true"/>
          <p:nvPr/>
        </p:nvSpPr>
        <p:spPr>
          <a:xfrm rot="0">
            <a:off x="12715367" y="7016029"/>
            <a:ext cx="3546317" cy="764162"/>
          </a:xfrm>
          <a:prstGeom prst="rect">
            <a:avLst/>
          </a:prstGeom>
        </p:spPr>
        <p:txBody>
          <a:bodyPr anchor="t" rtlCol="false" tIns="0" lIns="0" bIns="0" rIns="0">
            <a:spAutoFit/>
          </a:bodyPr>
          <a:lstStyle/>
          <a:p>
            <a:pPr algn="ctr">
              <a:lnSpc>
                <a:spcPts val="3226"/>
              </a:lnSpc>
            </a:pPr>
            <a:r>
              <a:rPr lang="en-US" sz="2855" b="true">
                <a:solidFill>
                  <a:srgbClr val="1B2549"/>
                </a:solidFill>
                <a:latin typeface="Canva Sans Bold"/>
                <a:ea typeface="Canva Sans Bold"/>
                <a:cs typeface="Canva Sans Bold"/>
                <a:sym typeface="Canva Sans Bold"/>
              </a:rPr>
              <a:t>Gonada Tambunan</a:t>
            </a:r>
          </a:p>
          <a:p>
            <a:pPr algn="ctr">
              <a:lnSpc>
                <a:spcPts val="2877"/>
              </a:lnSpc>
            </a:pPr>
            <a:r>
              <a:rPr lang="en-US" sz="2546" b="true">
                <a:solidFill>
                  <a:srgbClr val="1B2549"/>
                </a:solidFill>
                <a:latin typeface="Canva Sans Bold"/>
                <a:ea typeface="Canva Sans Bold"/>
                <a:cs typeface="Canva Sans Bold"/>
                <a:sym typeface="Canva Sans Bold"/>
              </a:rPr>
              <a:t>Presenter</a:t>
            </a:r>
          </a:p>
        </p:txBody>
      </p:sp>
      <p:grpSp>
        <p:nvGrpSpPr>
          <p:cNvPr name="Group 21" id="21"/>
          <p:cNvGrpSpPr/>
          <p:nvPr/>
        </p:nvGrpSpPr>
        <p:grpSpPr>
          <a:xfrm rot="0">
            <a:off x="3097668" y="2241798"/>
            <a:ext cx="1412097" cy="1412097"/>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7EBE"/>
            </a:solidFill>
            <a:ln w="19050" cap="sq">
              <a:solidFill>
                <a:srgbClr val="000000"/>
              </a:solidFill>
              <a:prstDash val="solid"/>
              <a:miter/>
            </a:ln>
          </p:spPr>
        </p:sp>
        <p:sp>
          <p:nvSpPr>
            <p:cNvPr name="TextBox 23" id="23"/>
            <p:cNvSpPr txBox="true"/>
            <p:nvPr/>
          </p:nvSpPr>
          <p:spPr>
            <a:xfrm>
              <a:off x="76200" y="0"/>
              <a:ext cx="660400" cy="736600"/>
            </a:xfrm>
            <a:prstGeom prst="rect">
              <a:avLst/>
            </a:prstGeom>
          </p:spPr>
          <p:txBody>
            <a:bodyPr anchor="ctr" rtlCol="false" tIns="50800" lIns="50800" bIns="50800" rIns="50800"/>
            <a:lstStyle/>
            <a:p>
              <a:pPr algn="ctr">
                <a:lnSpc>
                  <a:spcPts val="5599"/>
                </a:lnSpc>
              </a:pPr>
              <a:r>
                <a:rPr lang="en-US" b="true" sz="3999">
                  <a:solidFill>
                    <a:srgbClr val="000000"/>
                  </a:solidFill>
                  <a:latin typeface="Canva Sans Bold"/>
                  <a:ea typeface="Canva Sans Bold"/>
                  <a:cs typeface="Canva Sans Bold"/>
                  <a:sym typeface="Canva Sans Bold"/>
                </a:rPr>
                <a:t>1</a:t>
              </a:r>
            </a:p>
          </p:txBody>
        </p:sp>
      </p:grpSp>
      <p:grpSp>
        <p:nvGrpSpPr>
          <p:cNvPr name="Group 24" id="24"/>
          <p:cNvGrpSpPr/>
          <p:nvPr/>
        </p:nvGrpSpPr>
        <p:grpSpPr>
          <a:xfrm rot="0">
            <a:off x="8437952" y="2241798"/>
            <a:ext cx="1412097" cy="1412097"/>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7EBE"/>
            </a:solidFill>
            <a:ln w="19050" cap="sq">
              <a:solidFill>
                <a:srgbClr val="000000"/>
              </a:solidFill>
              <a:prstDash val="solid"/>
              <a:miter/>
            </a:ln>
          </p:spPr>
        </p:sp>
        <p:sp>
          <p:nvSpPr>
            <p:cNvPr name="TextBox 26" id="26"/>
            <p:cNvSpPr txBox="true"/>
            <p:nvPr/>
          </p:nvSpPr>
          <p:spPr>
            <a:xfrm>
              <a:off x="76200" y="0"/>
              <a:ext cx="660400" cy="736600"/>
            </a:xfrm>
            <a:prstGeom prst="rect">
              <a:avLst/>
            </a:prstGeom>
          </p:spPr>
          <p:txBody>
            <a:bodyPr anchor="ctr" rtlCol="false" tIns="50800" lIns="50800" bIns="50800" rIns="50800"/>
            <a:lstStyle/>
            <a:p>
              <a:pPr algn="ctr">
                <a:lnSpc>
                  <a:spcPts val="5599"/>
                </a:lnSpc>
              </a:pPr>
              <a:r>
                <a:rPr lang="en-US" b="true" sz="3999">
                  <a:solidFill>
                    <a:srgbClr val="000000"/>
                  </a:solidFill>
                  <a:latin typeface="Canva Sans Bold"/>
                  <a:ea typeface="Canva Sans Bold"/>
                  <a:cs typeface="Canva Sans Bold"/>
                  <a:sym typeface="Canva Sans Bold"/>
                </a:rPr>
                <a:t>2</a:t>
              </a:r>
            </a:p>
          </p:txBody>
        </p:sp>
      </p:grpSp>
      <p:grpSp>
        <p:nvGrpSpPr>
          <p:cNvPr name="Group 27" id="27"/>
          <p:cNvGrpSpPr/>
          <p:nvPr/>
        </p:nvGrpSpPr>
        <p:grpSpPr>
          <a:xfrm rot="0">
            <a:off x="13828942" y="2250087"/>
            <a:ext cx="1412097" cy="1412097"/>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7EBE"/>
            </a:solidFill>
            <a:ln w="19050" cap="sq">
              <a:solidFill>
                <a:srgbClr val="000000"/>
              </a:solidFill>
              <a:prstDash val="solid"/>
              <a:miter/>
            </a:ln>
          </p:spPr>
        </p:sp>
        <p:sp>
          <p:nvSpPr>
            <p:cNvPr name="TextBox 29" id="29"/>
            <p:cNvSpPr txBox="true"/>
            <p:nvPr/>
          </p:nvSpPr>
          <p:spPr>
            <a:xfrm>
              <a:off x="76200" y="0"/>
              <a:ext cx="660400" cy="736600"/>
            </a:xfrm>
            <a:prstGeom prst="rect">
              <a:avLst/>
            </a:prstGeom>
          </p:spPr>
          <p:txBody>
            <a:bodyPr anchor="ctr" rtlCol="false" tIns="50800" lIns="50800" bIns="50800" rIns="50800"/>
            <a:lstStyle/>
            <a:p>
              <a:pPr algn="ctr">
                <a:lnSpc>
                  <a:spcPts val="5599"/>
                </a:lnSpc>
              </a:pPr>
              <a:r>
                <a:rPr lang="en-US" b="true" sz="3999">
                  <a:solidFill>
                    <a:srgbClr val="000000"/>
                  </a:solidFill>
                  <a:latin typeface="Canva Sans Bold"/>
                  <a:ea typeface="Canva Sans Bold"/>
                  <a:cs typeface="Canva Sans Bold"/>
                  <a:sym typeface="Canva Sans Bold"/>
                </a:rPr>
                <a:t>3</a:t>
              </a:r>
            </a:p>
          </p:txBody>
        </p:sp>
      </p:grpSp>
      <p:sp>
        <p:nvSpPr>
          <p:cNvPr name="Freeform 30" id="30"/>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4"/>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2279650"/>
            <a:ext cx="16230600" cy="5680075"/>
          </a:xfrm>
          <a:prstGeom prst="rect">
            <a:avLst/>
          </a:prstGeom>
        </p:spPr>
        <p:txBody>
          <a:bodyPr anchor="t" rtlCol="false" tIns="0" lIns="0" bIns="0" rIns="0">
            <a:spAutoFit/>
          </a:bodyPr>
          <a:lstStyle/>
          <a:p>
            <a:pPr algn="just">
              <a:lnSpc>
                <a:spcPts val="3499"/>
              </a:lnSpc>
              <a:spcBef>
                <a:spcPct val="0"/>
              </a:spcBef>
            </a:pPr>
            <a:r>
              <a:rPr lang="en-US" b="true" sz="2499">
                <a:solidFill>
                  <a:srgbClr val="000000"/>
                </a:solidFill>
                <a:latin typeface="Canva Sans Bold"/>
                <a:ea typeface="Canva Sans Bold"/>
                <a:cs typeface="Canva Sans Bold"/>
                <a:sym typeface="Canva Sans Bold"/>
              </a:rPr>
              <a:t>Mari</a:t>
            </a:r>
            <a:r>
              <a:rPr lang="en-US" b="true" sz="2499">
                <a:solidFill>
                  <a:srgbClr val="000000"/>
                </a:solidFill>
                <a:latin typeface="Canva Sans Bold"/>
                <a:ea typeface="Canva Sans Bold"/>
                <a:cs typeface="Canva Sans Bold"/>
                <a:sym typeface="Canva Sans Bold"/>
              </a:rPr>
              <a:t>time logistics is the management and coordination of goods transported by sea, encompassing all activities from cargo planning to final delivery. It plays a crucial role in global trade, handling over 80% of the world’s goods movement through ports and ocean routes. </a:t>
            </a:r>
          </a:p>
          <a:p>
            <a:pPr algn="just">
              <a:lnSpc>
                <a:spcPts val="3499"/>
              </a:lnSpc>
              <a:spcBef>
                <a:spcPct val="0"/>
              </a:spcBef>
            </a:pPr>
          </a:p>
          <a:p>
            <a:pPr algn="just">
              <a:lnSpc>
                <a:spcPts val="3499"/>
              </a:lnSpc>
              <a:spcBef>
                <a:spcPct val="0"/>
              </a:spcBef>
            </a:pPr>
            <a:r>
              <a:rPr lang="en-US" b="true" sz="2499">
                <a:solidFill>
                  <a:srgbClr val="000000"/>
                </a:solidFill>
                <a:latin typeface="Canva Sans Bold"/>
                <a:ea typeface="Canva Sans Bold"/>
                <a:cs typeface="Canva Sans Bold"/>
                <a:sym typeface="Canva Sans Bold"/>
              </a:rPr>
              <a:t>The process typically begins with voyage planning and scheduling, where shipping lines organize routes, allocate vessels, and manage bookings. Next, cargo handling and port operations ensure goods are efficiently loaded, documented, and secured for transport. During the voyage, real-time monitoring through IoT sensors and AIS tracking allows operators to oversee vessel performance, fuel usage, and weather conditions. Upon arrival, port unloading and distribution complete the logistics chain. </a:t>
            </a:r>
          </a:p>
          <a:p>
            <a:pPr algn="just">
              <a:lnSpc>
                <a:spcPts val="3499"/>
              </a:lnSpc>
              <a:spcBef>
                <a:spcPct val="0"/>
              </a:spcBef>
            </a:pPr>
          </a:p>
          <a:p>
            <a:pPr algn="just">
              <a:lnSpc>
                <a:spcPts val="3499"/>
              </a:lnSpc>
              <a:spcBef>
                <a:spcPct val="0"/>
              </a:spcBef>
            </a:pPr>
            <a:r>
              <a:rPr lang="en-US" b="true" sz="2499">
                <a:solidFill>
                  <a:srgbClr val="000000"/>
                </a:solidFill>
                <a:latin typeface="Canva Sans Bold"/>
                <a:ea typeface="Canva Sans Bold"/>
                <a:cs typeface="Canva Sans Bold"/>
                <a:sym typeface="Canva Sans Bold"/>
              </a:rPr>
              <a:t>Overall, maritime logistics integrates technology, data analytics, and coordination between shipping companies, ports, and inland transport partners to ensure timely, cost-effective, and sustainable delivery across international supply networks.</a:t>
            </a:r>
          </a:p>
        </p:txBody>
      </p:sp>
      <p:sp>
        <p:nvSpPr>
          <p:cNvPr name="TextBox 3" id="3"/>
          <p:cNvSpPr txBox="true"/>
          <p:nvPr/>
        </p:nvSpPr>
        <p:spPr>
          <a:xfrm rot="0">
            <a:off x="3753010" y="923925"/>
            <a:ext cx="10781980" cy="863600"/>
          </a:xfrm>
          <a:prstGeom prst="rect">
            <a:avLst/>
          </a:prstGeom>
        </p:spPr>
        <p:txBody>
          <a:bodyPr anchor="t" rtlCol="false" tIns="0" lIns="0" bIns="0" rIns="0">
            <a:spAutoFit/>
          </a:bodyPr>
          <a:lstStyle/>
          <a:p>
            <a:pPr algn="ctr">
              <a:lnSpc>
                <a:spcPts val="7000"/>
              </a:lnSpc>
            </a:pPr>
            <a:r>
              <a:rPr lang="en-US" sz="5000" b="true">
                <a:solidFill>
                  <a:srgbClr val="000000"/>
                </a:solidFill>
                <a:latin typeface="Canva Sans Bold"/>
                <a:ea typeface="Canva Sans Bold"/>
                <a:cs typeface="Canva Sans Bold"/>
                <a:sym typeface="Canva Sans Bold"/>
              </a:rPr>
              <a:t>OceanLink’s Business Process</a:t>
            </a:r>
          </a:p>
        </p:txBody>
      </p:sp>
      <p:sp>
        <p:nvSpPr>
          <p:cNvPr name="Freeform 4" id="4"/>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2"/>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44085" y="2430870"/>
            <a:ext cx="16799829" cy="4619953"/>
          </a:xfrm>
          <a:custGeom>
            <a:avLst/>
            <a:gdLst/>
            <a:ahLst/>
            <a:cxnLst/>
            <a:rect r="r" b="b" t="t" l="l"/>
            <a:pathLst>
              <a:path h="4619953" w="16799829">
                <a:moveTo>
                  <a:pt x="0" y="0"/>
                </a:moveTo>
                <a:lnTo>
                  <a:pt x="16799830" y="0"/>
                </a:lnTo>
                <a:lnTo>
                  <a:pt x="16799830" y="4619953"/>
                </a:lnTo>
                <a:lnTo>
                  <a:pt x="0" y="4619953"/>
                </a:lnTo>
                <a:lnTo>
                  <a:pt x="0" y="0"/>
                </a:lnTo>
                <a:close/>
              </a:path>
            </a:pathLst>
          </a:custGeom>
          <a:blipFill>
            <a:blip r:embed="rId2"/>
            <a:stretch>
              <a:fillRect l="0" t="0" r="0" b="0"/>
            </a:stretch>
          </a:blipFill>
        </p:spPr>
      </p:sp>
      <p:sp>
        <p:nvSpPr>
          <p:cNvPr name="TextBox 3" id="3"/>
          <p:cNvSpPr txBox="true"/>
          <p:nvPr/>
        </p:nvSpPr>
        <p:spPr>
          <a:xfrm rot="0">
            <a:off x="2127636" y="923925"/>
            <a:ext cx="14032728" cy="863600"/>
          </a:xfrm>
          <a:prstGeom prst="rect">
            <a:avLst/>
          </a:prstGeom>
        </p:spPr>
        <p:txBody>
          <a:bodyPr anchor="t" rtlCol="false" tIns="0" lIns="0" bIns="0" rIns="0">
            <a:spAutoFit/>
          </a:bodyPr>
          <a:lstStyle/>
          <a:p>
            <a:pPr algn="ctr">
              <a:lnSpc>
                <a:spcPts val="7000"/>
              </a:lnSpc>
              <a:spcBef>
                <a:spcPct val="0"/>
              </a:spcBef>
            </a:pPr>
            <a:r>
              <a:rPr lang="en-US" b="true" sz="5000">
                <a:solidFill>
                  <a:srgbClr val="000000"/>
                </a:solidFill>
                <a:latin typeface="Canva Sans Bold"/>
                <a:ea typeface="Canva Sans Bold"/>
                <a:cs typeface="Canva Sans Bold"/>
                <a:sym typeface="Canva Sans Bold"/>
              </a:rPr>
              <a:t>OceanLink’s General Flow</a:t>
            </a:r>
          </a:p>
        </p:txBody>
      </p:sp>
      <p:sp>
        <p:nvSpPr>
          <p:cNvPr name="Freeform 4" id="4"/>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3"/>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20219" y="2728244"/>
            <a:ext cx="2502376" cy="3664858"/>
            <a:chOff x="0" y="0"/>
            <a:chExt cx="3336501" cy="4886477"/>
          </a:xfrm>
        </p:grpSpPr>
        <p:sp>
          <p:nvSpPr>
            <p:cNvPr name="Freeform 3" id="3"/>
            <p:cNvSpPr/>
            <p:nvPr/>
          </p:nvSpPr>
          <p:spPr>
            <a:xfrm flipH="false" flipV="false" rot="0">
              <a:off x="2007757" y="0"/>
              <a:ext cx="1328744" cy="1795600"/>
            </a:xfrm>
            <a:custGeom>
              <a:avLst/>
              <a:gdLst/>
              <a:ahLst/>
              <a:cxnLst/>
              <a:rect r="r" b="b" t="t" l="l"/>
              <a:pathLst>
                <a:path h="1795600" w="1328744">
                  <a:moveTo>
                    <a:pt x="0" y="0"/>
                  </a:moveTo>
                  <a:lnTo>
                    <a:pt x="1328744" y="0"/>
                  </a:lnTo>
                  <a:lnTo>
                    <a:pt x="1328744" y="1795600"/>
                  </a:lnTo>
                  <a:lnTo>
                    <a:pt x="0" y="1795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91590" y="1795600"/>
              <a:ext cx="2613301" cy="1124327"/>
            </a:xfrm>
            <a:custGeom>
              <a:avLst/>
              <a:gdLst/>
              <a:ahLst/>
              <a:cxnLst/>
              <a:rect r="r" b="b" t="t" l="l"/>
              <a:pathLst>
                <a:path h="1124327" w="2613301">
                  <a:moveTo>
                    <a:pt x="0" y="0"/>
                  </a:moveTo>
                  <a:lnTo>
                    <a:pt x="2613301" y="0"/>
                  </a:lnTo>
                  <a:lnTo>
                    <a:pt x="2613301" y="1124328"/>
                  </a:lnTo>
                  <a:lnTo>
                    <a:pt x="0" y="11243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391590" y="2883276"/>
              <a:ext cx="2648463" cy="2003201"/>
            </a:xfrm>
            <a:custGeom>
              <a:avLst/>
              <a:gdLst/>
              <a:ahLst/>
              <a:cxnLst/>
              <a:rect r="r" b="b" t="t" l="l"/>
              <a:pathLst>
                <a:path h="2003201" w="2648463">
                  <a:moveTo>
                    <a:pt x="0" y="0"/>
                  </a:moveTo>
                  <a:lnTo>
                    <a:pt x="2648463" y="0"/>
                  </a:lnTo>
                  <a:lnTo>
                    <a:pt x="2648463" y="2003201"/>
                  </a:lnTo>
                  <a:lnTo>
                    <a:pt x="0" y="20032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0" y="0"/>
              <a:ext cx="1672997" cy="1679103"/>
            </a:xfrm>
            <a:custGeom>
              <a:avLst/>
              <a:gdLst/>
              <a:ahLst/>
              <a:cxnLst/>
              <a:rect r="r" b="b" t="t" l="l"/>
              <a:pathLst>
                <a:path h="1679103" w="1672997">
                  <a:moveTo>
                    <a:pt x="0" y="0"/>
                  </a:moveTo>
                  <a:lnTo>
                    <a:pt x="1672997" y="0"/>
                  </a:lnTo>
                  <a:lnTo>
                    <a:pt x="1672997" y="1679103"/>
                  </a:lnTo>
                  <a:lnTo>
                    <a:pt x="0" y="167910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
        <p:nvSpPr>
          <p:cNvPr name="Freeform 7" id="7"/>
          <p:cNvSpPr/>
          <p:nvPr/>
        </p:nvSpPr>
        <p:spPr>
          <a:xfrm flipH="false" flipV="false" rot="0">
            <a:off x="7301521" y="2728244"/>
            <a:ext cx="3684958" cy="3664858"/>
          </a:xfrm>
          <a:custGeom>
            <a:avLst/>
            <a:gdLst/>
            <a:ahLst/>
            <a:cxnLst/>
            <a:rect r="r" b="b" t="t" l="l"/>
            <a:pathLst>
              <a:path h="3664858" w="3684958">
                <a:moveTo>
                  <a:pt x="0" y="0"/>
                </a:moveTo>
                <a:lnTo>
                  <a:pt x="3684958" y="0"/>
                </a:lnTo>
                <a:lnTo>
                  <a:pt x="3684958" y="3664858"/>
                </a:lnTo>
                <a:lnTo>
                  <a:pt x="0" y="366485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3210949" y="2728244"/>
            <a:ext cx="3705279" cy="3664858"/>
          </a:xfrm>
          <a:custGeom>
            <a:avLst/>
            <a:gdLst/>
            <a:ahLst/>
            <a:cxnLst/>
            <a:rect r="r" b="b" t="t" l="l"/>
            <a:pathLst>
              <a:path h="3664858" w="3705279">
                <a:moveTo>
                  <a:pt x="0" y="0"/>
                </a:moveTo>
                <a:lnTo>
                  <a:pt x="3705279" y="0"/>
                </a:lnTo>
                <a:lnTo>
                  <a:pt x="3705279" y="3664858"/>
                </a:lnTo>
                <a:lnTo>
                  <a:pt x="0" y="366485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9" id="9"/>
          <p:cNvSpPr txBox="true"/>
          <p:nvPr/>
        </p:nvSpPr>
        <p:spPr>
          <a:xfrm rot="0">
            <a:off x="2127636" y="923925"/>
            <a:ext cx="14032728" cy="863600"/>
          </a:xfrm>
          <a:prstGeom prst="rect">
            <a:avLst/>
          </a:prstGeom>
        </p:spPr>
        <p:txBody>
          <a:bodyPr anchor="t" rtlCol="false" tIns="0" lIns="0" bIns="0" rIns="0">
            <a:spAutoFit/>
          </a:bodyPr>
          <a:lstStyle/>
          <a:p>
            <a:pPr algn="ctr">
              <a:lnSpc>
                <a:spcPts val="7000"/>
              </a:lnSpc>
              <a:spcBef>
                <a:spcPct val="0"/>
              </a:spcBef>
            </a:pPr>
            <a:r>
              <a:rPr lang="en-US" b="true" sz="5000">
                <a:solidFill>
                  <a:srgbClr val="000000"/>
                </a:solidFill>
                <a:latin typeface="Canva Sans Bold"/>
                <a:ea typeface="Canva Sans Bold"/>
                <a:cs typeface="Canva Sans Bold"/>
                <a:sym typeface="Canva Sans Bold"/>
              </a:rPr>
              <a:t>OceanLink’s Challenges</a:t>
            </a:r>
          </a:p>
        </p:txBody>
      </p:sp>
      <p:sp>
        <p:nvSpPr>
          <p:cNvPr name="TextBox 10" id="10"/>
          <p:cNvSpPr txBox="true"/>
          <p:nvPr/>
        </p:nvSpPr>
        <p:spPr>
          <a:xfrm rot="0">
            <a:off x="1028700" y="6546566"/>
            <a:ext cx="4485414" cy="1012190"/>
          </a:xfrm>
          <a:prstGeom prst="rect">
            <a:avLst/>
          </a:prstGeom>
        </p:spPr>
        <p:txBody>
          <a:bodyPr anchor="t" rtlCol="false" tIns="0" lIns="0" bIns="0" rIns="0">
            <a:spAutoFit/>
          </a:bodyPr>
          <a:lstStyle/>
          <a:p>
            <a:pPr algn="ctr">
              <a:lnSpc>
                <a:spcPts val="4060"/>
              </a:lnSpc>
              <a:spcBef>
                <a:spcPct val="0"/>
              </a:spcBef>
            </a:pPr>
            <a:r>
              <a:rPr lang="en-US" b="true" sz="2900">
                <a:solidFill>
                  <a:srgbClr val="000000"/>
                </a:solidFill>
                <a:latin typeface="Canva Sans Bold"/>
                <a:ea typeface="Canva Sans Bold"/>
                <a:cs typeface="Canva Sans Bold"/>
                <a:sym typeface="Canva Sans Bold"/>
              </a:rPr>
              <a:t>Multimodal Data Integration</a:t>
            </a:r>
          </a:p>
        </p:txBody>
      </p:sp>
      <p:sp>
        <p:nvSpPr>
          <p:cNvPr name="TextBox 11" id="11"/>
          <p:cNvSpPr txBox="true"/>
          <p:nvPr/>
        </p:nvSpPr>
        <p:spPr>
          <a:xfrm rot="0">
            <a:off x="6979105" y="6546566"/>
            <a:ext cx="4362149" cy="1012190"/>
          </a:xfrm>
          <a:prstGeom prst="rect">
            <a:avLst/>
          </a:prstGeom>
        </p:spPr>
        <p:txBody>
          <a:bodyPr anchor="t" rtlCol="false" tIns="0" lIns="0" bIns="0" rIns="0">
            <a:spAutoFit/>
          </a:bodyPr>
          <a:lstStyle/>
          <a:p>
            <a:pPr algn="ctr">
              <a:lnSpc>
                <a:spcPts val="4060"/>
              </a:lnSpc>
              <a:spcBef>
                <a:spcPct val="0"/>
              </a:spcBef>
            </a:pPr>
            <a:r>
              <a:rPr lang="en-US" b="true" sz="2900">
                <a:solidFill>
                  <a:srgbClr val="000000"/>
                </a:solidFill>
                <a:latin typeface="Canva Sans Bold"/>
                <a:ea typeface="Canva Sans Bold"/>
                <a:cs typeface="Canva Sans Bold"/>
                <a:sym typeface="Canva Sans Bold"/>
              </a:rPr>
              <a:t>Shipment Efficiency &amp; Delay Optimization</a:t>
            </a:r>
          </a:p>
        </p:txBody>
      </p:sp>
      <p:sp>
        <p:nvSpPr>
          <p:cNvPr name="TextBox 12" id="12"/>
          <p:cNvSpPr txBox="true"/>
          <p:nvPr/>
        </p:nvSpPr>
        <p:spPr>
          <a:xfrm rot="0">
            <a:off x="12867878" y="6546566"/>
            <a:ext cx="4391422" cy="1012190"/>
          </a:xfrm>
          <a:prstGeom prst="rect">
            <a:avLst/>
          </a:prstGeom>
        </p:spPr>
        <p:txBody>
          <a:bodyPr anchor="t" rtlCol="false" tIns="0" lIns="0" bIns="0" rIns="0">
            <a:spAutoFit/>
          </a:bodyPr>
          <a:lstStyle/>
          <a:p>
            <a:pPr algn="ctr">
              <a:lnSpc>
                <a:spcPts val="4060"/>
              </a:lnSpc>
              <a:spcBef>
                <a:spcPct val="0"/>
              </a:spcBef>
            </a:pPr>
            <a:r>
              <a:rPr lang="en-US" b="true" sz="2900">
                <a:solidFill>
                  <a:srgbClr val="000000"/>
                </a:solidFill>
                <a:latin typeface="Canva Sans Bold"/>
                <a:ea typeface="Canva Sans Bold"/>
                <a:cs typeface="Canva Sans Bold"/>
                <a:sym typeface="Canva Sans Bold"/>
              </a:rPr>
              <a:t>Predictive Maintenance &amp; Asset Health</a:t>
            </a:r>
          </a:p>
        </p:txBody>
      </p:sp>
      <p:sp>
        <p:nvSpPr>
          <p:cNvPr name="Freeform 13" id="13"/>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14"/>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2"/>
            <a:stretch>
              <a:fillRect l="0" t="0" r="0" b="0"/>
            </a:stretch>
          </a:blipFill>
        </p:spPr>
      </p:sp>
      <p:grpSp>
        <p:nvGrpSpPr>
          <p:cNvPr name="Group 3" id="3"/>
          <p:cNvGrpSpPr/>
          <p:nvPr/>
        </p:nvGrpSpPr>
        <p:grpSpPr>
          <a:xfrm rot="0">
            <a:off x="2542488" y="2112487"/>
            <a:ext cx="2847026" cy="7995412"/>
            <a:chOff x="0" y="0"/>
            <a:chExt cx="924498" cy="2596303"/>
          </a:xfrm>
        </p:grpSpPr>
        <p:sp>
          <p:nvSpPr>
            <p:cNvPr name="Freeform 4" id="4"/>
            <p:cNvSpPr/>
            <p:nvPr/>
          </p:nvSpPr>
          <p:spPr>
            <a:xfrm flipH="false" flipV="false" rot="0">
              <a:off x="0" y="0"/>
              <a:ext cx="924498" cy="2596304"/>
            </a:xfrm>
            <a:custGeom>
              <a:avLst/>
              <a:gdLst/>
              <a:ahLst/>
              <a:cxnLst/>
              <a:rect r="r" b="b" t="t" l="l"/>
              <a:pathLst>
                <a:path h="2596304" w="924498">
                  <a:moveTo>
                    <a:pt x="0" y="0"/>
                  </a:moveTo>
                  <a:lnTo>
                    <a:pt x="924498" y="0"/>
                  </a:lnTo>
                  <a:lnTo>
                    <a:pt x="924498" y="2596304"/>
                  </a:lnTo>
                  <a:lnTo>
                    <a:pt x="0" y="2596304"/>
                  </a:lnTo>
                  <a:close/>
                </a:path>
              </a:pathLst>
            </a:custGeom>
            <a:solidFill>
              <a:srgbClr val="000000">
                <a:alpha val="0"/>
              </a:srgbClr>
            </a:solidFill>
            <a:ln w="28575" cap="sq">
              <a:solidFill>
                <a:srgbClr val="000000"/>
              </a:solidFill>
              <a:prstDash val="solid"/>
              <a:miter/>
            </a:ln>
          </p:spPr>
        </p:sp>
        <p:sp>
          <p:nvSpPr>
            <p:cNvPr name="TextBox 5" id="5"/>
            <p:cNvSpPr txBox="true"/>
            <p:nvPr/>
          </p:nvSpPr>
          <p:spPr>
            <a:xfrm>
              <a:off x="0" y="9525"/>
              <a:ext cx="924498" cy="2586778"/>
            </a:xfrm>
            <a:prstGeom prst="rect">
              <a:avLst/>
            </a:prstGeom>
          </p:spPr>
          <p:txBody>
            <a:bodyPr anchor="ctr" rtlCol="false" tIns="50800" lIns="50800" bIns="50800" rIns="50800"/>
            <a:lstStyle/>
            <a:p>
              <a:pPr algn="ctr">
                <a:lnSpc>
                  <a:spcPts val="1564"/>
                </a:lnSpc>
              </a:pPr>
            </a:p>
          </p:txBody>
        </p:sp>
      </p:grpSp>
      <p:grpSp>
        <p:nvGrpSpPr>
          <p:cNvPr name="Group 6" id="6"/>
          <p:cNvGrpSpPr/>
          <p:nvPr/>
        </p:nvGrpSpPr>
        <p:grpSpPr>
          <a:xfrm rot="0">
            <a:off x="2757245" y="2357143"/>
            <a:ext cx="2417511" cy="2242784"/>
            <a:chOff x="0" y="0"/>
            <a:chExt cx="3223348" cy="2990379"/>
          </a:xfrm>
        </p:grpSpPr>
        <p:grpSp>
          <p:nvGrpSpPr>
            <p:cNvPr name="Group 7" id="7"/>
            <p:cNvGrpSpPr/>
            <p:nvPr/>
          </p:nvGrpSpPr>
          <p:grpSpPr>
            <a:xfrm rot="0">
              <a:off x="0" y="0"/>
              <a:ext cx="3223348" cy="2990379"/>
              <a:chOff x="0" y="0"/>
              <a:chExt cx="1230090" cy="1141184"/>
            </a:xfrm>
          </p:grpSpPr>
          <p:sp>
            <p:nvSpPr>
              <p:cNvPr name="Freeform 8" id="8"/>
              <p:cNvSpPr/>
              <p:nvPr/>
            </p:nvSpPr>
            <p:spPr>
              <a:xfrm flipH="false" flipV="false" rot="0">
                <a:off x="0" y="0"/>
                <a:ext cx="1230090" cy="1141184"/>
              </a:xfrm>
              <a:custGeom>
                <a:avLst/>
                <a:gdLst/>
                <a:ahLst/>
                <a:cxnLst/>
                <a:rect r="r" b="b" t="t" l="l"/>
                <a:pathLst>
                  <a:path h="1141184" w="1230090">
                    <a:moveTo>
                      <a:pt x="175376" y="0"/>
                    </a:moveTo>
                    <a:lnTo>
                      <a:pt x="1054714" y="0"/>
                    </a:lnTo>
                    <a:cubicBezTo>
                      <a:pt x="1151571" y="0"/>
                      <a:pt x="1230090" y="78519"/>
                      <a:pt x="1230090" y="175376"/>
                    </a:cubicBezTo>
                    <a:lnTo>
                      <a:pt x="1230090" y="965808"/>
                    </a:lnTo>
                    <a:cubicBezTo>
                      <a:pt x="1230090" y="1062666"/>
                      <a:pt x="1151571" y="1141184"/>
                      <a:pt x="1054714" y="1141184"/>
                    </a:cubicBezTo>
                    <a:lnTo>
                      <a:pt x="175376" y="1141184"/>
                    </a:lnTo>
                    <a:cubicBezTo>
                      <a:pt x="78519" y="1141184"/>
                      <a:pt x="0" y="1062666"/>
                      <a:pt x="0" y="965808"/>
                    </a:cubicBezTo>
                    <a:lnTo>
                      <a:pt x="0" y="175376"/>
                    </a:lnTo>
                    <a:cubicBezTo>
                      <a:pt x="0" y="78519"/>
                      <a:pt x="78519" y="0"/>
                      <a:pt x="175376" y="0"/>
                    </a:cubicBezTo>
                    <a:close/>
                  </a:path>
                </a:pathLst>
              </a:custGeom>
              <a:solidFill>
                <a:srgbClr val="F5F6F7"/>
              </a:solidFill>
              <a:ln w="19050" cap="rnd">
                <a:solidFill>
                  <a:srgbClr val="000000"/>
                </a:solidFill>
                <a:prstDash val="solid"/>
                <a:round/>
              </a:ln>
            </p:spPr>
          </p:sp>
          <p:sp>
            <p:nvSpPr>
              <p:cNvPr name="TextBox 9" id="9"/>
              <p:cNvSpPr txBox="true"/>
              <p:nvPr/>
            </p:nvSpPr>
            <p:spPr>
              <a:xfrm>
                <a:off x="0" y="9525"/>
                <a:ext cx="1230090" cy="1131659"/>
              </a:xfrm>
              <a:prstGeom prst="rect">
                <a:avLst/>
              </a:prstGeom>
            </p:spPr>
            <p:txBody>
              <a:bodyPr anchor="ctr" rtlCol="false" tIns="50800" lIns="50800" bIns="50800" rIns="50800"/>
              <a:lstStyle/>
              <a:p>
                <a:pPr algn="ctr">
                  <a:lnSpc>
                    <a:spcPts val="2260"/>
                  </a:lnSpc>
                </a:pPr>
              </a:p>
            </p:txBody>
          </p:sp>
        </p:grpSp>
        <p:sp>
          <p:nvSpPr>
            <p:cNvPr name="TextBox 10" id="10"/>
            <p:cNvSpPr txBox="true"/>
            <p:nvPr/>
          </p:nvSpPr>
          <p:spPr>
            <a:xfrm rot="0">
              <a:off x="121456" y="223004"/>
              <a:ext cx="2980436" cy="528700"/>
            </a:xfrm>
            <a:prstGeom prst="rect">
              <a:avLst/>
            </a:prstGeom>
          </p:spPr>
          <p:txBody>
            <a:bodyPr anchor="t" rtlCol="false" tIns="0" lIns="0" bIns="0" rIns="0">
              <a:spAutoFit/>
            </a:bodyPr>
            <a:lstStyle/>
            <a:p>
              <a:pPr algn="ctr">
                <a:lnSpc>
                  <a:spcPts val="1520"/>
                </a:lnSpc>
              </a:pPr>
              <a:r>
                <a:rPr lang="en-US" sz="1345" b="true">
                  <a:solidFill>
                    <a:srgbClr val="000000"/>
                  </a:solidFill>
                  <a:latin typeface="Canva Sans Bold"/>
                  <a:ea typeface="Canva Sans Bold"/>
                  <a:cs typeface="Canva Sans Bold"/>
                  <a:sym typeface="Canva Sans Bold"/>
                </a:rPr>
                <a:t>Multimodal Data Integration</a:t>
              </a:r>
            </a:p>
          </p:txBody>
        </p:sp>
        <p:sp>
          <p:nvSpPr>
            <p:cNvPr name="Freeform 11" id="11"/>
            <p:cNvSpPr/>
            <p:nvPr/>
          </p:nvSpPr>
          <p:spPr>
            <a:xfrm flipH="false" flipV="false" rot="0">
              <a:off x="1952685" y="904553"/>
              <a:ext cx="696698" cy="941484"/>
            </a:xfrm>
            <a:custGeom>
              <a:avLst/>
              <a:gdLst/>
              <a:ahLst/>
              <a:cxnLst/>
              <a:rect r="r" b="b" t="t" l="l"/>
              <a:pathLst>
                <a:path h="941484" w="696698">
                  <a:moveTo>
                    <a:pt x="0" y="0"/>
                  </a:moveTo>
                  <a:lnTo>
                    <a:pt x="696698" y="0"/>
                  </a:lnTo>
                  <a:lnTo>
                    <a:pt x="696698" y="941484"/>
                  </a:lnTo>
                  <a:lnTo>
                    <a:pt x="0" y="9414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334490" y="1108791"/>
              <a:ext cx="1238881" cy="533007"/>
            </a:xfrm>
            <a:custGeom>
              <a:avLst/>
              <a:gdLst/>
              <a:ahLst/>
              <a:cxnLst/>
              <a:rect r="r" b="b" t="t" l="l"/>
              <a:pathLst>
                <a:path h="533007" w="1238881">
                  <a:moveTo>
                    <a:pt x="0" y="0"/>
                  </a:moveTo>
                  <a:lnTo>
                    <a:pt x="1238881" y="0"/>
                  </a:lnTo>
                  <a:lnTo>
                    <a:pt x="1238881" y="533007"/>
                  </a:lnTo>
                  <a:lnTo>
                    <a:pt x="0" y="53300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1761290" y="1998886"/>
              <a:ext cx="1075859" cy="813741"/>
            </a:xfrm>
            <a:custGeom>
              <a:avLst/>
              <a:gdLst/>
              <a:ahLst/>
              <a:cxnLst/>
              <a:rect r="r" b="b" t="t" l="l"/>
              <a:pathLst>
                <a:path h="813741" w="1075859">
                  <a:moveTo>
                    <a:pt x="0" y="0"/>
                  </a:moveTo>
                  <a:lnTo>
                    <a:pt x="1075859" y="0"/>
                  </a:lnTo>
                  <a:lnTo>
                    <a:pt x="1075859" y="813740"/>
                  </a:lnTo>
                  <a:lnTo>
                    <a:pt x="0" y="8137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4" id="14"/>
            <p:cNvSpPr/>
            <p:nvPr/>
          </p:nvSpPr>
          <p:spPr>
            <a:xfrm flipH="false" flipV="false" rot="0">
              <a:off x="552370" y="1972590"/>
              <a:ext cx="803120" cy="806051"/>
            </a:xfrm>
            <a:custGeom>
              <a:avLst/>
              <a:gdLst/>
              <a:ahLst/>
              <a:cxnLst/>
              <a:rect r="r" b="b" t="t" l="l"/>
              <a:pathLst>
                <a:path h="806051" w="803120">
                  <a:moveTo>
                    <a:pt x="0" y="0"/>
                  </a:moveTo>
                  <a:lnTo>
                    <a:pt x="803120" y="0"/>
                  </a:lnTo>
                  <a:lnTo>
                    <a:pt x="803120" y="806052"/>
                  </a:lnTo>
                  <a:lnTo>
                    <a:pt x="0" y="80605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grpSp>
        <p:nvGrpSpPr>
          <p:cNvPr name="Group 15" id="15"/>
          <p:cNvGrpSpPr/>
          <p:nvPr/>
        </p:nvGrpSpPr>
        <p:grpSpPr>
          <a:xfrm rot="0">
            <a:off x="2720658" y="5125176"/>
            <a:ext cx="2454098" cy="2162518"/>
            <a:chOff x="0" y="0"/>
            <a:chExt cx="3272131" cy="2883357"/>
          </a:xfrm>
        </p:grpSpPr>
        <p:grpSp>
          <p:nvGrpSpPr>
            <p:cNvPr name="Group 16" id="16"/>
            <p:cNvGrpSpPr/>
            <p:nvPr/>
          </p:nvGrpSpPr>
          <p:grpSpPr>
            <a:xfrm rot="0">
              <a:off x="0" y="0"/>
              <a:ext cx="3272131" cy="2883357"/>
              <a:chOff x="0" y="0"/>
              <a:chExt cx="1230090" cy="1083938"/>
            </a:xfrm>
          </p:grpSpPr>
          <p:sp>
            <p:nvSpPr>
              <p:cNvPr name="Freeform 17" id="17"/>
              <p:cNvSpPr/>
              <p:nvPr/>
            </p:nvSpPr>
            <p:spPr>
              <a:xfrm flipH="false" flipV="false" rot="0">
                <a:off x="0" y="0"/>
                <a:ext cx="1230090" cy="1083938"/>
              </a:xfrm>
              <a:custGeom>
                <a:avLst/>
                <a:gdLst/>
                <a:ahLst/>
                <a:cxnLst/>
                <a:rect r="r" b="b" t="t" l="l"/>
                <a:pathLst>
                  <a:path h="1083938" w="1230090">
                    <a:moveTo>
                      <a:pt x="175376" y="0"/>
                    </a:moveTo>
                    <a:lnTo>
                      <a:pt x="1054714" y="0"/>
                    </a:lnTo>
                    <a:cubicBezTo>
                      <a:pt x="1151571" y="0"/>
                      <a:pt x="1230090" y="78519"/>
                      <a:pt x="1230090" y="175376"/>
                    </a:cubicBezTo>
                    <a:lnTo>
                      <a:pt x="1230090" y="908562"/>
                    </a:lnTo>
                    <a:cubicBezTo>
                      <a:pt x="1230090" y="1005420"/>
                      <a:pt x="1151571" y="1083938"/>
                      <a:pt x="1054714" y="1083938"/>
                    </a:cubicBezTo>
                    <a:lnTo>
                      <a:pt x="175376" y="1083938"/>
                    </a:lnTo>
                    <a:cubicBezTo>
                      <a:pt x="78519" y="1083938"/>
                      <a:pt x="0" y="1005420"/>
                      <a:pt x="0" y="908562"/>
                    </a:cubicBezTo>
                    <a:lnTo>
                      <a:pt x="0" y="175376"/>
                    </a:lnTo>
                    <a:cubicBezTo>
                      <a:pt x="0" y="78519"/>
                      <a:pt x="78519" y="0"/>
                      <a:pt x="175376" y="0"/>
                    </a:cubicBezTo>
                    <a:close/>
                  </a:path>
                </a:pathLst>
              </a:custGeom>
              <a:solidFill>
                <a:srgbClr val="F5F6F7"/>
              </a:solidFill>
              <a:ln w="19050" cap="rnd">
                <a:solidFill>
                  <a:srgbClr val="000000"/>
                </a:solidFill>
                <a:prstDash val="solid"/>
                <a:round/>
              </a:ln>
            </p:spPr>
          </p:sp>
          <p:sp>
            <p:nvSpPr>
              <p:cNvPr name="TextBox 18" id="18"/>
              <p:cNvSpPr txBox="true"/>
              <p:nvPr/>
            </p:nvSpPr>
            <p:spPr>
              <a:xfrm>
                <a:off x="0" y="9525"/>
                <a:ext cx="1230090" cy="1074413"/>
              </a:xfrm>
              <a:prstGeom prst="rect">
                <a:avLst/>
              </a:prstGeom>
            </p:spPr>
            <p:txBody>
              <a:bodyPr anchor="ctr" rtlCol="false" tIns="50800" lIns="50800" bIns="50800" rIns="50800"/>
              <a:lstStyle/>
              <a:p>
                <a:pPr algn="ctr">
                  <a:lnSpc>
                    <a:spcPts val="2260"/>
                  </a:lnSpc>
                </a:pPr>
              </a:p>
            </p:txBody>
          </p:sp>
        </p:grpSp>
        <p:sp>
          <p:nvSpPr>
            <p:cNvPr name="TextBox 19" id="19"/>
            <p:cNvSpPr txBox="true"/>
            <p:nvPr/>
          </p:nvSpPr>
          <p:spPr>
            <a:xfrm rot="0">
              <a:off x="207853" y="246650"/>
              <a:ext cx="2856425" cy="550318"/>
            </a:xfrm>
            <a:prstGeom prst="rect">
              <a:avLst/>
            </a:prstGeom>
          </p:spPr>
          <p:txBody>
            <a:bodyPr anchor="t" rtlCol="false" tIns="0" lIns="0" bIns="0" rIns="0">
              <a:spAutoFit/>
            </a:bodyPr>
            <a:lstStyle/>
            <a:p>
              <a:pPr algn="ctr">
                <a:lnSpc>
                  <a:spcPts val="1610"/>
                </a:lnSpc>
              </a:pPr>
              <a:r>
                <a:rPr lang="en-US" sz="1425" b="true">
                  <a:solidFill>
                    <a:srgbClr val="000000"/>
                  </a:solidFill>
                  <a:latin typeface="Canva Sans Bold"/>
                  <a:ea typeface="Canva Sans Bold"/>
                  <a:cs typeface="Canva Sans Bold"/>
                  <a:sym typeface="Canva Sans Bold"/>
                </a:rPr>
                <a:t>Shipment Efficiency &amp; Delay Optimization</a:t>
              </a:r>
            </a:p>
          </p:txBody>
        </p:sp>
        <p:sp>
          <p:nvSpPr>
            <p:cNvPr name="Freeform 20" id="20"/>
            <p:cNvSpPr/>
            <p:nvPr/>
          </p:nvSpPr>
          <p:spPr>
            <a:xfrm flipH="false" flipV="false" rot="0">
              <a:off x="775206" y="949247"/>
              <a:ext cx="1721719" cy="1712328"/>
            </a:xfrm>
            <a:custGeom>
              <a:avLst/>
              <a:gdLst/>
              <a:ahLst/>
              <a:cxnLst/>
              <a:rect r="r" b="b" t="t" l="l"/>
              <a:pathLst>
                <a:path h="1712328" w="1721719">
                  <a:moveTo>
                    <a:pt x="0" y="0"/>
                  </a:moveTo>
                  <a:lnTo>
                    <a:pt x="1721719" y="0"/>
                  </a:lnTo>
                  <a:lnTo>
                    <a:pt x="1721719" y="1712328"/>
                  </a:lnTo>
                  <a:lnTo>
                    <a:pt x="0" y="171232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grpSp>
        <p:nvGrpSpPr>
          <p:cNvPr name="Group 21" id="21"/>
          <p:cNvGrpSpPr/>
          <p:nvPr/>
        </p:nvGrpSpPr>
        <p:grpSpPr>
          <a:xfrm rot="0">
            <a:off x="2720658" y="7811645"/>
            <a:ext cx="2454098" cy="2088388"/>
            <a:chOff x="0" y="0"/>
            <a:chExt cx="3272131" cy="2784517"/>
          </a:xfrm>
        </p:grpSpPr>
        <p:grpSp>
          <p:nvGrpSpPr>
            <p:cNvPr name="Group 22" id="22"/>
            <p:cNvGrpSpPr/>
            <p:nvPr/>
          </p:nvGrpSpPr>
          <p:grpSpPr>
            <a:xfrm rot="0">
              <a:off x="51381" y="0"/>
              <a:ext cx="3220750" cy="2784517"/>
              <a:chOff x="0" y="0"/>
              <a:chExt cx="1230090" cy="1063481"/>
            </a:xfrm>
          </p:grpSpPr>
          <p:sp>
            <p:nvSpPr>
              <p:cNvPr name="Freeform 23" id="23"/>
              <p:cNvSpPr/>
              <p:nvPr/>
            </p:nvSpPr>
            <p:spPr>
              <a:xfrm flipH="false" flipV="false" rot="0">
                <a:off x="0" y="0"/>
                <a:ext cx="1230090" cy="1063481"/>
              </a:xfrm>
              <a:custGeom>
                <a:avLst/>
                <a:gdLst/>
                <a:ahLst/>
                <a:cxnLst/>
                <a:rect r="r" b="b" t="t" l="l"/>
                <a:pathLst>
                  <a:path h="1063481" w="1230090">
                    <a:moveTo>
                      <a:pt x="175376" y="0"/>
                    </a:moveTo>
                    <a:lnTo>
                      <a:pt x="1054714" y="0"/>
                    </a:lnTo>
                    <a:cubicBezTo>
                      <a:pt x="1151571" y="0"/>
                      <a:pt x="1230090" y="78519"/>
                      <a:pt x="1230090" y="175376"/>
                    </a:cubicBezTo>
                    <a:lnTo>
                      <a:pt x="1230090" y="888105"/>
                    </a:lnTo>
                    <a:cubicBezTo>
                      <a:pt x="1230090" y="984962"/>
                      <a:pt x="1151571" y="1063481"/>
                      <a:pt x="1054714" y="1063481"/>
                    </a:cubicBezTo>
                    <a:lnTo>
                      <a:pt x="175376" y="1063481"/>
                    </a:lnTo>
                    <a:cubicBezTo>
                      <a:pt x="78519" y="1063481"/>
                      <a:pt x="0" y="984962"/>
                      <a:pt x="0" y="888105"/>
                    </a:cubicBezTo>
                    <a:lnTo>
                      <a:pt x="0" y="175376"/>
                    </a:lnTo>
                    <a:cubicBezTo>
                      <a:pt x="0" y="78519"/>
                      <a:pt x="78519" y="0"/>
                      <a:pt x="175376" y="0"/>
                    </a:cubicBezTo>
                    <a:close/>
                  </a:path>
                </a:pathLst>
              </a:custGeom>
              <a:solidFill>
                <a:srgbClr val="F5F6F7"/>
              </a:solidFill>
              <a:ln w="19050" cap="rnd">
                <a:solidFill>
                  <a:srgbClr val="000000"/>
                </a:solidFill>
                <a:prstDash val="solid"/>
                <a:round/>
              </a:ln>
            </p:spPr>
          </p:sp>
          <p:sp>
            <p:nvSpPr>
              <p:cNvPr name="TextBox 24" id="24"/>
              <p:cNvSpPr txBox="true"/>
              <p:nvPr/>
            </p:nvSpPr>
            <p:spPr>
              <a:xfrm>
                <a:off x="0" y="9525"/>
                <a:ext cx="1230090" cy="1053956"/>
              </a:xfrm>
              <a:prstGeom prst="rect">
                <a:avLst/>
              </a:prstGeom>
            </p:spPr>
            <p:txBody>
              <a:bodyPr anchor="ctr" rtlCol="false" tIns="50800" lIns="50800" bIns="50800" rIns="50800"/>
              <a:lstStyle/>
              <a:p>
                <a:pPr algn="ctr">
                  <a:lnSpc>
                    <a:spcPts val="2259"/>
                  </a:lnSpc>
                </a:pPr>
              </a:p>
            </p:txBody>
          </p:sp>
        </p:grpSp>
        <p:sp>
          <p:nvSpPr>
            <p:cNvPr name="TextBox 25" id="25"/>
            <p:cNvSpPr txBox="true"/>
            <p:nvPr/>
          </p:nvSpPr>
          <p:spPr>
            <a:xfrm rot="0">
              <a:off x="0" y="218019"/>
              <a:ext cx="3220750" cy="501387"/>
            </a:xfrm>
            <a:prstGeom prst="rect">
              <a:avLst/>
            </a:prstGeom>
          </p:spPr>
          <p:txBody>
            <a:bodyPr anchor="t" rtlCol="false" tIns="0" lIns="0" bIns="0" rIns="0">
              <a:spAutoFit/>
            </a:bodyPr>
            <a:lstStyle/>
            <a:p>
              <a:pPr algn="ctr">
                <a:lnSpc>
                  <a:spcPts val="1461"/>
                </a:lnSpc>
              </a:pPr>
              <a:r>
                <a:rPr lang="en-US" sz="1292" b="true">
                  <a:solidFill>
                    <a:srgbClr val="000000"/>
                  </a:solidFill>
                  <a:latin typeface="Canva Sans Bold"/>
                  <a:ea typeface="Canva Sans Bold"/>
                  <a:cs typeface="Canva Sans Bold"/>
                  <a:sym typeface="Canva Sans Bold"/>
                </a:rPr>
                <a:t>Predictive Maintenance &amp; Asset Health</a:t>
              </a:r>
            </a:p>
          </p:txBody>
        </p:sp>
        <p:sp>
          <p:nvSpPr>
            <p:cNvPr name="Freeform 26" id="26"/>
            <p:cNvSpPr/>
            <p:nvPr/>
          </p:nvSpPr>
          <p:spPr>
            <a:xfrm flipH="false" flipV="false" rot="0">
              <a:off x="842039" y="882919"/>
              <a:ext cx="1670947" cy="1652718"/>
            </a:xfrm>
            <a:custGeom>
              <a:avLst/>
              <a:gdLst/>
              <a:ahLst/>
              <a:cxnLst/>
              <a:rect r="r" b="b" t="t" l="l"/>
              <a:pathLst>
                <a:path h="1652718" w="1670947">
                  <a:moveTo>
                    <a:pt x="0" y="0"/>
                  </a:moveTo>
                  <a:lnTo>
                    <a:pt x="1670947" y="0"/>
                  </a:lnTo>
                  <a:lnTo>
                    <a:pt x="1670947" y="1652719"/>
                  </a:lnTo>
                  <a:lnTo>
                    <a:pt x="0" y="165271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grpSp>
        <p:nvGrpSpPr>
          <p:cNvPr name="Group 27" id="27"/>
          <p:cNvGrpSpPr/>
          <p:nvPr/>
        </p:nvGrpSpPr>
        <p:grpSpPr>
          <a:xfrm rot="0">
            <a:off x="7719366" y="2112487"/>
            <a:ext cx="2847026" cy="7995412"/>
            <a:chOff x="0" y="0"/>
            <a:chExt cx="924498" cy="2596303"/>
          </a:xfrm>
        </p:grpSpPr>
        <p:sp>
          <p:nvSpPr>
            <p:cNvPr name="Freeform 28" id="28"/>
            <p:cNvSpPr/>
            <p:nvPr/>
          </p:nvSpPr>
          <p:spPr>
            <a:xfrm flipH="false" flipV="false" rot="0">
              <a:off x="0" y="0"/>
              <a:ext cx="924498" cy="2596304"/>
            </a:xfrm>
            <a:custGeom>
              <a:avLst/>
              <a:gdLst/>
              <a:ahLst/>
              <a:cxnLst/>
              <a:rect r="r" b="b" t="t" l="l"/>
              <a:pathLst>
                <a:path h="2596304" w="924498">
                  <a:moveTo>
                    <a:pt x="0" y="0"/>
                  </a:moveTo>
                  <a:lnTo>
                    <a:pt x="924498" y="0"/>
                  </a:lnTo>
                  <a:lnTo>
                    <a:pt x="924498" y="2596304"/>
                  </a:lnTo>
                  <a:lnTo>
                    <a:pt x="0" y="2596304"/>
                  </a:lnTo>
                  <a:close/>
                </a:path>
              </a:pathLst>
            </a:custGeom>
            <a:solidFill>
              <a:srgbClr val="000000">
                <a:alpha val="0"/>
              </a:srgbClr>
            </a:solidFill>
            <a:ln w="28575" cap="sq">
              <a:solidFill>
                <a:srgbClr val="000000"/>
              </a:solidFill>
              <a:prstDash val="solid"/>
              <a:miter/>
            </a:ln>
          </p:spPr>
        </p:sp>
        <p:sp>
          <p:nvSpPr>
            <p:cNvPr name="TextBox 29" id="29"/>
            <p:cNvSpPr txBox="true"/>
            <p:nvPr/>
          </p:nvSpPr>
          <p:spPr>
            <a:xfrm>
              <a:off x="0" y="9525"/>
              <a:ext cx="924498" cy="2586778"/>
            </a:xfrm>
            <a:prstGeom prst="rect">
              <a:avLst/>
            </a:prstGeom>
          </p:spPr>
          <p:txBody>
            <a:bodyPr anchor="ctr" rtlCol="false" tIns="50800" lIns="50800" bIns="50800" rIns="50800"/>
            <a:lstStyle/>
            <a:p>
              <a:pPr algn="ctr">
                <a:lnSpc>
                  <a:spcPts val="1564"/>
                </a:lnSpc>
              </a:pPr>
            </a:p>
          </p:txBody>
        </p:sp>
      </p:grpSp>
      <p:grpSp>
        <p:nvGrpSpPr>
          <p:cNvPr name="Group 30" id="30"/>
          <p:cNvGrpSpPr/>
          <p:nvPr/>
        </p:nvGrpSpPr>
        <p:grpSpPr>
          <a:xfrm rot="0">
            <a:off x="7934124" y="2357143"/>
            <a:ext cx="2417511" cy="2242784"/>
            <a:chOff x="0" y="0"/>
            <a:chExt cx="1230090" cy="1141184"/>
          </a:xfrm>
        </p:grpSpPr>
        <p:sp>
          <p:nvSpPr>
            <p:cNvPr name="Freeform 31" id="31"/>
            <p:cNvSpPr/>
            <p:nvPr/>
          </p:nvSpPr>
          <p:spPr>
            <a:xfrm flipH="false" flipV="false" rot="0">
              <a:off x="0" y="0"/>
              <a:ext cx="1230090" cy="1141184"/>
            </a:xfrm>
            <a:custGeom>
              <a:avLst/>
              <a:gdLst/>
              <a:ahLst/>
              <a:cxnLst/>
              <a:rect r="r" b="b" t="t" l="l"/>
              <a:pathLst>
                <a:path h="1141184" w="1230090">
                  <a:moveTo>
                    <a:pt x="163324" y="0"/>
                  </a:moveTo>
                  <a:lnTo>
                    <a:pt x="1066766" y="0"/>
                  </a:lnTo>
                  <a:cubicBezTo>
                    <a:pt x="1110082" y="0"/>
                    <a:pt x="1151624" y="17207"/>
                    <a:pt x="1182253" y="47837"/>
                  </a:cubicBezTo>
                  <a:cubicBezTo>
                    <a:pt x="1212883" y="78466"/>
                    <a:pt x="1230090" y="120008"/>
                    <a:pt x="1230090" y="163324"/>
                  </a:cubicBezTo>
                  <a:lnTo>
                    <a:pt x="1230090" y="977860"/>
                  </a:lnTo>
                  <a:cubicBezTo>
                    <a:pt x="1230090" y="1021176"/>
                    <a:pt x="1212883" y="1062719"/>
                    <a:pt x="1182253" y="1093348"/>
                  </a:cubicBezTo>
                  <a:cubicBezTo>
                    <a:pt x="1151624" y="1123977"/>
                    <a:pt x="1110082" y="1141184"/>
                    <a:pt x="1066766" y="1141184"/>
                  </a:cubicBezTo>
                  <a:lnTo>
                    <a:pt x="163324" y="1141184"/>
                  </a:lnTo>
                  <a:cubicBezTo>
                    <a:pt x="120008" y="1141184"/>
                    <a:pt x="78466" y="1123977"/>
                    <a:pt x="47837" y="1093348"/>
                  </a:cubicBezTo>
                  <a:cubicBezTo>
                    <a:pt x="17207" y="1062719"/>
                    <a:pt x="0" y="1021176"/>
                    <a:pt x="0" y="977860"/>
                  </a:cubicBezTo>
                  <a:lnTo>
                    <a:pt x="0" y="163324"/>
                  </a:lnTo>
                  <a:cubicBezTo>
                    <a:pt x="0" y="120008"/>
                    <a:pt x="17207" y="78466"/>
                    <a:pt x="47837" y="47837"/>
                  </a:cubicBezTo>
                  <a:cubicBezTo>
                    <a:pt x="78466" y="17207"/>
                    <a:pt x="120008" y="0"/>
                    <a:pt x="163324" y="0"/>
                  </a:cubicBezTo>
                  <a:close/>
                </a:path>
              </a:pathLst>
            </a:custGeom>
            <a:solidFill>
              <a:srgbClr val="F5F6F7"/>
            </a:solidFill>
            <a:ln w="19050" cap="rnd">
              <a:solidFill>
                <a:srgbClr val="000000"/>
              </a:solidFill>
              <a:prstDash val="solid"/>
              <a:round/>
            </a:ln>
          </p:spPr>
        </p:sp>
        <p:sp>
          <p:nvSpPr>
            <p:cNvPr name="TextBox 32" id="32"/>
            <p:cNvSpPr txBox="true"/>
            <p:nvPr/>
          </p:nvSpPr>
          <p:spPr>
            <a:xfrm>
              <a:off x="0" y="9525"/>
              <a:ext cx="1230090" cy="1131659"/>
            </a:xfrm>
            <a:prstGeom prst="rect">
              <a:avLst/>
            </a:prstGeom>
          </p:spPr>
          <p:txBody>
            <a:bodyPr anchor="ctr" rtlCol="false" tIns="49237" lIns="49237" bIns="49237" rIns="49237"/>
            <a:lstStyle/>
            <a:p>
              <a:pPr algn="ctr">
                <a:lnSpc>
                  <a:spcPts val="2260"/>
                </a:lnSpc>
              </a:pPr>
            </a:p>
          </p:txBody>
        </p:sp>
      </p:grpSp>
      <p:grpSp>
        <p:nvGrpSpPr>
          <p:cNvPr name="Group 33" id="33"/>
          <p:cNvGrpSpPr/>
          <p:nvPr/>
        </p:nvGrpSpPr>
        <p:grpSpPr>
          <a:xfrm rot="0">
            <a:off x="7897536" y="5125176"/>
            <a:ext cx="2454098" cy="4507409"/>
            <a:chOff x="0" y="0"/>
            <a:chExt cx="1230090" cy="2259289"/>
          </a:xfrm>
        </p:grpSpPr>
        <p:sp>
          <p:nvSpPr>
            <p:cNvPr name="Freeform 34" id="34"/>
            <p:cNvSpPr/>
            <p:nvPr/>
          </p:nvSpPr>
          <p:spPr>
            <a:xfrm flipH="false" flipV="false" rot="0">
              <a:off x="0" y="0"/>
              <a:ext cx="1230090" cy="2259289"/>
            </a:xfrm>
            <a:custGeom>
              <a:avLst/>
              <a:gdLst/>
              <a:ahLst/>
              <a:cxnLst/>
              <a:rect r="r" b="b" t="t" l="l"/>
              <a:pathLst>
                <a:path h="2259289" w="1230090">
                  <a:moveTo>
                    <a:pt x="160889" y="0"/>
                  </a:moveTo>
                  <a:lnTo>
                    <a:pt x="1069201" y="0"/>
                  </a:lnTo>
                  <a:cubicBezTo>
                    <a:pt x="1158057" y="0"/>
                    <a:pt x="1230090" y="72033"/>
                    <a:pt x="1230090" y="160889"/>
                  </a:cubicBezTo>
                  <a:lnTo>
                    <a:pt x="1230090" y="2098400"/>
                  </a:lnTo>
                  <a:cubicBezTo>
                    <a:pt x="1230090" y="2187257"/>
                    <a:pt x="1158057" y="2259289"/>
                    <a:pt x="1069201" y="2259289"/>
                  </a:cubicBezTo>
                  <a:lnTo>
                    <a:pt x="160889" y="2259289"/>
                  </a:lnTo>
                  <a:cubicBezTo>
                    <a:pt x="72033" y="2259289"/>
                    <a:pt x="0" y="2187257"/>
                    <a:pt x="0" y="2098400"/>
                  </a:cubicBezTo>
                  <a:lnTo>
                    <a:pt x="0" y="160889"/>
                  </a:lnTo>
                  <a:cubicBezTo>
                    <a:pt x="0" y="72033"/>
                    <a:pt x="72033" y="0"/>
                    <a:pt x="160889" y="0"/>
                  </a:cubicBezTo>
                  <a:close/>
                </a:path>
              </a:pathLst>
            </a:custGeom>
            <a:solidFill>
              <a:srgbClr val="F5F6F7"/>
            </a:solidFill>
            <a:ln w="19050" cap="rnd">
              <a:solidFill>
                <a:srgbClr val="000000"/>
              </a:solidFill>
              <a:prstDash val="solid"/>
              <a:round/>
            </a:ln>
          </p:spPr>
        </p:sp>
        <p:sp>
          <p:nvSpPr>
            <p:cNvPr name="TextBox 35" id="35"/>
            <p:cNvSpPr txBox="true"/>
            <p:nvPr/>
          </p:nvSpPr>
          <p:spPr>
            <a:xfrm>
              <a:off x="0" y="9525"/>
              <a:ext cx="1230090" cy="2249764"/>
            </a:xfrm>
            <a:prstGeom prst="rect">
              <a:avLst/>
            </a:prstGeom>
          </p:spPr>
          <p:txBody>
            <a:bodyPr anchor="ctr" rtlCol="false" tIns="49983" lIns="49983" bIns="49983" rIns="49983"/>
            <a:lstStyle/>
            <a:p>
              <a:pPr algn="ctr">
                <a:lnSpc>
                  <a:spcPts val="2260"/>
                </a:lnSpc>
              </a:pPr>
            </a:p>
          </p:txBody>
        </p:sp>
      </p:grpSp>
      <p:sp>
        <p:nvSpPr>
          <p:cNvPr name="Freeform 36" id="36"/>
          <p:cNvSpPr/>
          <p:nvPr/>
        </p:nvSpPr>
        <p:spPr>
          <a:xfrm flipH="false" flipV="false" rot="0">
            <a:off x="8449900" y="7050710"/>
            <a:ext cx="1349372" cy="1118803"/>
          </a:xfrm>
          <a:custGeom>
            <a:avLst/>
            <a:gdLst/>
            <a:ahLst/>
            <a:cxnLst/>
            <a:rect r="r" b="b" t="t" l="l"/>
            <a:pathLst>
              <a:path h="1118803" w="1349372">
                <a:moveTo>
                  <a:pt x="0" y="0"/>
                </a:moveTo>
                <a:lnTo>
                  <a:pt x="1349371" y="0"/>
                </a:lnTo>
                <a:lnTo>
                  <a:pt x="1349371" y="1118803"/>
                </a:lnTo>
                <a:lnTo>
                  <a:pt x="0" y="1118803"/>
                </a:lnTo>
                <a:lnTo>
                  <a:pt x="0" y="0"/>
                </a:lnTo>
                <a:close/>
              </a:path>
            </a:pathLst>
          </a:custGeom>
          <a:blipFill>
            <a:blip r:embed="rId15"/>
            <a:stretch>
              <a:fillRect l="-23911" t="0" r="-23489" b="0"/>
            </a:stretch>
          </a:blipFill>
        </p:spPr>
      </p:sp>
      <p:sp>
        <p:nvSpPr>
          <p:cNvPr name="Freeform 37" id="37"/>
          <p:cNvSpPr/>
          <p:nvPr/>
        </p:nvSpPr>
        <p:spPr>
          <a:xfrm flipH="false" flipV="false" rot="0">
            <a:off x="8522152" y="3278601"/>
            <a:ext cx="1103943" cy="1122178"/>
          </a:xfrm>
          <a:custGeom>
            <a:avLst/>
            <a:gdLst/>
            <a:ahLst/>
            <a:cxnLst/>
            <a:rect r="r" b="b" t="t" l="l"/>
            <a:pathLst>
              <a:path h="1122178" w="1103943">
                <a:moveTo>
                  <a:pt x="0" y="0"/>
                </a:moveTo>
                <a:lnTo>
                  <a:pt x="1103943" y="0"/>
                </a:lnTo>
                <a:lnTo>
                  <a:pt x="1103943" y="1122178"/>
                </a:lnTo>
                <a:lnTo>
                  <a:pt x="0" y="1122178"/>
                </a:lnTo>
                <a:lnTo>
                  <a:pt x="0" y="0"/>
                </a:lnTo>
                <a:close/>
              </a:path>
            </a:pathLst>
          </a:custGeom>
          <a:blipFill>
            <a:blip r:embed="rId16"/>
            <a:stretch>
              <a:fillRect l="0" t="0" r="0" b="0"/>
            </a:stretch>
          </a:blipFill>
        </p:spPr>
      </p:sp>
      <p:sp>
        <p:nvSpPr>
          <p:cNvPr name="AutoShape 38" id="38"/>
          <p:cNvSpPr/>
          <p:nvPr/>
        </p:nvSpPr>
        <p:spPr>
          <a:xfrm>
            <a:off x="5174756" y="3478535"/>
            <a:ext cx="2759368" cy="0"/>
          </a:xfrm>
          <a:prstGeom prst="line">
            <a:avLst/>
          </a:prstGeom>
          <a:ln cap="flat" w="38100">
            <a:solidFill>
              <a:srgbClr val="000000"/>
            </a:solidFill>
            <a:prstDash val="solid"/>
            <a:headEnd type="none" len="sm" w="sm"/>
            <a:tailEnd type="arrow" len="sm" w="med"/>
          </a:ln>
        </p:spPr>
      </p:sp>
      <p:sp>
        <p:nvSpPr>
          <p:cNvPr name="AutoShape 39" id="39"/>
          <p:cNvSpPr/>
          <p:nvPr/>
        </p:nvSpPr>
        <p:spPr>
          <a:xfrm flipV="true">
            <a:off x="5174756" y="6206435"/>
            <a:ext cx="2722780" cy="0"/>
          </a:xfrm>
          <a:prstGeom prst="line">
            <a:avLst/>
          </a:prstGeom>
          <a:ln cap="flat" w="38100">
            <a:solidFill>
              <a:srgbClr val="000000"/>
            </a:solidFill>
            <a:prstDash val="solid"/>
            <a:headEnd type="none" len="sm" w="sm"/>
            <a:tailEnd type="arrow" len="sm" w="med"/>
          </a:ln>
        </p:spPr>
      </p:sp>
      <p:sp>
        <p:nvSpPr>
          <p:cNvPr name="AutoShape 40" id="40"/>
          <p:cNvSpPr/>
          <p:nvPr/>
        </p:nvSpPr>
        <p:spPr>
          <a:xfrm>
            <a:off x="5174756" y="8855839"/>
            <a:ext cx="2722780" cy="0"/>
          </a:xfrm>
          <a:prstGeom prst="line">
            <a:avLst/>
          </a:prstGeom>
          <a:ln cap="flat" w="38100">
            <a:solidFill>
              <a:srgbClr val="000000"/>
            </a:solidFill>
            <a:prstDash val="solid"/>
            <a:headEnd type="none" len="sm" w="sm"/>
            <a:tailEnd type="arrow" len="sm" w="med"/>
          </a:ln>
        </p:spPr>
      </p:sp>
      <p:grpSp>
        <p:nvGrpSpPr>
          <p:cNvPr name="Group 41" id="41"/>
          <p:cNvGrpSpPr/>
          <p:nvPr/>
        </p:nvGrpSpPr>
        <p:grpSpPr>
          <a:xfrm rot="0">
            <a:off x="12898487" y="2112487"/>
            <a:ext cx="2847026" cy="7995412"/>
            <a:chOff x="0" y="0"/>
            <a:chExt cx="924498" cy="2596303"/>
          </a:xfrm>
        </p:grpSpPr>
        <p:sp>
          <p:nvSpPr>
            <p:cNvPr name="Freeform 42" id="42"/>
            <p:cNvSpPr/>
            <p:nvPr/>
          </p:nvSpPr>
          <p:spPr>
            <a:xfrm flipH="false" flipV="false" rot="0">
              <a:off x="0" y="0"/>
              <a:ext cx="924498" cy="2596304"/>
            </a:xfrm>
            <a:custGeom>
              <a:avLst/>
              <a:gdLst/>
              <a:ahLst/>
              <a:cxnLst/>
              <a:rect r="r" b="b" t="t" l="l"/>
              <a:pathLst>
                <a:path h="2596304" w="924498">
                  <a:moveTo>
                    <a:pt x="0" y="0"/>
                  </a:moveTo>
                  <a:lnTo>
                    <a:pt x="924498" y="0"/>
                  </a:lnTo>
                  <a:lnTo>
                    <a:pt x="924498" y="2596304"/>
                  </a:lnTo>
                  <a:lnTo>
                    <a:pt x="0" y="2596304"/>
                  </a:lnTo>
                  <a:close/>
                </a:path>
              </a:pathLst>
            </a:custGeom>
            <a:solidFill>
              <a:srgbClr val="000000">
                <a:alpha val="0"/>
              </a:srgbClr>
            </a:solidFill>
            <a:ln w="28575" cap="sq">
              <a:solidFill>
                <a:srgbClr val="000000"/>
              </a:solidFill>
              <a:prstDash val="solid"/>
              <a:miter/>
            </a:ln>
          </p:spPr>
        </p:sp>
        <p:sp>
          <p:nvSpPr>
            <p:cNvPr name="TextBox 43" id="43"/>
            <p:cNvSpPr txBox="true"/>
            <p:nvPr/>
          </p:nvSpPr>
          <p:spPr>
            <a:xfrm>
              <a:off x="0" y="9525"/>
              <a:ext cx="924498" cy="2586778"/>
            </a:xfrm>
            <a:prstGeom prst="rect">
              <a:avLst/>
            </a:prstGeom>
          </p:spPr>
          <p:txBody>
            <a:bodyPr anchor="ctr" rtlCol="false" tIns="50800" lIns="50800" bIns="50800" rIns="50800"/>
            <a:lstStyle/>
            <a:p>
              <a:pPr algn="ctr">
                <a:lnSpc>
                  <a:spcPts val="1564"/>
                </a:lnSpc>
              </a:pPr>
            </a:p>
          </p:txBody>
        </p:sp>
      </p:grpSp>
      <p:grpSp>
        <p:nvGrpSpPr>
          <p:cNvPr name="Group 44" id="44"/>
          <p:cNvGrpSpPr/>
          <p:nvPr/>
        </p:nvGrpSpPr>
        <p:grpSpPr>
          <a:xfrm rot="0">
            <a:off x="13113244" y="2357143"/>
            <a:ext cx="2417511" cy="2242784"/>
            <a:chOff x="0" y="0"/>
            <a:chExt cx="1230090" cy="1141184"/>
          </a:xfrm>
        </p:grpSpPr>
        <p:sp>
          <p:nvSpPr>
            <p:cNvPr name="Freeform 45" id="45"/>
            <p:cNvSpPr/>
            <p:nvPr/>
          </p:nvSpPr>
          <p:spPr>
            <a:xfrm flipH="false" flipV="false" rot="0">
              <a:off x="0" y="0"/>
              <a:ext cx="1230090" cy="1141184"/>
            </a:xfrm>
            <a:custGeom>
              <a:avLst/>
              <a:gdLst/>
              <a:ahLst/>
              <a:cxnLst/>
              <a:rect r="r" b="b" t="t" l="l"/>
              <a:pathLst>
                <a:path h="1141184" w="1230090">
                  <a:moveTo>
                    <a:pt x="163324" y="0"/>
                  </a:moveTo>
                  <a:lnTo>
                    <a:pt x="1066766" y="0"/>
                  </a:lnTo>
                  <a:cubicBezTo>
                    <a:pt x="1110082" y="0"/>
                    <a:pt x="1151624" y="17207"/>
                    <a:pt x="1182253" y="47837"/>
                  </a:cubicBezTo>
                  <a:cubicBezTo>
                    <a:pt x="1212883" y="78466"/>
                    <a:pt x="1230090" y="120008"/>
                    <a:pt x="1230090" y="163324"/>
                  </a:cubicBezTo>
                  <a:lnTo>
                    <a:pt x="1230090" y="977860"/>
                  </a:lnTo>
                  <a:cubicBezTo>
                    <a:pt x="1230090" y="1021176"/>
                    <a:pt x="1212883" y="1062719"/>
                    <a:pt x="1182253" y="1093348"/>
                  </a:cubicBezTo>
                  <a:cubicBezTo>
                    <a:pt x="1151624" y="1123977"/>
                    <a:pt x="1110082" y="1141184"/>
                    <a:pt x="1066766" y="1141184"/>
                  </a:cubicBezTo>
                  <a:lnTo>
                    <a:pt x="163324" y="1141184"/>
                  </a:lnTo>
                  <a:cubicBezTo>
                    <a:pt x="120008" y="1141184"/>
                    <a:pt x="78466" y="1123977"/>
                    <a:pt x="47837" y="1093348"/>
                  </a:cubicBezTo>
                  <a:cubicBezTo>
                    <a:pt x="17207" y="1062719"/>
                    <a:pt x="0" y="1021176"/>
                    <a:pt x="0" y="977860"/>
                  </a:cubicBezTo>
                  <a:lnTo>
                    <a:pt x="0" y="163324"/>
                  </a:lnTo>
                  <a:cubicBezTo>
                    <a:pt x="0" y="120008"/>
                    <a:pt x="17207" y="78466"/>
                    <a:pt x="47837" y="47837"/>
                  </a:cubicBezTo>
                  <a:cubicBezTo>
                    <a:pt x="78466" y="17207"/>
                    <a:pt x="120008" y="0"/>
                    <a:pt x="163324" y="0"/>
                  </a:cubicBezTo>
                  <a:close/>
                </a:path>
              </a:pathLst>
            </a:custGeom>
            <a:solidFill>
              <a:srgbClr val="F5F6F7"/>
            </a:solidFill>
            <a:ln w="19050" cap="rnd">
              <a:solidFill>
                <a:srgbClr val="000000"/>
              </a:solidFill>
              <a:prstDash val="solid"/>
              <a:round/>
            </a:ln>
          </p:spPr>
        </p:sp>
        <p:sp>
          <p:nvSpPr>
            <p:cNvPr name="TextBox 46" id="46"/>
            <p:cNvSpPr txBox="true"/>
            <p:nvPr/>
          </p:nvSpPr>
          <p:spPr>
            <a:xfrm>
              <a:off x="0" y="9525"/>
              <a:ext cx="1230090" cy="1131659"/>
            </a:xfrm>
            <a:prstGeom prst="rect">
              <a:avLst/>
            </a:prstGeom>
          </p:spPr>
          <p:txBody>
            <a:bodyPr anchor="ctr" rtlCol="false" tIns="49237" lIns="49237" bIns="49237" rIns="49237"/>
            <a:lstStyle/>
            <a:p>
              <a:pPr algn="ctr">
                <a:lnSpc>
                  <a:spcPts val="2260"/>
                </a:lnSpc>
              </a:pPr>
            </a:p>
          </p:txBody>
        </p:sp>
      </p:grpSp>
      <p:grpSp>
        <p:nvGrpSpPr>
          <p:cNvPr name="Group 47" id="47"/>
          <p:cNvGrpSpPr/>
          <p:nvPr/>
        </p:nvGrpSpPr>
        <p:grpSpPr>
          <a:xfrm rot="0">
            <a:off x="13076657" y="5125176"/>
            <a:ext cx="2454098" cy="2162518"/>
            <a:chOff x="0" y="0"/>
            <a:chExt cx="1230090" cy="1083938"/>
          </a:xfrm>
        </p:grpSpPr>
        <p:sp>
          <p:nvSpPr>
            <p:cNvPr name="Freeform 48" id="48"/>
            <p:cNvSpPr/>
            <p:nvPr/>
          </p:nvSpPr>
          <p:spPr>
            <a:xfrm flipH="false" flipV="false" rot="0">
              <a:off x="0" y="0"/>
              <a:ext cx="1230090" cy="1083938"/>
            </a:xfrm>
            <a:custGeom>
              <a:avLst/>
              <a:gdLst/>
              <a:ahLst/>
              <a:cxnLst/>
              <a:rect r="r" b="b" t="t" l="l"/>
              <a:pathLst>
                <a:path h="1083938" w="1230090">
                  <a:moveTo>
                    <a:pt x="160889" y="0"/>
                  </a:moveTo>
                  <a:lnTo>
                    <a:pt x="1069201" y="0"/>
                  </a:lnTo>
                  <a:cubicBezTo>
                    <a:pt x="1158057" y="0"/>
                    <a:pt x="1230090" y="72033"/>
                    <a:pt x="1230090" y="160889"/>
                  </a:cubicBezTo>
                  <a:lnTo>
                    <a:pt x="1230090" y="923049"/>
                  </a:lnTo>
                  <a:cubicBezTo>
                    <a:pt x="1230090" y="965719"/>
                    <a:pt x="1213139" y="1006642"/>
                    <a:pt x="1182966" y="1036815"/>
                  </a:cubicBezTo>
                  <a:cubicBezTo>
                    <a:pt x="1152794" y="1066987"/>
                    <a:pt x="1111871" y="1083938"/>
                    <a:pt x="1069201" y="1083938"/>
                  </a:cubicBezTo>
                  <a:lnTo>
                    <a:pt x="160889" y="1083938"/>
                  </a:lnTo>
                  <a:cubicBezTo>
                    <a:pt x="72033" y="1083938"/>
                    <a:pt x="0" y="1011906"/>
                    <a:pt x="0" y="923049"/>
                  </a:cubicBezTo>
                  <a:lnTo>
                    <a:pt x="0" y="160889"/>
                  </a:lnTo>
                  <a:cubicBezTo>
                    <a:pt x="0" y="72033"/>
                    <a:pt x="72033" y="0"/>
                    <a:pt x="160889" y="0"/>
                  </a:cubicBezTo>
                  <a:close/>
                </a:path>
              </a:pathLst>
            </a:custGeom>
            <a:solidFill>
              <a:srgbClr val="F5F6F7"/>
            </a:solidFill>
            <a:ln w="19050" cap="rnd">
              <a:solidFill>
                <a:srgbClr val="000000"/>
              </a:solidFill>
              <a:prstDash val="solid"/>
              <a:round/>
            </a:ln>
          </p:spPr>
        </p:sp>
        <p:sp>
          <p:nvSpPr>
            <p:cNvPr name="TextBox 49" id="49"/>
            <p:cNvSpPr txBox="true"/>
            <p:nvPr/>
          </p:nvSpPr>
          <p:spPr>
            <a:xfrm>
              <a:off x="0" y="9525"/>
              <a:ext cx="1230090" cy="1074413"/>
            </a:xfrm>
            <a:prstGeom prst="rect">
              <a:avLst/>
            </a:prstGeom>
          </p:spPr>
          <p:txBody>
            <a:bodyPr anchor="ctr" rtlCol="false" tIns="49983" lIns="49983" bIns="49983" rIns="49983"/>
            <a:lstStyle/>
            <a:p>
              <a:pPr algn="ctr">
                <a:lnSpc>
                  <a:spcPts val="2260"/>
                </a:lnSpc>
              </a:pPr>
            </a:p>
          </p:txBody>
        </p:sp>
      </p:grpSp>
      <p:grpSp>
        <p:nvGrpSpPr>
          <p:cNvPr name="Group 50" id="50"/>
          <p:cNvGrpSpPr/>
          <p:nvPr/>
        </p:nvGrpSpPr>
        <p:grpSpPr>
          <a:xfrm rot="0">
            <a:off x="13115193" y="7811645"/>
            <a:ext cx="2415562" cy="2088388"/>
            <a:chOff x="0" y="0"/>
            <a:chExt cx="1230090" cy="1063481"/>
          </a:xfrm>
        </p:grpSpPr>
        <p:sp>
          <p:nvSpPr>
            <p:cNvPr name="Freeform 51" id="51"/>
            <p:cNvSpPr/>
            <p:nvPr/>
          </p:nvSpPr>
          <p:spPr>
            <a:xfrm flipH="false" flipV="false" rot="0">
              <a:off x="0" y="0"/>
              <a:ext cx="1230090" cy="1063481"/>
            </a:xfrm>
            <a:custGeom>
              <a:avLst/>
              <a:gdLst/>
              <a:ahLst/>
              <a:cxnLst/>
              <a:rect r="r" b="b" t="t" l="l"/>
              <a:pathLst>
                <a:path h="1063481" w="1230090">
                  <a:moveTo>
                    <a:pt x="163456" y="0"/>
                  </a:moveTo>
                  <a:lnTo>
                    <a:pt x="1066634" y="0"/>
                  </a:lnTo>
                  <a:cubicBezTo>
                    <a:pt x="1156908" y="0"/>
                    <a:pt x="1230090" y="73182"/>
                    <a:pt x="1230090" y="163456"/>
                  </a:cubicBezTo>
                  <a:lnTo>
                    <a:pt x="1230090" y="900025"/>
                  </a:lnTo>
                  <a:cubicBezTo>
                    <a:pt x="1230090" y="943376"/>
                    <a:pt x="1212869" y="984952"/>
                    <a:pt x="1182215" y="1015606"/>
                  </a:cubicBezTo>
                  <a:cubicBezTo>
                    <a:pt x="1151561" y="1046260"/>
                    <a:pt x="1109985" y="1063481"/>
                    <a:pt x="1066634" y="1063481"/>
                  </a:cubicBezTo>
                  <a:lnTo>
                    <a:pt x="163456" y="1063481"/>
                  </a:lnTo>
                  <a:cubicBezTo>
                    <a:pt x="73182" y="1063481"/>
                    <a:pt x="0" y="990299"/>
                    <a:pt x="0" y="900025"/>
                  </a:cubicBezTo>
                  <a:lnTo>
                    <a:pt x="0" y="163456"/>
                  </a:lnTo>
                  <a:cubicBezTo>
                    <a:pt x="0" y="73182"/>
                    <a:pt x="73182" y="0"/>
                    <a:pt x="163456" y="0"/>
                  </a:cubicBezTo>
                  <a:close/>
                </a:path>
              </a:pathLst>
            </a:custGeom>
            <a:solidFill>
              <a:srgbClr val="F5F6F7"/>
            </a:solidFill>
            <a:ln w="19050" cap="rnd">
              <a:solidFill>
                <a:srgbClr val="000000"/>
              </a:solidFill>
              <a:prstDash val="solid"/>
              <a:round/>
            </a:ln>
          </p:spPr>
        </p:sp>
        <p:sp>
          <p:nvSpPr>
            <p:cNvPr name="TextBox 52" id="52"/>
            <p:cNvSpPr txBox="true"/>
            <p:nvPr/>
          </p:nvSpPr>
          <p:spPr>
            <a:xfrm>
              <a:off x="0" y="9525"/>
              <a:ext cx="1230090" cy="1053956"/>
            </a:xfrm>
            <a:prstGeom prst="rect">
              <a:avLst/>
            </a:prstGeom>
          </p:spPr>
          <p:txBody>
            <a:bodyPr anchor="ctr" rtlCol="false" tIns="49198" lIns="49198" bIns="49198" rIns="49198"/>
            <a:lstStyle/>
            <a:p>
              <a:pPr algn="ctr">
                <a:lnSpc>
                  <a:spcPts val="2260"/>
                </a:lnSpc>
              </a:pPr>
            </a:p>
          </p:txBody>
        </p:sp>
      </p:grpSp>
      <p:sp>
        <p:nvSpPr>
          <p:cNvPr name="Freeform 53" id="53"/>
          <p:cNvSpPr/>
          <p:nvPr/>
        </p:nvSpPr>
        <p:spPr>
          <a:xfrm flipH="false" flipV="false" rot="0">
            <a:off x="13730993" y="3184625"/>
            <a:ext cx="1145426" cy="1085801"/>
          </a:xfrm>
          <a:custGeom>
            <a:avLst/>
            <a:gdLst/>
            <a:ahLst/>
            <a:cxnLst/>
            <a:rect r="r" b="b" t="t" l="l"/>
            <a:pathLst>
              <a:path h="1085801" w="1145426">
                <a:moveTo>
                  <a:pt x="0" y="0"/>
                </a:moveTo>
                <a:lnTo>
                  <a:pt x="1145426" y="0"/>
                </a:lnTo>
                <a:lnTo>
                  <a:pt x="1145426" y="1085801"/>
                </a:lnTo>
                <a:lnTo>
                  <a:pt x="0" y="108580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54" id="54"/>
          <p:cNvSpPr/>
          <p:nvPr/>
        </p:nvSpPr>
        <p:spPr>
          <a:xfrm flipH="false" flipV="false" rot="0">
            <a:off x="13677270" y="5910445"/>
            <a:ext cx="1252871" cy="1252871"/>
          </a:xfrm>
          <a:custGeom>
            <a:avLst/>
            <a:gdLst/>
            <a:ahLst/>
            <a:cxnLst/>
            <a:rect r="r" b="b" t="t" l="l"/>
            <a:pathLst>
              <a:path h="1252871" w="1252871">
                <a:moveTo>
                  <a:pt x="0" y="0"/>
                </a:moveTo>
                <a:lnTo>
                  <a:pt x="1252871" y="0"/>
                </a:lnTo>
                <a:lnTo>
                  <a:pt x="1252871" y="1252871"/>
                </a:lnTo>
                <a:lnTo>
                  <a:pt x="0" y="1252871"/>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55" id="55"/>
          <p:cNvSpPr/>
          <p:nvPr/>
        </p:nvSpPr>
        <p:spPr>
          <a:xfrm flipH="false" flipV="false" rot="0">
            <a:off x="13261725" y="8618771"/>
            <a:ext cx="938535" cy="881869"/>
          </a:xfrm>
          <a:custGeom>
            <a:avLst/>
            <a:gdLst/>
            <a:ahLst/>
            <a:cxnLst/>
            <a:rect r="r" b="b" t="t" l="l"/>
            <a:pathLst>
              <a:path h="881869" w="938535">
                <a:moveTo>
                  <a:pt x="0" y="0"/>
                </a:moveTo>
                <a:lnTo>
                  <a:pt x="938535" y="0"/>
                </a:lnTo>
                <a:lnTo>
                  <a:pt x="938535" y="881869"/>
                </a:lnTo>
                <a:lnTo>
                  <a:pt x="0" y="881869"/>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Freeform 56" id="56"/>
          <p:cNvSpPr/>
          <p:nvPr/>
        </p:nvSpPr>
        <p:spPr>
          <a:xfrm flipH="false" flipV="false" rot="0">
            <a:off x="14330754" y="8687323"/>
            <a:ext cx="1122056" cy="744765"/>
          </a:xfrm>
          <a:custGeom>
            <a:avLst/>
            <a:gdLst/>
            <a:ahLst/>
            <a:cxnLst/>
            <a:rect r="r" b="b" t="t" l="l"/>
            <a:pathLst>
              <a:path h="744765" w="1122056">
                <a:moveTo>
                  <a:pt x="0" y="0"/>
                </a:moveTo>
                <a:lnTo>
                  <a:pt x="1122056" y="0"/>
                </a:lnTo>
                <a:lnTo>
                  <a:pt x="1122056" y="744765"/>
                </a:lnTo>
                <a:lnTo>
                  <a:pt x="0" y="744765"/>
                </a:lnTo>
                <a:lnTo>
                  <a:pt x="0" y="0"/>
                </a:lnTo>
                <a:close/>
              </a:path>
            </a:pathLst>
          </a:custGeom>
          <a:blipFill>
            <a:blip r:embed="rId23"/>
            <a:stretch>
              <a:fillRect l="0" t="0" r="0" b="0"/>
            </a:stretch>
          </a:blipFill>
        </p:spPr>
      </p:sp>
      <p:sp>
        <p:nvSpPr>
          <p:cNvPr name="TextBox 57" id="57"/>
          <p:cNvSpPr txBox="true"/>
          <p:nvPr/>
        </p:nvSpPr>
        <p:spPr>
          <a:xfrm rot="0">
            <a:off x="2127636" y="938305"/>
            <a:ext cx="14032728" cy="762000"/>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Canva Sans Bold"/>
                <a:ea typeface="Canva Sans Bold"/>
                <a:cs typeface="Canva Sans Bold"/>
                <a:sym typeface="Canva Sans Bold"/>
              </a:rPr>
              <a:t>Password Team’s Proposed Solutions</a:t>
            </a:r>
          </a:p>
        </p:txBody>
      </p:sp>
      <p:sp>
        <p:nvSpPr>
          <p:cNvPr name="TextBox 58" id="58"/>
          <p:cNvSpPr txBox="true"/>
          <p:nvPr/>
        </p:nvSpPr>
        <p:spPr>
          <a:xfrm rot="0">
            <a:off x="3291229" y="1833655"/>
            <a:ext cx="1312956" cy="278832"/>
          </a:xfrm>
          <a:prstGeom prst="rect">
            <a:avLst/>
          </a:prstGeom>
        </p:spPr>
        <p:txBody>
          <a:bodyPr anchor="t" rtlCol="false" tIns="0" lIns="0" bIns="0" rIns="0">
            <a:spAutoFit/>
          </a:bodyPr>
          <a:lstStyle/>
          <a:p>
            <a:pPr algn="ctr">
              <a:lnSpc>
                <a:spcPts val="2147"/>
              </a:lnSpc>
            </a:pPr>
            <a:r>
              <a:rPr lang="en-US" b="true" sz="1900" u="sng">
                <a:solidFill>
                  <a:srgbClr val="000000"/>
                </a:solidFill>
                <a:latin typeface="Canva Sans Bold"/>
                <a:ea typeface="Canva Sans Bold"/>
                <a:cs typeface="Canva Sans Bold"/>
                <a:sym typeface="Canva Sans Bold"/>
              </a:rPr>
              <a:t>Challenges</a:t>
            </a:r>
          </a:p>
        </p:txBody>
      </p:sp>
      <p:sp>
        <p:nvSpPr>
          <p:cNvPr name="TextBox 59" id="59"/>
          <p:cNvSpPr txBox="true"/>
          <p:nvPr/>
        </p:nvSpPr>
        <p:spPr>
          <a:xfrm rot="0">
            <a:off x="8468107" y="1833655"/>
            <a:ext cx="1312956" cy="278832"/>
          </a:xfrm>
          <a:prstGeom prst="rect">
            <a:avLst/>
          </a:prstGeom>
        </p:spPr>
        <p:txBody>
          <a:bodyPr anchor="t" rtlCol="false" tIns="0" lIns="0" bIns="0" rIns="0">
            <a:spAutoFit/>
          </a:bodyPr>
          <a:lstStyle/>
          <a:p>
            <a:pPr algn="ctr">
              <a:lnSpc>
                <a:spcPts val="2147"/>
              </a:lnSpc>
            </a:pPr>
            <a:r>
              <a:rPr lang="en-US" b="true" sz="1900" u="sng">
                <a:solidFill>
                  <a:srgbClr val="000000"/>
                </a:solidFill>
                <a:latin typeface="Canva Sans Bold"/>
                <a:ea typeface="Canva Sans Bold"/>
                <a:cs typeface="Canva Sans Bold"/>
                <a:sym typeface="Canva Sans Bold"/>
              </a:rPr>
              <a:t>Solutions</a:t>
            </a:r>
          </a:p>
        </p:txBody>
      </p:sp>
      <p:sp>
        <p:nvSpPr>
          <p:cNvPr name="TextBox 60" id="60"/>
          <p:cNvSpPr txBox="true"/>
          <p:nvPr/>
        </p:nvSpPr>
        <p:spPr>
          <a:xfrm rot="0">
            <a:off x="8386047" y="6718335"/>
            <a:ext cx="1477077" cy="237403"/>
          </a:xfrm>
          <a:prstGeom prst="rect">
            <a:avLst/>
          </a:prstGeom>
        </p:spPr>
        <p:txBody>
          <a:bodyPr anchor="t" rtlCol="false" tIns="0" lIns="0" bIns="0" rIns="0">
            <a:spAutoFit/>
          </a:bodyPr>
          <a:lstStyle/>
          <a:p>
            <a:pPr algn="ctr">
              <a:lnSpc>
                <a:spcPts val="1877"/>
              </a:lnSpc>
            </a:pPr>
            <a:r>
              <a:rPr lang="en-US" sz="1661" b="true">
                <a:solidFill>
                  <a:srgbClr val="000000"/>
                </a:solidFill>
                <a:latin typeface="Canva Sans Bold"/>
                <a:ea typeface="Canva Sans Bold"/>
                <a:cs typeface="Canva Sans Bold"/>
                <a:sym typeface="Canva Sans Bold"/>
              </a:rPr>
              <a:t>Cortex Agents</a:t>
            </a:r>
          </a:p>
        </p:txBody>
      </p:sp>
      <p:sp>
        <p:nvSpPr>
          <p:cNvPr name="TextBox 61" id="61"/>
          <p:cNvSpPr txBox="true"/>
          <p:nvPr/>
        </p:nvSpPr>
        <p:spPr>
          <a:xfrm rot="0">
            <a:off x="8292585" y="2453248"/>
            <a:ext cx="1664002" cy="731377"/>
          </a:xfrm>
          <a:prstGeom prst="rect">
            <a:avLst/>
          </a:prstGeom>
        </p:spPr>
        <p:txBody>
          <a:bodyPr anchor="t" rtlCol="false" tIns="0" lIns="0" bIns="0" rIns="0">
            <a:spAutoFit/>
          </a:bodyPr>
          <a:lstStyle/>
          <a:p>
            <a:pPr algn="ctr">
              <a:lnSpc>
                <a:spcPts val="1946"/>
              </a:lnSpc>
            </a:pPr>
            <a:r>
              <a:rPr lang="en-US" sz="1390" b="true">
                <a:solidFill>
                  <a:srgbClr val="000000"/>
                </a:solidFill>
                <a:latin typeface="Canva Sans Bold"/>
                <a:ea typeface="Canva Sans Bold"/>
                <a:cs typeface="Canva Sans Bold"/>
                <a:sym typeface="Canva Sans Bold"/>
              </a:rPr>
              <a:t>Document AI</a:t>
            </a:r>
          </a:p>
          <a:p>
            <a:pPr algn="ctr">
              <a:lnSpc>
                <a:spcPts val="1946"/>
              </a:lnSpc>
            </a:pPr>
            <a:r>
              <a:rPr lang="en-US" sz="1390" b="true">
                <a:solidFill>
                  <a:srgbClr val="000000"/>
                </a:solidFill>
                <a:latin typeface="Canva Sans Bold"/>
                <a:ea typeface="Canva Sans Bold"/>
                <a:cs typeface="Canva Sans Bold"/>
                <a:sym typeface="Canva Sans Bold"/>
              </a:rPr>
              <a:t>Audio Transcribe</a:t>
            </a:r>
          </a:p>
          <a:p>
            <a:pPr algn="ctr">
              <a:lnSpc>
                <a:spcPts val="1946"/>
              </a:lnSpc>
            </a:pPr>
            <a:r>
              <a:rPr lang="en-US" sz="1390" b="true">
                <a:solidFill>
                  <a:srgbClr val="000000"/>
                </a:solidFill>
                <a:latin typeface="Canva Sans Bold"/>
                <a:ea typeface="Canva Sans Bold"/>
                <a:cs typeface="Canva Sans Bold"/>
                <a:sym typeface="Canva Sans Bold"/>
              </a:rPr>
              <a:t>Cortex Complete</a:t>
            </a:r>
          </a:p>
        </p:txBody>
      </p:sp>
      <p:sp>
        <p:nvSpPr>
          <p:cNvPr name="TextBox 62" id="62"/>
          <p:cNvSpPr txBox="true"/>
          <p:nvPr/>
        </p:nvSpPr>
        <p:spPr>
          <a:xfrm rot="0">
            <a:off x="13204336" y="2524397"/>
            <a:ext cx="2235327" cy="396525"/>
          </a:xfrm>
          <a:prstGeom prst="rect">
            <a:avLst/>
          </a:prstGeom>
        </p:spPr>
        <p:txBody>
          <a:bodyPr anchor="t" rtlCol="false" tIns="0" lIns="0" bIns="0" rIns="0">
            <a:spAutoFit/>
          </a:bodyPr>
          <a:lstStyle/>
          <a:p>
            <a:pPr algn="ctr">
              <a:lnSpc>
                <a:spcPts val="1520"/>
              </a:lnSpc>
            </a:pPr>
            <a:r>
              <a:rPr lang="en-US" sz="1345" b="true">
                <a:solidFill>
                  <a:srgbClr val="000000"/>
                </a:solidFill>
                <a:latin typeface="Canva Sans Bold"/>
                <a:ea typeface="Canva Sans Bold"/>
                <a:cs typeface="Canva Sans Bold"/>
                <a:sym typeface="Canva Sans Bold"/>
              </a:rPr>
              <a:t>Single Source of Truth &amp; Data Consolidation</a:t>
            </a:r>
          </a:p>
        </p:txBody>
      </p:sp>
      <p:sp>
        <p:nvSpPr>
          <p:cNvPr name="TextBox 63" id="63"/>
          <p:cNvSpPr txBox="true"/>
          <p:nvPr/>
        </p:nvSpPr>
        <p:spPr>
          <a:xfrm rot="0">
            <a:off x="13232547" y="5208047"/>
            <a:ext cx="2142318" cy="581652"/>
          </a:xfrm>
          <a:prstGeom prst="rect">
            <a:avLst/>
          </a:prstGeom>
        </p:spPr>
        <p:txBody>
          <a:bodyPr anchor="t" rtlCol="false" tIns="0" lIns="0" bIns="0" rIns="0">
            <a:spAutoFit/>
          </a:bodyPr>
          <a:lstStyle/>
          <a:p>
            <a:pPr algn="ctr">
              <a:lnSpc>
                <a:spcPts val="1502"/>
              </a:lnSpc>
            </a:pPr>
            <a:r>
              <a:rPr lang="en-US" sz="1329" b="true">
                <a:solidFill>
                  <a:srgbClr val="000000"/>
                </a:solidFill>
                <a:latin typeface="Canva Sans Bold"/>
                <a:ea typeface="Canva Sans Bold"/>
                <a:cs typeface="Canva Sans Bold"/>
                <a:sym typeface="Canva Sans Bold"/>
              </a:rPr>
              <a:t>Improve On-Time Performance &amp; Cost Efficiency</a:t>
            </a:r>
          </a:p>
        </p:txBody>
      </p:sp>
      <p:sp>
        <p:nvSpPr>
          <p:cNvPr name="TextBox 64" id="64"/>
          <p:cNvSpPr txBox="true"/>
          <p:nvPr/>
        </p:nvSpPr>
        <p:spPr>
          <a:xfrm rot="0">
            <a:off x="13154602" y="7899736"/>
            <a:ext cx="2298208" cy="376040"/>
          </a:xfrm>
          <a:prstGeom prst="rect">
            <a:avLst/>
          </a:prstGeom>
        </p:spPr>
        <p:txBody>
          <a:bodyPr anchor="t" rtlCol="false" tIns="0" lIns="0" bIns="0" rIns="0">
            <a:spAutoFit/>
          </a:bodyPr>
          <a:lstStyle/>
          <a:p>
            <a:pPr algn="ctr">
              <a:lnSpc>
                <a:spcPts val="1461"/>
              </a:lnSpc>
            </a:pPr>
            <a:r>
              <a:rPr lang="en-US" sz="1292" b="true">
                <a:solidFill>
                  <a:srgbClr val="000000"/>
                </a:solidFill>
                <a:latin typeface="Canva Sans Bold"/>
                <a:ea typeface="Canva Sans Bold"/>
                <a:cs typeface="Canva Sans Bold"/>
                <a:sym typeface="Canva Sans Bold"/>
              </a:rPr>
              <a:t>Reduced Downtime &amp; Enhanced Vessel Reliability</a:t>
            </a:r>
          </a:p>
        </p:txBody>
      </p:sp>
      <p:sp>
        <p:nvSpPr>
          <p:cNvPr name="TextBox 65" id="65"/>
          <p:cNvSpPr txBox="true"/>
          <p:nvPr/>
        </p:nvSpPr>
        <p:spPr>
          <a:xfrm rot="0">
            <a:off x="13647228" y="1833655"/>
            <a:ext cx="1312956" cy="278832"/>
          </a:xfrm>
          <a:prstGeom prst="rect">
            <a:avLst/>
          </a:prstGeom>
        </p:spPr>
        <p:txBody>
          <a:bodyPr anchor="t" rtlCol="false" tIns="0" lIns="0" bIns="0" rIns="0">
            <a:spAutoFit/>
          </a:bodyPr>
          <a:lstStyle/>
          <a:p>
            <a:pPr algn="ctr">
              <a:lnSpc>
                <a:spcPts val="2147"/>
              </a:lnSpc>
            </a:pPr>
            <a:r>
              <a:rPr lang="en-US" b="true" sz="1900" u="sng">
                <a:solidFill>
                  <a:srgbClr val="000000"/>
                </a:solidFill>
                <a:latin typeface="Canva Sans Bold"/>
                <a:ea typeface="Canva Sans Bold"/>
                <a:cs typeface="Canva Sans Bold"/>
                <a:sym typeface="Canva Sans Bold"/>
              </a:rPr>
              <a:t>Benefits</a:t>
            </a:r>
          </a:p>
        </p:txBody>
      </p:sp>
      <p:sp>
        <p:nvSpPr>
          <p:cNvPr name="AutoShape 66" id="66"/>
          <p:cNvSpPr/>
          <p:nvPr/>
        </p:nvSpPr>
        <p:spPr>
          <a:xfrm>
            <a:off x="10351635" y="8855839"/>
            <a:ext cx="2763558" cy="0"/>
          </a:xfrm>
          <a:prstGeom prst="line">
            <a:avLst/>
          </a:prstGeom>
          <a:ln cap="flat" w="38100">
            <a:solidFill>
              <a:srgbClr val="000000"/>
            </a:solidFill>
            <a:prstDash val="solid"/>
            <a:headEnd type="none" len="sm" w="sm"/>
            <a:tailEnd type="arrow" len="sm" w="med"/>
          </a:ln>
        </p:spPr>
      </p:sp>
      <p:sp>
        <p:nvSpPr>
          <p:cNvPr name="AutoShape 67" id="67"/>
          <p:cNvSpPr/>
          <p:nvPr/>
        </p:nvSpPr>
        <p:spPr>
          <a:xfrm flipV="true">
            <a:off x="10351635" y="6206435"/>
            <a:ext cx="2725022" cy="0"/>
          </a:xfrm>
          <a:prstGeom prst="line">
            <a:avLst/>
          </a:prstGeom>
          <a:ln cap="flat" w="38100">
            <a:solidFill>
              <a:srgbClr val="000000"/>
            </a:solidFill>
            <a:prstDash val="solid"/>
            <a:headEnd type="none" len="sm" w="sm"/>
            <a:tailEnd type="arrow" len="sm" w="med"/>
          </a:ln>
        </p:spPr>
      </p:sp>
      <p:sp>
        <p:nvSpPr>
          <p:cNvPr name="AutoShape 68" id="68"/>
          <p:cNvSpPr/>
          <p:nvPr/>
        </p:nvSpPr>
        <p:spPr>
          <a:xfrm>
            <a:off x="10351635" y="3478535"/>
            <a:ext cx="2761609" cy="0"/>
          </a:xfrm>
          <a:prstGeom prst="line">
            <a:avLst/>
          </a:prstGeom>
          <a:ln cap="flat" w="38100">
            <a:solidFill>
              <a:srgbClr val="000000"/>
            </a:solidFill>
            <a:prstDash val="solid"/>
            <a:headEnd type="none" len="sm" w="sm"/>
            <a:tailEnd type="arrow" len="sm" w="med"/>
          </a:ln>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3"/>
            <a:stretch>
              <a:fillRect l="0" t="0" r="0" b="0"/>
            </a:stretch>
          </a:blipFill>
        </p:spPr>
      </p:sp>
      <p:grpSp>
        <p:nvGrpSpPr>
          <p:cNvPr name="Group 3" id="3"/>
          <p:cNvGrpSpPr/>
          <p:nvPr/>
        </p:nvGrpSpPr>
        <p:grpSpPr>
          <a:xfrm rot="0">
            <a:off x="1311737" y="3510302"/>
            <a:ext cx="3760934" cy="2480863"/>
            <a:chOff x="0" y="0"/>
            <a:chExt cx="5014579" cy="3307818"/>
          </a:xfrm>
        </p:grpSpPr>
        <p:sp>
          <p:nvSpPr>
            <p:cNvPr name="Freeform 4" id="4"/>
            <p:cNvSpPr/>
            <p:nvPr/>
          </p:nvSpPr>
          <p:spPr>
            <a:xfrm flipH="false" flipV="false" rot="0">
              <a:off x="1359117" y="0"/>
              <a:ext cx="899471" cy="1215501"/>
            </a:xfrm>
            <a:custGeom>
              <a:avLst/>
              <a:gdLst/>
              <a:ahLst/>
              <a:cxnLst/>
              <a:rect r="r" b="b" t="t" l="l"/>
              <a:pathLst>
                <a:path h="1215501" w="899471">
                  <a:moveTo>
                    <a:pt x="0" y="0"/>
                  </a:moveTo>
                  <a:lnTo>
                    <a:pt x="899471" y="0"/>
                  </a:lnTo>
                  <a:lnTo>
                    <a:pt x="899471" y="1215501"/>
                  </a:lnTo>
                  <a:lnTo>
                    <a:pt x="0" y="12155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265080" y="1215501"/>
              <a:ext cx="1769030" cy="761094"/>
            </a:xfrm>
            <a:custGeom>
              <a:avLst/>
              <a:gdLst/>
              <a:ahLst/>
              <a:cxnLst/>
              <a:rect r="r" b="b" t="t" l="l"/>
              <a:pathLst>
                <a:path h="761094" w="1769030">
                  <a:moveTo>
                    <a:pt x="0" y="0"/>
                  </a:moveTo>
                  <a:lnTo>
                    <a:pt x="1769030" y="0"/>
                  </a:lnTo>
                  <a:lnTo>
                    <a:pt x="1769030" y="761094"/>
                  </a:lnTo>
                  <a:lnTo>
                    <a:pt x="0" y="7610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65080" y="1951785"/>
              <a:ext cx="1792832" cy="1356033"/>
            </a:xfrm>
            <a:custGeom>
              <a:avLst/>
              <a:gdLst/>
              <a:ahLst/>
              <a:cxnLst/>
              <a:rect r="r" b="b" t="t" l="l"/>
              <a:pathLst>
                <a:path h="1356033" w="1792832">
                  <a:moveTo>
                    <a:pt x="0" y="0"/>
                  </a:moveTo>
                  <a:lnTo>
                    <a:pt x="1792832" y="0"/>
                  </a:lnTo>
                  <a:lnTo>
                    <a:pt x="1792832" y="1356033"/>
                  </a:lnTo>
                  <a:lnTo>
                    <a:pt x="0" y="135603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0" y="0"/>
              <a:ext cx="1132507" cy="1136640"/>
            </a:xfrm>
            <a:custGeom>
              <a:avLst/>
              <a:gdLst/>
              <a:ahLst/>
              <a:cxnLst/>
              <a:rect r="r" b="b" t="t" l="l"/>
              <a:pathLst>
                <a:path h="1136640" w="1132507">
                  <a:moveTo>
                    <a:pt x="0" y="0"/>
                  </a:moveTo>
                  <a:lnTo>
                    <a:pt x="1132507" y="0"/>
                  </a:lnTo>
                  <a:lnTo>
                    <a:pt x="1132507" y="1136640"/>
                  </a:lnTo>
                  <a:lnTo>
                    <a:pt x="0" y="113664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3316988" y="849297"/>
              <a:ext cx="1697591" cy="1609223"/>
            </a:xfrm>
            <a:custGeom>
              <a:avLst/>
              <a:gdLst/>
              <a:ahLst/>
              <a:cxnLst/>
              <a:rect r="r" b="b" t="t" l="l"/>
              <a:pathLst>
                <a:path h="1609223" w="1697591">
                  <a:moveTo>
                    <a:pt x="0" y="0"/>
                  </a:moveTo>
                  <a:lnTo>
                    <a:pt x="1697591" y="0"/>
                  </a:lnTo>
                  <a:lnTo>
                    <a:pt x="1697591" y="1609223"/>
                  </a:lnTo>
                  <a:lnTo>
                    <a:pt x="0" y="160922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AutoShape 9" id="9"/>
            <p:cNvSpPr/>
            <p:nvPr/>
          </p:nvSpPr>
          <p:spPr>
            <a:xfrm flipV="true">
              <a:off x="2258588" y="1653909"/>
              <a:ext cx="1058401" cy="0"/>
            </a:xfrm>
            <a:prstGeom prst="line">
              <a:avLst/>
            </a:prstGeom>
            <a:ln cap="flat" w="60179">
              <a:solidFill>
                <a:srgbClr val="000000"/>
              </a:solidFill>
              <a:prstDash val="solid"/>
              <a:headEnd type="none" len="sm" w="sm"/>
              <a:tailEnd type="arrow" len="sm" w="med"/>
            </a:ln>
          </p:spPr>
        </p:sp>
      </p:grpSp>
      <p:sp>
        <p:nvSpPr>
          <p:cNvPr name="Freeform 10" id="10"/>
          <p:cNvSpPr/>
          <p:nvPr/>
        </p:nvSpPr>
        <p:spPr>
          <a:xfrm flipH="false" flipV="false" rot="0">
            <a:off x="7256944" y="4303691"/>
            <a:ext cx="3806472" cy="1679618"/>
          </a:xfrm>
          <a:custGeom>
            <a:avLst/>
            <a:gdLst/>
            <a:ahLst/>
            <a:cxnLst/>
            <a:rect r="r" b="b" t="t" l="l"/>
            <a:pathLst>
              <a:path h="1679618" w="3806472">
                <a:moveTo>
                  <a:pt x="0" y="0"/>
                </a:moveTo>
                <a:lnTo>
                  <a:pt x="3806471" y="0"/>
                </a:lnTo>
                <a:lnTo>
                  <a:pt x="3806471" y="1679618"/>
                </a:lnTo>
                <a:lnTo>
                  <a:pt x="0" y="167961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nvGrpSpPr>
          <p:cNvPr name="Group 11" id="11"/>
          <p:cNvGrpSpPr/>
          <p:nvPr/>
        </p:nvGrpSpPr>
        <p:grpSpPr>
          <a:xfrm rot="0">
            <a:off x="13604157" y="4104882"/>
            <a:ext cx="2918863" cy="2077235"/>
            <a:chOff x="0" y="0"/>
            <a:chExt cx="3891818" cy="2769647"/>
          </a:xfrm>
        </p:grpSpPr>
        <p:sp>
          <p:nvSpPr>
            <p:cNvPr name="Freeform 12" id="12"/>
            <p:cNvSpPr/>
            <p:nvPr/>
          </p:nvSpPr>
          <p:spPr>
            <a:xfrm flipH="false" flipV="false" rot="0">
              <a:off x="2377327" y="0"/>
              <a:ext cx="1263678" cy="1313843"/>
            </a:xfrm>
            <a:custGeom>
              <a:avLst/>
              <a:gdLst/>
              <a:ahLst/>
              <a:cxnLst/>
              <a:rect r="r" b="b" t="t" l="l"/>
              <a:pathLst>
                <a:path h="1313843" w="1263678">
                  <a:moveTo>
                    <a:pt x="0" y="0"/>
                  </a:moveTo>
                  <a:lnTo>
                    <a:pt x="1263678" y="0"/>
                  </a:lnTo>
                  <a:lnTo>
                    <a:pt x="1263678" y="1313843"/>
                  </a:lnTo>
                  <a:lnTo>
                    <a:pt x="0" y="1313843"/>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3" id="13"/>
            <p:cNvSpPr/>
            <p:nvPr/>
          </p:nvSpPr>
          <p:spPr>
            <a:xfrm flipH="false" flipV="false" rot="0">
              <a:off x="0" y="596057"/>
              <a:ext cx="3891818" cy="2173589"/>
            </a:xfrm>
            <a:custGeom>
              <a:avLst/>
              <a:gdLst/>
              <a:ahLst/>
              <a:cxnLst/>
              <a:rect r="r" b="b" t="t" l="l"/>
              <a:pathLst>
                <a:path h="2173589" w="3891818">
                  <a:moveTo>
                    <a:pt x="0" y="0"/>
                  </a:moveTo>
                  <a:lnTo>
                    <a:pt x="3891818" y="0"/>
                  </a:lnTo>
                  <a:lnTo>
                    <a:pt x="3891818" y="2173590"/>
                  </a:lnTo>
                  <a:lnTo>
                    <a:pt x="0" y="217359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grpSp>
      <p:sp>
        <p:nvSpPr>
          <p:cNvPr name="Freeform 14" id="14"/>
          <p:cNvSpPr/>
          <p:nvPr/>
        </p:nvSpPr>
        <p:spPr>
          <a:xfrm flipH="false" flipV="false" rot="0">
            <a:off x="8252007" y="3385030"/>
            <a:ext cx="1431852" cy="1439705"/>
          </a:xfrm>
          <a:custGeom>
            <a:avLst/>
            <a:gdLst/>
            <a:ahLst/>
            <a:cxnLst/>
            <a:rect r="r" b="b" t="t" l="l"/>
            <a:pathLst>
              <a:path h="1439705" w="1431852">
                <a:moveTo>
                  <a:pt x="0" y="0"/>
                </a:moveTo>
                <a:lnTo>
                  <a:pt x="1431852" y="0"/>
                </a:lnTo>
                <a:lnTo>
                  <a:pt x="1431852" y="1439705"/>
                </a:lnTo>
                <a:lnTo>
                  <a:pt x="0" y="1439705"/>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15" id="15"/>
          <p:cNvSpPr txBox="true"/>
          <p:nvPr/>
        </p:nvSpPr>
        <p:spPr>
          <a:xfrm rot="0">
            <a:off x="2127636" y="938305"/>
            <a:ext cx="14032728" cy="762000"/>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Canva Sans Bold"/>
                <a:ea typeface="Canva Sans Bold"/>
                <a:cs typeface="Canva Sans Bold"/>
                <a:sym typeface="Canva Sans Bold"/>
              </a:rPr>
              <a:t>Password Team’s High Level Solutions</a:t>
            </a:r>
          </a:p>
        </p:txBody>
      </p:sp>
      <p:sp>
        <p:nvSpPr>
          <p:cNvPr name="TextBox 16" id="16"/>
          <p:cNvSpPr txBox="true"/>
          <p:nvPr/>
        </p:nvSpPr>
        <p:spPr>
          <a:xfrm rot="0">
            <a:off x="1028700" y="6546566"/>
            <a:ext cx="4485414" cy="1012190"/>
          </a:xfrm>
          <a:prstGeom prst="rect">
            <a:avLst/>
          </a:prstGeom>
        </p:spPr>
        <p:txBody>
          <a:bodyPr anchor="t" rtlCol="false" tIns="0" lIns="0" bIns="0" rIns="0">
            <a:spAutoFit/>
          </a:bodyPr>
          <a:lstStyle/>
          <a:p>
            <a:pPr algn="ctr">
              <a:lnSpc>
                <a:spcPts val="4060"/>
              </a:lnSpc>
              <a:spcBef>
                <a:spcPct val="0"/>
              </a:spcBef>
            </a:pPr>
            <a:r>
              <a:rPr lang="en-US" b="true" sz="2900">
                <a:solidFill>
                  <a:srgbClr val="000000"/>
                </a:solidFill>
                <a:latin typeface="Canva Sans Bold"/>
                <a:ea typeface="Canva Sans Bold"/>
                <a:cs typeface="Canva Sans Bold"/>
                <a:sym typeface="Canva Sans Bold"/>
              </a:rPr>
              <a:t>Unifying All Existing Data</a:t>
            </a:r>
          </a:p>
        </p:txBody>
      </p:sp>
      <p:sp>
        <p:nvSpPr>
          <p:cNvPr name="TextBox 17" id="17"/>
          <p:cNvSpPr txBox="true"/>
          <p:nvPr/>
        </p:nvSpPr>
        <p:spPr>
          <a:xfrm rot="0">
            <a:off x="6979105" y="6546566"/>
            <a:ext cx="4362149" cy="1012190"/>
          </a:xfrm>
          <a:prstGeom prst="rect">
            <a:avLst/>
          </a:prstGeom>
        </p:spPr>
        <p:txBody>
          <a:bodyPr anchor="t" rtlCol="false" tIns="0" lIns="0" bIns="0" rIns="0">
            <a:spAutoFit/>
          </a:bodyPr>
          <a:lstStyle/>
          <a:p>
            <a:pPr algn="ctr">
              <a:lnSpc>
                <a:spcPts val="4060"/>
              </a:lnSpc>
              <a:spcBef>
                <a:spcPct val="0"/>
              </a:spcBef>
            </a:pPr>
            <a:r>
              <a:rPr lang="en-US" b="true" sz="2900">
                <a:solidFill>
                  <a:srgbClr val="000000"/>
                </a:solidFill>
                <a:latin typeface="Canva Sans Bold"/>
                <a:ea typeface="Canva Sans Bold"/>
                <a:cs typeface="Canva Sans Bold"/>
                <a:sym typeface="Canva Sans Bold"/>
              </a:rPr>
              <a:t>Smarter Shipping Decisions</a:t>
            </a:r>
          </a:p>
        </p:txBody>
      </p:sp>
      <p:sp>
        <p:nvSpPr>
          <p:cNvPr name="TextBox 18" id="18"/>
          <p:cNvSpPr txBox="true"/>
          <p:nvPr/>
        </p:nvSpPr>
        <p:spPr>
          <a:xfrm rot="0">
            <a:off x="12867878" y="6546566"/>
            <a:ext cx="4391422" cy="1012190"/>
          </a:xfrm>
          <a:prstGeom prst="rect">
            <a:avLst/>
          </a:prstGeom>
        </p:spPr>
        <p:txBody>
          <a:bodyPr anchor="t" rtlCol="false" tIns="0" lIns="0" bIns="0" rIns="0">
            <a:spAutoFit/>
          </a:bodyPr>
          <a:lstStyle/>
          <a:p>
            <a:pPr algn="ctr">
              <a:lnSpc>
                <a:spcPts val="4060"/>
              </a:lnSpc>
              <a:spcBef>
                <a:spcPct val="0"/>
              </a:spcBef>
            </a:pPr>
            <a:r>
              <a:rPr lang="en-US" b="true" sz="2900">
                <a:solidFill>
                  <a:srgbClr val="000000"/>
                </a:solidFill>
                <a:latin typeface="Canva Sans Bold"/>
                <a:ea typeface="Canva Sans Bold"/>
                <a:cs typeface="Canva Sans Bold"/>
                <a:sym typeface="Canva Sans Bold"/>
              </a:rPr>
              <a:t>Proactive Ship Maintenance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6271" y="340357"/>
            <a:ext cx="3559730" cy="718792"/>
          </a:xfrm>
          <a:custGeom>
            <a:avLst/>
            <a:gdLst/>
            <a:ahLst/>
            <a:cxnLst/>
            <a:rect r="r" b="b" t="t" l="l"/>
            <a:pathLst>
              <a:path h="718792" w="3559730">
                <a:moveTo>
                  <a:pt x="0" y="0"/>
                </a:moveTo>
                <a:lnTo>
                  <a:pt x="3559730" y="0"/>
                </a:lnTo>
                <a:lnTo>
                  <a:pt x="3559730" y="718791"/>
                </a:lnTo>
                <a:lnTo>
                  <a:pt x="0" y="718791"/>
                </a:lnTo>
                <a:lnTo>
                  <a:pt x="0" y="0"/>
                </a:lnTo>
                <a:close/>
              </a:path>
            </a:pathLst>
          </a:custGeom>
          <a:blipFill>
            <a:blip r:embed="rId3"/>
            <a:stretch>
              <a:fillRect l="0" t="0" r="0" b="0"/>
            </a:stretch>
          </a:blipFill>
        </p:spPr>
      </p:sp>
      <p:grpSp>
        <p:nvGrpSpPr>
          <p:cNvPr name="Group 3" id="3"/>
          <p:cNvGrpSpPr/>
          <p:nvPr/>
        </p:nvGrpSpPr>
        <p:grpSpPr>
          <a:xfrm rot="0">
            <a:off x="2980834" y="3301365"/>
            <a:ext cx="12348210" cy="6736256"/>
            <a:chOff x="0" y="0"/>
            <a:chExt cx="4009762" cy="2187425"/>
          </a:xfrm>
        </p:grpSpPr>
        <p:sp>
          <p:nvSpPr>
            <p:cNvPr name="Freeform 4" id="4"/>
            <p:cNvSpPr/>
            <p:nvPr/>
          </p:nvSpPr>
          <p:spPr>
            <a:xfrm flipH="false" flipV="false" rot="0">
              <a:off x="0" y="0"/>
              <a:ext cx="4009762" cy="2187425"/>
            </a:xfrm>
            <a:custGeom>
              <a:avLst/>
              <a:gdLst/>
              <a:ahLst/>
              <a:cxnLst/>
              <a:rect r="r" b="b" t="t" l="l"/>
              <a:pathLst>
                <a:path h="2187425" w="4009762">
                  <a:moveTo>
                    <a:pt x="0" y="0"/>
                  </a:moveTo>
                  <a:lnTo>
                    <a:pt x="4009762" y="0"/>
                  </a:lnTo>
                  <a:lnTo>
                    <a:pt x="4009762" y="2187425"/>
                  </a:lnTo>
                  <a:lnTo>
                    <a:pt x="0" y="2187425"/>
                  </a:lnTo>
                  <a:close/>
                </a:path>
              </a:pathLst>
            </a:custGeom>
            <a:solidFill>
              <a:srgbClr val="000000">
                <a:alpha val="0"/>
              </a:srgbClr>
            </a:solidFill>
            <a:ln w="28575" cap="sq">
              <a:solidFill>
                <a:srgbClr val="000000"/>
              </a:solidFill>
              <a:prstDash val="solid"/>
              <a:miter/>
            </a:ln>
          </p:spPr>
        </p:sp>
        <p:sp>
          <p:nvSpPr>
            <p:cNvPr name="TextBox 5" id="5"/>
            <p:cNvSpPr txBox="true"/>
            <p:nvPr/>
          </p:nvSpPr>
          <p:spPr>
            <a:xfrm>
              <a:off x="0" y="9525"/>
              <a:ext cx="4009762" cy="2177900"/>
            </a:xfrm>
            <a:prstGeom prst="rect">
              <a:avLst/>
            </a:prstGeom>
          </p:spPr>
          <p:txBody>
            <a:bodyPr anchor="ctr" rtlCol="false" tIns="50800" lIns="50800" bIns="50800" rIns="50800"/>
            <a:lstStyle/>
            <a:p>
              <a:pPr algn="ctr">
                <a:lnSpc>
                  <a:spcPts val="1564"/>
                </a:lnSpc>
              </a:pPr>
            </a:p>
          </p:txBody>
        </p:sp>
      </p:grpSp>
      <p:grpSp>
        <p:nvGrpSpPr>
          <p:cNvPr name="Group 6" id="6"/>
          <p:cNvGrpSpPr/>
          <p:nvPr/>
        </p:nvGrpSpPr>
        <p:grpSpPr>
          <a:xfrm rot="0">
            <a:off x="3421793" y="4365672"/>
            <a:ext cx="3109858" cy="730155"/>
            <a:chOff x="0" y="0"/>
            <a:chExt cx="639888" cy="150238"/>
          </a:xfrm>
        </p:grpSpPr>
        <p:sp>
          <p:nvSpPr>
            <p:cNvPr name="Freeform 7" id="7"/>
            <p:cNvSpPr/>
            <p:nvPr/>
          </p:nvSpPr>
          <p:spPr>
            <a:xfrm flipH="false" flipV="false" rot="0">
              <a:off x="0" y="0"/>
              <a:ext cx="639888" cy="150238"/>
            </a:xfrm>
            <a:custGeom>
              <a:avLst/>
              <a:gdLst/>
              <a:ahLst/>
              <a:cxnLst/>
              <a:rect r="r" b="b" t="t" l="l"/>
              <a:pathLst>
                <a:path h="150238" w="639888">
                  <a:moveTo>
                    <a:pt x="48623" y="0"/>
                  </a:moveTo>
                  <a:lnTo>
                    <a:pt x="591266" y="0"/>
                  </a:lnTo>
                  <a:cubicBezTo>
                    <a:pt x="604161" y="0"/>
                    <a:pt x="616529" y="5123"/>
                    <a:pt x="625647" y="14241"/>
                  </a:cubicBezTo>
                  <a:cubicBezTo>
                    <a:pt x="634766" y="23360"/>
                    <a:pt x="639888" y="35727"/>
                    <a:pt x="639888" y="48623"/>
                  </a:cubicBezTo>
                  <a:lnTo>
                    <a:pt x="639888" y="101615"/>
                  </a:lnTo>
                  <a:cubicBezTo>
                    <a:pt x="639888" y="114511"/>
                    <a:pt x="634766" y="126878"/>
                    <a:pt x="625647" y="135996"/>
                  </a:cubicBezTo>
                  <a:cubicBezTo>
                    <a:pt x="616529" y="145115"/>
                    <a:pt x="604161" y="150238"/>
                    <a:pt x="591266" y="150238"/>
                  </a:cubicBezTo>
                  <a:lnTo>
                    <a:pt x="48623" y="150238"/>
                  </a:lnTo>
                  <a:cubicBezTo>
                    <a:pt x="21769" y="150238"/>
                    <a:pt x="0" y="128469"/>
                    <a:pt x="0" y="101615"/>
                  </a:cubicBezTo>
                  <a:lnTo>
                    <a:pt x="0" y="48623"/>
                  </a:lnTo>
                  <a:cubicBezTo>
                    <a:pt x="0" y="35727"/>
                    <a:pt x="5123" y="23360"/>
                    <a:pt x="14241" y="14241"/>
                  </a:cubicBezTo>
                  <a:cubicBezTo>
                    <a:pt x="23360" y="5123"/>
                    <a:pt x="35727" y="0"/>
                    <a:pt x="48623" y="0"/>
                  </a:cubicBezTo>
                  <a:close/>
                </a:path>
              </a:pathLst>
            </a:custGeom>
            <a:solidFill>
              <a:srgbClr val="000000">
                <a:alpha val="0"/>
              </a:srgbClr>
            </a:solidFill>
          </p:spPr>
        </p:sp>
        <p:sp>
          <p:nvSpPr>
            <p:cNvPr name="TextBox 8" id="8"/>
            <p:cNvSpPr txBox="true"/>
            <p:nvPr/>
          </p:nvSpPr>
          <p:spPr>
            <a:xfrm>
              <a:off x="0" y="-47625"/>
              <a:ext cx="639888" cy="197863"/>
            </a:xfrm>
            <a:prstGeom prst="rect">
              <a:avLst/>
            </a:prstGeom>
          </p:spPr>
          <p:txBody>
            <a:bodyPr anchor="ctr" rtlCol="false" tIns="50800" lIns="50800" bIns="50800" rIns="50800"/>
            <a:lstStyle/>
            <a:p>
              <a:pPr algn="l">
                <a:lnSpc>
                  <a:spcPts val="2800"/>
                </a:lnSpc>
              </a:pPr>
              <a:r>
                <a:rPr lang="en-US" sz="2000" b="true">
                  <a:solidFill>
                    <a:srgbClr val="000000"/>
                  </a:solidFill>
                  <a:latin typeface="Canva Sans Bold"/>
                  <a:ea typeface="Canva Sans Bold"/>
                  <a:cs typeface="Canva Sans Bold"/>
                  <a:sym typeface="Canva Sans Bold"/>
                </a:rPr>
                <a:t>1. </a:t>
              </a:r>
              <a:r>
                <a:rPr lang="en-US" b="true" sz="2000">
                  <a:solidFill>
                    <a:srgbClr val="000000"/>
                  </a:solidFill>
                  <a:latin typeface="Canva Sans Bold"/>
                  <a:ea typeface="Canva Sans Bold"/>
                  <a:cs typeface="Canva Sans Bold"/>
                  <a:sym typeface="Canva Sans Bold"/>
                </a:rPr>
                <a:t>Shipment Schedule</a:t>
              </a:r>
            </a:p>
          </p:txBody>
        </p:sp>
      </p:grpSp>
      <p:sp>
        <p:nvSpPr>
          <p:cNvPr name="TextBox 9" id="9"/>
          <p:cNvSpPr txBox="true"/>
          <p:nvPr/>
        </p:nvSpPr>
        <p:spPr>
          <a:xfrm rot="0">
            <a:off x="2127636" y="938305"/>
            <a:ext cx="14032728" cy="762000"/>
          </a:xfrm>
          <a:prstGeom prst="rect">
            <a:avLst/>
          </a:prstGeom>
        </p:spPr>
        <p:txBody>
          <a:bodyPr anchor="t" rtlCol="false" tIns="0" lIns="0" bIns="0" rIns="0">
            <a:spAutoFit/>
          </a:bodyPr>
          <a:lstStyle/>
          <a:p>
            <a:pPr algn="ctr">
              <a:lnSpc>
                <a:spcPts val="6299"/>
              </a:lnSpc>
              <a:spcBef>
                <a:spcPct val="0"/>
              </a:spcBef>
            </a:pPr>
            <a:r>
              <a:rPr lang="en-US" b="true" sz="4500">
                <a:solidFill>
                  <a:srgbClr val="000000"/>
                </a:solidFill>
                <a:latin typeface="Canva Sans Bold"/>
                <a:ea typeface="Canva Sans Bold"/>
                <a:cs typeface="Canva Sans Bold"/>
                <a:sym typeface="Canva Sans Bold"/>
              </a:rPr>
              <a:t>Password Team’s Solutions Architecture</a:t>
            </a:r>
          </a:p>
        </p:txBody>
      </p:sp>
      <p:sp>
        <p:nvSpPr>
          <p:cNvPr name="TextBox 10" id="10"/>
          <p:cNvSpPr txBox="true"/>
          <p:nvPr/>
        </p:nvSpPr>
        <p:spPr>
          <a:xfrm rot="0">
            <a:off x="8297461" y="1728880"/>
            <a:ext cx="1693079" cy="426720"/>
          </a:xfrm>
          <a:prstGeom prst="rect">
            <a:avLst/>
          </a:prstGeom>
        </p:spPr>
        <p:txBody>
          <a:bodyPr anchor="t" rtlCol="false" tIns="0" lIns="0" bIns="0" rIns="0">
            <a:spAutoFit/>
          </a:bodyPr>
          <a:lstStyle/>
          <a:p>
            <a:pPr algn="ctr">
              <a:lnSpc>
                <a:spcPts val="3390"/>
              </a:lnSpc>
            </a:pPr>
            <a:r>
              <a:rPr lang="en-US" b="true" sz="3000" u="sng">
                <a:solidFill>
                  <a:srgbClr val="000000"/>
                </a:solidFill>
                <a:latin typeface="Canva Sans Bold"/>
                <a:ea typeface="Canva Sans Bold"/>
                <a:cs typeface="Canva Sans Bold"/>
                <a:sym typeface="Canva Sans Bold"/>
              </a:rPr>
              <a:t>Dataset</a:t>
            </a:r>
          </a:p>
        </p:txBody>
      </p:sp>
      <p:sp>
        <p:nvSpPr>
          <p:cNvPr name="TextBox 11" id="11"/>
          <p:cNvSpPr txBox="true"/>
          <p:nvPr/>
        </p:nvSpPr>
        <p:spPr>
          <a:xfrm rot="0">
            <a:off x="7283175" y="2741295"/>
            <a:ext cx="3664965" cy="426720"/>
          </a:xfrm>
          <a:prstGeom prst="rect">
            <a:avLst/>
          </a:prstGeom>
        </p:spPr>
        <p:txBody>
          <a:bodyPr anchor="t" rtlCol="false" tIns="0" lIns="0" bIns="0" rIns="0">
            <a:spAutoFit/>
          </a:bodyPr>
          <a:lstStyle/>
          <a:p>
            <a:pPr algn="ctr">
              <a:lnSpc>
                <a:spcPts val="3390"/>
              </a:lnSpc>
            </a:pPr>
            <a:r>
              <a:rPr lang="en-US" b="true" sz="3000" u="sng">
                <a:solidFill>
                  <a:srgbClr val="000000"/>
                </a:solidFill>
                <a:latin typeface="Canva Sans Bold"/>
                <a:ea typeface="Canva Sans Bold"/>
                <a:cs typeface="Canva Sans Bold"/>
                <a:sym typeface="Canva Sans Bold"/>
              </a:rPr>
              <a:t>Voyage Operations</a:t>
            </a:r>
          </a:p>
        </p:txBody>
      </p:sp>
      <p:grpSp>
        <p:nvGrpSpPr>
          <p:cNvPr name="Group 12" id="12"/>
          <p:cNvGrpSpPr/>
          <p:nvPr/>
        </p:nvGrpSpPr>
        <p:grpSpPr>
          <a:xfrm rot="0">
            <a:off x="3421793" y="5534818"/>
            <a:ext cx="3109858" cy="730155"/>
            <a:chOff x="0" y="0"/>
            <a:chExt cx="639888" cy="150238"/>
          </a:xfrm>
        </p:grpSpPr>
        <p:sp>
          <p:nvSpPr>
            <p:cNvPr name="Freeform 13" id="13"/>
            <p:cNvSpPr/>
            <p:nvPr/>
          </p:nvSpPr>
          <p:spPr>
            <a:xfrm flipH="false" flipV="false" rot="0">
              <a:off x="0" y="0"/>
              <a:ext cx="639888" cy="150238"/>
            </a:xfrm>
            <a:custGeom>
              <a:avLst/>
              <a:gdLst/>
              <a:ahLst/>
              <a:cxnLst/>
              <a:rect r="r" b="b" t="t" l="l"/>
              <a:pathLst>
                <a:path h="150238" w="639888">
                  <a:moveTo>
                    <a:pt x="48623" y="0"/>
                  </a:moveTo>
                  <a:lnTo>
                    <a:pt x="591266" y="0"/>
                  </a:lnTo>
                  <a:cubicBezTo>
                    <a:pt x="604161" y="0"/>
                    <a:pt x="616529" y="5123"/>
                    <a:pt x="625647" y="14241"/>
                  </a:cubicBezTo>
                  <a:cubicBezTo>
                    <a:pt x="634766" y="23360"/>
                    <a:pt x="639888" y="35727"/>
                    <a:pt x="639888" y="48623"/>
                  </a:cubicBezTo>
                  <a:lnTo>
                    <a:pt x="639888" y="101615"/>
                  </a:lnTo>
                  <a:cubicBezTo>
                    <a:pt x="639888" y="114511"/>
                    <a:pt x="634766" y="126878"/>
                    <a:pt x="625647" y="135996"/>
                  </a:cubicBezTo>
                  <a:cubicBezTo>
                    <a:pt x="616529" y="145115"/>
                    <a:pt x="604161" y="150238"/>
                    <a:pt x="591266" y="150238"/>
                  </a:cubicBezTo>
                  <a:lnTo>
                    <a:pt x="48623" y="150238"/>
                  </a:lnTo>
                  <a:cubicBezTo>
                    <a:pt x="21769" y="150238"/>
                    <a:pt x="0" y="128469"/>
                    <a:pt x="0" y="101615"/>
                  </a:cubicBezTo>
                  <a:lnTo>
                    <a:pt x="0" y="48623"/>
                  </a:lnTo>
                  <a:cubicBezTo>
                    <a:pt x="0" y="35727"/>
                    <a:pt x="5123" y="23360"/>
                    <a:pt x="14241" y="14241"/>
                  </a:cubicBezTo>
                  <a:cubicBezTo>
                    <a:pt x="23360" y="5123"/>
                    <a:pt x="35727" y="0"/>
                    <a:pt x="48623" y="0"/>
                  </a:cubicBezTo>
                  <a:close/>
                </a:path>
              </a:pathLst>
            </a:custGeom>
            <a:solidFill>
              <a:srgbClr val="000000">
                <a:alpha val="0"/>
              </a:srgbClr>
            </a:solidFill>
          </p:spPr>
        </p:sp>
        <p:sp>
          <p:nvSpPr>
            <p:cNvPr name="TextBox 14" id="14"/>
            <p:cNvSpPr txBox="true"/>
            <p:nvPr/>
          </p:nvSpPr>
          <p:spPr>
            <a:xfrm>
              <a:off x="0" y="-47625"/>
              <a:ext cx="639888" cy="197863"/>
            </a:xfrm>
            <a:prstGeom prst="rect">
              <a:avLst/>
            </a:prstGeom>
          </p:spPr>
          <p:txBody>
            <a:bodyPr anchor="ctr" rtlCol="false" tIns="50800" lIns="50800" bIns="50800" rIns="50800"/>
            <a:lstStyle/>
            <a:p>
              <a:pPr algn="l">
                <a:lnSpc>
                  <a:spcPts val="2800"/>
                </a:lnSpc>
              </a:pPr>
              <a:r>
                <a:rPr lang="en-US" sz="2000" b="true">
                  <a:solidFill>
                    <a:srgbClr val="000000"/>
                  </a:solidFill>
                  <a:latin typeface="Canva Sans Bold"/>
                  <a:ea typeface="Canva Sans Bold"/>
                  <a:cs typeface="Canva Sans Bold"/>
                  <a:sym typeface="Canva Sans Bold"/>
                </a:rPr>
                <a:t>2. Fuel Cost Logs</a:t>
              </a:r>
            </a:p>
          </p:txBody>
        </p:sp>
      </p:grpSp>
      <p:grpSp>
        <p:nvGrpSpPr>
          <p:cNvPr name="Group 15" id="15"/>
          <p:cNvGrpSpPr/>
          <p:nvPr/>
        </p:nvGrpSpPr>
        <p:grpSpPr>
          <a:xfrm rot="0">
            <a:off x="3421793" y="6749121"/>
            <a:ext cx="3109858" cy="730155"/>
            <a:chOff x="0" y="0"/>
            <a:chExt cx="639888" cy="150238"/>
          </a:xfrm>
        </p:grpSpPr>
        <p:sp>
          <p:nvSpPr>
            <p:cNvPr name="Freeform 16" id="16"/>
            <p:cNvSpPr/>
            <p:nvPr/>
          </p:nvSpPr>
          <p:spPr>
            <a:xfrm flipH="false" flipV="false" rot="0">
              <a:off x="0" y="0"/>
              <a:ext cx="639888" cy="150238"/>
            </a:xfrm>
            <a:custGeom>
              <a:avLst/>
              <a:gdLst/>
              <a:ahLst/>
              <a:cxnLst/>
              <a:rect r="r" b="b" t="t" l="l"/>
              <a:pathLst>
                <a:path h="150238" w="639888">
                  <a:moveTo>
                    <a:pt x="48623" y="0"/>
                  </a:moveTo>
                  <a:lnTo>
                    <a:pt x="591266" y="0"/>
                  </a:lnTo>
                  <a:cubicBezTo>
                    <a:pt x="604161" y="0"/>
                    <a:pt x="616529" y="5123"/>
                    <a:pt x="625647" y="14241"/>
                  </a:cubicBezTo>
                  <a:cubicBezTo>
                    <a:pt x="634766" y="23360"/>
                    <a:pt x="639888" y="35727"/>
                    <a:pt x="639888" y="48623"/>
                  </a:cubicBezTo>
                  <a:lnTo>
                    <a:pt x="639888" y="101615"/>
                  </a:lnTo>
                  <a:cubicBezTo>
                    <a:pt x="639888" y="114511"/>
                    <a:pt x="634766" y="126878"/>
                    <a:pt x="625647" y="135996"/>
                  </a:cubicBezTo>
                  <a:cubicBezTo>
                    <a:pt x="616529" y="145115"/>
                    <a:pt x="604161" y="150238"/>
                    <a:pt x="591266" y="150238"/>
                  </a:cubicBezTo>
                  <a:lnTo>
                    <a:pt x="48623" y="150238"/>
                  </a:lnTo>
                  <a:cubicBezTo>
                    <a:pt x="21769" y="150238"/>
                    <a:pt x="0" y="128469"/>
                    <a:pt x="0" y="101615"/>
                  </a:cubicBezTo>
                  <a:lnTo>
                    <a:pt x="0" y="48623"/>
                  </a:lnTo>
                  <a:cubicBezTo>
                    <a:pt x="0" y="35727"/>
                    <a:pt x="5123" y="23360"/>
                    <a:pt x="14241" y="14241"/>
                  </a:cubicBezTo>
                  <a:cubicBezTo>
                    <a:pt x="23360" y="5123"/>
                    <a:pt x="35727" y="0"/>
                    <a:pt x="48623" y="0"/>
                  </a:cubicBezTo>
                  <a:close/>
                </a:path>
              </a:pathLst>
            </a:custGeom>
            <a:solidFill>
              <a:srgbClr val="000000">
                <a:alpha val="0"/>
              </a:srgbClr>
            </a:solidFill>
          </p:spPr>
        </p:sp>
        <p:sp>
          <p:nvSpPr>
            <p:cNvPr name="TextBox 17" id="17"/>
            <p:cNvSpPr txBox="true"/>
            <p:nvPr/>
          </p:nvSpPr>
          <p:spPr>
            <a:xfrm>
              <a:off x="0" y="-47625"/>
              <a:ext cx="639888" cy="197863"/>
            </a:xfrm>
            <a:prstGeom prst="rect">
              <a:avLst/>
            </a:prstGeom>
          </p:spPr>
          <p:txBody>
            <a:bodyPr anchor="ctr" rtlCol="false" tIns="50800" lIns="50800" bIns="50800" rIns="50800"/>
            <a:lstStyle/>
            <a:p>
              <a:pPr algn="l">
                <a:lnSpc>
                  <a:spcPts val="2800"/>
                </a:lnSpc>
              </a:pPr>
              <a:r>
                <a:rPr lang="en-US" sz="2000" b="true">
                  <a:solidFill>
                    <a:srgbClr val="000000"/>
                  </a:solidFill>
                  <a:latin typeface="Canva Sans Bold"/>
                  <a:ea typeface="Canva Sans Bold"/>
                  <a:cs typeface="Canva Sans Bold"/>
                  <a:sym typeface="Canva Sans Bold"/>
                </a:rPr>
                <a:t>3. Financial Expenditure</a:t>
              </a:r>
            </a:p>
          </p:txBody>
        </p:sp>
      </p:grpSp>
      <p:grpSp>
        <p:nvGrpSpPr>
          <p:cNvPr name="Group 18" id="18"/>
          <p:cNvGrpSpPr/>
          <p:nvPr/>
        </p:nvGrpSpPr>
        <p:grpSpPr>
          <a:xfrm rot="0">
            <a:off x="3421793" y="7871427"/>
            <a:ext cx="3109858" cy="730155"/>
            <a:chOff x="0" y="0"/>
            <a:chExt cx="639888" cy="150238"/>
          </a:xfrm>
        </p:grpSpPr>
        <p:sp>
          <p:nvSpPr>
            <p:cNvPr name="Freeform 19" id="19"/>
            <p:cNvSpPr/>
            <p:nvPr/>
          </p:nvSpPr>
          <p:spPr>
            <a:xfrm flipH="false" flipV="false" rot="0">
              <a:off x="0" y="0"/>
              <a:ext cx="639888" cy="150238"/>
            </a:xfrm>
            <a:custGeom>
              <a:avLst/>
              <a:gdLst/>
              <a:ahLst/>
              <a:cxnLst/>
              <a:rect r="r" b="b" t="t" l="l"/>
              <a:pathLst>
                <a:path h="150238" w="639888">
                  <a:moveTo>
                    <a:pt x="48623" y="0"/>
                  </a:moveTo>
                  <a:lnTo>
                    <a:pt x="591266" y="0"/>
                  </a:lnTo>
                  <a:cubicBezTo>
                    <a:pt x="604161" y="0"/>
                    <a:pt x="616529" y="5123"/>
                    <a:pt x="625647" y="14241"/>
                  </a:cubicBezTo>
                  <a:cubicBezTo>
                    <a:pt x="634766" y="23360"/>
                    <a:pt x="639888" y="35727"/>
                    <a:pt x="639888" y="48623"/>
                  </a:cubicBezTo>
                  <a:lnTo>
                    <a:pt x="639888" y="101615"/>
                  </a:lnTo>
                  <a:cubicBezTo>
                    <a:pt x="639888" y="114511"/>
                    <a:pt x="634766" y="126878"/>
                    <a:pt x="625647" y="135996"/>
                  </a:cubicBezTo>
                  <a:cubicBezTo>
                    <a:pt x="616529" y="145115"/>
                    <a:pt x="604161" y="150238"/>
                    <a:pt x="591266" y="150238"/>
                  </a:cubicBezTo>
                  <a:lnTo>
                    <a:pt x="48623" y="150238"/>
                  </a:lnTo>
                  <a:cubicBezTo>
                    <a:pt x="21769" y="150238"/>
                    <a:pt x="0" y="128469"/>
                    <a:pt x="0" y="101615"/>
                  </a:cubicBezTo>
                  <a:lnTo>
                    <a:pt x="0" y="48623"/>
                  </a:lnTo>
                  <a:cubicBezTo>
                    <a:pt x="0" y="35727"/>
                    <a:pt x="5123" y="23360"/>
                    <a:pt x="14241" y="14241"/>
                  </a:cubicBezTo>
                  <a:cubicBezTo>
                    <a:pt x="23360" y="5123"/>
                    <a:pt x="35727" y="0"/>
                    <a:pt x="48623" y="0"/>
                  </a:cubicBezTo>
                  <a:close/>
                </a:path>
              </a:pathLst>
            </a:custGeom>
            <a:solidFill>
              <a:srgbClr val="000000">
                <a:alpha val="0"/>
              </a:srgbClr>
            </a:solidFill>
          </p:spPr>
        </p:sp>
        <p:sp>
          <p:nvSpPr>
            <p:cNvPr name="TextBox 20" id="20"/>
            <p:cNvSpPr txBox="true"/>
            <p:nvPr/>
          </p:nvSpPr>
          <p:spPr>
            <a:xfrm>
              <a:off x="0" y="-47625"/>
              <a:ext cx="639888" cy="197863"/>
            </a:xfrm>
            <a:prstGeom prst="rect">
              <a:avLst/>
            </a:prstGeom>
          </p:spPr>
          <p:txBody>
            <a:bodyPr anchor="ctr" rtlCol="false" tIns="50800" lIns="50800" bIns="50800" rIns="50800"/>
            <a:lstStyle/>
            <a:p>
              <a:pPr algn="l">
                <a:lnSpc>
                  <a:spcPts val="2800"/>
                </a:lnSpc>
              </a:pPr>
              <a:r>
                <a:rPr lang="en-US" sz="2000" b="true">
                  <a:solidFill>
                    <a:srgbClr val="000000"/>
                  </a:solidFill>
                  <a:latin typeface="Canva Sans Bold"/>
                  <a:ea typeface="Canva Sans Bold"/>
                  <a:cs typeface="Canva Sans Bold"/>
                  <a:sym typeface="Canva Sans Bold"/>
                </a:rPr>
                <a:t>4. IOT Telemetry</a:t>
              </a:r>
            </a:p>
          </p:txBody>
        </p:sp>
      </p:grpSp>
      <p:grpSp>
        <p:nvGrpSpPr>
          <p:cNvPr name="Group 21" id="21"/>
          <p:cNvGrpSpPr/>
          <p:nvPr/>
        </p:nvGrpSpPr>
        <p:grpSpPr>
          <a:xfrm rot="0">
            <a:off x="3421793" y="9039732"/>
            <a:ext cx="3109858" cy="730155"/>
            <a:chOff x="0" y="0"/>
            <a:chExt cx="639888" cy="150238"/>
          </a:xfrm>
        </p:grpSpPr>
        <p:sp>
          <p:nvSpPr>
            <p:cNvPr name="Freeform 22" id="22"/>
            <p:cNvSpPr/>
            <p:nvPr/>
          </p:nvSpPr>
          <p:spPr>
            <a:xfrm flipH="false" flipV="false" rot="0">
              <a:off x="0" y="0"/>
              <a:ext cx="639888" cy="150238"/>
            </a:xfrm>
            <a:custGeom>
              <a:avLst/>
              <a:gdLst/>
              <a:ahLst/>
              <a:cxnLst/>
              <a:rect r="r" b="b" t="t" l="l"/>
              <a:pathLst>
                <a:path h="150238" w="639888">
                  <a:moveTo>
                    <a:pt x="48623" y="0"/>
                  </a:moveTo>
                  <a:lnTo>
                    <a:pt x="591266" y="0"/>
                  </a:lnTo>
                  <a:cubicBezTo>
                    <a:pt x="604161" y="0"/>
                    <a:pt x="616529" y="5123"/>
                    <a:pt x="625647" y="14241"/>
                  </a:cubicBezTo>
                  <a:cubicBezTo>
                    <a:pt x="634766" y="23360"/>
                    <a:pt x="639888" y="35727"/>
                    <a:pt x="639888" y="48623"/>
                  </a:cubicBezTo>
                  <a:lnTo>
                    <a:pt x="639888" y="101615"/>
                  </a:lnTo>
                  <a:cubicBezTo>
                    <a:pt x="639888" y="114511"/>
                    <a:pt x="634766" y="126878"/>
                    <a:pt x="625647" y="135996"/>
                  </a:cubicBezTo>
                  <a:cubicBezTo>
                    <a:pt x="616529" y="145115"/>
                    <a:pt x="604161" y="150238"/>
                    <a:pt x="591266" y="150238"/>
                  </a:cubicBezTo>
                  <a:lnTo>
                    <a:pt x="48623" y="150238"/>
                  </a:lnTo>
                  <a:cubicBezTo>
                    <a:pt x="21769" y="150238"/>
                    <a:pt x="0" y="128469"/>
                    <a:pt x="0" y="101615"/>
                  </a:cubicBezTo>
                  <a:lnTo>
                    <a:pt x="0" y="48623"/>
                  </a:lnTo>
                  <a:cubicBezTo>
                    <a:pt x="0" y="35727"/>
                    <a:pt x="5123" y="23360"/>
                    <a:pt x="14241" y="14241"/>
                  </a:cubicBezTo>
                  <a:cubicBezTo>
                    <a:pt x="23360" y="5123"/>
                    <a:pt x="35727" y="0"/>
                    <a:pt x="48623" y="0"/>
                  </a:cubicBezTo>
                  <a:close/>
                </a:path>
              </a:pathLst>
            </a:custGeom>
            <a:solidFill>
              <a:srgbClr val="000000">
                <a:alpha val="0"/>
              </a:srgbClr>
            </a:solidFill>
          </p:spPr>
        </p:sp>
        <p:sp>
          <p:nvSpPr>
            <p:cNvPr name="TextBox 23" id="23"/>
            <p:cNvSpPr txBox="true"/>
            <p:nvPr/>
          </p:nvSpPr>
          <p:spPr>
            <a:xfrm>
              <a:off x="0" y="-47625"/>
              <a:ext cx="639888" cy="197863"/>
            </a:xfrm>
            <a:prstGeom prst="rect">
              <a:avLst/>
            </a:prstGeom>
          </p:spPr>
          <p:txBody>
            <a:bodyPr anchor="ctr" rtlCol="false" tIns="50800" lIns="50800" bIns="50800" rIns="50800"/>
            <a:lstStyle/>
            <a:p>
              <a:pPr algn="l">
                <a:lnSpc>
                  <a:spcPts val="2800"/>
                </a:lnSpc>
              </a:pPr>
              <a:r>
                <a:rPr lang="en-US" sz="2000" b="true">
                  <a:solidFill>
                    <a:srgbClr val="000000"/>
                  </a:solidFill>
                  <a:latin typeface="Canva Sans Bold"/>
                  <a:ea typeface="Canva Sans Bold"/>
                  <a:cs typeface="Canva Sans Bold"/>
                  <a:sym typeface="Canva Sans Bold"/>
                </a:rPr>
                <a:t>5. Customer Complaints</a:t>
              </a:r>
            </a:p>
          </p:txBody>
        </p:sp>
      </p:grpSp>
      <p:grpSp>
        <p:nvGrpSpPr>
          <p:cNvPr name="Group 24" id="24"/>
          <p:cNvGrpSpPr/>
          <p:nvPr/>
        </p:nvGrpSpPr>
        <p:grpSpPr>
          <a:xfrm rot="0">
            <a:off x="7283175" y="4365672"/>
            <a:ext cx="3918067" cy="730155"/>
            <a:chOff x="0" y="0"/>
            <a:chExt cx="806187" cy="150238"/>
          </a:xfrm>
        </p:grpSpPr>
        <p:sp>
          <p:nvSpPr>
            <p:cNvPr name="Freeform 25" id="25"/>
            <p:cNvSpPr/>
            <p:nvPr/>
          </p:nvSpPr>
          <p:spPr>
            <a:xfrm flipH="false" flipV="false" rot="0">
              <a:off x="0" y="0"/>
              <a:ext cx="806187" cy="150238"/>
            </a:xfrm>
            <a:custGeom>
              <a:avLst/>
              <a:gdLst/>
              <a:ahLst/>
              <a:cxnLst/>
              <a:rect r="r" b="b" t="t" l="l"/>
              <a:pathLst>
                <a:path h="150238" w="806187">
                  <a:moveTo>
                    <a:pt x="38593" y="0"/>
                  </a:moveTo>
                  <a:lnTo>
                    <a:pt x="767594" y="0"/>
                  </a:lnTo>
                  <a:cubicBezTo>
                    <a:pt x="777829" y="0"/>
                    <a:pt x="787645" y="4066"/>
                    <a:pt x="794883" y="11304"/>
                  </a:cubicBezTo>
                  <a:cubicBezTo>
                    <a:pt x="802121" y="18541"/>
                    <a:pt x="806187" y="28357"/>
                    <a:pt x="806187" y="38593"/>
                  </a:cubicBezTo>
                  <a:lnTo>
                    <a:pt x="806187" y="111645"/>
                  </a:lnTo>
                  <a:cubicBezTo>
                    <a:pt x="806187" y="121880"/>
                    <a:pt x="802121" y="131696"/>
                    <a:pt x="794883" y="138934"/>
                  </a:cubicBezTo>
                  <a:cubicBezTo>
                    <a:pt x="787645" y="146172"/>
                    <a:pt x="777829" y="150238"/>
                    <a:pt x="767594" y="150238"/>
                  </a:cubicBezTo>
                  <a:lnTo>
                    <a:pt x="38593" y="150238"/>
                  </a:lnTo>
                  <a:cubicBezTo>
                    <a:pt x="28357" y="150238"/>
                    <a:pt x="18541" y="146172"/>
                    <a:pt x="11304" y="138934"/>
                  </a:cubicBezTo>
                  <a:cubicBezTo>
                    <a:pt x="4066" y="131696"/>
                    <a:pt x="0" y="121880"/>
                    <a:pt x="0" y="111645"/>
                  </a:cubicBezTo>
                  <a:lnTo>
                    <a:pt x="0" y="38593"/>
                  </a:lnTo>
                  <a:cubicBezTo>
                    <a:pt x="0" y="28357"/>
                    <a:pt x="4066" y="18541"/>
                    <a:pt x="11304" y="11304"/>
                  </a:cubicBezTo>
                  <a:cubicBezTo>
                    <a:pt x="18541" y="4066"/>
                    <a:pt x="28357" y="0"/>
                    <a:pt x="38593" y="0"/>
                  </a:cubicBezTo>
                  <a:close/>
                </a:path>
              </a:pathLst>
            </a:custGeom>
            <a:solidFill>
              <a:srgbClr val="000000">
                <a:alpha val="0"/>
              </a:srgbClr>
            </a:solidFill>
          </p:spPr>
        </p:sp>
        <p:sp>
          <p:nvSpPr>
            <p:cNvPr name="TextBox 26" id="26"/>
            <p:cNvSpPr txBox="true"/>
            <p:nvPr/>
          </p:nvSpPr>
          <p:spPr>
            <a:xfrm>
              <a:off x="0" y="-28575"/>
              <a:ext cx="806187" cy="178813"/>
            </a:xfrm>
            <a:prstGeom prst="rect">
              <a:avLst/>
            </a:prstGeom>
          </p:spPr>
          <p:txBody>
            <a:bodyPr anchor="ctr" rtlCol="false" tIns="50800" lIns="50800" bIns="50800" rIns="50800"/>
            <a:lstStyle/>
            <a:p>
              <a:pPr algn="ctr">
                <a:lnSpc>
                  <a:spcPts val="2520"/>
                </a:lnSpc>
              </a:pPr>
              <a:r>
                <a:rPr lang="en-US" b="true" sz="1800">
                  <a:solidFill>
                    <a:srgbClr val="000000"/>
                  </a:solidFill>
                  <a:latin typeface="Canva Sans Bold"/>
                  <a:ea typeface="Canva Sans Bold"/>
                  <a:cs typeface="Canva Sans Bold"/>
                  <a:sym typeface="Canva Sans Bold"/>
                </a:rPr>
                <a:t>Define Routes, ETA, &amp; Utilizations</a:t>
              </a:r>
            </a:p>
          </p:txBody>
        </p:sp>
      </p:grpSp>
      <p:grpSp>
        <p:nvGrpSpPr>
          <p:cNvPr name="Group 27" id="27"/>
          <p:cNvGrpSpPr/>
          <p:nvPr/>
        </p:nvGrpSpPr>
        <p:grpSpPr>
          <a:xfrm rot="0">
            <a:off x="7275637" y="5528974"/>
            <a:ext cx="3925605" cy="730155"/>
            <a:chOff x="0" y="0"/>
            <a:chExt cx="807738" cy="150238"/>
          </a:xfrm>
        </p:grpSpPr>
        <p:sp>
          <p:nvSpPr>
            <p:cNvPr name="Freeform 28" id="28"/>
            <p:cNvSpPr/>
            <p:nvPr/>
          </p:nvSpPr>
          <p:spPr>
            <a:xfrm flipH="false" flipV="false" rot="0">
              <a:off x="0" y="0"/>
              <a:ext cx="807738" cy="150238"/>
            </a:xfrm>
            <a:custGeom>
              <a:avLst/>
              <a:gdLst/>
              <a:ahLst/>
              <a:cxnLst/>
              <a:rect r="r" b="b" t="t" l="l"/>
              <a:pathLst>
                <a:path h="150238" w="807738">
                  <a:moveTo>
                    <a:pt x="38519" y="0"/>
                  </a:moveTo>
                  <a:lnTo>
                    <a:pt x="769219" y="0"/>
                  </a:lnTo>
                  <a:cubicBezTo>
                    <a:pt x="779435" y="0"/>
                    <a:pt x="789232" y="4058"/>
                    <a:pt x="796456" y="11282"/>
                  </a:cubicBezTo>
                  <a:cubicBezTo>
                    <a:pt x="803680" y="18506"/>
                    <a:pt x="807738" y="28303"/>
                    <a:pt x="807738" y="38519"/>
                  </a:cubicBezTo>
                  <a:lnTo>
                    <a:pt x="807738" y="111719"/>
                  </a:lnTo>
                  <a:cubicBezTo>
                    <a:pt x="807738" y="121935"/>
                    <a:pt x="803680" y="131732"/>
                    <a:pt x="796456" y="138956"/>
                  </a:cubicBezTo>
                  <a:cubicBezTo>
                    <a:pt x="789232" y="146179"/>
                    <a:pt x="779435" y="150238"/>
                    <a:pt x="769219" y="150238"/>
                  </a:cubicBezTo>
                  <a:lnTo>
                    <a:pt x="38519" y="150238"/>
                  </a:lnTo>
                  <a:cubicBezTo>
                    <a:pt x="28303" y="150238"/>
                    <a:pt x="18506" y="146179"/>
                    <a:pt x="11282" y="138956"/>
                  </a:cubicBezTo>
                  <a:cubicBezTo>
                    <a:pt x="4058" y="131732"/>
                    <a:pt x="0" y="121935"/>
                    <a:pt x="0" y="111719"/>
                  </a:cubicBezTo>
                  <a:lnTo>
                    <a:pt x="0" y="38519"/>
                  </a:lnTo>
                  <a:cubicBezTo>
                    <a:pt x="0" y="28303"/>
                    <a:pt x="4058" y="18506"/>
                    <a:pt x="11282" y="11282"/>
                  </a:cubicBezTo>
                  <a:cubicBezTo>
                    <a:pt x="18506" y="4058"/>
                    <a:pt x="28303" y="0"/>
                    <a:pt x="38519" y="0"/>
                  </a:cubicBezTo>
                  <a:close/>
                </a:path>
              </a:pathLst>
            </a:custGeom>
            <a:solidFill>
              <a:srgbClr val="000000">
                <a:alpha val="0"/>
              </a:srgbClr>
            </a:solidFill>
          </p:spPr>
        </p:sp>
        <p:sp>
          <p:nvSpPr>
            <p:cNvPr name="TextBox 29" id="29"/>
            <p:cNvSpPr txBox="true"/>
            <p:nvPr/>
          </p:nvSpPr>
          <p:spPr>
            <a:xfrm>
              <a:off x="0" y="-47625"/>
              <a:ext cx="807738" cy="197863"/>
            </a:xfrm>
            <a:prstGeom prst="rect">
              <a:avLst/>
            </a:prstGeom>
          </p:spPr>
          <p:txBody>
            <a:bodyPr anchor="ctr" rtlCol="false" tIns="50800" lIns="50800" bIns="50800" rIns="50800"/>
            <a:lstStyle/>
            <a:p>
              <a:pPr algn="ctr">
                <a:lnSpc>
                  <a:spcPts val="2800"/>
                </a:lnSpc>
              </a:pPr>
              <a:r>
                <a:rPr lang="en-US" b="true" sz="2000">
                  <a:solidFill>
                    <a:srgbClr val="000000"/>
                  </a:solidFill>
                  <a:latin typeface="Canva Sans Bold"/>
                  <a:ea typeface="Canva Sans Bold"/>
                  <a:cs typeface="Canva Sans Bold"/>
                  <a:sym typeface="Canva Sans Bold"/>
                </a:rPr>
                <a:t>Track fuel usages</a:t>
              </a:r>
            </a:p>
          </p:txBody>
        </p:sp>
      </p:grpSp>
      <p:grpSp>
        <p:nvGrpSpPr>
          <p:cNvPr name="Group 30" id="30"/>
          <p:cNvGrpSpPr/>
          <p:nvPr/>
        </p:nvGrpSpPr>
        <p:grpSpPr>
          <a:xfrm rot="0">
            <a:off x="7275637" y="6697279"/>
            <a:ext cx="3925605" cy="822151"/>
            <a:chOff x="0" y="0"/>
            <a:chExt cx="807738" cy="169167"/>
          </a:xfrm>
        </p:grpSpPr>
        <p:sp>
          <p:nvSpPr>
            <p:cNvPr name="Freeform 31" id="31"/>
            <p:cNvSpPr/>
            <p:nvPr/>
          </p:nvSpPr>
          <p:spPr>
            <a:xfrm flipH="false" flipV="false" rot="0">
              <a:off x="0" y="0"/>
              <a:ext cx="807738" cy="169167"/>
            </a:xfrm>
            <a:custGeom>
              <a:avLst/>
              <a:gdLst/>
              <a:ahLst/>
              <a:cxnLst/>
              <a:rect r="r" b="b" t="t" l="l"/>
              <a:pathLst>
                <a:path h="169167" w="807738">
                  <a:moveTo>
                    <a:pt x="38519" y="0"/>
                  </a:moveTo>
                  <a:lnTo>
                    <a:pt x="769219" y="0"/>
                  </a:lnTo>
                  <a:cubicBezTo>
                    <a:pt x="779435" y="0"/>
                    <a:pt x="789232" y="4058"/>
                    <a:pt x="796456" y="11282"/>
                  </a:cubicBezTo>
                  <a:cubicBezTo>
                    <a:pt x="803680" y="18506"/>
                    <a:pt x="807738" y="28303"/>
                    <a:pt x="807738" y="38519"/>
                  </a:cubicBezTo>
                  <a:lnTo>
                    <a:pt x="807738" y="130648"/>
                  </a:lnTo>
                  <a:cubicBezTo>
                    <a:pt x="807738" y="140864"/>
                    <a:pt x="803680" y="150661"/>
                    <a:pt x="796456" y="157885"/>
                  </a:cubicBezTo>
                  <a:cubicBezTo>
                    <a:pt x="789232" y="165109"/>
                    <a:pt x="779435" y="169167"/>
                    <a:pt x="769219" y="169167"/>
                  </a:cubicBezTo>
                  <a:lnTo>
                    <a:pt x="38519" y="169167"/>
                  </a:lnTo>
                  <a:cubicBezTo>
                    <a:pt x="28303" y="169167"/>
                    <a:pt x="18506" y="165109"/>
                    <a:pt x="11282" y="157885"/>
                  </a:cubicBezTo>
                  <a:cubicBezTo>
                    <a:pt x="4058" y="150661"/>
                    <a:pt x="0" y="140864"/>
                    <a:pt x="0" y="130648"/>
                  </a:cubicBezTo>
                  <a:lnTo>
                    <a:pt x="0" y="38519"/>
                  </a:lnTo>
                  <a:cubicBezTo>
                    <a:pt x="0" y="28303"/>
                    <a:pt x="4058" y="18506"/>
                    <a:pt x="11282" y="11282"/>
                  </a:cubicBezTo>
                  <a:cubicBezTo>
                    <a:pt x="18506" y="4058"/>
                    <a:pt x="28303" y="0"/>
                    <a:pt x="38519" y="0"/>
                  </a:cubicBezTo>
                  <a:close/>
                </a:path>
              </a:pathLst>
            </a:custGeom>
            <a:solidFill>
              <a:srgbClr val="000000">
                <a:alpha val="0"/>
              </a:srgbClr>
            </a:solidFill>
          </p:spPr>
        </p:sp>
        <p:sp>
          <p:nvSpPr>
            <p:cNvPr name="TextBox 32" id="32"/>
            <p:cNvSpPr txBox="true"/>
            <p:nvPr/>
          </p:nvSpPr>
          <p:spPr>
            <a:xfrm>
              <a:off x="0" y="-47625"/>
              <a:ext cx="807738" cy="216792"/>
            </a:xfrm>
            <a:prstGeom prst="rect">
              <a:avLst/>
            </a:prstGeom>
          </p:spPr>
          <p:txBody>
            <a:bodyPr anchor="ctr" rtlCol="false" tIns="50800" lIns="50800" bIns="50800" rIns="50800"/>
            <a:lstStyle/>
            <a:p>
              <a:pPr algn="ctr">
                <a:lnSpc>
                  <a:spcPts val="2800"/>
                </a:lnSpc>
              </a:pPr>
              <a:r>
                <a:rPr lang="en-US" b="true" sz="2000">
                  <a:solidFill>
                    <a:srgbClr val="000000"/>
                  </a:solidFill>
                  <a:latin typeface="Canva Sans Bold"/>
                  <a:ea typeface="Canva Sans Bold"/>
                  <a:cs typeface="Canva Sans Bold"/>
                  <a:sym typeface="Canva Sans Bold"/>
                </a:rPr>
                <a:t>Track all expenses fuel, port fees, etc.</a:t>
              </a:r>
            </a:p>
          </p:txBody>
        </p:sp>
      </p:grpSp>
      <p:grpSp>
        <p:nvGrpSpPr>
          <p:cNvPr name="Group 33" id="33"/>
          <p:cNvGrpSpPr/>
          <p:nvPr/>
        </p:nvGrpSpPr>
        <p:grpSpPr>
          <a:xfrm rot="0">
            <a:off x="7283175" y="7819585"/>
            <a:ext cx="3918067" cy="822151"/>
            <a:chOff x="0" y="0"/>
            <a:chExt cx="806187" cy="169167"/>
          </a:xfrm>
        </p:grpSpPr>
        <p:sp>
          <p:nvSpPr>
            <p:cNvPr name="Freeform 34" id="34"/>
            <p:cNvSpPr/>
            <p:nvPr/>
          </p:nvSpPr>
          <p:spPr>
            <a:xfrm flipH="false" flipV="false" rot="0">
              <a:off x="0" y="0"/>
              <a:ext cx="806187" cy="169167"/>
            </a:xfrm>
            <a:custGeom>
              <a:avLst/>
              <a:gdLst/>
              <a:ahLst/>
              <a:cxnLst/>
              <a:rect r="r" b="b" t="t" l="l"/>
              <a:pathLst>
                <a:path h="169167" w="806187">
                  <a:moveTo>
                    <a:pt x="38593" y="0"/>
                  </a:moveTo>
                  <a:lnTo>
                    <a:pt x="767594" y="0"/>
                  </a:lnTo>
                  <a:cubicBezTo>
                    <a:pt x="777829" y="0"/>
                    <a:pt x="787645" y="4066"/>
                    <a:pt x="794883" y="11304"/>
                  </a:cubicBezTo>
                  <a:cubicBezTo>
                    <a:pt x="802121" y="18541"/>
                    <a:pt x="806187" y="28357"/>
                    <a:pt x="806187" y="38593"/>
                  </a:cubicBezTo>
                  <a:lnTo>
                    <a:pt x="806187" y="130574"/>
                  </a:lnTo>
                  <a:cubicBezTo>
                    <a:pt x="806187" y="140810"/>
                    <a:pt x="802121" y="150626"/>
                    <a:pt x="794883" y="157863"/>
                  </a:cubicBezTo>
                  <a:cubicBezTo>
                    <a:pt x="787645" y="165101"/>
                    <a:pt x="777829" y="169167"/>
                    <a:pt x="767594" y="169167"/>
                  </a:cubicBezTo>
                  <a:lnTo>
                    <a:pt x="38593" y="169167"/>
                  </a:lnTo>
                  <a:cubicBezTo>
                    <a:pt x="28357" y="169167"/>
                    <a:pt x="18541" y="165101"/>
                    <a:pt x="11304" y="157863"/>
                  </a:cubicBezTo>
                  <a:cubicBezTo>
                    <a:pt x="4066" y="150626"/>
                    <a:pt x="0" y="140810"/>
                    <a:pt x="0" y="130574"/>
                  </a:cubicBezTo>
                  <a:lnTo>
                    <a:pt x="0" y="38593"/>
                  </a:lnTo>
                  <a:cubicBezTo>
                    <a:pt x="0" y="28357"/>
                    <a:pt x="4066" y="18541"/>
                    <a:pt x="11304" y="11304"/>
                  </a:cubicBezTo>
                  <a:cubicBezTo>
                    <a:pt x="18541" y="4066"/>
                    <a:pt x="28357" y="0"/>
                    <a:pt x="38593" y="0"/>
                  </a:cubicBezTo>
                  <a:close/>
                </a:path>
              </a:pathLst>
            </a:custGeom>
            <a:solidFill>
              <a:srgbClr val="000000">
                <a:alpha val="0"/>
              </a:srgbClr>
            </a:solidFill>
          </p:spPr>
        </p:sp>
        <p:sp>
          <p:nvSpPr>
            <p:cNvPr name="TextBox 35" id="35"/>
            <p:cNvSpPr txBox="true"/>
            <p:nvPr/>
          </p:nvSpPr>
          <p:spPr>
            <a:xfrm>
              <a:off x="0" y="-47625"/>
              <a:ext cx="806187" cy="216792"/>
            </a:xfrm>
            <a:prstGeom prst="rect">
              <a:avLst/>
            </a:prstGeom>
          </p:spPr>
          <p:txBody>
            <a:bodyPr anchor="ctr" rtlCol="false" tIns="50800" lIns="50800" bIns="50800" rIns="50800"/>
            <a:lstStyle/>
            <a:p>
              <a:pPr algn="ctr">
                <a:lnSpc>
                  <a:spcPts val="2800"/>
                </a:lnSpc>
              </a:pPr>
              <a:r>
                <a:rPr lang="en-US" b="true" sz="2000">
                  <a:solidFill>
                    <a:srgbClr val="000000"/>
                  </a:solidFill>
                  <a:latin typeface="Canva Sans Bold"/>
                  <a:ea typeface="Canva Sans Bold"/>
                  <a:cs typeface="Canva Sans Bold"/>
                  <a:sym typeface="Canva Sans Bold"/>
                </a:rPr>
                <a:t>Monitor live ship operations (RPM, Vibration, etc).</a:t>
              </a:r>
            </a:p>
          </p:txBody>
        </p:sp>
      </p:grpSp>
      <p:grpSp>
        <p:nvGrpSpPr>
          <p:cNvPr name="Group 36" id="36"/>
          <p:cNvGrpSpPr/>
          <p:nvPr/>
        </p:nvGrpSpPr>
        <p:grpSpPr>
          <a:xfrm rot="0">
            <a:off x="7283175" y="8992535"/>
            <a:ext cx="3918067" cy="822151"/>
            <a:chOff x="0" y="0"/>
            <a:chExt cx="806187" cy="169167"/>
          </a:xfrm>
        </p:grpSpPr>
        <p:sp>
          <p:nvSpPr>
            <p:cNvPr name="Freeform 37" id="37"/>
            <p:cNvSpPr/>
            <p:nvPr/>
          </p:nvSpPr>
          <p:spPr>
            <a:xfrm flipH="false" flipV="false" rot="0">
              <a:off x="0" y="0"/>
              <a:ext cx="806187" cy="169167"/>
            </a:xfrm>
            <a:custGeom>
              <a:avLst/>
              <a:gdLst/>
              <a:ahLst/>
              <a:cxnLst/>
              <a:rect r="r" b="b" t="t" l="l"/>
              <a:pathLst>
                <a:path h="169167" w="806187">
                  <a:moveTo>
                    <a:pt x="38593" y="0"/>
                  </a:moveTo>
                  <a:lnTo>
                    <a:pt x="767594" y="0"/>
                  </a:lnTo>
                  <a:cubicBezTo>
                    <a:pt x="777829" y="0"/>
                    <a:pt x="787645" y="4066"/>
                    <a:pt x="794883" y="11304"/>
                  </a:cubicBezTo>
                  <a:cubicBezTo>
                    <a:pt x="802121" y="18541"/>
                    <a:pt x="806187" y="28357"/>
                    <a:pt x="806187" y="38593"/>
                  </a:cubicBezTo>
                  <a:lnTo>
                    <a:pt x="806187" y="130574"/>
                  </a:lnTo>
                  <a:cubicBezTo>
                    <a:pt x="806187" y="140810"/>
                    <a:pt x="802121" y="150626"/>
                    <a:pt x="794883" y="157863"/>
                  </a:cubicBezTo>
                  <a:cubicBezTo>
                    <a:pt x="787645" y="165101"/>
                    <a:pt x="777829" y="169167"/>
                    <a:pt x="767594" y="169167"/>
                  </a:cubicBezTo>
                  <a:lnTo>
                    <a:pt x="38593" y="169167"/>
                  </a:lnTo>
                  <a:cubicBezTo>
                    <a:pt x="28357" y="169167"/>
                    <a:pt x="18541" y="165101"/>
                    <a:pt x="11304" y="157863"/>
                  </a:cubicBezTo>
                  <a:cubicBezTo>
                    <a:pt x="4066" y="150626"/>
                    <a:pt x="0" y="140810"/>
                    <a:pt x="0" y="130574"/>
                  </a:cubicBezTo>
                  <a:lnTo>
                    <a:pt x="0" y="38593"/>
                  </a:lnTo>
                  <a:cubicBezTo>
                    <a:pt x="0" y="28357"/>
                    <a:pt x="4066" y="18541"/>
                    <a:pt x="11304" y="11304"/>
                  </a:cubicBezTo>
                  <a:cubicBezTo>
                    <a:pt x="18541" y="4066"/>
                    <a:pt x="28357" y="0"/>
                    <a:pt x="38593" y="0"/>
                  </a:cubicBezTo>
                  <a:close/>
                </a:path>
              </a:pathLst>
            </a:custGeom>
            <a:solidFill>
              <a:srgbClr val="000000">
                <a:alpha val="0"/>
              </a:srgbClr>
            </a:solidFill>
          </p:spPr>
        </p:sp>
        <p:sp>
          <p:nvSpPr>
            <p:cNvPr name="TextBox 38" id="38"/>
            <p:cNvSpPr txBox="true"/>
            <p:nvPr/>
          </p:nvSpPr>
          <p:spPr>
            <a:xfrm>
              <a:off x="0" y="-47625"/>
              <a:ext cx="806187" cy="216792"/>
            </a:xfrm>
            <a:prstGeom prst="rect">
              <a:avLst/>
            </a:prstGeom>
          </p:spPr>
          <p:txBody>
            <a:bodyPr anchor="ctr" rtlCol="false" tIns="50800" lIns="50800" bIns="50800" rIns="50800"/>
            <a:lstStyle/>
            <a:p>
              <a:pPr algn="ctr">
                <a:lnSpc>
                  <a:spcPts val="2800"/>
                </a:lnSpc>
              </a:pPr>
              <a:r>
                <a:rPr lang="en-US" b="true" sz="2000">
                  <a:solidFill>
                    <a:srgbClr val="000000"/>
                  </a:solidFill>
                  <a:latin typeface="Canva Sans Bold"/>
                  <a:ea typeface="Canva Sans Bold"/>
                  <a:cs typeface="Canva Sans Bold"/>
                  <a:sym typeface="Canva Sans Bold"/>
                </a:rPr>
                <a:t>Reflects service quality &amp; delivery satisfaction</a:t>
              </a:r>
            </a:p>
          </p:txBody>
        </p:sp>
      </p:grpSp>
      <p:sp>
        <p:nvSpPr>
          <p:cNvPr name="AutoShape 39" id="39"/>
          <p:cNvSpPr/>
          <p:nvPr/>
        </p:nvSpPr>
        <p:spPr>
          <a:xfrm>
            <a:off x="6531651" y="4730749"/>
            <a:ext cx="751524" cy="0"/>
          </a:xfrm>
          <a:prstGeom prst="line">
            <a:avLst/>
          </a:prstGeom>
          <a:ln cap="flat" w="38100">
            <a:solidFill>
              <a:srgbClr val="000000"/>
            </a:solidFill>
            <a:prstDash val="solid"/>
            <a:headEnd type="none" len="sm" w="sm"/>
            <a:tailEnd type="arrow" len="sm" w="med"/>
          </a:ln>
        </p:spPr>
      </p:sp>
      <p:sp>
        <p:nvSpPr>
          <p:cNvPr name="AutoShape 40" id="40"/>
          <p:cNvSpPr/>
          <p:nvPr/>
        </p:nvSpPr>
        <p:spPr>
          <a:xfrm flipV="true">
            <a:off x="6531651" y="5894052"/>
            <a:ext cx="743986" cy="5843"/>
          </a:xfrm>
          <a:prstGeom prst="line">
            <a:avLst/>
          </a:prstGeom>
          <a:ln cap="flat" w="38100">
            <a:solidFill>
              <a:srgbClr val="000000"/>
            </a:solidFill>
            <a:prstDash val="solid"/>
            <a:headEnd type="none" len="sm" w="sm"/>
            <a:tailEnd type="arrow" len="sm" w="med"/>
          </a:ln>
        </p:spPr>
      </p:sp>
      <p:sp>
        <p:nvSpPr>
          <p:cNvPr name="AutoShape 41" id="41"/>
          <p:cNvSpPr/>
          <p:nvPr/>
        </p:nvSpPr>
        <p:spPr>
          <a:xfrm flipV="true">
            <a:off x="6531651" y="7108355"/>
            <a:ext cx="743986" cy="5843"/>
          </a:xfrm>
          <a:prstGeom prst="line">
            <a:avLst/>
          </a:prstGeom>
          <a:ln cap="flat" w="38100">
            <a:solidFill>
              <a:srgbClr val="000000"/>
            </a:solidFill>
            <a:prstDash val="solid"/>
            <a:headEnd type="none" len="sm" w="sm"/>
            <a:tailEnd type="arrow" len="sm" w="med"/>
          </a:ln>
        </p:spPr>
      </p:sp>
      <p:sp>
        <p:nvSpPr>
          <p:cNvPr name="AutoShape 42" id="42"/>
          <p:cNvSpPr/>
          <p:nvPr/>
        </p:nvSpPr>
        <p:spPr>
          <a:xfrm flipV="true">
            <a:off x="6531651" y="8230661"/>
            <a:ext cx="751524" cy="5843"/>
          </a:xfrm>
          <a:prstGeom prst="line">
            <a:avLst/>
          </a:prstGeom>
          <a:ln cap="flat" w="38100">
            <a:solidFill>
              <a:srgbClr val="000000"/>
            </a:solidFill>
            <a:prstDash val="solid"/>
            <a:headEnd type="none" len="sm" w="sm"/>
            <a:tailEnd type="arrow" len="sm" w="med"/>
          </a:ln>
        </p:spPr>
      </p:sp>
      <p:sp>
        <p:nvSpPr>
          <p:cNvPr name="AutoShape 43" id="43"/>
          <p:cNvSpPr/>
          <p:nvPr/>
        </p:nvSpPr>
        <p:spPr>
          <a:xfrm flipV="true">
            <a:off x="6531651" y="9403611"/>
            <a:ext cx="751524" cy="1198"/>
          </a:xfrm>
          <a:prstGeom prst="line">
            <a:avLst/>
          </a:prstGeom>
          <a:ln cap="flat" w="38100">
            <a:solidFill>
              <a:srgbClr val="000000"/>
            </a:solidFill>
            <a:prstDash val="solid"/>
            <a:headEnd type="none" len="sm" w="sm"/>
            <a:tailEnd type="arrow" len="sm" w="med"/>
          </a:ln>
        </p:spPr>
      </p:sp>
      <p:sp>
        <p:nvSpPr>
          <p:cNvPr name="AutoShape 44" id="44"/>
          <p:cNvSpPr/>
          <p:nvPr/>
        </p:nvSpPr>
        <p:spPr>
          <a:xfrm flipV="true">
            <a:off x="3287898" y="4215582"/>
            <a:ext cx="11503934" cy="0"/>
          </a:xfrm>
          <a:prstGeom prst="line">
            <a:avLst/>
          </a:prstGeom>
          <a:ln cap="flat" w="38100">
            <a:solidFill>
              <a:srgbClr val="000000"/>
            </a:solidFill>
            <a:prstDash val="solid"/>
            <a:headEnd type="none" len="sm" w="sm"/>
            <a:tailEnd type="none" len="sm" w="sm"/>
          </a:ln>
        </p:spPr>
      </p:sp>
      <p:sp>
        <p:nvSpPr>
          <p:cNvPr name="AutoShape 45" id="45"/>
          <p:cNvSpPr/>
          <p:nvPr/>
        </p:nvSpPr>
        <p:spPr>
          <a:xfrm>
            <a:off x="6840920" y="3526609"/>
            <a:ext cx="0" cy="536572"/>
          </a:xfrm>
          <a:prstGeom prst="line">
            <a:avLst/>
          </a:prstGeom>
          <a:ln cap="flat" w="38100">
            <a:solidFill>
              <a:srgbClr val="000000"/>
            </a:solidFill>
            <a:prstDash val="solid"/>
            <a:headEnd type="none" len="sm" w="sm"/>
            <a:tailEnd type="none" len="sm" w="sm"/>
          </a:ln>
        </p:spPr>
      </p:sp>
      <p:sp>
        <p:nvSpPr>
          <p:cNvPr name="TextBox 46" id="46"/>
          <p:cNvSpPr txBox="true"/>
          <p:nvPr/>
        </p:nvSpPr>
        <p:spPr>
          <a:xfrm rot="0">
            <a:off x="4216406" y="3673927"/>
            <a:ext cx="1252891" cy="294005"/>
          </a:xfrm>
          <a:prstGeom prst="rect">
            <a:avLst/>
          </a:prstGeom>
        </p:spPr>
        <p:txBody>
          <a:bodyPr anchor="t" rtlCol="false" tIns="0" lIns="0" bIns="0" rIns="0">
            <a:spAutoFit/>
          </a:bodyPr>
          <a:lstStyle/>
          <a:p>
            <a:pPr algn="ctr">
              <a:lnSpc>
                <a:spcPts val="2260"/>
              </a:lnSpc>
            </a:pPr>
            <a:r>
              <a:rPr lang="en-US" b="true" sz="2000" u="sng">
                <a:solidFill>
                  <a:srgbClr val="000000"/>
                </a:solidFill>
                <a:latin typeface="Canva Sans Bold"/>
                <a:ea typeface="Canva Sans Bold"/>
                <a:cs typeface="Canva Sans Bold"/>
                <a:sym typeface="Canva Sans Bold"/>
              </a:rPr>
              <a:t>Data</a:t>
            </a:r>
          </a:p>
        </p:txBody>
      </p:sp>
      <p:sp>
        <p:nvSpPr>
          <p:cNvPr name="TextBox 47" id="47"/>
          <p:cNvSpPr txBox="true"/>
          <p:nvPr/>
        </p:nvSpPr>
        <p:spPr>
          <a:xfrm rot="0">
            <a:off x="8085717" y="3673927"/>
            <a:ext cx="1870601" cy="294005"/>
          </a:xfrm>
          <a:prstGeom prst="rect">
            <a:avLst/>
          </a:prstGeom>
        </p:spPr>
        <p:txBody>
          <a:bodyPr anchor="t" rtlCol="false" tIns="0" lIns="0" bIns="0" rIns="0">
            <a:spAutoFit/>
          </a:bodyPr>
          <a:lstStyle/>
          <a:p>
            <a:pPr algn="ctr">
              <a:lnSpc>
                <a:spcPts val="2260"/>
              </a:lnSpc>
            </a:pPr>
            <a:r>
              <a:rPr lang="en-US" b="true" sz="2000" u="sng">
                <a:solidFill>
                  <a:srgbClr val="000000"/>
                </a:solidFill>
                <a:latin typeface="Canva Sans Bold"/>
                <a:ea typeface="Canva Sans Bold"/>
                <a:cs typeface="Canva Sans Bold"/>
                <a:sym typeface="Canva Sans Bold"/>
              </a:rPr>
              <a:t>Description</a:t>
            </a:r>
          </a:p>
        </p:txBody>
      </p:sp>
      <p:sp>
        <p:nvSpPr>
          <p:cNvPr name="AutoShape 48" id="48"/>
          <p:cNvSpPr/>
          <p:nvPr/>
        </p:nvSpPr>
        <p:spPr>
          <a:xfrm>
            <a:off x="11432716" y="3526609"/>
            <a:ext cx="0" cy="536572"/>
          </a:xfrm>
          <a:prstGeom prst="line">
            <a:avLst/>
          </a:prstGeom>
          <a:ln cap="flat" w="38100">
            <a:solidFill>
              <a:srgbClr val="000000"/>
            </a:solidFill>
            <a:prstDash val="solid"/>
            <a:headEnd type="none" len="sm" w="sm"/>
            <a:tailEnd type="none" len="sm" w="sm"/>
          </a:ln>
        </p:spPr>
      </p:sp>
      <p:sp>
        <p:nvSpPr>
          <p:cNvPr name="TextBox 49" id="49"/>
          <p:cNvSpPr txBox="true"/>
          <p:nvPr/>
        </p:nvSpPr>
        <p:spPr>
          <a:xfrm rot="0">
            <a:off x="12353517" y="3673927"/>
            <a:ext cx="1870601" cy="294005"/>
          </a:xfrm>
          <a:prstGeom prst="rect">
            <a:avLst/>
          </a:prstGeom>
        </p:spPr>
        <p:txBody>
          <a:bodyPr anchor="t" rtlCol="false" tIns="0" lIns="0" bIns="0" rIns="0">
            <a:spAutoFit/>
          </a:bodyPr>
          <a:lstStyle/>
          <a:p>
            <a:pPr algn="ctr">
              <a:lnSpc>
                <a:spcPts val="2260"/>
              </a:lnSpc>
            </a:pPr>
            <a:r>
              <a:rPr lang="en-US" b="true" sz="2000" u="sng">
                <a:solidFill>
                  <a:srgbClr val="000000"/>
                </a:solidFill>
                <a:latin typeface="Canva Sans Bold"/>
                <a:ea typeface="Canva Sans Bold"/>
                <a:cs typeface="Canva Sans Bold"/>
                <a:sym typeface="Canva Sans Bold"/>
              </a:rPr>
              <a:t>Data Types</a:t>
            </a:r>
          </a:p>
        </p:txBody>
      </p:sp>
      <p:grpSp>
        <p:nvGrpSpPr>
          <p:cNvPr name="Group 50" id="50"/>
          <p:cNvGrpSpPr/>
          <p:nvPr/>
        </p:nvGrpSpPr>
        <p:grpSpPr>
          <a:xfrm rot="0">
            <a:off x="11804914" y="4365672"/>
            <a:ext cx="2967807" cy="730155"/>
            <a:chOff x="0" y="0"/>
            <a:chExt cx="610660" cy="150238"/>
          </a:xfrm>
        </p:grpSpPr>
        <p:sp>
          <p:nvSpPr>
            <p:cNvPr name="Freeform 51" id="51"/>
            <p:cNvSpPr/>
            <p:nvPr/>
          </p:nvSpPr>
          <p:spPr>
            <a:xfrm flipH="false" flipV="false" rot="0">
              <a:off x="0" y="0"/>
              <a:ext cx="610660" cy="150238"/>
            </a:xfrm>
            <a:custGeom>
              <a:avLst/>
              <a:gdLst/>
              <a:ahLst/>
              <a:cxnLst/>
              <a:rect r="r" b="b" t="t" l="l"/>
              <a:pathLst>
                <a:path h="150238" w="610660">
                  <a:moveTo>
                    <a:pt x="50950" y="0"/>
                  </a:moveTo>
                  <a:lnTo>
                    <a:pt x="559710" y="0"/>
                  </a:lnTo>
                  <a:cubicBezTo>
                    <a:pt x="587849" y="0"/>
                    <a:pt x="610660" y="22811"/>
                    <a:pt x="610660" y="50950"/>
                  </a:cubicBezTo>
                  <a:lnTo>
                    <a:pt x="610660" y="99288"/>
                  </a:lnTo>
                  <a:cubicBezTo>
                    <a:pt x="610660" y="127427"/>
                    <a:pt x="587849" y="150238"/>
                    <a:pt x="559710" y="150238"/>
                  </a:cubicBezTo>
                  <a:lnTo>
                    <a:pt x="50950" y="150238"/>
                  </a:lnTo>
                  <a:cubicBezTo>
                    <a:pt x="22811" y="150238"/>
                    <a:pt x="0" y="127427"/>
                    <a:pt x="0" y="99288"/>
                  </a:cubicBezTo>
                  <a:lnTo>
                    <a:pt x="0" y="50950"/>
                  </a:lnTo>
                  <a:cubicBezTo>
                    <a:pt x="0" y="22811"/>
                    <a:pt x="22811" y="0"/>
                    <a:pt x="50950" y="0"/>
                  </a:cubicBezTo>
                  <a:close/>
                </a:path>
              </a:pathLst>
            </a:custGeom>
            <a:solidFill>
              <a:srgbClr val="000000">
                <a:alpha val="0"/>
              </a:srgbClr>
            </a:solidFill>
          </p:spPr>
        </p:sp>
        <p:sp>
          <p:nvSpPr>
            <p:cNvPr name="TextBox 52" id="52"/>
            <p:cNvSpPr txBox="true"/>
            <p:nvPr/>
          </p:nvSpPr>
          <p:spPr>
            <a:xfrm>
              <a:off x="0" y="-28575"/>
              <a:ext cx="610660" cy="178813"/>
            </a:xfrm>
            <a:prstGeom prst="rect">
              <a:avLst/>
            </a:prstGeom>
          </p:spPr>
          <p:txBody>
            <a:bodyPr anchor="ctr" rtlCol="false" tIns="50800" lIns="50800" bIns="50800" rIns="50800"/>
            <a:lstStyle/>
            <a:p>
              <a:pPr algn="ctr">
                <a:lnSpc>
                  <a:spcPts val="2520"/>
                </a:lnSpc>
              </a:pPr>
              <a:r>
                <a:rPr lang="en-US" b="true" sz="1800">
                  <a:solidFill>
                    <a:srgbClr val="000000"/>
                  </a:solidFill>
                  <a:latin typeface="Canva Sans Bold"/>
                  <a:ea typeface="Canva Sans Bold"/>
                  <a:cs typeface="Canva Sans Bold"/>
                  <a:sym typeface="Canva Sans Bold"/>
                </a:rPr>
                <a:t>Structured</a:t>
              </a:r>
            </a:p>
          </p:txBody>
        </p:sp>
      </p:grpSp>
      <p:grpSp>
        <p:nvGrpSpPr>
          <p:cNvPr name="Group 53" id="53"/>
          <p:cNvGrpSpPr/>
          <p:nvPr/>
        </p:nvGrpSpPr>
        <p:grpSpPr>
          <a:xfrm rot="0">
            <a:off x="11804914" y="5534818"/>
            <a:ext cx="2967807" cy="730155"/>
            <a:chOff x="0" y="0"/>
            <a:chExt cx="610660" cy="150238"/>
          </a:xfrm>
        </p:grpSpPr>
        <p:sp>
          <p:nvSpPr>
            <p:cNvPr name="Freeform 54" id="54"/>
            <p:cNvSpPr/>
            <p:nvPr/>
          </p:nvSpPr>
          <p:spPr>
            <a:xfrm flipH="false" flipV="false" rot="0">
              <a:off x="0" y="0"/>
              <a:ext cx="610660" cy="150238"/>
            </a:xfrm>
            <a:custGeom>
              <a:avLst/>
              <a:gdLst/>
              <a:ahLst/>
              <a:cxnLst/>
              <a:rect r="r" b="b" t="t" l="l"/>
              <a:pathLst>
                <a:path h="150238" w="610660">
                  <a:moveTo>
                    <a:pt x="50950" y="0"/>
                  </a:moveTo>
                  <a:lnTo>
                    <a:pt x="559710" y="0"/>
                  </a:lnTo>
                  <a:cubicBezTo>
                    <a:pt x="587849" y="0"/>
                    <a:pt x="610660" y="22811"/>
                    <a:pt x="610660" y="50950"/>
                  </a:cubicBezTo>
                  <a:lnTo>
                    <a:pt x="610660" y="99288"/>
                  </a:lnTo>
                  <a:cubicBezTo>
                    <a:pt x="610660" y="127427"/>
                    <a:pt x="587849" y="150238"/>
                    <a:pt x="559710" y="150238"/>
                  </a:cubicBezTo>
                  <a:lnTo>
                    <a:pt x="50950" y="150238"/>
                  </a:lnTo>
                  <a:cubicBezTo>
                    <a:pt x="22811" y="150238"/>
                    <a:pt x="0" y="127427"/>
                    <a:pt x="0" y="99288"/>
                  </a:cubicBezTo>
                  <a:lnTo>
                    <a:pt x="0" y="50950"/>
                  </a:lnTo>
                  <a:cubicBezTo>
                    <a:pt x="0" y="22811"/>
                    <a:pt x="22811" y="0"/>
                    <a:pt x="50950" y="0"/>
                  </a:cubicBezTo>
                  <a:close/>
                </a:path>
              </a:pathLst>
            </a:custGeom>
            <a:solidFill>
              <a:srgbClr val="000000">
                <a:alpha val="0"/>
              </a:srgbClr>
            </a:solidFill>
          </p:spPr>
        </p:sp>
        <p:sp>
          <p:nvSpPr>
            <p:cNvPr name="TextBox 55" id="55"/>
            <p:cNvSpPr txBox="true"/>
            <p:nvPr/>
          </p:nvSpPr>
          <p:spPr>
            <a:xfrm>
              <a:off x="0" y="-28575"/>
              <a:ext cx="610660" cy="178813"/>
            </a:xfrm>
            <a:prstGeom prst="rect">
              <a:avLst/>
            </a:prstGeom>
          </p:spPr>
          <p:txBody>
            <a:bodyPr anchor="ctr" rtlCol="false" tIns="50800" lIns="50800" bIns="50800" rIns="50800"/>
            <a:lstStyle/>
            <a:p>
              <a:pPr algn="ctr">
                <a:lnSpc>
                  <a:spcPts val="2520"/>
                </a:lnSpc>
              </a:pPr>
              <a:r>
                <a:rPr lang="en-US" b="true" sz="1800">
                  <a:solidFill>
                    <a:srgbClr val="000000"/>
                  </a:solidFill>
                  <a:latin typeface="Canva Sans Bold"/>
                  <a:ea typeface="Canva Sans Bold"/>
                  <a:cs typeface="Canva Sans Bold"/>
                  <a:sym typeface="Canva Sans Bold"/>
                </a:rPr>
                <a:t>Structured</a:t>
              </a:r>
            </a:p>
          </p:txBody>
        </p:sp>
      </p:grpSp>
      <p:grpSp>
        <p:nvGrpSpPr>
          <p:cNvPr name="Group 56" id="56"/>
          <p:cNvGrpSpPr/>
          <p:nvPr/>
        </p:nvGrpSpPr>
        <p:grpSpPr>
          <a:xfrm rot="0">
            <a:off x="11804914" y="6749121"/>
            <a:ext cx="2967807" cy="730155"/>
            <a:chOff x="0" y="0"/>
            <a:chExt cx="610660" cy="150238"/>
          </a:xfrm>
        </p:grpSpPr>
        <p:sp>
          <p:nvSpPr>
            <p:cNvPr name="Freeform 57" id="57"/>
            <p:cNvSpPr/>
            <p:nvPr/>
          </p:nvSpPr>
          <p:spPr>
            <a:xfrm flipH="false" flipV="false" rot="0">
              <a:off x="0" y="0"/>
              <a:ext cx="610660" cy="150238"/>
            </a:xfrm>
            <a:custGeom>
              <a:avLst/>
              <a:gdLst/>
              <a:ahLst/>
              <a:cxnLst/>
              <a:rect r="r" b="b" t="t" l="l"/>
              <a:pathLst>
                <a:path h="150238" w="610660">
                  <a:moveTo>
                    <a:pt x="50950" y="0"/>
                  </a:moveTo>
                  <a:lnTo>
                    <a:pt x="559710" y="0"/>
                  </a:lnTo>
                  <a:cubicBezTo>
                    <a:pt x="587849" y="0"/>
                    <a:pt x="610660" y="22811"/>
                    <a:pt x="610660" y="50950"/>
                  </a:cubicBezTo>
                  <a:lnTo>
                    <a:pt x="610660" y="99288"/>
                  </a:lnTo>
                  <a:cubicBezTo>
                    <a:pt x="610660" y="127427"/>
                    <a:pt x="587849" y="150238"/>
                    <a:pt x="559710" y="150238"/>
                  </a:cubicBezTo>
                  <a:lnTo>
                    <a:pt x="50950" y="150238"/>
                  </a:lnTo>
                  <a:cubicBezTo>
                    <a:pt x="22811" y="150238"/>
                    <a:pt x="0" y="127427"/>
                    <a:pt x="0" y="99288"/>
                  </a:cubicBezTo>
                  <a:lnTo>
                    <a:pt x="0" y="50950"/>
                  </a:lnTo>
                  <a:cubicBezTo>
                    <a:pt x="0" y="22811"/>
                    <a:pt x="22811" y="0"/>
                    <a:pt x="50950" y="0"/>
                  </a:cubicBezTo>
                  <a:close/>
                </a:path>
              </a:pathLst>
            </a:custGeom>
            <a:solidFill>
              <a:srgbClr val="000000">
                <a:alpha val="0"/>
              </a:srgbClr>
            </a:solidFill>
          </p:spPr>
        </p:sp>
        <p:sp>
          <p:nvSpPr>
            <p:cNvPr name="TextBox 58" id="58"/>
            <p:cNvSpPr txBox="true"/>
            <p:nvPr/>
          </p:nvSpPr>
          <p:spPr>
            <a:xfrm>
              <a:off x="0" y="-28575"/>
              <a:ext cx="610660" cy="178813"/>
            </a:xfrm>
            <a:prstGeom prst="rect">
              <a:avLst/>
            </a:prstGeom>
          </p:spPr>
          <p:txBody>
            <a:bodyPr anchor="ctr" rtlCol="false" tIns="50800" lIns="50800" bIns="50800" rIns="50800"/>
            <a:lstStyle/>
            <a:p>
              <a:pPr algn="ctr">
                <a:lnSpc>
                  <a:spcPts val="2520"/>
                </a:lnSpc>
              </a:pPr>
              <a:r>
                <a:rPr lang="en-US" b="true" sz="1800">
                  <a:solidFill>
                    <a:srgbClr val="000000"/>
                  </a:solidFill>
                  <a:latin typeface="Canva Sans Bold"/>
                  <a:ea typeface="Canva Sans Bold"/>
                  <a:cs typeface="Canva Sans Bold"/>
                  <a:sym typeface="Canva Sans Bold"/>
                </a:rPr>
                <a:t>Structured</a:t>
              </a:r>
            </a:p>
          </p:txBody>
        </p:sp>
      </p:grpSp>
      <p:grpSp>
        <p:nvGrpSpPr>
          <p:cNvPr name="Group 59" id="59"/>
          <p:cNvGrpSpPr/>
          <p:nvPr/>
        </p:nvGrpSpPr>
        <p:grpSpPr>
          <a:xfrm rot="0">
            <a:off x="11804914" y="7865584"/>
            <a:ext cx="2967807" cy="730155"/>
            <a:chOff x="0" y="0"/>
            <a:chExt cx="610660" cy="150238"/>
          </a:xfrm>
        </p:grpSpPr>
        <p:sp>
          <p:nvSpPr>
            <p:cNvPr name="Freeform 60" id="60"/>
            <p:cNvSpPr/>
            <p:nvPr/>
          </p:nvSpPr>
          <p:spPr>
            <a:xfrm flipH="false" flipV="false" rot="0">
              <a:off x="0" y="0"/>
              <a:ext cx="610660" cy="150238"/>
            </a:xfrm>
            <a:custGeom>
              <a:avLst/>
              <a:gdLst/>
              <a:ahLst/>
              <a:cxnLst/>
              <a:rect r="r" b="b" t="t" l="l"/>
              <a:pathLst>
                <a:path h="150238" w="610660">
                  <a:moveTo>
                    <a:pt x="50950" y="0"/>
                  </a:moveTo>
                  <a:lnTo>
                    <a:pt x="559710" y="0"/>
                  </a:lnTo>
                  <a:cubicBezTo>
                    <a:pt x="587849" y="0"/>
                    <a:pt x="610660" y="22811"/>
                    <a:pt x="610660" y="50950"/>
                  </a:cubicBezTo>
                  <a:lnTo>
                    <a:pt x="610660" y="99288"/>
                  </a:lnTo>
                  <a:cubicBezTo>
                    <a:pt x="610660" y="127427"/>
                    <a:pt x="587849" y="150238"/>
                    <a:pt x="559710" y="150238"/>
                  </a:cubicBezTo>
                  <a:lnTo>
                    <a:pt x="50950" y="150238"/>
                  </a:lnTo>
                  <a:cubicBezTo>
                    <a:pt x="22811" y="150238"/>
                    <a:pt x="0" y="127427"/>
                    <a:pt x="0" y="99288"/>
                  </a:cubicBezTo>
                  <a:lnTo>
                    <a:pt x="0" y="50950"/>
                  </a:lnTo>
                  <a:cubicBezTo>
                    <a:pt x="0" y="22811"/>
                    <a:pt x="22811" y="0"/>
                    <a:pt x="50950" y="0"/>
                  </a:cubicBezTo>
                  <a:close/>
                </a:path>
              </a:pathLst>
            </a:custGeom>
            <a:solidFill>
              <a:srgbClr val="000000">
                <a:alpha val="0"/>
              </a:srgbClr>
            </a:solidFill>
          </p:spPr>
        </p:sp>
        <p:sp>
          <p:nvSpPr>
            <p:cNvPr name="TextBox 61" id="61"/>
            <p:cNvSpPr txBox="true"/>
            <p:nvPr/>
          </p:nvSpPr>
          <p:spPr>
            <a:xfrm>
              <a:off x="0" y="-28575"/>
              <a:ext cx="610660" cy="178813"/>
            </a:xfrm>
            <a:prstGeom prst="rect">
              <a:avLst/>
            </a:prstGeom>
          </p:spPr>
          <p:txBody>
            <a:bodyPr anchor="ctr" rtlCol="false" tIns="50800" lIns="50800" bIns="50800" rIns="50800"/>
            <a:lstStyle/>
            <a:p>
              <a:pPr algn="ctr">
                <a:lnSpc>
                  <a:spcPts val="2520"/>
                </a:lnSpc>
              </a:pPr>
              <a:r>
                <a:rPr lang="en-US" b="true" sz="1800">
                  <a:solidFill>
                    <a:srgbClr val="000000"/>
                  </a:solidFill>
                  <a:latin typeface="Canva Sans Bold"/>
                  <a:ea typeface="Canva Sans Bold"/>
                  <a:cs typeface="Canva Sans Bold"/>
                  <a:sym typeface="Canva Sans Bold"/>
                </a:rPr>
                <a:t>Structured</a:t>
              </a:r>
            </a:p>
          </p:txBody>
        </p:sp>
      </p:grpSp>
      <p:grpSp>
        <p:nvGrpSpPr>
          <p:cNvPr name="Group 62" id="62"/>
          <p:cNvGrpSpPr/>
          <p:nvPr/>
        </p:nvGrpSpPr>
        <p:grpSpPr>
          <a:xfrm rot="0">
            <a:off x="11804914" y="9039732"/>
            <a:ext cx="2967807" cy="730155"/>
            <a:chOff x="0" y="0"/>
            <a:chExt cx="610660" cy="150238"/>
          </a:xfrm>
        </p:grpSpPr>
        <p:sp>
          <p:nvSpPr>
            <p:cNvPr name="Freeform 63" id="63"/>
            <p:cNvSpPr/>
            <p:nvPr/>
          </p:nvSpPr>
          <p:spPr>
            <a:xfrm flipH="false" flipV="false" rot="0">
              <a:off x="0" y="0"/>
              <a:ext cx="610660" cy="150238"/>
            </a:xfrm>
            <a:custGeom>
              <a:avLst/>
              <a:gdLst/>
              <a:ahLst/>
              <a:cxnLst/>
              <a:rect r="r" b="b" t="t" l="l"/>
              <a:pathLst>
                <a:path h="150238" w="610660">
                  <a:moveTo>
                    <a:pt x="50950" y="0"/>
                  </a:moveTo>
                  <a:lnTo>
                    <a:pt x="559710" y="0"/>
                  </a:lnTo>
                  <a:cubicBezTo>
                    <a:pt x="587849" y="0"/>
                    <a:pt x="610660" y="22811"/>
                    <a:pt x="610660" y="50950"/>
                  </a:cubicBezTo>
                  <a:lnTo>
                    <a:pt x="610660" y="99288"/>
                  </a:lnTo>
                  <a:cubicBezTo>
                    <a:pt x="610660" y="127427"/>
                    <a:pt x="587849" y="150238"/>
                    <a:pt x="559710" y="150238"/>
                  </a:cubicBezTo>
                  <a:lnTo>
                    <a:pt x="50950" y="150238"/>
                  </a:lnTo>
                  <a:cubicBezTo>
                    <a:pt x="22811" y="150238"/>
                    <a:pt x="0" y="127427"/>
                    <a:pt x="0" y="99288"/>
                  </a:cubicBezTo>
                  <a:lnTo>
                    <a:pt x="0" y="50950"/>
                  </a:lnTo>
                  <a:cubicBezTo>
                    <a:pt x="0" y="22811"/>
                    <a:pt x="22811" y="0"/>
                    <a:pt x="50950" y="0"/>
                  </a:cubicBezTo>
                  <a:close/>
                </a:path>
              </a:pathLst>
            </a:custGeom>
            <a:solidFill>
              <a:srgbClr val="000000">
                <a:alpha val="0"/>
              </a:srgbClr>
            </a:solidFill>
          </p:spPr>
        </p:sp>
        <p:sp>
          <p:nvSpPr>
            <p:cNvPr name="TextBox 64" id="64"/>
            <p:cNvSpPr txBox="true"/>
            <p:nvPr/>
          </p:nvSpPr>
          <p:spPr>
            <a:xfrm>
              <a:off x="0" y="-28575"/>
              <a:ext cx="610660" cy="178813"/>
            </a:xfrm>
            <a:prstGeom prst="rect">
              <a:avLst/>
            </a:prstGeom>
          </p:spPr>
          <p:txBody>
            <a:bodyPr anchor="ctr" rtlCol="false" tIns="50800" lIns="50800" bIns="50800" rIns="50800"/>
            <a:lstStyle/>
            <a:p>
              <a:pPr algn="ctr">
                <a:lnSpc>
                  <a:spcPts val="2520"/>
                </a:lnSpc>
              </a:pPr>
              <a:r>
                <a:rPr lang="en-US" b="true" sz="1800">
                  <a:solidFill>
                    <a:srgbClr val="000000"/>
                  </a:solidFill>
                  <a:latin typeface="Canva Sans Bold"/>
                  <a:ea typeface="Canva Sans Bold"/>
                  <a:cs typeface="Canva Sans Bold"/>
                  <a:sym typeface="Canva Sans Bold"/>
                </a:rPr>
                <a:t>Structured</a:t>
              </a:r>
            </a:p>
          </p:txBody>
        </p:sp>
      </p:grpSp>
      <p:sp>
        <p:nvSpPr>
          <p:cNvPr name="AutoShape 65" id="65"/>
          <p:cNvSpPr/>
          <p:nvPr/>
        </p:nvSpPr>
        <p:spPr>
          <a:xfrm>
            <a:off x="11201242" y="9403611"/>
            <a:ext cx="795804" cy="104885"/>
          </a:xfrm>
          <a:prstGeom prst="line">
            <a:avLst/>
          </a:prstGeom>
          <a:ln cap="flat" w="38100">
            <a:solidFill>
              <a:srgbClr val="000000"/>
            </a:solidFill>
            <a:prstDash val="solid"/>
            <a:headEnd type="none" len="sm" w="sm"/>
            <a:tailEnd type="arrow" len="sm" w="med"/>
          </a:ln>
        </p:spPr>
      </p:sp>
      <p:sp>
        <p:nvSpPr>
          <p:cNvPr name="AutoShape 66" id="66"/>
          <p:cNvSpPr/>
          <p:nvPr/>
        </p:nvSpPr>
        <p:spPr>
          <a:xfrm>
            <a:off x="11201242" y="8230661"/>
            <a:ext cx="629500" cy="42436"/>
          </a:xfrm>
          <a:prstGeom prst="line">
            <a:avLst/>
          </a:prstGeom>
          <a:ln cap="flat" w="38100">
            <a:solidFill>
              <a:srgbClr val="000000"/>
            </a:solidFill>
            <a:prstDash val="solid"/>
            <a:headEnd type="none" len="sm" w="sm"/>
            <a:tailEnd type="arrow" len="sm" w="med"/>
          </a:ln>
        </p:spPr>
      </p:sp>
      <p:sp>
        <p:nvSpPr>
          <p:cNvPr name="AutoShape 67" id="67"/>
          <p:cNvSpPr/>
          <p:nvPr/>
        </p:nvSpPr>
        <p:spPr>
          <a:xfrm>
            <a:off x="11102976" y="7038897"/>
            <a:ext cx="701938" cy="75301"/>
          </a:xfrm>
          <a:prstGeom prst="line">
            <a:avLst/>
          </a:prstGeom>
          <a:ln cap="flat" w="38100">
            <a:solidFill>
              <a:srgbClr val="000000"/>
            </a:solidFill>
            <a:prstDash val="solid"/>
            <a:headEnd type="none" len="sm" w="sm"/>
            <a:tailEnd type="arrow" len="sm" w="med"/>
          </a:ln>
        </p:spPr>
      </p:sp>
      <p:sp>
        <p:nvSpPr>
          <p:cNvPr name="AutoShape 68" id="68"/>
          <p:cNvSpPr/>
          <p:nvPr/>
        </p:nvSpPr>
        <p:spPr>
          <a:xfrm>
            <a:off x="11055459" y="5899895"/>
            <a:ext cx="749455" cy="0"/>
          </a:xfrm>
          <a:prstGeom prst="line">
            <a:avLst/>
          </a:prstGeom>
          <a:ln cap="flat" w="38100">
            <a:solidFill>
              <a:srgbClr val="000000"/>
            </a:solidFill>
            <a:prstDash val="solid"/>
            <a:headEnd type="none" len="sm" w="sm"/>
            <a:tailEnd type="arrow" len="sm" w="med"/>
          </a:ln>
        </p:spPr>
      </p:sp>
      <p:sp>
        <p:nvSpPr>
          <p:cNvPr name="AutoShape 69" id="69"/>
          <p:cNvSpPr/>
          <p:nvPr/>
        </p:nvSpPr>
        <p:spPr>
          <a:xfrm flipV="true">
            <a:off x="11201242" y="4730749"/>
            <a:ext cx="603671" cy="51170"/>
          </a:xfrm>
          <a:prstGeom prst="line">
            <a:avLst/>
          </a:prstGeom>
          <a:ln cap="flat" w="38100">
            <a:solidFill>
              <a:srgbClr val="000000"/>
            </a:solidFill>
            <a:prstDash val="solid"/>
            <a:headEnd type="none" len="sm" w="sm"/>
            <a:tailEnd type="arrow" len="sm" w="med"/>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DAG29jA1szk</dc:identifier>
  <dcterms:modified xsi:type="dcterms:W3CDTF">2011-08-01T06:04:30Z</dcterms:modified>
  <cp:revision>1</cp:revision>
  <dc:title>Password Team (Snowflake Hackathon)</dc:title>
</cp:coreProperties>
</file>