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9" r:id="rId2"/>
    <p:sldId id="260" r:id="rId3"/>
    <p:sldId id="261" r:id="rId4"/>
    <p:sldId id="265" r:id="rId5"/>
    <p:sldId id="264" r:id="rId6"/>
    <p:sldId id="256" r:id="rId7"/>
    <p:sldId id="25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85C2-BDD6-FB46-AB80-780085DE030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8D045-B5C2-4749-84D5-ABED13A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8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8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8D045-B5C2-4749-84D5-ABED13A29A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Center star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59" y="1078060"/>
            <a:ext cx="10715628" cy="5522765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 u="sng" dirty="0"/>
              <a:t>4 sequences to align are:</a:t>
            </a:r>
          </a:p>
          <a:p>
            <a:r>
              <a:rPr lang="en-US" sz="2400" dirty="0"/>
              <a:t>“MALG”       “MALK”       “MALLG”       “MAL”</a:t>
            </a:r>
          </a:p>
          <a:p>
            <a:r>
              <a:rPr lang="en-US" sz="2400" b="1" u="sng" dirty="0"/>
              <a:t>Expected Output:</a:t>
            </a:r>
          </a:p>
          <a:p>
            <a:endParaRPr lang="en-US" sz="2400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u="sng" dirty="0"/>
              <a:t>Overall:</a:t>
            </a:r>
            <a:r>
              <a:rPr lang="en-US" b="1" dirty="0"/>
              <a:t> Find global alignment by compiling best pair alignments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1. Find all unique pairings and score each paired alignment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2. find which sequence has the lowest the alignment score across pairings = “center” sequence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3. combine all of the center seq’s paired alignments into one global alignment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865A26-EAE3-4E33-A38F-8CE19CF6E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96653"/>
              </p:ext>
            </p:extLst>
          </p:nvPr>
        </p:nvGraphicFramePr>
        <p:xfrm>
          <a:off x="4664073" y="2707892"/>
          <a:ext cx="2921000" cy="15193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4486277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30959"/>
                  </a:ext>
                </a:extLst>
              </a:tr>
              <a:tr h="406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2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7398372" y="3373791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223125" y="3426105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0" y="1019174"/>
            <a:ext cx="12044360" cy="5838826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2400" dirty="0"/>
              <a:t>“MALG”      2) “MALK”       3)“MALLG”      4) “MAL”</a:t>
            </a:r>
            <a:endParaRPr lang="en-US" sz="1200" dirty="0"/>
          </a:p>
          <a:p>
            <a:endParaRPr lang="en-US" sz="1200" u="sng" dirty="0"/>
          </a:p>
          <a:p>
            <a:r>
              <a:rPr lang="en-US" sz="2400" u="sng" dirty="0"/>
              <a:t>Find alignments for all unique pairings:</a:t>
            </a:r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Assign distance score to each pair:</a:t>
            </a:r>
          </a:p>
          <a:p>
            <a:r>
              <a:rPr lang="en-US" sz="2400" u="sng" dirty="0"/>
              <a:t>(how many mismatches they have)</a:t>
            </a:r>
            <a:endParaRPr lang="en-US" sz="1800" u="sng" dirty="0"/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i="1" dirty="0"/>
              <a:t>Distance:    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1                               1                               1                                  2                             1                                    2               </a:t>
            </a:r>
            <a:r>
              <a:rPr lang="en-US" sz="1800" i="1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DDEA4-D7F9-40BC-AA39-8338FD210565}"/>
              </a:ext>
            </a:extLst>
          </p:cNvPr>
          <p:cNvSpPr txBox="1"/>
          <p:nvPr/>
        </p:nvSpPr>
        <p:spPr>
          <a:xfrm>
            <a:off x="-69056" y="2493143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1-2)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G</a:t>
            </a:r>
          </a:p>
          <a:p>
            <a:r>
              <a:rPr lang="en-US" sz="2400" dirty="0"/>
              <a:t>       MAL</a:t>
            </a:r>
            <a:r>
              <a:rPr lang="en-US" sz="2400" dirty="0">
                <a:highlight>
                  <a:srgbClr val="FF0000"/>
                </a:highlight>
              </a:rPr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5C3E5-2001-49DE-99B3-7A6D47EA8DD0}"/>
              </a:ext>
            </a:extLst>
          </p:cNvPr>
          <p:cNvSpPr txBox="1"/>
          <p:nvPr/>
        </p:nvSpPr>
        <p:spPr>
          <a:xfrm>
            <a:off x="1690878" y="2493143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1-3) 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- </a:t>
            </a:r>
            <a:r>
              <a:rPr lang="en-US" sz="2400" dirty="0"/>
              <a:t>G</a:t>
            </a:r>
          </a:p>
          <a:p>
            <a:r>
              <a:rPr lang="en-US" sz="2400" dirty="0"/>
              <a:t>        MAL</a:t>
            </a:r>
            <a:r>
              <a:rPr lang="en-US" sz="2400" dirty="0">
                <a:highlight>
                  <a:srgbClr val="FF0000"/>
                </a:highlight>
              </a:rPr>
              <a:t>L</a:t>
            </a:r>
            <a:r>
              <a:rPr lang="en-US" sz="2400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F964C-5134-40FF-ABE7-5600E4E0F167}"/>
              </a:ext>
            </a:extLst>
          </p:cNvPr>
          <p:cNvSpPr txBox="1"/>
          <p:nvPr/>
        </p:nvSpPr>
        <p:spPr>
          <a:xfrm>
            <a:off x="3781616" y="2492828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1-4) 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G</a:t>
            </a:r>
          </a:p>
          <a:p>
            <a:r>
              <a:rPr lang="en-US" sz="2400" dirty="0"/>
              <a:t>        MAL </a:t>
            </a:r>
            <a:r>
              <a:rPr lang="en-US" sz="2400" dirty="0">
                <a:highlight>
                  <a:srgbClr val="FF0000"/>
                </a:highlight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D282-6220-4AB8-97B8-7475DC80B2E8}"/>
              </a:ext>
            </a:extLst>
          </p:cNvPr>
          <p:cNvSpPr txBox="1"/>
          <p:nvPr/>
        </p:nvSpPr>
        <p:spPr>
          <a:xfrm>
            <a:off x="5872354" y="2492513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2-3)</a:t>
            </a:r>
            <a:r>
              <a:rPr lang="en-US" sz="2400" dirty="0"/>
              <a:t>  MAL</a:t>
            </a:r>
            <a:r>
              <a:rPr lang="en-US" sz="2400" dirty="0">
                <a:highlight>
                  <a:srgbClr val="FF0000"/>
                </a:highlight>
              </a:rPr>
              <a:t> -K</a:t>
            </a:r>
          </a:p>
          <a:p>
            <a:r>
              <a:rPr lang="en-US" sz="2400" dirty="0"/>
              <a:t>        MAL</a:t>
            </a:r>
            <a:r>
              <a:rPr lang="en-US" sz="2400" dirty="0">
                <a:highlight>
                  <a:srgbClr val="FF0000"/>
                </a:highlight>
              </a:rPr>
              <a:t>LG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5E7A3-8921-49E4-8607-B1FC00C555D3}"/>
              </a:ext>
            </a:extLst>
          </p:cNvPr>
          <p:cNvSpPr txBox="1"/>
          <p:nvPr/>
        </p:nvSpPr>
        <p:spPr>
          <a:xfrm>
            <a:off x="7961473" y="2492198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2-4) 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K</a:t>
            </a:r>
          </a:p>
          <a:p>
            <a:r>
              <a:rPr lang="en-US" sz="2400" dirty="0"/>
              <a:t>        MAL</a:t>
            </a:r>
            <a:r>
              <a:rPr lang="en-US" sz="2400" dirty="0">
                <a:highlight>
                  <a:srgbClr val="FF0000"/>
                </a:highlight>
              </a:rPr>
              <a:t>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0D1A0-3D3A-4887-8D50-B410741D1C09}"/>
              </a:ext>
            </a:extLst>
          </p:cNvPr>
          <p:cNvSpPr txBox="1"/>
          <p:nvPr/>
        </p:nvSpPr>
        <p:spPr>
          <a:xfrm>
            <a:off x="10053830" y="2492513"/>
            <a:ext cx="2053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3-4) 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LG</a:t>
            </a:r>
          </a:p>
          <a:p>
            <a:r>
              <a:rPr lang="en-US" sz="2400" dirty="0"/>
              <a:t>        MAL</a:t>
            </a:r>
            <a:r>
              <a:rPr lang="en-US" sz="2400" dirty="0">
                <a:highlight>
                  <a:srgbClr val="FF0000"/>
                </a:highlight>
              </a:rPr>
              <a:t> - -</a:t>
            </a:r>
          </a:p>
        </p:txBody>
      </p:sp>
      <p:sp>
        <p:nvSpPr>
          <p:cNvPr id="4" name="Down Arrow 3"/>
          <p:cNvSpPr/>
          <p:nvPr/>
        </p:nvSpPr>
        <p:spPr>
          <a:xfrm>
            <a:off x="1259711" y="3426107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264061" y="3426106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271322" y="3373791"/>
            <a:ext cx="302297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1567187" y="3373791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45892"/>
            <a:ext cx="11453814" cy="6903891"/>
          </a:xfrm>
          <a:ln>
            <a:noFill/>
          </a:ln>
        </p:spPr>
        <p:txBody>
          <a:bodyPr>
            <a:normAutofit/>
          </a:bodyPr>
          <a:lstStyle/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pPr algn="l"/>
            <a:r>
              <a:rPr lang="en-US" sz="1200" i="1" dirty="0"/>
              <a:t>                             Distance:   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1                                1                                 1                                2                            1                               2               </a:t>
            </a:r>
            <a:r>
              <a:rPr lang="en-US" sz="1200" i="1" dirty="0"/>
              <a:t>    </a:t>
            </a:r>
            <a:r>
              <a:rPr lang="en-US" sz="1800" i="1" dirty="0"/>
              <a:t>	         </a:t>
            </a:r>
          </a:p>
          <a:p>
            <a:pPr algn="l"/>
            <a:endParaRPr lang="en-US" sz="1800" b="1" i="1" u="sng" dirty="0"/>
          </a:p>
          <a:p>
            <a:pPr algn="l"/>
            <a:r>
              <a:rPr lang="en-US" sz="2400" b="1" i="1" dirty="0"/>
              <a:t>     </a:t>
            </a:r>
          </a:p>
          <a:p>
            <a:pPr algn="l"/>
            <a:r>
              <a:rPr lang="en-US" sz="2400" b="1" i="1" dirty="0"/>
              <a:t> </a:t>
            </a:r>
            <a:r>
              <a:rPr lang="en-US" b="1" i="1" u="sng" dirty="0"/>
              <a:t>Reformat    as below matrix to find which sequence minimizes distance across its pairings</a:t>
            </a:r>
            <a:r>
              <a:rPr lang="en-US" b="1" u="sng" dirty="0"/>
              <a:t>:</a:t>
            </a:r>
          </a:p>
          <a:p>
            <a:pPr algn="l"/>
            <a:endParaRPr lang="en-US" sz="18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800" dirty="0"/>
          </a:p>
          <a:p>
            <a:pPr algn="l"/>
            <a:endParaRPr lang="en-US" sz="1800" i="1" dirty="0"/>
          </a:p>
          <a:p>
            <a:pPr algn="l"/>
            <a:r>
              <a:rPr lang="en-US" sz="1800" i="1" dirty="0" err="1"/>
              <a:t>Colsums</a:t>
            </a:r>
            <a:r>
              <a:rPr lang="en-US" sz="1800" i="1" dirty="0"/>
              <a:t>:                                   </a:t>
            </a:r>
            <a:r>
              <a:rPr lang="en-US" sz="1800" b="1" i="1" u="sng" dirty="0"/>
              <a:t>3</a:t>
            </a:r>
            <a:r>
              <a:rPr lang="en-US" sz="1800" i="1" dirty="0"/>
              <a:t>                       4                        5                        4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DDEA4-D7F9-40BC-AA39-8338FD210565}"/>
              </a:ext>
            </a:extLst>
          </p:cNvPr>
          <p:cNvSpPr txBox="1"/>
          <p:nvPr/>
        </p:nvSpPr>
        <p:spPr>
          <a:xfrm>
            <a:off x="1303227" y="1039691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1-2) MAL</a:t>
            </a:r>
            <a:r>
              <a:rPr lang="en-US" sz="1200" dirty="0">
                <a:highlight>
                  <a:srgbClr val="FF0000"/>
                </a:highlight>
              </a:rPr>
              <a:t>G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5C3E5-2001-49DE-99B3-7A6D47EA8DD0}"/>
              </a:ext>
            </a:extLst>
          </p:cNvPr>
          <p:cNvSpPr txBox="1"/>
          <p:nvPr/>
        </p:nvSpPr>
        <p:spPr>
          <a:xfrm>
            <a:off x="2722714" y="1051614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1-3) MAL</a:t>
            </a:r>
            <a:r>
              <a:rPr lang="en-US" sz="1200" dirty="0">
                <a:highlight>
                  <a:srgbClr val="FF0000"/>
                </a:highlight>
              </a:rPr>
              <a:t>- </a:t>
            </a:r>
            <a:r>
              <a:rPr lang="en-US" sz="1200" dirty="0"/>
              <a:t>G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L</a:t>
            </a:r>
            <a:r>
              <a:rPr lang="en-US" sz="1200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F964C-5134-40FF-ABE7-5600E4E0F167}"/>
              </a:ext>
            </a:extLst>
          </p:cNvPr>
          <p:cNvSpPr txBox="1"/>
          <p:nvPr/>
        </p:nvSpPr>
        <p:spPr>
          <a:xfrm>
            <a:off x="4253826" y="1038349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1-4) MAL</a:t>
            </a:r>
            <a:r>
              <a:rPr lang="en-US" sz="1200" dirty="0">
                <a:highlight>
                  <a:srgbClr val="FF0000"/>
                </a:highlight>
              </a:rPr>
              <a:t>G</a:t>
            </a:r>
          </a:p>
          <a:p>
            <a:r>
              <a:rPr lang="en-US" sz="1200" dirty="0"/>
              <a:t>       MAL </a:t>
            </a:r>
            <a:r>
              <a:rPr lang="en-US" sz="1200" dirty="0">
                <a:highlight>
                  <a:srgbClr val="FF0000"/>
                </a:highlight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D282-6220-4AB8-97B8-7475DC80B2E8}"/>
              </a:ext>
            </a:extLst>
          </p:cNvPr>
          <p:cNvSpPr txBox="1"/>
          <p:nvPr/>
        </p:nvSpPr>
        <p:spPr>
          <a:xfrm>
            <a:off x="5629077" y="1037695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2-3) MAL</a:t>
            </a:r>
            <a:r>
              <a:rPr lang="en-US" sz="1200" dirty="0">
                <a:highlight>
                  <a:srgbClr val="FF0000"/>
                </a:highlight>
              </a:rPr>
              <a:t> -K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LG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5E7A3-8921-49E4-8607-B1FC00C555D3}"/>
              </a:ext>
            </a:extLst>
          </p:cNvPr>
          <p:cNvSpPr txBox="1"/>
          <p:nvPr/>
        </p:nvSpPr>
        <p:spPr>
          <a:xfrm>
            <a:off x="7038701" y="1037695"/>
            <a:ext cx="100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2-4) MAL</a:t>
            </a:r>
            <a:r>
              <a:rPr lang="en-US" sz="1200" dirty="0">
                <a:highlight>
                  <a:srgbClr val="FF0000"/>
                </a:highlight>
              </a:rPr>
              <a:t>K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0D1A0-3D3A-4887-8D50-B410741D1C09}"/>
              </a:ext>
            </a:extLst>
          </p:cNvPr>
          <p:cNvSpPr txBox="1"/>
          <p:nvPr/>
        </p:nvSpPr>
        <p:spPr>
          <a:xfrm>
            <a:off x="8322995" y="1037695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3-4) MAL</a:t>
            </a:r>
            <a:r>
              <a:rPr lang="en-US" sz="1200" dirty="0">
                <a:highlight>
                  <a:srgbClr val="FF0000"/>
                </a:highlight>
              </a:rPr>
              <a:t>LG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 - 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6CBE1-4CEB-4EAA-9941-6526A6F68792}"/>
              </a:ext>
            </a:extLst>
          </p:cNvPr>
          <p:cNvCxnSpPr/>
          <p:nvPr/>
        </p:nvCxnSpPr>
        <p:spPr>
          <a:xfrm>
            <a:off x="1326377" y="1499360"/>
            <a:ext cx="8057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7370CF-C6D1-4E2A-8259-6E3706B06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14052"/>
              </p:ext>
            </p:extLst>
          </p:nvPr>
        </p:nvGraphicFramePr>
        <p:xfrm>
          <a:off x="1304131" y="3670800"/>
          <a:ext cx="8128000" cy="223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82165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54446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878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1221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9451019"/>
                    </a:ext>
                  </a:extLst>
                </a:gridCol>
              </a:tblGrid>
              <a:tr h="446679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MALLG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390602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5481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16554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MALLG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892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709"/>
                  </a:ext>
                </a:extLst>
              </a:tr>
            </a:tbl>
          </a:graphicData>
        </a:graphic>
      </p:graphicFrame>
      <p:sp>
        <p:nvSpPr>
          <p:cNvPr id="4" name="Curved Left Arrow 3"/>
          <p:cNvSpPr/>
          <p:nvPr/>
        </p:nvSpPr>
        <p:spPr>
          <a:xfrm>
            <a:off x="9737652" y="1282446"/>
            <a:ext cx="858978" cy="3528597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99856" y="2237851"/>
            <a:ext cx="213055" cy="80889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04131" y="1017998"/>
            <a:ext cx="8128000" cy="1010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45892"/>
            <a:ext cx="11453814" cy="6903891"/>
          </a:xfrm>
          <a:ln>
            <a:noFill/>
          </a:ln>
        </p:spPr>
        <p:txBody>
          <a:bodyPr>
            <a:normAutofit/>
          </a:bodyPr>
          <a:lstStyle/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i="1" dirty="0"/>
          </a:p>
          <a:p>
            <a:pPr algn="l"/>
            <a:r>
              <a:rPr lang="en-US" sz="1800" i="1" dirty="0" err="1"/>
              <a:t>Colsums</a:t>
            </a:r>
            <a:r>
              <a:rPr lang="en-US" sz="1800" i="1" dirty="0"/>
              <a:t>:                                  	    </a:t>
            </a:r>
            <a:r>
              <a:rPr lang="en-US" sz="1800" b="1" i="1" u="sng" dirty="0"/>
              <a:t>3</a:t>
            </a:r>
            <a:r>
              <a:rPr lang="en-US" sz="1800" i="1" dirty="0"/>
              <a:t>                       4                        5                        4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7370CF-C6D1-4E2A-8259-6E3706B06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18281"/>
              </p:ext>
            </p:extLst>
          </p:nvPr>
        </p:nvGraphicFramePr>
        <p:xfrm>
          <a:off x="2087233" y="1823592"/>
          <a:ext cx="8128000" cy="223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82165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54446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878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1221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9451019"/>
                    </a:ext>
                  </a:extLst>
                </a:gridCol>
              </a:tblGrid>
              <a:tr h="446679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**MALG**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MALLG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390602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5481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16554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MALLG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892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70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B05A33D-F521-4AD1-9990-CBD4524896AC}"/>
              </a:ext>
            </a:extLst>
          </p:cNvPr>
          <p:cNvSpPr/>
          <p:nvPr/>
        </p:nvSpPr>
        <p:spPr>
          <a:xfrm>
            <a:off x="3713667" y="1823592"/>
            <a:ext cx="1657350" cy="473007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05A33D-F521-4AD1-9990-CBD4524896AC}"/>
              </a:ext>
            </a:extLst>
          </p:cNvPr>
          <p:cNvSpPr/>
          <p:nvPr/>
        </p:nvSpPr>
        <p:spPr>
          <a:xfrm>
            <a:off x="3713667" y="4056987"/>
            <a:ext cx="1657350" cy="473007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53833" y="3306455"/>
            <a:ext cx="4840506" cy="1908246"/>
            <a:chOff x="2453833" y="3306455"/>
            <a:chExt cx="4840506" cy="190824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453833" y="3306455"/>
              <a:ext cx="1704552" cy="1879003"/>
            </a:xfrm>
            <a:prstGeom prst="straightConnector1">
              <a:avLst/>
            </a:prstGeom>
            <a:ln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982143" y="3335698"/>
              <a:ext cx="1704552" cy="1879003"/>
            </a:xfrm>
            <a:prstGeom prst="straightConnector1">
              <a:avLst/>
            </a:prstGeom>
            <a:ln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589787" y="3306455"/>
              <a:ext cx="1704552" cy="1879003"/>
            </a:xfrm>
            <a:prstGeom prst="straightConnector1">
              <a:avLst/>
            </a:prstGeom>
            <a:ln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186" y="904875"/>
            <a:ext cx="10715628" cy="5715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5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Given:</a:t>
            </a:r>
          </a:p>
          <a:p>
            <a:r>
              <a:rPr lang="en-US" sz="2200" i="1" u="sng" dirty="0"/>
              <a:t>Center sequence</a:t>
            </a:r>
            <a:r>
              <a:rPr lang="en-US" sz="2400" i="1" u="sng" dirty="0"/>
              <a:t>:</a:t>
            </a:r>
          </a:p>
          <a:p>
            <a:r>
              <a:rPr lang="en-US" dirty="0"/>
              <a:t>*MALG       MALK      MALLG       MAL</a:t>
            </a:r>
          </a:p>
          <a:p>
            <a:r>
              <a:rPr lang="en-US" sz="2200" i="1" u="sng" dirty="0"/>
              <a:t>All unique pairings:</a:t>
            </a:r>
          </a:p>
          <a:p>
            <a:endParaRPr lang="en-US" sz="2400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r>
              <a:rPr lang="en-US" sz="1600" b="1" dirty="0"/>
              <a:t>Pair 1:</a:t>
            </a:r>
            <a:r>
              <a:rPr lang="en-US" sz="1600" dirty="0"/>
              <a:t>                </a:t>
            </a:r>
            <a:r>
              <a:rPr lang="en-US" sz="1600" b="1" dirty="0"/>
              <a:t>Pair2:                 Pair 3:</a:t>
            </a:r>
          </a:p>
          <a:p>
            <a:pPr algn="l"/>
            <a:r>
              <a:rPr lang="en-US" sz="1600" dirty="0"/>
              <a:t>                   </a:t>
            </a:r>
            <a:r>
              <a:rPr lang="en-US" sz="1600" b="1" dirty="0"/>
              <a:t>versions of center seq:   </a:t>
            </a:r>
            <a:r>
              <a:rPr lang="en-US" sz="1600" dirty="0"/>
              <a:t> M A L G             M A L – G             M A L G</a:t>
            </a:r>
          </a:p>
          <a:p>
            <a:pPr algn="l"/>
            <a:r>
              <a:rPr lang="en-US" sz="1600" dirty="0"/>
              <a:t>		</a:t>
            </a:r>
            <a:r>
              <a:rPr lang="en-US" sz="1600" b="1" dirty="0"/>
              <a:t>the other seqs:    </a:t>
            </a:r>
            <a:r>
              <a:rPr lang="en-US" sz="1600" dirty="0"/>
              <a:t>M A L K             M A L </a:t>
            </a:r>
            <a:r>
              <a:rPr lang="en-US" sz="1600" dirty="0" err="1"/>
              <a:t>L</a:t>
            </a:r>
            <a:r>
              <a:rPr lang="en-US" sz="1600" dirty="0"/>
              <a:t> G             M A L  -</a:t>
            </a:r>
          </a:p>
          <a:p>
            <a:endParaRPr lang="en-US" sz="2200" b="1" i="1" u="sng" dirty="0"/>
          </a:p>
          <a:p>
            <a:endParaRPr lang="en-US" sz="22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6D222-8CA8-43A4-B983-9F0087F4D04C}"/>
              </a:ext>
            </a:extLst>
          </p:cNvPr>
          <p:cNvSpPr/>
          <p:nvPr/>
        </p:nvSpPr>
        <p:spPr>
          <a:xfrm>
            <a:off x="4158385" y="5275604"/>
            <a:ext cx="1019175" cy="1095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F8340-5768-4D01-B738-18909228ADEA}"/>
              </a:ext>
            </a:extLst>
          </p:cNvPr>
          <p:cNvSpPr/>
          <p:nvPr/>
        </p:nvSpPr>
        <p:spPr>
          <a:xfrm>
            <a:off x="5586412" y="5275603"/>
            <a:ext cx="1019175" cy="1095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E10AF-8121-41DB-A07E-CDD34955E516}"/>
              </a:ext>
            </a:extLst>
          </p:cNvPr>
          <p:cNvSpPr/>
          <p:nvPr/>
        </p:nvSpPr>
        <p:spPr>
          <a:xfrm>
            <a:off x="7116712" y="5275603"/>
            <a:ext cx="1019175" cy="1095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53105" y="2660124"/>
            <a:ext cx="8872537" cy="646334"/>
            <a:chOff x="1638300" y="1838322"/>
            <a:chExt cx="8872537" cy="6463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6F6B5-40B4-4B47-80D8-29234A4EC839}"/>
                </a:ext>
              </a:extLst>
            </p:cNvPr>
            <p:cNvSpPr txBox="1"/>
            <p:nvPr/>
          </p:nvSpPr>
          <p:spPr>
            <a:xfrm>
              <a:off x="1638300" y="1838325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MALG</a:t>
              </a:r>
            </a:p>
            <a:p>
              <a:r>
                <a:rPr lang="en-US" dirty="0"/>
                <a:t>       MALK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725A94-41B4-472F-BEDB-DD562DA5820E}"/>
                </a:ext>
              </a:extLst>
            </p:cNvPr>
            <p:cNvSpPr txBox="1"/>
            <p:nvPr/>
          </p:nvSpPr>
          <p:spPr>
            <a:xfrm>
              <a:off x="3105150" y="1838325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MAL- G</a:t>
              </a:r>
            </a:p>
            <a:p>
              <a:r>
                <a:rPr lang="en-US" dirty="0"/>
                <a:t>       MALLG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482B78-6B79-483E-9DB2-CB1959AC3BB8}"/>
                </a:ext>
              </a:extLst>
            </p:cNvPr>
            <p:cNvSpPr txBox="1"/>
            <p:nvPr/>
          </p:nvSpPr>
          <p:spPr>
            <a:xfrm>
              <a:off x="4733925" y="1838324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MALG</a:t>
              </a:r>
            </a:p>
            <a:p>
              <a:r>
                <a:rPr lang="en-US" dirty="0"/>
                <a:t>       MAL 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70F210-60CA-4615-8411-EEE0B4E9A7E8}"/>
                </a:ext>
              </a:extLst>
            </p:cNvPr>
            <p:cNvSpPr txBox="1"/>
            <p:nvPr/>
          </p:nvSpPr>
          <p:spPr>
            <a:xfrm>
              <a:off x="6136481" y="1838323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 -K</a:t>
              </a:r>
            </a:p>
            <a:p>
              <a:r>
                <a:rPr lang="en-US" dirty="0"/>
                <a:t>       MALLG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D7155A-7077-4788-A3C6-9C4666310080}"/>
                </a:ext>
              </a:extLst>
            </p:cNvPr>
            <p:cNvSpPr txBox="1"/>
            <p:nvPr/>
          </p:nvSpPr>
          <p:spPr>
            <a:xfrm>
              <a:off x="7603331" y="1838323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MALK</a:t>
              </a:r>
            </a:p>
            <a:p>
              <a:r>
                <a:rPr lang="en-US" dirty="0"/>
                <a:t>       MAL 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581083-A2A3-413B-84CE-DE8F284470CA}"/>
                </a:ext>
              </a:extLst>
            </p:cNvPr>
            <p:cNvSpPr txBox="1"/>
            <p:nvPr/>
          </p:nvSpPr>
          <p:spPr>
            <a:xfrm>
              <a:off x="9005887" y="1838322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MALLG</a:t>
              </a:r>
            </a:p>
            <a:p>
              <a:r>
                <a:rPr lang="en-US" dirty="0"/>
                <a:t>       MAL - -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67756" y="4245956"/>
            <a:ext cx="485648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i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We want to extract out </a:t>
            </a:r>
            <a:r>
              <a:rPr lang="en-US" sz="2300" b="1" i="1" u="sng">
                <a:solidFill>
                  <a:schemeClr val="bg1">
                    <a:lumMod val="75000"/>
                    <a:lumOff val="25000"/>
                  </a:schemeClr>
                </a:solidFill>
              </a:rPr>
              <a:t>ONLY center </a:t>
            </a:r>
            <a:r>
              <a:rPr lang="en-US" sz="2300" b="1" i="1" u="sng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seq’s</a:t>
            </a:r>
            <a:r>
              <a:rPr lang="en-US" sz="2300" b="1" i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aligned pairs:</a:t>
            </a:r>
            <a:endParaRPr lang="en-US" sz="23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23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6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7" y="97299"/>
            <a:ext cx="5381625" cy="875986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 err="1"/>
              <a:t>buildMSA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2" y="1094994"/>
            <a:ext cx="12163808" cy="233400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 u="sng" dirty="0"/>
              <a:t>Input:</a:t>
            </a:r>
            <a:endParaRPr lang="en-US" sz="2400" dirty="0"/>
          </a:p>
          <a:p>
            <a:pPr algn="l"/>
            <a:r>
              <a:rPr lang="en-US" sz="2200" i="1" dirty="0"/>
              <a:t>patterns</a:t>
            </a:r>
            <a:r>
              <a:rPr lang="en-US" sz="2200" dirty="0"/>
              <a:t> = [ [ MALG ] , [ MAL-G ], [ MALG ] ] = </a:t>
            </a:r>
            <a:r>
              <a:rPr lang="en-US" dirty="0"/>
              <a:t>versions of center seq after being pair aligned</a:t>
            </a:r>
          </a:p>
          <a:p>
            <a:pPr algn="l"/>
            <a:r>
              <a:rPr lang="en-US" sz="2200" i="1" dirty="0"/>
              <a:t>subjects  </a:t>
            </a:r>
            <a:r>
              <a:rPr lang="en-US" sz="2200" dirty="0"/>
              <a:t>= [ [ MALK ], [ MALLG ] , [ MAL - ] ] = </a:t>
            </a:r>
            <a:r>
              <a:rPr lang="en-US" dirty="0"/>
              <a:t>other seqs after being aligned to center sequence</a:t>
            </a:r>
          </a:p>
          <a:p>
            <a:pPr algn="l"/>
            <a:r>
              <a:rPr lang="en-US" sz="2200" dirty="0" err="1"/>
              <a:t>i</a:t>
            </a:r>
            <a:r>
              <a:rPr lang="en-US" sz="1300" dirty="0" err="1"/>
              <a:t>center</a:t>
            </a:r>
            <a:r>
              <a:rPr lang="en-US" sz="1000" dirty="0"/>
              <a:t>              </a:t>
            </a:r>
            <a:r>
              <a:rPr lang="en-US" sz="2200" dirty="0"/>
              <a:t>=      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200" dirty="0"/>
              <a:t>      =    </a:t>
            </a:r>
            <a:r>
              <a:rPr lang="en-US" dirty="0"/>
              <a:t>index of center seq originally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8ED9AD-8B71-48B6-B140-80E1E6F1F9E6}"/>
              </a:ext>
            </a:extLst>
          </p:cNvPr>
          <p:cNvSpPr txBox="1">
            <a:spLocks/>
          </p:cNvSpPr>
          <p:nvPr/>
        </p:nvSpPr>
        <p:spPr>
          <a:xfrm>
            <a:off x="3228879" y="3790569"/>
            <a:ext cx="5734239" cy="29150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Output:</a:t>
            </a:r>
          </a:p>
          <a:p>
            <a:r>
              <a:rPr lang="en-US" dirty="0"/>
              <a:t>Build the aligned matrix: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B7EF1E-5AA7-4C96-9B6C-472483BF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87760"/>
              </p:ext>
            </p:extLst>
          </p:nvPr>
        </p:nvGraphicFramePr>
        <p:xfrm>
          <a:off x="4559298" y="4729691"/>
          <a:ext cx="2921000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4486277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2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7" y="85725"/>
            <a:ext cx="5381625" cy="647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buildMSA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068" y="4317358"/>
            <a:ext cx="6551271" cy="2792785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200" b="1" i="1" dirty="0">
                <a:solidFill>
                  <a:schemeClr val="bg1"/>
                </a:solidFill>
              </a:rPr>
              <a:t>	                            </a:t>
            </a:r>
            <a:r>
              <a:rPr lang="en-US" sz="2200" b="1" i="1" dirty="0">
                <a:solidFill>
                  <a:schemeClr val="tx2">
                    <a:lumMod val="25000"/>
                  </a:schemeClr>
                </a:solidFill>
              </a:rPr>
              <a:t>k=3          k=2</a:t>
            </a:r>
          </a:p>
          <a:p>
            <a:pPr algn="l"/>
            <a:r>
              <a:rPr lang="en-US" sz="2200" b="1" i="1" dirty="0">
                <a:solidFill>
                  <a:schemeClr val="bg1"/>
                </a:solidFill>
              </a:rPr>
              <a:t>                              </a:t>
            </a:r>
            <a:r>
              <a:rPr lang="en-US" sz="2200" b="1" i="1" dirty="0" err="1">
                <a:solidFill>
                  <a:schemeClr val="bg1"/>
                </a:solidFill>
              </a:rPr>
              <a:t>i</a:t>
            </a:r>
            <a:r>
              <a:rPr lang="en-US" sz="2200" b="1" i="1" dirty="0">
                <a:solidFill>
                  <a:schemeClr val="bg1"/>
                </a:solidFill>
              </a:rPr>
              <a:t>=2           </a:t>
            </a:r>
            <a:r>
              <a:rPr lang="en-US" sz="2200" b="1" i="1" dirty="0" err="1">
                <a:solidFill>
                  <a:schemeClr val="bg1"/>
                </a:solidFill>
              </a:rPr>
              <a:t>i</a:t>
            </a:r>
            <a:r>
              <a:rPr lang="en-US" sz="2200" b="1" i="1" dirty="0">
                <a:solidFill>
                  <a:schemeClr val="bg1"/>
                </a:solidFill>
              </a:rPr>
              <a:t>=3             </a:t>
            </a:r>
          </a:p>
          <a:p>
            <a:pPr algn="l"/>
            <a:r>
              <a:rPr lang="en-US" sz="2200" i="1" dirty="0"/>
              <a:t>patterns</a:t>
            </a:r>
            <a:r>
              <a:rPr lang="en-US" sz="2200" dirty="0"/>
              <a:t> = [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MALG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, 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 -G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,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MALG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] </a:t>
            </a:r>
          </a:p>
          <a:p>
            <a:endParaRPr lang="en-US" sz="2200" i="1" dirty="0"/>
          </a:p>
          <a:p>
            <a:pPr algn="l"/>
            <a:r>
              <a:rPr lang="en-US" sz="2200" i="1" dirty="0"/>
              <a:t> subjects </a:t>
            </a:r>
            <a:r>
              <a:rPr lang="en-US" sz="2200" dirty="0"/>
              <a:t>= [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MALK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,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 LG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, 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MALLG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en-US" sz="2200" dirty="0"/>
              <a:t>]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8ED9AD-8B71-48B6-B140-80E1E6F1F9E6}"/>
              </a:ext>
            </a:extLst>
          </p:cNvPr>
          <p:cNvSpPr txBox="1">
            <a:spLocks/>
          </p:cNvSpPr>
          <p:nvPr/>
        </p:nvSpPr>
        <p:spPr>
          <a:xfrm>
            <a:off x="2882917" y="952195"/>
            <a:ext cx="6565956" cy="32348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Create first two rows of matrix from the first aligned pair</a:t>
            </a:r>
          </a:p>
          <a:p>
            <a:pPr algn="l"/>
            <a:r>
              <a:rPr lang="en-US" dirty="0"/>
              <a:t>	- first row should be center </a:t>
            </a:r>
            <a:r>
              <a:rPr lang="en-US" dirty="0" err="1"/>
              <a:t>seq</a:t>
            </a:r>
            <a:r>
              <a:rPr lang="en-US" dirty="0"/>
              <a:t> after 1</a:t>
            </a:r>
            <a:r>
              <a:rPr lang="en-US" baseline="30000" dirty="0"/>
              <a:t>st</a:t>
            </a:r>
            <a:r>
              <a:rPr lang="en-US" dirty="0"/>
              <a:t> alignment</a:t>
            </a:r>
          </a:p>
          <a:p>
            <a:pPr algn="l"/>
            <a:r>
              <a:rPr lang="en-US" dirty="0"/>
              <a:t>	- second row is the other sequence after alignment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B7EF1E-5AA7-4C96-9B6C-472483BF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2263"/>
              </p:ext>
            </p:extLst>
          </p:nvPr>
        </p:nvGraphicFramePr>
        <p:xfrm>
          <a:off x="5087449" y="2863353"/>
          <a:ext cx="2352673" cy="10993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00073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6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62720"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           next </a:t>
                      </a:r>
                      <a:r>
                        <a:rPr lang="en-US" sz="1200" dirty="0" err="1"/>
                        <a:t>seq</a:t>
                      </a:r>
                      <a:r>
                        <a:rPr lang="en-US" sz="1200" dirty="0"/>
                        <a:t> goes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>
            <a:off x="2800683" y="5096993"/>
            <a:ext cx="114300" cy="2802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78022-0EF2-47EA-82C8-D3DC1BC26164}"/>
              </a:ext>
            </a:extLst>
          </p:cNvPr>
          <p:cNvCxnSpPr>
            <a:cxnSpLocks/>
          </p:cNvCxnSpPr>
          <p:nvPr/>
        </p:nvCxnSpPr>
        <p:spPr>
          <a:xfrm>
            <a:off x="2746001" y="5114941"/>
            <a:ext cx="164297" cy="117669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1C3A94-93F1-4314-9A65-D71DA578B20A}"/>
              </a:ext>
            </a:extLst>
          </p:cNvPr>
          <p:cNvCxnSpPr/>
          <p:nvPr/>
        </p:nvCxnSpPr>
        <p:spPr>
          <a:xfrm>
            <a:off x="4121169" y="5114942"/>
            <a:ext cx="114300" cy="2802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270309-6367-4BA0-82B6-7AD81D906104}"/>
              </a:ext>
            </a:extLst>
          </p:cNvPr>
          <p:cNvCxnSpPr>
            <a:cxnSpLocks/>
          </p:cNvCxnSpPr>
          <p:nvPr/>
        </p:nvCxnSpPr>
        <p:spPr>
          <a:xfrm>
            <a:off x="4086428" y="5114941"/>
            <a:ext cx="149041" cy="11587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70658" y="5321149"/>
            <a:ext cx="166611" cy="278337"/>
          </a:xfrm>
          <a:prstGeom prst="rect">
            <a:avLst/>
          </a:prstGeom>
          <a:noFill/>
          <a:ln w="381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>
            <a:off x="3494198" y="4665353"/>
            <a:ext cx="2481" cy="614446"/>
          </a:xfrm>
          <a:prstGeom prst="straightConnector1">
            <a:avLst/>
          </a:prstGeom>
          <a:ln w="28575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72803" y="5309574"/>
            <a:ext cx="214946" cy="313221"/>
          </a:xfrm>
          <a:custGeom>
            <a:avLst/>
            <a:gdLst>
              <a:gd name="connsiteX0" fmla="*/ 0 w 180221"/>
              <a:gd name="connsiteY0" fmla="*/ 0 h 313221"/>
              <a:gd name="connsiteX1" fmla="*/ 180221 w 180221"/>
              <a:gd name="connsiteY1" fmla="*/ 0 h 313221"/>
              <a:gd name="connsiteX2" fmla="*/ 180221 w 180221"/>
              <a:gd name="connsiteY2" fmla="*/ 313221 h 313221"/>
              <a:gd name="connsiteX3" fmla="*/ 0 w 180221"/>
              <a:gd name="connsiteY3" fmla="*/ 313221 h 313221"/>
              <a:gd name="connsiteX4" fmla="*/ 0 w 180221"/>
              <a:gd name="connsiteY4" fmla="*/ 0 h 313221"/>
              <a:gd name="connsiteX0" fmla="*/ 0 w 238095"/>
              <a:gd name="connsiteY0" fmla="*/ 23149 h 336370"/>
              <a:gd name="connsiteX1" fmla="*/ 238095 w 238095"/>
              <a:gd name="connsiteY1" fmla="*/ 0 h 336370"/>
              <a:gd name="connsiteX2" fmla="*/ 180221 w 238095"/>
              <a:gd name="connsiteY2" fmla="*/ 336370 h 336370"/>
              <a:gd name="connsiteX3" fmla="*/ 0 w 238095"/>
              <a:gd name="connsiteY3" fmla="*/ 336370 h 336370"/>
              <a:gd name="connsiteX4" fmla="*/ 0 w 238095"/>
              <a:gd name="connsiteY4" fmla="*/ 23149 h 336370"/>
              <a:gd name="connsiteX0" fmla="*/ 0 w 249670"/>
              <a:gd name="connsiteY0" fmla="*/ 23149 h 336370"/>
              <a:gd name="connsiteX1" fmla="*/ 238095 w 249670"/>
              <a:gd name="connsiteY1" fmla="*/ 0 h 336370"/>
              <a:gd name="connsiteX2" fmla="*/ 249670 w 249670"/>
              <a:gd name="connsiteY2" fmla="*/ 336370 h 336370"/>
              <a:gd name="connsiteX3" fmla="*/ 0 w 249670"/>
              <a:gd name="connsiteY3" fmla="*/ 336370 h 336370"/>
              <a:gd name="connsiteX4" fmla="*/ 0 w 249670"/>
              <a:gd name="connsiteY4" fmla="*/ 23149 h 336370"/>
              <a:gd name="connsiteX0" fmla="*/ 0 w 249670"/>
              <a:gd name="connsiteY0" fmla="*/ 23149 h 336370"/>
              <a:gd name="connsiteX1" fmla="*/ 191796 w 249670"/>
              <a:gd name="connsiteY1" fmla="*/ 0 h 336370"/>
              <a:gd name="connsiteX2" fmla="*/ 249670 w 249670"/>
              <a:gd name="connsiteY2" fmla="*/ 336370 h 336370"/>
              <a:gd name="connsiteX3" fmla="*/ 0 w 249670"/>
              <a:gd name="connsiteY3" fmla="*/ 336370 h 336370"/>
              <a:gd name="connsiteX4" fmla="*/ 0 w 249670"/>
              <a:gd name="connsiteY4" fmla="*/ 23149 h 336370"/>
              <a:gd name="connsiteX0" fmla="*/ 0 w 214946"/>
              <a:gd name="connsiteY0" fmla="*/ 23149 h 336370"/>
              <a:gd name="connsiteX1" fmla="*/ 191796 w 214946"/>
              <a:gd name="connsiteY1" fmla="*/ 0 h 336370"/>
              <a:gd name="connsiteX2" fmla="*/ 214946 w 214946"/>
              <a:gd name="connsiteY2" fmla="*/ 336370 h 336370"/>
              <a:gd name="connsiteX3" fmla="*/ 0 w 214946"/>
              <a:gd name="connsiteY3" fmla="*/ 336370 h 336370"/>
              <a:gd name="connsiteX4" fmla="*/ 0 w 214946"/>
              <a:gd name="connsiteY4" fmla="*/ 23149 h 336370"/>
              <a:gd name="connsiteX0" fmla="*/ 0 w 214946"/>
              <a:gd name="connsiteY0" fmla="*/ 0 h 313221"/>
              <a:gd name="connsiteX1" fmla="*/ 214946 w 214946"/>
              <a:gd name="connsiteY1" fmla="*/ 11575 h 313221"/>
              <a:gd name="connsiteX2" fmla="*/ 214946 w 214946"/>
              <a:gd name="connsiteY2" fmla="*/ 313221 h 313221"/>
              <a:gd name="connsiteX3" fmla="*/ 0 w 214946"/>
              <a:gd name="connsiteY3" fmla="*/ 313221 h 313221"/>
              <a:gd name="connsiteX4" fmla="*/ 0 w 214946"/>
              <a:gd name="connsiteY4" fmla="*/ 0 h 3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46" h="313221">
                <a:moveTo>
                  <a:pt x="0" y="0"/>
                </a:moveTo>
                <a:lnTo>
                  <a:pt x="214946" y="11575"/>
                </a:lnTo>
                <a:lnTo>
                  <a:pt x="214946" y="313221"/>
                </a:lnTo>
                <a:lnTo>
                  <a:pt x="0" y="3132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 flipH="1">
            <a:off x="4702157" y="4665353"/>
            <a:ext cx="707" cy="610672"/>
          </a:xfrm>
          <a:prstGeom prst="straightConnector1">
            <a:avLst/>
          </a:prstGeom>
          <a:ln w="28575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27705" y="5091892"/>
            <a:ext cx="5423456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are lots of indexing variables to keep track of: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= which pair of aligned sequences is being added to matrix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 = where in the new row are you adding to</a:t>
            </a:r>
          </a:p>
          <a:p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k = where you’re looking at within the inputted sequences 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 = which column of the alignment matrix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87449" y="3595445"/>
            <a:ext cx="583051" cy="3659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>
            <a:off x="4776018" y="3822536"/>
            <a:ext cx="31143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64817" y="36319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j=1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74694" y="2863353"/>
            <a:ext cx="564760" cy="109807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 flipH="1">
            <a:off x="7468505" y="3631969"/>
            <a:ext cx="286533" cy="14646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47371" y="339700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m=4</a:t>
            </a:r>
          </a:p>
        </p:txBody>
      </p:sp>
    </p:spTree>
    <p:extLst>
      <p:ext uri="{BB962C8B-B14F-4D97-AF65-F5344CB8AC3E}">
        <p14:creationId xmlns:p14="http://schemas.microsoft.com/office/powerpoint/2010/main" val="357161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7" y="85725"/>
            <a:ext cx="5381625" cy="647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buildMSA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1987" y="996130"/>
            <a:ext cx="5666552" cy="1138919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200" i="1" dirty="0"/>
              <a:t>patterns</a:t>
            </a:r>
            <a:r>
              <a:rPr lang="en-US" sz="2200" dirty="0"/>
              <a:t> = [ [ MALG ] , [ MAL-G ], [ MALG ] ]</a:t>
            </a:r>
            <a:endParaRPr lang="en-US" sz="2400" dirty="0"/>
          </a:p>
          <a:p>
            <a:pPr algn="l"/>
            <a:r>
              <a:rPr lang="en-US" sz="2200" i="1" dirty="0"/>
              <a:t>subjects  </a:t>
            </a:r>
            <a:r>
              <a:rPr lang="en-US" sz="2200" dirty="0"/>
              <a:t>= [ [ MALK ], [ MALLG ] , [ MAL - ] ]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4660" y="2390614"/>
            <a:ext cx="530120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General protocol for building the matrix: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Every time you add a new row (j), check that patterns[[</a:t>
            </a:r>
            <a:r>
              <a:rPr lang="en-US" dirty="0" err="1"/>
              <a:t>i</a:t>
            </a:r>
            <a:r>
              <a:rPr lang="en-US" dirty="0"/>
              <a:t>]] matches to the first row of the matrix without a gap. If they are, add subjects[[</a:t>
            </a:r>
            <a:r>
              <a:rPr lang="en-US" dirty="0" err="1"/>
              <a:t>i</a:t>
            </a:r>
            <a:r>
              <a:rPr lang="en-US" dirty="0"/>
              <a:t>]] as it is to the new row 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If patterns[[</a:t>
            </a:r>
            <a:r>
              <a:rPr lang="en-US" dirty="0" err="1"/>
              <a:t>i</a:t>
            </a:r>
            <a:r>
              <a:rPr lang="en-US" dirty="0"/>
              <a:t>]] has a gap and the first row doesn’t, add a gap to every previous row, and then add subjects[[</a:t>
            </a:r>
            <a:r>
              <a:rPr lang="en-US" dirty="0" err="1"/>
              <a:t>i</a:t>
            </a:r>
            <a:r>
              <a:rPr lang="en-US" dirty="0"/>
              <a:t>]] as it is to the new row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If the first row has a gap that patterns[[</a:t>
            </a:r>
            <a:r>
              <a:rPr lang="en-US" dirty="0" err="1"/>
              <a:t>i</a:t>
            </a:r>
            <a:r>
              <a:rPr lang="en-US" dirty="0"/>
              <a:t>]] does not, insert a gap into subjects[[</a:t>
            </a:r>
            <a:r>
              <a:rPr lang="en-US" dirty="0" err="1"/>
              <a:t>i</a:t>
            </a:r>
            <a:r>
              <a:rPr lang="en-US" dirty="0"/>
              <a:t>]] where necessary as you add it to the new row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BD7D04-0F5D-9E45-96DD-A02FE8B8DAD3}"/>
              </a:ext>
            </a:extLst>
          </p:cNvPr>
          <p:cNvSpPr txBox="1">
            <a:spLocks/>
          </p:cNvSpPr>
          <p:nvPr/>
        </p:nvSpPr>
        <p:spPr>
          <a:xfrm>
            <a:off x="113470" y="1173240"/>
            <a:ext cx="4298970" cy="225576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/>
              <a:t>Input:</a:t>
            </a:r>
            <a:endParaRPr lang="en-US" sz="2400" dirty="0"/>
          </a:p>
          <a:p>
            <a:pPr algn="l"/>
            <a:r>
              <a:rPr lang="en-US" sz="2200" i="1" dirty="0"/>
              <a:t>patterns</a:t>
            </a:r>
            <a:r>
              <a:rPr lang="en-US" sz="2200" dirty="0"/>
              <a:t> = </a:t>
            </a:r>
            <a:r>
              <a:rPr lang="en-US" dirty="0"/>
              <a:t>versions of center seq after being pair aligned</a:t>
            </a:r>
          </a:p>
          <a:p>
            <a:pPr algn="l"/>
            <a:r>
              <a:rPr lang="en-US" sz="2200" i="1" dirty="0"/>
              <a:t>subjects  </a:t>
            </a:r>
            <a:r>
              <a:rPr lang="en-US" sz="2200" dirty="0"/>
              <a:t>= </a:t>
            </a:r>
            <a:r>
              <a:rPr lang="en-US" dirty="0"/>
              <a:t>other sequences after being aligned to center sequence</a:t>
            </a:r>
          </a:p>
        </p:txBody>
      </p:sp>
    </p:spTree>
    <p:extLst>
      <p:ext uri="{BB962C8B-B14F-4D97-AF65-F5344CB8AC3E}">
        <p14:creationId xmlns:p14="http://schemas.microsoft.com/office/powerpoint/2010/main" val="12143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580" y="242957"/>
            <a:ext cx="5381625" cy="647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buildMSA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46" y="1304165"/>
            <a:ext cx="5666552" cy="1138919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200" i="1" dirty="0"/>
              <a:t>patterns</a:t>
            </a:r>
            <a:r>
              <a:rPr lang="en-US" sz="2200" dirty="0"/>
              <a:t> = [ [ MALG ] , [ MAL-G ], [ MALG ] ]</a:t>
            </a:r>
            <a:endParaRPr lang="en-US" sz="2400" dirty="0"/>
          </a:p>
          <a:p>
            <a:pPr algn="l"/>
            <a:r>
              <a:rPr lang="en-US" sz="2200" i="1" dirty="0"/>
              <a:t>subjects  </a:t>
            </a:r>
            <a:r>
              <a:rPr lang="en-US" sz="2200" dirty="0"/>
              <a:t>= [ [ MALK ], [ MALLG ] , [ MAL - ] ]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B7EF1E-5AA7-4C96-9B6C-472483BF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99687"/>
              </p:ext>
            </p:extLst>
          </p:nvPr>
        </p:nvGraphicFramePr>
        <p:xfrm>
          <a:off x="8755205" y="1432273"/>
          <a:ext cx="2352673" cy="7416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00073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9446" y="2353270"/>
            <a:ext cx="1133310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u="sng" dirty="0"/>
              <a:t>Example: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r>
              <a:rPr lang="en-US" sz="2000" dirty="0"/>
              <a:t>Adding 2</a:t>
            </a:r>
            <a:r>
              <a:rPr lang="en-US" sz="2000" baseline="30000" dirty="0"/>
              <a:t>nd</a:t>
            </a:r>
            <a:r>
              <a:rPr lang="en-US" sz="2000" dirty="0"/>
              <a:t> pair)</a:t>
            </a:r>
          </a:p>
          <a:p>
            <a:r>
              <a:rPr lang="en-US" sz="2000" dirty="0"/>
              <a:t>     We check if patterns[[2]] is matches to the first row of the matrix. </a:t>
            </a:r>
          </a:p>
          <a:p>
            <a:r>
              <a:rPr lang="en-US" sz="2000" dirty="0"/>
              <a:t>     Patterns[[2]] has a gap that the first row doesn’t. So, we insert a </a:t>
            </a:r>
          </a:p>
          <a:p>
            <a:r>
              <a:rPr lang="en-US" sz="2000" dirty="0"/>
              <a:t>     gap into </a:t>
            </a:r>
            <a:r>
              <a:rPr lang="en-US" sz="2000" b="1" dirty="0"/>
              <a:t>the previous rows </a:t>
            </a:r>
            <a:r>
              <a:rPr lang="en-US" sz="2000" dirty="0"/>
              <a:t>and then add subjects[[2]] to the matrix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Adding 3</a:t>
            </a:r>
            <a:r>
              <a:rPr lang="en-US" sz="2000" baseline="30000" dirty="0"/>
              <a:t>rd</a:t>
            </a:r>
            <a:r>
              <a:rPr lang="en-US" sz="2000" dirty="0"/>
              <a:t> pair)</a:t>
            </a:r>
          </a:p>
          <a:p>
            <a:r>
              <a:rPr lang="en-US" sz="2000" dirty="0"/>
              <a:t>	When we check if they match, we see that pattens[[3]] is missing </a:t>
            </a:r>
          </a:p>
          <a:p>
            <a:r>
              <a:rPr lang="en-US" sz="2000" dirty="0"/>
              <a:t>        a gap in the 4</a:t>
            </a:r>
            <a:r>
              <a:rPr lang="en-US" sz="2000" baseline="30000" dirty="0"/>
              <a:t>th</a:t>
            </a:r>
            <a:r>
              <a:rPr lang="en-US" sz="2000" dirty="0"/>
              <a:t> index of the first row. So, when we add subjects[[3]]</a:t>
            </a:r>
          </a:p>
          <a:p>
            <a:r>
              <a:rPr lang="en-US" sz="2000" dirty="0"/>
              <a:t>        to the new row we insert a blank in the 4</a:t>
            </a:r>
            <a:r>
              <a:rPr lang="en-US" sz="2000" baseline="30000" dirty="0"/>
              <a:t>th</a:t>
            </a:r>
            <a:r>
              <a:rPr lang="en-US" sz="2000" dirty="0"/>
              <a:t> index</a:t>
            </a:r>
          </a:p>
          <a:p>
            <a:endParaRPr lang="en-US" sz="2000" dirty="0"/>
          </a:p>
          <a:p>
            <a:r>
              <a:rPr lang="en-US" sz="2000" dirty="0"/>
              <a:t>Done!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B7EF1E-5AA7-4C96-9B6C-472483BF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67001"/>
              </p:ext>
            </p:extLst>
          </p:nvPr>
        </p:nvGraphicFramePr>
        <p:xfrm>
          <a:off x="8786966" y="2872740"/>
          <a:ext cx="2352671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80707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B208C6-16AD-4B72-A155-B2A0B1A71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51936"/>
              </p:ext>
            </p:extLst>
          </p:nvPr>
        </p:nvGraphicFramePr>
        <p:xfrm>
          <a:off x="8786966" y="4837271"/>
          <a:ext cx="2352671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80707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5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066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1853</TotalTime>
  <Words>1033</Words>
  <Application>Microsoft Macintosh PowerPoint</Application>
  <PresentationFormat>Widescreen</PresentationFormat>
  <Paragraphs>317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Center star algorithm</vt:lpstr>
      <vt:lpstr>Step 1</vt:lpstr>
      <vt:lpstr>Step 2</vt:lpstr>
      <vt:lpstr>Step 2</vt:lpstr>
      <vt:lpstr>Step 3</vt:lpstr>
      <vt:lpstr>Understanding buildMSA()</vt:lpstr>
      <vt:lpstr>buildMSA()</vt:lpstr>
      <vt:lpstr>buildMSA()</vt:lpstr>
      <vt:lpstr>buildMSA()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buildMSA()</dc:title>
  <dc:creator>Dannie Griggs</dc:creator>
  <cp:lastModifiedBy>Esmael Jafari Haddadian</cp:lastModifiedBy>
  <cp:revision>41</cp:revision>
  <dcterms:created xsi:type="dcterms:W3CDTF">2019-11-05T17:18:29Z</dcterms:created>
  <dcterms:modified xsi:type="dcterms:W3CDTF">2021-11-02T03:55:12Z</dcterms:modified>
</cp:coreProperties>
</file>