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3098" r:id="rId3"/>
    <p:sldId id="328" r:id="rId4"/>
    <p:sldId id="306" r:id="rId5"/>
    <p:sldId id="348" r:id="rId6"/>
    <p:sldId id="276" r:id="rId7"/>
    <p:sldId id="3099" r:id="rId8"/>
    <p:sldId id="290" r:id="rId9"/>
    <p:sldId id="258" r:id="rId10"/>
    <p:sldId id="325" r:id="rId11"/>
    <p:sldId id="323" r:id="rId12"/>
    <p:sldId id="361" r:id="rId13"/>
    <p:sldId id="359" r:id="rId14"/>
    <p:sldId id="3095" r:id="rId15"/>
    <p:sldId id="3091" r:id="rId16"/>
    <p:sldId id="354" r:id="rId17"/>
    <p:sldId id="310" r:id="rId18"/>
    <p:sldId id="260" r:id="rId19"/>
  </p:sldIdLst>
  <p:sldSz cx="12192000" cy="6858000"/>
  <p:notesSz cx="6858000" cy="9144000"/>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6EF34EC1-CCAA-4AD4-85C9-B8272F41FB16}">
          <p14:sldIdLst>
            <p14:sldId id="256"/>
            <p14:sldId id="3098"/>
            <p14:sldId id="328"/>
            <p14:sldId id="306"/>
            <p14:sldId id="348"/>
            <p14:sldId id="276"/>
            <p14:sldId id="3099"/>
            <p14:sldId id="290"/>
            <p14:sldId id="258"/>
            <p14:sldId id="325"/>
            <p14:sldId id="323"/>
            <p14:sldId id="361"/>
            <p14:sldId id="359"/>
            <p14:sldId id="3095"/>
            <p14:sldId id="3091"/>
            <p14:sldId id="354"/>
            <p14:sldId id="310"/>
            <p14:sldId id="260"/>
          </p14:sldIdLst>
        </p14:section>
      </p14:sectionLst>
    </p:ext>
    <p:ext uri="{EFAFB233-063F-42B5-8137-9DF3F51BA10A}">
      <p15:sldGuideLst xmlns:p15="http://schemas.microsoft.com/office/powerpoint/2012/main">
        <p15:guide id="1" orient="horz" pos="2184">
          <p15:clr>
            <a:srgbClr val="A4A3A4"/>
          </p15:clr>
        </p15:guide>
        <p15:guide id="2" pos="3840">
          <p15:clr>
            <a:srgbClr val="A4A3A4"/>
          </p15:clr>
        </p15:guide>
        <p15:guide id="3" pos="311">
          <p15:clr>
            <a:srgbClr val="A4A3A4"/>
          </p15:clr>
        </p15:guide>
        <p15:guide id="4" pos="3188">
          <p15:clr>
            <a:srgbClr val="A4A3A4"/>
          </p15:clr>
        </p15:guide>
        <p15:guide id="5" pos="7289">
          <p15:clr>
            <a:srgbClr val="A4A3A4"/>
          </p15:clr>
        </p15:guide>
        <p15:guide id="6" pos="7104">
          <p15:clr>
            <a:srgbClr val="A4A3A4"/>
          </p15:clr>
        </p15:guide>
        <p15:guide id="7" orient="horz" pos="3884">
          <p15:clr>
            <a:srgbClr val="A4A3A4"/>
          </p15:clr>
        </p15:guide>
        <p15:guide id="8" orient="horz" pos="905">
          <p15:clr>
            <a:srgbClr val="A4A3A4"/>
          </p15:clr>
        </p15:guide>
        <p15:guide id="9" orient="horz" pos="709">
          <p15:clr>
            <a:srgbClr val="A4A3A4"/>
          </p15:clr>
        </p15:guide>
        <p15:guide id="10" orient="horz" pos="315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5757"/>
    <a:srgbClr val="BA0B31"/>
    <a:srgbClr val="6D6D6D"/>
    <a:srgbClr val="A6A6A6"/>
    <a:srgbClr val="7F8C8D"/>
    <a:srgbClr val="0989B1"/>
    <a:srgbClr val="ECF0F1"/>
    <a:srgbClr val="E74C3C"/>
    <a:srgbClr val="94B155"/>
    <a:srgbClr val="3D9F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20" autoAdjust="0"/>
    <p:restoredTop sz="94660"/>
  </p:normalViewPr>
  <p:slideViewPr>
    <p:cSldViewPr snapToGrid="0" showGuides="1">
      <p:cViewPr varScale="1">
        <p:scale>
          <a:sx n="112" d="100"/>
          <a:sy n="112" d="100"/>
        </p:scale>
        <p:origin x="520" y="200"/>
      </p:cViewPr>
      <p:guideLst>
        <p:guide orient="horz" pos="2184"/>
        <p:guide pos="3840"/>
        <p:guide pos="311"/>
        <p:guide pos="3188"/>
        <p:guide pos="7289"/>
        <p:guide pos="7104"/>
        <p:guide orient="horz" pos="3884"/>
        <p:guide orient="horz" pos="905"/>
        <p:guide orient="horz" pos="709"/>
        <p:guide orient="horz" pos="3155"/>
      </p:guideLst>
    </p:cSldViewPr>
  </p:slideViewPr>
  <p:notesTextViewPr>
    <p:cViewPr>
      <p:scale>
        <a:sx n="1" d="1"/>
        <a:sy n="1" d="1"/>
      </p:scale>
      <p:origin x="0" y="0"/>
    </p:cViewPr>
  </p:notesTextViewPr>
  <p:sorterViewPr>
    <p:cViewPr>
      <p:scale>
        <a:sx n="139" d="100"/>
        <a:sy n="139" d="100"/>
      </p:scale>
      <p:origin x="0" y="0"/>
    </p:cViewPr>
  </p:sorterViewPr>
  <p:notesViewPr>
    <p:cSldViewPr snapToGrid="0">
      <p:cViewPr varScale="1">
        <p:scale>
          <a:sx n="65" d="100"/>
          <a:sy n="65" d="100"/>
        </p:scale>
        <p:origin x="3154"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83A066-C6CC-44EF-8A1B-8656B056071D}" type="datetimeFigureOut">
              <a:rPr lang="zh-CN" altLang="en-US" smtClean="0"/>
              <a:t>2022/2/26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A28D21-2707-4CA8-BBC0-E072FA1B7B82}"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A28D21-2707-4CA8-BBC0-E072FA1B7B82}"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A28D21-2707-4CA8-BBC0-E072FA1B7B82}"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A28D21-2707-4CA8-BBC0-E072FA1B7B82}"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A28D21-2707-4CA8-BBC0-E072FA1B7B82}"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A28D21-2707-4CA8-BBC0-E072FA1B7B82}"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C212A0-7918-443B-BC26-B2C355370BBD}"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A28D21-2707-4CA8-BBC0-E072FA1B7B82}"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A28D21-2707-4CA8-BBC0-E072FA1B7B82}"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A28D21-2707-4CA8-BBC0-E072FA1B7B82}" type="slidenum">
              <a:rPr lang="zh-CN" altLang="en-US" smtClean="0"/>
              <a:t>18</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A28D21-2707-4CA8-BBC0-E072FA1B7B82}"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A28D21-2707-4CA8-BBC0-E072FA1B7B82}"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A28D21-2707-4CA8-BBC0-E072FA1B7B82}"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A28D21-2707-4CA8-BBC0-E072FA1B7B82}"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A28D21-2707-4CA8-BBC0-E072FA1B7B82}"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A28D21-2707-4CA8-BBC0-E072FA1B7B82}" type="slidenum">
              <a:rPr lang="zh-CN" altLang="en-US" smtClean="0"/>
              <a:t>7</a:t>
            </a:fld>
            <a:endParaRPr lang="zh-CN" altLang="en-US"/>
          </a:p>
        </p:txBody>
      </p:sp>
    </p:spTree>
    <p:extLst>
      <p:ext uri="{BB962C8B-B14F-4D97-AF65-F5344CB8AC3E}">
        <p14:creationId xmlns:p14="http://schemas.microsoft.com/office/powerpoint/2010/main" val="4024728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A28D21-2707-4CA8-BBC0-E072FA1B7B82}"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A28D21-2707-4CA8-BBC0-E072FA1B7B82}"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stretch>
            <a:fillRect/>
          </a:stretch>
        </p:blipFill>
        <p:spPr>
          <a:xfrm>
            <a:off x="0" y="0"/>
            <a:ext cx="12192000" cy="6858000"/>
          </a:xfrm>
          <a:prstGeom prst="rect">
            <a:avLst/>
          </a:prstGeom>
        </p:spPr>
      </p:pic>
      <p:sp>
        <p:nvSpPr>
          <p:cNvPr id="2" name="矩形 1"/>
          <p:cNvSpPr/>
          <p:nvPr userDrawn="1"/>
        </p:nvSpPr>
        <p:spPr>
          <a:xfrm>
            <a:off x="0" y="0"/>
            <a:ext cx="12192000" cy="6858000"/>
          </a:xfrm>
          <a:prstGeom prst="rect">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仅标题">
    <p:bg>
      <p:bgRef idx="1001">
        <a:schemeClr val="bg1"/>
      </p:bgRef>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容与标题">
    <p:bg>
      <p:bgRef idx="1001">
        <a:schemeClr val="bg1"/>
      </p:bgRef>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图片与标题">
    <p:bg>
      <p:bgRef idx="1001">
        <a:schemeClr val="bg1"/>
      </p:bgRef>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和竖排文字">
    <p:bg>
      <p:bgRef idx="1001">
        <a:schemeClr val="bg1"/>
      </p:bgRef>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垂直排列标题与文本">
    <p:bg>
      <p:bgRef idx="1001">
        <a:schemeClr val="bg1"/>
      </p:bgRef>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bg>
      <p:bgRef idx="1001">
        <a:schemeClr val="bg1"/>
      </p:bgRef>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3 New Product">
    <p:bg>
      <p:bgRef idx="1001">
        <a:schemeClr val="bg1"/>
      </p:bgRef>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bg>
      <p:bgRef idx="1001">
        <a:schemeClr val="bg1"/>
      </p:bgRef>
    </p:bg>
    <p:spTree>
      <p:nvGrpSpPr>
        <p:cNvPr id="1" name=""/>
        <p:cNvGrpSpPr/>
        <p:nvPr/>
      </p:nvGrpSpPr>
      <p:grpSpPr>
        <a:xfrm>
          <a:off x="0" y="0"/>
          <a:ext cx="0" cy="0"/>
          <a:chOff x="0" y="0"/>
          <a:chExt cx="0" cy="0"/>
        </a:xfrm>
      </p:grpSpPr>
      <p:sp>
        <p:nvSpPr>
          <p:cNvPr id="4" name="矩形 3"/>
          <p:cNvSpPr/>
          <p:nvPr userDrawn="1"/>
        </p:nvSpPr>
        <p:spPr>
          <a:xfrm>
            <a:off x="8325228" y="6545425"/>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素材下载：</a:t>
            </a:r>
            <a:r>
              <a:rPr kumimoji="0" lang="en-US" altLang="zh-CN" sz="100" b="0" i="0" u="none" strike="noStrike" kern="0" cap="none" spc="0" normalizeH="0" baseline="0" noProof="0" dirty="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图表下载：</a:t>
            </a:r>
            <a:r>
              <a:rPr kumimoji="0" lang="en-US" altLang="zh-CN" sz="100" b="0" i="0" u="none" strike="noStrike" kern="0" cap="none" spc="0" normalizeH="0" baseline="0" noProof="0" dirty="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优秀</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Word</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www.1ppt.com/word/              Excel</a:t>
            </a:r>
            <a:r>
              <a:rPr kumimoji="0" lang="zh-CN" altLang="en-US" sz="100" b="0" i="0" u="none" strike="noStrike" kern="0" cap="none" spc="0" normalizeH="0" baseline="0" noProof="0" dirty="0">
                <a:ln>
                  <a:noFill/>
                </a:ln>
                <a:solidFill>
                  <a:prstClr val="white"/>
                </a:solidFill>
                <a:effectLst/>
                <a:uLnTx/>
                <a:uFillTx/>
              </a:rPr>
              <a:t>教程：</a:t>
            </a:r>
            <a:r>
              <a:rPr kumimoji="0" lang="en-US" altLang="zh-CN" sz="100" b="0" i="0" u="none" strike="noStrike" kern="0" cap="none" spc="0" normalizeH="0" baseline="0" noProof="0" dirty="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资料下载：</a:t>
            </a:r>
            <a:r>
              <a:rPr kumimoji="0" lang="en-US" altLang="zh-CN" sz="100" b="0" i="0" u="none" strike="noStrike" kern="0" cap="none" spc="0" normalizeH="0" baseline="0" noProof="0" dirty="0">
                <a:ln>
                  <a:noFill/>
                </a:ln>
                <a:solidFill>
                  <a:prstClr val="white"/>
                </a:solidFill>
                <a:effectLst/>
                <a:uLnTx/>
                <a:uFillTx/>
              </a:rPr>
              <a:t>www.1ppt.com/ziliao/                PPT</a:t>
            </a:r>
            <a:r>
              <a:rPr kumimoji="0" lang="zh-CN" altLang="en-US" sz="100" b="0" i="0" u="none" strike="noStrike" kern="0" cap="none" spc="0" normalizeH="0" baseline="0" noProof="0" dirty="0">
                <a:ln>
                  <a:noFill/>
                </a:ln>
                <a:solidFill>
                  <a:prstClr val="white"/>
                </a:solidFill>
                <a:effectLst/>
                <a:uLnTx/>
                <a:uFillTx/>
              </a:rPr>
              <a:t>课件下载：</a:t>
            </a:r>
            <a:r>
              <a:rPr kumimoji="0" lang="en-US" altLang="zh-CN" sz="100" b="0" i="0" u="none" strike="noStrike" kern="0" cap="none" spc="0" normalizeH="0" baseline="0" noProof="0" dirty="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范文下载：</a:t>
            </a:r>
            <a:r>
              <a:rPr kumimoji="0" lang="en-US" altLang="zh-CN" sz="100" b="0" i="0" u="none" strike="noStrike" kern="0" cap="none" spc="0" normalizeH="0" baseline="0" noProof="0" dirty="0">
                <a:ln>
                  <a:noFill/>
                </a:ln>
                <a:solidFill>
                  <a:prstClr val="white"/>
                </a:solidFill>
                <a:effectLst/>
                <a:uLnTx/>
                <a:uFillTx/>
              </a:rPr>
              <a:t>www.1ppt.com/fanwen/             </a:t>
            </a:r>
            <a:r>
              <a:rPr kumimoji="0" lang="zh-CN" altLang="en-US" sz="100" b="0" i="0" u="none" strike="noStrike" kern="0" cap="none" spc="0" normalizeH="0" baseline="0" noProof="0" dirty="0">
                <a:ln>
                  <a:noFill/>
                </a:ln>
                <a:solidFill>
                  <a:prstClr val="white"/>
                </a:solidFill>
                <a:effectLst/>
                <a:uLnTx/>
                <a:uFillTx/>
              </a:rPr>
              <a:t>试卷下载：</a:t>
            </a:r>
            <a:r>
              <a:rPr kumimoji="0" lang="en-US" altLang="zh-CN" sz="100" b="0" i="0" u="none" strike="noStrike" kern="0" cap="none" spc="0" normalizeH="0" baseline="0" noProof="0" dirty="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教案下载：</a:t>
            </a:r>
            <a:r>
              <a:rPr kumimoji="0" lang="en-US" altLang="zh-CN" sz="100" b="0" i="0" u="none" strike="noStrike" kern="0" cap="none" spc="0" normalizeH="0" baseline="0" noProof="0" dirty="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 </a:t>
            </a:r>
            <a:endParaRPr kumimoji="0" lang="zh-CN" altLang="en-US" sz="100" b="0" i="0" u="none" strike="noStrike" kern="0" cap="none" spc="0" normalizeH="0" baseline="0" noProof="0" dirty="0">
              <a:ln>
                <a:noFill/>
              </a:ln>
              <a:solidFill>
                <a:prstClr val="white"/>
              </a:solidFill>
              <a:effectLst/>
              <a:uLnTx/>
              <a:uFillTx/>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空白">
    <p:bg>
      <p:bgRef idx="1001">
        <a:schemeClr val="bg1"/>
      </p:bgRef>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幻灯片">
    <p:bg>
      <p:bgRef idx="1001">
        <a:schemeClr val="bg1"/>
      </p:bgRef>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节标题">
    <p:bg>
      <p:bgRef idx="1001">
        <a:schemeClr val="bg1"/>
      </p:bgRef>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两栏内容">
    <p:bg>
      <p:bgRef idx="1001">
        <a:schemeClr val="bg1"/>
      </p:bgRef>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比较">
    <p:bg>
      <p:bgRef idx="1001">
        <a:schemeClr val="bg1"/>
      </p:bgRef>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alpha val="20000"/>
          </a:schemeClr>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8.jpe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wh.cnki.net/m/article/detail/XZKX201606018"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9.jpeg"/><Relationship Id="rId4" Type="http://schemas.openxmlformats.org/officeDocument/2006/relationships/hyperlink" Target="https://wh.cnki.net/article/detail/HLJW201708034"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25870" y="-132239"/>
            <a:ext cx="12192000" cy="6858000"/>
          </a:xfrm>
          <a:prstGeom prst="rect">
            <a:avLst/>
          </a:prstGeom>
        </p:spPr>
      </p:pic>
      <p:sp>
        <p:nvSpPr>
          <p:cNvPr id="14" name="Freeform 157"/>
          <p:cNvSpPr>
            <a:spLocks noEditPoints="1"/>
          </p:cNvSpPr>
          <p:nvPr/>
        </p:nvSpPr>
        <p:spPr bwMode="auto">
          <a:xfrm>
            <a:off x="4996411" y="2687925"/>
            <a:ext cx="732473" cy="850612"/>
          </a:xfrm>
          <a:custGeom>
            <a:avLst/>
            <a:gdLst>
              <a:gd name="T0" fmla="*/ 54 w 76"/>
              <a:gd name="T1" fmla="*/ 0 h 88"/>
              <a:gd name="T2" fmla="*/ 14 w 76"/>
              <a:gd name="T3" fmla="*/ 28 h 88"/>
              <a:gd name="T4" fmla="*/ 17 w 76"/>
              <a:gd name="T5" fmla="*/ 65 h 88"/>
              <a:gd name="T6" fmla="*/ 49 w 76"/>
              <a:gd name="T7" fmla="*/ 27 h 88"/>
              <a:gd name="T8" fmla="*/ 33 w 76"/>
              <a:gd name="T9" fmla="*/ 74 h 88"/>
              <a:gd name="T10" fmla="*/ 70 w 76"/>
              <a:gd name="T11" fmla="*/ 57 h 88"/>
              <a:gd name="T12" fmla="*/ 54 w 76"/>
              <a:gd name="T13" fmla="*/ 0 h 88"/>
              <a:gd name="T14" fmla="*/ 4 w 76"/>
              <a:gd name="T15" fmla="*/ 78 h 88"/>
              <a:gd name="T16" fmla="*/ 10 w 76"/>
              <a:gd name="T17" fmla="*/ 83 h 88"/>
              <a:gd name="T18" fmla="*/ 47 w 76"/>
              <a:gd name="T19" fmla="*/ 41 h 88"/>
              <a:gd name="T20" fmla="*/ 4 w 76"/>
              <a:gd name="T21" fmla="*/ 7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88">
                <a:moveTo>
                  <a:pt x="54" y="0"/>
                </a:moveTo>
                <a:cubicBezTo>
                  <a:pt x="41" y="23"/>
                  <a:pt x="30" y="12"/>
                  <a:pt x="14" y="28"/>
                </a:cubicBezTo>
                <a:cubicBezTo>
                  <a:pt x="0" y="42"/>
                  <a:pt x="5" y="59"/>
                  <a:pt x="17" y="65"/>
                </a:cubicBezTo>
                <a:cubicBezTo>
                  <a:pt x="28" y="59"/>
                  <a:pt x="40" y="46"/>
                  <a:pt x="49" y="27"/>
                </a:cubicBezTo>
                <a:cubicBezTo>
                  <a:pt x="49" y="27"/>
                  <a:pt x="57" y="51"/>
                  <a:pt x="33" y="74"/>
                </a:cubicBezTo>
                <a:cubicBezTo>
                  <a:pt x="45" y="88"/>
                  <a:pt x="64" y="79"/>
                  <a:pt x="70" y="57"/>
                </a:cubicBezTo>
                <a:cubicBezTo>
                  <a:pt x="76" y="33"/>
                  <a:pt x="60" y="9"/>
                  <a:pt x="54" y="0"/>
                </a:cubicBezTo>
                <a:close/>
                <a:moveTo>
                  <a:pt x="4" y="78"/>
                </a:moveTo>
                <a:cubicBezTo>
                  <a:pt x="4" y="78"/>
                  <a:pt x="5" y="83"/>
                  <a:pt x="10" y="83"/>
                </a:cubicBezTo>
                <a:cubicBezTo>
                  <a:pt x="15" y="83"/>
                  <a:pt x="36" y="71"/>
                  <a:pt x="47" y="41"/>
                </a:cubicBezTo>
                <a:cubicBezTo>
                  <a:pt x="30" y="70"/>
                  <a:pt x="6" y="78"/>
                  <a:pt x="4" y="78"/>
                </a:cubicBezTo>
                <a:close/>
              </a:path>
            </a:pathLst>
          </a:custGeom>
          <a:solidFill>
            <a:schemeClr val="bg1">
              <a:lumMod val="95000"/>
              <a:alpha val="50000"/>
            </a:schemeClr>
          </a:solidFill>
          <a:ln>
            <a:noFill/>
          </a:ln>
        </p:spPr>
        <p:txBody>
          <a:bodyPr vert="horz" wrap="square" lIns="91440" tIns="45720" rIns="91440" bIns="45720" numCol="1" anchor="t" anchorCtr="0" compatLnSpc="1"/>
          <a:lstStyle/>
          <a:p>
            <a:endParaRPr lang="id-ID">
              <a:latin typeface="Arial" panose="020B0604020202090204" pitchFamily="34" charset="0"/>
              <a:ea typeface="微软雅黑" panose="020B0503020204020204" pitchFamily="34" charset="-122"/>
              <a:sym typeface="Arial" panose="020B0604020202090204" pitchFamily="34" charset="0"/>
            </a:endParaRPr>
          </a:p>
        </p:txBody>
      </p:sp>
      <p:sp>
        <p:nvSpPr>
          <p:cNvPr id="3" name="TextBox 2"/>
          <p:cNvSpPr txBox="1"/>
          <p:nvPr/>
        </p:nvSpPr>
        <p:spPr>
          <a:xfrm>
            <a:off x="5203290" y="5161683"/>
            <a:ext cx="1837159" cy="400110"/>
          </a:xfrm>
          <a:prstGeom prst="rect">
            <a:avLst/>
          </a:prstGeom>
          <a:noFill/>
        </p:spPr>
        <p:txBody>
          <a:bodyPr wrap="square" rtlCol="0">
            <a:spAutoFit/>
          </a:bodyPr>
          <a:lstStyle/>
          <a:p>
            <a:pPr algn="ctr"/>
            <a:r>
              <a:rPr lang="en-US" sz="2000" b="1" dirty="0">
                <a:solidFill>
                  <a:srgbClr val="6D6D6D"/>
                </a:solidFill>
                <a:latin typeface="Arial" panose="020B0604020202090204" pitchFamily="34" charset="0"/>
                <a:ea typeface="微软雅黑" panose="020B0503020204020204" pitchFamily="34" charset="-122"/>
                <a:cs typeface="Open Sans" panose="020B0606030504020204" pitchFamily="34" charset="0"/>
                <a:sym typeface="Arial" panose="020B0604020202090204" pitchFamily="34" charset="0"/>
              </a:rPr>
              <a:t>Group 2</a:t>
            </a:r>
          </a:p>
        </p:txBody>
      </p:sp>
      <p:grpSp>
        <p:nvGrpSpPr>
          <p:cNvPr id="2" name="Group 1"/>
          <p:cNvGrpSpPr/>
          <p:nvPr/>
        </p:nvGrpSpPr>
        <p:grpSpPr>
          <a:xfrm>
            <a:off x="4340165" y="5628631"/>
            <a:ext cx="3563409" cy="45719"/>
            <a:chOff x="5874311" y="5185093"/>
            <a:chExt cx="443376" cy="45720"/>
          </a:xfrm>
          <a:solidFill>
            <a:schemeClr val="accent6"/>
          </a:solidFill>
        </p:grpSpPr>
        <p:sp>
          <p:nvSpPr>
            <p:cNvPr id="7" name="Rectangle 6"/>
            <p:cNvSpPr/>
            <p:nvPr/>
          </p:nvSpPr>
          <p:spPr>
            <a:xfrm>
              <a:off x="5874311" y="5185093"/>
              <a:ext cx="91440" cy="457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8" name="Rectangle 7"/>
            <p:cNvSpPr/>
            <p:nvPr/>
          </p:nvSpPr>
          <p:spPr>
            <a:xfrm>
              <a:off x="5991623" y="5185093"/>
              <a:ext cx="91440" cy="457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Arial" panose="020B0604020202090204" pitchFamily="34" charset="0"/>
                <a:ea typeface="微软雅黑" panose="020B0503020204020204" pitchFamily="34" charset="-122"/>
                <a:sym typeface="Arial" panose="020B0604020202090204" pitchFamily="34" charset="0"/>
              </a:endParaRPr>
            </a:p>
          </p:txBody>
        </p:sp>
        <p:sp>
          <p:nvSpPr>
            <p:cNvPr id="9" name="Rectangle 8"/>
            <p:cNvSpPr/>
            <p:nvPr/>
          </p:nvSpPr>
          <p:spPr>
            <a:xfrm>
              <a:off x="6108935" y="5185093"/>
              <a:ext cx="91440" cy="457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10" name="Rectangle 9"/>
            <p:cNvSpPr/>
            <p:nvPr/>
          </p:nvSpPr>
          <p:spPr>
            <a:xfrm>
              <a:off x="6226247" y="5185093"/>
              <a:ext cx="91440" cy="457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Arial" panose="020B0604020202090204" pitchFamily="34" charset="0"/>
                <a:ea typeface="微软雅黑" panose="020B0503020204020204" pitchFamily="34" charset="-122"/>
                <a:sym typeface="Arial" panose="020B0604020202090204" pitchFamily="34" charset="0"/>
              </a:endParaRPr>
            </a:p>
          </p:txBody>
        </p:sp>
      </p:grpSp>
      <p:pic>
        <p:nvPicPr>
          <p:cNvPr id="4" name="图片 3"/>
          <p:cNvPicPr>
            <a:picLocks noChangeAspect="1"/>
          </p:cNvPicPr>
          <p:nvPr/>
        </p:nvPicPr>
        <p:blipFill>
          <a:blip r:embed="rId4" cstate="screen"/>
          <a:stretch>
            <a:fillRect/>
          </a:stretch>
        </p:blipFill>
        <p:spPr>
          <a:xfrm>
            <a:off x="4818153" y="3760084"/>
            <a:ext cx="2555693" cy="1088726"/>
          </a:xfrm>
          <a:prstGeom prst="rect">
            <a:avLst/>
          </a:prstGeom>
        </p:spPr>
      </p:pic>
      <p:sp>
        <p:nvSpPr>
          <p:cNvPr id="21" name="Freeform 17"/>
          <p:cNvSpPr>
            <a:spLocks noEditPoints="1"/>
          </p:cNvSpPr>
          <p:nvPr/>
        </p:nvSpPr>
        <p:spPr bwMode="auto">
          <a:xfrm>
            <a:off x="4897563" y="1052282"/>
            <a:ext cx="2448611" cy="2440592"/>
          </a:xfrm>
          <a:custGeom>
            <a:avLst/>
            <a:gdLst>
              <a:gd name="T0" fmla="*/ 193 w 387"/>
              <a:gd name="T1" fmla="*/ 0 h 386"/>
              <a:gd name="T2" fmla="*/ 6 w 387"/>
              <a:gd name="T3" fmla="*/ 176 h 386"/>
              <a:gd name="T4" fmla="*/ 170 w 387"/>
              <a:gd name="T5" fmla="*/ 374 h 386"/>
              <a:gd name="T6" fmla="*/ 378 w 387"/>
              <a:gd name="T7" fmla="*/ 223 h 386"/>
              <a:gd name="T8" fmla="*/ 352 w 387"/>
              <a:gd name="T9" fmla="*/ 85 h 386"/>
              <a:gd name="T10" fmla="*/ 242 w 387"/>
              <a:gd name="T11" fmla="*/ 6 h 386"/>
              <a:gd name="T12" fmla="*/ 193 w 387"/>
              <a:gd name="T13" fmla="*/ 0 h 386"/>
              <a:gd name="T14" fmla="*/ 48 w 387"/>
              <a:gd name="T15" fmla="*/ 188 h 386"/>
              <a:gd name="T16" fmla="*/ 170 w 387"/>
              <a:gd name="T17" fmla="*/ 43 h 386"/>
              <a:gd name="T18" fmla="*/ 170 w 387"/>
              <a:gd name="T19" fmla="*/ 93 h 386"/>
              <a:gd name="T20" fmla="*/ 170 w 387"/>
              <a:gd name="T21" fmla="*/ 109 h 386"/>
              <a:gd name="T22" fmla="*/ 149 w 387"/>
              <a:gd name="T23" fmla="*/ 111 h 386"/>
              <a:gd name="T24" fmla="*/ 104 w 387"/>
              <a:gd name="T25" fmla="*/ 143 h 386"/>
              <a:gd name="T26" fmla="*/ 104 w 387"/>
              <a:gd name="T27" fmla="*/ 172 h 386"/>
              <a:gd name="T28" fmla="*/ 104 w 387"/>
              <a:gd name="T29" fmla="*/ 222 h 386"/>
              <a:gd name="T30" fmla="*/ 124 w 387"/>
              <a:gd name="T31" fmla="*/ 258 h 386"/>
              <a:gd name="T32" fmla="*/ 153 w 387"/>
              <a:gd name="T33" fmla="*/ 263 h 386"/>
              <a:gd name="T34" fmla="*/ 170 w 387"/>
              <a:gd name="T35" fmla="*/ 266 h 386"/>
              <a:gd name="T36" fmla="*/ 170 w 387"/>
              <a:gd name="T37" fmla="*/ 283 h 386"/>
              <a:gd name="T38" fmla="*/ 170 w 387"/>
              <a:gd name="T39" fmla="*/ 299 h 386"/>
              <a:gd name="T40" fmla="*/ 170 w 387"/>
              <a:gd name="T41" fmla="*/ 331 h 386"/>
              <a:gd name="T42" fmla="*/ 48 w 387"/>
              <a:gd name="T43" fmla="*/ 188 h 386"/>
              <a:gd name="T44" fmla="*/ 151 w 387"/>
              <a:gd name="T45" fmla="*/ 222 h 386"/>
              <a:gd name="T46" fmla="*/ 147 w 387"/>
              <a:gd name="T47" fmla="*/ 202 h 386"/>
              <a:gd name="T48" fmla="*/ 147 w 387"/>
              <a:gd name="T49" fmla="*/ 177 h 386"/>
              <a:gd name="T50" fmla="*/ 147 w 387"/>
              <a:gd name="T51" fmla="*/ 164 h 386"/>
              <a:gd name="T52" fmla="*/ 147 w 387"/>
              <a:gd name="T53" fmla="*/ 153 h 386"/>
              <a:gd name="T54" fmla="*/ 171 w 387"/>
              <a:gd name="T55" fmla="*/ 151 h 386"/>
              <a:gd name="T56" fmla="*/ 219 w 387"/>
              <a:gd name="T57" fmla="*/ 151 h 386"/>
              <a:gd name="T58" fmla="*/ 241 w 387"/>
              <a:gd name="T59" fmla="*/ 154 h 386"/>
              <a:gd name="T60" fmla="*/ 241 w 387"/>
              <a:gd name="T61" fmla="*/ 179 h 386"/>
              <a:gd name="T62" fmla="*/ 241 w 387"/>
              <a:gd name="T63" fmla="*/ 212 h 386"/>
              <a:gd name="T64" fmla="*/ 235 w 387"/>
              <a:gd name="T65" fmla="*/ 222 h 386"/>
              <a:gd name="T66" fmla="*/ 217 w 387"/>
              <a:gd name="T67" fmla="*/ 222 h 386"/>
              <a:gd name="T68" fmla="*/ 151 w 387"/>
              <a:gd name="T69" fmla="*/ 222 h 386"/>
              <a:gd name="T70" fmla="*/ 216 w 387"/>
              <a:gd name="T71" fmla="*/ 331 h 386"/>
              <a:gd name="T72" fmla="*/ 216 w 387"/>
              <a:gd name="T73" fmla="*/ 281 h 386"/>
              <a:gd name="T74" fmla="*/ 221 w 387"/>
              <a:gd name="T75" fmla="*/ 263 h 386"/>
              <a:gd name="T76" fmla="*/ 252 w 387"/>
              <a:gd name="T77" fmla="*/ 262 h 386"/>
              <a:gd name="T78" fmla="*/ 283 w 387"/>
              <a:gd name="T79" fmla="*/ 217 h 386"/>
              <a:gd name="T80" fmla="*/ 283 w 387"/>
              <a:gd name="T81" fmla="*/ 193 h 386"/>
              <a:gd name="T82" fmla="*/ 283 w 387"/>
              <a:gd name="T83" fmla="*/ 168 h 386"/>
              <a:gd name="T84" fmla="*/ 277 w 387"/>
              <a:gd name="T85" fmla="*/ 131 h 386"/>
              <a:gd name="T86" fmla="*/ 229 w 387"/>
              <a:gd name="T87" fmla="*/ 111 h 386"/>
              <a:gd name="T88" fmla="*/ 217 w 387"/>
              <a:gd name="T89" fmla="*/ 110 h 386"/>
              <a:gd name="T90" fmla="*/ 216 w 387"/>
              <a:gd name="T91" fmla="*/ 100 h 386"/>
              <a:gd name="T92" fmla="*/ 216 w 387"/>
              <a:gd name="T93" fmla="*/ 43 h 386"/>
              <a:gd name="T94" fmla="*/ 338 w 387"/>
              <a:gd name="T95" fmla="*/ 188 h 386"/>
              <a:gd name="T96" fmla="*/ 216 w 387"/>
              <a:gd name="T97" fmla="*/ 331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87" h="386">
                <a:moveTo>
                  <a:pt x="193" y="0"/>
                </a:moveTo>
                <a:cubicBezTo>
                  <a:pt x="95" y="0"/>
                  <a:pt x="12" y="78"/>
                  <a:pt x="6" y="176"/>
                </a:cubicBezTo>
                <a:cubicBezTo>
                  <a:pt x="0" y="273"/>
                  <a:pt x="72" y="362"/>
                  <a:pt x="170" y="374"/>
                </a:cubicBezTo>
                <a:cubicBezTo>
                  <a:pt x="267" y="386"/>
                  <a:pt x="360" y="319"/>
                  <a:pt x="378" y="223"/>
                </a:cubicBezTo>
                <a:cubicBezTo>
                  <a:pt x="387" y="176"/>
                  <a:pt x="378" y="125"/>
                  <a:pt x="352" y="85"/>
                </a:cubicBezTo>
                <a:cubicBezTo>
                  <a:pt x="327" y="45"/>
                  <a:pt x="287" y="17"/>
                  <a:pt x="242" y="6"/>
                </a:cubicBezTo>
                <a:cubicBezTo>
                  <a:pt x="226" y="2"/>
                  <a:pt x="210" y="0"/>
                  <a:pt x="193" y="0"/>
                </a:cubicBezTo>
                <a:moveTo>
                  <a:pt x="48" y="188"/>
                </a:moveTo>
                <a:cubicBezTo>
                  <a:pt x="48" y="117"/>
                  <a:pt x="100" y="54"/>
                  <a:pt x="170" y="43"/>
                </a:cubicBezTo>
                <a:cubicBezTo>
                  <a:pt x="170" y="59"/>
                  <a:pt x="170" y="76"/>
                  <a:pt x="170" y="93"/>
                </a:cubicBezTo>
                <a:cubicBezTo>
                  <a:pt x="170" y="98"/>
                  <a:pt x="172" y="105"/>
                  <a:pt x="170" y="109"/>
                </a:cubicBezTo>
                <a:cubicBezTo>
                  <a:pt x="168" y="113"/>
                  <a:pt x="152" y="111"/>
                  <a:pt x="149" y="111"/>
                </a:cubicBezTo>
                <a:cubicBezTo>
                  <a:pt x="129" y="111"/>
                  <a:pt x="109" y="123"/>
                  <a:pt x="104" y="143"/>
                </a:cubicBezTo>
                <a:cubicBezTo>
                  <a:pt x="102" y="152"/>
                  <a:pt x="104" y="163"/>
                  <a:pt x="104" y="172"/>
                </a:cubicBezTo>
                <a:cubicBezTo>
                  <a:pt x="104" y="188"/>
                  <a:pt x="103" y="205"/>
                  <a:pt x="104" y="222"/>
                </a:cubicBezTo>
                <a:cubicBezTo>
                  <a:pt x="104" y="237"/>
                  <a:pt x="112" y="250"/>
                  <a:pt x="124" y="258"/>
                </a:cubicBezTo>
                <a:cubicBezTo>
                  <a:pt x="133" y="263"/>
                  <a:pt x="143" y="263"/>
                  <a:pt x="153" y="263"/>
                </a:cubicBezTo>
                <a:cubicBezTo>
                  <a:pt x="158" y="263"/>
                  <a:pt x="168" y="261"/>
                  <a:pt x="170" y="266"/>
                </a:cubicBezTo>
                <a:cubicBezTo>
                  <a:pt x="171" y="271"/>
                  <a:pt x="170" y="278"/>
                  <a:pt x="170" y="283"/>
                </a:cubicBezTo>
                <a:cubicBezTo>
                  <a:pt x="170" y="288"/>
                  <a:pt x="170" y="293"/>
                  <a:pt x="170" y="299"/>
                </a:cubicBezTo>
                <a:cubicBezTo>
                  <a:pt x="170" y="310"/>
                  <a:pt x="170" y="320"/>
                  <a:pt x="170" y="331"/>
                </a:cubicBezTo>
                <a:cubicBezTo>
                  <a:pt x="100" y="320"/>
                  <a:pt x="48" y="258"/>
                  <a:pt x="48" y="188"/>
                </a:cubicBezTo>
                <a:moveTo>
                  <a:pt x="151" y="222"/>
                </a:moveTo>
                <a:cubicBezTo>
                  <a:pt x="144" y="222"/>
                  <a:pt x="147" y="206"/>
                  <a:pt x="147" y="202"/>
                </a:cubicBezTo>
                <a:cubicBezTo>
                  <a:pt x="147" y="194"/>
                  <a:pt x="147" y="186"/>
                  <a:pt x="147" y="177"/>
                </a:cubicBezTo>
                <a:cubicBezTo>
                  <a:pt x="147" y="173"/>
                  <a:pt x="147" y="169"/>
                  <a:pt x="147" y="164"/>
                </a:cubicBezTo>
                <a:cubicBezTo>
                  <a:pt x="147" y="161"/>
                  <a:pt x="145" y="155"/>
                  <a:pt x="147" y="153"/>
                </a:cubicBezTo>
                <a:cubicBezTo>
                  <a:pt x="150" y="148"/>
                  <a:pt x="166" y="151"/>
                  <a:pt x="171" y="151"/>
                </a:cubicBezTo>
                <a:cubicBezTo>
                  <a:pt x="187" y="151"/>
                  <a:pt x="203" y="151"/>
                  <a:pt x="219" y="151"/>
                </a:cubicBezTo>
                <a:cubicBezTo>
                  <a:pt x="224" y="151"/>
                  <a:pt x="240" y="148"/>
                  <a:pt x="241" y="154"/>
                </a:cubicBezTo>
                <a:cubicBezTo>
                  <a:pt x="243" y="162"/>
                  <a:pt x="241" y="171"/>
                  <a:pt x="241" y="179"/>
                </a:cubicBezTo>
                <a:cubicBezTo>
                  <a:pt x="241" y="190"/>
                  <a:pt x="241" y="201"/>
                  <a:pt x="241" y="212"/>
                </a:cubicBezTo>
                <a:cubicBezTo>
                  <a:pt x="241" y="217"/>
                  <a:pt x="242" y="222"/>
                  <a:pt x="235" y="222"/>
                </a:cubicBezTo>
                <a:cubicBezTo>
                  <a:pt x="229" y="222"/>
                  <a:pt x="223" y="222"/>
                  <a:pt x="217" y="222"/>
                </a:cubicBezTo>
                <a:cubicBezTo>
                  <a:pt x="195" y="222"/>
                  <a:pt x="173" y="222"/>
                  <a:pt x="151" y="222"/>
                </a:cubicBezTo>
                <a:moveTo>
                  <a:pt x="216" y="331"/>
                </a:moveTo>
                <a:cubicBezTo>
                  <a:pt x="216" y="314"/>
                  <a:pt x="216" y="298"/>
                  <a:pt x="216" y="281"/>
                </a:cubicBezTo>
                <a:cubicBezTo>
                  <a:pt x="216" y="274"/>
                  <a:pt x="213" y="264"/>
                  <a:pt x="221" y="263"/>
                </a:cubicBezTo>
                <a:cubicBezTo>
                  <a:pt x="232" y="263"/>
                  <a:pt x="242" y="265"/>
                  <a:pt x="252" y="262"/>
                </a:cubicBezTo>
                <a:cubicBezTo>
                  <a:pt x="273" y="256"/>
                  <a:pt x="283" y="237"/>
                  <a:pt x="283" y="217"/>
                </a:cubicBezTo>
                <a:cubicBezTo>
                  <a:pt x="283" y="209"/>
                  <a:pt x="283" y="201"/>
                  <a:pt x="283" y="193"/>
                </a:cubicBezTo>
                <a:cubicBezTo>
                  <a:pt x="283" y="184"/>
                  <a:pt x="283" y="176"/>
                  <a:pt x="283" y="168"/>
                </a:cubicBezTo>
                <a:cubicBezTo>
                  <a:pt x="283" y="155"/>
                  <a:pt x="284" y="143"/>
                  <a:pt x="277" y="131"/>
                </a:cubicBezTo>
                <a:cubicBezTo>
                  <a:pt x="266" y="114"/>
                  <a:pt x="248" y="111"/>
                  <a:pt x="229" y="111"/>
                </a:cubicBezTo>
                <a:cubicBezTo>
                  <a:pt x="227" y="111"/>
                  <a:pt x="219" y="112"/>
                  <a:pt x="217" y="110"/>
                </a:cubicBezTo>
                <a:cubicBezTo>
                  <a:pt x="215" y="108"/>
                  <a:pt x="216" y="103"/>
                  <a:pt x="216" y="100"/>
                </a:cubicBezTo>
                <a:cubicBezTo>
                  <a:pt x="216" y="81"/>
                  <a:pt x="216" y="62"/>
                  <a:pt x="216" y="43"/>
                </a:cubicBezTo>
                <a:cubicBezTo>
                  <a:pt x="286" y="54"/>
                  <a:pt x="338" y="117"/>
                  <a:pt x="338" y="188"/>
                </a:cubicBezTo>
                <a:cubicBezTo>
                  <a:pt x="338" y="258"/>
                  <a:pt x="286" y="320"/>
                  <a:pt x="216" y="331"/>
                </a:cubicBezTo>
              </a:path>
            </a:pathLst>
          </a:custGeom>
          <a:solidFill>
            <a:srgbClr val="BA0B3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Tree>
  </p:cSld>
  <p:clrMapOvr>
    <a:masterClrMapping/>
  </p:clrMapOvr>
  <mc:AlternateContent xmlns:mc="http://schemas.openxmlformats.org/markup-compatibility/2006" xmlns:p14="http://schemas.microsoft.com/office/powerpoint/2010/main">
    <mc:Choice Requires="p14">
      <p:transition spd="slow" p14:dur="1600" advClick="0" advTm="1500">
        <p:blinds dir="vert"/>
      </p:transition>
    </mc:Choice>
    <mc:Fallback xmlns="">
      <p:transition spd="slow" advClick="0" advTm="15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26" presetClass="emph" presetSubtype="0" repeatCount="3000" fill="hold" grpId="1" nodeType="withEffect">
                                  <p:stCondLst>
                                    <p:cond delay="0"/>
                                  </p:stCondLst>
                                  <p:childTnLst>
                                    <p:animEffect transition="out" filter="fade">
                                      <p:cBhvr>
                                        <p:cTn id="11" dur="250" tmFilter="0, 0; .2, .5; .8, .5; 1, 0"/>
                                        <p:tgtEl>
                                          <p:spTgt spid="21"/>
                                        </p:tgtEl>
                                      </p:cBhvr>
                                    </p:animEffect>
                                    <p:animScale>
                                      <p:cBhvr>
                                        <p:cTn id="12" dur="125" autoRev="1" fill="hold"/>
                                        <p:tgtEl>
                                          <p:spTgt spid="21"/>
                                        </p:tgtEl>
                                      </p:cBhvr>
                                      <p:by x="105000" y="105000"/>
                                    </p:animScale>
                                  </p:childTnLst>
                                </p:cTn>
                              </p:par>
                              <p:par>
                                <p:cTn id="13" presetID="16" presetClass="entr" presetSubtype="21"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arn(inVertical)">
                                      <p:cBhvr>
                                        <p:cTn id="15" dur="500"/>
                                        <p:tgtEl>
                                          <p:spTgt spid="4"/>
                                        </p:tgtEl>
                                      </p:cBhvr>
                                    </p:animEffect>
                                  </p:childTnLst>
                                </p:cTn>
                              </p:par>
                              <p:par>
                                <p:cTn id="16" presetID="10" presetClass="entr" presetSubtype="0" fill="hold" grpId="0" nodeType="withEffect">
                                  <p:stCondLst>
                                    <p:cond delay="0"/>
                                  </p:stCondLst>
                                  <p:iterate type="lt">
                                    <p:tmPct val="10000"/>
                                  </p:iterate>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par>
                                <p:cTn id="19" presetID="53" presetClass="entr" presetSubtype="16"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p:cTn id="21" dur="250" fill="hold"/>
                                        <p:tgtEl>
                                          <p:spTgt spid="2"/>
                                        </p:tgtEl>
                                        <p:attrNameLst>
                                          <p:attrName>ppt_w</p:attrName>
                                        </p:attrNameLst>
                                      </p:cBhvr>
                                      <p:tavLst>
                                        <p:tav tm="0">
                                          <p:val>
                                            <p:fltVal val="0"/>
                                          </p:val>
                                        </p:tav>
                                        <p:tav tm="100000">
                                          <p:val>
                                            <p:strVal val="#ppt_w"/>
                                          </p:val>
                                        </p:tav>
                                      </p:tavLst>
                                    </p:anim>
                                    <p:anim calcmode="lin" valueType="num">
                                      <p:cBhvr>
                                        <p:cTn id="22" dur="250" fill="hold"/>
                                        <p:tgtEl>
                                          <p:spTgt spid="2"/>
                                        </p:tgtEl>
                                        <p:attrNameLst>
                                          <p:attrName>ppt_h</p:attrName>
                                        </p:attrNameLst>
                                      </p:cBhvr>
                                      <p:tavLst>
                                        <p:tav tm="0">
                                          <p:val>
                                            <p:fltVal val="0"/>
                                          </p:val>
                                        </p:tav>
                                        <p:tav tm="100000">
                                          <p:val>
                                            <p:strVal val="#ppt_h"/>
                                          </p:val>
                                        </p:tav>
                                      </p:tavLst>
                                    </p:anim>
                                    <p:animEffect transition="in" filter="fade">
                                      <p:cBhvr>
                                        <p:cTn id="23" dur="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1" grpId="0" animBg="1"/>
      <p:bldP spid="21"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374193" y="4125426"/>
            <a:ext cx="2263515" cy="2831544"/>
          </a:xfrm>
          <a:prstGeom prst="rect">
            <a:avLst/>
          </a:prstGeom>
          <a:noFill/>
        </p:spPr>
        <p:txBody>
          <a:bodyPr wrap="square" rtlCol="0">
            <a:spAutoFit/>
          </a:bodyPr>
          <a:lstStyle/>
          <a:p>
            <a:pPr algn="ctr"/>
            <a:r>
              <a:rPr lang="en-US" altLang="zh-CN" b="1" dirty="0">
                <a:solidFill>
                  <a:srgbClr val="BA0B31"/>
                </a:solidFill>
                <a:latin typeface="微软雅黑" panose="020B0503020204020204" pitchFamily="34" charset="-122"/>
                <a:ea typeface="微软雅黑" panose="020B0503020204020204" pitchFamily="34" charset="-122"/>
              </a:rPr>
              <a:t>Barriers to entry</a:t>
            </a:r>
          </a:p>
          <a:p>
            <a:pPr algn="ctr"/>
            <a:r>
              <a:rPr lang="en-US" altLang="zh-CN" sz="1600" dirty="0">
                <a:solidFill>
                  <a:srgbClr val="6D6D6D"/>
                </a:solidFill>
                <a:latin typeface="微软雅黑" panose="020B0503020204020204" pitchFamily="34" charset="-122"/>
                <a:ea typeface="微软雅黑" panose="020B0503020204020204" pitchFamily="34" charset="-122"/>
              </a:rPr>
              <a:t>The absolute cost advantage barrier of the banking industry, that is, in addition to the cost advantage of the production process compared to the new bank, there are special scarce resources.</a:t>
            </a:r>
          </a:p>
        </p:txBody>
      </p:sp>
      <p:sp>
        <p:nvSpPr>
          <p:cNvPr id="13" name="TextBox 12"/>
          <p:cNvSpPr txBox="1"/>
          <p:nvPr/>
        </p:nvSpPr>
        <p:spPr>
          <a:xfrm>
            <a:off x="3636727" y="4307670"/>
            <a:ext cx="2459274" cy="2123658"/>
          </a:xfrm>
          <a:prstGeom prst="rect">
            <a:avLst/>
          </a:prstGeom>
          <a:noFill/>
        </p:spPr>
        <p:txBody>
          <a:bodyPr wrap="square" rtlCol="0">
            <a:spAutoFit/>
          </a:bodyPr>
          <a:lstStyle/>
          <a:p>
            <a:pPr algn="ctr"/>
            <a:r>
              <a:rPr lang="en-US" altLang="zh-CN" b="1" dirty="0">
                <a:solidFill>
                  <a:srgbClr val="BA0B31"/>
                </a:solidFill>
                <a:latin typeface="微软雅黑" panose="020B0503020204020204" pitchFamily="34" charset="-122"/>
                <a:ea typeface="微软雅黑" panose="020B0503020204020204" pitchFamily="34" charset="-122"/>
              </a:rPr>
              <a:t>Government policies</a:t>
            </a:r>
          </a:p>
          <a:p>
            <a:pPr algn="ctr"/>
            <a:r>
              <a:rPr lang="en-US" altLang="zh-CN" sz="1600" dirty="0">
                <a:solidFill>
                  <a:srgbClr val="6D6D6D"/>
                </a:solidFill>
                <a:latin typeface="微软雅黑" panose="020B0503020204020204" pitchFamily="34" charset="-122"/>
                <a:ea typeface="微软雅黑" panose="020B0503020204020204" pitchFamily="34" charset="-122"/>
              </a:rPr>
              <a:t>New Chinese banks have a minimum registered capital that is much higher than that in developed countries</a:t>
            </a:r>
            <a:r>
              <a:rPr lang="en-US" altLang="zh-CN" sz="1600" dirty="0">
                <a:latin typeface="微软雅黑" panose="020B0503020204020204" pitchFamily="34" charset="-122"/>
                <a:ea typeface="微软雅黑" panose="020B0503020204020204" pitchFamily="34" charset="-122"/>
              </a:rPr>
              <a:t>.</a:t>
            </a:r>
            <a:endParaRPr lang="en-US" sz="900" dirty="0">
              <a:solidFill>
                <a:schemeClr val="tx1">
                  <a:lumMod val="50000"/>
                  <a:lumOff val="50000"/>
                </a:scheme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90204" pitchFamily="34" charset="0"/>
            </a:endParaRPr>
          </a:p>
        </p:txBody>
      </p:sp>
      <p:sp>
        <p:nvSpPr>
          <p:cNvPr id="15" name="TextBox 14"/>
          <p:cNvSpPr txBox="1"/>
          <p:nvPr/>
        </p:nvSpPr>
        <p:spPr>
          <a:xfrm>
            <a:off x="6230220" y="4307669"/>
            <a:ext cx="2449614" cy="1938992"/>
          </a:xfrm>
          <a:prstGeom prst="rect">
            <a:avLst/>
          </a:prstGeom>
          <a:noFill/>
        </p:spPr>
        <p:txBody>
          <a:bodyPr wrap="square" rtlCol="0">
            <a:spAutoFit/>
          </a:bodyPr>
          <a:lstStyle/>
          <a:p>
            <a:pPr algn="ctr"/>
            <a:r>
              <a:rPr lang="en-US" altLang="zh-CN" sz="2000" b="1" dirty="0">
                <a:solidFill>
                  <a:srgbClr val="BA0B31"/>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90204" pitchFamily="34" charset="0"/>
              </a:rPr>
              <a:t>Economies of scale</a:t>
            </a:r>
            <a:endParaRPr lang="zh-CN" altLang="en-US" sz="2000" b="1" dirty="0">
              <a:solidFill>
                <a:srgbClr val="BA0B31"/>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90204" pitchFamily="34" charset="0"/>
            </a:endParaRPr>
          </a:p>
          <a:p>
            <a:pPr algn="ctr"/>
            <a:r>
              <a:rPr lang="en-US" altLang="zh-CN" sz="1600" dirty="0">
                <a:solidFill>
                  <a:srgbClr val="6D6D6D"/>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90204" pitchFamily="34" charset="0"/>
              </a:rPr>
              <a:t>With the development of China's market economy and the WTO rules, China has a large industrial attraction.</a:t>
            </a:r>
            <a:endParaRPr lang="en-US" sz="1600" dirty="0">
              <a:solidFill>
                <a:srgbClr val="6D6D6D"/>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90204" pitchFamily="34" charset="0"/>
            </a:endParaRPr>
          </a:p>
        </p:txBody>
      </p:sp>
      <p:sp>
        <p:nvSpPr>
          <p:cNvPr id="17" name="TextBox 16"/>
          <p:cNvSpPr txBox="1"/>
          <p:nvPr/>
        </p:nvSpPr>
        <p:spPr>
          <a:xfrm>
            <a:off x="8738125" y="4125425"/>
            <a:ext cx="2449614" cy="2616101"/>
          </a:xfrm>
          <a:prstGeom prst="rect">
            <a:avLst/>
          </a:prstGeom>
          <a:noFill/>
        </p:spPr>
        <p:txBody>
          <a:bodyPr wrap="square" rtlCol="0">
            <a:spAutoFit/>
          </a:bodyPr>
          <a:lstStyle/>
          <a:p>
            <a:pPr algn="ctr"/>
            <a:r>
              <a:rPr lang="en-US" altLang="zh-CN" sz="2000" b="1" dirty="0">
                <a:solidFill>
                  <a:srgbClr val="C00000"/>
                </a:solidFill>
                <a:latin typeface="微软雅黑" panose="020B0503020204020204" pitchFamily="34" charset="-122"/>
                <a:ea typeface="微软雅黑" panose="020B0503020204020204" pitchFamily="34" charset="-122"/>
              </a:rPr>
              <a:t>Brand loyalty</a:t>
            </a:r>
          </a:p>
          <a:p>
            <a:pPr algn="ctr"/>
            <a:r>
              <a:rPr lang="en-US" altLang="zh-CN" sz="1600" dirty="0">
                <a:solidFill>
                  <a:srgbClr val="6D6D6D"/>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90204" pitchFamily="34" charset="0"/>
              </a:rPr>
              <a:t>It can be seen that each of the four state-owned banks in China occupies a large market </a:t>
            </a:r>
            <a:r>
              <a:rPr lang="en-US" altLang="zh-CN" sz="1600" dirty="0" err="1">
                <a:solidFill>
                  <a:srgbClr val="6D6D6D"/>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90204" pitchFamily="34" charset="0"/>
              </a:rPr>
              <a:t>share.The</a:t>
            </a:r>
            <a:r>
              <a:rPr lang="en-US" altLang="zh-CN" sz="1600" dirty="0">
                <a:solidFill>
                  <a:srgbClr val="6D6D6D"/>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90204" pitchFamily="34" charset="0"/>
              </a:rPr>
              <a:t> current market structure of China's banking industry is in an oligopoly state.</a:t>
            </a:r>
            <a:endParaRPr lang="en-US" sz="1600" dirty="0">
              <a:solidFill>
                <a:srgbClr val="6D6D6D"/>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90204" pitchFamily="34" charset="0"/>
            </a:endParaRPr>
          </a:p>
        </p:txBody>
      </p:sp>
      <p:grpSp>
        <p:nvGrpSpPr>
          <p:cNvPr id="4" name="组合 3"/>
          <p:cNvGrpSpPr/>
          <p:nvPr/>
        </p:nvGrpSpPr>
        <p:grpSpPr>
          <a:xfrm>
            <a:off x="2125252" y="2984604"/>
            <a:ext cx="762465" cy="762465"/>
            <a:chOff x="2125252" y="2984604"/>
            <a:chExt cx="762465" cy="762465"/>
          </a:xfrm>
        </p:grpSpPr>
        <p:sp>
          <p:nvSpPr>
            <p:cNvPr id="7" name="Rounded Rectangle 6"/>
            <p:cNvSpPr/>
            <p:nvPr/>
          </p:nvSpPr>
          <p:spPr>
            <a:xfrm>
              <a:off x="2185774" y="3045126"/>
              <a:ext cx="641423" cy="641423"/>
            </a:xfrm>
            <a:prstGeom prst="roundRect">
              <a:avLst>
                <a:gd name="adj" fmla="val 29384"/>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bg1"/>
                </a:solidFill>
                <a:latin typeface="Arial" panose="020B0604020202090204" pitchFamily="34" charset="0"/>
                <a:ea typeface="微软雅黑" panose="020B0503020204020204" pitchFamily="34" charset="-122"/>
                <a:sym typeface="Arial" panose="020B0604020202090204" pitchFamily="34" charset="0"/>
              </a:endParaRPr>
            </a:p>
          </p:txBody>
        </p:sp>
        <p:sp>
          <p:nvSpPr>
            <p:cNvPr id="19" name="Rounded Rectangle 18"/>
            <p:cNvSpPr/>
            <p:nvPr/>
          </p:nvSpPr>
          <p:spPr>
            <a:xfrm>
              <a:off x="2125252" y="2984604"/>
              <a:ext cx="762465" cy="762465"/>
            </a:xfrm>
            <a:prstGeom prst="roundRect">
              <a:avLst>
                <a:gd name="adj" fmla="val 29384"/>
              </a:avLst>
            </a:prstGeom>
            <a:noFill/>
            <a:ln w="3175">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bg1"/>
                </a:solidFill>
                <a:latin typeface="Arial" panose="020B0604020202090204" pitchFamily="34" charset="0"/>
                <a:ea typeface="微软雅黑" panose="020B0503020204020204" pitchFamily="34" charset="-122"/>
                <a:sym typeface="Arial" panose="020B0604020202090204" pitchFamily="34" charset="0"/>
              </a:endParaRPr>
            </a:p>
          </p:txBody>
        </p:sp>
      </p:grpSp>
      <p:grpSp>
        <p:nvGrpSpPr>
          <p:cNvPr id="8" name="组合 7"/>
          <p:cNvGrpSpPr/>
          <p:nvPr/>
        </p:nvGrpSpPr>
        <p:grpSpPr>
          <a:xfrm>
            <a:off x="4518485" y="3256834"/>
            <a:ext cx="762465" cy="762465"/>
            <a:chOff x="4518485" y="3256834"/>
            <a:chExt cx="762465" cy="762465"/>
          </a:xfrm>
        </p:grpSpPr>
        <p:sp>
          <p:nvSpPr>
            <p:cNvPr id="12" name="Rounded Rectangle 11"/>
            <p:cNvSpPr/>
            <p:nvPr/>
          </p:nvSpPr>
          <p:spPr>
            <a:xfrm>
              <a:off x="4579678" y="3318699"/>
              <a:ext cx="640080" cy="640080"/>
            </a:xfrm>
            <a:prstGeom prst="roundRect">
              <a:avLst>
                <a:gd name="adj" fmla="val 29384"/>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bg1"/>
                </a:solidFill>
                <a:latin typeface="Arial" panose="020B0604020202090204" pitchFamily="34" charset="0"/>
                <a:ea typeface="微软雅黑" panose="020B0503020204020204" pitchFamily="34" charset="-122"/>
                <a:sym typeface="Arial" panose="020B0604020202090204" pitchFamily="34" charset="0"/>
              </a:endParaRPr>
            </a:p>
          </p:txBody>
        </p:sp>
        <p:sp>
          <p:nvSpPr>
            <p:cNvPr id="20" name="Rounded Rectangle 19"/>
            <p:cNvSpPr/>
            <p:nvPr/>
          </p:nvSpPr>
          <p:spPr>
            <a:xfrm>
              <a:off x="4518485" y="3256834"/>
              <a:ext cx="762465" cy="762465"/>
            </a:xfrm>
            <a:prstGeom prst="roundRect">
              <a:avLst>
                <a:gd name="adj" fmla="val 29384"/>
              </a:avLst>
            </a:prstGeom>
            <a:noFill/>
            <a:ln w="3175">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bg1"/>
                </a:solidFill>
                <a:latin typeface="Arial" panose="020B0604020202090204" pitchFamily="34" charset="0"/>
                <a:ea typeface="微软雅黑" panose="020B0503020204020204" pitchFamily="34" charset="-122"/>
                <a:sym typeface="Arial" panose="020B0604020202090204" pitchFamily="34" charset="0"/>
              </a:endParaRPr>
            </a:p>
          </p:txBody>
        </p:sp>
      </p:grpSp>
      <p:grpSp>
        <p:nvGrpSpPr>
          <p:cNvPr id="9" name="组合 8"/>
          <p:cNvGrpSpPr/>
          <p:nvPr/>
        </p:nvGrpSpPr>
        <p:grpSpPr>
          <a:xfrm>
            <a:off x="6910519" y="3256834"/>
            <a:ext cx="762465" cy="762465"/>
            <a:chOff x="6910519" y="3256834"/>
            <a:chExt cx="762465" cy="762465"/>
          </a:xfrm>
        </p:grpSpPr>
        <p:sp>
          <p:nvSpPr>
            <p:cNvPr id="14" name="Rounded Rectangle 13"/>
            <p:cNvSpPr/>
            <p:nvPr/>
          </p:nvSpPr>
          <p:spPr>
            <a:xfrm>
              <a:off x="6971712" y="3318699"/>
              <a:ext cx="640080" cy="640080"/>
            </a:xfrm>
            <a:prstGeom prst="roundRect">
              <a:avLst>
                <a:gd name="adj" fmla="val 29384"/>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bg1"/>
                </a:solidFill>
                <a:latin typeface="Arial" panose="020B0604020202090204" pitchFamily="34" charset="0"/>
                <a:ea typeface="微软雅黑" panose="020B0503020204020204" pitchFamily="34" charset="-122"/>
                <a:sym typeface="Arial" panose="020B0604020202090204" pitchFamily="34" charset="0"/>
              </a:endParaRPr>
            </a:p>
          </p:txBody>
        </p:sp>
        <p:sp>
          <p:nvSpPr>
            <p:cNvPr id="21" name="Rounded Rectangle 20"/>
            <p:cNvSpPr/>
            <p:nvPr/>
          </p:nvSpPr>
          <p:spPr>
            <a:xfrm>
              <a:off x="6910519" y="3256834"/>
              <a:ext cx="762465" cy="762465"/>
            </a:xfrm>
            <a:prstGeom prst="roundRect">
              <a:avLst>
                <a:gd name="adj" fmla="val 29384"/>
              </a:avLst>
            </a:prstGeom>
            <a:noFill/>
            <a:ln w="3175">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bg1"/>
                </a:solidFill>
                <a:latin typeface="Arial" panose="020B0604020202090204" pitchFamily="34" charset="0"/>
                <a:ea typeface="微软雅黑" panose="020B0503020204020204" pitchFamily="34" charset="-122"/>
                <a:sym typeface="Arial" panose="020B0604020202090204" pitchFamily="34" charset="0"/>
              </a:endParaRPr>
            </a:p>
          </p:txBody>
        </p:sp>
      </p:grpSp>
      <p:grpSp>
        <p:nvGrpSpPr>
          <p:cNvPr id="18" name="组合 17"/>
          <p:cNvGrpSpPr/>
          <p:nvPr/>
        </p:nvGrpSpPr>
        <p:grpSpPr>
          <a:xfrm>
            <a:off x="9302553" y="2983261"/>
            <a:ext cx="762465" cy="762465"/>
            <a:chOff x="9302553" y="2983261"/>
            <a:chExt cx="762465" cy="762465"/>
          </a:xfrm>
        </p:grpSpPr>
        <p:sp>
          <p:nvSpPr>
            <p:cNvPr id="16" name="Rounded Rectangle 15"/>
            <p:cNvSpPr/>
            <p:nvPr/>
          </p:nvSpPr>
          <p:spPr>
            <a:xfrm>
              <a:off x="9363746" y="3045126"/>
              <a:ext cx="640080" cy="640080"/>
            </a:xfrm>
            <a:prstGeom prst="roundRect">
              <a:avLst>
                <a:gd name="adj" fmla="val 29384"/>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bg1"/>
                </a:solidFill>
                <a:latin typeface="Arial" panose="020B0604020202090204" pitchFamily="34" charset="0"/>
                <a:ea typeface="微软雅黑" panose="020B0503020204020204" pitchFamily="34" charset="-122"/>
                <a:sym typeface="Arial" panose="020B0604020202090204" pitchFamily="34" charset="0"/>
              </a:endParaRPr>
            </a:p>
          </p:txBody>
        </p:sp>
        <p:sp>
          <p:nvSpPr>
            <p:cNvPr id="22" name="Rounded Rectangle 21"/>
            <p:cNvSpPr/>
            <p:nvPr/>
          </p:nvSpPr>
          <p:spPr>
            <a:xfrm>
              <a:off x="9302553" y="2983261"/>
              <a:ext cx="762465" cy="762465"/>
            </a:xfrm>
            <a:prstGeom prst="roundRect">
              <a:avLst>
                <a:gd name="adj" fmla="val 29384"/>
              </a:avLst>
            </a:prstGeom>
            <a:noFill/>
            <a:ln w="3175">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bg1"/>
                </a:solidFill>
                <a:latin typeface="Arial" panose="020B0604020202090204" pitchFamily="34" charset="0"/>
                <a:ea typeface="微软雅黑" panose="020B0503020204020204" pitchFamily="34" charset="-122"/>
                <a:sym typeface="Arial" panose="020B0604020202090204" pitchFamily="34" charset="0"/>
              </a:endParaRPr>
            </a:p>
          </p:txBody>
        </p:sp>
      </p:grpSp>
      <p:cxnSp>
        <p:nvCxnSpPr>
          <p:cNvPr id="10" name="Straight Connector 9"/>
          <p:cNvCxnSpPr>
            <a:stCxn id="19" idx="3"/>
            <a:endCxn id="20" idx="1"/>
          </p:cNvCxnSpPr>
          <p:nvPr/>
        </p:nvCxnSpPr>
        <p:spPr>
          <a:xfrm>
            <a:off x="2887717" y="3365837"/>
            <a:ext cx="1630768" cy="27223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0" idx="3"/>
            <a:endCxn id="21" idx="1"/>
          </p:cNvCxnSpPr>
          <p:nvPr/>
        </p:nvCxnSpPr>
        <p:spPr>
          <a:xfrm>
            <a:off x="5280950" y="3638067"/>
            <a:ext cx="1629569" cy="0"/>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1" idx="3"/>
            <a:endCxn id="22" idx="1"/>
          </p:cNvCxnSpPr>
          <p:nvPr/>
        </p:nvCxnSpPr>
        <p:spPr>
          <a:xfrm flipV="1">
            <a:off x="7672984" y="3364494"/>
            <a:ext cx="1629569" cy="273573"/>
          </a:xfrm>
          <a:prstGeom prst="line">
            <a:avLst/>
          </a:prstGeom>
          <a:ln w="31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5" name="KSO_Shape"/>
          <p:cNvSpPr/>
          <p:nvPr/>
        </p:nvSpPr>
        <p:spPr bwMode="auto">
          <a:xfrm>
            <a:off x="2363364" y="3157738"/>
            <a:ext cx="326552" cy="315123"/>
          </a:xfrm>
          <a:custGeom>
            <a:avLst/>
            <a:gdLst>
              <a:gd name="T0" fmla="*/ 781291 w 3494087"/>
              <a:gd name="T1" fmla="*/ 1826651 h 3372310"/>
              <a:gd name="T2" fmla="*/ 671574 w 3494087"/>
              <a:gd name="T3" fmla="*/ 1837363 h 3372310"/>
              <a:gd name="T4" fmla="*/ 713383 w 3494087"/>
              <a:gd name="T5" fmla="*/ 1734558 h 3372310"/>
              <a:gd name="T6" fmla="*/ 645188 w 3494087"/>
              <a:gd name="T7" fmla="*/ 1806659 h 3372310"/>
              <a:gd name="T8" fmla="*/ 837613 w 3494087"/>
              <a:gd name="T9" fmla="*/ 1854154 h 3372310"/>
              <a:gd name="T10" fmla="*/ 790125 w 3494087"/>
              <a:gd name="T11" fmla="*/ 1661700 h 3372310"/>
              <a:gd name="T12" fmla="*/ 2141781 w 3494087"/>
              <a:gd name="T13" fmla="*/ 1300866 h 3372310"/>
              <a:gd name="T14" fmla="*/ 2611588 w 3494087"/>
              <a:gd name="T15" fmla="*/ 1498395 h 3372310"/>
              <a:gd name="T16" fmla="*/ 2513229 w 3494087"/>
              <a:gd name="T17" fmla="*/ 1265993 h 3372310"/>
              <a:gd name="T18" fmla="*/ 1929580 w 3494087"/>
              <a:gd name="T19" fmla="*/ 1123638 h 3372310"/>
              <a:gd name="T20" fmla="*/ 1021971 w 3494087"/>
              <a:gd name="T21" fmla="*/ 847645 h 3372310"/>
              <a:gd name="T22" fmla="*/ 1424515 w 3494087"/>
              <a:gd name="T23" fmla="*/ 1021881 h 3372310"/>
              <a:gd name="T24" fmla="*/ 2167151 w 3494087"/>
              <a:gd name="T25" fmla="*/ 1025784 h 3372310"/>
              <a:gd name="T26" fmla="*/ 2802972 w 3494087"/>
              <a:gd name="T27" fmla="*/ 1298784 h 3372310"/>
              <a:gd name="T28" fmla="*/ 3181706 w 3494087"/>
              <a:gd name="T29" fmla="*/ 1768532 h 3372310"/>
              <a:gd name="T30" fmla="*/ 3350452 w 3494087"/>
              <a:gd name="T31" fmla="*/ 2238540 h 3372310"/>
              <a:gd name="T32" fmla="*/ 3489533 w 3494087"/>
              <a:gd name="T33" fmla="*/ 2655718 h 3372310"/>
              <a:gd name="T34" fmla="*/ 3302053 w 3494087"/>
              <a:gd name="T35" fmla="*/ 2323381 h 3372310"/>
              <a:gd name="T36" fmla="*/ 3101562 w 3494087"/>
              <a:gd name="T37" fmla="*/ 2549276 h 3372310"/>
              <a:gd name="T38" fmla="*/ 2813250 w 3494087"/>
              <a:gd name="T39" fmla="*/ 3259623 h 3372310"/>
              <a:gd name="T40" fmla="*/ 2695375 w 3494087"/>
              <a:gd name="T41" fmla="*/ 3371660 h 3372310"/>
              <a:gd name="T42" fmla="*/ 2178730 w 3494087"/>
              <a:gd name="T43" fmla="*/ 3288120 h 3372310"/>
              <a:gd name="T44" fmla="*/ 1637756 w 3494087"/>
              <a:gd name="T45" fmla="*/ 3167625 h 3372310"/>
              <a:gd name="T46" fmla="*/ 1336954 w 3494087"/>
              <a:gd name="T47" fmla="*/ 3353052 h 3372310"/>
              <a:gd name="T48" fmla="*/ 825253 w 3494087"/>
              <a:gd name="T49" fmla="*/ 3356305 h 3372310"/>
              <a:gd name="T50" fmla="*/ 628535 w 3494087"/>
              <a:gd name="T51" fmla="*/ 2743681 h 3372310"/>
              <a:gd name="T52" fmla="*/ 180195 w 3494087"/>
              <a:gd name="T53" fmla="*/ 2665477 h 3372310"/>
              <a:gd name="T54" fmla="*/ 69736 w 3494087"/>
              <a:gd name="T55" fmla="*/ 2001715 h 3372310"/>
              <a:gd name="T56" fmla="*/ 543577 w 3494087"/>
              <a:gd name="T57" fmla="*/ 1510366 h 3372310"/>
              <a:gd name="T58" fmla="*/ 713103 w 3494087"/>
              <a:gd name="T59" fmla="*/ 1156169 h 3372310"/>
              <a:gd name="T60" fmla="*/ 673161 w 3494087"/>
              <a:gd name="T61" fmla="*/ 806786 h 3372310"/>
              <a:gd name="T62" fmla="*/ 2513912 w 3494087"/>
              <a:gd name="T63" fmla="*/ 301721 h 3372310"/>
              <a:gd name="T64" fmla="*/ 2510401 w 3494087"/>
              <a:gd name="T65" fmla="*/ 457356 h 3372310"/>
              <a:gd name="T66" fmla="*/ 2736414 w 3494087"/>
              <a:gd name="T67" fmla="*/ 610522 h 3372310"/>
              <a:gd name="T68" fmla="*/ 2700002 w 3494087"/>
              <a:gd name="T69" fmla="*/ 702447 h 3372310"/>
              <a:gd name="T70" fmla="*/ 2498827 w 3494087"/>
              <a:gd name="T71" fmla="*/ 683984 h 3372310"/>
              <a:gd name="T72" fmla="*/ 2806116 w 3494087"/>
              <a:gd name="T73" fmla="*/ 776039 h 3372310"/>
              <a:gd name="T74" fmla="*/ 2938239 w 3494087"/>
              <a:gd name="T75" fmla="*/ 674622 h 3372310"/>
              <a:gd name="T76" fmla="*/ 2894675 w 3494087"/>
              <a:gd name="T77" fmla="*/ 507675 h 3372310"/>
              <a:gd name="T78" fmla="*/ 2675034 w 3494087"/>
              <a:gd name="T79" fmla="*/ 346578 h 3372310"/>
              <a:gd name="T80" fmla="*/ 2735894 w 3494087"/>
              <a:gd name="T81" fmla="*/ 337607 h 3372310"/>
              <a:gd name="T82" fmla="*/ 2898446 w 3494087"/>
              <a:gd name="T83" fmla="*/ 298600 h 3372310"/>
              <a:gd name="T84" fmla="*/ 2827183 w 3494087"/>
              <a:gd name="T85" fmla="*/ 125541 h 3372310"/>
              <a:gd name="T86" fmla="*/ 3107814 w 3494087"/>
              <a:gd name="T87" fmla="*/ 406128 h 3372310"/>
              <a:gd name="T88" fmla="*/ 3010673 w 3494087"/>
              <a:gd name="T89" fmla="*/ 798663 h 3372310"/>
              <a:gd name="T90" fmla="*/ 2623797 w 3494087"/>
              <a:gd name="T91" fmla="*/ 914642 h 3372310"/>
              <a:gd name="T92" fmla="*/ 2329772 w 3494087"/>
              <a:gd name="T93" fmla="*/ 648228 h 3372310"/>
              <a:gd name="T94" fmla="*/ 2407797 w 3494087"/>
              <a:gd name="T95" fmla="*/ 251012 h 3372310"/>
              <a:gd name="T96" fmla="*/ 2647016 w 3494087"/>
              <a:gd name="T97" fmla="*/ 70925 h 3372310"/>
              <a:gd name="T98" fmla="*/ 2299636 w 3494087"/>
              <a:gd name="T99" fmla="*/ 341871 h 3372310"/>
              <a:gd name="T100" fmla="*/ 2353910 w 3494087"/>
              <a:gd name="T101" fmla="*/ 787721 h 3372310"/>
              <a:gd name="T102" fmla="*/ 2761811 w 3494087"/>
              <a:gd name="T103" fmla="*/ 967050 h 3372310"/>
              <a:gd name="T104" fmla="*/ 3122988 w 3494087"/>
              <a:gd name="T105" fmla="*/ 713282 h 3372310"/>
              <a:gd name="T106" fmla="*/ 3090319 w 3494087"/>
              <a:gd name="T107" fmla="*/ 265220 h 3372310"/>
              <a:gd name="T108" fmla="*/ 2715737 w 3494087"/>
              <a:gd name="T109" fmla="*/ 0 h 3372310"/>
              <a:gd name="T110" fmla="*/ 3045026 w 3494087"/>
              <a:gd name="T111" fmla="*/ 118165 h 3372310"/>
              <a:gd name="T112" fmla="*/ 3230755 w 3494087"/>
              <a:gd name="T113" fmla="*/ 464590 h 3372310"/>
              <a:gd name="T114" fmla="*/ 3170884 w 3494087"/>
              <a:gd name="T115" fmla="*/ 764296 h 3372310"/>
              <a:gd name="T116" fmla="*/ 2819990 w 3494087"/>
              <a:gd name="T117" fmla="*/ 1024571 h 3372310"/>
              <a:gd name="T118" fmla="*/ 2549791 w 3494087"/>
              <a:gd name="T119" fmla="*/ 1007913 h 3372310"/>
              <a:gd name="T120" fmla="*/ 2221544 w 3494087"/>
              <a:gd name="T121" fmla="*/ 671508 h 3372310"/>
              <a:gd name="T122" fmla="*/ 2211522 w 3494087"/>
              <a:gd name="T123" fmla="*/ 400693 h 3372310"/>
              <a:gd name="T124" fmla="*/ 2491352 w 3494087"/>
              <a:gd name="T125" fmla="*/ 51014 h 3372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94087" h="3372310">
                <a:moveTo>
                  <a:pt x="723251" y="1733774"/>
                </a:moveTo>
                <a:lnTo>
                  <a:pt x="726497" y="1733905"/>
                </a:lnTo>
                <a:lnTo>
                  <a:pt x="729743" y="1734036"/>
                </a:lnTo>
                <a:lnTo>
                  <a:pt x="732989" y="1734558"/>
                </a:lnTo>
                <a:lnTo>
                  <a:pt x="736235" y="1735081"/>
                </a:lnTo>
                <a:lnTo>
                  <a:pt x="739352" y="1735864"/>
                </a:lnTo>
                <a:lnTo>
                  <a:pt x="742338" y="1736648"/>
                </a:lnTo>
                <a:lnTo>
                  <a:pt x="745324" y="1737693"/>
                </a:lnTo>
                <a:lnTo>
                  <a:pt x="748311" y="1738869"/>
                </a:lnTo>
                <a:lnTo>
                  <a:pt x="751167" y="1740175"/>
                </a:lnTo>
                <a:lnTo>
                  <a:pt x="753894" y="1741612"/>
                </a:lnTo>
                <a:lnTo>
                  <a:pt x="756621" y="1743180"/>
                </a:lnTo>
                <a:lnTo>
                  <a:pt x="759218" y="1744878"/>
                </a:lnTo>
                <a:lnTo>
                  <a:pt x="761685" y="1746576"/>
                </a:lnTo>
                <a:lnTo>
                  <a:pt x="764152" y="1748535"/>
                </a:lnTo>
                <a:lnTo>
                  <a:pt x="766489" y="1750625"/>
                </a:lnTo>
                <a:lnTo>
                  <a:pt x="768696" y="1752715"/>
                </a:lnTo>
                <a:lnTo>
                  <a:pt x="770904" y="1754936"/>
                </a:lnTo>
                <a:lnTo>
                  <a:pt x="772851" y="1757287"/>
                </a:lnTo>
                <a:lnTo>
                  <a:pt x="774799" y="1759769"/>
                </a:lnTo>
                <a:lnTo>
                  <a:pt x="776617" y="1762382"/>
                </a:lnTo>
                <a:lnTo>
                  <a:pt x="778305" y="1764995"/>
                </a:lnTo>
                <a:lnTo>
                  <a:pt x="779863" y="1767738"/>
                </a:lnTo>
                <a:lnTo>
                  <a:pt x="781291" y="1770481"/>
                </a:lnTo>
                <a:lnTo>
                  <a:pt x="782589" y="1773355"/>
                </a:lnTo>
                <a:lnTo>
                  <a:pt x="783758" y="1776229"/>
                </a:lnTo>
                <a:lnTo>
                  <a:pt x="784667" y="1779233"/>
                </a:lnTo>
                <a:lnTo>
                  <a:pt x="785576" y="1782368"/>
                </a:lnTo>
                <a:lnTo>
                  <a:pt x="786355" y="1785503"/>
                </a:lnTo>
                <a:lnTo>
                  <a:pt x="786874" y="1788638"/>
                </a:lnTo>
                <a:lnTo>
                  <a:pt x="787264" y="1791904"/>
                </a:lnTo>
                <a:lnTo>
                  <a:pt x="787523" y="1795170"/>
                </a:lnTo>
                <a:lnTo>
                  <a:pt x="787653" y="1798566"/>
                </a:lnTo>
                <a:lnTo>
                  <a:pt x="787523" y="1801832"/>
                </a:lnTo>
                <a:lnTo>
                  <a:pt x="787264" y="1805228"/>
                </a:lnTo>
                <a:lnTo>
                  <a:pt x="786874" y="1808363"/>
                </a:lnTo>
                <a:lnTo>
                  <a:pt x="786355" y="1811629"/>
                </a:lnTo>
                <a:lnTo>
                  <a:pt x="785576" y="1814764"/>
                </a:lnTo>
                <a:lnTo>
                  <a:pt x="784667" y="1817769"/>
                </a:lnTo>
                <a:lnTo>
                  <a:pt x="783758" y="1820904"/>
                </a:lnTo>
                <a:lnTo>
                  <a:pt x="782589" y="1823778"/>
                </a:lnTo>
                <a:lnTo>
                  <a:pt x="781291" y="1826651"/>
                </a:lnTo>
                <a:lnTo>
                  <a:pt x="779863" y="1829395"/>
                </a:lnTo>
                <a:lnTo>
                  <a:pt x="778305" y="1832138"/>
                </a:lnTo>
                <a:lnTo>
                  <a:pt x="776617" y="1834750"/>
                </a:lnTo>
                <a:lnTo>
                  <a:pt x="774799" y="1837363"/>
                </a:lnTo>
                <a:lnTo>
                  <a:pt x="772851" y="1839845"/>
                </a:lnTo>
                <a:lnTo>
                  <a:pt x="770904" y="1842196"/>
                </a:lnTo>
                <a:lnTo>
                  <a:pt x="768696" y="1844417"/>
                </a:lnTo>
                <a:lnTo>
                  <a:pt x="766489" y="1846507"/>
                </a:lnTo>
                <a:lnTo>
                  <a:pt x="764152" y="1848597"/>
                </a:lnTo>
                <a:lnTo>
                  <a:pt x="761685" y="1850426"/>
                </a:lnTo>
                <a:lnTo>
                  <a:pt x="759218" y="1852255"/>
                </a:lnTo>
                <a:lnTo>
                  <a:pt x="756621" y="1853953"/>
                </a:lnTo>
                <a:lnTo>
                  <a:pt x="753894" y="1855521"/>
                </a:lnTo>
                <a:lnTo>
                  <a:pt x="751167" y="1856957"/>
                </a:lnTo>
                <a:lnTo>
                  <a:pt x="748311" y="1858264"/>
                </a:lnTo>
                <a:lnTo>
                  <a:pt x="745324" y="1859439"/>
                </a:lnTo>
                <a:lnTo>
                  <a:pt x="742338" y="1860484"/>
                </a:lnTo>
                <a:lnTo>
                  <a:pt x="739352" y="1861268"/>
                </a:lnTo>
                <a:lnTo>
                  <a:pt x="736235" y="1862052"/>
                </a:lnTo>
                <a:lnTo>
                  <a:pt x="732989" y="1862574"/>
                </a:lnTo>
                <a:lnTo>
                  <a:pt x="729743" y="1863097"/>
                </a:lnTo>
                <a:lnTo>
                  <a:pt x="726497" y="1863228"/>
                </a:lnTo>
                <a:lnTo>
                  <a:pt x="723251" y="1863358"/>
                </a:lnTo>
                <a:lnTo>
                  <a:pt x="719875" y="1863228"/>
                </a:lnTo>
                <a:lnTo>
                  <a:pt x="716629" y="1863097"/>
                </a:lnTo>
                <a:lnTo>
                  <a:pt x="713383" y="1862574"/>
                </a:lnTo>
                <a:lnTo>
                  <a:pt x="710267" y="1862052"/>
                </a:lnTo>
                <a:lnTo>
                  <a:pt x="707151" y="1861268"/>
                </a:lnTo>
                <a:lnTo>
                  <a:pt x="704034" y="1860484"/>
                </a:lnTo>
                <a:lnTo>
                  <a:pt x="701048" y="1859439"/>
                </a:lnTo>
                <a:lnTo>
                  <a:pt x="698192" y="1858264"/>
                </a:lnTo>
                <a:lnTo>
                  <a:pt x="695335" y="1856957"/>
                </a:lnTo>
                <a:lnTo>
                  <a:pt x="692478" y="1855521"/>
                </a:lnTo>
                <a:lnTo>
                  <a:pt x="689752" y="1853953"/>
                </a:lnTo>
                <a:lnTo>
                  <a:pt x="687155" y="1852255"/>
                </a:lnTo>
                <a:lnTo>
                  <a:pt x="684688" y="1850426"/>
                </a:lnTo>
                <a:lnTo>
                  <a:pt x="682221" y="1848597"/>
                </a:lnTo>
                <a:lnTo>
                  <a:pt x="679884" y="1846507"/>
                </a:lnTo>
                <a:lnTo>
                  <a:pt x="677676" y="1844417"/>
                </a:lnTo>
                <a:lnTo>
                  <a:pt x="675599" y="1842196"/>
                </a:lnTo>
                <a:lnTo>
                  <a:pt x="673521" y="1839845"/>
                </a:lnTo>
                <a:lnTo>
                  <a:pt x="671574" y="1837363"/>
                </a:lnTo>
                <a:lnTo>
                  <a:pt x="669756" y="1834750"/>
                </a:lnTo>
                <a:lnTo>
                  <a:pt x="668068" y="1832138"/>
                </a:lnTo>
                <a:lnTo>
                  <a:pt x="666640" y="1829395"/>
                </a:lnTo>
                <a:lnTo>
                  <a:pt x="665212" y="1826651"/>
                </a:lnTo>
                <a:lnTo>
                  <a:pt x="663913" y="1823778"/>
                </a:lnTo>
                <a:lnTo>
                  <a:pt x="662745" y="1820904"/>
                </a:lnTo>
                <a:lnTo>
                  <a:pt x="661706" y="1817769"/>
                </a:lnTo>
                <a:lnTo>
                  <a:pt x="660797" y="1814764"/>
                </a:lnTo>
                <a:lnTo>
                  <a:pt x="660148" y="1811629"/>
                </a:lnTo>
                <a:lnTo>
                  <a:pt x="659498" y="1808363"/>
                </a:lnTo>
                <a:lnTo>
                  <a:pt x="659109" y="1805228"/>
                </a:lnTo>
                <a:lnTo>
                  <a:pt x="658849" y="1801832"/>
                </a:lnTo>
                <a:lnTo>
                  <a:pt x="658849" y="1798566"/>
                </a:lnTo>
                <a:lnTo>
                  <a:pt x="658849" y="1795170"/>
                </a:lnTo>
                <a:lnTo>
                  <a:pt x="659109" y="1791904"/>
                </a:lnTo>
                <a:lnTo>
                  <a:pt x="659498" y="1788638"/>
                </a:lnTo>
                <a:lnTo>
                  <a:pt x="660148" y="1785503"/>
                </a:lnTo>
                <a:lnTo>
                  <a:pt x="660797" y="1782368"/>
                </a:lnTo>
                <a:lnTo>
                  <a:pt x="661706" y="1779233"/>
                </a:lnTo>
                <a:lnTo>
                  <a:pt x="662745" y="1776229"/>
                </a:lnTo>
                <a:lnTo>
                  <a:pt x="663913" y="1773355"/>
                </a:lnTo>
                <a:lnTo>
                  <a:pt x="665212" y="1770481"/>
                </a:lnTo>
                <a:lnTo>
                  <a:pt x="666640" y="1767738"/>
                </a:lnTo>
                <a:lnTo>
                  <a:pt x="668068" y="1764995"/>
                </a:lnTo>
                <a:lnTo>
                  <a:pt x="669756" y="1762382"/>
                </a:lnTo>
                <a:lnTo>
                  <a:pt x="671574" y="1759769"/>
                </a:lnTo>
                <a:lnTo>
                  <a:pt x="673521" y="1757287"/>
                </a:lnTo>
                <a:lnTo>
                  <a:pt x="675599" y="1754936"/>
                </a:lnTo>
                <a:lnTo>
                  <a:pt x="677676" y="1752715"/>
                </a:lnTo>
                <a:lnTo>
                  <a:pt x="679884" y="1750625"/>
                </a:lnTo>
                <a:lnTo>
                  <a:pt x="682221" y="1748535"/>
                </a:lnTo>
                <a:lnTo>
                  <a:pt x="684688" y="1746576"/>
                </a:lnTo>
                <a:lnTo>
                  <a:pt x="687155" y="1744878"/>
                </a:lnTo>
                <a:lnTo>
                  <a:pt x="689752" y="1743180"/>
                </a:lnTo>
                <a:lnTo>
                  <a:pt x="692478" y="1741612"/>
                </a:lnTo>
                <a:lnTo>
                  <a:pt x="695335" y="1740175"/>
                </a:lnTo>
                <a:lnTo>
                  <a:pt x="698192" y="1738869"/>
                </a:lnTo>
                <a:lnTo>
                  <a:pt x="701048" y="1737693"/>
                </a:lnTo>
                <a:lnTo>
                  <a:pt x="704034" y="1736648"/>
                </a:lnTo>
                <a:lnTo>
                  <a:pt x="707151" y="1735864"/>
                </a:lnTo>
                <a:lnTo>
                  <a:pt x="710267" y="1735081"/>
                </a:lnTo>
                <a:lnTo>
                  <a:pt x="713383" y="1734558"/>
                </a:lnTo>
                <a:lnTo>
                  <a:pt x="716629" y="1734036"/>
                </a:lnTo>
                <a:lnTo>
                  <a:pt x="719875" y="1733905"/>
                </a:lnTo>
                <a:lnTo>
                  <a:pt x="723251" y="1733774"/>
                </a:lnTo>
                <a:close/>
                <a:moveTo>
                  <a:pt x="755777" y="1656495"/>
                </a:moveTo>
                <a:lnTo>
                  <a:pt x="749792" y="1656625"/>
                </a:lnTo>
                <a:lnTo>
                  <a:pt x="743938" y="1657016"/>
                </a:lnTo>
                <a:lnTo>
                  <a:pt x="738083" y="1657796"/>
                </a:lnTo>
                <a:lnTo>
                  <a:pt x="732358" y="1658837"/>
                </a:lnTo>
                <a:lnTo>
                  <a:pt x="726764" y="1660139"/>
                </a:lnTo>
                <a:lnTo>
                  <a:pt x="721300" y="1661700"/>
                </a:lnTo>
                <a:lnTo>
                  <a:pt x="715965" y="1663522"/>
                </a:lnTo>
                <a:lnTo>
                  <a:pt x="710631" y="1665604"/>
                </a:lnTo>
                <a:lnTo>
                  <a:pt x="705557" y="1667946"/>
                </a:lnTo>
                <a:lnTo>
                  <a:pt x="700613" y="1670419"/>
                </a:lnTo>
                <a:lnTo>
                  <a:pt x="695669" y="1673281"/>
                </a:lnTo>
                <a:lnTo>
                  <a:pt x="690985" y="1676274"/>
                </a:lnTo>
                <a:lnTo>
                  <a:pt x="686432" y="1679527"/>
                </a:lnTo>
                <a:lnTo>
                  <a:pt x="682138" y="1682910"/>
                </a:lnTo>
                <a:lnTo>
                  <a:pt x="677845" y="1686554"/>
                </a:lnTo>
                <a:lnTo>
                  <a:pt x="673811" y="1690458"/>
                </a:lnTo>
                <a:lnTo>
                  <a:pt x="670038" y="1694361"/>
                </a:lnTo>
                <a:lnTo>
                  <a:pt x="666395" y="1698655"/>
                </a:lnTo>
                <a:lnTo>
                  <a:pt x="663013" y="1702949"/>
                </a:lnTo>
                <a:lnTo>
                  <a:pt x="659760" y="1707504"/>
                </a:lnTo>
                <a:lnTo>
                  <a:pt x="656768" y="1712188"/>
                </a:lnTo>
                <a:lnTo>
                  <a:pt x="653905" y="1717133"/>
                </a:lnTo>
                <a:lnTo>
                  <a:pt x="651433" y="1722078"/>
                </a:lnTo>
                <a:lnTo>
                  <a:pt x="649091" y="1727153"/>
                </a:lnTo>
                <a:lnTo>
                  <a:pt x="647010" y="1732488"/>
                </a:lnTo>
                <a:lnTo>
                  <a:pt x="645188" y="1737823"/>
                </a:lnTo>
                <a:lnTo>
                  <a:pt x="643627" y="1743288"/>
                </a:lnTo>
                <a:lnTo>
                  <a:pt x="642326" y="1748884"/>
                </a:lnTo>
                <a:lnTo>
                  <a:pt x="641285" y="1754609"/>
                </a:lnTo>
                <a:lnTo>
                  <a:pt x="640505" y="1760465"/>
                </a:lnTo>
                <a:lnTo>
                  <a:pt x="640114" y="1766320"/>
                </a:lnTo>
                <a:lnTo>
                  <a:pt x="639984" y="1772306"/>
                </a:lnTo>
                <a:lnTo>
                  <a:pt x="640114" y="1778292"/>
                </a:lnTo>
                <a:lnTo>
                  <a:pt x="640505" y="1784147"/>
                </a:lnTo>
                <a:lnTo>
                  <a:pt x="641285" y="1789873"/>
                </a:lnTo>
                <a:lnTo>
                  <a:pt x="642326" y="1795598"/>
                </a:lnTo>
                <a:lnTo>
                  <a:pt x="643627" y="1801194"/>
                </a:lnTo>
                <a:lnTo>
                  <a:pt x="645188" y="1806659"/>
                </a:lnTo>
                <a:lnTo>
                  <a:pt x="647010" y="1812124"/>
                </a:lnTo>
                <a:lnTo>
                  <a:pt x="649091" y="1817329"/>
                </a:lnTo>
                <a:lnTo>
                  <a:pt x="651433" y="1822534"/>
                </a:lnTo>
                <a:lnTo>
                  <a:pt x="653905" y="1827479"/>
                </a:lnTo>
                <a:lnTo>
                  <a:pt x="656768" y="1832293"/>
                </a:lnTo>
                <a:lnTo>
                  <a:pt x="659760" y="1836978"/>
                </a:lnTo>
                <a:lnTo>
                  <a:pt x="663013" y="1841532"/>
                </a:lnTo>
                <a:lnTo>
                  <a:pt x="666395" y="1845956"/>
                </a:lnTo>
                <a:lnTo>
                  <a:pt x="670038" y="1850120"/>
                </a:lnTo>
                <a:lnTo>
                  <a:pt x="673811" y="1854154"/>
                </a:lnTo>
                <a:lnTo>
                  <a:pt x="677845" y="1858058"/>
                </a:lnTo>
                <a:lnTo>
                  <a:pt x="682138" y="1861701"/>
                </a:lnTo>
                <a:lnTo>
                  <a:pt x="686432" y="1865084"/>
                </a:lnTo>
                <a:lnTo>
                  <a:pt x="690985" y="1868337"/>
                </a:lnTo>
                <a:lnTo>
                  <a:pt x="695669" y="1871330"/>
                </a:lnTo>
                <a:lnTo>
                  <a:pt x="700613" y="1874063"/>
                </a:lnTo>
                <a:lnTo>
                  <a:pt x="705557" y="1876665"/>
                </a:lnTo>
                <a:lnTo>
                  <a:pt x="710631" y="1879008"/>
                </a:lnTo>
                <a:lnTo>
                  <a:pt x="715965" y="1881090"/>
                </a:lnTo>
                <a:lnTo>
                  <a:pt x="721300" y="1882911"/>
                </a:lnTo>
                <a:lnTo>
                  <a:pt x="726764" y="1884473"/>
                </a:lnTo>
                <a:lnTo>
                  <a:pt x="732358" y="1885774"/>
                </a:lnTo>
                <a:lnTo>
                  <a:pt x="738083" y="1886815"/>
                </a:lnTo>
                <a:lnTo>
                  <a:pt x="743938" y="1887466"/>
                </a:lnTo>
                <a:lnTo>
                  <a:pt x="749792" y="1887986"/>
                </a:lnTo>
                <a:lnTo>
                  <a:pt x="755777" y="1888116"/>
                </a:lnTo>
                <a:lnTo>
                  <a:pt x="761762" y="1887986"/>
                </a:lnTo>
                <a:lnTo>
                  <a:pt x="767617" y="1887466"/>
                </a:lnTo>
                <a:lnTo>
                  <a:pt x="773341" y="1886815"/>
                </a:lnTo>
                <a:lnTo>
                  <a:pt x="779066" y="1885774"/>
                </a:lnTo>
                <a:lnTo>
                  <a:pt x="784660" y="1884473"/>
                </a:lnTo>
                <a:lnTo>
                  <a:pt x="790125" y="1882911"/>
                </a:lnTo>
                <a:lnTo>
                  <a:pt x="795589" y="1881090"/>
                </a:lnTo>
                <a:lnTo>
                  <a:pt x="800793" y="1879008"/>
                </a:lnTo>
                <a:lnTo>
                  <a:pt x="805998" y="1876665"/>
                </a:lnTo>
                <a:lnTo>
                  <a:pt x="810942" y="1874063"/>
                </a:lnTo>
                <a:lnTo>
                  <a:pt x="815755" y="1871330"/>
                </a:lnTo>
                <a:lnTo>
                  <a:pt x="820439" y="1868337"/>
                </a:lnTo>
                <a:lnTo>
                  <a:pt x="824993" y="1865084"/>
                </a:lnTo>
                <a:lnTo>
                  <a:pt x="829416" y="1861701"/>
                </a:lnTo>
                <a:lnTo>
                  <a:pt x="833580" y="1858058"/>
                </a:lnTo>
                <a:lnTo>
                  <a:pt x="837613" y="1854154"/>
                </a:lnTo>
                <a:lnTo>
                  <a:pt x="841516" y="1850120"/>
                </a:lnTo>
                <a:lnTo>
                  <a:pt x="845029" y="1845956"/>
                </a:lnTo>
                <a:lnTo>
                  <a:pt x="848542" y="1841532"/>
                </a:lnTo>
                <a:lnTo>
                  <a:pt x="851794" y="1836978"/>
                </a:lnTo>
                <a:lnTo>
                  <a:pt x="854787" y="1832293"/>
                </a:lnTo>
                <a:lnTo>
                  <a:pt x="857519" y="1827479"/>
                </a:lnTo>
                <a:lnTo>
                  <a:pt x="860121" y="1822534"/>
                </a:lnTo>
                <a:lnTo>
                  <a:pt x="862463" y="1817329"/>
                </a:lnTo>
                <a:lnTo>
                  <a:pt x="864545" y="1812124"/>
                </a:lnTo>
                <a:lnTo>
                  <a:pt x="866366" y="1806659"/>
                </a:lnTo>
                <a:lnTo>
                  <a:pt x="867927" y="1801194"/>
                </a:lnTo>
                <a:lnTo>
                  <a:pt x="869228" y="1795598"/>
                </a:lnTo>
                <a:lnTo>
                  <a:pt x="870139" y="1789873"/>
                </a:lnTo>
                <a:lnTo>
                  <a:pt x="870920" y="1784147"/>
                </a:lnTo>
                <a:lnTo>
                  <a:pt x="871440" y="1778292"/>
                </a:lnTo>
                <a:lnTo>
                  <a:pt x="871570" y="1772306"/>
                </a:lnTo>
                <a:lnTo>
                  <a:pt x="871440" y="1766320"/>
                </a:lnTo>
                <a:lnTo>
                  <a:pt x="870920" y="1760465"/>
                </a:lnTo>
                <a:lnTo>
                  <a:pt x="870139" y="1754609"/>
                </a:lnTo>
                <a:lnTo>
                  <a:pt x="869228" y="1748884"/>
                </a:lnTo>
                <a:lnTo>
                  <a:pt x="867927" y="1743288"/>
                </a:lnTo>
                <a:lnTo>
                  <a:pt x="866366" y="1737823"/>
                </a:lnTo>
                <a:lnTo>
                  <a:pt x="864545" y="1732488"/>
                </a:lnTo>
                <a:lnTo>
                  <a:pt x="862463" y="1727153"/>
                </a:lnTo>
                <a:lnTo>
                  <a:pt x="860121" y="1722078"/>
                </a:lnTo>
                <a:lnTo>
                  <a:pt x="857519" y="1717133"/>
                </a:lnTo>
                <a:lnTo>
                  <a:pt x="854787" y="1712188"/>
                </a:lnTo>
                <a:lnTo>
                  <a:pt x="851794" y="1707504"/>
                </a:lnTo>
                <a:lnTo>
                  <a:pt x="848542" y="1702949"/>
                </a:lnTo>
                <a:lnTo>
                  <a:pt x="845029" y="1698655"/>
                </a:lnTo>
                <a:lnTo>
                  <a:pt x="841516" y="1694361"/>
                </a:lnTo>
                <a:lnTo>
                  <a:pt x="837613" y="1690458"/>
                </a:lnTo>
                <a:lnTo>
                  <a:pt x="833580" y="1686554"/>
                </a:lnTo>
                <a:lnTo>
                  <a:pt x="829416" y="1682910"/>
                </a:lnTo>
                <a:lnTo>
                  <a:pt x="824993" y="1679527"/>
                </a:lnTo>
                <a:lnTo>
                  <a:pt x="820439" y="1676274"/>
                </a:lnTo>
                <a:lnTo>
                  <a:pt x="815755" y="1673281"/>
                </a:lnTo>
                <a:lnTo>
                  <a:pt x="810942" y="1670419"/>
                </a:lnTo>
                <a:lnTo>
                  <a:pt x="805998" y="1667946"/>
                </a:lnTo>
                <a:lnTo>
                  <a:pt x="800793" y="1665604"/>
                </a:lnTo>
                <a:lnTo>
                  <a:pt x="795589" y="1663522"/>
                </a:lnTo>
                <a:lnTo>
                  <a:pt x="790125" y="1661700"/>
                </a:lnTo>
                <a:lnTo>
                  <a:pt x="784660" y="1660139"/>
                </a:lnTo>
                <a:lnTo>
                  <a:pt x="779066" y="1658837"/>
                </a:lnTo>
                <a:lnTo>
                  <a:pt x="773341" y="1657796"/>
                </a:lnTo>
                <a:lnTo>
                  <a:pt x="767617" y="1657016"/>
                </a:lnTo>
                <a:lnTo>
                  <a:pt x="761762" y="1656625"/>
                </a:lnTo>
                <a:lnTo>
                  <a:pt x="755777" y="1656495"/>
                </a:lnTo>
                <a:close/>
                <a:moveTo>
                  <a:pt x="1850737" y="1122076"/>
                </a:moveTo>
                <a:lnTo>
                  <a:pt x="1839678" y="1122336"/>
                </a:lnTo>
                <a:lnTo>
                  <a:pt x="1829140" y="1122466"/>
                </a:lnTo>
                <a:lnTo>
                  <a:pt x="1810144" y="1123117"/>
                </a:lnTo>
                <a:lnTo>
                  <a:pt x="1793751" y="1123898"/>
                </a:lnTo>
                <a:lnTo>
                  <a:pt x="1780350" y="1124679"/>
                </a:lnTo>
                <a:lnTo>
                  <a:pt x="1769942" y="1125459"/>
                </a:lnTo>
                <a:lnTo>
                  <a:pt x="1762526" y="1126110"/>
                </a:lnTo>
                <a:lnTo>
                  <a:pt x="1758493" y="1126500"/>
                </a:lnTo>
                <a:lnTo>
                  <a:pt x="1774496" y="1275753"/>
                </a:lnTo>
                <a:lnTo>
                  <a:pt x="1781781" y="1275102"/>
                </a:lnTo>
                <a:lnTo>
                  <a:pt x="1789978" y="1274451"/>
                </a:lnTo>
                <a:lnTo>
                  <a:pt x="1801037" y="1273931"/>
                </a:lnTo>
                <a:lnTo>
                  <a:pt x="1814698" y="1273280"/>
                </a:lnTo>
                <a:lnTo>
                  <a:pt x="1830961" y="1272760"/>
                </a:lnTo>
                <a:lnTo>
                  <a:pt x="1849696" y="1272499"/>
                </a:lnTo>
                <a:lnTo>
                  <a:pt x="1859844" y="1272499"/>
                </a:lnTo>
                <a:lnTo>
                  <a:pt x="1870643" y="1272630"/>
                </a:lnTo>
                <a:lnTo>
                  <a:pt x="1881962" y="1272760"/>
                </a:lnTo>
                <a:lnTo>
                  <a:pt x="1893801" y="1273020"/>
                </a:lnTo>
                <a:lnTo>
                  <a:pt x="1906161" y="1273410"/>
                </a:lnTo>
                <a:lnTo>
                  <a:pt x="1919042" y="1273931"/>
                </a:lnTo>
                <a:lnTo>
                  <a:pt x="1932443" y="1274581"/>
                </a:lnTo>
                <a:lnTo>
                  <a:pt x="1946234" y="1275362"/>
                </a:lnTo>
                <a:lnTo>
                  <a:pt x="1960415" y="1276273"/>
                </a:lnTo>
                <a:lnTo>
                  <a:pt x="1975117" y="1277444"/>
                </a:lnTo>
                <a:lnTo>
                  <a:pt x="1990209" y="1278745"/>
                </a:lnTo>
                <a:lnTo>
                  <a:pt x="2005691" y="1280307"/>
                </a:lnTo>
                <a:lnTo>
                  <a:pt x="2021564" y="1281998"/>
                </a:lnTo>
                <a:lnTo>
                  <a:pt x="2037697" y="1283950"/>
                </a:lnTo>
                <a:lnTo>
                  <a:pt x="2054350" y="1286162"/>
                </a:lnTo>
                <a:lnTo>
                  <a:pt x="2071134" y="1288505"/>
                </a:lnTo>
                <a:lnTo>
                  <a:pt x="2088438" y="1291237"/>
                </a:lnTo>
                <a:lnTo>
                  <a:pt x="2105872" y="1294100"/>
                </a:lnTo>
                <a:lnTo>
                  <a:pt x="2123696" y="1297353"/>
                </a:lnTo>
                <a:lnTo>
                  <a:pt x="2141781" y="1300866"/>
                </a:lnTo>
                <a:lnTo>
                  <a:pt x="2159995" y="1304640"/>
                </a:lnTo>
                <a:lnTo>
                  <a:pt x="2178600" y="1308674"/>
                </a:lnTo>
                <a:lnTo>
                  <a:pt x="2197335" y="1313098"/>
                </a:lnTo>
                <a:lnTo>
                  <a:pt x="2216201" y="1317783"/>
                </a:lnTo>
                <a:lnTo>
                  <a:pt x="2235326" y="1322857"/>
                </a:lnTo>
                <a:lnTo>
                  <a:pt x="2254711" y="1328323"/>
                </a:lnTo>
                <a:lnTo>
                  <a:pt x="2264339" y="1331185"/>
                </a:lnTo>
                <a:lnTo>
                  <a:pt x="2274097" y="1334048"/>
                </a:lnTo>
                <a:lnTo>
                  <a:pt x="2283855" y="1337171"/>
                </a:lnTo>
                <a:lnTo>
                  <a:pt x="2293743" y="1340294"/>
                </a:lnTo>
                <a:lnTo>
                  <a:pt x="2303501" y="1343547"/>
                </a:lnTo>
                <a:lnTo>
                  <a:pt x="2313389" y="1346800"/>
                </a:lnTo>
                <a:lnTo>
                  <a:pt x="2323277" y="1350183"/>
                </a:lnTo>
                <a:lnTo>
                  <a:pt x="2333164" y="1353697"/>
                </a:lnTo>
                <a:lnTo>
                  <a:pt x="2343052" y="1357340"/>
                </a:lnTo>
                <a:lnTo>
                  <a:pt x="2353070" y="1361114"/>
                </a:lnTo>
                <a:lnTo>
                  <a:pt x="2363089" y="1364887"/>
                </a:lnTo>
                <a:lnTo>
                  <a:pt x="2372976" y="1368791"/>
                </a:lnTo>
                <a:lnTo>
                  <a:pt x="2382995" y="1372825"/>
                </a:lnTo>
                <a:lnTo>
                  <a:pt x="2393013" y="1376989"/>
                </a:lnTo>
                <a:lnTo>
                  <a:pt x="2403031" y="1381283"/>
                </a:lnTo>
                <a:lnTo>
                  <a:pt x="2413049" y="1385577"/>
                </a:lnTo>
                <a:lnTo>
                  <a:pt x="2423067" y="1390131"/>
                </a:lnTo>
                <a:lnTo>
                  <a:pt x="2433085" y="1394686"/>
                </a:lnTo>
                <a:lnTo>
                  <a:pt x="2443103" y="1399370"/>
                </a:lnTo>
                <a:lnTo>
                  <a:pt x="2453121" y="1404185"/>
                </a:lnTo>
                <a:lnTo>
                  <a:pt x="2463139" y="1409130"/>
                </a:lnTo>
                <a:lnTo>
                  <a:pt x="2473157" y="1414204"/>
                </a:lnTo>
                <a:lnTo>
                  <a:pt x="2483175" y="1419409"/>
                </a:lnTo>
                <a:lnTo>
                  <a:pt x="2493193" y="1424744"/>
                </a:lnTo>
                <a:lnTo>
                  <a:pt x="2503211" y="1430080"/>
                </a:lnTo>
                <a:lnTo>
                  <a:pt x="2513099" y="1435675"/>
                </a:lnTo>
                <a:lnTo>
                  <a:pt x="2523117" y="1441400"/>
                </a:lnTo>
                <a:lnTo>
                  <a:pt x="2533005" y="1447126"/>
                </a:lnTo>
                <a:lnTo>
                  <a:pt x="2542893" y="1453111"/>
                </a:lnTo>
                <a:lnTo>
                  <a:pt x="2552781" y="1459097"/>
                </a:lnTo>
                <a:lnTo>
                  <a:pt x="2562669" y="1465343"/>
                </a:lnTo>
                <a:lnTo>
                  <a:pt x="2572557" y="1471719"/>
                </a:lnTo>
                <a:lnTo>
                  <a:pt x="2582315" y="1478225"/>
                </a:lnTo>
                <a:lnTo>
                  <a:pt x="2592203" y="1484862"/>
                </a:lnTo>
                <a:lnTo>
                  <a:pt x="2601960" y="1491628"/>
                </a:lnTo>
                <a:lnTo>
                  <a:pt x="2611588" y="1498395"/>
                </a:lnTo>
                <a:lnTo>
                  <a:pt x="2621346" y="1505421"/>
                </a:lnTo>
                <a:lnTo>
                  <a:pt x="2630974" y="1512578"/>
                </a:lnTo>
                <a:lnTo>
                  <a:pt x="2640601" y="1519865"/>
                </a:lnTo>
                <a:lnTo>
                  <a:pt x="2650099" y="1527412"/>
                </a:lnTo>
                <a:lnTo>
                  <a:pt x="2659597" y="1534959"/>
                </a:lnTo>
                <a:lnTo>
                  <a:pt x="2669094" y="1542637"/>
                </a:lnTo>
                <a:lnTo>
                  <a:pt x="2678462" y="1550574"/>
                </a:lnTo>
                <a:lnTo>
                  <a:pt x="2687829" y="1558642"/>
                </a:lnTo>
                <a:lnTo>
                  <a:pt x="2697197" y="1566840"/>
                </a:lnTo>
                <a:lnTo>
                  <a:pt x="2706434" y="1575168"/>
                </a:lnTo>
                <a:lnTo>
                  <a:pt x="2715672" y="1583626"/>
                </a:lnTo>
                <a:lnTo>
                  <a:pt x="2724779" y="1592214"/>
                </a:lnTo>
                <a:lnTo>
                  <a:pt x="2828603" y="1483821"/>
                </a:lnTo>
                <a:lnTo>
                  <a:pt x="2818194" y="1473931"/>
                </a:lnTo>
                <a:lnTo>
                  <a:pt x="2807786" y="1464302"/>
                </a:lnTo>
                <a:lnTo>
                  <a:pt x="2797377" y="1454933"/>
                </a:lnTo>
                <a:lnTo>
                  <a:pt x="2786969" y="1445694"/>
                </a:lnTo>
                <a:lnTo>
                  <a:pt x="2776431" y="1436716"/>
                </a:lnTo>
                <a:lnTo>
                  <a:pt x="2765762" y="1427737"/>
                </a:lnTo>
                <a:lnTo>
                  <a:pt x="2755224" y="1419019"/>
                </a:lnTo>
                <a:lnTo>
                  <a:pt x="2744555" y="1410431"/>
                </a:lnTo>
                <a:lnTo>
                  <a:pt x="2733756" y="1402103"/>
                </a:lnTo>
                <a:lnTo>
                  <a:pt x="2722958" y="1393775"/>
                </a:lnTo>
                <a:lnTo>
                  <a:pt x="2712159" y="1385707"/>
                </a:lnTo>
                <a:lnTo>
                  <a:pt x="2701360" y="1377770"/>
                </a:lnTo>
                <a:lnTo>
                  <a:pt x="2690432" y="1370092"/>
                </a:lnTo>
                <a:lnTo>
                  <a:pt x="2679503" y="1362415"/>
                </a:lnTo>
                <a:lnTo>
                  <a:pt x="2668574" y="1354998"/>
                </a:lnTo>
                <a:lnTo>
                  <a:pt x="2657645" y="1347711"/>
                </a:lnTo>
                <a:lnTo>
                  <a:pt x="2646586" y="1340554"/>
                </a:lnTo>
                <a:lnTo>
                  <a:pt x="2635657" y="1333528"/>
                </a:lnTo>
                <a:lnTo>
                  <a:pt x="2624599" y="1326761"/>
                </a:lnTo>
                <a:lnTo>
                  <a:pt x="2613540" y="1319995"/>
                </a:lnTo>
                <a:lnTo>
                  <a:pt x="2602351" y="1313488"/>
                </a:lnTo>
                <a:lnTo>
                  <a:pt x="2591292" y="1306982"/>
                </a:lnTo>
                <a:lnTo>
                  <a:pt x="2580233" y="1300736"/>
                </a:lnTo>
                <a:lnTo>
                  <a:pt x="2569044" y="1294621"/>
                </a:lnTo>
                <a:lnTo>
                  <a:pt x="2557855" y="1288635"/>
                </a:lnTo>
                <a:lnTo>
                  <a:pt x="2546796" y="1282779"/>
                </a:lnTo>
                <a:lnTo>
                  <a:pt x="2535607" y="1277054"/>
                </a:lnTo>
                <a:lnTo>
                  <a:pt x="2524418" y="1271458"/>
                </a:lnTo>
                <a:lnTo>
                  <a:pt x="2513229" y="1265993"/>
                </a:lnTo>
                <a:lnTo>
                  <a:pt x="2502170" y="1260658"/>
                </a:lnTo>
                <a:lnTo>
                  <a:pt x="2490981" y="1255453"/>
                </a:lnTo>
                <a:lnTo>
                  <a:pt x="2479792" y="1250378"/>
                </a:lnTo>
                <a:lnTo>
                  <a:pt x="2468733" y="1245434"/>
                </a:lnTo>
                <a:lnTo>
                  <a:pt x="2457544" y="1240619"/>
                </a:lnTo>
                <a:lnTo>
                  <a:pt x="2446486" y="1235935"/>
                </a:lnTo>
                <a:lnTo>
                  <a:pt x="2435297" y="1231380"/>
                </a:lnTo>
                <a:lnTo>
                  <a:pt x="2424238" y="1226956"/>
                </a:lnTo>
                <a:lnTo>
                  <a:pt x="2413179" y="1222532"/>
                </a:lnTo>
                <a:lnTo>
                  <a:pt x="2402120" y="1218368"/>
                </a:lnTo>
                <a:lnTo>
                  <a:pt x="2391061" y="1214334"/>
                </a:lnTo>
                <a:lnTo>
                  <a:pt x="2380132" y="1210300"/>
                </a:lnTo>
                <a:lnTo>
                  <a:pt x="2369073" y="1206396"/>
                </a:lnTo>
                <a:lnTo>
                  <a:pt x="2358145" y="1202623"/>
                </a:lnTo>
                <a:lnTo>
                  <a:pt x="2347216" y="1198979"/>
                </a:lnTo>
                <a:lnTo>
                  <a:pt x="2336287" y="1195466"/>
                </a:lnTo>
                <a:lnTo>
                  <a:pt x="2325488" y="1192083"/>
                </a:lnTo>
                <a:lnTo>
                  <a:pt x="2314690" y="1188700"/>
                </a:lnTo>
                <a:lnTo>
                  <a:pt x="2303891" y="1185446"/>
                </a:lnTo>
                <a:lnTo>
                  <a:pt x="2293092" y="1182324"/>
                </a:lnTo>
                <a:lnTo>
                  <a:pt x="2282424" y="1179331"/>
                </a:lnTo>
                <a:lnTo>
                  <a:pt x="2271755" y="1176338"/>
                </a:lnTo>
                <a:lnTo>
                  <a:pt x="2261217" y="1173605"/>
                </a:lnTo>
                <a:lnTo>
                  <a:pt x="2250678" y="1170873"/>
                </a:lnTo>
                <a:lnTo>
                  <a:pt x="2240140" y="1168140"/>
                </a:lnTo>
                <a:lnTo>
                  <a:pt x="2219323" y="1163195"/>
                </a:lnTo>
                <a:lnTo>
                  <a:pt x="2198767" y="1158511"/>
                </a:lnTo>
                <a:lnTo>
                  <a:pt x="2178470" y="1154217"/>
                </a:lnTo>
                <a:lnTo>
                  <a:pt x="2158304" y="1150313"/>
                </a:lnTo>
                <a:lnTo>
                  <a:pt x="2138528" y="1146670"/>
                </a:lnTo>
                <a:lnTo>
                  <a:pt x="2119143" y="1143286"/>
                </a:lnTo>
                <a:lnTo>
                  <a:pt x="2099887" y="1140293"/>
                </a:lnTo>
                <a:lnTo>
                  <a:pt x="2081152" y="1137561"/>
                </a:lnTo>
                <a:lnTo>
                  <a:pt x="2062677" y="1135089"/>
                </a:lnTo>
                <a:lnTo>
                  <a:pt x="2044462" y="1132876"/>
                </a:lnTo>
                <a:lnTo>
                  <a:pt x="2026768" y="1130925"/>
                </a:lnTo>
                <a:lnTo>
                  <a:pt x="2009464" y="1129103"/>
                </a:lnTo>
                <a:lnTo>
                  <a:pt x="1992551" y="1127671"/>
                </a:lnTo>
                <a:lnTo>
                  <a:pt x="1976158" y="1126370"/>
                </a:lnTo>
                <a:lnTo>
                  <a:pt x="1960155" y="1125199"/>
                </a:lnTo>
                <a:lnTo>
                  <a:pt x="1944672" y="1124288"/>
                </a:lnTo>
                <a:lnTo>
                  <a:pt x="1929580" y="1123638"/>
                </a:lnTo>
                <a:lnTo>
                  <a:pt x="1915139" y="1122987"/>
                </a:lnTo>
                <a:lnTo>
                  <a:pt x="1901087" y="1122597"/>
                </a:lnTo>
                <a:lnTo>
                  <a:pt x="1887687" y="1122336"/>
                </a:lnTo>
                <a:lnTo>
                  <a:pt x="1874806" y="1122076"/>
                </a:lnTo>
                <a:lnTo>
                  <a:pt x="1862446" y="1122076"/>
                </a:lnTo>
                <a:lnTo>
                  <a:pt x="1850737" y="1122076"/>
                </a:lnTo>
                <a:close/>
                <a:moveTo>
                  <a:pt x="719088" y="759551"/>
                </a:moveTo>
                <a:lnTo>
                  <a:pt x="727805" y="759551"/>
                </a:lnTo>
                <a:lnTo>
                  <a:pt x="736392" y="759681"/>
                </a:lnTo>
                <a:lnTo>
                  <a:pt x="744979" y="759941"/>
                </a:lnTo>
                <a:lnTo>
                  <a:pt x="753696" y="760462"/>
                </a:lnTo>
                <a:lnTo>
                  <a:pt x="762413" y="761112"/>
                </a:lnTo>
                <a:lnTo>
                  <a:pt x="771130" y="761763"/>
                </a:lnTo>
                <a:lnTo>
                  <a:pt x="779847" y="762674"/>
                </a:lnTo>
                <a:lnTo>
                  <a:pt x="788564" y="763845"/>
                </a:lnTo>
                <a:lnTo>
                  <a:pt x="797281" y="765016"/>
                </a:lnTo>
                <a:lnTo>
                  <a:pt x="805998" y="766317"/>
                </a:lnTo>
                <a:lnTo>
                  <a:pt x="814845" y="767879"/>
                </a:lnTo>
                <a:lnTo>
                  <a:pt x="823562" y="769570"/>
                </a:lnTo>
                <a:lnTo>
                  <a:pt x="832409" y="771392"/>
                </a:lnTo>
                <a:lnTo>
                  <a:pt x="841126" y="773344"/>
                </a:lnTo>
                <a:lnTo>
                  <a:pt x="849843" y="775426"/>
                </a:lnTo>
                <a:lnTo>
                  <a:pt x="858690" y="777638"/>
                </a:lnTo>
                <a:lnTo>
                  <a:pt x="867407" y="779980"/>
                </a:lnTo>
                <a:lnTo>
                  <a:pt x="876124" y="782583"/>
                </a:lnTo>
                <a:lnTo>
                  <a:pt x="884841" y="785185"/>
                </a:lnTo>
                <a:lnTo>
                  <a:pt x="893558" y="788048"/>
                </a:lnTo>
                <a:lnTo>
                  <a:pt x="902275" y="791041"/>
                </a:lnTo>
                <a:lnTo>
                  <a:pt x="910992" y="794164"/>
                </a:lnTo>
                <a:lnTo>
                  <a:pt x="919709" y="797417"/>
                </a:lnTo>
                <a:lnTo>
                  <a:pt x="928426" y="800800"/>
                </a:lnTo>
                <a:lnTo>
                  <a:pt x="937013" y="804444"/>
                </a:lnTo>
                <a:lnTo>
                  <a:pt x="945600" y="808087"/>
                </a:lnTo>
                <a:lnTo>
                  <a:pt x="954317" y="811861"/>
                </a:lnTo>
                <a:lnTo>
                  <a:pt x="962773" y="815895"/>
                </a:lnTo>
                <a:lnTo>
                  <a:pt x="971360" y="820059"/>
                </a:lnTo>
                <a:lnTo>
                  <a:pt x="979947" y="824222"/>
                </a:lnTo>
                <a:lnTo>
                  <a:pt x="988404" y="828647"/>
                </a:lnTo>
                <a:lnTo>
                  <a:pt x="996861" y="833201"/>
                </a:lnTo>
                <a:lnTo>
                  <a:pt x="1005188" y="837885"/>
                </a:lnTo>
                <a:lnTo>
                  <a:pt x="1013644" y="842700"/>
                </a:lnTo>
                <a:lnTo>
                  <a:pt x="1021971" y="847645"/>
                </a:lnTo>
                <a:lnTo>
                  <a:pt x="1030298" y="852720"/>
                </a:lnTo>
                <a:lnTo>
                  <a:pt x="1038494" y="857924"/>
                </a:lnTo>
                <a:lnTo>
                  <a:pt x="1046691" y="863390"/>
                </a:lnTo>
                <a:lnTo>
                  <a:pt x="1054888" y="868855"/>
                </a:lnTo>
                <a:lnTo>
                  <a:pt x="1062954" y="874450"/>
                </a:lnTo>
                <a:lnTo>
                  <a:pt x="1071020" y="880306"/>
                </a:lnTo>
                <a:lnTo>
                  <a:pt x="1078957" y="886161"/>
                </a:lnTo>
                <a:lnTo>
                  <a:pt x="1086893" y="892277"/>
                </a:lnTo>
                <a:lnTo>
                  <a:pt x="1094830" y="898393"/>
                </a:lnTo>
                <a:lnTo>
                  <a:pt x="1102636" y="904769"/>
                </a:lnTo>
                <a:lnTo>
                  <a:pt x="1110442" y="911145"/>
                </a:lnTo>
                <a:lnTo>
                  <a:pt x="1118118" y="917781"/>
                </a:lnTo>
                <a:lnTo>
                  <a:pt x="1125794" y="924548"/>
                </a:lnTo>
                <a:lnTo>
                  <a:pt x="1133341" y="931314"/>
                </a:lnTo>
                <a:lnTo>
                  <a:pt x="1140887" y="938341"/>
                </a:lnTo>
                <a:lnTo>
                  <a:pt x="1148303" y="945368"/>
                </a:lnTo>
                <a:lnTo>
                  <a:pt x="1155719" y="952655"/>
                </a:lnTo>
                <a:lnTo>
                  <a:pt x="1163004" y="960072"/>
                </a:lnTo>
                <a:lnTo>
                  <a:pt x="1170160" y="967619"/>
                </a:lnTo>
                <a:lnTo>
                  <a:pt x="1177316" y="975166"/>
                </a:lnTo>
                <a:lnTo>
                  <a:pt x="1184342" y="982974"/>
                </a:lnTo>
                <a:lnTo>
                  <a:pt x="1191367" y="990911"/>
                </a:lnTo>
                <a:lnTo>
                  <a:pt x="1198263" y="998849"/>
                </a:lnTo>
                <a:lnTo>
                  <a:pt x="1205028" y="1007047"/>
                </a:lnTo>
                <a:lnTo>
                  <a:pt x="1211663" y="1015374"/>
                </a:lnTo>
                <a:lnTo>
                  <a:pt x="1216477" y="1021360"/>
                </a:lnTo>
                <a:lnTo>
                  <a:pt x="1221291" y="1027606"/>
                </a:lnTo>
                <a:lnTo>
                  <a:pt x="1225845" y="1033722"/>
                </a:lnTo>
                <a:lnTo>
                  <a:pt x="1230399" y="1039968"/>
                </a:lnTo>
                <a:lnTo>
                  <a:pt x="1239246" y="1052460"/>
                </a:lnTo>
                <a:lnTo>
                  <a:pt x="1247833" y="1065082"/>
                </a:lnTo>
                <a:lnTo>
                  <a:pt x="1263445" y="1060527"/>
                </a:lnTo>
                <a:lnTo>
                  <a:pt x="1279188" y="1056103"/>
                </a:lnTo>
                <a:lnTo>
                  <a:pt x="1295060" y="1051679"/>
                </a:lnTo>
                <a:lnTo>
                  <a:pt x="1310933" y="1047385"/>
                </a:lnTo>
                <a:lnTo>
                  <a:pt x="1326936" y="1043351"/>
                </a:lnTo>
                <a:lnTo>
                  <a:pt x="1343069" y="1039447"/>
                </a:lnTo>
                <a:lnTo>
                  <a:pt x="1359202" y="1035674"/>
                </a:lnTo>
                <a:lnTo>
                  <a:pt x="1375335" y="1032030"/>
                </a:lnTo>
                <a:lnTo>
                  <a:pt x="1391728" y="1028517"/>
                </a:lnTo>
                <a:lnTo>
                  <a:pt x="1408121" y="1025134"/>
                </a:lnTo>
                <a:lnTo>
                  <a:pt x="1424515" y="1021881"/>
                </a:lnTo>
                <a:lnTo>
                  <a:pt x="1441038" y="1018758"/>
                </a:lnTo>
                <a:lnTo>
                  <a:pt x="1457691" y="1015895"/>
                </a:lnTo>
                <a:lnTo>
                  <a:pt x="1474344" y="1013032"/>
                </a:lnTo>
                <a:lnTo>
                  <a:pt x="1491128" y="1010430"/>
                </a:lnTo>
                <a:lnTo>
                  <a:pt x="1507912" y="1007827"/>
                </a:lnTo>
                <a:lnTo>
                  <a:pt x="1524825" y="1005485"/>
                </a:lnTo>
                <a:lnTo>
                  <a:pt x="1541869" y="1003273"/>
                </a:lnTo>
                <a:lnTo>
                  <a:pt x="1558782" y="1001191"/>
                </a:lnTo>
                <a:lnTo>
                  <a:pt x="1575956" y="999239"/>
                </a:lnTo>
                <a:lnTo>
                  <a:pt x="1593130" y="997547"/>
                </a:lnTo>
                <a:lnTo>
                  <a:pt x="1610304" y="995856"/>
                </a:lnTo>
                <a:lnTo>
                  <a:pt x="1627608" y="994425"/>
                </a:lnTo>
                <a:lnTo>
                  <a:pt x="1644912" y="992993"/>
                </a:lnTo>
                <a:lnTo>
                  <a:pt x="1662346" y="991822"/>
                </a:lnTo>
                <a:lnTo>
                  <a:pt x="1679780" y="990911"/>
                </a:lnTo>
                <a:lnTo>
                  <a:pt x="1697344" y="990000"/>
                </a:lnTo>
                <a:lnTo>
                  <a:pt x="1714908" y="989220"/>
                </a:lnTo>
                <a:lnTo>
                  <a:pt x="1732472" y="988699"/>
                </a:lnTo>
                <a:lnTo>
                  <a:pt x="1750296" y="988309"/>
                </a:lnTo>
                <a:lnTo>
                  <a:pt x="1768120" y="988048"/>
                </a:lnTo>
                <a:lnTo>
                  <a:pt x="1785815" y="988048"/>
                </a:lnTo>
                <a:lnTo>
                  <a:pt x="1804680" y="988048"/>
                </a:lnTo>
                <a:lnTo>
                  <a:pt x="1823415" y="988309"/>
                </a:lnTo>
                <a:lnTo>
                  <a:pt x="1842150" y="988829"/>
                </a:lnTo>
                <a:lnTo>
                  <a:pt x="1860755" y="989480"/>
                </a:lnTo>
                <a:lnTo>
                  <a:pt x="1879360" y="990261"/>
                </a:lnTo>
                <a:lnTo>
                  <a:pt x="1897835" y="991171"/>
                </a:lnTo>
                <a:lnTo>
                  <a:pt x="1916310" y="992343"/>
                </a:lnTo>
                <a:lnTo>
                  <a:pt x="1934784" y="993644"/>
                </a:lnTo>
                <a:lnTo>
                  <a:pt x="1952999" y="995075"/>
                </a:lnTo>
                <a:lnTo>
                  <a:pt x="1971344" y="996767"/>
                </a:lnTo>
                <a:lnTo>
                  <a:pt x="1989428" y="998588"/>
                </a:lnTo>
                <a:lnTo>
                  <a:pt x="2007643" y="1000540"/>
                </a:lnTo>
                <a:lnTo>
                  <a:pt x="2025597" y="1002752"/>
                </a:lnTo>
                <a:lnTo>
                  <a:pt x="2043552" y="1005095"/>
                </a:lnTo>
                <a:lnTo>
                  <a:pt x="2061506" y="1007567"/>
                </a:lnTo>
                <a:lnTo>
                  <a:pt x="2079331" y="1010170"/>
                </a:lnTo>
                <a:lnTo>
                  <a:pt x="2097025" y="1013032"/>
                </a:lnTo>
                <a:lnTo>
                  <a:pt x="2114719" y="1016025"/>
                </a:lnTo>
                <a:lnTo>
                  <a:pt x="2132283" y="1019148"/>
                </a:lnTo>
                <a:lnTo>
                  <a:pt x="2149717" y="1022401"/>
                </a:lnTo>
                <a:lnTo>
                  <a:pt x="2167151" y="1025784"/>
                </a:lnTo>
                <a:lnTo>
                  <a:pt x="2184455" y="1029428"/>
                </a:lnTo>
                <a:lnTo>
                  <a:pt x="2201629" y="1033201"/>
                </a:lnTo>
                <a:lnTo>
                  <a:pt x="2218803" y="1037105"/>
                </a:lnTo>
                <a:lnTo>
                  <a:pt x="2235846" y="1041139"/>
                </a:lnTo>
                <a:lnTo>
                  <a:pt x="2252890" y="1045433"/>
                </a:lnTo>
                <a:lnTo>
                  <a:pt x="2269673" y="1049727"/>
                </a:lnTo>
                <a:lnTo>
                  <a:pt x="2286457" y="1054412"/>
                </a:lnTo>
                <a:lnTo>
                  <a:pt x="2303110" y="1059096"/>
                </a:lnTo>
                <a:lnTo>
                  <a:pt x="2319764" y="1063911"/>
                </a:lnTo>
                <a:lnTo>
                  <a:pt x="2336157" y="1068855"/>
                </a:lnTo>
                <a:lnTo>
                  <a:pt x="2352550" y="1073930"/>
                </a:lnTo>
                <a:lnTo>
                  <a:pt x="2368813" y="1079265"/>
                </a:lnTo>
                <a:lnTo>
                  <a:pt x="2385076" y="1084600"/>
                </a:lnTo>
                <a:lnTo>
                  <a:pt x="2401079" y="1090196"/>
                </a:lnTo>
                <a:lnTo>
                  <a:pt x="2417082" y="1095791"/>
                </a:lnTo>
                <a:lnTo>
                  <a:pt x="2432955" y="1101647"/>
                </a:lnTo>
                <a:lnTo>
                  <a:pt x="2448697" y="1107632"/>
                </a:lnTo>
                <a:lnTo>
                  <a:pt x="2464310" y="1113748"/>
                </a:lnTo>
                <a:lnTo>
                  <a:pt x="2479792" y="1119994"/>
                </a:lnTo>
                <a:lnTo>
                  <a:pt x="2495275" y="1126370"/>
                </a:lnTo>
                <a:lnTo>
                  <a:pt x="2510627" y="1132876"/>
                </a:lnTo>
                <a:lnTo>
                  <a:pt x="2525719" y="1139513"/>
                </a:lnTo>
                <a:lnTo>
                  <a:pt x="2540811" y="1146279"/>
                </a:lnTo>
                <a:lnTo>
                  <a:pt x="2555773" y="1153176"/>
                </a:lnTo>
                <a:lnTo>
                  <a:pt x="2570605" y="1160202"/>
                </a:lnTo>
                <a:lnTo>
                  <a:pt x="2585307" y="1167359"/>
                </a:lnTo>
                <a:lnTo>
                  <a:pt x="2599879" y="1174646"/>
                </a:lnTo>
                <a:lnTo>
                  <a:pt x="2614320" y="1182063"/>
                </a:lnTo>
                <a:lnTo>
                  <a:pt x="2628632" y="1189610"/>
                </a:lnTo>
                <a:lnTo>
                  <a:pt x="2642943" y="1197288"/>
                </a:lnTo>
                <a:lnTo>
                  <a:pt x="2656995" y="1205095"/>
                </a:lnTo>
                <a:lnTo>
                  <a:pt x="2670916" y="1213033"/>
                </a:lnTo>
                <a:lnTo>
                  <a:pt x="2684707" y="1221100"/>
                </a:lnTo>
                <a:lnTo>
                  <a:pt x="2698368" y="1229298"/>
                </a:lnTo>
                <a:lnTo>
                  <a:pt x="2712029" y="1237496"/>
                </a:lnTo>
                <a:lnTo>
                  <a:pt x="2725430" y="1245954"/>
                </a:lnTo>
                <a:lnTo>
                  <a:pt x="2738700" y="1254542"/>
                </a:lnTo>
                <a:lnTo>
                  <a:pt x="2751841" y="1263130"/>
                </a:lnTo>
                <a:lnTo>
                  <a:pt x="2764851" y="1271849"/>
                </a:lnTo>
                <a:lnTo>
                  <a:pt x="2777602" y="1280697"/>
                </a:lnTo>
                <a:lnTo>
                  <a:pt x="2790352" y="1289806"/>
                </a:lnTo>
                <a:lnTo>
                  <a:pt x="2802972" y="1298784"/>
                </a:lnTo>
                <a:lnTo>
                  <a:pt x="2815332" y="1308023"/>
                </a:lnTo>
                <a:lnTo>
                  <a:pt x="2827692" y="1317392"/>
                </a:lnTo>
                <a:lnTo>
                  <a:pt x="2839791" y="1326761"/>
                </a:lnTo>
                <a:lnTo>
                  <a:pt x="2851761" y="1336390"/>
                </a:lnTo>
                <a:lnTo>
                  <a:pt x="2863601" y="1346019"/>
                </a:lnTo>
                <a:lnTo>
                  <a:pt x="2875310" y="1355779"/>
                </a:lnTo>
                <a:lnTo>
                  <a:pt x="2886759" y="1365538"/>
                </a:lnTo>
                <a:lnTo>
                  <a:pt x="2898078" y="1375558"/>
                </a:lnTo>
                <a:lnTo>
                  <a:pt x="2909397" y="1385577"/>
                </a:lnTo>
                <a:lnTo>
                  <a:pt x="2920456" y="1395727"/>
                </a:lnTo>
                <a:lnTo>
                  <a:pt x="2931385" y="1406007"/>
                </a:lnTo>
                <a:lnTo>
                  <a:pt x="2942184" y="1416417"/>
                </a:lnTo>
                <a:lnTo>
                  <a:pt x="2952722" y="1426826"/>
                </a:lnTo>
                <a:lnTo>
                  <a:pt x="2963131" y="1437497"/>
                </a:lnTo>
                <a:lnTo>
                  <a:pt x="2973279" y="1448037"/>
                </a:lnTo>
                <a:lnTo>
                  <a:pt x="2983427" y="1458837"/>
                </a:lnTo>
                <a:lnTo>
                  <a:pt x="2993315" y="1469637"/>
                </a:lnTo>
                <a:lnTo>
                  <a:pt x="3002943" y="1480828"/>
                </a:lnTo>
                <a:lnTo>
                  <a:pt x="3012570" y="1491758"/>
                </a:lnTo>
                <a:lnTo>
                  <a:pt x="3021938" y="1502949"/>
                </a:lnTo>
                <a:lnTo>
                  <a:pt x="3031175" y="1514140"/>
                </a:lnTo>
                <a:lnTo>
                  <a:pt x="3040152" y="1525460"/>
                </a:lnTo>
                <a:lnTo>
                  <a:pt x="3049000" y="1536781"/>
                </a:lnTo>
                <a:lnTo>
                  <a:pt x="3057717" y="1548362"/>
                </a:lnTo>
                <a:lnTo>
                  <a:pt x="3066173" y="1559943"/>
                </a:lnTo>
                <a:lnTo>
                  <a:pt x="3074500" y="1571524"/>
                </a:lnTo>
                <a:lnTo>
                  <a:pt x="3082697" y="1583235"/>
                </a:lnTo>
                <a:lnTo>
                  <a:pt x="3090633" y="1595077"/>
                </a:lnTo>
                <a:lnTo>
                  <a:pt x="3098309" y="1606918"/>
                </a:lnTo>
                <a:lnTo>
                  <a:pt x="3105985" y="1619020"/>
                </a:lnTo>
                <a:lnTo>
                  <a:pt x="3113271" y="1630991"/>
                </a:lnTo>
                <a:lnTo>
                  <a:pt x="3120557" y="1643092"/>
                </a:lnTo>
                <a:lnTo>
                  <a:pt x="3127453" y="1655324"/>
                </a:lnTo>
                <a:lnTo>
                  <a:pt x="3134348" y="1667686"/>
                </a:lnTo>
                <a:lnTo>
                  <a:pt x="3140983" y="1680048"/>
                </a:lnTo>
                <a:lnTo>
                  <a:pt x="3147359" y="1692409"/>
                </a:lnTo>
                <a:lnTo>
                  <a:pt x="3153604" y="1704901"/>
                </a:lnTo>
                <a:lnTo>
                  <a:pt x="3159588" y="1717523"/>
                </a:lnTo>
                <a:lnTo>
                  <a:pt x="3165443" y="1730145"/>
                </a:lnTo>
                <a:lnTo>
                  <a:pt x="3171038" y="1742898"/>
                </a:lnTo>
                <a:lnTo>
                  <a:pt x="3176502" y="1755650"/>
                </a:lnTo>
                <a:lnTo>
                  <a:pt x="3181706" y="1768532"/>
                </a:lnTo>
                <a:lnTo>
                  <a:pt x="3186650" y="1781545"/>
                </a:lnTo>
                <a:lnTo>
                  <a:pt x="3191464" y="1794427"/>
                </a:lnTo>
                <a:lnTo>
                  <a:pt x="3196148" y="1807570"/>
                </a:lnTo>
                <a:lnTo>
                  <a:pt x="3200441" y="1820712"/>
                </a:lnTo>
                <a:lnTo>
                  <a:pt x="3204605" y="1833855"/>
                </a:lnTo>
                <a:lnTo>
                  <a:pt x="3208638" y="1847127"/>
                </a:lnTo>
                <a:lnTo>
                  <a:pt x="3212411" y="1860400"/>
                </a:lnTo>
                <a:lnTo>
                  <a:pt x="3215924" y="1873803"/>
                </a:lnTo>
                <a:lnTo>
                  <a:pt x="3219176" y="1887205"/>
                </a:lnTo>
                <a:lnTo>
                  <a:pt x="3222299" y="1900738"/>
                </a:lnTo>
                <a:lnTo>
                  <a:pt x="3225161" y="1914271"/>
                </a:lnTo>
                <a:lnTo>
                  <a:pt x="3227763" y="1927934"/>
                </a:lnTo>
                <a:lnTo>
                  <a:pt x="3230235" y="1941467"/>
                </a:lnTo>
                <a:lnTo>
                  <a:pt x="3232447" y="1955260"/>
                </a:lnTo>
                <a:lnTo>
                  <a:pt x="3234399" y="1968923"/>
                </a:lnTo>
                <a:lnTo>
                  <a:pt x="3236220" y="1982716"/>
                </a:lnTo>
                <a:lnTo>
                  <a:pt x="3237651" y="1996640"/>
                </a:lnTo>
                <a:lnTo>
                  <a:pt x="3238952" y="2010433"/>
                </a:lnTo>
                <a:lnTo>
                  <a:pt x="3239993" y="2024486"/>
                </a:lnTo>
                <a:lnTo>
                  <a:pt x="3240904" y="2038409"/>
                </a:lnTo>
                <a:lnTo>
                  <a:pt x="3241424" y="2052463"/>
                </a:lnTo>
                <a:lnTo>
                  <a:pt x="3241814" y="2066516"/>
                </a:lnTo>
                <a:lnTo>
                  <a:pt x="3241945" y="2080700"/>
                </a:lnTo>
                <a:lnTo>
                  <a:pt x="3241814" y="2092151"/>
                </a:lnTo>
                <a:lnTo>
                  <a:pt x="3241554" y="2103732"/>
                </a:lnTo>
                <a:lnTo>
                  <a:pt x="3248840" y="2111019"/>
                </a:lnTo>
                <a:lnTo>
                  <a:pt x="3255996" y="2118436"/>
                </a:lnTo>
                <a:lnTo>
                  <a:pt x="3263021" y="2125983"/>
                </a:lnTo>
                <a:lnTo>
                  <a:pt x="3269917" y="2133530"/>
                </a:lnTo>
                <a:lnTo>
                  <a:pt x="3276813" y="2141207"/>
                </a:lnTo>
                <a:lnTo>
                  <a:pt x="3283578" y="2149015"/>
                </a:lnTo>
                <a:lnTo>
                  <a:pt x="3290213" y="2156692"/>
                </a:lnTo>
                <a:lnTo>
                  <a:pt x="3296719" y="2164630"/>
                </a:lnTo>
                <a:lnTo>
                  <a:pt x="3303094" y="2172567"/>
                </a:lnTo>
                <a:lnTo>
                  <a:pt x="3309339" y="2180505"/>
                </a:lnTo>
                <a:lnTo>
                  <a:pt x="3315584" y="2188573"/>
                </a:lnTo>
                <a:lnTo>
                  <a:pt x="3321699" y="2196770"/>
                </a:lnTo>
                <a:lnTo>
                  <a:pt x="3327683" y="2204968"/>
                </a:lnTo>
                <a:lnTo>
                  <a:pt x="3333538" y="2213296"/>
                </a:lnTo>
                <a:lnTo>
                  <a:pt x="3339263" y="2221624"/>
                </a:lnTo>
                <a:lnTo>
                  <a:pt x="3344987" y="2230082"/>
                </a:lnTo>
                <a:lnTo>
                  <a:pt x="3350452" y="2238540"/>
                </a:lnTo>
                <a:lnTo>
                  <a:pt x="3355916" y="2247128"/>
                </a:lnTo>
                <a:lnTo>
                  <a:pt x="3361250" y="2255716"/>
                </a:lnTo>
                <a:lnTo>
                  <a:pt x="3366585" y="2264435"/>
                </a:lnTo>
                <a:lnTo>
                  <a:pt x="3371659" y="2273283"/>
                </a:lnTo>
                <a:lnTo>
                  <a:pt x="3376733" y="2282002"/>
                </a:lnTo>
                <a:lnTo>
                  <a:pt x="3381677" y="2290980"/>
                </a:lnTo>
                <a:lnTo>
                  <a:pt x="3386491" y="2299959"/>
                </a:lnTo>
                <a:lnTo>
                  <a:pt x="3391174" y="2308937"/>
                </a:lnTo>
                <a:lnTo>
                  <a:pt x="3395728" y="2318046"/>
                </a:lnTo>
                <a:lnTo>
                  <a:pt x="3400282" y="2327415"/>
                </a:lnTo>
                <a:lnTo>
                  <a:pt x="3404705" y="2336654"/>
                </a:lnTo>
                <a:lnTo>
                  <a:pt x="3408999" y="2345892"/>
                </a:lnTo>
                <a:lnTo>
                  <a:pt x="3413162" y="2355391"/>
                </a:lnTo>
                <a:lnTo>
                  <a:pt x="3417195" y="2364760"/>
                </a:lnTo>
                <a:lnTo>
                  <a:pt x="3421229" y="2374259"/>
                </a:lnTo>
                <a:lnTo>
                  <a:pt x="3425132" y="2383889"/>
                </a:lnTo>
                <a:lnTo>
                  <a:pt x="3428905" y="2393518"/>
                </a:lnTo>
                <a:lnTo>
                  <a:pt x="3432548" y="2403277"/>
                </a:lnTo>
                <a:lnTo>
                  <a:pt x="3436061" y="2413036"/>
                </a:lnTo>
                <a:lnTo>
                  <a:pt x="3439573" y="2422796"/>
                </a:lnTo>
                <a:lnTo>
                  <a:pt x="3442826" y="2432685"/>
                </a:lnTo>
                <a:lnTo>
                  <a:pt x="3446079" y="2442705"/>
                </a:lnTo>
                <a:lnTo>
                  <a:pt x="3449331" y="2452724"/>
                </a:lnTo>
                <a:lnTo>
                  <a:pt x="3452324" y="2462874"/>
                </a:lnTo>
                <a:lnTo>
                  <a:pt x="3455316" y="2473023"/>
                </a:lnTo>
                <a:lnTo>
                  <a:pt x="3458048" y="2483303"/>
                </a:lnTo>
                <a:lnTo>
                  <a:pt x="3460780" y="2493583"/>
                </a:lnTo>
                <a:lnTo>
                  <a:pt x="3463513" y="2503993"/>
                </a:lnTo>
                <a:lnTo>
                  <a:pt x="3465985" y="2514403"/>
                </a:lnTo>
                <a:lnTo>
                  <a:pt x="3468457" y="2524813"/>
                </a:lnTo>
                <a:lnTo>
                  <a:pt x="3470798" y="2535353"/>
                </a:lnTo>
                <a:lnTo>
                  <a:pt x="3473010" y="2546023"/>
                </a:lnTo>
                <a:lnTo>
                  <a:pt x="3475092" y="2556693"/>
                </a:lnTo>
                <a:lnTo>
                  <a:pt x="3477174" y="2567493"/>
                </a:lnTo>
                <a:lnTo>
                  <a:pt x="3478995" y="2578294"/>
                </a:lnTo>
                <a:lnTo>
                  <a:pt x="3480816" y="2589094"/>
                </a:lnTo>
                <a:lnTo>
                  <a:pt x="3482508" y="2600024"/>
                </a:lnTo>
                <a:lnTo>
                  <a:pt x="3484199" y="2611085"/>
                </a:lnTo>
                <a:lnTo>
                  <a:pt x="3485630" y="2622146"/>
                </a:lnTo>
                <a:lnTo>
                  <a:pt x="3487061" y="2633206"/>
                </a:lnTo>
                <a:lnTo>
                  <a:pt x="3488363" y="2644397"/>
                </a:lnTo>
                <a:lnTo>
                  <a:pt x="3489533" y="2655718"/>
                </a:lnTo>
                <a:lnTo>
                  <a:pt x="3490704" y="2667038"/>
                </a:lnTo>
                <a:lnTo>
                  <a:pt x="3491745" y="2678359"/>
                </a:lnTo>
                <a:lnTo>
                  <a:pt x="3492526" y="2689810"/>
                </a:lnTo>
                <a:lnTo>
                  <a:pt x="3493437" y="2701261"/>
                </a:lnTo>
                <a:lnTo>
                  <a:pt x="3494087" y="2712842"/>
                </a:lnTo>
                <a:lnTo>
                  <a:pt x="3489533" y="2695796"/>
                </a:lnTo>
                <a:lnTo>
                  <a:pt x="3484850" y="2678880"/>
                </a:lnTo>
                <a:lnTo>
                  <a:pt x="3479906" y="2662094"/>
                </a:lnTo>
                <a:lnTo>
                  <a:pt x="3474702" y="2645308"/>
                </a:lnTo>
                <a:lnTo>
                  <a:pt x="3469237" y="2628782"/>
                </a:lnTo>
                <a:lnTo>
                  <a:pt x="3463513" y="2612256"/>
                </a:lnTo>
                <a:lnTo>
                  <a:pt x="3457658" y="2595861"/>
                </a:lnTo>
                <a:lnTo>
                  <a:pt x="3451413" y="2579595"/>
                </a:lnTo>
                <a:lnTo>
                  <a:pt x="3445038" y="2563330"/>
                </a:lnTo>
                <a:lnTo>
                  <a:pt x="3438402" y="2547324"/>
                </a:lnTo>
                <a:lnTo>
                  <a:pt x="3431507" y="2531579"/>
                </a:lnTo>
                <a:lnTo>
                  <a:pt x="3424351" y="2515834"/>
                </a:lnTo>
                <a:lnTo>
                  <a:pt x="3416935" y="2500350"/>
                </a:lnTo>
                <a:lnTo>
                  <a:pt x="3409259" y="2484995"/>
                </a:lnTo>
                <a:lnTo>
                  <a:pt x="3405356" y="2477318"/>
                </a:lnTo>
                <a:lnTo>
                  <a:pt x="3401323" y="2469770"/>
                </a:lnTo>
                <a:lnTo>
                  <a:pt x="3397289" y="2462223"/>
                </a:lnTo>
                <a:lnTo>
                  <a:pt x="3393126" y="2454806"/>
                </a:lnTo>
                <a:lnTo>
                  <a:pt x="3388963" y="2447389"/>
                </a:lnTo>
                <a:lnTo>
                  <a:pt x="3384669" y="2439972"/>
                </a:lnTo>
                <a:lnTo>
                  <a:pt x="3380376" y="2432685"/>
                </a:lnTo>
                <a:lnTo>
                  <a:pt x="3375952" y="2425398"/>
                </a:lnTo>
                <a:lnTo>
                  <a:pt x="3371529" y="2418241"/>
                </a:lnTo>
                <a:lnTo>
                  <a:pt x="3366975" y="2411084"/>
                </a:lnTo>
                <a:lnTo>
                  <a:pt x="3362421" y="2403928"/>
                </a:lnTo>
                <a:lnTo>
                  <a:pt x="3357738" y="2396901"/>
                </a:lnTo>
                <a:lnTo>
                  <a:pt x="3353054" y="2389874"/>
                </a:lnTo>
                <a:lnTo>
                  <a:pt x="3348240" y="2382978"/>
                </a:lnTo>
                <a:lnTo>
                  <a:pt x="3343426" y="2376081"/>
                </a:lnTo>
                <a:lnTo>
                  <a:pt x="3338482" y="2369315"/>
                </a:lnTo>
                <a:lnTo>
                  <a:pt x="3333538" y="2362548"/>
                </a:lnTo>
                <a:lnTo>
                  <a:pt x="3328464" y="2355782"/>
                </a:lnTo>
                <a:lnTo>
                  <a:pt x="3323260" y="2349145"/>
                </a:lnTo>
                <a:lnTo>
                  <a:pt x="3318056" y="2342639"/>
                </a:lnTo>
                <a:lnTo>
                  <a:pt x="3312852" y="2336133"/>
                </a:lnTo>
                <a:lnTo>
                  <a:pt x="3307517" y="2329627"/>
                </a:lnTo>
                <a:lnTo>
                  <a:pt x="3302053" y="2323381"/>
                </a:lnTo>
                <a:lnTo>
                  <a:pt x="3296588" y="2316875"/>
                </a:lnTo>
                <a:lnTo>
                  <a:pt x="3290994" y="2310629"/>
                </a:lnTo>
                <a:lnTo>
                  <a:pt x="3285399" y="2304513"/>
                </a:lnTo>
                <a:lnTo>
                  <a:pt x="3279675" y="2298397"/>
                </a:lnTo>
                <a:lnTo>
                  <a:pt x="3273950" y="2292411"/>
                </a:lnTo>
                <a:lnTo>
                  <a:pt x="3268096" y="2286426"/>
                </a:lnTo>
                <a:lnTo>
                  <a:pt x="3262111" y="2280570"/>
                </a:lnTo>
                <a:lnTo>
                  <a:pt x="3256126" y="2274715"/>
                </a:lnTo>
                <a:lnTo>
                  <a:pt x="3250141" y="2268989"/>
                </a:lnTo>
                <a:lnTo>
                  <a:pt x="3244026" y="2263394"/>
                </a:lnTo>
                <a:lnTo>
                  <a:pt x="3237781" y="2257798"/>
                </a:lnTo>
                <a:lnTo>
                  <a:pt x="3231536" y="2252333"/>
                </a:lnTo>
                <a:lnTo>
                  <a:pt x="3225161" y="2246868"/>
                </a:lnTo>
                <a:lnTo>
                  <a:pt x="3222819" y="2257929"/>
                </a:lnTo>
                <a:lnTo>
                  <a:pt x="3220347" y="2268859"/>
                </a:lnTo>
                <a:lnTo>
                  <a:pt x="3217745" y="2279789"/>
                </a:lnTo>
                <a:lnTo>
                  <a:pt x="3215013" y="2290720"/>
                </a:lnTo>
                <a:lnTo>
                  <a:pt x="3212151" y="2301650"/>
                </a:lnTo>
                <a:lnTo>
                  <a:pt x="3209028" y="2312451"/>
                </a:lnTo>
                <a:lnTo>
                  <a:pt x="3205906" y="2323381"/>
                </a:lnTo>
                <a:lnTo>
                  <a:pt x="3202523" y="2334051"/>
                </a:lnTo>
                <a:lnTo>
                  <a:pt x="3199140" y="2344721"/>
                </a:lnTo>
                <a:lnTo>
                  <a:pt x="3195497" y="2355391"/>
                </a:lnTo>
                <a:lnTo>
                  <a:pt x="3191724" y="2366062"/>
                </a:lnTo>
                <a:lnTo>
                  <a:pt x="3187821" y="2376602"/>
                </a:lnTo>
                <a:lnTo>
                  <a:pt x="3183918" y="2387142"/>
                </a:lnTo>
                <a:lnTo>
                  <a:pt x="3179755" y="2397682"/>
                </a:lnTo>
                <a:lnTo>
                  <a:pt x="3175461" y="2408092"/>
                </a:lnTo>
                <a:lnTo>
                  <a:pt x="3171038" y="2418502"/>
                </a:lnTo>
                <a:lnTo>
                  <a:pt x="3166484" y="2428781"/>
                </a:lnTo>
                <a:lnTo>
                  <a:pt x="3161800" y="2439191"/>
                </a:lnTo>
                <a:lnTo>
                  <a:pt x="3156856" y="2449341"/>
                </a:lnTo>
                <a:lnTo>
                  <a:pt x="3151912" y="2459621"/>
                </a:lnTo>
                <a:lnTo>
                  <a:pt x="3146838" y="2469770"/>
                </a:lnTo>
                <a:lnTo>
                  <a:pt x="3141634" y="2479920"/>
                </a:lnTo>
                <a:lnTo>
                  <a:pt x="3136300" y="2489940"/>
                </a:lnTo>
                <a:lnTo>
                  <a:pt x="3130835" y="2499959"/>
                </a:lnTo>
                <a:lnTo>
                  <a:pt x="3125241" y="2509979"/>
                </a:lnTo>
                <a:lnTo>
                  <a:pt x="3119516" y="2519868"/>
                </a:lnTo>
                <a:lnTo>
                  <a:pt x="3113662" y="2529758"/>
                </a:lnTo>
                <a:lnTo>
                  <a:pt x="3107677" y="2539517"/>
                </a:lnTo>
                <a:lnTo>
                  <a:pt x="3101562" y="2549276"/>
                </a:lnTo>
                <a:lnTo>
                  <a:pt x="3095317" y="2559035"/>
                </a:lnTo>
                <a:lnTo>
                  <a:pt x="3088942" y="2568665"/>
                </a:lnTo>
                <a:lnTo>
                  <a:pt x="3082436" y="2578294"/>
                </a:lnTo>
                <a:lnTo>
                  <a:pt x="3075801" y="2587793"/>
                </a:lnTo>
                <a:lnTo>
                  <a:pt x="3069166" y="2597292"/>
                </a:lnTo>
                <a:lnTo>
                  <a:pt x="3062270" y="2606791"/>
                </a:lnTo>
                <a:lnTo>
                  <a:pt x="3055375" y="2616160"/>
                </a:lnTo>
                <a:lnTo>
                  <a:pt x="3048219" y="2625529"/>
                </a:lnTo>
                <a:lnTo>
                  <a:pt x="3041063" y="2634768"/>
                </a:lnTo>
                <a:lnTo>
                  <a:pt x="3033647" y="2643876"/>
                </a:lnTo>
                <a:lnTo>
                  <a:pt x="3026231" y="2653115"/>
                </a:lnTo>
                <a:lnTo>
                  <a:pt x="3018685" y="2662224"/>
                </a:lnTo>
                <a:lnTo>
                  <a:pt x="3011009" y="2671202"/>
                </a:lnTo>
                <a:lnTo>
                  <a:pt x="3003333" y="2680181"/>
                </a:lnTo>
                <a:lnTo>
                  <a:pt x="2995396" y="2689029"/>
                </a:lnTo>
                <a:lnTo>
                  <a:pt x="2987330" y="2697878"/>
                </a:lnTo>
                <a:lnTo>
                  <a:pt x="2979264" y="2706726"/>
                </a:lnTo>
                <a:lnTo>
                  <a:pt x="2971067" y="2715444"/>
                </a:lnTo>
                <a:lnTo>
                  <a:pt x="2962740" y="2724163"/>
                </a:lnTo>
                <a:lnTo>
                  <a:pt x="2954283" y="2732751"/>
                </a:lnTo>
                <a:lnTo>
                  <a:pt x="2945697" y="2741339"/>
                </a:lnTo>
                <a:lnTo>
                  <a:pt x="2936980" y="2749797"/>
                </a:lnTo>
                <a:lnTo>
                  <a:pt x="2928263" y="2758255"/>
                </a:lnTo>
                <a:lnTo>
                  <a:pt x="2919415" y="2766583"/>
                </a:lnTo>
                <a:lnTo>
                  <a:pt x="2910308" y="2774781"/>
                </a:lnTo>
                <a:lnTo>
                  <a:pt x="2901201" y="2782979"/>
                </a:lnTo>
                <a:lnTo>
                  <a:pt x="2891963" y="2791177"/>
                </a:lnTo>
                <a:lnTo>
                  <a:pt x="2882596" y="2799244"/>
                </a:lnTo>
                <a:lnTo>
                  <a:pt x="2873228" y="2807182"/>
                </a:lnTo>
                <a:lnTo>
                  <a:pt x="2863731" y="2815119"/>
                </a:lnTo>
                <a:lnTo>
                  <a:pt x="2854103" y="2822927"/>
                </a:lnTo>
                <a:lnTo>
                  <a:pt x="2844475" y="2830734"/>
                </a:lnTo>
                <a:lnTo>
                  <a:pt x="2834587" y="2838542"/>
                </a:lnTo>
                <a:lnTo>
                  <a:pt x="2824699" y="2846089"/>
                </a:lnTo>
                <a:lnTo>
                  <a:pt x="2814681" y="2853636"/>
                </a:lnTo>
                <a:lnTo>
                  <a:pt x="2814681" y="3239454"/>
                </a:lnTo>
                <a:lnTo>
                  <a:pt x="2814681" y="3242837"/>
                </a:lnTo>
                <a:lnTo>
                  <a:pt x="2814551" y="3246220"/>
                </a:lnTo>
                <a:lnTo>
                  <a:pt x="2814291" y="3249603"/>
                </a:lnTo>
                <a:lnTo>
                  <a:pt x="2814031" y="3252986"/>
                </a:lnTo>
                <a:lnTo>
                  <a:pt x="2813640" y="3256370"/>
                </a:lnTo>
                <a:lnTo>
                  <a:pt x="2813250" y="3259623"/>
                </a:lnTo>
                <a:lnTo>
                  <a:pt x="2812600" y="3262876"/>
                </a:lnTo>
                <a:lnTo>
                  <a:pt x="2812079" y="3266129"/>
                </a:lnTo>
                <a:lnTo>
                  <a:pt x="2811299" y="3269382"/>
                </a:lnTo>
                <a:lnTo>
                  <a:pt x="2810518" y="3272635"/>
                </a:lnTo>
                <a:lnTo>
                  <a:pt x="2809737" y="3275758"/>
                </a:lnTo>
                <a:lnTo>
                  <a:pt x="2808697" y="3278881"/>
                </a:lnTo>
                <a:lnTo>
                  <a:pt x="2807786" y="3282004"/>
                </a:lnTo>
                <a:lnTo>
                  <a:pt x="2806615" y="3285127"/>
                </a:lnTo>
                <a:lnTo>
                  <a:pt x="2805574" y="3288120"/>
                </a:lnTo>
                <a:lnTo>
                  <a:pt x="2804273" y="3291113"/>
                </a:lnTo>
                <a:lnTo>
                  <a:pt x="2802972" y="3294106"/>
                </a:lnTo>
                <a:lnTo>
                  <a:pt x="2801671" y="3296968"/>
                </a:lnTo>
                <a:lnTo>
                  <a:pt x="2800240" y="3299961"/>
                </a:lnTo>
                <a:lnTo>
                  <a:pt x="2798678" y="3302694"/>
                </a:lnTo>
                <a:lnTo>
                  <a:pt x="2795556" y="3308289"/>
                </a:lnTo>
                <a:lnTo>
                  <a:pt x="2792043" y="3313754"/>
                </a:lnTo>
                <a:lnTo>
                  <a:pt x="2788270" y="3318959"/>
                </a:lnTo>
                <a:lnTo>
                  <a:pt x="2784367" y="3323904"/>
                </a:lnTo>
                <a:lnTo>
                  <a:pt x="2780204" y="3328719"/>
                </a:lnTo>
                <a:lnTo>
                  <a:pt x="2775780" y="3333403"/>
                </a:lnTo>
                <a:lnTo>
                  <a:pt x="2771226" y="3337827"/>
                </a:lnTo>
                <a:lnTo>
                  <a:pt x="2766413" y="3341991"/>
                </a:lnTo>
                <a:lnTo>
                  <a:pt x="2761338" y="3345895"/>
                </a:lnTo>
                <a:lnTo>
                  <a:pt x="2756134" y="3349669"/>
                </a:lnTo>
                <a:lnTo>
                  <a:pt x="2750800" y="3353052"/>
                </a:lnTo>
                <a:lnTo>
                  <a:pt x="2745206" y="3356305"/>
                </a:lnTo>
                <a:lnTo>
                  <a:pt x="2742343" y="3357736"/>
                </a:lnTo>
                <a:lnTo>
                  <a:pt x="2739481" y="3359168"/>
                </a:lnTo>
                <a:lnTo>
                  <a:pt x="2736489" y="3360599"/>
                </a:lnTo>
                <a:lnTo>
                  <a:pt x="2733496" y="3361900"/>
                </a:lnTo>
                <a:lnTo>
                  <a:pt x="2730504" y="3363071"/>
                </a:lnTo>
                <a:lnTo>
                  <a:pt x="2727511" y="3364242"/>
                </a:lnTo>
                <a:lnTo>
                  <a:pt x="2724389" y="3365414"/>
                </a:lnTo>
                <a:lnTo>
                  <a:pt x="2721396" y="3366324"/>
                </a:lnTo>
                <a:lnTo>
                  <a:pt x="2718144" y="3367235"/>
                </a:lnTo>
                <a:lnTo>
                  <a:pt x="2715021" y="3368146"/>
                </a:lnTo>
                <a:lnTo>
                  <a:pt x="2711769" y="3368927"/>
                </a:lnTo>
                <a:lnTo>
                  <a:pt x="2708646" y="3369578"/>
                </a:lnTo>
                <a:lnTo>
                  <a:pt x="2705394" y="3370228"/>
                </a:lnTo>
                <a:lnTo>
                  <a:pt x="2702011" y="3370749"/>
                </a:lnTo>
                <a:lnTo>
                  <a:pt x="2698758" y="3371269"/>
                </a:lnTo>
                <a:lnTo>
                  <a:pt x="2695375" y="3371660"/>
                </a:lnTo>
                <a:lnTo>
                  <a:pt x="2691993" y="3371920"/>
                </a:lnTo>
                <a:lnTo>
                  <a:pt x="2688610" y="3372180"/>
                </a:lnTo>
                <a:lnTo>
                  <a:pt x="2685227" y="3372310"/>
                </a:lnTo>
                <a:lnTo>
                  <a:pt x="2681845" y="3372310"/>
                </a:lnTo>
                <a:lnTo>
                  <a:pt x="2302460" y="3372310"/>
                </a:lnTo>
                <a:lnTo>
                  <a:pt x="2299077" y="3372310"/>
                </a:lnTo>
                <a:lnTo>
                  <a:pt x="2295694" y="3372180"/>
                </a:lnTo>
                <a:lnTo>
                  <a:pt x="2292312" y="3371920"/>
                </a:lnTo>
                <a:lnTo>
                  <a:pt x="2288929" y="3371660"/>
                </a:lnTo>
                <a:lnTo>
                  <a:pt x="2285546" y="3371269"/>
                </a:lnTo>
                <a:lnTo>
                  <a:pt x="2282294" y="3370749"/>
                </a:lnTo>
                <a:lnTo>
                  <a:pt x="2278911" y="3370228"/>
                </a:lnTo>
                <a:lnTo>
                  <a:pt x="2275658" y="3369578"/>
                </a:lnTo>
                <a:lnTo>
                  <a:pt x="2272406" y="3368927"/>
                </a:lnTo>
                <a:lnTo>
                  <a:pt x="2269283" y="3368146"/>
                </a:lnTo>
                <a:lnTo>
                  <a:pt x="2266031" y="3367235"/>
                </a:lnTo>
                <a:lnTo>
                  <a:pt x="2262908" y="3366324"/>
                </a:lnTo>
                <a:lnTo>
                  <a:pt x="2259786" y="3365414"/>
                </a:lnTo>
                <a:lnTo>
                  <a:pt x="2256793" y="3364242"/>
                </a:lnTo>
                <a:lnTo>
                  <a:pt x="2253801" y="3363071"/>
                </a:lnTo>
                <a:lnTo>
                  <a:pt x="2250678" y="3361900"/>
                </a:lnTo>
                <a:lnTo>
                  <a:pt x="2247816" y="3360599"/>
                </a:lnTo>
                <a:lnTo>
                  <a:pt x="2244824" y="3359168"/>
                </a:lnTo>
                <a:lnTo>
                  <a:pt x="2241961" y="3357736"/>
                </a:lnTo>
                <a:lnTo>
                  <a:pt x="2239099" y="3356305"/>
                </a:lnTo>
                <a:lnTo>
                  <a:pt x="2233504" y="3353052"/>
                </a:lnTo>
                <a:lnTo>
                  <a:pt x="2228170" y="3349669"/>
                </a:lnTo>
                <a:lnTo>
                  <a:pt x="2222966" y="3345895"/>
                </a:lnTo>
                <a:lnTo>
                  <a:pt x="2217892" y="3341991"/>
                </a:lnTo>
                <a:lnTo>
                  <a:pt x="2213078" y="3337827"/>
                </a:lnTo>
                <a:lnTo>
                  <a:pt x="2208524" y="3333403"/>
                </a:lnTo>
                <a:lnTo>
                  <a:pt x="2204101" y="3328719"/>
                </a:lnTo>
                <a:lnTo>
                  <a:pt x="2199937" y="3323904"/>
                </a:lnTo>
                <a:lnTo>
                  <a:pt x="2195904" y="3318959"/>
                </a:lnTo>
                <a:lnTo>
                  <a:pt x="2192261" y="3313754"/>
                </a:lnTo>
                <a:lnTo>
                  <a:pt x="2188748" y="3308289"/>
                </a:lnTo>
                <a:lnTo>
                  <a:pt x="2185626" y="3302694"/>
                </a:lnTo>
                <a:lnTo>
                  <a:pt x="2184065" y="3299961"/>
                </a:lnTo>
                <a:lnTo>
                  <a:pt x="2182634" y="3296968"/>
                </a:lnTo>
                <a:lnTo>
                  <a:pt x="2181333" y="3294106"/>
                </a:lnTo>
                <a:lnTo>
                  <a:pt x="2180031" y="3291113"/>
                </a:lnTo>
                <a:lnTo>
                  <a:pt x="2178730" y="3288120"/>
                </a:lnTo>
                <a:lnTo>
                  <a:pt x="2177690" y="3285127"/>
                </a:lnTo>
                <a:lnTo>
                  <a:pt x="2176519" y="3282004"/>
                </a:lnTo>
                <a:lnTo>
                  <a:pt x="2175478" y="3278881"/>
                </a:lnTo>
                <a:lnTo>
                  <a:pt x="2174567" y="3275758"/>
                </a:lnTo>
                <a:lnTo>
                  <a:pt x="2173786" y="3272635"/>
                </a:lnTo>
                <a:lnTo>
                  <a:pt x="2173006" y="3269382"/>
                </a:lnTo>
                <a:lnTo>
                  <a:pt x="2172225" y="3266129"/>
                </a:lnTo>
                <a:lnTo>
                  <a:pt x="2171705" y="3262876"/>
                </a:lnTo>
                <a:lnTo>
                  <a:pt x="2171054" y="3259623"/>
                </a:lnTo>
                <a:lnTo>
                  <a:pt x="2170664" y="3256370"/>
                </a:lnTo>
                <a:lnTo>
                  <a:pt x="2170274" y="3252986"/>
                </a:lnTo>
                <a:lnTo>
                  <a:pt x="2170013" y="3249603"/>
                </a:lnTo>
                <a:lnTo>
                  <a:pt x="2169753" y="3246220"/>
                </a:lnTo>
                <a:lnTo>
                  <a:pt x="2169623" y="3242837"/>
                </a:lnTo>
                <a:lnTo>
                  <a:pt x="2169623" y="3239454"/>
                </a:lnTo>
                <a:lnTo>
                  <a:pt x="2169623" y="3134704"/>
                </a:lnTo>
                <a:lnTo>
                  <a:pt x="2146595" y="3139258"/>
                </a:lnTo>
                <a:lnTo>
                  <a:pt x="2123436" y="3143552"/>
                </a:lnTo>
                <a:lnTo>
                  <a:pt x="2100147" y="3147586"/>
                </a:lnTo>
                <a:lnTo>
                  <a:pt x="2076728" y="3151230"/>
                </a:lnTo>
                <a:lnTo>
                  <a:pt x="2053179" y="3154743"/>
                </a:lnTo>
                <a:lnTo>
                  <a:pt x="2029500" y="3157866"/>
                </a:lnTo>
                <a:lnTo>
                  <a:pt x="2005561" y="3160729"/>
                </a:lnTo>
                <a:lnTo>
                  <a:pt x="1981622" y="3163461"/>
                </a:lnTo>
                <a:lnTo>
                  <a:pt x="1957553" y="3165673"/>
                </a:lnTo>
                <a:lnTo>
                  <a:pt x="1933353" y="3167755"/>
                </a:lnTo>
                <a:lnTo>
                  <a:pt x="1909024" y="3169447"/>
                </a:lnTo>
                <a:lnTo>
                  <a:pt x="1884694" y="3170748"/>
                </a:lnTo>
                <a:lnTo>
                  <a:pt x="1860104" y="3171919"/>
                </a:lnTo>
                <a:lnTo>
                  <a:pt x="1835515" y="3172700"/>
                </a:lnTo>
                <a:lnTo>
                  <a:pt x="1810665" y="3173090"/>
                </a:lnTo>
                <a:lnTo>
                  <a:pt x="1798305" y="3173220"/>
                </a:lnTo>
                <a:lnTo>
                  <a:pt x="1785815" y="3173220"/>
                </a:lnTo>
                <a:lnTo>
                  <a:pt x="1773325" y="3173220"/>
                </a:lnTo>
                <a:lnTo>
                  <a:pt x="1760965" y="3173090"/>
                </a:lnTo>
                <a:lnTo>
                  <a:pt x="1748475" y="3172960"/>
                </a:lnTo>
                <a:lnTo>
                  <a:pt x="1735985" y="3172700"/>
                </a:lnTo>
                <a:lnTo>
                  <a:pt x="1723625" y="3172310"/>
                </a:lnTo>
                <a:lnTo>
                  <a:pt x="1711265" y="3171919"/>
                </a:lnTo>
                <a:lnTo>
                  <a:pt x="1686675" y="3170748"/>
                </a:lnTo>
                <a:lnTo>
                  <a:pt x="1662085" y="3169317"/>
                </a:lnTo>
                <a:lnTo>
                  <a:pt x="1637756" y="3167625"/>
                </a:lnTo>
                <a:lnTo>
                  <a:pt x="1613426" y="3165673"/>
                </a:lnTo>
                <a:lnTo>
                  <a:pt x="1589357" y="3163331"/>
                </a:lnTo>
                <a:lnTo>
                  <a:pt x="1565288" y="3160598"/>
                </a:lnTo>
                <a:lnTo>
                  <a:pt x="1541478" y="3157736"/>
                </a:lnTo>
                <a:lnTo>
                  <a:pt x="1517669" y="3154613"/>
                </a:lnTo>
                <a:lnTo>
                  <a:pt x="1493990" y="3151099"/>
                </a:lnTo>
                <a:lnTo>
                  <a:pt x="1470571" y="3147456"/>
                </a:lnTo>
                <a:lnTo>
                  <a:pt x="1447153" y="3143422"/>
                </a:lnTo>
                <a:lnTo>
                  <a:pt x="1423994" y="3139128"/>
                </a:lnTo>
                <a:lnTo>
                  <a:pt x="1400966" y="3134444"/>
                </a:lnTo>
                <a:lnTo>
                  <a:pt x="1400966" y="3239454"/>
                </a:lnTo>
                <a:lnTo>
                  <a:pt x="1400835" y="3242837"/>
                </a:lnTo>
                <a:lnTo>
                  <a:pt x="1400705" y="3246220"/>
                </a:lnTo>
                <a:lnTo>
                  <a:pt x="1400575" y="3249603"/>
                </a:lnTo>
                <a:lnTo>
                  <a:pt x="1400185" y="3252986"/>
                </a:lnTo>
                <a:lnTo>
                  <a:pt x="1399795" y="3256370"/>
                </a:lnTo>
                <a:lnTo>
                  <a:pt x="1399404" y="3259623"/>
                </a:lnTo>
                <a:lnTo>
                  <a:pt x="1398884" y="3262876"/>
                </a:lnTo>
                <a:lnTo>
                  <a:pt x="1398233" y="3266129"/>
                </a:lnTo>
                <a:lnTo>
                  <a:pt x="1397453" y="3269382"/>
                </a:lnTo>
                <a:lnTo>
                  <a:pt x="1396672" y="3272635"/>
                </a:lnTo>
                <a:lnTo>
                  <a:pt x="1395892" y="3275758"/>
                </a:lnTo>
                <a:lnTo>
                  <a:pt x="1394981" y="3278881"/>
                </a:lnTo>
                <a:lnTo>
                  <a:pt x="1393940" y="3282004"/>
                </a:lnTo>
                <a:lnTo>
                  <a:pt x="1392899" y="3285127"/>
                </a:lnTo>
                <a:lnTo>
                  <a:pt x="1391728" y="3288120"/>
                </a:lnTo>
                <a:lnTo>
                  <a:pt x="1390427" y="3291113"/>
                </a:lnTo>
                <a:lnTo>
                  <a:pt x="1389126" y="3294106"/>
                </a:lnTo>
                <a:lnTo>
                  <a:pt x="1387825" y="3296968"/>
                </a:lnTo>
                <a:lnTo>
                  <a:pt x="1386394" y="3299961"/>
                </a:lnTo>
                <a:lnTo>
                  <a:pt x="1384833" y="3302694"/>
                </a:lnTo>
                <a:lnTo>
                  <a:pt x="1381710" y="3308289"/>
                </a:lnTo>
                <a:lnTo>
                  <a:pt x="1378197" y="3313754"/>
                </a:lnTo>
                <a:lnTo>
                  <a:pt x="1374554" y="3318959"/>
                </a:lnTo>
                <a:lnTo>
                  <a:pt x="1370521" y="3323904"/>
                </a:lnTo>
                <a:lnTo>
                  <a:pt x="1366358" y="3328719"/>
                </a:lnTo>
                <a:lnTo>
                  <a:pt x="1361934" y="3333403"/>
                </a:lnTo>
                <a:lnTo>
                  <a:pt x="1357381" y="3337827"/>
                </a:lnTo>
                <a:lnTo>
                  <a:pt x="1352567" y="3341991"/>
                </a:lnTo>
                <a:lnTo>
                  <a:pt x="1347493" y="3345895"/>
                </a:lnTo>
                <a:lnTo>
                  <a:pt x="1342289" y="3349669"/>
                </a:lnTo>
                <a:lnTo>
                  <a:pt x="1336954" y="3353052"/>
                </a:lnTo>
                <a:lnTo>
                  <a:pt x="1331360" y="3356305"/>
                </a:lnTo>
                <a:lnTo>
                  <a:pt x="1328497" y="3357736"/>
                </a:lnTo>
                <a:lnTo>
                  <a:pt x="1325635" y="3359168"/>
                </a:lnTo>
                <a:lnTo>
                  <a:pt x="1322643" y="3360599"/>
                </a:lnTo>
                <a:lnTo>
                  <a:pt x="1319780" y="3361900"/>
                </a:lnTo>
                <a:lnTo>
                  <a:pt x="1316788" y="3363071"/>
                </a:lnTo>
                <a:lnTo>
                  <a:pt x="1313665" y="3364242"/>
                </a:lnTo>
                <a:lnTo>
                  <a:pt x="1310673" y="3365414"/>
                </a:lnTo>
                <a:lnTo>
                  <a:pt x="1307550" y="3366324"/>
                </a:lnTo>
                <a:lnTo>
                  <a:pt x="1304428" y="3367235"/>
                </a:lnTo>
                <a:lnTo>
                  <a:pt x="1301175" y="3368146"/>
                </a:lnTo>
                <a:lnTo>
                  <a:pt x="1298053" y="3368927"/>
                </a:lnTo>
                <a:lnTo>
                  <a:pt x="1294800" y="3369578"/>
                </a:lnTo>
                <a:lnTo>
                  <a:pt x="1291548" y="3370228"/>
                </a:lnTo>
                <a:lnTo>
                  <a:pt x="1288295" y="3370749"/>
                </a:lnTo>
                <a:lnTo>
                  <a:pt x="1284912" y="3371269"/>
                </a:lnTo>
                <a:lnTo>
                  <a:pt x="1281530" y="3371660"/>
                </a:lnTo>
                <a:lnTo>
                  <a:pt x="1278277" y="3371920"/>
                </a:lnTo>
                <a:lnTo>
                  <a:pt x="1274894" y="3372180"/>
                </a:lnTo>
                <a:lnTo>
                  <a:pt x="1271382" y="3372310"/>
                </a:lnTo>
                <a:lnTo>
                  <a:pt x="1267999" y="3372310"/>
                </a:lnTo>
                <a:lnTo>
                  <a:pt x="888614" y="3372310"/>
                </a:lnTo>
                <a:lnTo>
                  <a:pt x="885231" y="3372310"/>
                </a:lnTo>
                <a:lnTo>
                  <a:pt x="881849" y="3372180"/>
                </a:lnTo>
                <a:lnTo>
                  <a:pt x="878466" y="3371920"/>
                </a:lnTo>
                <a:lnTo>
                  <a:pt x="875083" y="3371660"/>
                </a:lnTo>
                <a:lnTo>
                  <a:pt x="871700" y="3371269"/>
                </a:lnTo>
                <a:lnTo>
                  <a:pt x="868448" y="3370749"/>
                </a:lnTo>
                <a:lnTo>
                  <a:pt x="865195" y="3370228"/>
                </a:lnTo>
                <a:lnTo>
                  <a:pt x="861812" y="3369578"/>
                </a:lnTo>
                <a:lnTo>
                  <a:pt x="858690" y="3368927"/>
                </a:lnTo>
                <a:lnTo>
                  <a:pt x="855437" y="3368146"/>
                </a:lnTo>
                <a:lnTo>
                  <a:pt x="852315" y="3367235"/>
                </a:lnTo>
                <a:lnTo>
                  <a:pt x="849192" y="3366324"/>
                </a:lnTo>
                <a:lnTo>
                  <a:pt x="846070" y="3365414"/>
                </a:lnTo>
                <a:lnTo>
                  <a:pt x="842947" y="3364242"/>
                </a:lnTo>
                <a:lnTo>
                  <a:pt x="839955" y="3363071"/>
                </a:lnTo>
                <a:lnTo>
                  <a:pt x="836962" y="3361900"/>
                </a:lnTo>
                <a:lnTo>
                  <a:pt x="833970" y="3360599"/>
                </a:lnTo>
                <a:lnTo>
                  <a:pt x="830978" y="3359168"/>
                </a:lnTo>
                <a:lnTo>
                  <a:pt x="828115" y="3357736"/>
                </a:lnTo>
                <a:lnTo>
                  <a:pt x="825253" y="3356305"/>
                </a:lnTo>
                <a:lnTo>
                  <a:pt x="819789" y="3353052"/>
                </a:lnTo>
                <a:lnTo>
                  <a:pt x="814324" y="3349669"/>
                </a:lnTo>
                <a:lnTo>
                  <a:pt x="809120" y="3345895"/>
                </a:lnTo>
                <a:lnTo>
                  <a:pt x="804046" y="3341991"/>
                </a:lnTo>
                <a:lnTo>
                  <a:pt x="799232" y="3337827"/>
                </a:lnTo>
                <a:lnTo>
                  <a:pt x="794679" y="3333403"/>
                </a:lnTo>
                <a:lnTo>
                  <a:pt x="790255" y="3328719"/>
                </a:lnTo>
                <a:lnTo>
                  <a:pt x="786092" y="3323904"/>
                </a:lnTo>
                <a:lnTo>
                  <a:pt x="782188" y="3318959"/>
                </a:lnTo>
                <a:lnTo>
                  <a:pt x="778415" y="3313754"/>
                </a:lnTo>
                <a:lnTo>
                  <a:pt x="775033" y="3308289"/>
                </a:lnTo>
                <a:lnTo>
                  <a:pt x="771780" y="3302694"/>
                </a:lnTo>
                <a:lnTo>
                  <a:pt x="770219" y="3299961"/>
                </a:lnTo>
                <a:lnTo>
                  <a:pt x="768788" y="3296968"/>
                </a:lnTo>
                <a:lnTo>
                  <a:pt x="767487" y="3294106"/>
                </a:lnTo>
                <a:lnTo>
                  <a:pt x="766186" y="3291113"/>
                </a:lnTo>
                <a:lnTo>
                  <a:pt x="765015" y="3288120"/>
                </a:lnTo>
                <a:lnTo>
                  <a:pt x="763844" y="3285127"/>
                </a:lnTo>
                <a:lnTo>
                  <a:pt x="762673" y="3282004"/>
                </a:lnTo>
                <a:lnTo>
                  <a:pt x="761762" y="3278881"/>
                </a:lnTo>
                <a:lnTo>
                  <a:pt x="760721" y="3275758"/>
                </a:lnTo>
                <a:lnTo>
                  <a:pt x="759941" y="3272635"/>
                </a:lnTo>
                <a:lnTo>
                  <a:pt x="759160" y="3269382"/>
                </a:lnTo>
                <a:lnTo>
                  <a:pt x="758379" y="3266129"/>
                </a:lnTo>
                <a:lnTo>
                  <a:pt x="757859" y="3262876"/>
                </a:lnTo>
                <a:lnTo>
                  <a:pt x="757208" y="3259623"/>
                </a:lnTo>
                <a:lnTo>
                  <a:pt x="756818" y="3256370"/>
                </a:lnTo>
                <a:lnTo>
                  <a:pt x="756428" y="3252986"/>
                </a:lnTo>
                <a:lnTo>
                  <a:pt x="756168" y="3249603"/>
                </a:lnTo>
                <a:lnTo>
                  <a:pt x="755907" y="3246220"/>
                </a:lnTo>
                <a:lnTo>
                  <a:pt x="755777" y="3242837"/>
                </a:lnTo>
                <a:lnTo>
                  <a:pt x="755777" y="3239454"/>
                </a:lnTo>
                <a:lnTo>
                  <a:pt x="755777" y="2852855"/>
                </a:lnTo>
                <a:lnTo>
                  <a:pt x="739774" y="2840624"/>
                </a:lnTo>
                <a:lnTo>
                  <a:pt x="724032" y="2828392"/>
                </a:lnTo>
                <a:lnTo>
                  <a:pt x="708679" y="2815770"/>
                </a:lnTo>
                <a:lnTo>
                  <a:pt x="693457" y="2803148"/>
                </a:lnTo>
                <a:lnTo>
                  <a:pt x="678625" y="2790136"/>
                </a:lnTo>
                <a:lnTo>
                  <a:pt x="663923" y="2777123"/>
                </a:lnTo>
                <a:lnTo>
                  <a:pt x="649482" y="2763851"/>
                </a:lnTo>
                <a:lnTo>
                  <a:pt x="635431" y="2750448"/>
                </a:lnTo>
                <a:lnTo>
                  <a:pt x="628535" y="2743681"/>
                </a:lnTo>
                <a:lnTo>
                  <a:pt x="621639" y="2736785"/>
                </a:lnTo>
                <a:lnTo>
                  <a:pt x="614744" y="2729888"/>
                </a:lnTo>
                <a:lnTo>
                  <a:pt x="608109" y="2722992"/>
                </a:lnTo>
                <a:lnTo>
                  <a:pt x="601343" y="2716095"/>
                </a:lnTo>
                <a:lnTo>
                  <a:pt x="594838" y="2709068"/>
                </a:lnTo>
                <a:lnTo>
                  <a:pt x="588203" y="2702042"/>
                </a:lnTo>
                <a:lnTo>
                  <a:pt x="581697" y="2695015"/>
                </a:lnTo>
                <a:lnTo>
                  <a:pt x="575322" y="2687988"/>
                </a:lnTo>
                <a:lnTo>
                  <a:pt x="568947" y="2680831"/>
                </a:lnTo>
                <a:lnTo>
                  <a:pt x="562702" y="2673675"/>
                </a:lnTo>
                <a:lnTo>
                  <a:pt x="556587" y="2666388"/>
                </a:lnTo>
                <a:lnTo>
                  <a:pt x="550472" y="2659231"/>
                </a:lnTo>
                <a:lnTo>
                  <a:pt x="544487" y="2651944"/>
                </a:lnTo>
                <a:lnTo>
                  <a:pt x="538503" y="2644527"/>
                </a:lnTo>
                <a:lnTo>
                  <a:pt x="532648" y="2637240"/>
                </a:lnTo>
                <a:lnTo>
                  <a:pt x="317715" y="2706856"/>
                </a:lnTo>
                <a:lnTo>
                  <a:pt x="311600" y="2708548"/>
                </a:lnTo>
                <a:lnTo>
                  <a:pt x="305485" y="2710109"/>
                </a:lnTo>
                <a:lnTo>
                  <a:pt x="299371" y="2711280"/>
                </a:lnTo>
                <a:lnTo>
                  <a:pt x="293256" y="2712191"/>
                </a:lnTo>
                <a:lnTo>
                  <a:pt x="287141" y="2712842"/>
                </a:lnTo>
                <a:lnTo>
                  <a:pt x="281156" y="2713102"/>
                </a:lnTo>
                <a:lnTo>
                  <a:pt x="275041" y="2713232"/>
                </a:lnTo>
                <a:lnTo>
                  <a:pt x="269056" y="2712972"/>
                </a:lnTo>
                <a:lnTo>
                  <a:pt x="263201" y="2712452"/>
                </a:lnTo>
                <a:lnTo>
                  <a:pt x="257347" y="2711541"/>
                </a:lnTo>
                <a:lnTo>
                  <a:pt x="251492" y="2710500"/>
                </a:lnTo>
                <a:lnTo>
                  <a:pt x="245767" y="2709198"/>
                </a:lnTo>
                <a:lnTo>
                  <a:pt x="240173" y="2707637"/>
                </a:lnTo>
                <a:lnTo>
                  <a:pt x="234709" y="2705815"/>
                </a:lnTo>
                <a:lnTo>
                  <a:pt x="229374" y="2703603"/>
                </a:lnTo>
                <a:lnTo>
                  <a:pt x="224040" y="2701261"/>
                </a:lnTo>
                <a:lnTo>
                  <a:pt x="218966" y="2698789"/>
                </a:lnTo>
                <a:lnTo>
                  <a:pt x="213892" y="2695926"/>
                </a:lnTo>
                <a:lnTo>
                  <a:pt x="209078" y="2692933"/>
                </a:lnTo>
                <a:lnTo>
                  <a:pt x="204394" y="2689550"/>
                </a:lnTo>
                <a:lnTo>
                  <a:pt x="199841" y="2686167"/>
                </a:lnTo>
                <a:lnTo>
                  <a:pt x="195547" y="2682393"/>
                </a:lnTo>
                <a:lnTo>
                  <a:pt x="191384" y="2678489"/>
                </a:lnTo>
                <a:lnTo>
                  <a:pt x="187481" y="2674325"/>
                </a:lnTo>
                <a:lnTo>
                  <a:pt x="183708" y="2670031"/>
                </a:lnTo>
                <a:lnTo>
                  <a:pt x="180195" y="2665477"/>
                </a:lnTo>
                <a:lnTo>
                  <a:pt x="176942" y="2660792"/>
                </a:lnTo>
                <a:lnTo>
                  <a:pt x="173950" y="2655848"/>
                </a:lnTo>
                <a:lnTo>
                  <a:pt x="171087" y="2650643"/>
                </a:lnTo>
                <a:lnTo>
                  <a:pt x="169786" y="2648040"/>
                </a:lnTo>
                <a:lnTo>
                  <a:pt x="168615" y="2645438"/>
                </a:lnTo>
                <a:lnTo>
                  <a:pt x="167445" y="2642705"/>
                </a:lnTo>
                <a:lnTo>
                  <a:pt x="166274" y="2639973"/>
                </a:lnTo>
                <a:lnTo>
                  <a:pt x="165233" y="2637110"/>
                </a:lnTo>
                <a:lnTo>
                  <a:pt x="164322" y="2634247"/>
                </a:lnTo>
                <a:lnTo>
                  <a:pt x="5334" y="2143159"/>
                </a:lnTo>
                <a:lnTo>
                  <a:pt x="4554" y="2140297"/>
                </a:lnTo>
                <a:lnTo>
                  <a:pt x="3643" y="2137434"/>
                </a:lnTo>
                <a:lnTo>
                  <a:pt x="2992" y="2134571"/>
                </a:lnTo>
                <a:lnTo>
                  <a:pt x="2342" y="2131708"/>
                </a:lnTo>
                <a:lnTo>
                  <a:pt x="1821" y="2128846"/>
                </a:lnTo>
                <a:lnTo>
                  <a:pt x="1301" y="2125983"/>
                </a:lnTo>
                <a:lnTo>
                  <a:pt x="520" y="2120127"/>
                </a:lnTo>
                <a:lnTo>
                  <a:pt x="130" y="2114402"/>
                </a:lnTo>
                <a:lnTo>
                  <a:pt x="0" y="2108676"/>
                </a:lnTo>
                <a:lnTo>
                  <a:pt x="260" y="2102821"/>
                </a:lnTo>
                <a:lnTo>
                  <a:pt x="651" y="2097225"/>
                </a:lnTo>
                <a:lnTo>
                  <a:pt x="1431" y="2091500"/>
                </a:lnTo>
                <a:lnTo>
                  <a:pt x="2472" y="2085905"/>
                </a:lnTo>
                <a:lnTo>
                  <a:pt x="3903" y="2080309"/>
                </a:lnTo>
                <a:lnTo>
                  <a:pt x="5464" y="2074844"/>
                </a:lnTo>
                <a:lnTo>
                  <a:pt x="7286" y="2069509"/>
                </a:lnTo>
                <a:lnTo>
                  <a:pt x="9498" y="2064174"/>
                </a:lnTo>
                <a:lnTo>
                  <a:pt x="11840" y="2058969"/>
                </a:lnTo>
                <a:lnTo>
                  <a:pt x="14572" y="2053894"/>
                </a:lnTo>
                <a:lnTo>
                  <a:pt x="17434" y="2048950"/>
                </a:lnTo>
                <a:lnTo>
                  <a:pt x="20557" y="2044005"/>
                </a:lnTo>
                <a:lnTo>
                  <a:pt x="23939" y="2039320"/>
                </a:lnTo>
                <a:lnTo>
                  <a:pt x="27582" y="2034766"/>
                </a:lnTo>
                <a:lnTo>
                  <a:pt x="31355" y="2030342"/>
                </a:lnTo>
                <a:lnTo>
                  <a:pt x="35519" y="2026048"/>
                </a:lnTo>
                <a:lnTo>
                  <a:pt x="39682" y="2022014"/>
                </a:lnTo>
                <a:lnTo>
                  <a:pt x="44236" y="2018110"/>
                </a:lnTo>
                <a:lnTo>
                  <a:pt x="48919" y="2014337"/>
                </a:lnTo>
                <a:lnTo>
                  <a:pt x="53863" y="2010823"/>
                </a:lnTo>
                <a:lnTo>
                  <a:pt x="58937" y="2007570"/>
                </a:lnTo>
                <a:lnTo>
                  <a:pt x="64272" y="2004447"/>
                </a:lnTo>
                <a:lnTo>
                  <a:pt x="69736" y="2001715"/>
                </a:lnTo>
                <a:lnTo>
                  <a:pt x="75331" y="1999112"/>
                </a:lnTo>
                <a:lnTo>
                  <a:pt x="81185" y="1996640"/>
                </a:lnTo>
                <a:lnTo>
                  <a:pt x="87170" y="1994558"/>
                </a:lnTo>
                <a:lnTo>
                  <a:pt x="347249" y="1910367"/>
                </a:lnTo>
                <a:lnTo>
                  <a:pt x="349721" y="1898917"/>
                </a:lnTo>
                <a:lnTo>
                  <a:pt x="352323" y="1887466"/>
                </a:lnTo>
                <a:lnTo>
                  <a:pt x="355185" y="1876145"/>
                </a:lnTo>
                <a:lnTo>
                  <a:pt x="358048" y="1864824"/>
                </a:lnTo>
                <a:lnTo>
                  <a:pt x="361170" y="1853633"/>
                </a:lnTo>
                <a:lnTo>
                  <a:pt x="364423" y="1842443"/>
                </a:lnTo>
                <a:lnTo>
                  <a:pt x="367805" y="1831252"/>
                </a:lnTo>
                <a:lnTo>
                  <a:pt x="371318" y="1820192"/>
                </a:lnTo>
                <a:lnTo>
                  <a:pt x="375091" y="1809131"/>
                </a:lnTo>
                <a:lnTo>
                  <a:pt x="378864" y="1798071"/>
                </a:lnTo>
                <a:lnTo>
                  <a:pt x="382898" y="1787140"/>
                </a:lnTo>
                <a:lnTo>
                  <a:pt x="386931" y="1776210"/>
                </a:lnTo>
                <a:lnTo>
                  <a:pt x="391224" y="1765279"/>
                </a:lnTo>
                <a:lnTo>
                  <a:pt x="395648" y="1754479"/>
                </a:lnTo>
                <a:lnTo>
                  <a:pt x="400332" y="1743679"/>
                </a:lnTo>
                <a:lnTo>
                  <a:pt x="405015" y="1732878"/>
                </a:lnTo>
                <a:lnTo>
                  <a:pt x="409829" y="1722208"/>
                </a:lnTo>
                <a:lnTo>
                  <a:pt x="414903" y="1711538"/>
                </a:lnTo>
                <a:lnTo>
                  <a:pt x="419977" y="1700998"/>
                </a:lnTo>
                <a:lnTo>
                  <a:pt x="425312" y="1690458"/>
                </a:lnTo>
                <a:lnTo>
                  <a:pt x="430776" y="1679918"/>
                </a:lnTo>
                <a:lnTo>
                  <a:pt x="436241" y="1669508"/>
                </a:lnTo>
                <a:lnTo>
                  <a:pt x="441965" y="1659098"/>
                </a:lnTo>
                <a:lnTo>
                  <a:pt x="447820" y="1648818"/>
                </a:lnTo>
                <a:lnTo>
                  <a:pt x="453805" y="1638538"/>
                </a:lnTo>
                <a:lnTo>
                  <a:pt x="459919" y="1628388"/>
                </a:lnTo>
                <a:lnTo>
                  <a:pt x="466165" y="1618239"/>
                </a:lnTo>
                <a:lnTo>
                  <a:pt x="472540" y="1608089"/>
                </a:lnTo>
                <a:lnTo>
                  <a:pt x="479045" y="1598070"/>
                </a:lnTo>
                <a:lnTo>
                  <a:pt x="485810" y="1588050"/>
                </a:lnTo>
                <a:lnTo>
                  <a:pt x="492576" y="1578161"/>
                </a:lnTo>
                <a:lnTo>
                  <a:pt x="499471" y="1568271"/>
                </a:lnTo>
                <a:lnTo>
                  <a:pt x="506497" y="1558382"/>
                </a:lnTo>
                <a:lnTo>
                  <a:pt x="513653" y="1548622"/>
                </a:lnTo>
                <a:lnTo>
                  <a:pt x="520939" y="1538993"/>
                </a:lnTo>
                <a:lnTo>
                  <a:pt x="528354" y="1529364"/>
                </a:lnTo>
                <a:lnTo>
                  <a:pt x="535901" y="1519865"/>
                </a:lnTo>
                <a:lnTo>
                  <a:pt x="543577" y="1510366"/>
                </a:lnTo>
                <a:lnTo>
                  <a:pt x="551383" y="1500867"/>
                </a:lnTo>
                <a:lnTo>
                  <a:pt x="559319" y="1491498"/>
                </a:lnTo>
                <a:lnTo>
                  <a:pt x="567386" y="1482129"/>
                </a:lnTo>
                <a:lnTo>
                  <a:pt x="575582" y="1472760"/>
                </a:lnTo>
                <a:lnTo>
                  <a:pt x="584039" y="1463652"/>
                </a:lnTo>
                <a:lnTo>
                  <a:pt x="592366" y="1454543"/>
                </a:lnTo>
                <a:lnTo>
                  <a:pt x="600953" y="1445434"/>
                </a:lnTo>
                <a:lnTo>
                  <a:pt x="609670" y="1436456"/>
                </a:lnTo>
                <a:lnTo>
                  <a:pt x="618387" y="1427607"/>
                </a:lnTo>
                <a:lnTo>
                  <a:pt x="627234" y="1418759"/>
                </a:lnTo>
                <a:lnTo>
                  <a:pt x="636211" y="1410040"/>
                </a:lnTo>
                <a:lnTo>
                  <a:pt x="645449" y="1401322"/>
                </a:lnTo>
                <a:lnTo>
                  <a:pt x="654686" y="1392604"/>
                </a:lnTo>
                <a:lnTo>
                  <a:pt x="663923" y="1384146"/>
                </a:lnTo>
                <a:lnTo>
                  <a:pt x="673421" y="1375688"/>
                </a:lnTo>
                <a:lnTo>
                  <a:pt x="683049" y="1367230"/>
                </a:lnTo>
                <a:lnTo>
                  <a:pt x="692677" y="1358902"/>
                </a:lnTo>
                <a:lnTo>
                  <a:pt x="702434" y="1350574"/>
                </a:lnTo>
                <a:lnTo>
                  <a:pt x="712452" y="1342376"/>
                </a:lnTo>
                <a:lnTo>
                  <a:pt x="722340" y="1334308"/>
                </a:lnTo>
                <a:lnTo>
                  <a:pt x="732489" y="1326241"/>
                </a:lnTo>
                <a:lnTo>
                  <a:pt x="742767" y="1318303"/>
                </a:lnTo>
                <a:lnTo>
                  <a:pt x="753045" y="1310496"/>
                </a:lnTo>
                <a:lnTo>
                  <a:pt x="763453" y="1302688"/>
                </a:lnTo>
                <a:lnTo>
                  <a:pt x="774122" y="1295011"/>
                </a:lnTo>
                <a:lnTo>
                  <a:pt x="784660" y="1287334"/>
                </a:lnTo>
                <a:lnTo>
                  <a:pt x="779326" y="1279396"/>
                </a:lnTo>
                <a:lnTo>
                  <a:pt x="773992" y="1271328"/>
                </a:lnTo>
                <a:lnTo>
                  <a:pt x="768918" y="1263391"/>
                </a:lnTo>
                <a:lnTo>
                  <a:pt x="763844" y="1255323"/>
                </a:lnTo>
                <a:lnTo>
                  <a:pt x="759030" y="1247125"/>
                </a:lnTo>
                <a:lnTo>
                  <a:pt x="754216" y="1239058"/>
                </a:lnTo>
                <a:lnTo>
                  <a:pt x="749532" y="1230860"/>
                </a:lnTo>
                <a:lnTo>
                  <a:pt x="744979" y="1222662"/>
                </a:lnTo>
                <a:lnTo>
                  <a:pt x="740555" y="1214464"/>
                </a:lnTo>
                <a:lnTo>
                  <a:pt x="736262" y="1206136"/>
                </a:lnTo>
                <a:lnTo>
                  <a:pt x="732098" y="1197938"/>
                </a:lnTo>
                <a:lnTo>
                  <a:pt x="728065" y="1189610"/>
                </a:lnTo>
                <a:lnTo>
                  <a:pt x="724162" y="1181283"/>
                </a:lnTo>
                <a:lnTo>
                  <a:pt x="720259" y="1172824"/>
                </a:lnTo>
                <a:lnTo>
                  <a:pt x="716616" y="1164497"/>
                </a:lnTo>
                <a:lnTo>
                  <a:pt x="713103" y="1156169"/>
                </a:lnTo>
                <a:lnTo>
                  <a:pt x="709590" y="1147711"/>
                </a:lnTo>
                <a:lnTo>
                  <a:pt x="706338" y="1139252"/>
                </a:lnTo>
                <a:lnTo>
                  <a:pt x="703085" y="1130794"/>
                </a:lnTo>
                <a:lnTo>
                  <a:pt x="699962" y="1122336"/>
                </a:lnTo>
                <a:lnTo>
                  <a:pt x="697100" y="1113878"/>
                </a:lnTo>
                <a:lnTo>
                  <a:pt x="694238" y="1105420"/>
                </a:lnTo>
                <a:lnTo>
                  <a:pt x="691506" y="1096962"/>
                </a:lnTo>
                <a:lnTo>
                  <a:pt x="688904" y="1088504"/>
                </a:lnTo>
                <a:lnTo>
                  <a:pt x="686432" y="1080046"/>
                </a:lnTo>
                <a:lnTo>
                  <a:pt x="684090" y="1071458"/>
                </a:lnTo>
                <a:lnTo>
                  <a:pt x="681878" y="1063000"/>
                </a:lnTo>
                <a:lnTo>
                  <a:pt x="679796" y="1054542"/>
                </a:lnTo>
                <a:lnTo>
                  <a:pt x="677715" y="1045823"/>
                </a:lnTo>
                <a:lnTo>
                  <a:pt x="675893" y="1037365"/>
                </a:lnTo>
                <a:lnTo>
                  <a:pt x="674202" y="1028907"/>
                </a:lnTo>
                <a:lnTo>
                  <a:pt x="672510" y="1020449"/>
                </a:lnTo>
                <a:lnTo>
                  <a:pt x="671079" y="1011861"/>
                </a:lnTo>
                <a:lnTo>
                  <a:pt x="669648" y="1003403"/>
                </a:lnTo>
                <a:lnTo>
                  <a:pt x="668347" y="994945"/>
                </a:lnTo>
                <a:lnTo>
                  <a:pt x="667306" y="986487"/>
                </a:lnTo>
                <a:lnTo>
                  <a:pt x="666265" y="978159"/>
                </a:lnTo>
                <a:lnTo>
                  <a:pt x="665355" y="969701"/>
                </a:lnTo>
                <a:lnTo>
                  <a:pt x="664574" y="961243"/>
                </a:lnTo>
                <a:lnTo>
                  <a:pt x="663923" y="952915"/>
                </a:lnTo>
                <a:lnTo>
                  <a:pt x="663403" y="944587"/>
                </a:lnTo>
                <a:lnTo>
                  <a:pt x="663013" y="936259"/>
                </a:lnTo>
                <a:lnTo>
                  <a:pt x="662753" y="927931"/>
                </a:lnTo>
                <a:lnTo>
                  <a:pt x="662622" y="919603"/>
                </a:lnTo>
                <a:lnTo>
                  <a:pt x="662492" y="911275"/>
                </a:lnTo>
                <a:lnTo>
                  <a:pt x="662622" y="903077"/>
                </a:lnTo>
                <a:lnTo>
                  <a:pt x="662883" y="894880"/>
                </a:lnTo>
                <a:lnTo>
                  <a:pt x="663143" y="886682"/>
                </a:lnTo>
                <a:lnTo>
                  <a:pt x="663663" y="878484"/>
                </a:lnTo>
                <a:lnTo>
                  <a:pt x="664184" y="870416"/>
                </a:lnTo>
                <a:lnTo>
                  <a:pt x="664834" y="862349"/>
                </a:lnTo>
                <a:lnTo>
                  <a:pt x="665745" y="854281"/>
                </a:lnTo>
                <a:lnTo>
                  <a:pt x="666656" y="846213"/>
                </a:lnTo>
                <a:lnTo>
                  <a:pt x="667696" y="838276"/>
                </a:lnTo>
                <a:lnTo>
                  <a:pt x="668867" y="830338"/>
                </a:lnTo>
                <a:lnTo>
                  <a:pt x="670168" y="822401"/>
                </a:lnTo>
                <a:lnTo>
                  <a:pt x="671600" y="814593"/>
                </a:lnTo>
                <a:lnTo>
                  <a:pt x="673161" y="806786"/>
                </a:lnTo>
                <a:lnTo>
                  <a:pt x="674852" y="799109"/>
                </a:lnTo>
                <a:lnTo>
                  <a:pt x="676544" y="791301"/>
                </a:lnTo>
                <a:lnTo>
                  <a:pt x="678495" y="783754"/>
                </a:lnTo>
                <a:lnTo>
                  <a:pt x="680577" y="776077"/>
                </a:lnTo>
                <a:lnTo>
                  <a:pt x="682659" y="768529"/>
                </a:lnTo>
                <a:lnTo>
                  <a:pt x="685000" y="761112"/>
                </a:lnTo>
                <a:lnTo>
                  <a:pt x="693457" y="760462"/>
                </a:lnTo>
                <a:lnTo>
                  <a:pt x="702044" y="759941"/>
                </a:lnTo>
                <a:lnTo>
                  <a:pt x="710501" y="759681"/>
                </a:lnTo>
                <a:lnTo>
                  <a:pt x="719088" y="759551"/>
                </a:lnTo>
                <a:close/>
                <a:moveTo>
                  <a:pt x="2672043" y="201084"/>
                </a:moveTo>
                <a:lnTo>
                  <a:pt x="2672043" y="243731"/>
                </a:lnTo>
                <a:lnTo>
                  <a:pt x="2660599" y="244901"/>
                </a:lnTo>
                <a:lnTo>
                  <a:pt x="2649416" y="246071"/>
                </a:lnTo>
                <a:lnTo>
                  <a:pt x="2638752" y="247632"/>
                </a:lnTo>
                <a:lnTo>
                  <a:pt x="2628349" y="249322"/>
                </a:lnTo>
                <a:lnTo>
                  <a:pt x="2618336" y="251272"/>
                </a:lnTo>
                <a:lnTo>
                  <a:pt x="2608712" y="253353"/>
                </a:lnTo>
                <a:lnTo>
                  <a:pt x="2599349" y="255693"/>
                </a:lnTo>
                <a:lnTo>
                  <a:pt x="2590377" y="258163"/>
                </a:lnTo>
                <a:lnTo>
                  <a:pt x="2581924" y="260894"/>
                </a:lnTo>
                <a:lnTo>
                  <a:pt x="2577762" y="262324"/>
                </a:lnTo>
                <a:lnTo>
                  <a:pt x="2573731" y="263884"/>
                </a:lnTo>
                <a:lnTo>
                  <a:pt x="2569700" y="265445"/>
                </a:lnTo>
                <a:lnTo>
                  <a:pt x="2565799" y="267005"/>
                </a:lnTo>
                <a:lnTo>
                  <a:pt x="2562027" y="268565"/>
                </a:lnTo>
                <a:lnTo>
                  <a:pt x="2558386" y="270255"/>
                </a:lnTo>
                <a:lnTo>
                  <a:pt x="2554745" y="272076"/>
                </a:lnTo>
                <a:lnTo>
                  <a:pt x="2551234" y="273896"/>
                </a:lnTo>
                <a:lnTo>
                  <a:pt x="2547853" y="275716"/>
                </a:lnTo>
                <a:lnTo>
                  <a:pt x="2544472" y="277537"/>
                </a:lnTo>
                <a:lnTo>
                  <a:pt x="2541351" y="279487"/>
                </a:lnTo>
                <a:lnTo>
                  <a:pt x="2538100" y="281567"/>
                </a:lnTo>
                <a:lnTo>
                  <a:pt x="2535109" y="283518"/>
                </a:lnTo>
                <a:lnTo>
                  <a:pt x="2532118" y="285728"/>
                </a:lnTo>
                <a:lnTo>
                  <a:pt x="2529257" y="287808"/>
                </a:lnTo>
                <a:lnTo>
                  <a:pt x="2526526" y="290019"/>
                </a:lnTo>
                <a:lnTo>
                  <a:pt x="2523795" y="292229"/>
                </a:lnTo>
                <a:lnTo>
                  <a:pt x="2521194" y="294569"/>
                </a:lnTo>
                <a:lnTo>
                  <a:pt x="2518723" y="296910"/>
                </a:lnTo>
                <a:lnTo>
                  <a:pt x="2516252" y="299380"/>
                </a:lnTo>
                <a:lnTo>
                  <a:pt x="2513912" y="301721"/>
                </a:lnTo>
                <a:lnTo>
                  <a:pt x="2511701" y="304321"/>
                </a:lnTo>
                <a:lnTo>
                  <a:pt x="2509620" y="306791"/>
                </a:lnTo>
                <a:lnTo>
                  <a:pt x="2507540" y="309392"/>
                </a:lnTo>
                <a:lnTo>
                  <a:pt x="2505589" y="312122"/>
                </a:lnTo>
                <a:lnTo>
                  <a:pt x="2503768" y="314853"/>
                </a:lnTo>
                <a:lnTo>
                  <a:pt x="2501948" y="317583"/>
                </a:lnTo>
                <a:lnTo>
                  <a:pt x="2500257" y="320314"/>
                </a:lnTo>
                <a:lnTo>
                  <a:pt x="2498697" y="323174"/>
                </a:lnTo>
                <a:lnTo>
                  <a:pt x="2497136" y="326165"/>
                </a:lnTo>
                <a:lnTo>
                  <a:pt x="2495706" y="329025"/>
                </a:lnTo>
                <a:lnTo>
                  <a:pt x="2494405" y="332016"/>
                </a:lnTo>
                <a:lnTo>
                  <a:pt x="2493235" y="335136"/>
                </a:lnTo>
                <a:lnTo>
                  <a:pt x="2492065" y="338257"/>
                </a:lnTo>
                <a:lnTo>
                  <a:pt x="2491024" y="341377"/>
                </a:lnTo>
                <a:lnTo>
                  <a:pt x="2490114" y="344628"/>
                </a:lnTo>
                <a:lnTo>
                  <a:pt x="2489204" y="347878"/>
                </a:lnTo>
                <a:lnTo>
                  <a:pt x="2488423" y="351129"/>
                </a:lnTo>
                <a:lnTo>
                  <a:pt x="2487773" y="354509"/>
                </a:lnTo>
                <a:lnTo>
                  <a:pt x="2487123" y="357890"/>
                </a:lnTo>
                <a:lnTo>
                  <a:pt x="2486603" y="361401"/>
                </a:lnTo>
                <a:lnTo>
                  <a:pt x="2486213" y="364911"/>
                </a:lnTo>
                <a:lnTo>
                  <a:pt x="2485953" y="368422"/>
                </a:lnTo>
                <a:lnTo>
                  <a:pt x="2485693" y="372062"/>
                </a:lnTo>
                <a:lnTo>
                  <a:pt x="2485563" y="375703"/>
                </a:lnTo>
                <a:lnTo>
                  <a:pt x="2485563" y="379343"/>
                </a:lnTo>
                <a:lnTo>
                  <a:pt x="2485563" y="384544"/>
                </a:lnTo>
                <a:lnTo>
                  <a:pt x="2485823" y="389615"/>
                </a:lnTo>
                <a:lnTo>
                  <a:pt x="2486343" y="394556"/>
                </a:lnTo>
                <a:lnTo>
                  <a:pt x="2486863" y="399497"/>
                </a:lnTo>
                <a:lnTo>
                  <a:pt x="2487643" y="404308"/>
                </a:lnTo>
                <a:lnTo>
                  <a:pt x="2488684" y="409118"/>
                </a:lnTo>
                <a:lnTo>
                  <a:pt x="2489724" y="413929"/>
                </a:lnTo>
                <a:lnTo>
                  <a:pt x="2491024" y="418480"/>
                </a:lnTo>
                <a:lnTo>
                  <a:pt x="2492455" y="423161"/>
                </a:lnTo>
                <a:lnTo>
                  <a:pt x="2494145" y="427581"/>
                </a:lnTo>
                <a:lnTo>
                  <a:pt x="2495966" y="432132"/>
                </a:lnTo>
                <a:lnTo>
                  <a:pt x="2497917" y="436423"/>
                </a:lnTo>
                <a:lnTo>
                  <a:pt x="2500127" y="440844"/>
                </a:lnTo>
                <a:lnTo>
                  <a:pt x="2502338" y="445004"/>
                </a:lnTo>
                <a:lnTo>
                  <a:pt x="2504939" y="449295"/>
                </a:lnTo>
                <a:lnTo>
                  <a:pt x="2507540" y="453326"/>
                </a:lnTo>
                <a:lnTo>
                  <a:pt x="2510401" y="457356"/>
                </a:lnTo>
                <a:lnTo>
                  <a:pt x="2513262" y="461257"/>
                </a:lnTo>
                <a:lnTo>
                  <a:pt x="2516122" y="465028"/>
                </a:lnTo>
                <a:lnTo>
                  <a:pt x="2519113" y="468798"/>
                </a:lnTo>
                <a:lnTo>
                  <a:pt x="2522104" y="472309"/>
                </a:lnTo>
                <a:lnTo>
                  <a:pt x="2525225" y="475819"/>
                </a:lnTo>
                <a:lnTo>
                  <a:pt x="2528476" y="479070"/>
                </a:lnTo>
                <a:lnTo>
                  <a:pt x="2531728" y="482321"/>
                </a:lnTo>
                <a:lnTo>
                  <a:pt x="2534979" y="485441"/>
                </a:lnTo>
                <a:lnTo>
                  <a:pt x="2538360" y="488432"/>
                </a:lnTo>
                <a:lnTo>
                  <a:pt x="2541741" y="491292"/>
                </a:lnTo>
                <a:lnTo>
                  <a:pt x="2545252" y="494152"/>
                </a:lnTo>
                <a:lnTo>
                  <a:pt x="2548893" y="496753"/>
                </a:lnTo>
                <a:lnTo>
                  <a:pt x="2552404" y="499353"/>
                </a:lnTo>
                <a:lnTo>
                  <a:pt x="2556175" y="501694"/>
                </a:lnTo>
                <a:lnTo>
                  <a:pt x="2559947" y="504034"/>
                </a:lnTo>
                <a:lnTo>
                  <a:pt x="2568269" y="508845"/>
                </a:lnTo>
                <a:lnTo>
                  <a:pt x="2578413" y="514306"/>
                </a:lnTo>
                <a:lnTo>
                  <a:pt x="2590116" y="520417"/>
                </a:lnTo>
                <a:lnTo>
                  <a:pt x="2603641" y="527048"/>
                </a:lnTo>
                <a:lnTo>
                  <a:pt x="2618726" y="534459"/>
                </a:lnTo>
                <a:lnTo>
                  <a:pt x="2635631" y="542390"/>
                </a:lnTo>
                <a:lnTo>
                  <a:pt x="2654097" y="551102"/>
                </a:lnTo>
                <a:lnTo>
                  <a:pt x="2674384" y="560333"/>
                </a:lnTo>
                <a:lnTo>
                  <a:pt x="2680496" y="563064"/>
                </a:lnTo>
                <a:lnTo>
                  <a:pt x="2686348" y="565924"/>
                </a:lnTo>
                <a:lnTo>
                  <a:pt x="2691809" y="568655"/>
                </a:lnTo>
                <a:lnTo>
                  <a:pt x="2697011" y="571515"/>
                </a:lnTo>
                <a:lnTo>
                  <a:pt x="2701823" y="574246"/>
                </a:lnTo>
                <a:lnTo>
                  <a:pt x="2706374" y="576846"/>
                </a:lnTo>
                <a:lnTo>
                  <a:pt x="2710535" y="579577"/>
                </a:lnTo>
                <a:lnTo>
                  <a:pt x="2714437" y="582177"/>
                </a:lnTo>
                <a:lnTo>
                  <a:pt x="2717948" y="584777"/>
                </a:lnTo>
                <a:lnTo>
                  <a:pt x="2721069" y="587378"/>
                </a:lnTo>
                <a:lnTo>
                  <a:pt x="2723930" y="589978"/>
                </a:lnTo>
                <a:lnTo>
                  <a:pt x="2726531" y="592449"/>
                </a:lnTo>
                <a:lnTo>
                  <a:pt x="2728741" y="595049"/>
                </a:lnTo>
                <a:lnTo>
                  <a:pt x="2730692" y="597520"/>
                </a:lnTo>
                <a:lnTo>
                  <a:pt x="2732252" y="599990"/>
                </a:lnTo>
                <a:lnTo>
                  <a:pt x="2733423" y="602330"/>
                </a:lnTo>
                <a:lnTo>
                  <a:pt x="2734463" y="604931"/>
                </a:lnTo>
                <a:lnTo>
                  <a:pt x="2735504" y="607661"/>
                </a:lnTo>
                <a:lnTo>
                  <a:pt x="2736414" y="610522"/>
                </a:lnTo>
                <a:lnTo>
                  <a:pt x="2737324" y="613642"/>
                </a:lnTo>
                <a:lnTo>
                  <a:pt x="2737974" y="616893"/>
                </a:lnTo>
                <a:lnTo>
                  <a:pt x="2738755" y="620403"/>
                </a:lnTo>
                <a:lnTo>
                  <a:pt x="2739405" y="624174"/>
                </a:lnTo>
                <a:lnTo>
                  <a:pt x="2739925" y="628075"/>
                </a:lnTo>
                <a:lnTo>
                  <a:pt x="2740445" y="632235"/>
                </a:lnTo>
                <a:lnTo>
                  <a:pt x="2740965" y="636656"/>
                </a:lnTo>
                <a:lnTo>
                  <a:pt x="2741225" y="641207"/>
                </a:lnTo>
                <a:lnTo>
                  <a:pt x="2741616" y="645888"/>
                </a:lnTo>
                <a:lnTo>
                  <a:pt x="2742006" y="655899"/>
                </a:lnTo>
                <a:lnTo>
                  <a:pt x="2742136" y="666691"/>
                </a:lnTo>
                <a:lnTo>
                  <a:pt x="2742006" y="670982"/>
                </a:lnTo>
                <a:lnTo>
                  <a:pt x="2741616" y="675012"/>
                </a:lnTo>
                <a:lnTo>
                  <a:pt x="2741225" y="676963"/>
                </a:lnTo>
                <a:lnTo>
                  <a:pt x="2740835" y="678783"/>
                </a:lnTo>
                <a:lnTo>
                  <a:pt x="2740445" y="680603"/>
                </a:lnTo>
                <a:lnTo>
                  <a:pt x="2739925" y="682294"/>
                </a:lnTo>
                <a:lnTo>
                  <a:pt x="2739275" y="683984"/>
                </a:lnTo>
                <a:lnTo>
                  <a:pt x="2738625" y="685544"/>
                </a:lnTo>
                <a:lnTo>
                  <a:pt x="2737844" y="687104"/>
                </a:lnTo>
                <a:lnTo>
                  <a:pt x="2737064" y="688535"/>
                </a:lnTo>
                <a:lnTo>
                  <a:pt x="2736154" y="689835"/>
                </a:lnTo>
                <a:lnTo>
                  <a:pt x="2735113" y="691135"/>
                </a:lnTo>
                <a:lnTo>
                  <a:pt x="2734073" y="692435"/>
                </a:lnTo>
                <a:lnTo>
                  <a:pt x="2733033" y="693606"/>
                </a:lnTo>
                <a:lnTo>
                  <a:pt x="2731862" y="694646"/>
                </a:lnTo>
                <a:lnTo>
                  <a:pt x="2730562" y="695686"/>
                </a:lnTo>
                <a:lnTo>
                  <a:pt x="2729262" y="696726"/>
                </a:lnTo>
                <a:lnTo>
                  <a:pt x="2727831" y="697636"/>
                </a:lnTo>
                <a:lnTo>
                  <a:pt x="2726401" y="698416"/>
                </a:lnTo>
                <a:lnTo>
                  <a:pt x="2724840" y="699196"/>
                </a:lnTo>
                <a:lnTo>
                  <a:pt x="2723280" y="699847"/>
                </a:lnTo>
                <a:lnTo>
                  <a:pt x="2721589" y="700367"/>
                </a:lnTo>
                <a:lnTo>
                  <a:pt x="2719768" y="701017"/>
                </a:lnTo>
                <a:lnTo>
                  <a:pt x="2717948" y="701407"/>
                </a:lnTo>
                <a:lnTo>
                  <a:pt x="2715997" y="701797"/>
                </a:lnTo>
                <a:lnTo>
                  <a:pt x="2714047" y="702187"/>
                </a:lnTo>
                <a:lnTo>
                  <a:pt x="2711966" y="702447"/>
                </a:lnTo>
                <a:lnTo>
                  <a:pt x="2709755" y="702577"/>
                </a:lnTo>
                <a:lnTo>
                  <a:pt x="2705334" y="702707"/>
                </a:lnTo>
                <a:lnTo>
                  <a:pt x="2702603" y="702707"/>
                </a:lnTo>
                <a:lnTo>
                  <a:pt x="2700002" y="702447"/>
                </a:lnTo>
                <a:lnTo>
                  <a:pt x="2697661" y="702187"/>
                </a:lnTo>
                <a:lnTo>
                  <a:pt x="2695321" y="701927"/>
                </a:lnTo>
                <a:lnTo>
                  <a:pt x="2693240" y="701407"/>
                </a:lnTo>
                <a:lnTo>
                  <a:pt x="2691159" y="700887"/>
                </a:lnTo>
                <a:lnTo>
                  <a:pt x="2689209" y="700237"/>
                </a:lnTo>
                <a:lnTo>
                  <a:pt x="2687518" y="699456"/>
                </a:lnTo>
                <a:lnTo>
                  <a:pt x="2685827" y="698546"/>
                </a:lnTo>
                <a:lnTo>
                  <a:pt x="2684267" y="697636"/>
                </a:lnTo>
                <a:lnTo>
                  <a:pt x="2682836" y="696466"/>
                </a:lnTo>
                <a:lnTo>
                  <a:pt x="2681536" y="695296"/>
                </a:lnTo>
                <a:lnTo>
                  <a:pt x="2680496" y="694126"/>
                </a:lnTo>
                <a:lnTo>
                  <a:pt x="2679455" y="692695"/>
                </a:lnTo>
                <a:lnTo>
                  <a:pt x="2678545" y="691265"/>
                </a:lnTo>
                <a:lnTo>
                  <a:pt x="2677765" y="689705"/>
                </a:lnTo>
                <a:lnTo>
                  <a:pt x="2676985" y="687885"/>
                </a:lnTo>
                <a:lnTo>
                  <a:pt x="2676464" y="685804"/>
                </a:lnTo>
                <a:lnTo>
                  <a:pt x="2675814" y="683334"/>
                </a:lnTo>
                <a:lnTo>
                  <a:pt x="2675294" y="680603"/>
                </a:lnTo>
                <a:lnTo>
                  <a:pt x="2674774" y="677483"/>
                </a:lnTo>
                <a:lnTo>
                  <a:pt x="2674254" y="674102"/>
                </a:lnTo>
                <a:lnTo>
                  <a:pt x="2673473" y="666431"/>
                </a:lnTo>
                <a:lnTo>
                  <a:pt x="2672823" y="657460"/>
                </a:lnTo>
                <a:lnTo>
                  <a:pt x="2672433" y="647188"/>
                </a:lnTo>
                <a:lnTo>
                  <a:pt x="2672173" y="635616"/>
                </a:lnTo>
                <a:lnTo>
                  <a:pt x="2672043" y="622614"/>
                </a:lnTo>
                <a:lnTo>
                  <a:pt x="2672043" y="589978"/>
                </a:lnTo>
                <a:lnTo>
                  <a:pt x="2488293" y="589978"/>
                </a:lnTo>
                <a:lnTo>
                  <a:pt x="2488293" y="616113"/>
                </a:lnTo>
                <a:lnTo>
                  <a:pt x="2488293" y="621574"/>
                </a:lnTo>
                <a:lnTo>
                  <a:pt x="2488423" y="627034"/>
                </a:lnTo>
                <a:lnTo>
                  <a:pt x="2488684" y="632495"/>
                </a:lnTo>
                <a:lnTo>
                  <a:pt x="2489074" y="637696"/>
                </a:lnTo>
                <a:lnTo>
                  <a:pt x="2489594" y="642767"/>
                </a:lnTo>
                <a:lnTo>
                  <a:pt x="2490244" y="647708"/>
                </a:lnTo>
                <a:lnTo>
                  <a:pt x="2490894" y="652649"/>
                </a:lnTo>
                <a:lnTo>
                  <a:pt x="2491675" y="657460"/>
                </a:lnTo>
                <a:lnTo>
                  <a:pt x="2492585" y="662140"/>
                </a:lnTo>
                <a:lnTo>
                  <a:pt x="2493625" y="666691"/>
                </a:lnTo>
                <a:lnTo>
                  <a:pt x="2494796" y="671242"/>
                </a:lnTo>
                <a:lnTo>
                  <a:pt x="2495966" y="675533"/>
                </a:lnTo>
                <a:lnTo>
                  <a:pt x="2497266" y="679823"/>
                </a:lnTo>
                <a:lnTo>
                  <a:pt x="2498827" y="683984"/>
                </a:lnTo>
                <a:lnTo>
                  <a:pt x="2500387" y="688015"/>
                </a:lnTo>
                <a:lnTo>
                  <a:pt x="2501948" y="692045"/>
                </a:lnTo>
                <a:lnTo>
                  <a:pt x="2503768" y="695816"/>
                </a:lnTo>
                <a:lnTo>
                  <a:pt x="2505719" y="699586"/>
                </a:lnTo>
                <a:lnTo>
                  <a:pt x="2507670" y="703227"/>
                </a:lnTo>
                <a:lnTo>
                  <a:pt x="2509750" y="706738"/>
                </a:lnTo>
                <a:lnTo>
                  <a:pt x="2511961" y="710248"/>
                </a:lnTo>
                <a:lnTo>
                  <a:pt x="2514302" y="713499"/>
                </a:lnTo>
                <a:lnTo>
                  <a:pt x="2516643" y="716749"/>
                </a:lnTo>
                <a:lnTo>
                  <a:pt x="2519243" y="719870"/>
                </a:lnTo>
                <a:lnTo>
                  <a:pt x="2521844" y="722860"/>
                </a:lnTo>
                <a:lnTo>
                  <a:pt x="2524575" y="725851"/>
                </a:lnTo>
                <a:lnTo>
                  <a:pt x="2527436" y="728581"/>
                </a:lnTo>
                <a:lnTo>
                  <a:pt x="2530427" y="731312"/>
                </a:lnTo>
                <a:lnTo>
                  <a:pt x="2533418" y="733912"/>
                </a:lnTo>
                <a:lnTo>
                  <a:pt x="2536669" y="736513"/>
                </a:lnTo>
                <a:lnTo>
                  <a:pt x="2539920" y="738853"/>
                </a:lnTo>
                <a:lnTo>
                  <a:pt x="2543301" y="741193"/>
                </a:lnTo>
                <a:lnTo>
                  <a:pt x="2550193" y="745484"/>
                </a:lnTo>
                <a:lnTo>
                  <a:pt x="2557346" y="749645"/>
                </a:lnTo>
                <a:lnTo>
                  <a:pt x="2564628" y="753545"/>
                </a:lnTo>
                <a:lnTo>
                  <a:pt x="2572041" y="757186"/>
                </a:lnTo>
                <a:lnTo>
                  <a:pt x="2579583" y="760567"/>
                </a:lnTo>
                <a:lnTo>
                  <a:pt x="2587255" y="763687"/>
                </a:lnTo>
                <a:lnTo>
                  <a:pt x="2595058" y="766678"/>
                </a:lnTo>
                <a:lnTo>
                  <a:pt x="2602991" y="769278"/>
                </a:lnTo>
                <a:lnTo>
                  <a:pt x="2611183" y="771748"/>
                </a:lnTo>
                <a:lnTo>
                  <a:pt x="2619376" y="773959"/>
                </a:lnTo>
                <a:lnTo>
                  <a:pt x="2627829" y="775909"/>
                </a:lnTo>
                <a:lnTo>
                  <a:pt x="2636411" y="777729"/>
                </a:lnTo>
                <a:lnTo>
                  <a:pt x="2645124" y="779160"/>
                </a:lnTo>
                <a:lnTo>
                  <a:pt x="2653967" y="780460"/>
                </a:lnTo>
                <a:lnTo>
                  <a:pt x="2662940" y="781500"/>
                </a:lnTo>
                <a:lnTo>
                  <a:pt x="2672043" y="782280"/>
                </a:lnTo>
                <a:lnTo>
                  <a:pt x="2672043" y="834029"/>
                </a:lnTo>
                <a:lnTo>
                  <a:pt x="2756700" y="834029"/>
                </a:lnTo>
                <a:lnTo>
                  <a:pt x="2756700" y="783840"/>
                </a:lnTo>
                <a:lnTo>
                  <a:pt x="2768274" y="782540"/>
                </a:lnTo>
                <a:lnTo>
                  <a:pt x="2779588" y="780980"/>
                </a:lnTo>
                <a:lnTo>
                  <a:pt x="2790511" y="779160"/>
                </a:lnTo>
                <a:lnTo>
                  <a:pt x="2801045" y="777209"/>
                </a:lnTo>
                <a:lnTo>
                  <a:pt x="2806116" y="776039"/>
                </a:lnTo>
                <a:lnTo>
                  <a:pt x="2811188" y="774869"/>
                </a:lnTo>
                <a:lnTo>
                  <a:pt x="2816130" y="773699"/>
                </a:lnTo>
                <a:lnTo>
                  <a:pt x="2820941" y="772399"/>
                </a:lnTo>
                <a:lnTo>
                  <a:pt x="2825753" y="770968"/>
                </a:lnTo>
                <a:lnTo>
                  <a:pt x="2830434" y="769538"/>
                </a:lnTo>
                <a:lnTo>
                  <a:pt x="2834986" y="768108"/>
                </a:lnTo>
                <a:lnTo>
                  <a:pt x="2839537" y="766548"/>
                </a:lnTo>
                <a:lnTo>
                  <a:pt x="2843829" y="764987"/>
                </a:lnTo>
                <a:lnTo>
                  <a:pt x="2848120" y="763297"/>
                </a:lnTo>
                <a:lnTo>
                  <a:pt x="2852411" y="761607"/>
                </a:lnTo>
                <a:lnTo>
                  <a:pt x="2856443" y="759786"/>
                </a:lnTo>
                <a:lnTo>
                  <a:pt x="2860474" y="757966"/>
                </a:lnTo>
                <a:lnTo>
                  <a:pt x="2864375" y="756016"/>
                </a:lnTo>
                <a:lnTo>
                  <a:pt x="2868277" y="754066"/>
                </a:lnTo>
                <a:lnTo>
                  <a:pt x="2872048" y="752115"/>
                </a:lnTo>
                <a:lnTo>
                  <a:pt x="2875689" y="750035"/>
                </a:lnTo>
                <a:lnTo>
                  <a:pt x="2879200" y="747824"/>
                </a:lnTo>
                <a:lnTo>
                  <a:pt x="2882711" y="745614"/>
                </a:lnTo>
                <a:lnTo>
                  <a:pt x="2886092" y="743404"/>
                </a:lnTo>
                <a:lnTo>
                  <a:pt x="2889343" y="741063"/>
                </a:lnTo>
                <a:lnTo>
                  <a:pt x="2892594" y="738723"/>
                </a:lnTo>
                <a:lnTo>
                  <a:pt x="2895585" y="736253"/>
                </a:lnTo>
                <a:lnTo>
                  <a:pt x="2898706" y="733782"/>
                </a:lnTo>
                <a:lnTo>
                  <a:pt x="2901567" y="731182"/>
                </a:lnTo>
                <a:lnTo>
                  <a:pt x="2904428" y="728581"/>
                </a:lnTo>
                <a:lnTo>
                  <a:pt x="2907159" y="725851"/>
                </a:lnTo>
                <a:lnTo>
                  <a:pt x="2909760" y="723120"/>
                </a:lnTo>
                <a:lnTo>
                  <a:pt x="2912361" y="720260"/>
                </a:lnTo>
                <a:lnTo>
                  <a:pt x="2914832" y="717399"/>
                </a:lnTo>
                <a:lnTo>
                  <a:pt x="2917172" y="714539"/>
                </a:lnTo>
                <a:lnTo>
                  <a:pt x="2919513" y="711548"/>
                </a:lnTo>
                <a:lnTo>
                  <a:pt x="2921594" y="708428"/>
                </a:lnTo>
                <a:lnTo>
                  <a:pt x="2923674" y="705307"/>
                </a:lnTo>
                <a:lnTo>
                  <a:pt x="2925755" y="702187"/>
                </a:lnTo>
                <a:lnTo>
                  <a:pt x="2927576" y="698936"/>
                </a:lnTo>
                <a:lnTo>
                  <a:pt x="2929396" y="695686"/>
                </a:lnTo>
                <a:lnTo>
                  <a:pt x="2931087" y="692305"/>
                </a:lnTo>
                <a:lnTo>
                  <a:pt x="2932777" y="688925"/>
                </a:lnTo>
                <a:lnTo>
                  <a:pt x="2934208" y="685414"/>
                </a:lnTo>
                <a:lnTo>
                  <a:pt x="2935638" y="681904"/>
                </a:lnTo>
                <a:lnTo>
                  <a:pt x="2937069" y="678263"/>
                </a:lnTo>
                <a:lnTo>
                  <a:pt x="2938239" y="674622"/>
                </a:lnTo>
                <a:lnTo>
                  <a:pt x="2939410" y="670982"/>
                </a:lnTo>
                <a:lnTo>
                  <a:pt x="2940450" y="667211"/>
                </a:lnTo>
                <a:lnTo>
                  <a:pt x="2941490" y="663441"/>
                </a:lnTo>
                <a:lnTo>
                  <a:pt x="2942401" y="659540"/>
                </a:lnTo>
                <a:lnTo>
                  <a:pt x="2943181" y="655509"/>
                </a:lnTo>
                <a:lnTo>
                  <a:pt x="2943831" y="651479"/>
                </a:lnTo>
                <a:lnTo>
                  <a:pt x="2944481" y="647448"/>
                </a:lnTo>
                <a:lnTo>
                  <a:pt x="2944871" y="643287"/>
                </a:lnTo>
                <a:lnTo>
                  <a:pt x="2945392" y="639126"/>
                </a:lnTo>
                <a:lnTo>
                  <a:pt x="2945652" y="634966"/>
                </a:lnTo>
                <a:lnTo>
                  <a:pt x="2945912" y="630415"/>
                </a:lnTo>
                <a:lnTo>
                  <a:pt x="2946042" y="626124"/>
                </a:lnTo>
                <a:lnTo>
                  <a:pt x="2946042" y="621704"/>
                </a:lnTo>
                <a:lnTo>
                  <a:pt x="2946042" y="616113"/>
                </a:lnTo>
                <a:lnTo>
                  <a:pt x="2945782" y="610782"/>
                </a:lnTo>
                <a:lnTo>
                  <a:pt x="2945522" y="605451"/>
                </a:lnTo>
                <a:lnTo>
                  <a:pt x="2945001" y="600380"/>
                </a:lnTo>
                <a:lnTo>
                  <a:pt x="2944351" y="595309"/>
                </a:lnTo>
                <a:lnTo>
                  <a:pt x="2943571" y="590368"/>
                </a:lnTo>
                <a:lnTo>
                  <a:pt x="2942791" y="585558"/>
                </a:lnTo>
                <a:lnTo>
                  <a:pt x="2941750" y="580747"/>
                </a:lnTo>
                <a:lnTo>
                  <a:pt x="2940580" y="576196"/>
                </a:lnTo>
                <a:lnTo>
                  <a:pt x="2939280" y="571775"/>
                </a:lnTo>
                <a:lnTo>
                  <a:pt x="2937849" y="567355"/>
                </a:lnTo>
                <a:lnTo>
                  <a:pt x="2936289" y="563064"/>
                </a:lnTo>
                <a:lnTo>
                  <a:pt x="2934598" y="559033"/>
                </a:lnTo>
                <a:lnTo>
                  <a:pt x="2932647" y="555003"/>
                </a:lnTo>
                <a:lnTo>
                  <a:pt x="2930697" y="551102"/>
                </a:lnTo>
                <a:lnTo>
                  <a:pt x="2928616" y="547201"/>
                </a:lnTo>
                <a:lnTo>
                  <a:pt x="2926405" y="543561"/>
                </a:lnTo>
                <a:lnTo>
                  <a:pt x="2924065" y="540050"/>
                </a:lnTo>
                <a:lnTo>
                  <a:pt x="2921724" y="536540"/>
                </a:lnTo>
                <a:lnTo>
                  <a:pt x="2919383" y="533159"/>
                </a:lnTo>
                <a:lnTo>
                  <a:pt x="2916912" y="529908"/>
                </a:lnTo>
                <a:lnTo>
                  <a:pt x="2914311" y="526788"/>
                </a:lnTo>
                <a:lnTo>
                  <a:pt x="2911711" y="523667"/>
                </a:lnTo>
                <a:lnTo>
                  <a:pt x="2908980" y="520807"/>
                </a:lnTo>
                <a:lnTo>
                  <a:pt x="2906249" y="517946"/>
                </a:lnTo>
                <a:lnTo>
                  <a:pt x="2903388" y="515216"/>
                </a:lnTo>
                <a:lnTo>
                  <a:pt x="2900657" y="512616"/>
                </a:lnTo>
                <a:lnTo>
                  <a:pt x="2897666" y="510015"/>
                </a:lnTo>
                <a:lnTo>
                  <a:pt x="2894675" y="507675"/>
                </a:lnTo>
                <a:lnTo>
                  <a:pt x="2891684" y="505334"/>
                </a:lnTo>
                <a:lnTo>
                  <a:pt x="2888563" y="503124"/>
                </a:lnTo>
                <a:lnTo>
                  <a:pt x="2885442" y="501044"/>
                </a:lnTo>
                <a:lnTo>
                  <a:pt x="2882061" y="498963"/>
                </a:lnTo>
                <a:lnTo>
                  <a:pt x="2878420" y="496753"/>
                </a:lnTo>
                <a:lnTo>
                  <a:pt x="2869967" y="491942"/>
                </a:lnTo>
                <a:lnTo>
                  <a:pt x="2860084" y="486741"/>
                </a:lnTo>
                <a:lnTo>
                  <a:pt x="2848770" y="481150"/>
                </a:lnTo>
                <a:lnTo>
                  <a:pt x="2836156" y="475039"/>
                </a:lnTo>
                <a:lnTo>
                  <a:pt x="2822112" y="468408"/>
                </a:lnTo>
                <a:lnTo>
                  <a:pt x="2806767" y="461517"/>
                </a:lnTo>
                <a:lnTo>
                  <a:pt x="2789861" y="453976"/>
                </a:lnTo>
                <a:lnTo>
                  <a:pt x="2770355" y="445264"/>
                </a:lnTo>
                <a:lnTo>
                  <a:pt x="2752799" y="437333"/>
                </a:lnTo>
                <a:lnTo>
                  <a:pt x="2737324" y="430182"/>
                </a:lnTo>
                <a:lnTo>
                  <a:pt x="2723930" y="423681"/>
                </a:lnTo>
                <a:lnTo>
                  <a:pt x="2712486" y="417960"/>
                </a:lnTo>
                <a:lnTo>
                  <a:pt x="2703253" y="412889"/>
                </a:lnTo>
                <a:lnTo>
                  <a:pt x="2699352" y="410679"/>
                </a:lnTo>
                <a:lnTo>
                  <a:pt x="2695971" y="408728"/>
                </a:lnTo>
                <a:lnTo>
                  <a:pt x="2693110" y="406778"/>
                </a:lnTo>
                <a:lnTo>
                  <a:pt x="2690769" y="405218"/>
                </a:lnTo>
                <a:lnTo>
                  <a:pt x="2688558" y="403527"/>
                </a:lnTo>
                <a:lnTo>
                  <a:pt x="2686608" y="401707"/>
                </a:lnTo>
                <a:lnTo>
                  <a:pt x="2684787" y="399757"/>
                </a:lnTo>
                <a:lnTo>
                  <a:pt x="2683097" y="397677"/>
                </a:lnTo>
                <a:lnTo>
                  <a:pt x="2681536" y="395466"/>
                </a:lnTo>
                <a:lnTo>
                  <a:pt x="2680236" y="393126"/>
                </a:lnTo>
                <a:lnTo>
                  <a:pt x="2678935" y="390525"/>
                </a:lnTo>
                <a:lnTo>
                  <a:pt x="2677765" y="387925"/>
                </a:lnTo>
                <a:lnTo>
                  <a:pt x="2676724" y="385064"/>
                </a:lnTo>
                <a:lnTo>
                  <a:pt x="2675814" y="382074"/>
                </a:lnTo>
                <a:lnTo>
                  <a:pt x="2675164" y="379083"/>
                </a:lnTo>
                <a:lnTo>
                  <a:pt x="2674514" y="375703"/>
                </a:lnTo>
                <a:lnTo>
                  <a:pt x="2673994" y="372322"/>
                </a:lnTo>
                <a:lnTo>
                  <a:pt x="2673734" y="368812"/>
                </a:lnTo>
                <a:lnTo>
                  <a:pt x="2673473" y="365041"/>
                </a:lnTo>
                <a:lnTo>
                  <a:pt x="2673473" y="361270"/>
                </a:lnTo>
                <a:lnTo>
                  <a:pt x="2673603" y="356720"/>
                </a:lnTo>
                <a:lnTo>
                  <a:pt x="2673994" y="352429"/>
                </a:lnTo>
                <a:lnTo>
                  <a:pt x="2674644" y="348528"/>
                </a:lnTo>
                <a:lnTo>
                  <a:pt x="2675034" y="346578"/>
                </a:lnTo>
                <a:lnTo>
                  <a:pt x="2675554" y="344758"/>
                </a:lnTo>
                <a:lnTo>
                  <a:pt x="2676074" y="343067"/>
                </a:lnTo>
                <a:lnTo>
                  <a:pt x="2676724" y="341377"/>
                </a:lnTo>
                <a:lnTo>
                  <a:pt x="2677375" y="339817"/>
                </a:lnTo>
                <a:lnTo>
                  <a:pt x="2678155" y="338387"/>
                </a:lnTo>
                <a:lnTo>
                  <a:pt x="2678935" y="336956"/>
                </a:lnTo>
                <a:lnTo>
                  <a:pt x="2679845" y="335526"/>
                </a:lnTo>
                <a:lnTo>
                  <a:pt x="2680756" y="334226"/>
                </a:lnTo>
                <a:lnTo>
                  <a:pt x="2681796" y="333056"/>
                </a:lnTo>
                <a:lnTo>
                  <a:pt x="2682967" y="331886"/>
                </a:lnTo>
                <a:lnTo>
                  <a:pt x="2684137" y="330845"/>
                </a:lnTo>
                <a:lnTo>
                  <a:pt x="2685307" y="329805"/>
                </a:lnTo>
                <a:lnTo>
                  <a:pt x="2686608" y="328895"/>
                </a:lnTo>
                <a:lnTo>
                  <a:pt x="2687908" y="328115"/>
                </a:lnTo>
                <a:lnTo>
                  <a:pt x="2689339" y="327335"/>
                </a:lnTo>
                <a:lnTo>
                  <a:pt x="2690769" y="326555"/>
                </a:lnTo>
                <a:lnTo>
                  <a:pt x="2692330" y="326035"/>
                </a:lnTo>
                <a:lnTo>
                  <a:pt x="2694020" y="325385"/>
                </a:lnTo>
                <a:lnTo>
                  <a:pt x="2695711" y="324994"/>
                </a:lnTo>
                <a:lnTo>
                  <a:pt x="2697401" y="324604"/>
                </a:lnTo>
                <a:lnTo>
                  <a:pt x="2699222" y="324214"/>
                </a:lnTo>
                <a:lnTo>
                  <a:pt x="2701042" y="323954"/>
                </a:lnTo>
                <a:lnTo>
                  <a:pt x="2702993" y="323824"/>
                </a:lnTo>
                <a:lnTo>
                  <a:pt x="2707154" y="323694"/>
                </a:lnTo>
                <a:lnTo>
                  <a:pt x="2709625" y="323694"/>
                </a:lnTo>
                <a:lnTo>
                  <a:pt x="2712096" y="323824"/>
                </a:lnTo>
                <a:lnTo>
                  <a:pt x="2714437" y="323954"/>
                </a:lnTo>
                <a:lnTo>
                  <a:pt x="2716647" y="324344"/>
                </a:lnTo>
                <a:lnTo>
                  <a:pt x="2718728" y="324734"/>
                </a:lnTo>
                <a:lnTo>
                  <a:pt x="2720679" y="325124"/>
                </a:lnTo>
                <a:lnTo>
                  <a:pt x="2722629" y="325775"/>
                </a:lnTo>
                <a:lnTo>
                  <a:pt x="2724320" y="326295"/>
                </a:lnTo>
                <a:lnTo>
                  <a:pt x="2726010" y="327075"/>
                </a:lnTo>
                <a:lnTo>
                  <a:pt x="2727571" y="327855"/>
                </a:lnTo>
                <a:lnTo>
                  <a:pt x="2729001" y="328765"/>
                </a:lnTo>
                <a:lnTo>
                  <a:pt x="2730302" y="329805"/>
                </a:lnTo>
                <a:lnTo>
                  <a:pt x="2731472" y="330845"/>
                </a:lnTo>
                <a:lnTo>
                  <a:pt x="2732513" y="332016"/>
                </a:lnTo>
                <a:lnTo>
                  <a:pt x="2733553" y="333186"/>
                </a:lnTo>
                <a:lnTo>
                  <a:pt x="2734333" y="334486"/>
                </a:lnTo>
                <a:lnTo>
                  <a:pt x="2735113" y="335916"/>
                </a:lnTo>
                <a:lnTo>
                  <a:pt x="2735894" y="337607"/>
                </a:lnTo>
                <a:lnTo>
                  <a:pt x="2736544" y="339427"/>
                </a:lnTo>
                <a:lnTo>
                  <a:pt x="2737194" y="341507"/>
                </a:lnTo>
                <a:lnTo>
                  <a:pt x="2737714" y="343718"/>
                </a:lnTo>
                <a:lnTo>
                  <a:pt x="2738234" y="346188"/>
                </a:lnTo>
                <a:lnTo>
                  <a:pt x="2738755" y="348788"/>
                </a:lnTo>
                <a:lnTo>
                  <a:pt x="2739145" y="351519"/>
                </a:lnTo>
                <a:lnTo>
                  <a:pt x="2739925" y="357630"/>
                </a:lnTo>
                <a:lnTo>
                  <a:pt x="2740315" y="364651"/>
                </a:lnTo>
                <a:lnTo>
                  <a:pt x="2740705" y="372322"/>
                </a:lnTo>
                <a:lnTo>
                  <a:pt x="2740705" y="380774"/>
                </a:lnTo>
                <a:lnTo>
                  <a:pt x="2740705" y="402877"/>
                </a:lnTo>
                <a:lnTo>
                  <a:pt x="2924715" y="402877"/>
                </a:lnTo>
                <a:lnTo>
                  <a:pt x="2925495" y="394946"/>
                </a:lnTo>
                <a:lnTo>
                  <a:pt x="2926015" y="388185"/>
                </a:lnTo>
                <a:lnTo>
                  <a:pt x="2926405" y="382464"/>
                </a:lnTo>
                <a:lnTo>
                  <a:pt x="2926535" y="377783"/>
                </a:lnTo>
                <a:lnTo>
                  <a:pt x="2926535" y="374143"/>
                </a:lnTo>
                <a:lnTo>
                  <a:pt x="2926405" y="370502"/>
                </a:lnTo>
                <a:lnTo>
                  <a:pt x="2926145" y="366861"/>
                </a:lnTo>
                <a:lnTo>
                  <a:pt x="2925885" y="363351"/>
                </a:lnTo>
                <a:lnTo>
                  <a:pt x="2925495" y="359970"/>
                </a:lnTo>
                <a:lnTo>
                  <a:pt x="2924975" y="356460"/>
                </a:lnTo>
                <a:lnTo>
                  <a:pt x="2924455" y="353079"/>
                </a:lnTo>
                <a:lnTo>
                  <a:pt x="2923935" y="349829"/>
                </a:lnTo>
                <a:lnTo>
                  <a:pt x="2923154" y="346578"/>
                </a:lnTo>
                <a:lnTo>
                  <a:pt x="2922374" y="343328"/>
                </a:lnTo>
                <a:lnTo>
                  <a:pt x="2921464" y="340207"/>
                </a:lnTo>
                <a:lnTo>
                  <a:pt x="2920553" y="337086"/>
                </a:lnTo>
                <a:lnTo>
                  <a:pt x="2919513" y="333966"/>
                </a:lnTo>
                <a:lnTo>
                  <a:pt x="2918473" y="330975"/>
                </a:lnTo>
                <a:lnTo>
                  <a:pt x="2917172" y="327985"/>
                </a:lnTo>
                <a:lnTo>
                  <a:pt x="2916002" y="325124"/>
                </a:lnTo>
                <a:lnTo>
                  <a:pt x="2914572" y="322264"/>
                </a:lnTo>
                <a:lnTo>
                  <a:pt x="2913141" y="319404"/>
                </a:lnTo>
                <a:lnTo>
                  <a:pt x="2911581" y="316673"/>
                </a:lnTo>
                <a:lnTo>
                  <a:pt x="2909890" y="313943"/>
                </a:lnTo>
                <a:lnTo>
                  <a:pt x="2908199" y="311212"/>
                </a:lnTo>
                <a:lnTo>
                  <a:pt x="2906379" y="308612"/>
                </a:lnTo>
                <a:lnTo>
                  <a:pt x="2904558" y="306011"/>
                </a:lnTo>
                <a:lnTo>
                  <a:pt x="2902608" y="303541"/>
                </a:lnTo>
                <a:lnTo>
                  <a:pt x="2900527" y="301071"/>
                </a:lnTo>
                <a:lnTo>
                  <a:pt x="2898446" y="298600"/>
                </a:lnTo>
                <a:lnTo>
                  <a:pt x="2896236" y="296260"/>
                </a:lnTo>
                <a:lnTo>
                  <a:pt x="2894025" y="293919"/>
                </a:lnTo>
                <a:lnTo>
                  <a:pt x="2891684" y="291709"/>
                </a:lnTo>
                <a:lnTo>
                  <a:pt x="2889213" y="289499"/>
                </a:lnTo>
                <a:lnTo>
                  <a:pt x="2886743" y="287288"/>
                </a:lnTo>
                <a:lnTo>
                  <a:pt x="2884142" y="285208"/>
                </a:lnTo>
                <a:lnTo>
                  <a:pt x="2881411" y="283128"/>
                </a:lnTo>
                <a:lnTo>
                  <a:pt x="2878680" y="281047"/>
                </a:lnTo>
                <a:lnTo>
                  <a:pt x="2875819" y="279097"/>
                </a:lnTo>
                <a:lnTo>
                  <a:pt x="2872828" y="277147"/>
                </a:lnTo>
                <a:lnTo>
                  <a:pt x="2869837" y="275326"/>
                </a:lnTo>
                <a:lnTo>
                  <a:pt x="2866716" y="273506"/>
                </a:lnTo>
                <a:lnTo>
                  <a:pt x="2863465" y="271686"/>
                </a:lnTo>
                <a:lnTo>
                  <a:pt x="2860214" y="269995"/>
                </a:lnTo>
                <a:lnTo>
                  <a:pt x="2856963" y="268305"/>
                </a:lnTo>
                <a:lnTo>
                  <a:pt x="2853452" y="266745"/>
                </a:lnTo>
                <a:lnTo>
                  <a:pt x="2849941" y="265185"/>
                </a:lnTo>
                <a:lnTo>
                  <a:pt x="2846299" y="263624"/>
                </a:lnTo>
                <a:lnTo>
                  <a:pt x="2838887" y="260764"/>
                </a:lnTo>
                <a:lnTo>
                  <a:pt x="2831084" y="258033"/>
                </a:lnTo>
                <a:lnTo>
                  <a:pt x="2822892" y="255563"/>
                </a:lnTo>
                <a:lnTo>
                  <a:pt x="2814439" y="253353"/>
                </a:lnTo>
                <a:lnTo>
                  <a:pt x="2805726" y="251142"/>
                </a:lnTo>
                <a:lnTo>
                  <a:pt x="2796493" y="249322"/>
                </a:lnTo>
                <a:lnTo>
                  <a:pt x="2787130" y="247632"/>
                </a:lnTo>
                <a:lnTo>
                  <a:pt x="2777247" y="246071"/>
                </a:lnTo>
                <a:lnTo>
                  <a:pt x="2767104" y="244901"/>
                </a:lnTo>
                <a:lnTo>
                  <a:pt x="2756700" y="243731"/>
                </a:lnTo>
                <a:lnTo>
                  <a:pt x="2756700" y="201084"/>
                </a:lnTo>
                <a:lnTo>
                  <a:pt x="2672043" y="201084"/>
                </a:lnTo>
                <a:close/>
                <a:moveTo>
                  <a:pt x="2715737" y="110069"/>
                </a:moveTo>
                <a:lnTo>
                  <a:pt x="2726271" y="110199"/>
                </a:lnTo>
                <a:lnTo>
                  <a:pt x="2736674" y="110589"/>
                </a:lnTo>
                <a:lnTo>
                  <a:pt x="2747077" y="111239"/>
                </a:lnTo>
                <a:lnTo>
                  <a:pt x="2757351" y="112149"/>
                </a:lnTo>
                <a:lnTo>
                  <a:pt x="2767494" y="113319"/>
                </a:lnTo>
                <a:lnTo>
                  <a:pt x="2777767" y="114750"/>
                </a:lnTo>
                <a:lnTo>
                  <a:pt x="2787780" y="116440"/>
                </a:lnTo>
                <a:lnTo>
                  <a:pt x="2797794" y="118260"/>
                </a:lnTo>
                <a:lnTo>
                  <a:pt x="2807677" y="120471"/>
                </a:lnTo>
                <a:lnTo>
                  <a:pt x="2817430" y="122811"/>
                </a:lnTo>
                <a:lnTo>
                  <a:pt x="2827183" y="125541"/>
                </a:lnTo>
                <a:lnTo>
                  <a:pt x="2836806" y="128402"/>
                </a:lnTo>
                <a:lnTo>
                  <a:pt x="2846299" y="131392"/>
                </a:lnTo>
                <a:lnTo>
                  <a:pt x="2855662" y="134773"/>
                </a:lnTo>
                <a:lnTo>
                  <a:pt x="2865025" y="138284"/>
                </a:lnTo>
                <a:lnTo>
                  <a:pt x="2874128" y="142054"/>
                </a:lnTo>
                <a:lnTo>
                  <a:pt x="2883231" y="146085"/>
                </a:lnTo>
                <a:lnTo>
                  <a:pt x="2892204" y="150246"/>
                </a:lnTo>
                <a:lnTo>
                  <a:pt x="2901047" y="154666"/>
                </a:lnTo>
                <a:lnTo>
                  <a:pt x="2909760" y="159217"/>
                </a:lnTo>
                <a:lnTo>
                  <a:pt x="2918473" y="164028"/>
                </a:lnTo>
                <a:lnTo>
                  <a:pt x="2927056" y="169099"/>
                </a:lnTo>
                <a:lnTo>
                  <a:pt x="2935378" y="174300"/>
                </a:lnTo>
                <a:lnTo>
                  <a:pt x="2943571" y="179630"/>
                </a:lnTo>
                <a:lnTo>
                  <a:pt x="2951634" y="185221"/>
                </a:lnTo>
                <a:lnTo>
                  <a:pt x="2959566" y="191072"/>
                </a:lnTo>
                <a:lnTo>
                  <a:pt x="2967239" y="197053"/>
                </a:lnTo>
                <a:lnTo>
                  <a:pt x="2974911" y="203164"/>
                </a:lnTo>
                <a:lnTo>
                  <a:pt x="2982323" y="209535"/>
                </a:lnTo>
                <a:lnTo>
                  <a:pt x="2989736" y="216166"/>
                </a:lnTo>
                <a:lnTo>
                  <a:pt x="2996888" y="222798"/>
                </a:lnTo>
                <a:lnTo>
                  <a:pt x="3003910" y="229559"/>
                </a:lnTo>
                <a:lnTo>
                  <a:pt x="3010673" y="236580"/>
                </a:lnTo>
                <a:lnTo>
                  <a:pt x="3017305" y="243731"/>
                </a:lnTo>
                <a:lnTo>
                  <a:pt x="3023807" y="251012"/>
                </a:lnTo>
                <a:lnTo>
                  <a:pt x="3030179" y="258553"/>
                </a:lnTo>
                <a:lnTo>
                  <a:pt x="3036291" y="266225"/>
                </a:lnTo>
                <a:lnTo>
                  <a:pt x="3042273" y="273896"/>
                </a:lnTo>
                <a:lnTo>
                  <a:pt x="3048125" y="281827"/>
                </a:lnTo>
                <a:lnTo>
                  <a:pt x="3053717" y="289889"/>
                </a:lnTo>
                <a:lnTo>
                  <a:pt x="3059048" y="298080"/>
                </a:lnTo>
                <a:lnTo>
                  <a:pt x="3064250" y="306401"/>
                </a:lnTo>
                <a:lnTo>
                  <a:pt x="3069322" y="314983"/>
                </a:lnTo>
                <a:lnTo>
                  <a:pt x="3074133" y="323564"/>
                </a:lnTo>
                <a:lnTo>
                  <a:pt x="3078685" y="332276"/>
                </a:lnTo>
                <a:lnTo>
                  <a:pt x="3083106" y="341117"/>
                </a:lnTo>
                <a:lnTo>
                  <a:pt x="3087267" y="350089"/>
                </a:lnTo>
                <a:lnTo>
                  <a:pt x="3091299" y="359060"/>
                </a:lnTo>
                <a:lnTo>
                  <a:pt x="3095070" y="368292"/>
                </a:lnTo>
                <a:lnTo>
                  <a:pt x="3098581" y="377653"/>
                </a:lnTo>
                <a:lnTo>
                  <a:pt x="3101962" y="387015"/>
                </a:lnTo>
                <a:lnTo>
                  <a:pt x="3104953" y="396506"/>
                </a:lnTo>
                <a:lnTo>
                  <a:pt x="3107814" y="406128"/>
                </a:lnTo>
                <a:lnTo>
                  <a:pt x="3110545" y="415880"/>
                </a:lnTo>
                <a:lnTo>
                  <a:pt x="3112886" y="425631"/>
                </a:lnTo>
                <a:lnTo>
                  <a:pt x="3115097" y="435513"/>
                </a:lnTo>
                <a:lnTo>
                  <a:pt x="3116917" y="445524"/>
                </a:lnTo>
                <a:lnTo>
                  <a:pt x="3118608" y="455536"/>
                </a:lnTo>
                <a:lnTo>
                  <a:pt x="3120038" y="465678"/>
                </a:lnTo>
                <a:lnTo>
                  <a:pt x="3121208" y="475949"/>
                </a:lnTo>
                <a:lnTo>
                  <a:pt x="3122119" y="486221"/>
                </a:lnTo>
                <a:lnTo>
                  <a:pt x="3122769" y="496623"/>
                </a:lnTo>
                <a:lnTo>
                  <a:pt x="3123159" y="507025"/>
                </a:lnTo>
                <a:lnTo>
                  <a:pt x="3123289" y="517556"/>
                </a:lnTo>
                <a:lnTo>
                  <a:pt x="3123159" y="528088"/>
                </a:lnTo>
                <a:lnTo>
                  <a:pt x="3122769" y="538490"/>
                </a:lnTo>
                <a:lnTo>
                  <a:pt x="3122119" y="548892"/>
                </a:lnTo>
                <a:lnTo>
                  <a:pt x="3121208" y="559163"/>
                </a:lnTo>
                <a:lnTo>
                  <a:pt x="3120038" y="569435"/>
                </a:lnTo>
                <a:lnTo>
                  <a:pt x="3118608" y="579577"/>
                </a:lnTo>
                <a:lnTo>
                  <a:pt x="3116917" y="589588"/>
                </a:lnTo>
                <a:lnTo>
                  <a:pt x="3115097" y="599600"/>
                </a:lnTo>
                <a:lnTo>
                  <a:pt x="3112886" y="609482"/>
                </a:lnTo>
                <a:lnTo>
                  <a:pt x="3110545" y="619233"/>
                </a:lnTo>
                <a:lnTo>
                  <a:pt x="3107814" y="628985"/>
                </a:lnTo>
                <a:lnTo>
                  <a:pt x="3104953" y="638736"/>
                </a:lnTo>
                <a:lnTo>
                  <a:pt x="3101962" y="648228"/>
                </a:lnTo>
                <a:lnTo>
                  <a:pt x="3098581" y="657590"/>
                </a:lnTo>
                <a:lnTo>
                  <a:pt x="3095070" y="666951"/>
                </a:lnTo>
                <a:lnTo>
                  <a:pt x="3091299" y="676053"/>
                </a:lnTo>
                <a:lnTo>
                  <a:pt x="3087267" y="685154"/>
                </a:lnTo>
                <a:lnTo>
                  <a:pt x="3083106" y="694126"/>
                </a:lnTo>
                <a:lnTo>
                  <a:pt x="3078685" y="702967"/>
                </a:lnTo>
                <a:lnTo>
                  <a:pt x="3074133" y="711678"/>
                </a:lnTo>
                <a:lnTo>
                  <a:pt x="3069322" y="720260"/>
                </a:lnTo>
                <a:lnTo>
                  <a:pt x="3064250" y="728711"/>
                </a:lnTo>
                <a:lnTo>
                  <a:pt x="3059048" y="737163"/>
                </a:lnTo>
                <a:lnTo>
                  <a:pt x="3053717" y="745354"/>
                </a:lnTo>
                <a:lnTo>
                  <a:pt x="3048125" y="753415"/>
                </a:lnTo>
                <a:lnTo>
                  <a:pt x="3042273" y="761347"/>
                </a:lnTo>
                <a:lnTo>
                  <a:pt x="3036291" y="769018"/>
                </a:lnTo>
                <a:lnTo>
                  <a:pt x="3030179" y="776689"/>
                </a:lnTo>
                <a:lnTo>
                  <a:pt x="3023807" y="784100"/>
                </a:lnTo>
                <a:lnTo>
                  <a:pt x="3017305" y="791512"/>
                </a:lnTo>
                <a:lnTo>
                  <a:pt x="3010673" y="798663"/>
                </a:lnTo>
                <a:lnTo>
                  <a:pt x="3003910" y="805684"/>
                </a:lnTo>
                <a:lnTo>
                  <a:pt x="2996888" y="812445"/>
                </a:lnTo>
                <a:lnTo>
                  <a:pt x="2989736" y="819076"/>
                </a:lnTo>
                <a:lnTo>
                  <a:pt x="2982323" y="825577"/>
                </a:lnTo>
                <a:lnTo>
                  <a:pt x="2974911" y="831948"/>
                </a:lnTo>
                <a:lnTo>
                  <a:pt x="2967239" y="838059"/>
                </a:lnTo>
                <a:lnTo>
                  <a:pt x="2959566" y="844040"/>
                </a:lnTo>
                <a:lnTo>
                  <a:pt x="2951634" y="849761"/>
                </a:lnTo>
                <a:lnTo>
                  <a:pt x="2943571" y="855352"/>
                </a:lnTo>
                <a:lnTo>
                  <a:pt x="2935378" y="860813"/>
                </a:lnTo>
                <a:lnTo>
                  <a:pt x="2927056" y="866014"/>
                </a:lnTo>
                <a:lnTo>
                  <a:pt x="2918473" y="871085"/>
                </a:lnTo>
                <a:lnTo>
                  <a:pt x="2909760" y="875896"/>
                </a:lnTo>
                <a:lnTo>
                  <a:pt x="2901047" y="880446"/>
                </a:lnTo>
                <a:lnTo>
                  <a:pt x="2892204" y="884867"/>
                </a:lnTo>
                <a:lnTo>
                  <a:pt x="2883231" y="889028"/>
                </a:lnTo>
                <a:lnTo>
                  <a:pt x="2874128" y="893058"/>
                </a:lnTo>
                <a:lnTo>
                  <a:pt x="2865025" y="896829"/>
                </a:lnTo>
                <a:lnTo>
                  <a:pt x="2855662" y="900340"/>
                </a:lnTo>
                <a:lnTo>
                  <a:pt x="2846299" y="903590"/>
                </a:lnTo>
                <a:lnTo>
                  <a:pt x="2836806" y="906711"/>
                </a:lnTo>
                <a:lnTo>
                  <a:pt x="2827183" y="909571"/>
                </a:lnTo>
                <a:lnTo>
                  <a:pt x="2817430" y="912302"/>
                </a:lnTo>
                <a:lnTo>
                  <a:pt x="2807677" y="914642"/>
                </a:lnTo>
                <a:lnTo>
                  <a:pt x="2797794" y="916852"/>
                </a:lnTo>
                <a:lnTo>
                  <a:pt x="2787780" y="918673"/>
                </a:lnTo>
                <a:lnTo>
                  <a:pt x="2777767" y="920363"/>
                </a:lnTo>
                <a:lnTo>
                  <a:pt x="2767494" y="921793"/>
                </a:lnTo>
                <a:lnTo>
                  <a:pt x="2757351" y="922963"/>
                </a:lnTo>
                <a:lnTo>
                  <a:pt x="2747077" y="923874"/>
                </a:lnTo>
                <a:lnTo>
                  <a:pt x="2736674" y="924524"/>
                </a:lnTo>
                <a:lnTo>
                  <a:pt x="2726271" y="924914"/>
                </a:lnTo>
                <a:lnTo>
                  <a:pt x="2715737" y="925044"/>
                </a:lnTo>
                <a:lnTo>
                  <a:pt x="2705204" y="924914"/>
                </a:lnTo>
                <a:lnTo>
                  <a:pt x="2694800" y="924524"/>
                </a:lnTo>
                <a:lnTo>
                  <a:pt x="2684397" y="923874"/>
                </a:lnTo>
                <a:lnTo>
                  <a:pt x="2674124" y="922963"/>
                </a:lnTo>
                <a:lnTo>
                  <a:pt x="2663850" y="921793"/>
                </a:lnTo>
                <a:lnTo>
                  <a:pt x="2653707" y="920363"/>
                </a:lnTo>
                <a:lnTo>
                  <a:pt x="2643694" y="918673"/>
                </a:lnTo>
                <a:lnTo>
                  <a:pt x="2633681" y="916852"/>
                </a:lnTo>
                <a:lnTo>
                  <a:pt x="2623797" y="914642"/>
                </a:lnTo>
                <a:lnTo>
                  <a:pt x="2614044" y="912302"/>
                </a:lnTo>
                <a:lnTo>
                  <a:pt x="2604291" y="909571"/>
                </a:lnTo>
                <a:lnTo>
                  <a:pt x="2594668" y="906711"/>
                </a:lnTo>
                <a:lnTo>
                  <a:pt x="2585175" y="903590"/>
                </a:lnTo>
                <a:lnTo>
                  <a:pt x="2575812" y="900340"/>
                </a:lnTo>
                <a:lnTo>
                  <a:pt x="2566449" y="896829"/>
                </a:lnTo>
                <a:lnTo>
                  <a:pt x="2557346" y="893058"/>
                </a:lnTo>
                <a:lnTo>
                  <a:pt x="2548243" y="889028"/>
                </a:lnTo>
                <a:lnTo>
                  <a:pt x="2539270" y="884867"/>
                </a:lnTo>
                <a:lnTo>
                  <a:pt x="2530427" y="880446"/>
                </a:lnTo>
                <a:lnTo>
                  <a:pt x="2521714" y="875896"/>
                </a:lnTo>
                <a:lnTo>
                  <a:pt x="2513131" y="871085"/>
                </a:lnTo>
                <a:lnTo>
                  <a:pt x="2504549" y="866014"/>
                </a:lnTo>
                <a:lnTo>
                  <a:pt x="2496226" y="860813"/>
                </a:lnTo>
                <a:lnTo>
                  <a:pt x="2488033" y="855352"/>
                </a:lnTo>
                <a:lnTo>
                  <a:pt x="2479971" y="849761"/>
                </a:lnTo>
                <a:lnTo>
                  <a:pt x="2472038" y="844040"/>
                </a:lnTo>
                <a:lnTo>
                  <a:pt x="2464366" y="838059"/>
                </a:lnTo>
                <a:lnTo>
                  <a:pt x="2456693" y="831948"/>
                </a:lnTo>
                <a:lnTo>
                  <a:pt x="2449281" y="825577"/>
                </a:lnTo>
                <a:lnTo>
                  <a:pt x="2441868" y="819076"/>
                </a:lnTo>
                <a:lnTo>
                  <a:pt x="2434716" y="812445"/>
                </a:lnTo>
                <a:lnTo>
                  <a:pt x="2427694" y="805684"/>
                </a:lnTo>
                <a:lnTo>
                  <a:pt x="2420932" y="798663"/>
                </a:lnTo>
                <a:lnTo>
                  <a:pt x="2414299" y="791512"/>
                </a:lnTo>
                <a:lnTo>
                  <a:pt x="2407797" y="784100"/>
                </a:lnTo>
                <a:lnTo>
                  <a:pt x="2401425" y="776689"/>
                </a:lnTo>
                <a:lnTo>
                  <a:pt x="2395313" y="769018"/>
                </a:lnTo>
                <a:lnTo>
                  <a:pt x="2389331" y="761347"/>
                </a:lnTo>
                <a:lnTo>
                  <a:pt x="2383479" y="753415"/>
                </a:lnTo>
                <a:lnTo>
                  <a:pt x="2377888" y="745354"/>
                </a:lnTo>
                <a:lnTo>
                  <a:pt x="2372556" y="737163"/>
                </a:lnTo>
                <a:lnTo>
                  <a:pt x="2367354" y="728711"/>
                </a:lnTo>
                <a:lnTo>
                  <a:pt x="2362283" y="720260"/>
                </a:lnTo>
                <a:lnTo>
                  <a:pt x="2357471" y="711678"/>
                </a:lnTo>
                <a:lnTo>
                  <a:pt x="2352920" y="702967"/>
                </a:lnTo>
                <a:lnTo>
                  <a:pt x="2348498" y="694126"/>
                </a:lnTo>
                <a:lnTo>
                  <a:pt x="2344337" y="685154"/>
                </a:lnTo>
                <a:lnTo>
                  <a:pt x="2340305" y="676053"/>
                </a:lnTo>
                <a:lnTo>
                  <a:pt x="2336534" y="666951"/>
                </a:lnTo>
                <a:lnTo>
                  <a:pt x="2333023" y="657590"/>
                </a:lnTo>
                <a:lnTo>
                  <a:pt x="2329772" y="648228"/>
                </a:lnTo>
                <a:lnTo>
                  <a:pt x="2326651" y="638736"/>
                </a:lnTo>
                <a:lnTo>
                  <a:pt x="2323790" y="628985"/>
                </a:lnTo>
                <a:lnTo>
                  <a:pt x="2321059" y="619233"/>
                </a:lnTo>
                <a:lnTo>
                  <a:pt x="2318718" y="609482"/>
                </a:lnTo>
                <a:lnTo>
                  <a:pt x="2316508" y="599600"/>
                </a:lnTo>
                <a:lnTo>
                  <a:pt x="2314687" y="589588"/>
                </a:lnTo>
                <a:lnTo>
                  <a:pt x="2312997" y="579577"/>
                </a:lnTo>
                <a:lnTo>
                  <a:pt x="2311566" y="569435"/>
                </a:lnTo>
                <a:lnTo>
                  <a:pt x="2310396" y="559163"/>
                </a:lnTo>
                <a:lnTo>
                  <a:pt x="2309486" y="548892"/>
                </a:lnTo>
                <a:lnTo>
                  <a:pt x="2308835" y="538490"/>
                </a:lnTo>
                <a:lnTo>
                  <a:pt x="2308445" y="528088"/>
                </a:lnTo>
                <a:lnTo>
                  <a:pt x="2308315" y="517556"/>
                </a:lnTo>
                <a:lnTo>
                  <a:pt x="2308445" y="507025"/>
                </a:lnTo>
                <a:lnTo>
                  <a:pt x="2308835" y="496623"/>
                </a:lnTo>
                <a:lnTo>
                  <a:pt x="2309486" y="486221"/>
                </a:lnTo>
                <a:lnTo>
                  <a:pt x="2310396" y="475949"/>
                </a:lnTo>
                <a:lnTo>
                  <a:pt x="2311566" y="465678"/>
                </a:lnTo>
                <a:lnTo>
                  <a:pt x="2312997" y="455536"/>
                </a:lnTo>
                <a:lnTo>
                  <a:pt x="2314687" y="445524"/>
                </a:lnTo>
                <a:lnTo>
                  <a:pt x="2316508" y="435513"/>
                </a:lnTo>
                <a:lnTo>
                  <a:pt x="2318718" y="425631"/>
                </a:lnTo>
                <a:lnTo>
                  <a:pt x="2321059" y="415880"/>
                </a:lnTo>
                <a:lnTo>
                  <a:pt x="2323790" y="406128"/>
                </a:lnTo>
                <a:lnTo>
                  <a:pt x="2326651" y="396506"/>
                </a:lnTo>
                <a:lnTo>
                  <a:pt x="2329772" y="387015"/>
                </a:lnTo>
                <a:lnTo>
                  <a:pt x="2333023" y="377653"/>
                </a:lnTo>
                <a:lnTo>
                  <a:pt x="2336534" y="368292"/>
                </a:lnTo>
                <a:lnTo>
                  <a:pt x="2340305" y="359060"/>
                </a:lnTo>
                <a:lnTo>
                  <a:pt x="2344337" y="350089"/>
                </a:lnTo>
                <a:lnTo>
                  <a:pt x="2348498" y="341117"/>
                </a:lnTo>
                <a:lnTo>
                  <a:pt x="2352920" y="332276"/>
                </a:lnTo>
                <a:lnTo>
                  <a:pt x="2357471" y="323564"/>
                </a:lnTo>
                <a:lnTo>
                  <a:pt x="2362283" y="314983"/>
                </a:lnTo>
                <a:lnTo>
                  <a:pt x="2367354" y="306401"/>
                </a:lnTo>
                <a:lnTo>
                  <a:pt x="2372556" y="298080"/>
                </a:lnTo>
                <a:lnTo>
                  <a:pt x="2377888" y="289889"/>
                </a:lnTo>
                <a:lnTo>
                  <a:pt x="2383479" y="281827"/>
                </a:lnTo>
                <a:lnTo>
                  <a:pt x="2389331" y="273896"/>
                </a:lnTo>
                <a:lnTo>
                  <a:pt x="2395313" y="266225"/>
                </a:lnTo>
                <a:lnTo>
                  <a:pt x="2401425" y="258553"/>
                </a:lnTo>
                <a:lnTo>
                  <a:pt x="2407797" y="251012"/>
                </a:lnTo>
                <a:lnTo>
                  <a:pt x="2414299" y="243731"/>
                </a:lnTo>
                <a:lnTo>
                  <a:pt x="2420932" y="236580"/>
                </a:lnTo>
                <a:lnTo>
                  <a:pt x="2427694" y="229559"/>
                </a:lnTo>
                <a:lnTo>
                  <a:pt x="2434716" y="222798"/>
                </a:lnTo>
                <a:lnTo>
                  <a:pt x="2441868" y="216166"/>
                </a:lnTo>
                <a:lnTo>
                  <a:pt x="2449281" y="209535"/>
                </a:lnTo>
                <a:lnTo>
                  <a:pt x="2456693" y="203164"/>
                </a:lnTo>
                <a:lnTo>
                  <a:pt x="2464366" y="197053"/>
                </a:lnTo>
                <a:lnTo>
                  <a:pt x="2472038" y="191072"/>
                </a:lnTo>
                <a:lnTo>
                  <a:pt x="2479971" y="185221"/>
                </a:lnTo>
                <a:lnTo>
                  <a:pt x="2488033" y="179630"/>
                </a:lnTo>
                <a:lnTo>
                  <a:pt x="2496226" y="174300"/>
                </a:lnTo>
                <a:lnTo>
                  <a:pt x="2504549" y="169099"/>
                </a:lnTo>
                <a:lnTo>
                  <a:pt x="2513131" y="164028"/>
                </a:lnTo>
                <a:lnTo>
                  <a:pt x="2521714" y="159217"/>
                </a:lnTo>
                <a:lnTo>
                  <a:pt x="2530427" y="154666"/>
                </a:lnTo>
                <a:lnTo>
                  <a:pt x="2539270" y="150246"/>
                </a:lnTo>
                <a:lnTo>
                  <a:pt x="2548243" y="146085"/>
                </a:lnTo>
                <a:lnTo>
                  <a:pt x="2557346" y="142054"/>
                </a:lnTo>
                <a:lnTo>
                  <a:pt x="2566449" y="138284"/>
                </a:lnTo>
                <a:lnTo>
                  <a:pt x="2575812" y="134773"/>
                </a:lnTo>
                <a:lnTo>
                  <a:pt x="2585175" y="131392"/>
                </a:lnTo>
                <a:lnTo>
                  <a:pt x="2594668" y="128402"/>
                </a:lnTo>
                <a:lnTo>
                  <a:pt x="2604291" y="125541"/>
                </a:lnTo>
                <a:lnTo>
                  <a:pt x="2614044" y="122811"/>
                </a:lnTo>
                <a:lnTo>
                  <a:pt x="2623797" y="120471"/>
                </a:lnTo>
                <a:lnTo>
                  <a:pt x="2633681" y="118260"/>
                </a:lnTo>
                <a:lnTo>
                  <a:pt x="2643694" y="116440"/>
                </a:lnTo>
                <a:lnTo>
                  <a:pt x="2653707" y="114750"/>
                </a:lnTo>
                <a:lnTo>
                  <a:pt x="2663850" y="113319"/>
                </a:lnTo>
                <a:lnTo>
                  <a:pt x="2674124" y="112149"/>
                </a:lnTo>
                <a:lnTo>
                  <a:pt x="2684397" y="111239"/>
                </a:lnTo>
                <a:lnTo>
                  <a:pt x="2694800" y="110589"/>
                </a:lnTo>
                <a:lnTo>
                  <a:pt x="2705204" y="110199"/>
                </a:lnTo>
                <a:lnTo>
                  <a:pt x="2715737" y="110069"/>
                </a:lnTo>
                <a:close/>
                <a:moveTo>
                  <a:pt x="2715737" y="65719"/>
                </a:moveTo>
                <a:lnTo>
                  <a:pt x="2704153" y="65979"/>
                </a:lnTo>
                <a:lnTo>
                  <a:pt x="2692570" y="66370"/>
                </a:lnTo>
                <a:lnTo>
                  <a:pt x="2680986" y="67151"/>
                </a:lnTo>
                <a:lnTo>
                  <a:pt x="2669663" y="68062"/>
                </a:lnTo>
                <a:lnTo>
                  <a:pt x="2658339" y="69363"/>
                </a:lnTo>
                <a:lnTo>
                  <a:pt x="2647016" y="70925"/>
                </a:lnTo>
                <a:lnTo>
                  <a:pt x="2635823" y="72877"/>
                </a:lnTo>
                <a:lnTo>
                  <a:pt x="2624760" y="74959"/>
                </a:lnTo>
                <a:lnTo>
                  <a:pt x="2613827" y="77301"/>
                </a:lnTo>
                <a:lnTo>
                  <a:pt x="2603024" y="80034"/>
                </a:lnTo>
                <a:lnTo>
                  <a:pt x="2592221" y="82897"/>
                </a:lnTo>
                <a:lnTo>
                  <a:pt x="2581549" y="86151"/>
                </a:lnTo>
                <a:lnTo>
                  <a:pt x="2571006" y="89534"/>
                </a:lnTo>
                <a:lnTo>
                  <a:pt x="2560594" y="93178"/>
                </a:lnTo>
                <a:lnTo>
                  <a:pt x="2550312" y="97212"/>
                </a:lnTo>
                <a:lnTo>
                  <a:pt x="2540030" y="101377"/>
                </a:lnTo>
                <a:lnTo>
                  <a:pt x="2530008" y="105671"/>
                </a:lnTo>
                <a:lnTo>
                  <a:pt x="2520116" y="110356"/>
                </a:lnTo>
                <a:lnTo>
                  <a:pt x="2510224" y="115302"/>
                </a:lnTo>
                <a:lnTo>
                  <a:pt x="2500593" y="120377"/>
                </a:lnTo>
                <a:lnTo>
                  <a:pt x="2491092" y="125712"/>
                </a:lnTo>
                <a:lnTo>
                  <a:pt x="2481721" y="131308"/>
                </a:lnTo>
                <a:lnTo>
                  <a:pt x="2472480" y="137034"/>
                </a:lnTo>
                <a:lnTo>
                  <a:pt x="2463369" y="143021"/>
                </a:lnTo>
                <a:lnTo>
                  <a:pt x="2454389" y="149267"/>
                </a:lnTo>
                <a:lnTo>
                  <a:pt x="2445668" y="155644"/>
                </a:lnTo>
                <a:lnTo>
                  <a:pt x="2437078" y="162281"/>
                </a:lnTo>
                <a:lnTo>
                  <a:pt x="2428618" y="169048"/>
                </a:lnTo>
                <a:lnTo>
                  <a:pt x="2420288" y="176076"/>
                </a:lnTo>
                <a:lnTo>
                  <a:pt x="2412219" y="183233"/>
                </a:lnTo>
                <a:lnTo>
                  <a:pt x="2404279" y="190651"/>
                </a:lnTo>
                <a:lnTo>
                  <a:pt x="2396470" y="198199"/>
                </a:lnTo>
                <a:lnTo>
                  <a:pt x="2388921" y="206007"/>
                </a:lnTo>
                <a:lnTo>
                  <a:pt x="2381502" y="214076"/>
                </a:lnTo>
                <a:lnTo>
                  <a:pt x="2374344" y="222144"/>
                </a:lnTo>
                <a:lnTo>
                  <a:pt x="2367316" y="230473"/>
                </a:lnTo>
                <a:lnTo>
                  <a:pt x="2360548" y="238932"/>
                </a:lnTo>
                <a:lnTo>
                  <a:pt x="2353910" y="247521"/>
                </a:lnTo>
                <a:lnTo>
                  <a:pt x="2347532" y="256240"/>
                </a:lnTo>
                <a:lnTo>
                  <a:pt x="2341285" y="265220"/>
                </a:lnTo>
                <a:lnTo>
                  <a:pt x="2335298" y="274329"/>
                </a:lnTo>
                <a:lnTo>
                  <a:pt x="2329571" y="283569"/>
                </a:lnTo>
                <a:lnTo>
                  <a:pt x="2323975" y="292939"/>
                </a:lnTo>
                <a:lnTo>
                  <a:pt x="2318638" y="302439"/>
                </a:lnTo>
                <a:lnTo>
                  <a:pt x="2313562" y="312069"/>
                </a:lnTo>
                <a:lnTo>
                  <a:pt x="2308616" y="321960"/>
                </a:lnTo>
                <a:lnTo>
                  <a:pt x="2304061" y="331850"/>
                </a:lnTo>
                <a:lnTo>
                  <a:pt x="2299636" y="341871"/>
                </a:lnTo>
                <a:lnTo>
                  <a:pt x="2295471" y="352151"/>
                </a:lnTo>
                <a:lnTo>
                  <a:pt x="2291436" y="362432"/>
                </a:lnTo>
                <a:lnTo>
                  <a:pt x="2287792" y="372843"/>
                </a:lnTo>
                <a:lnTo>
                  <a:pt x="2284408" y="383384"/>
                </a:lnTo>
                <a:lnTo>
                  <a:pt x="2281154" y="394056"/>
                </a:lnTo>
                <a:lnTo>
                  <a:pt x="2278291" y="404857"/>
                </a:lnTo>
                <a:lnTo>
                  <a:pt x="2275688" y="415658"/>
                </a:lnTo>
                <a:lnTo>
                  <a:pt x="2273215" y="426590"/>
                </a:lnTo>
                <a:lnTo>
                  <a:pt x="2271132" y="437652"/>
                </a:lnTo>
                <a:lnTo>
                  <a:pt x="2269310" y="448843"/>
                </a:lnTo>
                <a:lnTo>
                  <a:pt x="2267618" y="460165"/>
                </a:lnTo>
                <a:lnTo>
                  <a:pt x="2266316" y="471487"/>
                </a:lnTo>
                <a:lnTo>
                  <a:pt x="2265405" y="482809"/>
                </a:lnTo>
                <a:lnTo>
                  <a:pt x="2264624" y="494391"/>
                </a:lnTo>
                <a:lnTo>
                  <a:pt x="2264234" y="505974"/>
                </a:lnTo>
                <a:lnTo>
                  <a:pt x="2264104" y="517556"/>
                </a:lnTo>
                <a:lnTo>
                  <a:pt x="2264234" y="529138"/>
                </a:lnTo>
                <a:lnTo>
                  <a:pt x="2264624" y="540720"/>
                </a:lnTo>
                <a:lnTo>
                  <a:pt x="2265405" y="552303"/>
                </a:lnTo>
                <a:lnTo>
                  <a:pt x="2266316" y="563624"/>
                </a:lnTo>
                <a:lnTo>
                  <a:pt x="2267618" y="574946"/>
                </a:lnTo>
                <a:lnTo>
                  <a:pt x="2269310" y="586268"/>
                </a:lnTo>
                <a:lnTo>
                  <a:pt x="2271132" y="597460"/>
                </a:lnTo>
                <a:lnTo>
                  <a:pt x="2273215" y="608522"/>
                </a:lnTo>
                <a:lnTo>
                  <a:pt x="2275688" y="619453"/>
                </a:lnTo>
                <a:lnTo>
                  <a:pt x="2278291" y="630255"/>
                </a:lnTo>
                <a:lnTo>
                  <a:pt x="2281154" y="641186"/>
                </a:lnTo>
                <a:lnTo>
                  <a:pt x="2284408" y="651858"/>
                </a:lnTo>
                <a:lnTo>
                  <a:pt x="2287792" y="662399"/>
                </a:lnTo>
                <a:lnTo>
                  <a:pt x="2291436" y="672810"/>
                </a:lnTo>
                <a:lnTo>
                  <a:pt x="2295471" y="683090"/>
                </a:lnTo>
                <a:lnTo>
                  <a:pt x="2299636" y="693371"/>
                </a:lnTo>
                <a:lnTo>
                  <a:pt x="2304061" y="703392"/>
                </a:lnTo>
                <a:lnTo>
                  <a:pt x="2308616" y="713282"/>
                </a:lnTo>
                <a:lnTo>
                  <a:pt x="2313562" y="723173"/>
                </a:lnTo>
                <a:lnTo>
                  <a:pt x="2318638" y="732803"/>
                </a:lnTo>
                <a:lnTo>
                  <a:pt x="2323975" y="742303"/>
                </a:lnTo>
                <a:lnTo>
                  <a:pt x="2329571" y="751673"/>
                </a:lnTo>
                <a:lnTo>
                  <a:pt x="2335298" y="760913"/>
                </a:lnTo>
                <a:lnTo>
                  <a:pt x="2341285" y="770022"/>
                </a:lnTo>
                <a:lnTo>
                  <a:pt x="2347532" y="779002"/>
                </a:lnTo>
                <a:lnTo>
                  <a:pt x="2353910" y="787721"/>
                </a:lnTo>
                <a:lnTo>
                  <a:pt x="2360548" y="796310"/>
                </a:lnTo>
                <a:lnTo>
                  <a:pt x="2367316" y="804769"/>
                </a:lnTo>
                <a:lnTo>
                  <a:pt x="2374344" y="813098"/>
                </a:lnTo>
                <a:lnTo>
                  <a:pt x="2381502" y="821166"/>
                </a:lnTo>
                <a:lnTo>
                  <a:pt x="2388921" y="829105"/>
                </a:lnTo>
                <a:lnTo>
                  <a:pt x="2396470" y="836913"/>
                </a:lnTo>
                <a:lnTo>
                  <a:pt x="2404279" y="844461"/>
                </a:lnTo>
                <a:lnTo>
                  <a:pt x="2412219" y="851878"/>
                </a:lnTo>
                <a:lnTo>
                  <a:pt x="2420288" y="859036"/>
                </a:lnTo>
                <a:lnTo>
                  <a:pt x="2428618" y="866063"/>
                </a:lnTo>
                <a:lnTo>
                  <a:pt x="2437078" y="872831"/>
                </a:lnTo>
                <a:lnTo>
                  <a:pt x="2445668" y="879468"/>
                </a:lnTo>
                <a:lnTo>
                  <a:pt x="2454389" y="885844"/>
                </a:lnTo>
                <a:lnTo>
                  <a:pt x="2463369" y="892091"/>
                </a:lnTo>
                <a:lnTo>
                  <a:pt x="2472480" y="898077"/>
                </a:lnTo>
                <a:lnTo>
                  <a:pt x="2481721" y="903803"/>
                </a:lnTo>
                <a:lnTo>
                  <a:pt x="2491092" y="909399"/>
                </a:lnTo>
                <a:lnTo>
                  <a:pt x="2500593" y="914735"/>
                </a:lnTo>
                <a:lnTo>
                  <a:pt x="2510224" y="919810"/>
                </a:lnTo>
                <a:lnTo>
                  <a:pt x="2520116" y="924755"/>
                </a:lnTo>
                <a:lnTo>
                  <a:pt x="2530008" y="929310"/>
                </a:lnTo>
                <a:lnTo>
                  <a:pt x="2540030" y="933735"/>
                </a:lnTo>
                <a:lnTo>
                  <a:pt x="2550312" y="937899"/>
                </a:lnTo>
                <a:lnTo>
                  <a:pt x="2560594" y="941933"/>
                </a:lnTo>
                <a:lnTo>
                  <a:pt x="2571006" y="945577"/>
                </a:lnTo>
                <a:lnTo>
                  <a:pt x="2581549" y="948961"/>
                </a:lnTo>
                <a:lnTo>
                  <a:pt x="2592221" y="952214"/>
                </a:lnTo>
                <a:lnTo>
                  <a:pt x="2603024" y="955077"/>
                </a:lnTo>
                <a:lnTo>
                  <a:pt x="2613827" y="957680"/>
                </a:lnTo>
                <a:lnTo>
                  <a:pt x="2624760" y="960153"/>
                </a:lnTo>
                <a:lnTo>
                  <a:pt x="2635823" y="962235"/>
                </a:lnTo>
                <a:lnTo>
                  <a:pt x="2647016" y="964057"/>
                </a:lnTo>
                <a:lnTo>
                  <a:pt x="2658339" y="965749"/>
                </a:lnTo>
                <a:lnTo>
                  <a:pt x="2669663" y="967050"/>
                </a:lnTo>
                <a:lnTo>
                  <a:pt x="2680986" y="967961"/>
                </a:lnTo>
                <a:lnTo>
                  <a:pt x="2692570" y="968742"/>
                </a:lnTo>
                <a:lnTo>
                  <a:pt x="2704153" y="969132"/>
                </a:lnTo>
                <a:lnTo>
                  <a:pt x="2715737" y="969262"/>
                </a:lnTo>
                <a:lnTo>
                  <a:pt x="2727321" y="969132"/>
                </a:lnTo>
                <a:lnTo>
                  <a:pt x="2738904" y="968742"/>
                </a:lnTo>
                <a:lnTo>
                  <a:pt x="2750488" y="967961"/>
                </a:lnTo>
                <a:lnTo>
                  <a:pt x="2761811" y="967050"/>
                </a:lnTo>
                <a:lnTo>
                  <a:pt x="2773135" y="965749"/>
                </a:lnTo>
                <a:lnTo>
                  <a:pt x="2784458" y="964057"/>
                </a:lnTo>
                <a:lnTo>
                  <a:pt x="2795651" y="962235"/>
                </a:lnTo>
                <a:lnTo>
                  <a:pt x="2806714" y="960153"/>
                </a:lnTo>
                <a:lnTo>
                  <a:pt x="2817647" y="957680"/>
                </a:lnTo>
                <a:lnTo>
                  <a:pt x="2828450" y="955077"/>
                </a:lnTo>
                <a:lnTo>
                  <a:pt x="2839253" y="952214"/>
                </a:lnTo>
                <a:lnTo>
                  <a:pt x="2849925" y="948961"/>
                </a:lnTo>
                <a:lnTo>
                  <a:pt x="2860468" y="945577"/>
                </a:lnTo>
                <a:lnTo>
                  <a:pt x="2870880" y="941933"/>
                </a:lnTo>
                <a:lnTo>
                  <a:pt x="2881162" y="937899"/>
                </a:lnTo>
                <a:lnTo>
                  <a:pt x="2891445" y="933735"/>
                </a:lnTo>
                <a:lnTo>
                  <a:pt x="2901466" y="929310"/>
                </a:lnTo>
                <a:lnTo>
                  <a:pt x="2911358" y="924755"/>
                </a:lnTo>
                <a:lnTo>
                  <a:pt x="2921380" y="919810"/>
                </a:lnTo>
                <a:lnTo>
                  <a:pt x="2931011" y="914735"/>
                </a:lnTo>
                <a:lnTo>
                  <a:pt x="2940512" y="909399"/>
                </a:lnTo>
                <a:lnTo>
                  <a:pt x="2949884" y="903803"/>
                </a:lnTo>
                <a:lnTo>
                  <a:pt x="2959124" y="898077"/>
                </a:lnTo>
                <a:lnTo>
                  <a:pt x="2968235" y="892091"/>
                </a:lnTo>
                <a:lnTo>
                  <a:pt x="2977216" y="885844"/>
                </a:lnTo>
                <a:lnTo>
                  <a:pt x="2985936" y="879468"/>
                </a:lnTo>
                <a:lnTo>
                  <a:pt x="2994526" y="872831"/>
                </a:lnTo>
                <a:lnTo>
                  <a:pt x="3002986" y="866063"/>
                </a:lnTo>
                <a:lnTo>
                  <a:pt x="3011316" y="859036"/>
                </a:lnTo>
                <a:lnTo>
                  <a:pt x="3019386" y="851878"/>
                </a:lnTo>
                <a:lnTo>
                  <a:pt x="3027325" y="844461"/>
                </a:lnTo>
                <a:lnTo>
                  <a:pt x="3035134" y="836913"/>
                </a:lnTo>
                <a:lnTo>
                  <a:pt x="3042683" y="829105"/>
                </a:lnTo>
                <a:lnTo>
                  <a:pt x="3050102" y="821166"/>
                </a:lnTo>
                <a:lnTo>
                  <a:pt x="3057260" y="813098"/>
                </a:lnTo>
                <a:lnTo>
                  <a:pt x="3064289" y="804769"/>
                </a:lnTo>
                <a:lnTo>
                  <a:pt x="3071057" y="796310"/>
                </a:lnTo>
                <a:lnTo>
                  <a:pt x="3077694" y="787721"/>
                </a:lnTo>
                <a:lnTo>
                  <a:pt x="3084072" y="779002"/>
                </a:lnTo>
                <a:lnTo>
                  <a:pt x="3090319" y="770022"/>
                </a:lnTo>
                <a:lnTo>
                  <a:pt x="3096306" y="760913"/>
                </a:lnTo>
                <a:lnTo>
                  <a:pt x="3102033" y="751673"/>
                </a:lnTo>
                <a:lnTo>
                  <a:pt x="3107630" y="742303"/>
                </a:lnTo>
                <a:lnTo>
                  <a:pt x="3112966" y="732803"/>
                </a:lnTo>
                <a:lnTo>
                  <a:pt x="3118042" y="723173"/>
                </a:lnTo>
                <a:lnTo>
                  <a:pt x="3122988" y="713282"/>
                </a:lnTo>
                <a:lnTo>
                  <a:pt x="3127543" y="703392"/>
                </a:lnTo>
                <a:lnTo>
                  <a:pt x="3131968" y="693371"/>
                </a:lnTo>
                <a:lnTo>
                  <a:pt x="3136133" y="683090"/>
                </a:lnTo>
                <a:lnTo>
                  <a:pt x="3140168" y="672810"/>
                </a:lnTo>
                <a:lnTo>
                  <a:pt x="3143812" y="662399"/>
                </a:lnTo>
                <a:lnTo>
                  <a:pt x="3147196" y="651858"/>
                </a:lnTo>
                <a:lnTo>
                  <a:pt x="3150450" y="641186"/>
                </a:lnTo>
                <a:lnTo>
                  <a:pt x="3153314" y="630255"/>
                </a:lnTo>
                <a:lnTo>
                  <a:pt x="3156047" y="619453"/>
                </a:lnTo>
                <a:lnTo>
                  <a:pt x="3158390" y="608522"/>
                </a:lnTo>
                <a:lnTo>
                  <a:pt x="3160472" y="597460"/>
                </a:lnTo>
                <a:lnTo>
                  <a:pt x="3162294" y="586268"/>
                </a:lnTo>
                <a:lnTo>
                  <a:pt x="3163986" y="574946"/>
                </a:lnTo>
                <a:lnTo>
                  <a:pt x="3165288" y="563624"/>
                </a:lnTo>
                <a:lnTo>
                  <a:pt x="3166199" y="552303"/>
                </a:lnTo>
                <a:lnTo>
                  <a:pt x="3166980" y="540720"/>
                </a:lnTo>
                <a:lnTo>
                  <a:pt x="3167370" y="529138"/>
                </a:lnTo>
                <a:lnTo>
                  <a:pt x="3167631" y="517556"/>
                </a:lnTo>
                <a:lnTo>
                  <a:pt x="3167370" y="505974"/>
                </a:lnTo>
                <a:lnTo>
                  <a:pt x="3166980" y="494391"/>
                </a:lnTo>
                <a:lnTo>
                  <a:pt x="3166199" y="482809"/>
                </a:lnTo>
                <a:lnTo>
                  <a:pt x="3165288" y="471487"/>
                </a:lnTo>
                <a:lnTo>
                  <a:pt x="3163986" y="460165"/>
                </a:lnTo>
                <a:lnTo>
                  <a:pt x="3162294" y="448843"/>
                </a:lnTo>
                <a:lnTo>
                  <a:pt x="3160472" y="437652"/>
                </a:lnTo>
                <a:lnTo>
                  <a:pt x="3158390" y="426590"/>
                </a:lnTo>
                <a:lnTo>
                  <a:pt x="3156047" y="415658"/>
                </a:lnTo>
                <a:lnTo>
                  <a:pt x="3153314" y="404857"/>
                </a:lnTo>
                <a:lnTo>
                  <a:pt x="3150450" y="394056"/>
                </a:lnTo>
                <a:lnTo>
                  <a:pt x="3147196" y="383384"/>
                </a:lnTo>
                <a:lnTo>
                  <a:pt x="3143812" y="372843"/>
                </a:lnTo>
                <a:lnTo>
                  <a:pt x="3140168" y="362432"/>
                </a:lnTo>
                <a:lnTo>
                  <a:pt x="3136133" y="352151"/>
                </a:lnTo>
                <a:lnTo>
                  <a:pt x="3131968" y="341871"/>
                </a:lnTo>
                <a:lnTo>
                  <a:pt x="3127543" y="331850"/>
                </a:lnTo>
                <a:lnTo>
                  <a:pt x="3122988" y="321960"/>
                </a:lnTo>
                <a:lnTo>
                  <a:pt x="3118042" y="312069"/>
                </a:lnTo>
                <a:lnTo>
                  <a:pt x="3112966" y="302439"/>
                </a:lnTo>
                <a:lnTo>
                  <a:pt x="3107630" y="292939"/>
                </a:lnTo>
                <a:lnTo>
                  <a:pt x="3102033" y="283569"/>
                </a:lnTo>
                <a:lnTo>
                  <a:pt x="3096306" y="274329"/>
                </a:lnTo>
                <a:lnTo>
                  <a:pt x="3090319" y="265220"/>
                </a:lnTo>
                <a:lnTo>
                  <a:pt x="3084072" y="256240"/>
                </a:lnTo>
                <a:lnTo>
                  <a:pt x="3077694" y="247521"/>
                </a:lnTo>
                <a:lnTo>
                  <a:pt x="3071057" y="238932"/>
                </a:lnTo>
                <a:lnTo>
                  <a:pt x="3064289" y="230473"/>
                </a:lnTo>
                <a:lnTo>
                  <a:pt x="3057260" y="222144"/>
                </a:lnTo>
                <a:lnTo>
                  <a:pt x="3050102" y="214076"/>
                </a:lnTo>
                <a:lnTo>
                  <a:pt x="3042683" y="206007"/>
                </a:lnTo>
                <a:lnTo>
                  <a:pt x="3035134" y="198199"/>
                </a:lnTo>
                <a:lnTo>
                  <a:pt x="3027325" y="190651"/>
                </a:lnTo>
                <a:lnTo>
                  <a:pt x="3019386" y="183233"/>
                </a:lnTo>
                <a:lnTo>
                  <a:pt x="3011316" y="176076"/>
                </a:lnTo>
                <a:lnTo>
                  <a:pt x="3002986" y="169048"/>
                </a:lnTo>
                <a:lnTo>
                  <a:pt x="2994526" y="162281"/>
                </a:lnTo>
                <a:lnTo>
                  <a:pt x="2985936" y="155644"/>
                </a:lnTo>
                <a:lnTo>
                  <a:pt x="2977216" y="149267"/>
                </a:lnTo>
                <a:lnTo>
                  <a:pt x="2968235" y="143021"/>
                </a:lnTo>
                <a:lnTo>
                  <a:pt x="2959124" y="137034"/>
                </a:lnTo>
                <a:lnTo>
                  <a:pt x="2949884" y="131308"/>
                </a:lnTo>
                <a:lnTo>
                  <a:pt x="2940512" y="125712"/>
                </a:lnTo>
                <a:lnTo>
                  <a:pt x="2931011" y="120377"/>
                </a:lnTo>
                <a:lnTo>
                  <a:pt x="2921380" y="115302"/>
                </a:lnTo>
                <a:lnTo>
                  <a:pt x="2911358" y="110356"/>
                </a:lnTo>
                <a:lnTo>
                  <a:pt x="2901466" y="105671"/>
                </a:lnTo>
                <a:lnTo>
                  <a:pt x="2891445" y="101377"/>
                </a:lnTo>
                <a:lnTo>
                  <a:pt x="2881162" y="97212"/>
                </a:lnTo>
                <a:lnTo>
                  <a:pt x="2870880" y="93178"/>
                </a:lnTo>
                <a:lnTo>
                  <a:pt x="2860468" y="89534"/>
                </a:lnTo>
                <a:lnTo>
                  <a:pt x="2849925" y="86151"/>
                </a:lnTo>
                <a:lnTo>
                  <a:pt x="2839253" y="82897"/>
                </a:lnTo>
                <a:lnTo>
                  <a:pt x="2828450" y="80034"/>
                </a:lnTo>
                <a:lnTo>
                  <a:pt x="2817647" y="77301"/>
                </a:lnTo>
                <a:lnTo>
                  <a:pt x="2806714" y="74959"/>
                </a:lnTo>
                <a:lnTo>
                  <a:pt x="2795651" y="72877"/>
                </a:lnTo>
                <a:lnTo>
                  <a:pt x="2784458" y="70925"/>
                </a:lnTo>
                <a:lnTo>
                  <a:pt x="2773135" y="69363"/>
                </a:lnTo>
                <a:lnTo>
                  <a:pt x="2761811" y="68062"/>
                </a:lnTo>
                <a:lnTo>
                  <a:pt x="2750488" y="67151"/>
                </a:lnTo>
                <a:lnTo>
                  <a:pt x="2738904" y="66370"/>
                </a:lnTo>
                <a:lnTo>
                  <a:pt x="2727321" y="65979"/>
                </a:lnTo>
                <a:lnTo>
                  <a:pt x="2715737" y="65719"/>
                </a:lnTo>
                <a:close/>
                <a:moveTo>
                  <a:pt x="2709099" y="0"/>
                </a:moveTo>
                <a:lnTo>
                  <a:pt x="2715737" y="0"/>
                </a:lnTo>
                <a:lnTo>
                  <a:pt x="2722375" y="0"/>
                </a:lnTo>
                <a:lnTo>
                  <a:pt x="2729143" y="130"/>
                </a:lnTo>
                <a:lnTo>
                  <a:pt x="2735781" y="390"/>
                </a:lnTo>
                <a:lnTo>
                  <a:pt x="2742419" y="651"/>
                </a:lnTo>
                <a:lnTo>
                  <a:pt x="2748926" y="1041"/>
                </a:lnTo>
                <a:lnTo>
                  <a:pt x="2755564" y="1431"/>
                </a:lnTo>
                <a:lnTo>
                  <a:pt x="2762072" y="1952"/>
                </a:lnTo>
                <a:lnTo>
                  <a:pt x="2768579" y="2603"/>
                </a:lnTo>
                <a:lnTo>
                  <a:pt x="2775217" y="3383"/>
                </a:lnTo>
                <a:lnTo>
                  <a:pt x="2781595" y="4164"/>
                </a:lnTo>
                <a:lnTo>
                  <a:pt x="2788103" y="4945"/>
                </a:lnTo>
                <a:lnTo>
                  <a:pt x="2794480" y="5986"/>
                </a:lnTo>
                <a:lnTo>
                  <a:pt x="2800988" y="6897"/>
                </a:lnTo>
                <a:lnTo>
                  <a:pt x="2807365" y="8068"/>
                </a:lnTo>
                <a:lnTo>
                  <a:pt x="2813743" y="9240"/>
                </a:lnTo>
                <a:lnTo>
                  <a:pt x="2819990" y="10411"/>
                </a:lnTo>
                <a:lnTo>
                  <a:pt x="2826368" y="11842"/>
                </a:lnTo>
                <a:lnTo>
                  <a:pt x="2832615" y="13274"/>
                </a:lnTo>
                <a:lnTo>
                  <a:pt x="2838862" y="14705"/>
                </a:lnTo>
                <a:lnTo>
                  <a:pt x="2845110" y="16267"/>
                </a:lnTo>
                <a:lnTo>
                  <a:pt x="2851227" y="17829"/>
                </a:lnTo>
                <a:lnTo>
                  <a:pt x="2857344" y="19651"/>
                </a:lnTo>
                <a:lnTo>
                  <a:pt x="2863592" y="21342"/>
                </a:lnTo>
                <a:lnTo>
                  <a:pt x="2869579" y="23164"/>
                </a:lnTo>
                <a:lnTo>
                  <a:pt x="2875696" y="25116"/>
                </a:lnTo>
                <a:lnTo>
                  <a:pt x="2881683" y="27199"/>
                </a:lnTo>
                <a:lnTo>
                  <a:pt x="2887670" y="29281"/>
                </a:lnTo>
                <a:lnTo>
                  <a:pt x="2893657" y="31363"/>
                </a:lnTo>
                <a:lnTo>
                  <a:pt x="2905501" y="35918"/>
                </a:lnTo>
                <a:lnTo>
                  <a:pt x="2917345" y="40603"/>
                </a:lnTo>
                <a:lnTo>
                  <a:pt x="2928799" y="45678"/>
                </a:lnTo>
                <a:lnTo>
                  <a:pt x="2940252" y="51014"/>
                </a:lnTo>
                <a:lnTo>
                  <a:pt x="2951445" y="56610"/>
                </a:lnTo>
                <a:lnTo>
                  <a:pt x="2962508" y="62466"/>
                </a:lnTo>
                <a:lnTo>
                  <a:pt x="2973441" y="68582"/>
                </a:lnTo>
                <a:lnTo>
                  <a:pt x="2984244" y="74829"/>
                </a:lnTo>
                <a:lnTo>
                  <a:pt x="2994787" y="81466"/>
                </a:lnTo>
                <a:lnTo>
                  <a:pt x="3005199" y="88363"/>
                </a:lnTo>
                <a:lnTo>
                  <a:pt x="3015481" y="95391"/>
                </a:lnTo>
                <a:lnTo>
                  <a:pt x="3025503" y="102808"/>
                </a:lnTo>
                <a:lnTo>
                  <a:pt x="3035394" y="110356"/>
                </a:lnTo>
                <a:lnTo>
                  <a:pt x="3045026" y="118165"/>
                </a:lnTo>
                <a:lnTo>
                  <a:pt x="3054527" y="126103"/>
                </a:lnTo>
                <a:lnTo>
                  <a:pt x="3063898" y="134432"/>
                </a:lnTo>
                <a:lnTo>
                  <a:pt x="3072879" y="142891"/>
                </a:lnTo>
                <a:lnTo>
                  <a:pt x="3081859" y="151480"/>
                </a:lnTo>
                <a:lnTo>
                  <a:pt x="3090449" y="160459"/>
                </a:lnTo>
                <a:lnTo>
                  <a:pt x="3098909" y="169439"/>
                </a:lnTo>
                <a:lnTo>
                  <a:pt x="3107239" y="178809"/>
                </a:lnTo>
                <a:lnTo>
                  <a:pt x="3115179" y="188309"/>
                </a:lnTo>
                <a:lnTo>
                  <a:pt x="3122988" y="197939"/>
                </a:lnTo>
                <a:lnTo>
                  <a:pt x="3130537" y="207829"/>
                </a:lnTo>
                <a:lnTo>
                  <a:pt x="3137956" y="217980"/>
                </a:lnTo>
                <a:lnTo>
                  <a:pt x="3144984" y="228261"/>
                </a:lnTo>
                <a:lnTo>
                  <a:pt x="3151882" y="238672"/>
                </a:lnTo>
                <a:lnTo>
                  <a:pt x="3158520" y="249213"/>
                </a:lnTo>
                <a:lnTo>
                  <a:pt x="3164767" y="260014"/>
                </a:lnTo>
                <a:lnTo>
                  <a:pt x="3170884" y="270946"/>
                </a:lnTo>
                <a:lnTo>
                  <a:pt x="3176741" y="282007"/>
                </a:lnTo>
                <a:lnTo>
                  <a:pt x="3182338" y="293199"/>
                </a:lnTo>
                <a:lnTo>
                  <a:pt x="3187674" y="304651"/>
                </a:lnTo>
                <a:lnTo>
                  <a:pt x="3192750" y="316103"/>
                </a:lnTo>
                <a:lnTo>
                  <a:pt x="3197436" y="327816"/>
                </a:lnTo>
                <a:lnTo>
                  <a:pt x="3201991" y="339658"/>
                </a:lnTo>
                <a:lnTo>
                  <a:pt x="3204074" y="345645"/>
                </a:lnTo>
                <a:lnTo>
                  <a:pt x="3206156" y="351631"/>
                </a:lnTo>
                <a:lnTo>
                  <a:pt x="3208239" y="357617"/>
                </a:lnTo>
                <a:lnTo>
                  <a:pt x="3210191" y="363734"/>
                </a:lnTo>
                <a:lnTo>
                  <a:pt x="3212013" y="369720"/>
                </a:lnTo>
                <a:lnTo>
                  <a:pt x="3213705" y="375836"/>
                </a:lnTo>
                <a:lnTo>
                  <a:pt x="3215527" y="382083"/>
                </a:lnTo>
                <a:lnTo>
                  <a:pt x="3217089" y="388199"/>
                </a:lnTo>
                <a:lnTo>
                  <a:pt x="3218651" y="394446"/>
                </a:lnTo>
                <a:lnTo>
                  <a:pt x="3220082" y="400693"/>
                </a:lnTo>
                <a:lnTo>
                  <a:pt x="3221514" y="406939"/>
                </a:lnTo>
                <a:lnTo>
                  <a:pt x="3222816" y="413316"/>
                </a:lnTo>
                <a:lnTo>
                  <a:pt x="3224117" y="419562"/>
                </a:lnTo>
                <a:lnTo>
                  <a:pt x="3225289" y="425939"/>
                </a:lnTo>
                <a:lnTo>
                  <a:pt x="3226460" y="432316"/>
                </a:lnTo>
                <a:lnTo>
                  <a:pt x="3227371" y="438693"/>
                </a:lnTo>
                <a:lnTo>
                  <a:pt x="3228412" y="445200"/>
                </a:lnTo>
                <a:lnTo>
                  <a:pt x="3229193" y="451706"/>
                </a:lnTo>
                <a:lnTo>
                  <a:pt x="3229974" y="458083"/>
                </a:lnTo>
                <a:lnTo>
                  <a:pt x="3230755" y="464590"/>
                </a:lnTo>
                <a:lnTo>
                  <a:pt x="3231406" y="471227"/>
                </a:lnTo>
                <a:lnTo>
                  <a:pt x="3231926" y="477734"/>
                </a:lnTo>
                <a:lnTo>
                  <a:pt x="3232317" y="484371"/>
                </a:lnTo>
                <a:lnTo>
                  <a:pt x="3232707" y="490878"/>
                </a:lnTo>
                <a:lnTo>
                  <a:pt x="3232968" y="497515"/>
                </a:lnTo>
                <a:lnTo>
                  <a:pt x="3233228" y="504152"/>
                </a:lnTo>
                <a:lnTo>
                  <a:pt x="3233358" y="510919"/>
                </a:lnTo>
                <a:lnTo>
                  <a:pt x="3233358" y="517556"/>
                </a:lnTo>
                <a:lnTo>
                  <a:pt x="3233358" y="524193"/>
                </a:lnTo>
                <a:lnTo>
                  <a:pt x="3233228" y="530960"/>
                </a:lnTo>
                <a:lnTo>
                  <a:pt x="3232968" y="537597"/>
                </a:lnTo>
                <a:lnTo>
                  <a:pt x="3232707" y="544234"/>
                </a:lnTo>
                <a:lnTo>
                  <a:pt x="3232317" y="550741"/>
                </a:lnTo>
                <a:lnTo>
                  <a:pt x="3231926" y="557378"/>
                </a:lnTo>
                <a:lnTo>
                  <a:pt x="3231406" y="563885"/>
                </a:lnTo>
                <a:lnTo>
                  <a:pt x="3230755" y="570522"/>
                </a:lnTo>
                <a:lnTo>
                  <a:pt x="3229974" y="577029"/>
                </a:lnTo>
                <a:lnTo>
                  <a:pt x="3229193" y="583405"/>
                </a:lnTo>
                <a:lnTo>
                  <a:pt x="3228412" y="589912"/>
                </a:lnTo>
                <a:lnTo>
                  <a:pt x="3227371" y="596419"/>
                </a:lnTo>
                <a:lnTo>
                  <a:pt x="3226460" y="602796"/>
                </a:lnTo>
                <a:lnTo>
                  <a:pt x="3225289" y="609172"/>
                </a:lnTo>
                <a:lnTo>
                  <a:pt x="3224117" y="615549"/>
                </a:lnTo>
                <a:lnTo>
                  <a:pt x="3222816" y="621796"/>
                </a:lnTo>
                <a:lnTo>
                  <a:pt x="3221514" y="628173"/>
                </a:lnTo>
                <a:lnTo>
                  <a:pt x="3220082" y="634549"/>
                </a:lnTo>
                <a:lnTo>
                  <a:pt x="3218651" y="640796"/>
                </a:lnTo>
                <a:lnTo>
                  <a:pt x="3217089" y="647042"/>
                </a:lnTo>
                <a:lnTo>
                  <a:pt x="3215527" y="653159"/>
                </a:lnTo>
                <a:lnTo>
                  <a:pt x="3213705" y="659405"/>
                </a:lnTo>
                <a:lnTo>
                  <a:pt x="3212013" y="665522"/>
                </a:lnTo>
                <a:lnTo>
                  <a:pt x="3210191" y="671508"/>
                </a:lnTo>
                <a:lnTo>
                  <a:pt x="3208239" y="677625"/>
                </a:lnTo>
                <a:lnTo>
                  <a:pt x="3206156" y="683611"/>
                </a:lnTo>
                <a:lnTo>
                  <a:pt x="3204074" y="689597"/>
                </a:lnTo>
                <a:lnTo>
                  <a:pt x="3201991" y="695584"/>
                </a:lnTo>
                <a:lnTo>
                  <a:pt x="3197436" y="707426"/>
                </a:lnTo>
                <a:lnTo>
                  <a:pt x="3192750" y="719139"/>
                </a:lnTo>
                <a:lnTo>
                  <a:pt x="3187674" y="730591"/>
                </a:lnTo>
                <a:lnTo>
                  <a:pt x="3182338" y="742043"/>
                </a:lnTo>
                <a:lnTo>
                  <a:pt x="3176741" y="753234"/>
                </a:lnTo>
                <a:lnTo>
                  <a:pt x="3170884" y="764296"/>
                </a:lnTo>
                <a:lnTo>
                  <a:pt x="3164767" y="775228"/>
                </a:lnTo>
                <a:lnTo>
                  <a:pt x="3158520" y="786029"/>
                </a:lnTo>
                <a:lnTo>
                  <a:pt x="3151882" y="796570"/>
                </a:lnTo>
                <a:lnTo>
                  <a:pt x="3144984" y="806981"/>
                </a:lnTo>
                <a:lnTo>
                  <a:pt x="3137956" y="817262"/>
                </a:lnTo>
                <a:lnTo>
                  <a:pt x="3130537" y="827283"/>
                </a:lnTo>
                <a:lnTo>
                  <a:pt x="3122988" y="837173"/>
                </a:lnTo>
                <a:lnTo>
                  <a:pt x="3115179" y="846803"/>
                </a:lnTo>
                <a:lnTo>
                  <a:pt x="3107239" y="856303"/>
                </a:lnTo>
                <a:lnTo>
                  <a:pt x="3098909" y="865543"/>
                </a:lnTo>
                <a:lnTo>
                  <a:pt x="3090449" y="874653"/>
                </a:lnTo>
                <a:lnTo>
                  <a:pt x="3081859" y="883632"/>
                </a:lnTo>
                <a:lnTo>
                  <a:pt x="3072879" y="892221"/>
                </a:lnTo>
                <a:lnTo>
                  <a:pt x="3063898" y="900680"/>
                </a:lnTo>
                <a:lnTo>
                  <a:pt x="3054527" y="909009"/>
                </a:lnTo>
                <a:lnTo>
                  <a:pt x="3045026" y="916947"/>
                </a:lnTo>
                <a:lnTo>
                  <a:pt x="3035394" y="924755"/>
                </a:lnTo>
                <a:lnTo>
                  <a:pt x="3025503" y="932303"/>
                </a:lnTo>
                <a:lnTo>
                  <a:pt x="3015481" y="939721"/>
                </a:lnTo>
                <a:lnTo>
                  <a:pt x="3005199" y="946749"/>
                </a:lnTo>
                <a:lnTo>
                  <a:pt x="2994787" y="953646"/>
                </a:lnTo>
                <a:lnTo>
                  <a:pt x="2984244" y="960283"/>
                </a:lnTo>
                <a:lnTo>
                  <a:pt x="2973441" y="966529"/>
                </a:lnTo>
                <a:lnTo>
                  <a:pt x="2962508" y="972646"/>
                </a:lnTo>
                <a:lnTo>
                  <a:pt x="2951445" y="978502"/>
                </a:lnTo>
                <a:lnTo>
                  <a:pt x="2940252" y="984098"/>
                </a:lnTo>
                <a:lnTo>
                  <a:pt x="2928799" y="989434"/>
                </a:lnTo>
                <a:lnTo>
                  <a:pt x="2917345" y="994509"/>
                </a:lnTo>
                <a:lnTo>
                  <a:pt x="2905501" y="999194"/>
                </a:lnTo>
                <a:lnTo>
                  <a:pt x="2893657" y="1003749"/>
                </a:lnTo>
                <a:lnTo>
                  <a:pt x="2887670" y="1005831"/>
                </a:lnTo>
                <a:lnTo>
                  <a:pt x="2881683" y="1007913"/>
                </a:lnTo>
                <a:lnTo>
                  <a:pt x="2875696" y="1009995"/>
                </a:lnTo>
                <a:lnTo>
                  <a:pt x="2869579" y="1011817"/>
                </a:lnTo>
                <a:lnTo>
                  <a:pt x="2863592" y="1013769"/>
                </a:lnTo>
                <a:lnTo>
                  <a:pt x="2857344" y="1015461"/>
                </a:lnTo>
                <a:lnTo>
                  <a:pt x="2851227" y="1017153"/>
                </a:lnTo>
                <a:lnTo>
                  <a:pt x="2845110" y="1018845"/>
                </a:lnTo>
                <a:lnTo>
                  <a:pt x="2838862" y="1020406"/>
                </a:lnTo>
                <a:lnTo>
                  <a:pt x="2832615" y="1021838"/>
                </a:lnTo>
                <a:lnTo>
                  <a:pt x="2826368" y="1023269"/>
                </a:lnTo>
                <a:lnTo>
                  <a:pt x="2819990" y="1024571"/>
                </a:lnTo>
                <a:lnTo>
                  <a:pt x="2813743" y="1025872"/>
                </a:lnTo>
                <a:lnTo>
                  <a:pt x="2807365" y="1027043"/>
                </a:lnTo>
                <a:lnTo>
                  <a:pt x="2800988" y="1028084"/>
                </a:lnTo>
                <a:lnTo>
                  <a:pt x="2794480" y="1029125"/>
                </a:lnTo>
                <a:lnTo>
                  <a:pt x="2788103" y="1030167"/>
                </a:lnTo>
                <a:lnTo>
                  <a:pt x="2781595" y="1030947"/>
                </a:lnTo>
                <a:lnTo>
                  <a:pt x="2775217" y="1031728"/>
                </a:lnTo>
                <a:lnTo>
                  <a:pt x="2768579" y="1032509"/>
                </a:lnTo>
                <a:lnTo>
                  <a:pt x="2762072" y="1033030"/>
                </a:lnTo>
                <a:lnTo>
                  <a:pt x="2755564" y="1033680"/>
                </a:lnTo>
                <a:lnTo>
                  <a:pt x="2748926" y="1034071"/>
                </a:lnTo>
                <a:lnTo>
                  <a:pt x="2742419" y="1034461"/>
                </a:lnTo>
                <a:lnTo>
                  <a:pt x="2735781" y="1034721"/>
                </a:lnTo>
                <a:lnTo>
                  <a:pt x="2729143" y="1034982"/>
                </a:lnTo>
                <a:lnTo>
                  <a:pt x="2722375" y="1035112"/>
                </a:lnTo>
                <a:lnTo>
                  <a:pt x="2715737" y="1035112"/>
                </a:lnTo>
                <a:lnTo>
                  <a:pt x="2709099" y="1035112"/>
                </a:lnTo>
                <a:lnTo>
                  <a:pt x="2702331" y="1034982"/>
                </a:lnTo>
                <a:lnTo>
                  <a:pt x="2695693" y="1034721"/>
                </a:lnTo>
                <a:lnTo>
                  <a:pt x="2689056" y="1034461"/>
                </a:lnTo>
                <a:lnTo>
                  <a:pt x="2682548" y="1034071"/>
                </a:lnTo>
                <a:lnTo>
                  <a:pt x="2675910" y="1033680"/>
                </a:lnTo>
                <a:lnTo>
                  <a:pt x="2669402" y="1033030"/>
                </a:lnTo>
                <a:lnTo>
                  <a:pt x="2662765" y="1032509"/>
                </a:lnTo>
                <a:lnTo>
                  <a:pt x="2656257" y="1031728"/>
                </a:lnTo>
                <a:lnTo>
                  <a:pt x="2649879" y="1030947"/>
                </a:lnTo>
                <a:lnTo>
                  <a:pt x="2643372" y="1030167"/>
                </a:lnTo>
                <a:lnTo>
                  <a:pt x="2636864" y="1029125"/>
                </a:lnTo>
                <a:lnTo>
                  <a:pt x="2630486" y="1028084"/>
                </a:lnTo>
                <a:lnTo>
                  <a:pt x="2624109" y="1027043"/>
                </a:lnTo>
                <a:lnTo>
                  <a:pt x="2617731" y="1025872"/>
                </a:lnTo>
                <a:lnTo>
                  <a:pt x="2611484" y="1024571"/>
                </a:lnTo>
                <a:lnTo>
                  <a:pt x="2605106" y="1023269"/>
                </a:lnTo>
                <a:lnTo>
                  <a:pt x="2598859" y="1021838"/>
                </a:lnTo>
                <a:lnTo>
                  <a:pt x="2592612" y="1020406"/>
                </a:lnTo>
                <a:lnTo>
                  <a:pt x="2586364" y="1018845"/>
                </a:lnTo>
                <a:lnTo>
                  <a:pt x="2580247" y="1017153"/>
                </a:lnTo>
                <a:lnTo>
                  <a:pt x="2574000" y="1015461"/>
                </a:lnTo>
                <a:lnTo>
                  <a:pt x="2567883" y="1013769"/>
                </a:lnTo>
                <a:lnTo>
                  <a:pt x="2561895" y="1011817"/>
                </a:lnTo>
                <a:lnTo>
                  <a:pt x="2555778" y="1009995"/>
                </a:lnTo>
                <a:lnTo>
                  <a:pt x="2549791" y="1007913"/>
                </a:lnTo>
                <a:lnTo>
                  <a:pt x="2543804" y="1005831"/>
                </a:lnTo>
                <a:lnTo>
                  <a:pt x="2537817" y="1003749"/>
                </a:lnTo>
                <a:lnTo>
                  <a:pt x="2525973" y="999194"/>
                </a:lnTo>
                <a:lnTo>
                  <a:pt x="2514259" y="994509"/>
                </a:lnTo>
                <a:lnTo>
                  <a:pt x="2502806" y="989434"/>
                </a:lnTo>
                <a:lnTo>
                  <a:pt x="2491352" y="984098"/>
                </a:lnTo>
                <a:lnTo>
                  <a:pt x="2480159" y="978502"/>
                </a:lnTo>
                <a:lnTo>
                  <a:pt x="2469096" y="972646"/>
                </a:lnTo>
                <a:lnTo>
                  <a:pt x="2458163" y="966529"/>
                </a:lnTo>
                <a:lnTo>
                  <a:pt x="2447360" y="960283"/>
                </a:lnTo>
                <a:lnTo>
                  <a:pt x="2436818" y="953646"/>
                </a:lnTo>
                <a:lnTo>
                  <a:pt x="2426405" y="946749"/>
                </a:lnTo>
                <a:lnTo>
                  <a:pt x="2416123" y="939721"/>
                </a:lnTo>
                <a:lnTo>
                  <a:pt x="2406102" y="932303"/>
                </a:lnTo>
                <a:lnTo>
                  <a:pt x="2396210" y="924755"/>
                </a:lnTo>
                <a:lnTo>
                  <a:pt x="2386578" y="916947"/>
                </a:lnTo>
                <a:lnTo>
                  <a:pt x="2377077" y="909009"/>
                </a:lnTo>
                <a:lnTo>
                  <a:pt x="2367706" y="900680"/>
                </a:lnTo>
                <a:lnTo>
                  <a:pt x="2358726" y="892221"/>
                </a:lnTo>
                <a:lnTo>
                  <a:pt x="2349745" y="883632"/>
                </a:lnTo>
                <a:lnTo>
                  <a:pt x="2341155" y="874653"/>
                </a:lnTo>
                <a:lnTo>
                  <a:pt x="2332695" y="865543"/>
                </a:lnTo>
                <a:lnTo>
                  <a:pt x="2324365" y="856303"/>
                </a:lnTo>
                <a:lnTo>
                  <a:pt x="2316426" y="846803"/>
                </a:lnTo>
                <a:lnTo>
                  <a:pt x="2308616" y="837173"/>
                </a:lnTo>
                <a:lnTo>
                  <a:pt x="2301068" y="827283"/>
                </a:lnTo>
                <a:lnTo>
                  <a:pt x="2293649" y="817262"/>
                </a:lnTo>
                <a:lnTo>
                  <a:pt x="2286620" y="806981"/>
                </a:lnTo>
                <a:lnTo>
                  <a:pt x="2279722" y="796570"/>
                </a:lnTo>
                <a:lnTo>
                  <a:pt x="2273084" y="786029"/>
                </a:lnTo>
                <a:lnTo>
                  <a:pt x="2266837" y="775228"/>
                </a:lnTo>
                <a:lnTo>
                  <a:pt x="2260720" y="764296"/>
                </a:lnTo>
                <a:lnTo>
                  <a:pt x="2254863" y="753234"/>
                </a:lnTo>
                <a:lnTo>
                  <a:pt x="2249266" y="742043"/>
                </a:lnTo>
                <a:lnTo>
                  <a:pt x="2243930" y="730591"/>
                </a:lnTo>
                <a:lnTo>
                  <a:pt x="2238854" y="719139"/>
                </a:lnTo>
                <a:lnTo>
                  <a:pt x="2234169" y="707426"/>
                </a:lnTo>
                <a:lnTo>
                  <a:pt x="2229613" y="695584"/>
                </a:lnTo>
                <a:lnTo>
                  <a:pt x="2227531" y="689597"/>
                </a:lnTo>
                <a:lnTo>
                  <a:pt x="2225448" y="683611"/>
                </a:lnTo>
                <a:lnTo>
                  <a:pt x="2223366" y="677625"/>
                </a:lnTo>
                <a:lnTo>
                  <a:pt x="2221544" y="671508"/>
                </a:lnTo>
                <a:lnTo>
                  <a:pt x="2219591" y="665522"/>
                </a:lnTo>
                <a:lnTo>
                  <a:pt x="2217899" y="659405"/>
                </a:lnTo>
                <a:lnTo>
                  <a:pt x="2216207" y="653159"/>
                </a:lnTo>
                <a:lnTo>
                  <a:pt x="2214515" y="647042"/>
                </a:lnTo>
                <a:lnTo>
                  <a:pt x="2212953" y="640796"/>
                </a:lnTo>
                <a:lnTo>
                  <a:pt x="2211522" y="634549"/>
                </a:lnTo>
                <a:lnTo>
                  <a:pt x="2210090" y="628173"/>
                </a:lnTo>
                <a:lnTo>
                  <a:pt x="2208789" y="621796"/>
                </a:lnTo>
                <a:lnTo>
                  <a:pt x="2207487" y="615549"/>
                </a:lnTo>
                <a:lnTo>
                  <a:pt x="2206316" y="609172"/>
                </a:lnTo>
                <a:lnTo>
                  <a:pt x="2205144" y="602796"/>
                </a:lnTo>
                <a:lnTo>
                  <a:pt x="2204233" y="596419"/>
                </a:lnTo>
                <a:lnTo>
                  <a:pt x="2203192" y="589912"/>
                </a:lnTo>
                <a:lnTo>
                  <a:pt x="2202411" y="583405"/>
                </a:lnTo>
                <a:lnTo>
                  <a:pt x="2201630" y="577029"/>
                </a:lnTo>
                <a:lnTo>
                  <a:pt x="2200849" y="570522"/>
                </a:lnTo>
                <a:lnTo>
                  <a:pt x="2200329" y="563885"/>
                </a:lnTo>
                <a:lnTo>
                  <a:pt x="2199678" y="557378"/>
                </a:lnTo>
                <a:lnTo>
                  <a:pt x="2199287" y="550741"/>
                </a:lnTo>
                <a:lnTo>
                  <a:pt x="2198897" y="544234"/>
                </a:lnTo>
                <a:lnTo>
                  <a:pt x="2198637" y="537597"/>
                </a:lnTo>
                <a:lnTo>
                  <a:pt x="2198376" y="530960"/>
                </a:lnTo>
                <a:lnTo>
                  <a:pt x="2198246" y="524193"/>
                </a:lnTo>
                <a:lnTo>
                  <a:pt x="2198246" y="517556"/>
                </a:lnTo>
                <a:lnTo>
                  <a:pt x="2198246" y="510919"/>
                </a:lnTo>
                <a:lnTo>
                  <a:pt x="2198376" y="504152"/>
                </a:lnTo>
                <a:lnTo>
                  <a:pt x="2198637" y="497515"/>
                </a:lnTo>
                <a:lnTo>
                  <a:pt x="2198897" y="490878"/>
                </a:lnTo>
                <a:lnTo>
                  <a:pt x="2199287" y="484371"/>
                </a:lnTo>
                <a:lnTo>
                  <a:pt x="2199678" y="477734"/>
                </a:lnTo>
                <a:lnTo>
                  <a:pt x="2200329" y="471227"/>
                </a:lnTo>
                <a:lnTo>
                  <a:pt x="2200849" y="464590"/>
                </a:lnTo>
                <a:lnTo>
                  <a:pt x="2201630" y="458083"/>
                </a:lnTo>
                <a:lnTo>
                  <a:pt x="2202411" y="451706"/>
                </a:lnTo>
                <a:lnTo>
                  <a:pt x="2203192" y="445200"/>
                </a:lnTo>
                <a:lnTo>
                  <a:pt x="2204233" y="438693"/>
                </a:lnTo>
                <a:lnTo>
                  <a:pt x="2205144" y="432316"/>
                </a:lnTo>
                <a:lnTo>
                  <a:pt x="2206316" y="425939"/>
                </a:lnTo>
                <a:lnTo>
                  <a:pt x="2207487" y="419562"/>
                </a:lnTo>
                <a:lnTo>
                  <a:pt x="2208789" y="413316"/>
                </a:lnTo>
                <a:lnTo>
                  <a:pt x="2210090" y="406939"/>
                </a:lnTo>
                <a:lnTo>
                  <a:pt x="2211522" y="400693"/>
                </a:lnTo>
                <a:lnTo>
                  <a:pt x="2212953" y="394446"/>
                </a:lnTo>
                <a:lnTo>
                  <a:pt x="2214515" y="388199"/>
                </a:lnTo>
                <a:lnTo>
                  <a:pt x="2216207" y="382083"/>
                </a:lnTo>
                <a:lnTo>
                  <a:pt x="2217899" y="375836"/>
                </a:lnTo>
                <a:lnTo>
                  <a:pt x="2219591" y="369720"/>
                </a:lnTo>
                <a:lnTo>
                  <a:pt x="2221544" y="363734"/>
                </a:lnTo>
                <a:lnTo>
                  <a:pt x="2223366" y="357617"/>
                </a:lnTo>
                <a:lnTo>
                  <a:pt x="2225448" y="351631"/>
                </a:lnTo>
                <a:lnTo>
                  <a:pt x="2227531" y="345645"/>
                </a:lnTo>
                <a:lnTo>
                  <a:pt x="2229613" y="339658"/>
                </a:lnTo>
                <a:lnTo>
                  <a:pt x="2234169" y="327816"/>
                </a:lnTo>
                <a:lnTo>
                  <a:pt x="2238854" y="316103"/>
                </a:lnTo>
                <a:lnTo>
                  <a:pt x="2243930" y="304651"/>
                </a:lnTo>
                <a:lnTo>
                  <a:pt x="2249266" y="293199"/>
                </a:lnTo>
                <a:lnTo>
                  <a:pt x="2254863" y="282007"/>
                </a:lnTo>
                <a:lnTo>
                  <a:pt x="2260720" y="270946"/>
                </a:lnTo>
                <a:lnTo>
                  <a:pt x="2266837" y="260014"/>
                </a:lnTo>
                <a:lnTo>
                  <a:pt x="2273084" y="249213"/>
                </a:lnTo>
                <a:lnTo>
                  <a:pt x="2279722" y="238672"/>
                </a:lnTo>
                <a:lnTo>
                  <a:pt x="2286620" y="228261"/>
                </a:lnTo>
                <a:lnTo>
                  <a:pt x="2293649" y="217980"/>
                </a:lnTo>
                <a:lnTo>
                  <a:pt x="2301068" y="207829"/>
                </a:lnTo>
                <a:lnTo>
                  <a:pt x="2308616" y="197939"/>
                </a:lnTo>
                <a:lnTo>
                  <a:pt x="2316426" y="188309"/>
                </a:lnTo>
                <a:lnTo>
                  <a:pt x="2324365" y="178809"/>
                </a:lnTo>
                <a:lnTo>
                  <a:pt x="2332695" y="169439"/>
                </a:lnTo>
                <a:lnTo>
                  <a:pt x="2341155" y="160459"/>
                </a:lnTo>
                <a:lnTo>
                  <a:pt x="2349745" y="151480"/>
                </a:lnTo>
                <a:lnTo>
                  <a:pt x="2358726" y="142891"/>
                </a:lnTo>
                <a:lnTo>
                  <a:pt x="2367706" y="134432"/>
                </a:lnTo>
                <a:lnTo>
                  <a:pt x="2377077" y="126103"/>
                </a:lnTo>
                <a:lnTo>
                  <a:pt x="2386578" y="118165"/>
                </a:lnTo>
                <a:lnTo>
                  <a:pt x="2396210" y="110356"/>
                </a:lnTo>
                <a:lnTo>
                  <a:pt x="2406102" y="102808"/>
                </a:lnTo>
                <a:lnTo>
                  <a:pt x="2416123" y="95391"/>
                </a:lnTo>
                <a:lnTo>
                  <a:pt x="2426405" y="88363"/>
                </a:lnTo>
                <a:lnTo>
                  <a:pt x="2436818" y="81466"/>
                </a:lnTo>
                <a:lnTo>
                  <a:pt x="2447360" y="74829"/>
                </a:lnTo>
                <a:lnTo>
                  <a:pt x="2458163" y="68582"/>
                </a:lnTo>
                <a:lnTo>
                  <a:pt x="2469096" y="62466"/>
                </a:lnTo>
                <a:lnTo>
                  <a:pt x="2480159" y="56610"/>
                </a:lnTo>
                <a:lnTo>
                  <a:pt x="2491352" y="51014"/>
                </a:lnTo>
                <a:lnTo>
                  <a:pt x="2502806" y="45678"/>
                </a:lnTo>
                <a:lnTo>
                  <a:pt x="2514259" y="40603"/>
                </a:lnTo>
                <a:lnTo>
                  <a:pt x="2525973" y="35918"/>
                </a:lnTo>
                <a:lnTo>
                  <a:pt x="2537817" y="31363"/>
                </a:lnTo>
                <a:lnTo>
                  <a:pt x="2543804" y="29281"/>
                </a:lnTo>
                <a:lnTo>
                  <a:pt x="2549791" y="27199"/>
                </a:lnTo>
                <a:lnTo>
                  <a:pt x="2555778" y="25116"/>
                </a:lnTo>
                <a:lnTo>
                  <a:pt x="2561895" y="23164"/>
                </a:lnTo>
                <a:lnTo>
                  <a:pt x="2567883" y="21342"/>
                </a:lnTo>
                <a:lnTo>
                  <a:pt x="2574000" y="19651"/>
                </a:lnTo>
                <a:lnTo>
                  <a:pt x="2580247" y="17829"/>
                </a:lnTo>
                <a:lnTo>
                  <a:pt x="2586364" y="16267"/>
                </a:lnTo>
                <a:lnTo>
                  <a:pt x="2592612" y="14705"/>
                </a:lnTo>
                <a:lnTo>
                  <a:pt x="2598859" y="13274"/>
                </a:lnTo>
                <a:lnTo>
                  <a:pt x="2605106" y="11842"/>
                </a:lnTo>
                <a:lnTo>
                  <a:pt x="2611484" y="10411"/>
                </a:lnTo>
                <a:lnTo>
                  <a:pt x="2617731" y="9240"/>
                </a:lnTo>
                <a:lnTo>
                  <a:pt x="2624109" y="8068"/>
                </a:lnTo>
                <a:lnTo>
                  <a:pt x="2630486" y="6897"/>
                </a:lnTo>
                <a:lnTo>
                  <a:pt x="2636864" y="5986"/>
                </a:lnTo>
                <a:lnTo>
                  <a:pt x="2643372" y="4945"/>
                </a:lnTo>
                <a:lnTo>
                  <a:pt x="2649879" y="4164"/>
                </a:lnTo>
                <a:lnTo>
                  <a:pt x="2656257" y="3383"/>
                </a:lnTo>
                <a:lnTo>
                  <a:pt x="2662765" y="2603"/>
                </a:lnTo>
                <a:lnTo>
                  <a:pt x="2669402" y="1952"/>
                </a:lnTo>
                <a:lnTo>
                  <a:pt x="2675910" y="1431"/>
                </a:lnTo>
                <a:lnTo>
                  <a:pt x="2682548" y="1041"/>
                </a:lnTo>
                <a:lnTo>
                  <a:pt x="2689056" y="651"/>
                </a:lnTo>
                <a:lnTo>
                  <a:pt x="2695693" y="390"/>
                </a:lnTo>
                <a:lnTo>
                  <a:pt x="2702331" y="130"/>
                </a:lnTo>
                <a:lnTo>
                  <a:pt x="2709099"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latin typeface="Arial" panose="020B0604020202090204" pitchFamily="34" charset="0"/>
              <a:ea typeface="微软雅黑" panose="020B0503020204020204" pitchFamily="34" charset="-122"/>
              <a:sym typeface="Arial" panose="020B0604020202090204" pitchFamily="34" charset="0"/>
            </a:endParaRPr>
          </a:p>
        </p:txBody>
      </p:sp>
      <p:sp>
        <p:nvSpPr>
          <p:cNvPr id="27" name="KSO_Shape"/>
          <p:cNvSpPr/>
          <p:nvPr/>
        </p:nvSpPr>
        <p:spPr bwMode="auto">
          <a:xfrm>
            <a:off x="7128475" y="3466607"/>
            <a:ext cx="326552" cy="326552"/>
          </a:xfrm>
          <a:custGeom>
            <a:avLst/>
            <a:gdLst>
              <a:gd name="T0" fmla="*/ 883582 w 2298700"/>
              <a:gd name="T1" fmla="*/ 1295872 h 2298700"/>
              <a:gd name="T2" fmla="*/ 899660 w 2298700"/>
              <a:gd name="T3" fmla="*/ 1824434 h 2298700"/>
              <a:gd name="T4" fmla="*/ 870674 w 2298700"/>
              <a:gd name="T5" fmla="*/ 1867800 h 2298700"/>
              <a:gd name="T6" fmla="*/ 472571 w 2298700"/>
              <a:gd name="T7" fmla="*/ 1870524 h 2298700"/>
              <a:gd name="T8" fmla="*/ 439282 w 2298700"/>
              <a:gd name="T9" fmla="*/ 1829883 h 2298700"/>
              <a:gd name="T10" fmla="*/ 450831 w 2298700"/>
              <a:gd name="T11" fmla="*/ 1299959 h 2298700"/>
              <a:gd name="T12" fmla="*/ 1168971 w 2298700"/>
              <a:gd name="T13" fmla="*/ 903287 h 2298700"/>
              <a:gd name="T14" fmla="*/ 1561900 w 2298700"/>
              <a:gd name="T15" fmla="*/ 923717 h 2298700"/>
              <a:gd name="T16" fmla="*/ 1573443 w 2298700"/>
              <a:gd name="T17" fmla="*/ 1829892 h 2298700"/>
              <a:gd name="T18" fmla="*/ 1540624 w 2298700"/>
              <a:gd name="T19" fmla="*/ 1870524 h 2298700"/>
              <a:gd name="T20" fmla="*/ 1142262 w 2298700"/>
              <a:gd name="T21" fmla="*/ 1867800 h 2298700"/>
              <a:gd name="T22" fmla="*/ 1113291 w 2298700"/>
              <a:gd name="T23" fmla="*/ 1824444 h 2298700"/>
              <a:gd name="T24" fmla="*/ 1129361 w 2298700"/>
              <a:gd name="T25" fmla="*/ 919404 h 2298700"/>
              <a:gd name="T26" fmla="*/ 2191940 w 2298700"/>
              <a:gd name="T27" fmla="*/ 450850 h 2298700"/>
              <a:gd name="T28" fmla="*/ 2238385 w 2298700"/>
              <a:gd name="T29" fmla="*/ 475582 h 2298700"/>
              <a:gd name="T30" fmla="*/ 2245636 w 2298700"/>
              <a:gd name="T31" fmla="*/ 1835358 h 2298700"/>
              <a:gd name="T32" fmla="*/ 2208706 w 2298700"/>
              <a:gd name="T33" fmla="*/ 1872115 h 2298700"/>
              <a:gd name="T34" fmla="*/ 1810633 w 2298700"/>
              <a:gd name="T35" fmla="*/ 1865309 h 2298700"/>
              <a:gd name="T36" fmla="*/ 1785938 w 2298700"/>
              <a:gd name="T37" fmla="*/ 1818568 h 2298700"/>
              <a:gd name="T38" fmla="*/ 1806329 w 2298700"/>
              <a:gd name="T39" fmla="*/ 463556 h 2298700"/>
              <a:gd name="T40" fmla="*/ 1464870 w 2298700"/>
              <a:gd name="T41" fmla="*/ 38100 h 2298700"/>
              <a:gd name="T42" fmla="*/ 1493876 w 2298700"/>
              <a:gd name="T43" fmla="*/ 48317 h 2298700"/>
              <a:gd name="T44" fmla="*/ 1512005 w 2298700"/>
              <a:gd name="T45" fmla="*/ 72609 h 2298700"/>
              <a:gd name="T46" fmla="*/ 1540105 w 2298700"/>
              <a:gd name="T47" fmla="*/ 509198 h 2298700"/>
              <a:gd name="T48" fmla="*/ 1503847 w 2298700"/>
              <a:gd name="T49" fmla="*/ 543253 h 2298700"/>
              <a:gd name="T50" fmla="*/ 1459205 w 2298700"/>
              <a:gd name="T51" fmla="*/ 535761 h 2298700"/>
              <a:gd name="T52" fmla="*/ 1437677 w 2298700"/>
              <a:gd name="T53" fmla="*/ 503749 h 2298700"/>
              <a:gd name="T54" fmla="*/ 1348845 w 2298700"/>
              <a:gd name="T55" fmla="*/ 357311 h 2298700"/>
              <a:gd name="T56" fmla="*/ 1214465 w 2298700"/>
              <a:gd name="T57" fmla="*/ 507608 h 2298700"/>
              <a:gd name="T58" fmla="*/ 1010062 w 2298700"/>
              <a:gd name="T59" fmla="*/ 669711 h 2298700"/>
              <a:gd name="T60" fmla="*/ 834212 w 2298700"/>
              <a:gd name="T61" fmla="*/ 763477 h 2298700"/>
              <a:gd name="T62" fmla="*/ 682609 w 2298700"/>
              <a:gd name="T63" fmla="*/ 817965 h 2298700"/>
              <a:gd name="T64" fmla="*/ 523528 w 2298700"/>
              <a:gd name="T65" fmla="*/ 852928 h 2298700"/>
              <a:gd name="T66" fmla="*/ 404104 w 2298700"/>
              <a:gd name="T67" fmla="*/ 862464 h 2298700"/>
              <a:gd name="T68" fmla="*/ 374191 w 2298700"/>
              <a:gd name="T69" fmla="*/ 838852 h 2298700"/>
              <a:gd name="T70" fmla="*/ 369206 w 2298700"/>
              <a:gd name="T71" fmla="*/ 795034 h 2298700"/>
              <a:gd name="T72" fmla="*/ 405237 w 2298700"/>
              <a:gd name="T73" fmla="*/ 760071 h 2298700"/>
              <a:gd name="T74" fmla="*/ 535765 w 2298700"/>
              <a:gd name="T75" fmla="*/ 742589 h 2298700"/>
              <a:gd name="T76" fmla="*/ 679890 w 2298700"/>
              <a:gd name="T77" fmla="*/ 706945 h 2298700"/>
              <a:gd name="T78" fmla="*/ 816536 w 2298700"/>
              <a:gd name="T79" fmla="*/ 654273 h 2298700"/>
              <a:gd name="T80" fmla="*/ 989667 w 2298700"/>
              <a:gd name="T81" fmla="*/ 554832 h 2298700"/>
              <a:gd name="T82" fmla="*/ 1171862 w 2298700"/>
              <a:gd name="T83" fmla="*/ 398859 h 2298700"/>
              <a:gd name="T84" fmla="*/ 1282675 w 2298700"/>
              <a:gd name="T85" fmla="*/ 267178 h 2298700"/>
              <a:gd name="T86" fmla="*/ 1087110 w 2298700"/>
              <a:gd name="T87" fmla="*/ 283979 h 2298700"/>
              <a:gd name="T88" fmla="*/ 1044054 w 2298700"/>
              <a:gd name="T89" fmla="*/ 259005 h 2298700"/>
              <a:gd name="T90" fmla="*/ 1040654 w 2298700"/>
              <a:gd name="T91" fmla="*/ 208376 h 2298700"/>
              <a:gd name="T92" fmla="*/ 1446288 w 2298700"/>
              <a:gd name="T93" fmla="*/ 40370 h 2298700"/>
              <a:gd name="T94" fmla="*/ 128386 w 2298700"/>
              <a:gd name="T95" fmla="*/ 3403 h 2298700"/>
              <a:gd name="T96" fmla="*/ 171711 w 2298700"/>
              <a:gd name="T97" fmla="*/ 26993 h 2298700"/>
              <a:gd name="T98" fmla="*/ 199157 w 2298700"/>
              <a:gd name="T99" fmla="*/ 67596 h 2298700"/>
              <a:gd name="T100" fmla="*/ 2201163 w 2298700"/>
              <a:gd name="T101" fmla="*/ 2093192 h 2298700"/>
              <a:gd name="T102" fmla="*/ 2249251 w 2298700"/>
              <a:gd name="T103" fmla="*/ 2107936 h 2298700"/>
              <a:gd name="T104" fmla="*/ 2283729 w 2298700"/>
              <a:gd name="T105" fmla="*/ 2142414 h 2298700"/>
              <a:gd name="T106" fmla="*/ 2298473 w 2298700"/>
              <a:gd name="T107" fmla="*/ 2190729 h 2298700"/>
              <a:gd name="T108" fmla="*/ 2288720 w 2298700"/>
              <a:gd name="T109" fmla="*/ 2240405 h 2298700"/>
              <a:gd name="T110" fmla="*/ 2257417 w 2298700"/>
              <a:gd name="T111" fmla="*/ 2278059 h 2298700"/>
              <a:gd name="T112" fmla="*/ 2211597 w 2298700"/>
              <a:gd name="T113" fmla="*/ 2297566 h 2298700"/>
              <a:gd name="T114" fmla="*/ 72132 w 2298700"/>
              <a:gd name="T115" fmla="*/ 2294164 h 2298700"/>
              <a:gd name="T116" fmla="*/ 29715 w 2298700"/>
              <a:gd name="T117" fmla="*/ 2268532 h 2298700"/>
              <a:gd name="T118" fmla="*/ 4537 w 2298700"/>
              <a:gd name="T119" fmla="*/ 2226568 h 2298700"/>
              <a:gd name="T120" fmla="*/ 907 w 2298700"/>
              <a:gd name="T121" fmla="*/ 87330 h 2298700"/>
              <a:gd name="T122" fmla="*/ 20188 w 2298700"/>
              <a:gd name="T123" fmla="*/ 41510 h 2298700"/>
              <a:gd name="T124" fmla="*/ 57842 w 2298700"/>
              <a:gd name="T125" fmla="*/ 10434 h 2298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98700" h="2298700">
                <a:moveTo>
                  <a:pt x="494084" y="1279525"/>
                </a:moveTo>
                <a:lnTo>
                  <a:pt x="844179" y="1279525"/>
                </a:lnTo>
                <a:lnTo>
                  <a:pt x="849841" y="1279752"/>
                </a:lnTo>
                <a:lnTo>
                  <a:pt x="855502" y="1280660"/>
                </a:lnTo>
                <a:lnTo>
                  <a:pt x="860710" y="1282023"/>
                </a:lnTo>
                <a:lnTo>
                  <a:pt x="865692" y="1283839"/>
                </a:lnTo>
                <a:lnTo>
                  <a:pt x="870674" y="1286109"/>
                </a:lnTo>
                <a:lnTo>
                  <a:pt x="875203" y="1289061"/>
                </a:lnTo>
                <a:lnTo>
                  <a:pt x="879732" y="1292467"/>
                </a:lnTo>
                <a:lnTo>
                  <a:pt x="883582" y="1295872"/>
                </a:lnTo>
                <a:lnTo>
                  <a:pt x="887205" y="1299959"/>
                </a:lnTo>
                <a:lnTo>
                  <a:pt x="890602" y="1304273"/>
                </a:lnTo>
                <a:lnTo>
                  <a:pt x="893320" y="1308814"/>
                </a:lnTo>
                <a:lnTo>
                  <a:pt x="895584" y="1313809"/>
                </a:lnTo>
                <a:lnTo>
                  <a:pt x="897396" y="1319031"/>
                </a:lnTo>
                <a:lnTo>
                  <a:pt x="898981" y="1324480"/>
                </a:lnTo>
                <a:lnTo>
                  <a:pt x="899660" y="1329702"/>
                </a:lnTo>
                <a:lnTo>
                  <a:pt x="900113" y="1335378"/>
                </a:lnTo>
                <a:lnTo>
                  <a:pt x="900113" y="1818531"/>
                </a:lnTo>
                <a:lnTo>
                  <a:pt x="899660" y="1824434"/>
                </a:lnTo>
                <a:lnTo>
                  <a:pt x="898981" y="1829883"/>
                </a:lnTo>
                <a:lnTo>
                  <a:pt x="897396" y="1835332"/>
                </a:lnTo>
                <a:lnTo>
                  <a:pt x="895584" y="1840554"/>
                </a:lnTo>
                <a:lnTo>
                  <a:pt x="893320" y="1845322"/>
                </a:lnTo>
                <a:lnTo>
                  <a:pt x="890602" y="1850090"/>
                </a:lnTo>
                <a:lnTo>
                  <a:pt x="887205" y="1854404"/>
                </a:lnTo>
                <a:lnTo>
                  <a:pt x="883582" y="1858264"/>
                </a:lnTo>
                <a:lnTo>
                  <a:pt x="879732" y="1861897"/>
                </a:lnTo>
                <a:lnTo>
                  <a:pt x="875203" y="1865302"/>
                </a:lnTo>
                <a:lnTo>
                  <a:pt x="870674" y="1867800"/>
                </a:lnTo>
                <a:lnTo>
                  <a:pt x="865692" y="1870524"/>
                </a:lnTo>
                <a:lnTo>
                  <a:pt x="860710" y="1872114"/>
                </a:lnTo>
                <a:lnTo>
                  <a:pt x="855502" y="1873476"/>
                </a:lnTo>
                <a:lnTo>
                  <a:pt x="849841" y="1874611"/>
                </a:lnTo>
                <a:lnTo>
                  <a:pt x="844179" y="1874838"/>
                </a:lnTo>
                <a:lnTo>
                  <a:pt x="494084" y="1874838"/>
                </a:lnTo>
                <a:lnTo>
                  <a:pt x="488423" y="1874611"/>
                </a:lnTo>
                <a:lnTo>
                  <a:pt x="482761" y="1873476"/>
                </a:lnTo>
                <a:lnTo>
                  <a:pt x="477326" y="1872114"/>
                </a:lnTo>
                <a:lnTo>
                  <a:pt x="472571" y="1870524"/>
                </a:lnTo>
                <a:lnTo>
                  <a:pt x="467589" y="1867800"/>
                </a:lnTo>
                <a:lnTo>
                  <a:pt x="463060" y="1865302"/>
                </a:lnTo>
                <a:lnTo>
                  <a:pt x="458531" y="1861897"/>
                </a:lnTo>
                <a:lnTo>
                  <a:pt x="454455" y="1858264"/>
                </a:lnTo>
                <a:lnTo>
                  <a:pt x="450831" y="1854404"/>
                </a:lnTo>
                <a:lnTo>
                  <a:pt x="447661" y="1850090"/>
                </a:lnTo>
                <a:lnTo>
                  <a:pt x="444944" y="1845322"/>
                </a:lnTo>
                <a:lnTo>
                  <a:pt x="442679" y="1840554"/>
                </a:lnTo>
                <a:lnTo>
                  <a:pt x="440868" y="1835332"/>
                </a:lnTo>
                <a:lnTo>
                  <a:pt x="439282" y="1829883"/>
                </a:lnTo>
                <a:lnTo>
                  <a:pt x="438603" y="1824434"/>
                </a:lnTo>
                <a:lnTo>
                  <a:pt x="438150" y="1818531"/>
                </a:lnTo>
                <a:lnTo>
                  <a:pt x="438150" y="1335378"/>
                </a:lnTo>
                <a:lnTo>
                  <a:pt x="438603" y="1329702"/>
                </a:lnTo>
                <a:lnTo>
                  <a:pt x="439282" y="1324480"/>
                </a:lnTo>
                <a:lnTo>
                  <a:pt x="440868" y="1319031"/>
                </a:lnTo>
                <a:lnTo>
                  <a:pt x="442679" y="1313809"/>
                </a:lnTo>
                <a:lnTo>
                  <a:pt x="444944" y="1308814"/>
                </a:lnTo>
                <a:lnTo>
                  <a:pt x="447661" y="1304273"/>
                </a:lnTo>
                <a:lnTo>
                  <a:pt x="450831" y="1299959"/>
                </a:lnTo>
                <a:lnTo>
                  <a:pt x="454455" y="1295872"/>
                </a:lnTo>
                <a:lnTo>
                  <a:pt x="458531" y="1292467"/>
                </a:lnTo>
                <a:lnTo>
                  <a:pt x="463060" y="1289061"/>
                </a:lnTo>
                <a:lnTo>
                  <a:pt x="467589" y="1286109"/>
                </a:lnTo>
                <a:lnTo>
                  <a:pt x="472571" y="1283839"/>
                </a:lnTo>
                <a:lnTo>
                  <a:pt x="477326" y="1282023"/>
                </a:lnTo>
                <a:lnTo>
                  <a:pt x="482761" y="1280660"/>
                </a:lnTo>
                <a:lnTo>
                  <a:pt x="488423" y="1279752"/>
                </a:lnTo>
                <a:lnTo>
                  <a:pt x="494084" y="1279525"/>
                </a:lnTo>
                <a:close/>
                <a:moveTo>
                  <a:pt x="1168971" y="903287"/>
                </a:moveTo>
                <a:lnTo>
                  <a:pt x="1518668" y="903287"/>
                </a:lnTo>
                <a:lnTo>
                  <a:pt x="1524553" y="903514"/>
                </a:lnTo>
                <a:lnTo>
                  <a:pt x="1529985" y="904195"/>
                </a:lnTo>
                <a:lnTo>
                  <a:pt x="1535418" y="905557"/>
                </a:lnTo>
                <a:lnTo>
                  <a:pt x="1540624" y="907600"/>
                </a:lnTo>
                <a:lnTo>
                  <a:pt x="1545377" y="909870"/>
                </a:lnTo>
                <a:lnTo>
                  <a:pt x="1550130" y="912821"/>
                </a:lnTo>
                <a:lnTo>
                  <a:pt x="1554430" y="915999"/>
                </a:lnTo>
                <a:lnTo>
                  <a:pt x="1558278" y="919404"/>
                </a:lnTo>
                <a:lnTo>
                  <a:pt x="1561900" y="923717"/>
                </a:lnTo>
                <a:lnTo>
                  <a:pt x="1565295" y="927803"/>
                </a:lnTo>
                <a:lnTo>
                  <a:pt x="1567784" y="932343"/>
                </a:lnTo>
                <a:lnTo>
                  <a:pt x="1570274" y="937337"/>
                </a:lnTo>
                <a:lnTo>
                  <a:pt x="1572085" y="942558"/>
                </a:lnTo>
                <a:lnTo>
                  <a:pt x="1573443" y="948006"/>
                </a:lnTo>
                <a:lnTo>
                  <a:pt x="1574575" y="953681"/>
                </a:lnTo>
                <a:lnTo>
                  <a:pt x="1574801" y="959355"/>
                </a:lnTo>
                <a:lnTo>
                  <a:pt x="1574801" y="1818542"/>
                </a:lnTo>
                <a:lnTo>
                  <a:pt x="1574575" y="1824444"/>
                </a:lnTo>
                <a:lnTo>
                  <a:pt x="1573443" y="1829892"/>
                </a:lnTo>
                <a:lnTo>
                  <a:pt x="1572085" y="1835340"/>
                </a:lnTo>
                <a:lnTo>
                  <a:pt x="1570274" y="1840560"/>
                </a:lnTo>
                <a:lnTo>
                  <a:pt x="1567784" y="1845327"/>
                </a:lnTo>
                <a:lnTo>
                  <a:pt x="1565295" y="1850094"/>
                </a:lnTo>
                <a:lnTo>
                  <a:pt x="1561900" y="1854407"/>
                </a:lnTo>
                <a:lnTo>
                  <a:pt x="1558278" y="1858266"/>
                </a:lnTo>
                <a:lnTo>
                  <a:pt x="1554430" y="1861898"/>
                </a:lnTo>
                <a:lnTo>
                  <a:pt x="1550130" y="1865303"/>
                </a:lnTo>
                <a:lnTo>
                  <a:pt x="1545377" y="1867800"/>
                </a:lnTo>
                <a:lnTo>
                  <a:pt x="1540624" y="1870524"/>
                </a:lnTo>
                <a:lnTo>
                  <a:pt x="1535418" y="1872113"/>
                </a:lnTo>
                <a:lnTo>
                  <a:pt x="1529985" y="1873475"/>
                </a:lnTo>
                <a:lnTo>
                  <a:pt x="1524553" y="1874610"/>
                </a:lnTo>
                <a:lnTo>
                  <a:pt x="1518668" y="1874837"/>
                </a:lnTo>
                <a:lnTo>
                  <a:pt x="1168971" y="1874837"/>
                </a:lnTo>
                <a:lnTo>
                  <a:pt x="1163312" y="1874610"/>
                </a:lnTo>
                <a:lnTo>
                  <a:pt x="1157654" y="1873475"/>
                </a:lnTo>
                <a:lnTo>
                  <a:pt x="1152221" y="1872113"/>
                </a:lnTo>
                <a:lnTo>
                  <a:pt x="1147242" y="1870524"/>
                </a:lnTo>
                <a:lnTo>
                  <a:pt x="1142262" y="1867800"/>
                </a:lnTo>
                <a:lnTo>
                  <a:pt x="1137736" y="1865303"/>
                </a:lnTo>
                <a:lnTo>
                  <a:pt x="1133435" y="1861898"/>
                </a:lnTo>
                <a:lnTo>
                  <a:pt x="1129361" y="1858266"/>
                </a:lnTo>
                <a:lnTo>
                  <a:pt x="1125740" y="1854407"/>
                </a:lnTo>
                <a:lnTo>
                  <a:pt x="1122797" y="1850094"/>
                </a:lnTo>
                <a:lnTo>
                  <a:pt x="1119855" y="1845327"/>
                </a:lnTo>
                <a:lnTo>
                  <a:pt x="1117365" y="1840560"/>
                </a:lnTo>
                <a:lnTo>
                  <a:pt x="1115554" y="1835340"/>
                </a:lnTo>
                <a:lnTo>
                  <a:pt x="1114196" y="1829892"/>
                </a:lnTo>
                <a:lnTo>
                  <a:pt x="1113291" y="1824444"/>
                </a:lnTo>
                <a:lnTo>
                  <a:pt x="1112838" y="1818542"/>
                </a:lnTo>
                <a:lnTo>
                  <a:pt x="1112838" y="959355"/>
                </a:lnTo>
                <a:lnTo>
                  <a:pt x="1113291" y="953681"/>
                </a:lnTo>
                <a:lnTo>
                  <a:pt x="1114196" y="948006"/>
                </a:lnTo>
                <a:lnTo>
                  <a:pt x="1115554" y="942558"/>
                </a:lnTo>
                <a:lnTo>
                  <a:pt x="1117365" y="937337"/>
                </a:lnTo>
                <a:lnTo>
                  <a:pt x="1119855" y="932343"/>
                </a:lnTo>
                <a:lnTo>
                  <a:pt x="1122797" y="927803"/>
                </a:lnTo>
                <a:lnTo>
                  <a:pt x="1125740" y="923717"/>
                </a:lnTo>
                <a:lnTo>
                  <a:pt x="1129361" y="919404"/>
                </a:lnTo>
                <a:lnTo>
                  <a:pt x="1133435" y="915999"/>
                </a:lnTo>
                <a:lnTo>
                  <a:pt x="1137736" y="912821"/>
                </a:lnTo>
                <a:lnTo>
                  <a:pt x="1142262" y="909870"/>
                </a:lnTo>
                <a:lnTo>
                  <a:pt x="1147242" y="907600"/>
                </a:lnTo>
                <a:lnTo>
                  <a:pt x="1152221" y="905557"/>
                </a:lnTo>
                <a:lnTo>
                  <a:pt x="1157654" y="904195"/>
                </a:lnTo>
                <a:lnTo>
                  <a:pt x="1163312" y="903514"/>
                </a:lnTo>
                <a:lnTo>
                  <a:pt x="1168971" y="903287"/>
                </a:lnTo>
                <a:close/>
                <a:moveTo>
                  <a:pt x="1841899" y="450850"/>
                </a:moveTo>
                <a:lnTo>
                  <a:pt x="2191940" y="450850"/>
                </a:lnTo>
                <a:lnTo>
                  <a:pt x="2197604" y="451077"/>
                </a:lnTo>
                <a:lnTo>
                  <a:pt x="2203268" y="451985"/>
                </a:lnTo>
                <a:lnTo>
                  <a:pt x="2208706" y="453573"/>
                </a:lnTo>
                <a:lnTo>
                  <a:pt x="2213917" y="455388"/>
                </a:lnTo>
                <a:lnTo>
                  <a:pt x="2218674" y="457657"/>
                </a:lnTo>
                <a:lnTo>
                  <a:pt x="2223206" y="460380"/>
                </a:lnTo>
                <a:lnTo>
                  <a:pt x="2227510" y="463556"/>
                </a:lnTo>
                <a:lnTo>
                  <a:pt x="2231589" y="467186"/>
                </a:lnTo>
                <a:lnTo>
                  <a:pt x="2235214" y="471271"/>
                </a:lnTo>
                <a:lnTo>
                  <a:pt x="2238385" y="475582"/>
                </a:lnTo>
                <a:lnTo>
                  <a:pt x="2241104" y="480119"/>
                </a:lnTo>
                <a:lnTo>
                  <a:pt x="2243596" y="484884"/>
                </a:lnTo>
                <a:lnTo>
                  <a:pt x="2245636" y="490103"/>
                </a:lnTo>
                <a:lnTo>
                  <a:pt x="2246768" y="495548"/>
                </a:lnTo>
                <a:lnTo>
                  <a:pt x="2247675" y="501221"/>
                </a:lnTo>
                <a:lnTo>
                  <a:pt x="2247901" y="506893"/>
                </a:lnTo>
                <a:lnTo>
                  <a:pt x="2247901" y="1818568"/>
                </a:lnTo>
                <a:lnTo>
                  <a:pt x="2247675" y="1824468"/>
                </a:lnTo>
                <a:lnTo>
                  <a:pt x="2246768" y="1829913"/>
                </a:lnTo>
                <a:lnTo>
                  <a:pt x="2245636" y="1835358"/>
                </a:lnTo>
                <a:lnTo>
                  <a:pt x="2243596" y="1840577"/>
                </a:lnTo>
                <a:lnTo>
                  <a:pt x="2241104" y="1845342"/>
                </a:lnTo>
                <a:lnTo>
                  <a:pt x="2238385" y="1850107"/>
                </a:lnTo>
                <a:lnTo>
                  <a:pt x="2235214" y="1854418"/>
                </a:lnTo>
                <a:lnTo>
                  <a:pt x="2231589" y="1858275"/>
                </a:lnTo>
                <a:lnTo>
                  <a:pt x="2227510" y="1861905"/>
                </a:lnTo>
                <a:lnTo>
                  <a:pt x="2223206" y="1865309"/>
                </a:lnTo>
                <a:lnTo>
                  <a:pt x="2218674" y="1867804"/>
                </a:lnTo>
                <a:lnTo>
                  <a:pt x="2213917" y="1870527"/>
                </a:lnTo>
                <a:lnTo>
                  <a:pt x="2208706" y="1872115"/>
                </a:lnTo>
                <a:lnTo>
                  <a:pt x="2203268" y="1873477"/>
                </a:lnTo>
                <a:lnTo>
                  <a:pt x="2197604" y="1874611"/>
                </a:lnTo>
                <a:lnTo>
                  <a:pt x="2191940" y="1874838"/>
                </a:lnTo>
                <a:lnTo>
                  <a:pt x="1841899" y="1874838"/>
                </a:lnTo>
                <a:lnTo>
                  <a:pt x="1836235" y="1874611"/>
                </a:lnTo>
                <a:lnTo>
                  <a:pt x="1830798" y="1873477"/>
                </a:lnTo>
                <a:lnTo>
                  <a:pt x="1825360" y="1872115"/>
                </a:lnTo>
                <a:lnTo>
                  <a:pt x="1820149" y="1870527"/>
                </a:lnTo>
                <a:lnTo>
                  <a:pt x="1815165" y="1867804"/>
                </a:lnTo>
                <a:lnTo>
                  <a:pt x="1810633" y="1865309"/>
                </a:lnTo>
                <a:lnTo>
                  <a:pt x="1806329" y="1861905"/>
                </a:lnTo>
                <a:lnTo>
                  <a:pt x="1802477" y="1858275"/>
                </a:lnTo>
                <a:lnTo>
                  <a:pt x="1798852" y="1854418"/>
                </a:lnTo>
                <a:lnTo>
                  <a:pt x="1795454" y="1850107"/>
                </a:lnTo>
                <a:lnTo>
                  <a:pt x="1792508" y="1845342"/>
                </a:lnTo>
                <a:lnTo>
                  <a:pt x="1790243" y="1840577"/>
                </a:lnTo>
                <a:lnTo>
                  <a:pt x="1788430" y="1835358"/>
                </a:lnTo>
                <a:lnTo>
                  <a:pt x="1786844" y="1829913"/>
                </a:lnTo>
                <a:lnTo>
                  <a:pt x="1786165" y="1824468"/>
                </a:lnTo>
                <a:lnTo>
                  <a:pt x="1785938" y="1818568"/>
                </a:lnTo>
                <a:lnTo>
                  <a:pt x="1785938" y="506893"/>
                </a:lnTo>
                <a:lnTo>
                  <a:pt x="1786165" y="501221"/>
                </a:lnTo>
                <a:lnTo>
                  <a:pt x="1786844" y="495548"/>
                </a:lnTo>
                <a:lnTo>
                  <a:pt x="1788430" y="490103"/>
                </a:lnTo>
                <a:lnTo>
                  <a:pt x="1790243" y="484884"/>
                </a:lnTo>
                <a:lnTo>
                  <a:pt x="1792508" y="480119"/>
                </a:lnTo>
                <a:lnTo>
                  <a:pt x="1795454" y="475582"/>
                </a:lnTo>
                <a:lnTo>
                  <a:pt x="1798852" y="471271"/>
                </a:lnTo>
                <a:lnTo>
                  <a:pt x="1802477" y="467186"/>
                </a:lnTo>
                <a:lnTo>
                  <a:pt x="1806329" y="463556"/>
                </a:lnTo>
                <a:lnTo>
                  <a:pt x="1810633" y="460380"/>
                </a:lnTo>
                <a:lnTo>
                  <a:pt x="1815165" y="457657"/>
                </a:lnTo>
                <a:lnTo>
                  <a:pt x="1820149" y="455388"/>
                </a:lnTo>
                <a:lnTo>
                  <a:pt x="1825360" y="453573"/>
                </a:lnTo>
                <a:lnTo>
                  <a:pt x="1830798" y="451985"/>
                </a:lnTo>
                <a:lnTo>
                  <a:pt x="1836235" y="451077"/>
                </a:lnTo>
                <a:lnTo>
                  <a:pt x="1841899" y="450850"/>
                </a:lnTo>
                <a:close/>
                <a:moveTo>
                  <a:pt x="1458752" y="38100"/>
                </a:moveTo>
                <a:lnTo>
                  <a:pt x="1461698" y="38100"/>
                </a:lnTo>
                <a:lnTo>
                  <a:pt x="1464870" y="38100"/>
                </a:lnTo>
                <a:lnTo>
                  <a:pt x="1468043" y="38327"/>
                </a:lnTo>
                <a:lnTo>
                  <a:pt x="1470989" y="38554"/>
                </a:lnTo>
                <a:lnTo>
                  <a:pt x="1473935" y="39235"/>
                </a:lnTo>
                <a:lnTo>
                  <a:pt x="1477107" y="40143"/>
                </a:lnTo>
                <a:lnTo>
                  <a:pt x="1479827" y="40825"/>
                </a:lnTo>
                <a:lnTo>
                  <a:pt x="1482773" y="42187"/>
                </a:lnTo>
                <a:lnTo>
                  <a:pt x="1485718" y="43322"/>
                </a:lnTo>
                <a:lnTo>
                  <a:pt x="1488438" y="44684"/>
                </a:lnTo>
                <a:lnTo>
                  <a:pt x="1491157" y="46500"/>
                </a:lnTo>
                <a:lnTo>
                  <a:pt x="1493876" y="48317"/>
                </a:lnTo>
                <a:lnTo>
                  <a:pt x="1496143" y="50133"/>
                </a:lnTo>
                <a:lnTo>
                  <a:pt x="1498409" y="52176"/>
                </a:lnTo>
                <a:lnTo>
                  <a:pt x="1500675" y="54447"/>
                </a:lnTo>
                <a:lnTo>
                  <a:pt x="1502714" y="56490"/>
                </a:lnTo>
                <a:lnTo>
                  <a:pt x="1504754" y="59214"/>
                </a:lnTo>
                <a:lnTo>
                  <a:pt x="1506567" y="61485"/>
                </a:lnTo>
                <a:lnTo>
                  <a:pt x="1508153" y="64436"/>
                </a:lnTo>
                <a:lnTo>
                  <a:pt x="1509739" y="66934"/>
                </a:lnTo>
                <a:lnTo>
                  <a:pt x="1511099" y="69658"/>
                </a:lnTo>
                <a:lnTo>
                  <a:pt x="1512005" y="72609"/>
                </a:lnTo>
                <a:lnTo>
                  <a:pt x="1513138" y="75334"/>
                </a:lnTo>
                <a:lnTo>
                  <a:pt x="1514045" y="78512"/>
                </a:lnTo>
                <a:lnTo>
                  <a:pt x="1514725" y="81691"/>
                </a:lnTo>
                <a:lnTo>
                  <a:pt x="1515178" y="84642"/>
                </a:lnTo>
                <a:lnTo>
                  <a:pt x="1515405" y="87821"/>
                </a:lnTo>
                <a:lnTo>
                  <a:pt x="1543051" y="488083"/>
                </a:lnTo>
                <a:lnTo>
                  <a:pt x="1543051" y="493305"/>
                </a:lnTo>
                <a:lnTo>
                  <a:pt x="1542371" y="498754"/>
                </a:lnTo>
                <a:lnTo>
                  <a:pt x="1541691" y="503976"/>
                </a:lnTo>
                <a:lnTo>
                  <a:pt x="1540105" y="509198"/>
                </a:lnTo>
                <a:lnTo>
                  <a:pt x="1538066" y="513965"/>
                </a:lnTo>
                <a:lnTo>
                  <a:pt x="1535800" y="518506"/>
                </a:lnTo>
                <a:lnTo>
                  <a:pt x="1532854" y="522820"/>
                </a:lnTo>
                <a:lnTo>
                  <a:pt x="1529908" y="526906"/>
                </a:lnTo>
                <a:lnTo>
                  <a:pt x="1526282" y="530539"/>
                </a:lnTo>
                <a:lnTo>
                  <a:pt x="1522429" y="533944"/>
                </a:lnTo>
                <a:lnTo>
                  <a:pt x="1518350" y="537123"/>
                </a:lnTo>
                <a:lnTo>
                  <a:pt x="1513592" y="539620"/>
                </a:lnTo>
                <a:lnTo>
                  <a:pt x="1509059" y="541663"/>
                </a:lnTo>
                <a:lnTo>
                  <a:pt x="1503847" y="543253"/>
                </a:lnTo>
                <a:lnTo>
                  <a:pt x="1498635" y="544615"/>
                </a:lnTo>
                <a:lnTo>
                  <a:pt x="1493197" y="545069"/>
                </a:lnTo>
                <a:lnTo>
                  <a:pt x="1488211" y="545296"/>
                </a:lnTo>
                <a:lnTo>
                  <a:pt x="1482999" y="544842"/>
                </a:lnTo>
                <a:lnTo>
                  <a:pt x="1478014" y="543934"/>
                </a:lnTo>
                <a:lnTo>
                  <a:pt x="1473481" y="542799"/>
                </a:lnTo>
                <a:lnTo>
                  <a:pt x="1469629" y="541437"/>
                </a:lnTo>
                <a:lnTo>
                  <a:pt x="1466003" y="539847"/>
                </a:lnTo>
                <a:lnTo>
                  <a:pt x="1462604" y="537804"/>
                </a:lnTo>
                <a:lnTo>
                  <a:pt x="1459205" y="535761"/>
                </a:lnTo>
                <a:lnTo>
                  <a:pt x="1456032" y="533490"/>
                </a:lnTo>
                <a:lnTo>
                  <a:pt x="1453086" y="530766"/>
                </a:lnTo>
                <a:lnTo>
                  <a:pt x="1450367" y="528041"/>
                </a:lnTo>
                <a:lnTo>
                  <a:pt x="1447874" y="525090"/>
                </a:lnTo>
                <a:lnTo>
                  <a:pt x="1445382" y="522139"/>
                </a:lnTo>
                <a:lnTo>
                  <a:pt x="1443342" y="518733"/>
                </a:lnTo>
                <a:lnTo>
                  <a:pt x="1441529" y="515100"/>
                </a:lnTo>
                <a:lnTo>
                  <a:pt x="1439943" y="511468"/>
                </a:lnTo>
                <a:lnTo>
                  <a:pt x="1438583" y="507608"/>
                </a:lnTo>
                <a:lnTo>
                  <a:pt x="1437677" y="503749"/>
                </a:lnTo>
                <a:lnTo>
                  <a:pt x="1436770" y="499662"/>
                </a:lnTo>
                <a:lnTo>
                  <a:pt x="1436317" y="495348"/>
                </a:lnTo>
                <a:lnTo>
                  <a:pt x="1419775" y="256735"/>
                </a:lnTo>
                <a:lnTo>
                  <a:pt x="1404592" y="280119"/>
                </a:lnTo>
                <a:lnTo>
                  <a:pt x="1396434" y="292606"/>
                </a:lnTo>
                <a:lnTo>
                  <a:pt x="1387596" y="304866"/>
                </a:lnTo>
                <a:lnTo>
                  <a:pt x="1378531" y="317580"/>
                </a:lnTo>
                <a:lnTo>
                  <a:pt x="1369014" y="330748"/>
                </a:lnTo>
                <a:lnTo>
                  <a:pt x="1359270" y="343916"/>
                </a:lnTo>
                <a:lnTo>
                  <a:pt x="1348845" y="357311"/>
                </a:lnTo>
                <a:lnTo>
                  <a:pt x="1338421" y="370933"/>
                </a:lnTo>
                <a:lnTo>
                  <a:pt x="1327317" y="384782"/>
                </a:lnTo>
                <a:lnTo>
                  <a:pt x="1315760" y="398632"/>
                </a:lnTo>
                <a:lnTo>
                  <a:pt x="1303750" y="412935"/>
                </a:lnTo>
                <a:lnTo>
                  <a:pt x="1291513" y="426784"/>
                </a:lnTo>
                <a:lnTo>
                  <a:pt x="1278823" y="441314"/>
                </a:lnTo>
                <a:lnTo>
                  <a:pt x="1265679" y="455390"/>
                </a:lnTo>
                <a:lnTo>
                  <a:pt x="1252082" y="469920"/>
                </a:lnTo>
                <a:lnTo>
                  <a:pt x="1233500" y="488991"/>
                </a:lnTo>
                <a:lnTo>
                  <a:pt x="1214465" y="507608"/>
                </a:lnTo>
                <a:lnTo>
                  <a:pt x="1195430" y="525998"/>
                </a:lnTo>
                <a:lnTo>
                  <a:pt x="1175715" y="543707"/>
                </a:lnTo>
                <a:lnTo>
                  <a:pt x="1156226" y="560961"/>
                </a:lnTo>
                <a:lnTo>
                  <a:pt x="1136058" y="577762"/>
                </a:lnTo>
                <a:lnTo>
                  <a:pt x="1115663" y="594336"/>
                </a:lnTo>
                <a:lnTo>
                  <a:pt x="1095041" y="610455"/>
                </a:lnTo>
                <a:lnTo>
                  <a:pt x="1074193" y="625893"/>
                </a:lnTo>
                <a:lnTo>
                  <a:pt x="1053118" y="641105"/>
                </a:lnTo>
                <a:lnTo>
                  <a:pt x="1031590" y="655408"/>
                </a:lnTo>
                <a:lnTo>
                  <a:pt x="1010062" y="669711"/>
                </a:lnTo>
                <a:lnTo>
                  <a:pt x="988081" y="683333"/>
                </a:lnTo>
                <a:lnTo>
                  <a:pt x="966099" y="696501"/>
                </a:lnTo>
                <a:lnTo>
                  <a:pt x="943891" y="709442"/>
                </a:lnTo>
                <a:lnTo>
                  <a:pt x="921004" y="721702"/>
                </a:lnTo>
                <a:lnTo>
                  <a:pt x="906954" y="729194"/>
                </a:lnTo>
                <a:lnTo>
                  <a:pt x="892451" y="736232"/>
                </a:lnTo>
                <a:lnTo>
                  <a:pt x="878174" y="743497"/>
                </a:lnTo>
                <a:lnTo>
                  <a:pt x="863671" y="750309"/>
                </a:lnTo>
                <a:lnTo>
                  <a:pt x="848941" y="756893"/>
                </a:lnTo>
                <a:lnTo>
                  <a:pt x="834212" y="763477"/>
                </a:lnTo>
                <a:lnTo>
                  <a:pt x="819482" y="769834"/>
                </a:lnTo>
                <a:lnTo>
                  <a:pt x="804526" y="775736"/>
                </a:lnTo>
                <a:lnTo>
                  <a:pt x="789569" y="781866"/>
                </a:lnTo>
                <a:lnTo>
                  <a:pt x="774613" y="787542"/>
                </a:lnTo>
                <a:lnTo>
                  <a:pt x="759430" y="793218"/>
                </a:lnTo>
                <a:lnTo>
                  <a:pt x="744247" y="798440"/>
                </a:lnTo>
                <a:lnTo>
                  <a:pt x="729064" y="803435"/>
                </a:lnTo>
                <a:lnTo>
                  <a:pt x="713655" y="808657"/>
                </a:lnTo>
                <a:lnTo>
                  <a:pt x="698472" y="813197"/>
                </a:lnTo>
                <a:lnTo>
                  <a:pt x="682609" y="817965"/>
                </a:lnTo>
                <a:lnTo>
                  <a:pt x="667199" y="822279"/>
                </a:lnTo>
                <a:lnTo>
                  <a:pt x="651563" y="826365"/>
                </a:lnTo>
                <a:lnTo>
                  <a:pt x="635701" y="830452"/>
                </a:lnTo>
                <a:lnTo>
                  <a:pt x="620064" y="834084"/>
                </a:lnTo>
                <a:lnTo>
                  <a:pt x="604202" y="837717"/>
                </a:lnTo>
                <a:lnTo>
                  <a:pt x="588112" y="841350"/>
                </a:lnTo>
                <a:lnTo>
                  <a:pt x="572249" y="844528"/>
                </a:lnTo>
                <a:lnTo>
                  <a:pt x="555933" y="847479"/>
                </a:lnTo>
                <a:lnTo>
                  <a:pt x="539618" y="850431"/>
                </a:lnTo>
                <a:lnTo>
                  <a:pt x="523528" y="852928"/>
                </a:lnTo>
                <a:lnTo>
                  <a:pt x="507212" y="855653"/>
                </a:lnTo>
                <a:lnTo>
                  <a:pt x="490896" y="857923"/>
                </a:lnTo>
                <a:lnTo>
                  <a:pt x="474353" y="859966"/>
                </a:lnTo>
                <a:lnTo>
                  <a:pt x="458037" y="861783"/>
                </a:lnTo>
                <a:lnTo>
                  <a:pt x="441268" y="863372"/>
                </a:lnTo>
                <a:lnTo>
                  <a:pt x="424726" y="864961"/>
                </a:lnTo>
                <a:lnTo>
                  <a:pt x="419287" y="865188"/>
                </a:lnTo>
                <a:lnTo>
                  <a:pt x="414075" y="864734"/>
                </a:lnTo>
                <a:lnTo>
                  <a:pt x="409089" y="863826"/>
                </a:lnTo>
                <a:lnTo>
                  <a:pt x="404104" y="862464"/>
                </a:lnTo>
                <a:lnTo>
                  <a:pt x="400252" y="861329"/>
                </a:lnTo>
                <a:lnTo>
                  <a:pt x="396626" y="859739"/>
                </a:lnTo>
                <a:lnTo>
                  <a:pt x="393227" y="857923"/>
                </a:lnTo>
                <a:lnTo>
                  <a:pt x="389827" y="855880"/>
                </a:lnTo>
                <a:lnTo>
                  <a:pt x="386882" y="853609"/>
                </a:lnTo>
                <a:lnTo>
                  <a:pt x="383936" y="850885"/>
                </a:lnTo>
                <a:lnTo>
                  <a:pt x="381216" y="848161"/>
                </a:lnTo>
                <a:lnTo>
                  <a:pt x="378497" y="845209"/>
                </a:lnTo>
                <a:lnTo>
                  <a:pt x="376231" y="842258"/>
                </a:lnTo>
                <a:lnTo>
                  <a:pt x="374191" y="838852"/>
                </a:lnTo>
                <a:lnTo>
                  <a:pt x="372378" y="835447"/>
                </a:lnTo>
                <a:lnTo>
                  <a:pt x="370566" y="831814"/>
                </a:lnTo>
                <a:lnTo>
                  <a:pt x="369206" y="827955"/>
                </a:lnTo>
                <a:lnTo>
                  <a:pt x="368299" y="824095"/>
                </a:lnTo>
                <a:lnTo>
                  <a:pt x="367620" y="820008"/>
                </a:lnTo>
                <a:lnTo>
                  <a:pt x="366940" y="815922"/>
                </a:lnTo>
                <a:lnTo>
                  <a:pt x="366713" y="810473"/>
                </a:lnTo>
                <a:lnTo>
                  <a:pt x="367167" y="805024"/>
                </a:lnTo>
                <a:lnTo>
                  <a:pt x="368073" y="799802"/>
                </a:lnTo>
                <a:lnTo>
                  <a:pt x="369206" y="795034"/>
                </a:lnTo>
                <a:lnTo>
                  <a:pt x="371472" y="790040"/>
                </a:lnTo>
                <a:lnTo>
                  <a:pt x="373738" y="785272"/>
                </a:lnTo>
                <a:lnTo>
                  <a:pt x="376231" y="780958"/>
                </a:lnTo>
                <a:lnTo>
                  <a:pt x="379403" y="776872"/>
                </a:lnTo>
                <a:lnTo>
                  <a:pt x="383029" y="773239"/>
                </a:lnTo>
                <a:lnTo>
                  <a:pt x="386882" y="769607"/>
                </a:lnTo>
                <a:lnTo>
                  <a:pt x="390961" y="766882"/>
                </a:lnTo>
                <a:lnTo>
                  <a:pt x="395266" y="763931"/>
                </a:lnTo>
                <a:lnTo>
                  <a:pt x="400252" y="761887"/>
                </a:lnTo>
                <a:lnTo>
                  <a:pt x="405237" y="760071"/>
                </a:lnTo>
                <a:lnTo>
                  <a:pt x="410222" y="758709"/>
                </a:lnTo>
                <a:lnTo>
                  <a:pt x="415661" y="758255"/>
                </a:lnTo>
                <a:lnTo>
                  <a:pt x="431071" y="756666"/>
                </a:lnTo>
                <a:lnTo>
                  <a:pt x="446027" y="755076"/>
                </a:lnTo>
                <a:lnTo>
                  <a:pt x="461210" y="753714"/>
                </a:lnTo>
                <a:lnTo>
                  <a:pt x="476166" y="751898"/>
                </a:lnTo>
                <a:lnTo>
                  <a:pt x="491123" y="749854"/>
                </a:lnTo>
                <a:lnTo>
                  <a:pt x="506079" y="747357"/>
                </a:lnTo>
                <a:lnTo>
                  <a:pt x="521035" y="745087"/>
                </a:lnTo>
                <a:lnTo>
                  <a:pt x="535765" y="742589"/>
                </a:lnTo>
                <a:lnTo>
                  <a:pt x="550495" y="739638"/>
                </a:lnTo>
                <a:lnTo>
                  <a:pt x="565224" y="736913"/>
                </a:lnTo>
                <a:lnTo>
                  <a:pt x="579728" y="733735"/>
                </a:lnTo>
                <a:lnTo>
                  <a:pt x="594231" y="730329"/>
                </a:lnTo>
                <a:lnTo>
                  <a:pt x="608734" y="726697"/>
                </a:lnTo>
                <a:lnTo>
                  <a:pt x="623010" y="723064"/>
                </a:lnTo>
                <a:lnTo>
                  <a:pt x="637287" y="719432"/>
                </a:lnTo>
                <a:lnTo>
                  <a:pt x="651563" y="715345"/>
                </a:lnTo>
                <a:lnTo>
                  <a:pt x="665613" y="711259"/>
                </a:lnTo>
                <a:lnTo>
                  <a:pt x="679890" y="706945"/>
                </a:lnTo>
                <a:lnTo>
                  <a:pt x="693713" y="702404"/>
                </a:lnTo>
                <a:lnTo>
                  <a:pt x="707763" y="697864"/>
                </a:lnTo>
                <a:lnTo>
                  <a:pt x="721586" y="692869"/>
                </a:lnTo>
                <a:lnTo>
                  <a:pt x="735183" y="687874"/>
                </a:lnTo>
                <a:lnTo>
                  <a:pt x="749233" y="682652"/>
                </a:lnTo>
                <a:lnTo>
                  <a:pt x="762603" y="677430"/>
                </a:lnTo>
                <a:lnTo>
                  <a:pt x="776199" y="671755"/>
                </a:lnTo>
                <a:lnTo>
                  <a:pt x="789569" y="666079"/>
                </a:lnTo>
                <a:lnTo>
                  <a:pt x="803166" y="660176"/>
                </a:lnTo>
                <a:lnTo>
                  <a:pt x="816536" y="654273"/>
                </a:lnTo>
                <a:lnTo>
                  <a:pt x="829679" y="648143"/>
                </a:lnTo>
                <a:lnTo>
                  <a:pt x="842823" y="641559"/>
                </a:lnTo>
                <a:lnTo>
                  <a:pt x="855966" y="634975"/>
                </a:lnTo>
                <a:lnTo>
                  <a:pt x="868883" y="628164"/>
                </a:lnTo>
                <a:lnTo>
                  <a:pt x="889505" y="617039"/>
                </a:lnTo>
                <a:lnTo>
                  <a:pt x="910126" y="605460"/>
                </a:lnTo>
                <a:lnTo>
                  <a:pt x="930068" y="593655"/>
                </a:lnTo>
                <a:lnTo>
                  <a:pt x="950237" y="580941"/>
                </a:lnTo>
                <a:lnTo>
                  <a:pt x="970178" y="568000"/>
                </a:lnTo>
                <a:lnTo>
                  <a:pt x="989667" y="554832"/>
                </a:lnTo>
                <a:lnTo>
                  <a:pt x="1008929" y="540982"/>
                </a:lnTo>
                <a:lnTo>
                  <a:pt x="1027964" y="526906"/>
                </a:lnTo>
                <a:lnTo>
                  <a:pt x="1046773" y="512149"/>
                </a:lnTo>
                <a:lnTo>
                  <a:pt x="1065355" y="497165"/>
                </a:lnTo>
                <a:lnTo>
                  <a:pt x="1083937" y="481726"/>
                </a:lnTo>
                <a:lnTo>
                  <a:pt x="1102066" y="466061"/>
                </a:lnTo>
                <a:lnTo>
                  <a:pt x="1119742" y="449714"/>
                </a:lnTo>
                <a:lnTo>
                  <a:pt x="1137644" y="433141"/>
                </a:lnTo>
                <a:lnTo>
                  <a:pt x="1154866" y="416113"/>
                </a:lnTo>
                <a:lnTo>
                  <a:pt x="1171862" y="398859"/>
                </a:lnTo>
                <a:lnTo>
                  <a:pt x="1184779" y="385236"/>
                </a:lnTo>
                <a:lnTo>
                  <a:pt x="1197469" y="371841"/>
                </a:lnTo>
                <a:lnTo>
                  <a:pt x="1209480" y="358219"/>
                </a:lnTo>
                <a:lnTo>
                  <a:pt x="1221037" y="344597"/>
                </a:lnTo>
                <a:lnTo>
                  <a:pt x="1232367" y="331429"/>
                </a:lnTo>
                <a:lnTo>
                  <a:pt x="1243245" y="318261"/>
                </a:lnTo>
                <a:lnTo>
                  <a:pt x="1253895" y="305093"/>
                </a:lnTo>
                <a:lnTo>
                  <a:pt x="1263866" y="292606"/>
                </a:lnTo>
                <a:lnTo>
                  <a:pt x="1273384" y="279665"/>
                </a:lnTo>
                <a:lnTo>
                  <a:pt x="1282675" y="267178"/>
                </a:lnTo>
                <a:lnTo>
                  <a:pt x="1291739" y="255145"/>
                </a:lnTo>
                <a:lnTo>
                  <a:pt x="1300124" y="242886"/>
                </a:lnTo>
                <a:lnTo>
                  <a:pt x="1308282" y="231307"/>
                </a:lnTo>
                <a:lnTo>
                  <a:pt x="1316213" y="219728"/>
                </a:lnTo>
                <a:lnTo>
                  <a:pt x="1330263" y="197706"/>
                </a:lnTo>
                <a:lnTo>
                  <a:pt x="1107958" y="281027"/>
                </a:lnTo>
                <a:lnTo>
                  <a:pt x="1102746" y="282390"/>
                </a:lnTo>
                <a:lnTo>
                  <a:pt x="1097534" y="283525"/>
                </a:lnTo>
                <a:lnTo>
                  <a:pt x="1092322" y="283979"/>
                </a:lnTo>
                <a:lnTo>
                  <a:pt x="1087110" y="283979"/>
                </a:lnTo>
                <a:lnTo>
                  <a:pt x="1081898" y="283752"/>
                </a:lnTo>
                <a:lnTo>
                  <a:pt x="1076686" y="282844"/>
                </a:lnTo>
                <a:lnTo>
                  <a:pt x="1071927" y="281255"/>
                </a:lnTo>
                <a:lnTo>
                  <a:pt x="1067168" y="279438"/>
                </a:lnTo>
                <a:lnTo>
                  <a:pt x="1062636" y="277168"/>
                </a:lnTo>
                <a:lnTo>
                  <a:pt x="1058103" y="274216"/>
                </a:lnTo>
                <a:lnTo>
                  <a:pt x="1054251" y="270811"/>
                </a:lnTo>
                <a:lnTo>
                  <a:pt x="1050399" y="267178"/>
                </a:lnTo>
                <a:lnTo>
                  <a:pt x="1047226" y="263319"/>
                </a:lnTo>
                <a:lnTo>
                  <a:pt x="1044054" y="259005"/>
                </a:lnTo>
                <a:lnTo>
                  <a:pt x="1041561" y="254237"/>
                </a:lnTo>
                <a:lnTo>
                  <a:pt x="1039295" y="249470"/>
                </a:lnTo>
                <a:lnTo>
                  <a:pt x="1037482" y="244021"/>
                </a:lnTo>
                <a:lnTo>
                  <a:pt x="1036575" y="238799"/>
                </a:lnTo>
                <a:lnTo>
                  <a:pt x="1036122" y="233350"/>
                </a:lnTo>
                <a:lnTo>
                  <a:pt x="1036122" y="228355"/>
                </a:lnTo>
                <a:lnTo>
                  <a:pt x="1036349" y="223134"/>
                </a:lnTo>
                <a:lnTo>
                  <a:pt x="1037255" y="218139"/>
                </a:lnTo>
                <a:lnTo>
                  <a:pt x="1038841" y="213144"/>
                </a:lnTo>
                <a:lnTo>
                  <a:pt x="1040654" y="208376"/>
                </a:lnTo>
                <a:lnTo>
                  <a:pt x="1042920" y="203836"/>
                </a:lnTo>
                <a:lnTo>
                  <a:pt x="1045866" y="199295"/>
                </a:lnTo>
                <a:lnTo>
                  <a:pt x="1049266" y="195435"/>
                </a:lnTo>
                <a:lnTo>
                  <a:pt x="1052891" y="191576"/>
                </a:lnTo>
                <a:lnTo>
                  <a:pt x="1056744" y="188170"/>
                </a:lnTo>
                <a:lnTo>
                  <a:pt x="1061049" y="185219"/>
                </a:lnTo>
                <a:lnTo>
                  <a:pt x="1065582" y="182494"/>
                </a:lnTo>
                <a:lnTo>
                  <a:pt x="1070567" y="180451"/>
                </a:lnTo>
                <a:lnTo>
                  <a:pt x="1443569" y="41279"/>
                </a:lnTo>
                <a:lnTo>
                  <a:pt x="1446288" y="40370"/>
                </a:lnTo>
                <a:lnTo>
                  <a:pt x="1449461" y="39462"/>
                </a:lnTo>
                <a:lnTo>
                  <a:pt x="1452633" y="38781"/>
                </a:lnTo>
                <a:lnTo>
                  <a:pt x="1455579" y="38327"/>
                </a:lnTo>
                <a:lnTo>
                  <a:pt x="1458752" y="38100"/>
                </a:lnTo>
                <a:close/>
                <a:moveTo>
                  <a:pt x="102528" y="0"/>
                </a:moveTo>
                <a:lnTo>
                  <a:pt x="107971" y="454"/>
                </a:lnTo>
                <a:lnTo>
                  <a:pt x="113189" y="681"/>
                </a:lnTo>
                <a:lnTo>
                  <a:pt x="118406" y="1361"/>
                </a:lnTo>
                <a:lnTo>
                  <a:pt x="123169" y="2268"/>
                </a:lnTo>
                <a:lnTo>
                  <a:pt x="128386" y="3403"/>
                </a:lnTo>
                <a:lnTo>
                  <a:pt x="133376" y="4764"/>
                </a:lnTo>
                <a:lnTo>
                  <a:pt x="137913" y="6578"/>
                </a:lnTo>
                <a:lnTo>
                  <a:pt x="142450" y="8393"/>
                </a:lnTo>
                <a:lnTo>
                  <a:pt x="147213" y="10434"/>
                </a:lnTo>
                <a:lnTo>
                  <a:pt x="151523" y="12476"/>
                </a:lnTo>
                <a:lnTo>
                  <a:pt x="156059" y="14971"/>
                </a:lnTo>
                <a:lnTo>
                  <a:pt x="160143" y="17693"/>
                </a:lnTo>
                <a:lnTo>
                  <a:pt x="164225" y="20642"/>
                </a:lnTo>
                <a:lnTo>
                  <a:pt x="168082" y="23590"/>
                </a:lnTo>
                <a:lnTo>
                  <a:pt x="171711" y="26993"/>
                </a:lnTo>
                <a:lnTo>
                  <a:pt x="175340" y="30169"/>
                </a:lnTo>
                <a:lnTo>
                  <a:pt x="178743" y="33798"/>
                </a:lnTo>
                <a:lnTo>
                  <a:pt x="181918" y="37427"/>
                </a:lnTo>
                <a:lnTo>
                  <a:pt x="185094" y="41510"/>
                </a:lnTo>
                <a:lnTo>
                  <a:pt x="188043" y="45593"/>
                </a:lnTo>
                <a:lnTo>
                  <a:pt x="190538" y="49676"/>
                </a:lnTo>
                <a:lnTo>
                  <a:pt x="193033" y="53986"/>
                </a:lnTo>
                <a:lnTo>
                  <a:pt x="195074" y="58296"/>
                </a:lnTo>
                <a:lnTo>
                  <a:pt x="197343" y="63059"/>
                </a:lnTo>
                <a:lnTo>
                  <a:pt x="199157" y="67596"/>
                </a:lnTo>
                <a:lnTo>
                  <a:pt x="200745" y="72359"/>
                </a:lnTo>
                <a:lnTo>
                  <a:pt x="202106" y="77122"/>
                </a:lnTo>
                <a:lnTo>
                  <a:pt x="203467" y="82340"/>
                </a:lnTo>
                <a:lnTo>
                  <a:pt x="204148" y="87330"/>
                </a:lnTo>
                <a:lnTo>
                  <a:pt x="205055" y="92320"/>
                </a:lnTo>
                <a:lnTo>
                  <a:pt x="205282" y="97537"/>
                </a:lnTo>
                <a:lnTo>
                  <a:pt x="205509" y="102981"/>
                </a:lnTo>
                <a:lnTo>
                  <a:pt x="205509" y="2092965"/>
                </a:lnTo>
                <a:lnTo>
                  <a:pt x="2195719" y="2092965"/>
                </a:lnTo>
                <a:lnTo>
                  <a:pt x="2201163" y="2093192"/>
                </a:lnTo>
                <a:lnTo>
                  <a:pt x="2206380" y="2093419"/>
                </a:lnTo>
                <a:lnTo>
                  <a:pt x="2211597" y="2094326"/>
                </a:lnTo>
                <a:lnTo>
                  <a:pt x="2216587" y="2095233"/>
                </a:lnTo>
                <a:lnTo>
                  <a:pt x="2221578" y="2096367"/>
                </a:lnTo>
                <a:lnTo>
                  <a:pt x="2226568" y="2097501"/>
                </a:lnTo>
                <a:lnTo>
                  <a:pt x="2231105" y="2099316"/>
                </a:lnTo>
                <a:lnTo>
                  <a:pt x="2235868" y="2101131"/>
                </a:lnTo>
                <a:lnTo>
                  <a:pt x="2240405" y="2103172"/>
                </a:lnTo>
                <a:lnTo>
                  <a:pt x="2244714" y="2105667"/>
                </a:lnTo>
                <a:lnTo>
                  <a:pt x="2249251" y="2107936"/>
                </a:lnTo>
                <a:lnTo>
                  <a:pt x="2253334" y="2110658"/>
                </a:lnTo>
                <a:lnTo>
                  <a:pt x="2257417" y="2113606"/>
                </a:lnTo>
                <a:lnTo>
                  <a:pt x="2261273" y="2116328"/>
                </a:lnTo>
                <a:lnTo>
                  <a:pt x="2264902" y="2119731"/>
                </a:lnTo>
                <a:lnTo>
                  <a:pt x="2268532" y="2123133"/>
                </a:lnTo>
                <a:lnTo>
                  <a:pt x="2271934" y="2126763"/>
                </a:lnTo>
                <a:lnTo>
                  <a:pt x="2275337" y="2130619"/>
                </a:lnTo>
                <a:lnTo>
                  <a:pt x="2278285" y="2134475"/>
                </a:lnTo>
                <a:lnTo>
                  <a:pt x="2281234" y="2138331"/>
                </a:lnTo>
                <a:lnTo>
                  <a:pt x="2283729" y="2142414"/>
                </a:lnTo>
                <a:lnTo>
                  <a:pt x="2286224" y="2146724"/>
                </a:lnTo>
                <a:lnTo>
                  <a:pt x="2288720" y="2151260"/>
                </a:lnTo>
                <a:lnTo>
                  <a:pt x="2290761" y="2155797"/>
                </a:lnTo>
                <a:lnTo>
                  <a:pt x="2292576" y="2160560"/>
                </a:lnTo>
                <a:lnTo>
                  <a:pt x="2294164" y="2165324"/>
                </a:lnTo>
                <a:lnTo>
                  <a:pt x="2295298" y="2170087"/>
                </a:lnTo>
                <a:lnTo>
                  <a:pt x="2296659" y="2175304"/>
                </a:lnTo>
                <a:lnTo>
                  <a:pt x="2297339" y="2180068"/>
                </a:lnTo>
                <a:lnTo>
                  <a:pt x="2298246" y="2185285"/>
                </a:lnTo>
                <a:lnTo>
                  <a:pt x="2298473" y="2190729"/>
                </a:lnTo>
                <a:lnTo>
                  <a:pt x="2298700" y="2195946"/>
                </a:lnTo>
                <a:lnTo>
                  <a:pt x="2298473" y="2201163"/>
                </a:lnTo>
                <a:lnTo>
                  <a:pt x="2298246" y="2206380"/>
                </a:lnTo>
                <a:lnTo>
                  <a:pt x="2297339" y="2211597"/>
                </a:lnTo>
                <a:lnTo>
                  <a:pt x="2296659" y="2216361"/>
                </a:lnTo>
                <a:lnTo>
                  <a:pt x="2295298" y="2221578"/>
                </a:lnTo>
                <a:lnTo>
                  <a:pt x="2294164" y="2226568"/>
                </a:lnTo>
                <a:lnTo>
                  <a:pt x="2292576" y="2231105"/>
                </a:lnTo>
                <a:lnTo>
                  <a:pt x="2290761" y="2235868"/>
                </a:lnTo>
                <a:lnTo>
                  <a:pt x="2288720" y="2240405"/>
                </a:lnTo>
                <a:lnTo>
                  <a:pt x="2286224" y="2244941"/>
                </a:lnTo>
                <a:lnTo>
                  <a:pt x="2283729" y="2249251"/>
                </a:lnTo>
                <a:lnTo>
                  <a:pt x="2281234" y="2253334"/>
                </a:lnTo>
                <a:lnTo>
                  <a:pt x="2278285" y="2257417"/>
                </a:lnTo>
                <a:lnTo>
                  <a:pt x="2275337" y="2261273"/>
                </a:lnTo>
                <a:lnTo>
                  <a:pt x="2271934" y="2264902"/>
                </a:lnTo>
                <a:lnTo>
                  <a:pt x="2268532" y="2268532"/>
                </a:lnTo>
                <a:lnTo>
                  <a:pt x="2264902" y="2271934"/>
                </a:lnTo>
                <a:lnTo>
                  <a:pt x="2261273" y="2275337"/>
                </a:lnTo>
                <a:lnTo>
                  <a:pt x="2257417" y="2278059"/>
                </a:lnTo>
                <a:lnTo>
                  <a:pt x="2253334" y="2281234"/>
                </a:lnTo>
                <a:lnTo>
                  <a:pt x="2249251" y="2283729"/>
                </a:lnTo>
                <a:lnTo>
                  <a:pt x="2244714" y="2286451"/>
                </a:lnTo>
                <a:lnTo>
                  <a:pt x="2240405" y="2288493"/>
                </a:lnTo>
                <a:lnTo>
                  <a:pt x="2235868" y="2290534"/>
                </a:lnTo>
                <a:lnTo>
                  <a:pt x="2231105" y="2292349"/>
                </a:lnTo>
                <a:lnTo>
                  <a:pt x="2226568" y="2294164"/>
                </a:lnTo>
                <a:lnTo>
                  <a:pt x="2221578" y="2295298"/>
                </a:lnTo>
                <a:lnTo>
                  <a:pt x="2216587" y="2296659"/>
                </a:lnTo>
                <a:lnTo>
                  <a:pt x="2211597" y="2297566"/>
                </a:lnTo>
                <a:lnTo>
                  <a:pt x="2206380" y="2298246"/>
                </a:lnTo>
                <a:lnTo>
                  <a:pt x="2201163" y="2298473"/>
                </a:lnTo>
                <a:lnTo>
                  <a:pt x="2195719" y="2298700"/>
                </a:lnTo>
                <a:lnTo>
                  <a:pt x="102528" y="2298700"/>
                </a:lnTo>
                <a:lnTo>
                  <a:pt x="97310" y="2298473"/>
                </a:lnTo>
                <a:lnTo>
                  <a:pt x="92093" y="2298246"/>
                </a:lnTo>
                <a:lnTo>
                  <a:pt x="86876" y="2297566"/>
                </a:lnTo>
                <a:lnTo>
                  <a:pt x="81886" y="2296659"/>
                </a:lnTo>
                <a:lnTo>
                  <a:pt x="77122" y="2295298"/>
                </a:lnTo>
                <a:lnTo>
                  <a:pt x="72132" y="2294164"/>
                </a:lnTo>
                <a:lnTo>
                  <a:pt x="67142" y="2292349"/>
                </a:lnTo>
                <a:lnTo>
                  <a:pt x="62605" y="2290534"/>
                </a:lnTo>
                <a:lnTo>
                  <a:pt x="57842" y="2288493"/>
                </a:lnTo>
                <a:lnTo>
                  <a:pt x="53532" y="2286451"/>
                </a:lnTo>
                <a:lnTo>
                  <a:pt x="49449" y="2283729"/>
                </a:lnTo>
                <a:lnTo>
                  <a:pt x="45139" y="2281234"/>
                </a:lnTo>
                <a:lnTo>
                  <a:pt x="41283" y="2278059"/>
                </a:lnTo>
                <a:lnTo>
                  <a:pt x="37200" y="2275337"/>
                </a:lnTo>
                <a:lnTo>
                  <a:pt x="33344" y="2271934"/>
                </a:lnTo>
                <a:lnTo>
                  <a:pt x="29715" y="2268532"/>
                </a:lnTo>
                <a:lnTo>
                  <a:pt x="26539" y="2264902"/>
                </a:lnTo>
                <a:lnTo>
                  <a:pt x="23364" y="2261273"/>
                </a:lnTo>
                <a:lnTo>
                  <a:pt x="20188" y="2257417"/>
                </a:lnTo>
                <a:lnTo>
                  <a:pt x="17466" y="2253334"/>
                </a:lnTo>
                <a:lnTo>
                  <a:pt x="14517" y="2249251"/>
                </a:lnTo>
                <a:lnTo>
                  <a:pt x="12249" y="2244941"/>
                </a:lnTo>
                <a:lnTo>
                  <a:pt x="9981" y="2240405"/>
                </a:lnTo>
                <a:lnTo>
                  <a:pt x="7939" y="2235868"/>
                </a:lnTo>
                <a:lnTo>
                  <a:pt x="6125" y="2231105"/>
                </a:lnTo>
                <a:lnTo>
                  <a:pt x="4537" y="2226568"/>
                </a:lnTo>
                <a:lnTo>
                  <a:pt x="2949" y="2221578"/>
                </a:lnTo>
                <a:lnTo>
                  <a:pt x="2042" y="2216361"/>
                </a:lnTo>
                <a:lnTo>
                  <a:pt x="907" y="2211597"/>
                </a:lnTo>
                <a:lnTo>
                  <a:pt x="454" y="2206380"/>
                </a:lnTo>
                <a:lnTo>
                  <a:pt x="0" y="2201163"/>
                </a:lnTo>
                <a:lnTo>
                  <a:pt x="0" y="2195946"/>
                </a:lnTo>
                <a:lnTo>
                  <a:pt x="0" y="102981"/>
                </a:lnTo>
                <a:lnTo>
                  <a:pt x="0" y="97537"/>
                </a:lnTo>
                <a:lnTo>
                  <a:pt x="454" y="92320"/>
                </a:lnTo>
                <a:lnTo>
                  <a:pt x="907" y="87330"/>
                </a:lnTo>
                <a:lnTo>
                  <a:pt x="2042" y="82340"/>
                </a:lnTo>
                <a:lnTo>
                  <a:pt x="2949" y="77122"/>
                </a:lnTo>
                <a:lnTo>
                  <a:pt x="4537" y="72359"/>
                </a:lnTo>
                <a:lnTo>
                  <a:pt x="6125" y="67596"/>
                </a:lnTo>
                <a:lnTo>
                  <a:pt x="7939" y="63059"/>
                </a:lnTo>
                <a:lnTo>
                  <a:pt x="9981" y="58296"/>
                </a:lnTo>
                <a:lnTo>
                  <a:pt x="12249" y="53986"/>
                </a:lnTo>
                <a:lnTo>
                  <a:pt x="14517" y="49676"/>
                </a:lnTo>
                <a:lnTo>
                  <a:pt x="17466" y="45593"/>
                </a:lnTo>
                <a:lnTo>
                  <a:pt x="20188" y="41510"/>
                </a:lnTo>
                <a:lnTo>
                  <a:pt x="23364" y="37427"/>
                </a:lnTo>
                <a:lnTo>
                  <a:pt x="26539" y="33798"/>
                </a:lnTo>
                <a:lnTo>
                  <a:pt x="29715" y="30169"/>
                </a:lnTo>
                <a:lnTo>
                  <a:pt x="33344" y="26993"/>
                </a:lnTo>
                <a:lnTo>
                  <a:pt x="37200" y="23590"/>
                </a:lnTo>
                <a:lnTo>
                  <a:pt x="41283" y="20642"/>
                </a:lnTo>
                <a:lnTo>
                  <a:pt x="45139" y="17693"/>
                </a:lnTo>
                <a:lnTo>
                  <a:pt x="49449" y="14971"/>
                </a:lnTo>
                <a:lnTo>
                  <a:pt x="53532" y="12476"/>
                </a:lnTo>
                <a:lnTo>
                  <a:pt x="57842" y="10434"/>
                </a:lnTo>
                <a:lnTo>
                  <a:pt x="62605" y="8393"/>
                </a:lnTo>
                <a:lnTo>
                  <a:pt x="67142" y="6578"/>
                </a:lnTo>
                <a:lnTo>
                  <a:pt x="72132" y="4764"/>
                </a:lnTo>
                <a:lnTo>
                  <a:pt x="77122" y="3403"/>
                </a:lnTo>
                <a:lnTo>
                  <a:pt x="81886" y="2268"/>
                </a:lnTo>
                <a:lnTo>
                  <a:pt x="86876" y="1361"/>
                </a:lnTo>
                <a:lnTo>
                  <a:pt x="92093" y="681"/>
                </a:lnTo>
                <a:lnTo>
                  <a:pt x="97310" y="454"/>
                </a:lnTo>
                <a:lnTo>
                  <a:pt x="102528"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latin typeface="Arial" panose="020B0604020202090204" pitchFamily="34" charset="0"/>
              <a:ea typeface="微软雅黑" panose="020B0503020204020204" pitchFamily="34" charset="-122"/>
              <a:sym typeface="Arial" panose="020B0604020202090204" pitchFamily="34" charset="0"/>
            </a:endParaRPr>
          </a:p>
        </p:txBody>
      </p:sp>
      <p:sp>
        <p:nvSpPr>
          <p:cNvPr id="28" name="KSO_Shape"/>
          <p:cNvSpPr/>
          <p:nvPr/>
        </p:nvSpPr>
        <p:spPr bwMode="auto">
          <a:xfrm>
            <a:off x="9520508" y="3201489"/>
            <a:ext cx="326552" cy="326008"/>
          </a:xfrm>
          <a:custGeom>
            <a:avLst/>
            <a:gdLst>
              <a:gd name="T0" fmla="*/ 951907 w 1454150"/>
              <a:gd name="T1" fmla="*/ 902365 h 1452563"/>
              <a:gd name="T2" fmla="*/ 1118156 w 1454150"/>
              <a:gd name="T3" fmla="*/ 484289 h 1452563"/>
              <a:gd name="T4" fmla="*/ 1047798 w 1454150"/>
              <a:gd name="T5" fmla="*/ 1245613 h 1452563"/>
              <a:gd name="T6" fmla="*/ 619108 w 1454150"/>
              <a:gd name="T7" fmla="*/ 925525 h 1452563"/>
              <a:gd name="T8" fmla="*/ 831506 w 1454150"/>
              <a:gd name="T9" fmla="*/ 168280 h 1452563"/>
              <a:gd name="T10" fmla="*/ 661755 w 1454150"/>
              <a:gd name="T11" fmla="*/ 214282 h 1452563"/>
              <a:gd name="T12" fmla="*/ 508952 w 1454150"/>
              <a:gd name="T13" fmla="*/ 294415 h 1452563"/>
              <a:gd name="T14" fmla="*/ 378444 w 1454150"/>
              <a:gd name="T15" fmla="*/ 404820 h 1452563"/>
              <a:gd name="T16" fmla="*/ 274394 w 1454150"/>
              <a:gd name="T17" fmla="*/ 540454 h 1452563"/>
              <a:gd name="T18" fmla="*/ 201262 w 1454150"/>
              <a:gd name="T19" fmla="*/ 697159 h 1452563"/>
              <a:gd name="T20" fmla="*/ 163804 w 1454150"/>
              <a:gd name="T21" fmla="*/ 870186 h 1452563"/>
              <a:gd name="T22" fmla="*/ 165884 w 1454150"/>
              <a:gd name="T23" fmla="*/ 1052117 h 1452563"/>
              <a:gd name="T24" fmla="*/ 207504 w 1454150"/>
              <a:gd name="T25" fmla="*/ 1223069 h 1452563"/>
              <a:gd name="T26" fmla="*/ 284501 w 1454150"/>
              <a:gd name="T27" fmla="*/ 1377696 h 1452563"/>
              <a:gd name="T28" fmla="*/ 391821 w 1454150"/>
              <a:gd name="T29" fmla="*/ 1510954 h 1452563"/>
              <a:gd name="T30" fmla="*/ 525005 w 1454150"/>
              <a:gd name="T31" fmla="*/ 1618095 h 1452563"/>
              <a:gd name="T32" fmla="*/ 679890 w 1454150"/>
              <a:gd name="T33" fmla="*/ 1694667 h 1452563"/>
              <a:gd name="T34" fmla="*/ 851424 w 1454150"/>
              <a:gd name="T35" fmla="*/ 1736217 h 1452563"/>
              <a:gd name="T36" fmla="*/ 1033361 w 1454150"/>
              <a:gd name="T37" fmla="*/ 1738591 h 1452563"/>
              <a:gd name="T38" fmla="*/ 1206679 w 1454150"/>
              <a:gd name="T39" fmla="*/ 1700899 h 1452563"/>
              <a:gd name="T40" fmla="*/ 1363645 w 1454150"/>
              <a:gd name="T41" fmla="*/ 1628186 h 1452563"/>
              <a:gd name="T42" fmla="*/ 1499503 w 1454150"/>
              <a:gd name="T43" fmla="*/ 1524013 h 1452563"/>
              <a:gd name="T44" fmla="*/ 1610093 w 1454150"/>
              <a:gd name="T45" fmla="*/ 1393723 h 1452563"/>
              <a:gd name="T46" fmla="*/ 1690361 w 1454150"/>
              <a:gd name="T47" fmla="*/ 1241172 h 1452563"/>
              <a:gd name="T48" fmla="*/ 1736439 w 1454150"/>
              <a:gd name="T49" fmla="*/ 1071706 h 1452563"/>
              <a:gd name="T50" fmla="*/ 1742980 w 1454150"/>
              <a:gd name="T51" fmla="*/ 890070 h 1452563"/>
              <a:gd name="T52" fmla="*/ 1709982 w 1454150"/>
              <a:gd name="T53" fmla="*/ 715559 h 1452563"/>
              <a:gd name="T54" fmla="*/ 1640417 w 1454150"/>
              <a:gd name="T55" fmla="*/ 556777 h 1452563"/>
              <a:gd name="T56" fmla="*/ 1539341 w 1454150"/>
              <a:gd name="T57" fmla="*/ 418770 h 1452563"/>
              <a:gd name="T58" fmla="*/ 1411508 w 1454150"/>
              <a:gd name="T59" fmla="*/ 305693 h 1452563"/>
              <a:gd name="T60" fmla="*/ 1261379 w 1454150"/>
              <a:gd name="T61" fmla="*/ 221702 h 1452563"/>
              <a:gd name="T62" fmla="*/ 1092819 w 1454150"/>
              <a:gd name="T63" fmla="*/ 171842 h 1452563"/>
              <a:gd name="T64" fmla="*/ 976877 w 1454150"/>
              <a:gd name="T65" fmla="*/ 297 h 1452563"/>
              <a:gd name="T66" fmla="*/ 1190328 w 1454150"/>
              <a:gd name="T67" fmla="*/ 29976 h 1452563"/>
              <a:gd name="T68" fmla="*/ 1385941 w 1454150"/>
              <a:gd name="T69" fmla="*/ 104174 h 1452563"/>
              <a:gd name="T70" fmla="*/ 1558366 w 1454150"/>
              <a:gd name="T71" fmla="*/ 216953 h 1452563"/>
              <a:gd name="T72" fmla="*/ 1701955 w 1454150"/>
              <a:gd name="T73" fmla="*/ 364160 h 1452563"/>
              <a:gd name="T74" fmla="*/ 1811058 w 1454150"/>
              <a:gd name="T75" fmla="*/ 538969 h 1452563"/>
              <a:gd name="T76" fmla="*/ 1880623 w 1454150"/>
              <a:gd name="T77" fmla="*/ 736334 h 1452563"/>
              <a:gd name="T78" fmla="*/ 1905000 w 1454150"/>
              <a:gd name="T79" fmla="*/ 950913 h 1452563"/>
              <a:gd name="T80" fmla="*/ 1880623 w 1454150"/>
              <a:gd name="T81" fmla="*/ 1165788 h 1452563"/>
              <a:gd name="T82" fmla="*/ 1811058 w 1454150"/>
              <a:gd name="T83" fmla="*/ 1363449 h 1452563"/>
              <a:gd name="T84" fmla="*/ 1701955 w 1454150"/>
              <a:gd name="T85" fmla="*/ 1538259 h 1452563"/>
              <a:gd name="T86" fmla="*/ 1558366 w 1454150"/>
              <a:gd name="T87" fmla="*/ 1684872 h 1452563"/>
              <a:gd name="T88" fmla="*/ 1385941 w 1454150"/>
              <a:gd name="T89" fmla="*/ 1798246 h 1452563"/>
              <a:gd name="T90" fmla="*/ 1190328 w 1454150"/>
              <a:gd name="T91" fmla="*/ 1872146 h 1452563"/>
              <a:gd name="T92" fmla="*/ 976877 w 1454150"/>
              <a:gd name="T93" fmla="*/ 1901529 h 1452563"/>
              <a:gd name="T94" fmla="*/ 760454 w 1454150"/>
              <a:gd name="T95" fmla="*/ 1882534 h 1452563"/>
              <a:gd name="T96" fmla="*/ 560679 w 1454150"/>
              <a:gd name="T97" fmla="*/ 1818131 h 1452563"/>
              <a:gd name="T98" fmla="*/ 382605 w 1454150"/>
              <a:gd name="T99" fmla="*/ 1713067 h 1452563"/>
              <a:gd name="T100" fmla="*/ 232179 w 1454150"/>
              <a:gd name="T101" fmla="*/ 1573280 h 1452563"/>
              <a:gd name="T102" fmla="*/ 115049 w 1454150"/>
              <a:gd name="T103" fmla="*/ 1404406 h 1452563"/>
              <a:gd name="T104" fmla="*/ 36269 w 1454150"/>
              <a:gd name="T105" fmla="*/ 1211493 h 1452563"/>
              <a:gd name="T106" fmla="*/ 1190 w 1454150"/>
              <a:gd name="T107" fmla="*/ 999883 h 1452563"/>
              <a:gd name="T108" fmla="*/ 14566 w 1454150"/>
              <a:gd name="T109" fmla="*/ 782633 h 1452563"/>
              <a:gd name="T110" fmla="*/ 74916 w 1454150"/>
              <a:gd name="T111" fmla="*/ 580816 h 1452563"/>
              <a:gd name="T112" fmla="*/ 175695 w 1454150"/>
              <a:gd name="T113" fmla="*/ 400369 h 1452563"/>
              <a:gd name="T114" fmla="*/ 312149 w 1454150"/>
              <a:gd name="T115" fmla="*/ 246929 h 1452563"/>
              <a:gd name="T116" fmla="*/ 478331 w 1454150"/>
              <a:gd name="T117" fmla="*/ 126136 h 1452563"/>
              <a:gd name="T118" fmla="*/ 669187 w 1454150"/>
              <a:gd name="T119" fmla="*/ 42738 h 1452563"/>
              <a:gd name="T120" fmla="*/ 879071 w 1454150"/>
              <a:gd name="T121" fmla="*/ 2671 h 145256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454150" h="1452563">
                <a:moveTo>
                  <a:pt x="425450" y="369887"/>
                </a:moveTo>
                <a:lnTo>
                  <a:pt x="603796" y="369887"/>
                </a:lnTo>
                <a:lnTo>
                  <a:pt x="680619" y="559934"/>
                </a:lnTo>
                <a:lnTo>
                  <a:pt x="687644" y="577396"/>
                </a:lnTo>
                <a:lnTo>
                  <a:pt x="693989" y="594178"/>
                </a:lnTo>
                <a:lnTo>
                  <a:pt x="699881" y="610507"/>
                </a:lnTo>
                <a:lnTo>
                  <a:pt x="705547" y="626835"/>
                </a:lnTo>
                <a:lnTo>
                  <a:pt x="715971" y="658132"/>
                </a:lnTo>
                <a:lnTo>
                  <a:pt x="726622" y="689202"/>
                </a:lnTo>
                <a:lnTo>
                  <a:pt x="728661" y="689202"/>
                </a:lnTo>
                <a:lnTo>
                  <a:pt x="734100" y="674234"/>
                </a:lnTo>
                <a:lnTo>
                  <a:pt x="739539" y="658812"/>
                </a:lnTo>
                <a:lnTo>
                  <a:pt x="750643" y="626609"/>
                </a:lnTo>
                <a:lnTo>
                  <a:pt x="756535" y="609827"/>
                </a:lnTo>
                <a:lnTo>
                  <a:pt x="762654" y="593044"/>
                </a:lnTo>
                <a:lnTo>
                  <a:pt x="768999" y="576035"/>
                </a:lnTo>
                <a:lnTo>
                  <a:pt x="775571" y="558573"/>
                </a:lnTo>
                <a:lnTo>
                  <a:pt x="853526" y="369887"/>
                </a:lnTo>
                <a:lnTo>
                  <a:pt x="1028700" y="369887"/>
                </a:lnTo>
                <a:lnTo>
                  <a:pt x="841289" y="706891"/>
                </a:lnTo>
                <a:lnTo>
                  <a:pt x="971820" y="706891"/>
                </a:lnTo>
                <a:lnTo>
                  <a:pt x="971820" y="791255"/>
                </a:lnTo>
                <a:lnTo>
                  <a:pt x="799819" y="791255"/>
                </a:lnTo>
                <a:lnTo>
                  <a:pt x="799819" y="867228"/>
                </a:lnTo>
                <a:lnTo>
                  <a:pt x="971820" y="867228"/>
                </a:lnTo>
                <a:lnTo>
                  <a:pt x="971820" y="951366"/>
                </a:lnTo>
                <a:lnTo>
                  <a:pt x="799819" y="951366"/>
                </a:lnTo>
                <a:lnTo>
                  <a:pt x="799819" y="1141412"/>
                </a:lnTo>
                <a:lnTo>
                  <a:pt x="643454" y="1141412"/>
                </a:lnTo>
                <a:lnTo>
                  <a:pt x="643454" y="951366"/>
                </a:lnTo>
                <a:lnTo>
                  <a:pt x="472586" y="951366"/>
                </a:lnTo>
                <a:lnTo>
                  <a:pt x="472586" y="867228"/>
                </a:lnTo>
                <a:lnTo>
                  <a:pt x="643454" y="867228"/>
                </a:lnTo>
                <a:lnTo>
                  <a:pt x="643454" y="791255"/>
                </a:lnTo>
                <a:lnTo>
                  <a:pt x="472586" y="791255"/>
                </a:lnTo>
                <a:lnTo>
                  <a:pt x="472586" y="706891"/>
                </a:lnTo>
                <a:lnTo>
                  <a:pt x="603796" y="706891"/>
                </a:lnTo>
                <a:lnTo>
                  <a:pt x="425450" y="369887"/>
                </a:lnTo>
                <a:close/>
                <a:moveTo>
                  <a:pt x="727075" y="121501"/>
                </a:moveTo>
                <a:lnTo>
                  <a:pt x="711417" y="121727"/>
                </a:lnTo>
                <a:lnTo>
                  <a:pt x="695986" y="122634"/>
                </a:lnTo>
                <a:lnTo>
                  <a:pt x="680555" y="123541"/>
                </a:lnTo>
                <a:lnTo>
                  <a:pt x="665351" y="124901"/>
                </a:lnTo>
                <a:lnTo>
                  <a:pt x="649920" y="126487"/>
                </a:lnTo>
                <a:lnTo>
                  <a:pt x="634716" y="128528"/>
                </a:lnTo>
                <a:lnTo>
                  <a:pt x="619739" y="131248"/>
                </a:lnTo>
                <a:lnTo>
                  <a:pt x="604988" y="133968"/>
                </a:lnTo>
                <a:lnTo>
                  <a:pt x="590238" y="137368"/>
                </a:lnTo>
                <a:lnTo>
                  <a:pt x="575715" y="140768"/>
                </a:lnTo>
                <a:lnTo>
                  <a:pt x="561418" y="144849"/>
                </a:lnTo>
                <a:lnTo>
                  <a:pt x="547122" y="148929"/>
                </a:lnTo>
                <a:lnTo>
                  <a:pt x="533052" y="153462"/>
                </a:lnTo>
                <a:lnTo>
                  <a:pt x="518983" y="158223"/>
                </a:lnTo>
                <a:lnTo>
                  <a:pt x="505140" y="163663"/>
                </a:lnTo>
                <a:lnTo>
                  <a:pt x="491525" y="169330"/>
                </a:lnTo>
                <a:lnTo>
                  <a:pt x="477909" y="175224"/>
                </a:lnTo>
                <a:lnTo>
                  <a:pt x="464747" y="181117"/>
                </a:lnTo>
                <a:lnTo>
                  <a:pt x="451585" y="187691"/>
                </a:lnTo>
                <a:lnTo>
                  <a:pt x="438651" y="194718"/>
                </a:lnTo>
                <a:lnTo>
                  <a:pt x="425716" y="201745"/>
                </a:lnTo>
                <a:lnTo>
                  <a:pt x="413235" y="209226"/>
                </a:lnTo>
                <a:lnTo>
                  <a:pt x="400754" y="216933"/>
                </a:lnTo>
                <a:lnTo>
                  <a:pt x="388500" y="224866"/>
                </a:lnTo>
                <a:lnTo>
                  <a:pt x="376699" y="233480"/>
                </a:lnTo>
                <a:lnTo>
                  <a:pt x="364899" y="241867"/>
                </a:lnTo>
                <a:lnTo>
                  <a:pt x="353553" y="250708"/>
                </a:lnTo>
                <a:lnTo>
                  <a:pt x="341979" y="259775"/>
                </a:lnTo>
                <a:lnTo>
                  <a:pt x="330860" y="269069"/>
                </a:lnTo>
                <a:lnTo>
                  <a:pt x="319968" y="278816"/>
                </a:lnTo>
                <a:lnTo>
                  <a:pt x="309529" y="288563"/>
                </a:lnTo>
                <a:lnTo>
                  <a:pt x="299090" y="298764"/>
                </a:lnTo>
                <a:lnTo>
                  <a:pt x="288879" y="309191"/>
                </a:lnTo>
                <a:lnTo>
                  <a:pt x="278894" y="319845"/>
                </a:lnTo>
                <a:lnTo>
                  <a:pt x="269363" y="330726"/>
                </a:lnTo>
                <a:lnTo>
                  <a:pt x="260059" y="341606"/>
                </a:lnTo>
                <a:lnTo>
                  <a:pt x="250982" y="353167"/>
                </a:lnTo>
                <a:lnTo>
                  <a:pt x="241905" y="364501"/>
                </a:lnTo>
                <a:lnTo>
                  <a:pt x="233281" y="376288"/>
                </a:lnTo>
                <a:lnTo>
                  <a:pt x="225112" y="388302"/>
                </a:lnTo>
                <a:lnTo>
                  <a:pt x="217169" y="400543"/>
                </a:lnTo>
                <a:lnTo>
                  <a:pt x="209454" y="412784"/>
                </a:lnTo>
                <a:lnTo>
                  <a:pt x="201965" y="425251"/>
                </a:lnTo>
                <a:lnTo>
                  <a:pt x="194704" y="438172"/>
                </a:lnTo>
                <a:lnTo>
                  <a:pt x="187896" y="451093"/>
                </a:lnTo>
                <a:lnTo>
                  <a:pt x="181315" y="464240"/>
                </a:lnTo>
                <a:lnTo>
                  <a:pt x="175415" y="477388"/>
                </a:lnTo>
                <a:lnTo>
                  <a:pt x="169288" y="490988"/>
                </a:lnTo>
                <a:lnTo>
                  <a:pt x="163842" y="504589"/>
                </a:lnTo>
                <a:lnTo>
                  <a:pt x="158395" y="518417"/>
                </a:lnTo>
                <a:lnTo>
                  <a:pt x="153630" y="532471"/>
                </a:lnTo>
                <a:lnTo>
                  <a:pt x="149091" y="546525"/>
                </a:lnTo>
                <a:lnTo>
                  <a:pt x="144553" y="560806"/>
                </a:lnTo>
                <a:lnTo>
                  <a:pt x="140922" y="575313"/>
                </a:lnTo>
                <a:lnTo>
                  <a:pt x="137064" y="589821"/>
                </a:lnTo>
                <a:lnTo>
                  <a:pt x="134114" y="604555"/>
                </a:lnTo>
                <a:lnTo>
                  <a:pt x="131391" y="619516"/>
                </a:lnTo>
                <a:lnTo>
                  <a:pt x="128668" y="634250"/>
                </a:lnTo>
                <a:lnTo>
                  <a:pt x="126625" y="649437"/>
                </a:lnTo>
                <a:lnTo>
                  <a:pt x="125037" y="664625"/>
                </a:lnTo>
                <a:lnTo>
                  <a:pt x="123675" y="679812"/>
                </a:lnTo>
                <a:lnTo>
                  <a:pt x="122541" y="695227"/>
                </a:lnTo>
                <a:lnTo>
                  <a:pt x="121860" y="710641"/>
                </a:lnTo>
                <a:lnTo>
                  <a:pt x="121633" y="726282"/>
                </a:lnTo>
                <a:lnTo>
                  <a:pt x="121860" y="741923"/>
                </a:lnTo>
                <a:lnTo>
                  <a:pt x="122541" y="757337"/>
                </a:lnTo>
                <a:lnTo>
                  <a:pt x="123675" y="772751"/>
                </a:lnTo>
                <a:lnTo>
                  <a:pt x="125037" y="788165"/>
                </a:lnTo>
                <a:lnTo>
                  <a:pt x="126625" y="803579"/>
                </a:lnTo>
                <a:lnTo>
                  <a:pt x="128668" y="818540"/>
                </a:lnTo>
                <a:lnTo>
                  <a:pt x="131391" y="833501"/>
                </a:lnTo>
                <a:lnTo>
                  <a:pt x="134114" y="848235"/>
                </a:lnTo>
                <a:lnTo>
                  <a:pt x="137064" y="862970"/>
                </a:lnTo>
                <a:lnTo>
                  <a:pt x="140922" y="877477"/>
                </a:lnTo>
                <a:lnTo>
                  <a:pt x="144553" y="891758"/>
                </a:lnTo>
                <a:lnTo>
                  <a:pt x="149091" y="906039"/>
                </a:lnTo>
                <a:lnTo>
                  <a:pt x="153630" y="920320"/>
                </a:lnTo>
                <a:lnTo>
                  <a:pt x="158395" y="934147"/>
                </a:lnTo>
                <a:lnTo>
                  <a:pt x="163842" y="947974"/>
                </a:lnTo>
                <a:lnTo>
                  <a:pt x="169288" y="961802"/>
                </a:lnTo>
                <a:lnTo>
                  <a:pt x="175415" y="975176"/>
                </a:lnTo>
                <a:lnTo>
                  <a:pt x="181315" y="988550"/>
                </a:lnTo>
                <a:lnTo>
                  <a:pt x="187896" y="1001471"/>
                </a:lnTo>
                <a:lnTo>
                  <a:pt x="194704" y="1014618"/>
                </a:lnTo>
                <a:lnTo>
                  <a:pt x="201965" y="1027312"/>
                </a:lnTo>
                <a:lnTo>
                  <a:pt x="209454" y="1039780"/>
                </a:lnTo>
                <a:lnTo>
                  <a:pt x="217169" y="1052247"/>
                </a:lnTo>
                <a:lnTo>
                  <a:pt x="225112" y="1064488"/>
                </a:lnTo>
                <a:lnTo>
                  <a:pt x="233281" y="1076275"/>
                </a:lnTo>
                <a:lnTo>
                  <a:pt x="241905" y="1088062"/>
                </a:lnTo>
                <a:lnTo>
                  <a:pt x="250982" y="1099850"/>
                </a:lnTo>
                <a:lnTo>
                  <a:pt x="260059" y="1110957"/>
                </a:lnTo>
                <a:lnTo>
                  <a:pt x="269363" y="1122064"/>
                </a:lnTo>
                <a:lnTo>
                  <a:pt x="278894" y="1132945"/>
                </a:lnTo>
                <a:lnTo>
                  <a:pt x="288879" y="1143372"/>
                </a:lnTo>
                <a:lnTo>
                  <a:pt x="299090" y="1154026"/>
                </a:lnTo>
                <a:lnTo>
                  <a:pt x="309529" y="1164000"/>
                </a:lnTo>
                <a:lnTo>
                  <a:pt x="319968" y="1173974"/>
                </a:lnTo>
                <a:lnTo>
                  <a:pt x="330860" y="1183495"/>
                </a:lnTo>
                <a:lnTo>
                  <a:pt x="341979" y="1193015"/>
                </a:lnTo>
                <a:lnTo>
                  <a:pt x="353553" y="1202082"/>
                </a:lnTo>
                <a:lnTo>
                  <a:pt x="364899" y="1210923"/>
                </a:lnTo>
                <a:lnTo>
                  <a:pt x="376699" y="1219537"/>
                </a:lnTo>
                <a:lnTo>
                  <a:pt x="388500" y="1227697"/>
                </a:lnTo>
                <a:lnTo>
                  <a:pt x="400754" y="1235858"/>
                </a:lnTo>
                <a:lnTo>
                  <a:pt x="413235" y="1243565"/>
                </a:lnTo>
                <a:lnTo>
                  <a:pt x="425716" y="1250818"/>
                </a:lnTo>
                <a:lnTo>
                  <a:pt x="438651" y="1258072"/>
                </a:lnTo>
                <a:lnTo>
                  <a:pt x="451585" y="1264873"/>
                </a:lnTo>
                <a:lnTo>
                  <a:pt x="464747" y="1271446"/>
                </a:lnTo>
                <a:lnTo>
                  <a:pt x="477909" y="1277793"/>
                </a:lnTo>
                <a:lnTo>
                  <a:pt x="491525" y="1283460"/>
                </a:lnTo>
                <a:lnTo>
                  <a:pt x="505140" y="1289127"/>
                </a:lnTo>
                <a:lnTo>
                  <a:pt x="518983" y="1294341"/>
                </a:lnTo>
                <a:lnTo>
                  <a:pt x="533052" y="1299101"/>
                </a:lnTo>
                <a:lnTo>
                  <a:pt x="547122" y="1303861"/>
                </a:lnTo>
                <a:lnTo>
                  <a:pt x="561418" y="1308168"/>
                </a:lnTo>
                <a:lnTo>
                  <a:pt x="575715" y="1312022"/>
                </a:lnTo>
                <a:lnTo>
                  <a:pt x="590238" y="1315649"/>
                </a:lnTo>
                <a:lnTo>
                  <a:pt x="604988" y="1318596"/>
                </a:lnTo>
                <a:lnTo>
                  <a:pt x="619739" y="1321769"/>
                </a:lnTo>
                <a:lnTo>
                  <a:pt x="634716" y="1324036"/>
                </a:lnTo>
                <a:lnTo>
                  <a:pt x="649920" y="1326076"/>
                </a:lnTo>
                <a:lnTo>
                  <a:pt x="665351" y="1327889"/>
                </a:lnTo>
                <a:lnTo>
                  <a:pt x="680555" y="1329250"/>
                </a:lnTo>
                <a:lnTo>
                  <a:pt x="695986" y="1330383"/>
                </a:lnTo>
                <a:lnTo>
                  <a:pt x="711417" y="1330836"/>
                </a:lnTo>
                <a:lnTo>
                  <a:pt x="727075" y="1331063"/>
                </a:lnTo>
                <a:lnTo>
                  <a:pt x="742733" y="1330836"/>
                </a:lnTo>
                <a:lnTo>
                  <a:pt x="758164" y="1330383"/>
                </a:lnTo>
                <a:lnTo>
                  <a:pt x="773595" y="1329250"/>
                </a:lnTo>
                <a:lnTo>
                  <a:pt x="788799" y="1327889"/>
                </a:lnTo>
                <a:lnTo>
                  <a:pt x="804003" y="1326076"/>
                </a:lnTo>
                <a:lnTo>
                  <a:pt x="819208" y="1324036"/>
                </a:lnTo>
                <a:lnTo>
                  <a:pt x="834185" y="1321769"/>
                </a:lnTo>
                <a:lnTo>
                  <a:pt x="848935" y="1318596"/>
                </a:lnTo>
                <a:lnTo>
                  <a:pt x="863685" y="1315649"/>
                </a:lnTo>
                <a:lnTo>
                  <a:pt x="878209" y="1312022"/>
                </a:lnTo>
                <a:lnTo>
                  <a:pt x="892732" y="1308168"/>
                </a:lnTo>
                <a:lnTo>
                  <a:pt x="907028" y="1303861"/>
                </a:lnTo>
                <a:lnTo>
                  <a:pt x="921098" y="1299101"/>
                </a:lnTo>
                <a:lnTo>
                  <a:pt x="935167" y="1294341"/>
                </a:lnTo>
                <a:lnTo>
                  <a:pt x="949010" y="1289127"/>
                </a:lnTo>
                <a:lnTo>
                  <a:pt x="962853" y="1283460"/>
                </a:lnTo>
                <a:lnTo>
                  <a:pt x="976014" y="1277793"/>
                </a:lnTo>
                <a:lnTo>
                  <a:pt x="989403" y="1271446"/>
                </a:lnTo>
                <a:lnTo>
                  <a:pt x="1002565" y="1264873"/>
                </a:lnTo>
                <a:lnTo>
                  <a:pt x="1015727" y="1258072"/>
                </a:lnTo>
                <a:lnTo>
                  <a:pt x="1028208" y="1250818"/>
                </a:lnTo>
                <a:lnTo>
                  <a:pt x="1040916" y="1243565"/>
                </a:lnTo>
                <a:lnTo>
                  <a:pt x="1053397" y="1235858"/>
                </a:lnTo>
                <a:lnTo>
                  <a:pt x="1065424" y="1227697"/>
                </a:lnTo>
                <a:lnTo>
                  <a:pt x="1077451" y="1219537"/>
                </a:lnTo>
                <a:lnTo>
                  <a:pt x="1089251" y="1210923"/>
                </a:lnTo>
                <a:lnTo>
                  <a:pt x="1100597" y="1202082"/>
                </a:lnTo>
                <a:lnTo>
                  <a:pt x="1112171" y="1193015"/>
                </a:lnTo>
                <a:lnTo>
                  <a:pt x="1123063" y="1183495"/>
                </a:lnTo>
                <a:lnTo>
                  <a:pt x="1134183" y="1173974"/>
                </a:lnTo>
                <a:lnTo>
                  <a:pt x="1144621" y="1164000"/>
                </a:lnTo>
                <a:lnTo>
                  <a:pt x="1155060" y="1154026"/>
                </a:lnTo>
                <a:lnTo>
                  <a:pt x="1165272" y="1143372"/>
                </a:lnTo>
                <a:lnTo>
                  <a:pt x="1175030" y="1132945"/>
                </a:lnTo>
                <a:lnTo>
                  <a:pt x="1184787" y="1122064"/>
                </a:lnTo>
                <a:lnTo>
                  <a:pt x="1194092" y="1110957"/>
                </a:lnTo>
                <a:lnTo>
                  <a:pt x="1203169" y="1099850"/>
                </a:lnTo>
                <a:lnTo>
                  <a:pt x="1212019" y="1088062"/>
                </a:lnTo>
                <a:lnTo>
                  <a:pt x="1220642" y="1076275"/>
                </a:lnTo>
                <a:lnTo>
                  <a:pt x="1229038" y="1064488"/>
                </a:lnTo>
                <a:lnTo>
                  <a:pt x="1236981" y="1052247"/>
                </a:lnTo>
                <a:lnTo>
                  <a:pt x="1244696" y="1039780"/>
                </a:lnTo>
                <a:lnTo>
                  <a:pt x="1252185" y="1027312"/>
                </a:lnTo>
                <a:lnTo>
                  <a:pt x="1259447" y="1014618"/>
                </a:lnTo>
                <a:lnTo>
                  <a:pt x="1266254" y="1001471"/>
                </a:lnTo>
                <a:lnTo>
                  <a:pt x="1272608" y="988550"/>
                </a:lnTo>
                <a:lnTo>
                  <a:pt x="1278735" y="975176"/>
                </a:lnTo>
                <a:lnTo>
                  <a:pt x="1284862" y="961802"/>
                </a:lnTo>
                <a:lnTo>
                  <a:pt x="1290309" y="947974"/>
                </a:lnTo>
                <a:lnTo>
                  <a:pt x="1295755" y="934147"/>
                </a:lnTo>
                <a:lnTo>
                  <a:pt x="1300520" y="920320"/>
                </a:lnTo>
                <a:lnTo>
                  <a:pt x="1305286" y="906039"/>
                </a:lnTo>
                <a:lnTo>
                  <a:pt x="1309371" y="891758"/>
                </a:lnTo>
                <a:lnTo>
                  <a:pt x="1313228" y="877477"/>
                </a:lnTo>
                <a:lnTo>
                  <a:pt x="1316859" y="862970"/>
                </a:lnTo>
                <a:lnTo>
                  <a:pt x="1320036" y="848235"/>
                </a:lnTo>
                <a:lnTo>
                  <a:pt x="1322759" y="833501"/>
                </a:lnTo>
                <a:lnTo>
                  <a:pt x="1325482" y="818540"/>
                </a:lnTo>
                <a:lnTo>
                  <a:pt x="1327525" y="803579"/>
                </a:lnTo>
                <a:lnTo>
                  <a:pt x="1329113" y="788165"/>
                </a:lnTo>
                <a:lnTo>
                  <a:pt x="1330475" y="772751"/>
                </a:lnTo>
                <a:lnTo>
                  <a:pt x="1331383" y="757337"/>
                </a:lnTo>
                <a:lnTo>
                  <a:pt x="1332063" y="741923"/>
                </a:lnTo>
                <a:lnTo>
                  <a:pt x="1332290" y="726282"/>
                </a:lnTo>
                <a:lnTo>
                  <a:pt x="1332063" y="710641"/>
                </a:lnTo>
                <a:lnTo>
                  <a:pt x="1331383" y="695227"/>
                </a:lnTo>
                <a:lnTo>
                  <a:pt x="1330475" y="679812"/>
                </a:lnTo>
                <a:lnTo>
                  <a:pt x="1329113" y="664625"/>
                </a:lnTo>
                <a:lnTo>
                  <a:pt x="1327525" y="649437"/>
                </a:lnTo>
                <a:lnTo>
                  <a:pt x="1325482" y="634250"/>
                </a:lnTo>
                <a:lnTo>
                  <a:pt x="1322759" y="619516"/>
                </a:lnTo>
                <a:lnTo>
                  <a:pt x="1320036" y="604555"/>
                </a:lnTo>
                <a:lnTo>
                  <a:pt x="1316859" y="589821"/>
                </a:lnTo>
                <a:lnTo>
                  <a:pt x="1313228" y="575313"/>
                </a:lnTo>
                <a:lnTo>
                  <a:pt x="1309371" y="560806"/>
                </a:lnTo>
                <a:lnTo>
                  <a:pt x="1305286" y="546525"/>
                </a:lnTo>
                <a:lnTo>
                  <a:pt x="1300520" y="532471"/>
                </a:lnTo>
                <a:lnTo>
                  <a:pt x="1295755" y="518417"/>
                </a:lnTo>
                <a:lnTo>
                  <a:pt x="1290309" y="504589"/>
                </a:lnTo>
                <a:lnTo>
                  <a:pt x="1284862" y="490988"/>
                </a:lnTo>
                <a:lnTo>
                  <a:pt x="1278735" y="477388"/>
                </a:lnTo>
                <a:lnTo>
                  <a:pt x="1272608" y="464240"/>
                </a:lnTo>
                <a:lnTo>
                  <a:pt x="1266254" y="451093"/>
                </a:lnTo>
                <a:lnTo>
                  <a:pt x="1259447" y="438172"/>
                </a:lnTo>
                <a:lnTo>
                  <a:pt x="1252185" y="425251"/>
                </a:lnTo>
                <a:lnTo>
                  <a:pt x="1244696" y="412784"/>
                </a:lnTo>
                <a:lnTo>
                  <a:pt x="1236981" y="400543"/>
                </a:lnTo>
                <a:lnTo>
                  <a:pt x="1229038" y="388302"/>
                </a:lnTo>
                <a:lnTo>
                  <a:pt x="1220642" y="376288"/>
                </a:lnTo>
                <a:lnTo>
                  <a:pt x="1212019" y="364501"/>
                </a:lnTo>
                <a:lnTo>
                  <a:pt x="1203169" y="353167"/>
                </a:lnTo>
                <a:lnTo>
                  <a:pt x="1194092" y="341606"/>
                </a:lnTo>
                <a:lnTo>
                  <a:pt x="1184787" y="330726"/>
                </a:lnTo>
                <a:lnTo>
                  <a:pt x="1175030" y="319845"/>
                </a:lnTo>
                <a:lnTo>
                  <a:pt x="1165272" y="309191"/>
                </a:lnTo>
                <a:lnTo>
                  <a:pt x="1155060" y="298764"/>
                </a:lnTo>
                <a:lnTo>
                  <a:pt x="1144621" y="288563"/>
                </a:lnTo>
                <a:lnTo>
                  <a:pt x="1134183" y="278816"/>
                </a:lnTo>
                <a:lnTo>
                  <a:pt x="1123063" y="269069"/>
                </a:lnTo>
                <a:lnTo>
                  <a:pt x="1112171" y="259775"/>
                </a:lnTo>
                <a:lnTo>
                  <a:pt x="1100597" y="250708"/>
                </a:lnTo>
                <a:lnTo>
                  <a:pt x="1089251" y="241867"/>
                </a:lnTo>
                <a:lnTo>
                  <a:pt x="1077451" y="233480"/>
                </a:lnTo>
                <a:lnTo>
                  <a:pt x="1065424" y="224866"/>
                </a:lnTo>
                <a:lnTo>
                  <a:pt x="1053397" y="216933"/>
                </a:lnTo>
                <a:lnTo>
                  <a:pt x="1040916" y="209226"/>
                </a:lnTo>
                <a:lnTo>
                  <a:pt x="1028208" y="201745"/>
                </a:lnTo>
                <a:lnTo>
                  <a:pt x="1015727" y="194718"/>
                </a:lnTo>
                <a:lnTo>
                  <a:pt x="1002565" y="187691"/>
                </a:lnTo>
                <a:lnTo>
                  <a:pt x="989403" y="181117"/>
                </a:lnTo>
                <a:lnTo>
                  <a:pt x="976014" y="175224"/>
                </a:lnTo>
                <a:lnTo>
                  <a:pt x="962853" y="169330"/>
                </a:lnTo>
                <a:lnTo>
                  <a:pt x="949010" y="163663"/>
                </a:lnTo>
                <a:lnTo>
                  <a:pt x="935167" y="158223"/>
                </a:lnTo>
                <a:lnTo>
                  <a:pt x="921098" y="153462"/>
                </a:lnTo>
                <a:lnTo>
                  <a:pt x="907028" y="148929"/>
                </a:lnTo>
                <a:lnTo>
                  <a:pt x="892732" y="144849"/>
                </a:lnTo>
                <a:lnTo>
                  <a:pt x="878209" y="140768"/>
                </a:lnTo>
                <a:lnTo>
                  <a:pt x="863685" y="137368"/>
                </a:lnTo>
                <a:lnTo>
                  <a:pt x="848935" y="133968"/>
                </a:lnTo>
                <a:lnTo>
                  <a:pt x="834185" y="131248"/>
                </a:lnTo>
                <a:lnTo>
                  <a:pt x="819208" y="128528"/>
                </a:lnTo>
                <a:lnTo>
                  <a:pt x="804003" y="126487"/>
                </a:lnTo>
                <a:lnTo>
                  <a:pt x="788799" y="124901"/>
                </a:lnTo>
                <a:lnTo>
                  <a:pt x="773595" y="123541"/>
                </a:lnTo>
                <a:lnTo>
                  <a:pt x="758164" y="122634"/>
                </a:lnTo>
                <a:lnTo>
                  <a:pt x="742733" y="121727"/>
                </a:lnTo>
                <a:lnTo>
                  <a:pt x="727075" y="121501"/>
                </a:lnTo>
                <a:close/>
                <a:moveTo>
                  <a:pt x="727075" y="0"/>
                </a:moveTo>
                <a:lnTo>
                  <a:pt x="745683" y="227"/>
                </a:lnTo>
                <a:lnTo>
                  <a:pt x="764518" y="907"/>
                </a:lnTo>
                <a:lnTo>
                  <a:pt x="782899" y="2040"/>
                </a:lnTo>
                <a:lnTo>
                  <a:pt x="801507" y="3627"/>
                </a:lnTo>
                <a:lnTo>
                  <a:pt x="819661" y="5894"/>
                </a:lnTo>
                <a:lnTo>
                  <a:pt x="837816" y="8387"/>
                </a:lnTo>
                <a:lnTo>
                  <a:pt x="855743" y="11561"/>
                </a:lnTo>
                <a:lnTo>
                  <a:pt x="873670" y="14734"/>
                </a:lnTo>
                <a:lnTo>
                  <a:pt x="891370" y="18815"/>
                </a:lnTo>
                <a:lnTo>
                  <a:pt x="908617" y="22895"/>
                </a:lnTo>
                <a:lnTo>
                  <a:pt x="926090" y="27655"/>
                </a:lnTo>
                <a:lnTo>
                  <a:pt x="943337" y="32642"/>
                </a:lnTo>
                <a:lnTo>
                  <a:pt x="960129" y="38082"/>
                </a:lnTo>
                <a:lnTo>
                  <a:pt x="977149" y="44203"/>
                </a:lnTo>
                <a:lnTo>
                  <a:pt x="993715" y="50550"/>
                </a:lnTo>
                <a:lnTo>
                  <a:pt x="1010053" y="57124"/>
                </a:lnTo>
                <a:lnTo>
                  <a:pt x="1026165" y="64151"/>
                </a:lnTo>
                <a:lnTo>
                  <a:pt x="1042277" y="71631"/>
                </a:lnTo>
                <a:lnTo>
                  <a:pt x="1057935" y="79565"/>
                </a:lnTo>
                <a:lnTo>
                  <a:pt x="1073820" y="87725"/>
                </a:lnTo>
                <a:lnTo>
                  <a:pt x="1089024" y="96339"/>
                </a:lnTo>
                <a:lnTo>
                  <a:pt x="1104228" y="105180"/>
                </a:lnTo>
                <a:lnTo>
                  <a:pt x="1118979" y="114247"/>
                </a:lnTo>
                <a:lnTo>
                  <a:pt x="1133729" y="124221"/>
                </a:lnTo>
                <a:lnTo>
                  <a:pt x="1148025" y="133968"/>
                </a:lnTo>
                <a:lnTo>
                  <a:pt x="1162322" y="144168"/>
                </a:lnTo>
                <a:lnTo>
                  <a:pt x="1175937" y="155049"/>
                </a:lnTo>
                <a:lnTo>
                  <a:pt x="1189553" y="165703"/>
                </a:lnTo>
                <a:lnTo>
                  <a:pt x="1202942" y="177264"/>
                </a:lnTo>
                <a:lnTo>
                  <a:pt x="1216103" y="188598"/>
                </a:lnTo>
                <a:lnTo>
                  <a:pt x="1228584" y="200612"/>
                </a:lnTo>
                <a:lnTo>
                  <a:pt x="1241065" y="212852"/>
                </a:lnTo>
                <a:lnTo>
                  <a:pt x="1253546" y="225093"/>
                </a:lnTo>
                <a:lnTo>
                  <a:pt x="1265120" y="238014"/>
                </a:lnTo>
                <a:lnTo>
                  <a:pt x="1276920" y="250935"/>
                </a:lnTo>
                <a:lnTo>
                  <a:pt x="1288266" y="264309"/>
                </a:lnTo>
                <a:lnTo>
                  <a:pt x="1299159" y="278136"/>
                </a:lnTo>
                <a:lnTo>
                  <a:pt x="1309598" y="291737"/>
                </a:lnTo>
                <a:lnTo>
                  <a:pt x="1320036" y="305791"/>
                </a:lnTo>
                <a:lnTo>
                  <a:pt x="1330021" y="320299"/>
                </a:lnTo>
                <a:lnTo>
                  <a:pt x="1339552" y="334806"/>
                </a:lnTo>
                <a:lnTo>
                  <a:pt x="1349083" y="349767"/>
                </a:lnTo>
                <a:lnTo>
                  <a:pt x="1357933" y="364728"/>
                </a:lnTo>
                <a:lnTo>
                  <a:pt x="1366329" y="380142"/>
                </a:lnTo>
                <a:lnTo>
                  <a:pt x="1374499" y="395556"/>
                </a:lnTo>
                <a:lnTo>
                  <a:pt x="1382441" y="411650"/>
                </a:lnTo>
                <a:lnTo>
                  <a:pt x="1389930" y="427518"/>
                </a:lnTo>
                <a:lnTo>
                  <a:pt x="1396965" y="443612"/>
                </a:lnTo>
                <a:lnTo>
                  <a:pt x="1403772" y="459933"/>
                </a:lnTo>
                <a:lnTo>
                  <a:pt x="1410126" y="476481"/>
                </a:lnTo>
                <a:lnTo>
                  <a:pt x="1416026" y="493482"/>
                </a:lnTo>
                <a:lnTo>
                  <a:pt x="1421473" y="510483"/>
                </a:lnTo>
                <a:lnTo>
                  <a:pt x="1426465" y="527484"/>
                </a:lnTo>
                <a:lnTo>
                  <a:pt x="1431231" y="544938"/>
                </a:lnTo>
                <a:lnTo>
                  <a:pt x="1435542" y="562392"/>
                </a:lnTo>
                <a:lnTo>
                  <a:pt x="1439400" y="579847"/>
                </a:lnTo>
                <a:lnTo>
                  <a:pt x="1442804" y="597754"/>
                </a:lnTo>
                <a:lnTo>
                  <a:pt x="1445754" y="615662"/>
                </a:lnTo>
                <a:lnTo>
                  <a:pt x="1448250" y="634023"/>
                </a:lnTo>
                <a:lnTo>
                  <a:pt x="1450292" y="652158"/>
                </a:lnTo>
                <a:lnTo>
                  <a:pt x="1452108" y="670519"/>
                </a:lnTo>
                <a:lnTo>
                  <a:pt x="1453242" y="688880"/>
                </a:lnTo>
                <a:lnTo>
                  <a:pt x="1453923" y="707694"/>
                </a:lnTo>
                <a:lnTo>
                  <a:pt x="1454150" y="726282"/>
                </a:lnTo>
                <a:lnTo>
                  <a:pt x="1453923" y="745096"/>
                </a:lnTo>
                <a:lnTo>
                  <a:pt x="1453242" y="763684"/>
                </a:lnTo>
                <a:lnTo>
                  <a:pt x="1452108" y="782272"/>
                </a:lnTo>
                <a:lnTo>
                  <a:pt x="1450292" y="800633"/>
                </a:lnTo>
                <a:lnTo>
                  <a:pt x="1448250" y="818994"/>
                </a:lnTo>
                <a:lnTo>
                  <a:pt x="1445754" y="836901"/>
                </a:lnTo>
                <a:lnTo>
                  <a:pt x="1442804" y="854809"/>
                </a:lnTo>
                <a:lnTo>
                  <a:pt x="1439400" y="872717"/>
                </a:lnTo>
                <a:lnTo>
                  <a:pt x="1435542" y="890398"/>
                </a:lnTo>
                <a:lnTo>
                  <a:pt x="1431231" y="908079"/>
                </a:lnTo>
                <a:lnTo>
                  <a:pt x="1426465" y="925306"/>
                </a:lnTo>
                <a:lnTo>
                  <a:pt x="1421473" y="942307"/>
                </a:lnTo>
                <a:lnTo>
                  <a:pt x="1416026" y="959308"/>
                </a:lnTo>
                <a:lnTo>
                  <a:pt x="1410126" y="976083"/>
                </a:lnTo>
                <a:lnTo>
                  <a:pt x="1403772" y="992630"/>
                </a:lnTo>
                <a:lnTo>
                  <a:pt x="1396965" y="1008951"/>
                </a:lnTo>
                <a:lnTo>
                  <a:pt x="1389930" y="1025272"/>
                </a:lnTo>
                <a:lnTo>
                  <a:pt x="1382441" y="1041366"/>
                </a:lnTo>
                <a:lnTo>
                  <a:pt x="1374499" y="1057007"/>
                </a:lnTo>
                <a:lnTo>
                  <a:pt x="1366329" y="1072648"/>
                </a:lnTo>
                <a:lnTo>
                  <a:pt x="1357933" y="1087836"/>
                </a:lnTo>
                <a:lnTo>
                  <a:pt x="1349083" y="1103023"/>
                </a:lnTo>
                <a:lnTo>
                  <a:pt x="1339552" y="1117757"/>
                </a:lnTo>
                <a:lnTo>
                  <a:pt x="1330021" y="1132492"/>
                </a:lnTo>
                <a:lnTo>
                  <a:pt x="1320036" y="1146772"/>
                </a:lnTo>
                <a:lnTo>
                  <a:pt x="1309598" y="1161053"/>
                </a:lnTo>
                <a:lnTo>
                  <a:pt x="1299159" y="1174881"/>
                </a:lnTo>
                <a:lnTo>
                  <a:pt x="1288266" y="1188481"/>
                </a:lnTo>
                <a:lnTo>
                  <a:pt x="1276920" y="1201629"/>
                </a:lnTo>
                <a:lnTo>
                  <a:pt x="1265120" y="1214776"/>
                </a:lnTo>
                <a:lnTo>
                  <a:pt x="1253546" y="1227470"/>
                </a:lnTo>
                <a:lnTo>
                  <a:pt x="1241065" y="1239938"/>
                </a:lnTo>
                <a:lnTo>
                  <a:pt x="1228584" y="1252178"/>
                </a:lnTo>
                <a:lnTo>
                  <a:pt x="1216103" y="1264192"/>
                </a:lnTo>
                <a:lnTo>
                  <a:pt x="1202942" y="1275526"/>
                </a:lnTo>
                <a:lnTo>
                  <a:pt x="1189553" y="1286860"/>
                </a:lnTo>
                <a:lnTo>
                  <a:pt x="1175937" y="1297741"/>
                </a:lnTo>
                <a:lnTo>
                  <a:pt x="1162322" y="1308395"/>
                </a:lnTo>
                <a:lnTo>
                  <a:pt x="1148025" y="1318596"/>
                </a:lnTo>
                <a:lnTo>
                  <a:pt x="1133729" y="1328569"/>
                </a:lnTo>
                <a:lnTo>
                  <a:pt x="1118979" y="1338317"/>
                </a:lnTo>
                <a:lnTo>
                  <a:pt x="1104228" y="1347611"/>
                </a:lnTo>
                <a:lnTo>
                  <a:pt x="1089024" y="1356451"/>
                </a:lnTo>
                <a:lnTo>
                  <a:pt x="1073820" y="1365065"/>
                </a:lnTo>
                <a:lnTo>
                  <a:pt x="1057935" y="1373452"/>
                </a:lnTo>
                <a:lnTo>
                  <a:pt x="1042277" y="1381159"/>
                </a:lnTo>
                <a:lnTo>
                  <a:pt x="1026165" y="1388640"/>
                </a:lnTo>
                <a:lnTo>
                  <a:pt x="1010053" y="1395667"/>
                </a:lnTo>
                <a:lnTo>
                  <a:pt x="993715" y="1402240"/>
                </a:lnTo>
                <a:lnTo>
                  <a:pt x="977149" y="1408587"/>
                </a:lnTo>
                <a:lnTo>
                  <a:pt x="960129" y="1414481"/>
                </a:lnTo>
                <a:lnTo>
                  <a:pt x="943337" y="1420148"/>
                </a:lnTo>
                <a:lnTo>
                  <a:pt x="926090" y="1425362"/>
                </a:lnTo>
                <a:lnTo>
                  <a:pt x="908617" y="1429895"/>
                </a:lnTo>
                <a:lnTo>
                  <a:pt x="891370" y="1434202"/>
                </a:lnTo>
                <a:lnTo>
                  <a:pt x="873670" y="1437829"/>
                </a:lnTo>
                <a:lnTo>
                  <a:pt x="855743" y="1441456"/>
                </a:lnTo>
                <a:lnTo>
                  <a:pt x="837816" y="1444403"/>
                </a:lnTo>
                <a:lnTo>
                  <a:pt x="819661" y="1446670"/>
                </a:lnTo>
                <a:lnTo>
                  <a:pt x="801507" y="1448936"/>
                </a:lnTo>
                <a:lnTo>
                  <a:pt x="782899" y="1450523"/>
                </a:lnTo>
                <a:lnTo>
                  <a:pt x="764518" y="1451657"/>
                </a:lnTo>
                <a:lnTo>
                  <a:pt x="745683" y="1452337"/>
                </a:lnTo>
                <a:lnTo>
                  <a:pt x="727075" y="1452563"/>
                </a:lnTo>
                <a:lnTo>
                  <a:pt x="708240" y="1452337"/>
                </a:lnTo>
                <a:lnTo>
                  <a:pt x="689632" y="1451657"/>
                </a:lnTo>
                <a:lnTo>
                  <a:pt x="671024" y="1450523"/>
                </a:lnTo>
                <a:lnTo>
                  <a:pt x="652643" y="1448936"/>
                </a:lnTo>
                <a:lnTo>
                  <a:pt x="634262" y="1446670"/>
                </a:lnTo>
                <a:lnTo>
                  <a:pt x="616335" y="1444403"/>
                </a:lnTo>
                <a:lnTo>
                  <a:pt x="598407" y="1441456"/>
                </a:lnTo>
                <a:lnTo>
                  <a:pt x="580480" y="1437829"/>
                </a:lnTo>
                <a:lnTo>
                  <a:pt x="563007" y="1434202"/>
                </a:lnTo>
                <a:lnTo>
                  <a:pt x="545306" y="1429895"/>
                </a:lnTo>
                <a:lnTo>
                  <a:pt x="528060" y="1425362"/>
                </a:lnTo>
                <a:lnTo>
                  <a:pt x="510813" y="1420148"/>
                </a:lnTo>
                <a:lnTo>
                  <a:pt x="493794" y="1414481"/>
                </a:lnTo>
                <a:lnTo>
                  <a:pt x="477001" y="1408587"/>
                </a:lnTo>
                <a:lnTo>
                  <a:pt x="460436" y="1402240"/>
                </a:lnTo>
                <a:lnTo>
                  <a:pt x="444097" y="1395667"/>
                </a:lnTo>
                <a:lnTo>
                  <a:pt x="427985" y="1388640"/>
                </a:lnTo>
                <a:lnTo>
                  <a:pt x="411646" y="1381159"/>
                </a:lnTo>
                <a:lnTo>
                  <a:pt x="395988" y="1373452"/>
                </a:lnTo>
                <a:lnTo>
                  <a:pt x="380330" y="1365065"/>
                </a:lnTo>
                <a:lnTo>
                  <a:pt x="365126" y="1356451"/>
                </a:lnTo>
                <a:lnTo>
                  <a:pt x="349922" y="1347611"/>
                </a:lnTo>
                <a:lnTo>
                  <a:pt x="335172" y="1338317"/>
                </a:lnTo>
                <a:lnTo>
                  <a:pt x="320421" y="1328569"/>
                </a:lnTo>
                <a:lnTo>
                  <a:pt x="306125" y="1318596"/>
                </a:lnTo>
                <a:lnTo>
                  <a:pt x="292055" y="1308395"/>
                </a:lnTo>
                <a:lnTo>
                  <a:pt x="277986" y="1297741"/>
                </a:lnTo>
                <a:lnTo>
                  <a:pt x="264597" y="1286860"/>
                </a:lnTo>
                <a:lnTo>
                  <a:pt x="251209" y="1275526"/>
                </a:lnTo>
                <a:lnTo>
                  <a:pt x="238274" y="1264192"/>
                </a:lnTo>
                <a:lnTo>
                  <a:pt x="225339" y="1252178"/>
                </a:lnTo>
                <a:lnTo>
                  <a:pt x="213085" y="1239938"/>
                </a:lnTo>
                <a:lnTo>
                  <a:pt x="200831" y="1227470"/>
                </a:lnTo>
                <a:lnTo>
                  <a:pt x="188804" y="1214776"/>
                </a:lnTo>
                <a:lnTo>
                  <a:pt x="177230" y="1201629"/>
                </a:lnTo>
                <a:lnTo>
                  <a:pt x="165884" y="1188481"/>
                </a:lnTo>
                <a:lnTo>
                  <a:pt x="154991" y="1174881"/>
                </a:lnTo>
                <a:lnTo>
                  <a:pt x="144326" y="1161053"/>
                </a:lnTo>
                <a:lnTo>
                  <a:pt x="134114" y="1146772"/>
                </a:lnTo>
                <a:lnTo>
                  <a:pt x="124129" y="1132492"/>
                </a:lnTo>
                <a:lnTo>
                  <a:pt x="114371" y="1117757"/>
                </a:lnTo>
                <a:lnTo>
                  <a:pt x="105294" y="1103023"/>
                </a:lnTo>
                <a:lnTo>
                  <a:pt x="96217" y="1087836"/>
                </a:lnTo>
                <a:lnTo>
                  <a:pt x="87821" y="1072648"/>
                </a:lnTo>
                <a:lnTo>
                  <a:pt x="79652" y="1057007"/>
                </a:lnTo>
                <a:lnTo>
                  <a:pt x="71709" y="1041366"/>
                </a:lnTo>
                <a:lnTo>
                  <a:pt x="64220" y="1025272"/>
                </a:lnTo>
                <a:lnTo>
                  <a:pt x="57186" y="1008951"/>
                </a:lnTo>
                <a:lnTo>
                  <a:pt x="50378" y="992630"/>
                </a:lnTo>
                <a:lnTo>
                  <a:pt x="44024" y="976083"/>
                </a:lnTo>
                <a:lnTo>
                  <a:pt x="38124" y="959308"/>
                </a:lnTo>
                <a:lnTo>
                  <a:pt x="32451" y="942307"/>
                </a:lnTo>
                <a:lnTo>
                  <a:pt x="27685" y="925306"/>
                </a:lnTo>
                <a:lnTo>
                  <a:pt x="22920" y="908079"/>
                </a:lnTo>
                <a:lnTo>
                  <a:pt x="18381" y="890398"/>
                </a:lnTo>
                <a:lnTo>
                  <a:pt x="14750" y="872717"/>
                </a:lnTo>
                <a:lnTo>
                  <a:pt x="11119" y="854809"/>
                </a:lnTo>
                <a:lnTo>
                  <a:pt x="8396" y="836901"/>
                </a:lnTo>
                <a:lnTo>
                  <a:pt x="5900" y="818994"/>
                </a:lnTo>
                <a:lnTo>
                  <a:pt x="3631" y="800633"/>
                </a:lnTo>
                <a:lnTo>
                  <a:pt x="2042" y="782272"/>
                </a:lnTo>
                <a:lnTo>
                  <a:pt x="908" y="763684"/>
                </a:lnTo>
                <a:lnTo>
                  <a:pt x="227" y="745096"/>
                </a:lnTo>
                <a:lnTo>
                  <a:pt x="0" y="726282"/>
                </a:lnTo>
                <a:lnTo>
                  <a:pt x="227" y="707694"/>
                </a:lnTo>
                <a:lnTo>
                  <a:pt x="908" y="688880"/>
                </a:lnTo>
                <a:lnTo>
                  <a:pt x="2042" y="670519"/>
                </a:lnTo>
                <a:lnTo>
                  <a:pt x="3631" y="652158"/>
                </a:lnTo>
                <a:lnTo>
                  <a:pt x="5900" y="634023"/>
                </a:lnTo>
                <a:lnTo>
                  <a:pt x="8396" y="615662"/>
                </a:lnTo>
                <a:lnTo>
                  <a:pt x="11119" y="597754"/>
                </a:lnTo>
                <a:lnTo>
                  <a:pt x="14750" y="579847"/>
                </a:lnTo>
                <a:lnTo>
                  <a:pt x="18381" y="562392"/>
                </a:lnTo>
                <a:lnTo>
                  <a:pt x="22920" y="544938"/>
                </a:lnTo>
                <a:lnTo>
                  <a:pt x="27685" y="527484"/>
                </a:lnTo>
                <a:lnTo>
                  <a:pt x="32451" y="510483"/>
                </a:lnTo>
                <a:lnTo>
                  <a:pt x="38124" y="493482"/>
                </a:lnTo>
                <a:lnTo>
                  <a:pt x="44024" y="476481"/>
                </a:lnTo>
                <a:lnTo>
                  <a:pt x="50378" y="459933"/>
                </a:lnTo>
                <a:lnTo>
                  <a:pt x="57186" y="443612"/>
                </a:lnTo>
                <a:lnTo>
                  <a:pt x="64220" y="427518"/>
                </a:lnTo>
                <a:lnTo>
                  <a:pt x="71709" y="411650"/>
                </a:lnTo>
                <a:lnTo>
                  <a:pt x="79652" y="395556"/>
                </a:lnTo>
                <a:lnTo>
                  <a:pt x="87821" y="380142"/>
                </a:lnTo>
                <a:lnTo>
                  <a:pt x="96217" y="364728"/>
                </a:lnTo>
                <a:lnTo>
                  <a:pt x="105294" y="349767"/>
                </a:lnTo>
                <a:lnTo>
                  <a:pt x="114371" y="334806"/>
                </a:lnTo>
                <a:lnTo>
                  <a:pt x="124129" y="320299"/>
                </a:lnTo>
                <a:lnTo>
                  <a:pt x="134114" y="305791"/>
                </a:lnTo>
                <a:lnTo>
                  <a:pt x="144326" y="291737"/>
                </a:lnTo>
                <a:lnTo>
                  <a:pt x="154991" y="278136"/>
                </a:lnTo>
                <a:lnTo>
                  <a:pt x="165884" y="264309"/>
                </a:lnTo>
                <a:lnTo>
                  <a:pt x="177230" y="250935"/>
                </a:lnTo>
                <a:lnTo>
                  <a:pt x="188804" y="238014"/>
                </a:lnTo>
                <a:lnTo>
                  <a:pt x="200831" y="225093"/>
                </a:lnTo>
                <a:lnTo>
                  <a:pt x="213085" y="212852"/>
                </a:lnTo>
                <a:lnTo>
                  <a:pt x="225339" y="200612"/>
                </a:lnTo>
                <a:lnTo>
                  <a:pt x="238274" y="188598"/>
                </a:lnTo>
                <a:lnTo>
                  <a:pt x="251209" y="177264"/>
                </a:lnTo>
                <a:lnTo>
                  <a:pt x="264597" y="165703"/>
                </a:lnTo>
                <a:lnTo>
                  <a:pt x="277986" y="155049"/>
                </a:lnTo>
                <a:lnTo>
                  <a:pt x="292055" y="144168"/>
                </a:lnTo>
                <a:lnTo>
                  <a:pt x="306125" y="133968"/>
                </a:lnTo>
                <a:lnTo>
                  <a:pt x="320421" y="124221"/>
                </a:lnTo>
                <a:lnTo>
                  <a:pt x="335172" y="114247"/>
                </a:lnTo>
                <a:lnTo>
                  <a:pt x="349922" y="105180"/>
                </a:lnTo>
                <a:lnTo>
                  <a:pt x="365126" y="96339"/>
                </a:lnTo>
                <a:lnTo>
                  <a:pt x="380330" y="87725"/>
                </a:lnTo>
                <a:lnTo>
                  <a:pt x="395988" y="79565"/>
                </a:lnTo>
                <a:lnTo>
                  <a:pt x="411646" y="71631"/>
                </a:lnTo>
                <a:lnTo>
                  <a:pt x="427985" y="64151"/>
                </a:lnTo>
                <a:lnTo>
                  <a:pt x="444097" y="57124"/>
                </a:lnTo>
                <a:lnTo>
                  <a:pt x="460436" y="50550"/>
                </a:lnTo>
                <a:lnTo>
                  <a:pt x="477001" y="44203"/>
                </a:lnTo>
                <a:lnTo>
                  <a:pt x="493794" y="38082"/>
                </a:lnTo>
                <a:lnTo>
                  <a:pt x="510813" y="32642"/>
                </a:lnTo>
                <a:lnTo>
                  <a:pt x="528060" y="27655"/>
                </a:lnTo>
                <a:lnTo>
                  <a:pt x="545306" y="22895"/>
                </a:lnTo>
                <a:lnTo>
                  <a:pt x="563007" y="18815"/>
                </a:lnTo>
                <a:lnTo>
                  <a:pt x="580480" y="14734"/>
                </a:lnTo>
                <a:lnTo>
                  <a:pt x="598407" y="11561"/>
                </a:lnTo>
                <a:lnTo>
                  <a:pt x="616335" y="8387"/>
                </a:lnTo>
                <a:lnTo>
                  <a:pt x="634262" y="5894"/>
                </a:lnTo>
                <a:lnTo>
                  <a:pt x="652643" y="3627"/>
                </a:lnTo>
                <a:lnTo>
                  <a:pt x="671024" y="2040"/>
                </a:lnTo>
                <a:lnTo>
                  <a:pt x="689632" y="907"/>
                </a:lnTo>
                <a:lnTo>
                  <a:pt x="708240" y="227"/>
                </a:lnTo>
                <a:lnTo>
                  <a:pt x="727075"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latin typeface="Arial" panose="020B0604020202090204" pitchFamily="34" charset="0"/>
              <a:ea typeface="微软雅黑" panose="020B0503020204020204" pitchFamily="34" charset="-122"/>
              <a:sym typeface="Arial" panose="020B0604020202090204" pitchFamily="34" charset="0"/>
            </a:endParaRPr>
          </a:p>
        </p:txBody>
      </p:sp>
      <p:sp>
        <p:nvSpPr>
          <p:cNvPr id="29" name="KSO_Shape"/>
          <p:cNvSpPr/>
          <p:nvPr/>
        </p:nvSpPr>
        <p:spPr bwMode="auto">
          <a:xfrm>
            <a:off x="4735842" y="3466607"/>
            <a:ext cx="326552" cy="324919"/>
          </a:xfrm>
          <a:custGeom>
            <a:avLst/>
            <a:gdLst>
              <a:gd name="T0" fmla="*/ 856656 w 3140075"/>
              <a:gd name="T1" fmla="*/ 1691167 h 3122613"/>
              <a:gd name="T2" fmla="*/ 1073068 w 3140075"/>
              <a:gd name="T3" fmla="*/ 1815808 h 3122613"/>
              <a:gd name="T4" fmla="*/ 701412 w 3140075"/>
              <a:gd name="T5" fmla="*/ 1794927 h 3122613"/>
              <a:gd name="T6" fmla="*/ 519677 w 3140075"/>
              <a:gd name="T7" fmla="*/ 1614390 h 3122613"/>
              <a:gd name="T8" fmla="*/ 1112080 w 3140075"/>
              <a:gd name="T9" fmla="*/ 1834440 h 3122613"/>
              <a:gd name="T10" fmla="*/ 151232 w 3140075"/>
              <a:gd name="T11" fmla="*/ 1365912 h 3122613"/>
              <a:gd name="T12" fmla="*/ 589352 w 3140075"/>
              <a:gd name="T13" fmla="*/ 1778705 h 3122613"/>
              <a:gd name="T14" fmla="*/ 185748 w 3140075"/>
              <a:gd name="T15" fmla="*/ 1392093 h 3122613"/>
              <a:gd name="T16" fmla="*/ 611989 w 3140075"/>
              <a:gd name="T17" fmla="*/ 1524122 h 3122613"/>
              <a:gd name="T18" fmla="*/ 1348719 w 3140075"/>
              <a:gd name="T19" fmla="*/ 1359968 h 3122613"/>
              <a:gd name="T20" fmla="*/ 1609441 w 3140075"/>
              <a:gd name="T21" fmla="*/ 1300861 h 3122613"/>
              <a:gd name="T22" fmla="*/ 1525959 w 3140075"/>
              <a:gd name="T23" fmla="*/ 1562350 h 3122613"/>
              <a:gd name="T24" fmla="*/ 1480525 w 3140075"/>
              <a:gd name="T25" fmla="*/ 1690685 h 3122613"/>
              <a:gd name="T26" fmla="*/ 1788125 w 3140075"/>
              <a:gd name="T27" fmla="*/ 1316119 h 3122613"/>
              <a:gd name="T28" fmla="*/ 244988 w 3140075"/>
              <a:gd name="T29" fmla="*/ 1396108 h 3122613"/>
              <a:gd name="T30" fmla="*/ 68070 w 3140075"/>
              <a:gd name="T31" fmla="*/ 1110686 h 3122613"/>
              <a:gd name="T32" fmla="*/ 1643958 w 3140075"/>
              <a:gd name="T33" fmla="*/ 1401730 h 3122613"/>
              <a:gd name="T34" fmla="*/ 1684254 w 3140075"/>
              <a:gd name="T35" fmla="*/ 1165297 h 3122613"/>
              <a:gd name="T36" fmla="*/ 54585 w 3140075"/>
              <a:gd name="T37" fmla="*/ 1018812 h 3122613"/>
              <a:gd name="T38" fmla="*/ 211916 w 3140075"/>
              <a:gd name="T39" fmla="*/ 995361 h 3122613"/>
              <a:gd name="T40" fmla="*/ 1778171 w 3140075"/>
              <a:gd name="T41" fmla="*/ 789607 h 3122613"/>
              <a:gd name="T42" fmla="*/ 54585 w 3140075"/>
              <a:gd name="T43" fmla="*/ 876664 h 3122613"/>
              <a:gd name="T44" fmla="*/ 1157523 w 3140075"/>
              <a:gd name="T45" fmla="*/ 1119858 h 3122613"/>
              <a:gd name="T46" fmla="*/ 1773997 w 3140075"/>
              <a:gd name="T47" fmla="*/ 733872 h 3122613"/>
              <a:gd name="T48" fmla="*/ 334090 w 3140075"/>
              <a:gd name="T49" fmla="*/ 426285 h 3122613"/>
              <a:gd name="T50" fmla="*/ 64539 w 3140075"/>
              <a:gd name="T51" fmla="*/ 782058 h 3122613"/>
              <a:gd name="T52" fmla="*/ 1298470 w 3140075"/>
              <a:gd name="T53" fmla="*/ 358343 h 3122613"/>
              <a:gd name="T54" fmla="*/ 1506693 w 3140075"/>
              <a:gd name="T55" fmla="*/ 390306 h 3122613"/>
              <a:gd name="T56" fmla="*/ 315306 w 3140075"/>
              <a:gd name="T57" fmla="*/ 566346 h 3122613"/>
              <a:gd name="T58" fmla="*/ 832093 w 3140075"/>
              <a:gd name="T59" fmla="*/ 245909 h 3122613"/>
              <a:gd name="T60" fmla="*/ 596256 w 3140075"/>
              <a:gd name="T61" fmla="*/ 583853 h 3122613"/>
              <a:gd name="T62" fmla="*/ 257350 w 3140075"/>
              <a:gd name="T63" fmla="*/ 819162 h 3122613"/>
              <a:gd name="T64" fmla="*/ 537016 w 3140075"/>
              <a:gd name="T65" fmla="*/ 1299576 h 3122613"/>
              <a:gd name="T66" fmla="*/ 629328 w 3140075"/>
              <a:gd name="T67" fmla="*/ 1449434 h 3122613"/>
              <a:gd name="T68" fmla="*/ 1160242 w 3140075"/>
              <a:gd name="T69" fmla="*/ 1635913 h 3122613"/>
              <a:gd name="T70" fmla="*/ 1330739 w 3140075"/>
              <a:gd name="T71" fmla="*/ 1242234 h 3122613"/>
              <a:gd name="T72" fmla="*/ 1658407 w 3140075"/>
              <a:gd name="T73" fmla="*/ 1071335 h 3122613"/>
              <a:gd name="T74" fmla="*/ 1421285 w 3140075"/>
              <a:gd name="T75" fmla="*/ 611480 h 3122613"/>
              <a:gd name="T76" fmla="*/ 1311313 w 3140075"/>
              <a:gd name="T77" fmla="*/ 546590 h 3122613"/>
              <a:gd name="T78" fmla="*/ 1340853 w 3140075"/>
              <a:gd name="T79" fmla="*/ 134600 h 3122613"/>
              <a:gd name="T80" fmla="*/ 1722945 w 3140075"/>
              <a:gd name="T81" fmla="*/ 518481 h 3122613"/>
              <a:gd name="T82" fmla="*/ 1659691 w 3140075"/>
              <a:gd name="T83" fmla="*/ 371514 h 3122613"/>
              <a:gd name="T84" fmla="*/ 599628 w 3140075"/>
              <a:gd name="T85" fmla="*/ 112434 h 3122613"/>
              <a:gd name="T86" fmla="*/ 160543 w 3140075"/>
              <a:gd name="T87" fmla="*/ 512056 h 3122613"/>
              <a:gd name="T88" fmla="*/ 566555 w 3140075"/>
              <a:gd name="T89" fmla="*/ 140381 h 3122613"/>
              <a:gd name="T90" fmla="*/ 1459815 w 3140075"/>
              <a:gd name="T91" fmla="*/ 319473 h 3122613"/>
              <a:gd name="T92" fmla="*/ 793563 w 3140075"/>
              <a:gd name="T93" fmla="*/ 63766 h 3122613"/>
              <a:gd name="T94" fmla="*/ 601233 w 3140075"/>
              <a:gd name="T95" fmla="*/ 252494 h 3122613"/>
              <a:gd name="T96" fmla="*/ 1182718 w 3140075"/>
              <a:gd name="T97" fmla="*/ 224226 h 3122613"/>
              <a:gd name="T98" fmla="*/ 900324 w 3140075"/>
              <a:gd name="T99" fmla="*/ 49149 h 3122613"/>
              <a:gd name="T100" fmla="*/ 910759 w 3140075"/>
              <a:gd name="T101" fmla="*/ 201578 h 3122613"/>
              <a:gd name="T102" fmla="*/ 1393992 w 3140075"/>
              <a:gd name="T103" fmla="*/ 106330 h 3122613"/>
              <a:gd name="T104" fmla="*/ 1764204 w 3140075"/>
              <a:gd name="T105" fmla="*/ 450539 h 3122613"/>
              <a:gd name="T106" fmla="*/ 1904840 w 3140075"/>
              <a:gd name="T107" fmla="*/ 936093 h 3122613"/>
              <a:gd name="T108" fmla="*/ 1776084 w 3140075"/>
              <a:gd name="T109" fmla="*/ 1425020 h 3122613"/>
              <a:gd name="T110" fmla="*/ 1414542 w 3140075"/>
              <a:gd name="T111" fmla="*/ 1778062 h 3122613"/>
              <a:gd name="T112" fmla="*/ 934359 w 3140075"/>
              <a:gd name="T113" fmla="*/ 1895315 h 3122613"/>
              <a:gd name="T114" fmla="*/ 450644 w 3140075"/>
              <a:gd name="T115" fmla="*/ 1748508 h 3122613"/>
              <a:gd name="T116" fmla="*/ 111256 w 3140075"/>
              <a:gd name="T117" fmla="*/ 1373942 h 3122613"/>
              <a:gd name="T118" fmla="*/ 3853 w 3140075"/>
              <a:gd name="T119" fmla="*/ 881321 h 3122613"/>
              <a:gd name="T120" fmla="*/ 183019 w 3140075"/>
              <a:gd name="T121" fmla="*/ 402192 h 3122613"/>
              <a:gd name="T122" fmla="*/ 573619 w 3140075"/>
              <a:gd name="T123" fmla="*/ 81113 h 31226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140075" h="3122613">
                <a:moveTo>
                  <a:pt x="1189503" y="2756134"/>
                </a:moveTo>
                <a:lnTo>
                  <a:pt x="1201676" y="2777038"/>
                </a:lnTo>
                <a:lnTo>
                  <a:pt x="1214113" y="2797148"/>
                </a:lnTo>
                <a:lnTo>
                  <a:pt x="1227080" y="2816994"/>
                </a:lnTo>
                <a:lnTo>
                  <a:pt x="1240311" y="2836839"/>
                </a:lnTo>
                <a:lnTo>
                  <a:pt x="1248515" y="2847688"/>
                </a:lnTo>
                <a:lnTo>
                  <a:pt x="1256454" y="2858537"/>
                </a:lnTo>
                <a:lnTo>
                  <a:pt x="1264922" y="2869385"/>
                </a:lnTo>
                <a:lnTo>
                  <a:pt x="1273390" y="2879970"/>
                </a:lnTo>
                <a:lnTo>
                  <a:pt x="1281593" y="2890554"/>
                </a:lnTo>
                <a:lnTo>
                  <a:pt x="1290591" y="2900874"/>
                </a:lnTo>
                <a:lnTo>
                  <a:pt x="1299323" y="2910664"/>
                </a:lnTo>
                <a:lnTo>
                  <a:pt x="1308585" y="2920719"/>
                </a:lnTo>
                <a:lnTo>
                  <a:pt x="1318112" y="2930245"/>
                </a:lnTo>
                <a:lnTo>
                  <a:pt x="1327374" y="2939771"/>
                </a:lnTo>
                <a:lnTo>
                  <a:pt x="1336900" y="2949032"/>
                </a:lnTo>
                <a:lnTo>
                  <a:pt x="1346956" y="2958028"/>
                </a:lnTo>
                <a:lnTo>
                  <a:pt x="1356748" y="2966760"/>
                </a:lnTo>
                <a:lnTo>
                  <a:pt x="1367068" y="2975228"/>
                </a:lnTo>
                <a:lnTo>
                  <a:pt x="1377653" y="2983166"/>
                </a:lnTo>
                <a:lnTo>
                  <a:pt x="1387974" y="2991369"/>
                </a:lnTo>
                <a:lnTo>
                  <a:pt x="1396971" y="2997455"/>
                </a:lnTo>
                <a:lnTo>
                  <a:pt x="1405968" y="3003805"/>
                </a:lnTo>
                <a:lnTo>
                  <a:pt x="1415495" y="3009362"/>
                </a:lnTo>
                <a:lnTo>
                  <a:pt x="1425022" y="3014919"/>
                </a:lnTo>
                <a:lnTo>
                  <a:pt x="1434548" y="3020211"/>
                </a:lnTo>
                <a:lnTo>
                  <a:pt x="1444339" y="3025238"/>
                </a:lnTo>
                <a:lnTo>
                  <a:pt x="1453866" y="3029737"/>
                </a:lnTo>
                <a:lnTo>
                  <a:pt x="1463922" y="3034235"/>
                </a:lnTo>
                <a:lnTo>
                  <a:pt x="1473978" y="3038204"/>
                </a:lnTo>
                <a:lnTo>
                  <a:pt x="1484034" y="3041644"/>
                </a:lnTo>
                <a:lnTo>
                  <a:pt x="1494089" y="3045084"/>
                </a:lnTo>
                <a:lnTo>
                  <a:pt x="1504410" y="3047994"/>
                </a:lnTo>
                <a:lnTo>
                  <a:pt x="1514730" y="3050640"/>
                </a:lnTo>
                <a:lnTo>
                  <a:pt x="1525316" y="3052757"/>
                </a:lnTo>
                <a:lnTo>
                  <a:pt x="1535901" y="3054610"/>
                </a:lnTo>
                <a:lnTo>
                  <a:pt x="1546221" y="3056197"/>
                </a:lnTo>
                <a:lnTo>
                  <a:pt x="1546221" y="2791591"/>
                </a:lnTo>
                <a:lnTo>
                  <a:pt x="1523728" y="2791327"/>
                </a:lnTo>
                <a:lnTo>
                  <a:pt x="1501234" y="2790533"/>
                </a:lnTo>
                <a:lnTo>
                  <a:pt x="1479006" y="2790004"/>
                </a:lnTo>
                <a:lnTo>
                  <a:pt x="1456777" y="2788681"/>
                </a:lnTo>
                <a:lnTo>
                  <a:pt x="1434284" y="2787622"/>
                </a:lnTo>
                <a:lnTo>
                  <a:pt x="1412055" y="2786035"/>
                </a:lnTo>
                <a:lnTo>
                  <a:pt x="1389561" y="2784182"/>
                </a:lnTo>
                <a:lnTo>
                  <a:pt x="1367333" y="2782066"/>
                </a:lnTo>
                <a:lnTo>
                  <a:pt x="1345104" y="2779684"/>
                </a:lnTo>
                <a:lnTo>
                  <a:pt x="1322611" y="2777303"/>
                </a:lnTo>
                <a:lnTo>
                  <a:pt x="1300382" y="2774392"/>
                </a:lnTo>
                <a:lnTo>
                  <a:pt x="1277888" y="2771481"/>
                </a:lnTo>
                <a:lnTo>
                  <a:pt x="1255924" y="2768041"/>
                </a:lnTo>
                <a:lnTo>
                  <a:pt x="1233696" y="2764337"/>
                </a:lnTo>
                <a:lnTo>
                  <a:pt x="1211467" y="2760632"/>
                </a:lnTo>
                <a:lnTo>
                  <a:pt x="1189503" y="2756134"/>
                </a:lnTo>
                <a:close/>
                <a:moveTo>
                  <a:pt x="1971743" y="2748725"/>
                </a:moveTo>
                <a:lnTo>
                  <a:pt x="1949250" y="2753488"/>
                </a:lnTo>
                <a:lnTo>
                  <a:pt x="1927021" y="2757722"/>
                </a:lnTo>
                <a:lnTo>
                  <a:pt x="1904527" y="2762220"/>
                </a:lnTo>
                <a:lnTo>
                  <a:pt x="1882299" y="2765925"/>
                </a:lnTo>
                <a:lnTo>
                  <a:pt x="1859541" y="2769364"/>
                </a:lnTo>
                <a:lnTo>
                  <a:pt x="1837312" y="2772540"/>
                </a:lnTo>
                <a:lnTo>
                  <a:pt x="1814554" y="2775715"/>
                </a:lnTo>
                <a:lnTo>
                  <a:pt x="1792061" y="2778361"/>
                </a:lnTo>
                <a:lnTo>
                  <a:pt x="1769303" y="2780743"/>
                </a:lnTo>
                <a:lnTo>
                  <a:pt x="1746809" y="2783124"/>
                </a:lnTo>
                <a:lnTo>
                  <a:pt x="1724051" y="2784976"/>
                </a:lnTo>
                <a:lnTo>
                  <a:pt x="1701558" y="2786564"/>
                </a:lnTo>
                <a:lnTo>
                  <a:pt x="1678800" y="2788151"/>
                </a:lnTo>
                <a:lnTo>
                  <a:pt x="1656042" y="2789475"/>
                </a:lnTo>
                <a:lnTo>
                  <a:pt x="1633284" y="2790268"/>
                </a:lnTo>
                <a:lnTo>
                  <a:pt x="1610526" y="2791062"/>
                </a:lnTo>
                <a:lnTo>
                  <a:pt x="1610526" y="3056197"/>
                </a:lnTo>
                <a:lnTo>
                  <a:pt x="1621111" y="3054610"/>
                </a:lnTo>
                <a:lnTo>
                  <a:pt x="1631696" y="3052757"/>
                </a:lnTo>
                <a:lnTo>
                  <a:pt x="1641752" y="3050640"/>
                </a:lnTo>
                <a:lnTo>
                  <a:pt x="1652337" y="3047994"/>
                </a:lnTo>
                <a:lnTo>
                  <a:pt x="1662657" y="3045084"/>
                </a:lnTo>
                <a:lnTo>
                  <a:pt x="1672978" y="3041644"/>
                </a:lnTo>
                <a:lnTo>
                  <a:pt x="1682769" y="3038204"/>
                </a:lnTo>
                <a:lnTo>
                  <a:pt x="1692825" y="3034235"/>
                </a:lnTo>
                <a:lnTo>
                  <a:pt x="1702616" y="3029737"/>
                </a:lnTo>
                <a:lnTo>
                  <a:pt x="1712672" y="3025238"/>
                </a:lnTo>
                <a:lnTo>
                  <a:pt x="1722199" y="3020211"/>
                </a:lnTo>
                <a:lnTo>
                  <a:pt x="1731725" y="3014919"/>
                </a:lnTo>
                <a:lnTo>
                  <a:pt x="1741252" y="3009362"/>
                </a:lnTo>
                <a:lnTo>
                  <a:pt x="1750514" y="3003805"/>
                </a:lnTo>
                <a:lnTo>
                  <a:pt x="1759776" y="2997455"/>
                </a:lnTo>
                <a:lnTo>
                  <a:pt x="1768773" y="2991369"/>
                </a:lnTo>
                <a:lnTo>
                  <a:pt x="1779358" y="2983166"/>
                </a:lnTo>
                <a:lnTo>
                  <a:pt x="1789944" y="2975228"/>
                </a:lnTo>
                <a:lnTo>
                  <a:pt x="1799999" y="2966760"/>
                </a:lnTo>
                <a:lnTo>
                  <a:pt x="1810055" y="2958028"/>
                </a:lnTo>
                <a:lnTo>
                  <a:pt x="1819846" y="2949032"/>
                </a:lnTo>
                <a:lnTo>
                  <a:pt x="1829638" y="2939771"/>
                </a:lnTo>
                <a:lnTo>
                  <a:pt x="1838900" y="2930245"/>
                </a:lnTo>
                <a:lnTo>
                  <a:pt x="1848162" y="2920719"/>
                </a:lnTo>
                <a:lnTo>
                  <a:pt x="1857159" y="2910664"/>
                </a:lnTo>
                <a:lnTo>
                  <a:pt x="1866156" y="2900874"/>
                </a:lnTo>
                <a:lnTo>
                  <a:pt x="1874889" y="2890554"/>
                </a:lnTo>
                <a:lnTo>
                  <a:pt x="1883622" y="2879970"/>
                </a:lnTo>
                <a:lnTo>
                  <a:pt x="1891825" y="2869385"/>
                </a:lnTo>
                <a:lnTo>
                  <a:pt x="1900293" y="2858537"/>
                </a:lnTo>
                <a:lnTo>
                  <a:pt x="1908497" y="2847688"/>
                </a:lnTo>
                <a:lnTo>
                  <a:pt x="1916171" y="2836839"/>
                </a:lnTo>
                <a:lnTo>
                  <a:pt x="1930990" y="2815141"/>
                </a:lnTo>
                <a:lnTo>
                  <a:pt x="1945015" y="2793444"/>
                </a:lnTo>
                <a:lnTo>
                  <a:pt x="1958511" y="2771481"/>
                </a:lnTo>
                <a:lnTo>
                  <a:pt x="1971743" y="2748725"/>
                </a:lnTo>
                <a:close/>
                <a:moveTo>
                  <a:pt x="747839" y="2611395"/>
                </a:moveTo>
                <a:lnTo>
                  <a:pt x="765569" y="2633886"/>
                </a:lnTo>
                <a:lnTo>
                  <a:pt x="783564" y="2656113"/>
                </a:lnTo>
                <a:lnTo>
                  <a:pt x="802087" y="2678075"/>
                </a:lnTo>
                <a:lnTo>
                  <a:pt x="821405" y="2699509"/>
                </a:lnTo>
                <a:lnTo>
                  <a:pt x="840723" y="2720148"/>
                </a:lnTo>
                <a:lnTo>
                  <a:pt x="860570" y="2740787"/>
                </a:lnTo>
                <a:lnTo>
                  <a:pt x="881211" y="2760897"/>
                </a:lnTo>
                <a:lnTo>
                  <a:pt x="901852" y="2780478"/>
                </a:lnTo>
                <a:lnTo>
                  <a:pt x="923287" y="2799530"/>
                </a:lnTo>
                <a:lnTo>
                  <a:pt x="944987" y="2818052"/>
                </a:lnTo>
                <a:lnTo>
                  <a:pt x="967215" y="2836310"/>
                </a:lnTo>
                <a:lnTo>
                  <a:pt x="989709" y="2853509"/>
                </a:lnTo>
                <a:lnTo>
                  <a:pt x="1012731" y="2870444"/>
                </a:lnTo>
                <a:lnTo>
                  <a:pt x="1036283" y="2886849"/>
                </a:lnTo>
                <a:lnTo>
                  <a:pt x="1048191" y="2894523"/>
                </a:lnTo>
                <a:lnTo>
                  <a:pt x="1060100" y="2902197"/>
                </a:lnTo>
                <a:lnTo>
                  <a:pt x="1072273" y="2909870"/>
                </a:lnTo>
                <a:lnTo>
                  <a:pt x="1084445" y="2917279"/>
                </a:lnTo>
                <a:lnTo>
                  <a:pt x="1098206" y="2925482"/>
                </a:lnTo>
                <a:lnTo>
                  <a:pt x="1112496" y="2933949"/>
                </a:lnTo>
                <a:lnTo>
                  <a:pt x="1127315" y="2941623"/>
                </a:lnTo>
                <a:lnTo>
                  <a:pt x="1141340" y="2949561"/>
                </a:lnTo>
                <a:lnTo>
                  <a:pt x="1156160" y="2956970"/>
                </a:lnTo>
                <a:lnTo>
                  <a:pt x="1170979" y="2964114"/>
                </a:lnTo>
                <a:lnTo>
                  <a:pt x="1185798" y="2971259"/>
                </a:lnTo>
                <a:lnTo>
                  <a:pt x="1200617" y="2977609"/>
                </a:lnTo>
                <a:lnTo>
                  <a:pt x="1215966" y="2984224"/>
                </a:lnTo>
                <a:lnTo>
                  <a:pt x="1230785" y="2990310"/>
                </a:lnTo>
                <a:lnTo>
                  <a:pt x="1246398" y="2996396"/>
                </a:lnTo>
                <a:lnTo>
                  <a:pt x="1261482" y="3002218"/>
                </a:lnTo>
                <a:lnTo>
                  <a:pt x="1277095" y="3007510"/>
                </a:lnTo>
                <a:lnTo>
                  <a:pt x="1292443" y="3012802"/>
                </a:lnTo>
                <a:lnTo>
                  <a:pt x="1308056" y="3017300"/>
                </a:lnTo>
                <a:lnTo>
                  <a:pt x="1323934" y="3022063"/>
                </a:lnTo>
                <a:lnTo>
                  <a:pt x="1313878" y="3013860"/>
                </a:lnTo>
                <a:lnTo>
                  <a:pt x="1304351" y="3005657"/>
                </a:lnTo>
                <a:lnTo>
                  <a:pt x="1295089" y="2997190"/>
                </a:lnTo>
                <a:lnTo>
                  <a:pt x="1285827" y="2988458"/>
                </a:lnTo>
                <a:lnTo>
                  <a:pt x="1276830" y="2979461"/>
                </a:lnTo>
                <a:lnTo>
                  <a:pt x="1267833" y="2970465"/>
                </a:lnTo>
                <a:lnTo>
                  <a:pt x="1259100" y="2961468"/>
                </a:lnTo>
                <a:lnTo>
                  <a:pt x="1250632" y="2952207"/>
                </a:lnTo>
                <a:lnTo>
                  <a:pt x="1242164" y="2942681"/>
                </a:lnTo>
                <a:lnTo>
                  <a:pt x="1233960" y="2933420"/>
                </a:lnTo>
                <a:lnTo>
                  <a:pt x="1225757" y="2923630"/>
                </a:lnTo>
                <a:lnTo>
                  <a:pt x="1218083" y="2913839"/>
                </a:lnTo>
                <a:lnTo>
                  <a:pt x="1202469" y="2893994"/>
                </a:lnTo>
                <a:lnTo>
                  <a:pt x="1187915" y="2874148"/>
                </a:lnTo>
                <a:lnTo>
                  <a:pt x="1176536" y="2857743"/>
                </a:lnTo>
                <a:lnTo>
                  <a:pt x="1165686" y="2840808"/>
                </a:lnTo>
                <a:lnTo>
                  <a:pt x="1155101" y="2824138"/>
                </a:lnTo>
                <a:lnTo>
                  <a:pt x="1144516" y="2807468"/>
                </a:lnTo>
                <a:lnTo>
                  <a:pt x="1134725" y="2790268"/>
                </a:lnTo>
                <a:lnTo>
                  <a:pt x="1124669" y="2773069"/>
                </a:lnTo>
                <a:lnTo>
                  <a:pt x="1115407" y="2755870"/>
                </a:lnTo>
                <a:lnTo>
                  <a:pt x="1106145" y="2738406"/>
                </a:lnTo>
                <a:lnTo>
                  <a:pt x="1082858" y="2732584"/>
                </a:lnTo>
                <a:lnTo>
                  <a:pt x="1059835" y="2726763"/>
                </a:lnTo>
                <a:lnTo>
                  <a:pt x="1036812" y="2720148"/>
                </a:lnTo>
                <a:lnTo>
                  <a:pt x="1014054" y="2713797"/>
                </a:lnTo>
                <a:lnTo>
                  <a:pt x="991296" y="2706918"/>
                </a:lnTo>
                <a:lnTo>
                  <a:pt x="968538" y="2699773"/>
                </a:lnTo>
                <a:lnTo>
                  <a:pt x="946045" y="2692364"/>
                </a:lnTo>
                <a:lnTo>
                  <a:pt x="923287" y="2684691"/>
                </a:lnTo>
                <a:lnTo>
                  <a:pt x="901058" y="2676488"/>
                </a:lnTo>
                <a:lnTo>
                  <a:pt x="878565" y="2668020"/>
                </a:lnTo>
                <a:lnTo>
                  <a:pt x="856601" y="2659553"/>
                </a:lnTo>
                <a:lnTo>
                  <a:pt x="834637" y="2650556"/>
                </a:lnTo>
                <a:lnTo>
                  <a:pt x="812673" y="2641031"/>
                </a:lnTo>
                <a:lnTo>
                  <a:pt x="790973" y="2631505"/>
                </a:lnTo>
                <a:lnTo>
                  <a:pt x="769274" y="2621714"/>
                </a:lnTo>
                <a:lnTo>
                  <a:pt x="747839" y="2611395"/>
                </a:lnTo>
                <a:close/>
                <a:moveTo>
                  <a:pt x="2428755" y="2584670"/>
                </a:moveTo>
                <a:lnTo>
                  <a:pt x="2406262" y="2596048"/>
                </a:lnTo>
                <a:lnTo>
                  <a:pt x="2384033" y="2607426"/>
                </a:lnTo>
                <a:lnTo>
                  <a:pt x="2361275" y="2618275"/>
                </a:lnTo>
                <a:lnTo>
                  <a:pt x="2338782" y="2628859"/>
                </a:lnTo>
                <a:lnTo>
                  <a:pt x="2315759" y="2638914"/>
                </a:lnTo>
                <a:lnTo>
                  <a:pt x="2292737" y="2648969"/>
                </a:lnTo>
                <a:lnTo>
                  <a:pt x="2269449" y="2658230"/>
                </a:lnTo>
                <a:lnTo>
                  <a:pt x="2246162" y="2667491"/>
                </a:lnTo>
                <a:lnTo>
                  <a:pt x="2222875" y="2676223"/>
                </a:lnTo>
                <a:lnTo>
                  <a:pt x="2199323" y="2684691"/>
                </a:lnTo>
                <a:lnTo>
                  <a:pt x="2175771" y="2692893"/>
                </a:lnTo>
                <a:lnTo>
                  <a:pt x="2151954" y="2700567"/>
                </a:lnTo>
                <a:lnTo>
                  <a:pt x="2128138" y="2708241"/>
                </a:lnTo>
                <a:lnTo>
                  <a:pt x="2104057" y="2715385"/>
                </a:lnTo>
                <a:lnTo>
                  <a:pt x="2080240" y="2722000"/>
                </a:lnTo>
                <a:lnTo>
                  <a:pt x="2056159" y="2728615"/>
                </a:lnTo>
                <a:lnTo>
                  <a:pt x="2046103" y="2747138"/>
                </a:lnTo>
                <a:lnTo>
                  <a:pt x="2036312" y="2765925"/>
                </a:lnTo>
                <a:lnTo>
                  <a:pt x="2025727" y="2784447"/>
                </a:lnTo>
                <a:lnTo>
                  <a:pt x="2015142" y="2802440"/>
                </a:lnTo>
                <a:lnTo>
                  <a:pt x="2004027" y="2820698"/>
                </a:lnTo>
                <a:lnTo>
                  <a:pt x="1992648" y="2838691"/>
                </a:lnTo>
                <a:lnTo>
                  <a:pt x="1981005" y="2856420"/>
                </a:lnTo>
                <a:lnTo>
                  <a:pt x="1968832" y="2874148"/>
                </a:lnTo>
                <a:lnTo>
                  <a:pt x="1954277" y="2893994"/>
                </a:lnTo>
                <a:lnTo>
                  <a:pt x="1938664" y="2913839"/>
                </a:lnTo>
                <a:lnTo>
                  <a:pt x="1930990" y="2923630"/>
                </a:lnTo>
                <a:lnTo>
                  <a:pt x="1923051" y="2933420"/>
                </a:lnTo>
                <a:lnTo>
                  <a:pt x="1914583" y="2942681"/>
                </a:lnTo>
                <a:lnTo>
                  <a:pt x="1906115" y="2952207"/>
                </a:lnTo>
                <a:lnTo>
                  <a:pt x="1897912" y="2961468"/>
                </a:lnTo>
                <a:lnTo>
                  <a:pt x="1889179" y="2970465"/>
                </a:lnTo>
                <a:lnTo>
                  <a:pt x="1880182" y="2979461"/>
                </a:lnTo>
                <a:lnTo>
                  <a:pt x="1871184" y="2988458"/>
                </a:lnTo>
                <a:lnTo>
                  <a:pt x="1861922" y="2997190"/>
                </a:lnTo>
                <a:lnTo>
                  <a:pt x="1852131" y="3005657"/>
                </a:lnTo>
                <a:lnTo>
                  <a:pt x="1842869" y="3013860"/>
                </a:lnTo>
                <a:lnTo>
                  <a:pt x="1833078" y="3022063"/>
                </a:lnTo>
                <a:lnTo>
                  <a:pt x="1848426" y="3017300"/>
                </a:lnTo>
                <a:lnTo>
                  <a:pt x="1864304" y="3012802"/>
                </a:lnTo>
                <a:lnTo>
                  <a:pt x="1879917" y="3007510"/>
                </a:lnTo>
                <a:lnTo>
                  <a:pt x="1895265" y="3001953"/>
                </a:lnTo>
                <a:lnTo>
                  <a:pt x="1910614" y="2996396"/>
                </a:lnTo>
                <a:lnTo>
                  <a:pt x="1925698" y="2990310"/>
                </a:lnTo>
                <a:lnTo>
                  <a:pt x="1941046" y="2984224"/>
                </a:lnTo>
                <a:lnTo>
                  <a:pt x="1956130" y="2977609"/>
                </a:lnTo>
                <a:lnTo>
                  <a:pt x="1970949" y="2971259"/>
                </a:lnTo>
                <a:lnTo>
                  <a:pt x="1986033" y="2964114"/>
                </a:lnTo>
                <a:lnTo>
                  <a:pt x="2000587" y="2956970"/>
                </a:lnTo>
                <a:lnTo>
                  <a:pt x="2015142" y="2949561"/>
                </a:lnTo>
                <a:lnTo>
                  <a:pt x="2029696" y="2941623"/>
                </a:lnTo>
                <a:lnTo>
                  <a:pt x="2043986" y="2933949"/>
                </a:lnTo>
                <a:lnTo>
                  <a:pt x="2058276" y="2925482"/>
                </a:lnTo>
                <a:lnTo>
                  <a:pt x="2072566" y="2917279"/>
                </a:lnTo>
                <a:lnTo>
                  <a:pt x="2085533" y="2909341"/>
                </a:lnTo>
                <a:lnTo>
                  <a:pt x="2098500" y="2901138"/>
                </a:lnTo>
                <a:lnTo>
                  <a:pt x="2111202" y="2892935"/>
                </a:lnTo>
                <a:lnTo>
                  <a:pt x="2123904" y="2884203"/>
                </a:lnTo>
                <a:lnTo>
                  <a:pt x="2136341" y="2875736"/>
                </a:lnTo>
                <a:lnTo>
                  <a:pt x="2148779" y="2867004"/>
                </a:lnTo>
                <a:lnTo>
                  <a:pt x="2161216" y="2857743"/>
                </a:lnTo>
                <a:lnTo>
                  <a:pt x="2173389" y="2848746"/>
                </a:lnTo>
                <a:lnTo>
                  <a:pt x="2185298" y="2839220"/>
                </a:lnTo>
                <a:lnTo>
                  <a:pt x="2197470" y="2829695"/>
                </a:lnTo>
                <a:lnTo>
                  <a:pt x="2209379" y="2820169"/>
                </a:lnTo>
                <a:lnTo>
                  <a:pt x="2221022" y="2810114"/>
                </a:lnTo>
                <a:lnTo>
                  <a:pt x="2232666" y="2800323"/>
                </a:lnTo>
                <a:lnTo>
                  <a:pt x="2244045" y="2790004"/>
                </a:lnTo>
                <a:lnTo>
                  <a:pt x="2255424" y="2779684"/>
                </a:lnTo>
                <a:lnTo>
                  <a:pt x="2266803" y="2769364"/>
                </a:lnTo>
                <a:lnTo>
                  <a:pt x="2277653" y="2758780"/>
                </a:lnTo>
                <a:lnTo>
                  <a:pt x="2288767" y="2747931"/>
                </a:lnTo>
                <a:lnTo>
                  <a:pt x="2310202" y="2726234"/>
                </a:lnTo>
                <a:lnTo>
                  <a:pt x="2331108" y="2703742"/>
                </a:lnTo>
                <a:lnTo>
                  <a:pt x="2351749" y="2680722"/>
                </a:lnTo>
                <a:lnTo>
                  <a:pt x="2371596" y="2657701"/>
                </a:lnTo>
                <a:lnTo>
                  <a:pt x="2391178" y="2633622"/>
                </a:lnTo>
                <a:lnTo>
                  <a:pt x="2409967" y="2609543"/>
                </a:lnTo>
                <a:lnTo>
                  <a:pt x="2428755" y="2584670"/>
                </a:lnTo>
                <a:close/>
                <a:moveTo>
                  <a:pt x="220435" y="2191465"/>
                </a:moveTo>
                <a:lnTo>
                  <a:pt x="234196" y="2221101"/>
                </a:lnTo>
                <a:lnTo>
                  <a:pt x="249280" y="2250208"/>
                </a:lnTo>
                <a:lnTo>
                  <a:pt x="264628" y="2279050"/>
                </a:lnTo>
                <a:lnTo>
                  <a:pt x="280770" y="2307892"/>
                </a:lnTo>
                <a:lnTo>
                  <a:pt x="297707" y="2336205"/>
                </a:lnTo>
                <a:lnTo>
                  <a:pt x="314643" y="2364253"/>
                </a:lnTo>
                <a:lnTo>
                  <a:pt x="332637" y="2391507"/>
                </a:lnTo>
                <a:lnTo>
                  <a:pt x="351161" y="2418762"/>
                </a:lnTo>
                <a:lnTo>
                  <a:pt x="370215" y="2445487"/>
                </a:lnTo>
                <a:lnTo>
                  <a:pt x="390062" y="2471683"/>
                </a:lnTo>
                <a:lnTo>
                  <a:pt x="410174" y="2497614"/>
                </a:lnTo>
                <a:lnTo>
                  <a:pt x="431079" y="2523016"/>
                </a:lnTo>
                <a:lnTo>
                  <a:pt x="452514" y="2547889"/>
                </a:lnTo>
                <a:lnTo>
                  <a:pt x="474478" y="2572233"/>
                </a:lnTo>
                <a:lnTo>
                  <a:pt x="496707" y="2596048"/>
                </a:lnTo>
                <a:lnTo>
                  <a:pt x="519729" y="2619862"/>
                </a:lnTo>
                <a:lnTo>
                  <a:pt x="532696" y="2632828"/>
                </a:lnTo>
                <a:lnTo>
                  <a:pt x="546192" y="2645529"/>
                </a:lnTo>
                <a:lnTo>
                  <a:pt x="559424" y="2657965"/>
                </a:lnTo>
                <a:lnTo>
                  <a:pt x="573184" y="2670402"/>
                </a:lnTo>
                <a:lnTo>
                  <a:pt x="586680" y="2682574"/>
                </a:lnTo>
                <a:lnTo>
                  <a:pt x="600441" y="2694746"/>
                </a:lnTo>
                <a:lnTo>
                  <a:pt x="614466" y="2706653"/>
                </a:lnTo>
                <a:lnTo>
                  <a:pt x="628756" y="2718296"/>
                </a:lnTo>
                <a:lnTo>
                  <a:pt x="642781" y="2730203"/>
                </a:lnTo>
                <a:lnTo>
                  <a:pt x="657071" y="2741316"/>
                </a:lnTo>
                <a:lnTo>
                  <a:pt x="671891" y="2752430"/>
                </a:lnTo>
                <a:lnTo>
                  <a:pt x="686710" y="2763543"/>
                </a:lnTo>
                <a:lnTo>
                  <a:pt x="701264" y="2774392"/>
                </a:lnTo>
                <a:lnTo>
                  <a:pt x="716348" y="2785241"/>
                </a:lnTo>
                <a:lnTo>
                  <a:pt x="731432" y="2795560"/>
                </a:lnTo>
                <a:lnTo>
                  <a:pt x="746516" y="2806145"/>
                </a:lnTo>
                <a:lnTo>
                  <a:pt x="762129" y="2816200"/>
                </a:lnTo>
                <a:lnTo>
                  <a:pt x="777477" y="2825990"/>
                </a:lnTo>
                <a:lnTo>
                  <a:pt x="793090" y="2836045"/>
                </a:lnTo>
                <a:lnTo>
                  <a:pt x="808703" y="2845571"/>
                </a:lnTo>
                <a:lnTo>
                  <a:pt x="824316" y="2854832"/>
                </a:lnTo>
                <a:lnTo>
                  <a:pt x="840459" y="2863829"/>
                </a:lnTo>
                <a:lnTo>
                  <a:pt x="856336" y="2872825"/>
                </a:lnTo>
                <a:lnTo>
                  <a:pt x="872479" y="2881557"/>
                </a:lnTo>
                <a:lnTo>
                  <a:pt x="888885" y="2890289"/>
                </a:lnTo>
                <a:lnTo>
                  <a:pt x="905028" y="2898492"/>
                </a:lnTo>
                <a:lnTo>
                  <a:pt x="921435" y="2906695"/>
                </a:lnTo>
                <a:lnTo>
                  <a:pt x="938371" y="2914633"/>
                </a:lnTo>
                <a:lnTo>
                  <a:pt x="954778" y="2922571"/>
                </a:lnTo>
                <a:lnTo>
                  <a:pt x="971449" y="2930245"/>
                </a:lnTo>
                <a:lnTo>
                  <a:pt x="988386" y="2937389"/>
                </a:lnTo>
                <a:lnTo>
                  <a:pt x="1005322" y="2944534"/>
                </a:lnTo>
                <a:lnTo>
                  <a:pt x="1010879" y="2946650"/>
                </a:lnTo>
                <a:lnTo>
                  <a:pt x="997912" y="2937918"/>
                </a:lnTo>
                <a:lnTo>
                  <a:pt x="984681" y="2928922"/>
                </a:lnTo>
                <a:lnTo>
                  <a:pt x="971714" y="2919925"/>
                </a:lnTo>
                <a:lnTo>
                  <a:pt x="959012" y="2910664"/>
                </a:lnTo>
                <a:lnTo>
                  <a:pt x="946574" y="2901138"/>
                </a:lnTo>
                <a:lnTo>
                  <a:pt x="933872" y="2891348"/>
                </a:lnTo>
                <a:lnTo>
                  <a:pt x="921435" y="2881822"/>
                </a:lnTo>
                <a:lnTo>
                  <a:pt x="909526" y="2872032"/>
                </a:lnTo>
                <a:lnTo>
                  <a:pt x="897354" y="2861712"/>
                </a:lnTo>
                <a:lnTo>
                  <a:pt x="885181" y="2851392"/>
                </a:lnTo>
                <a:lnTo>
                  <a:pt x="873537" y="2841073"/>
                </a:lnTo>
                <a:lnTo>
                  <a:pt x="861629" y="2830753"/>
                </a:lnTo>
                <a:lnTo>
                  <a:pt x="850250" y="2820169"/>
                </a:lnTo>
                <a:lnTo>
                  <a:pt x="838606" y="2809320"/>
                </a:lnTo>
                <a:lnTo>
                  <a:pt x="827492" y="2798471"/>
                </a:lnTo>
                <a:lnTo>
                  <a:pt x="816377" y="2787358"/>
                </a:lnTo>
                <a:lnTo>
                  <a:pt x="794413" y="2764602"/>
                </a:lnTo>
                <a:lnTo>
                  <a:pt x="772978" y="2741581"/>
                </a:lnTo>
                <a:lnTo>
                  <a:pt x="751808" y="2718296"/>
                </a:lnTo>
                <a:lnTo>
                  <a:pt x="731696" y="2694481"/>
                </a:lnTo>
                <a:lnTo>
                  <a:pt x="711849" y="2669873"/>
                </a:lnTo>
                <a:lnTo>
                  <a:pt x="692532" y="2645264"/>
                </a:lnTo>
                <a:lnTo>
                  <a:pt x="673743" y="2620127"/>
                </a:lnTo>
                <a:lnTo>
                  <a:pt x="655748" y="2594725"/>
                </a:lnTo>
                <a:lnTo>
                  <a:pt x="638547" y="2569058"/>
                </a:lnTo>
                <a:lnTo>
                  <a:pt x="621876" y="2543656"/>
                </a:lnTo>
                <a:lnTo>
                  <a:pt x="598324" y="2529367"/>
                </a:lnTo>
                <a:lnTo>
                  <a:pt x="574772" y="2514549"/>
                </a:lnTo>
                <a:lnTo>
                  <a:pt x="551485" y="2499731"/>
                </a:lnTo>
                <a:lnTo>
                  <a:pt x="528462" y="2483855"/>
                </a:lnTo>
                <a:lnTo>
                  <a:pt x="506763" y="2468772"/>
                </a:lnTo>
                <a:lnTo>
                  <a:pt x="485328" y="2452896"/>
                </a:lnTo>
                <a:lnTo>
                  <a:pt x="464158" y="2436755"/>
                </a:lnTo>
                <a:lnTo>
                  <a:pt x="442987" y="2420085"/>
                </a:lnTo>
                <a:lnTo>
                  <a:pt x="422611" y="2403150"/>
                </a:lnTo>
                <a:lnTo>
                  <a:pt x="402499" y="2385951"/>
                </a:lnTo>
                <a:lnTo>
                  <a:pt x="382652" y="2368222"/>
                </a:lnTo>
                <a:lnTo>
                  <a:pt x="363070" y="2349964"/>
                </a:lnTo>
                <a:lnTo>
                  <a:pt x="343752" y="2331706"/>
                </a:lnTo>
                <a:lnTo>
                  <a:pt x="324963" y="2312655"/>
                </a:lnTo>
                <a:lnTo>
                  <a:pt x="306175" y="2293339"/>
                </a:lnTo>
                <a:lnTo>
                  <a:pt x="288180" y="2273493"/>
                </a:lnTo>
                <a:lnTo>
                  <a:pt x="270715" y="2253648"/>
                </a:lnTo>
                <a:lnTo>
                  <a:pt x="253514" y="2233273"/>
                </a:lnTo>
                <a:lnTo>
                  <a:pt x="236578" y="2212369"/>
                </a:lnTo>
                <a:lnTo>
                  <a:pt x="220435" y="2191465"/>
                </a:lnTo>
                <a:close/>
                <a:moveTo>
                  <a:pt x="484799" y="2081389"/>
                </a:moveTo>
                <a:lnTo>
                  <a:pt x="492737" y="2108644"/>
                </a:lnTo>
                <a:lnTo>
                  <a:pt x="501470" y="2135898"/>
                </a:lnTo>
                <a:lnTo>
                  <a:pt x="510468" y="2162888"/>
                </a:lnTo>
                <a:lnTo>
                  <a:pt x="519729" y="2189878"/>
                </a:lnTo>
                <a:lnTo>
                  <a:pt x="529785" y="2216603"/>
                </a:lnTo>
                <a:lnTo>
                  <a:pt x="540106" y="2242799"/>
                </a:lnTo>
                <a:lnTo>
                  <a:pt x="550691" y="2269260"/>
                </a:lnTo>
                <a:lnTo>
                  <a:pt x="562335" y="2295191"/>
                </a:lnTo>
                <a:lnTo>
                  <a:pt x="573714" y="2321387"/>
                </a:lnTo>
                <a:lnTo>
                  <a:pt x="586151" y="2347054"/>
                </a:lnTo>
                <a:lnTo>
                  <a:pt x="598589" y="2372456"/>
                </a:lnTo>
                <a:lnTo>
                  <a:pt x="611555" y="2397858"/>
                </a:lnTo>
                <a:lnTo>
                  <a:pt x="625316" y="2422731"/>
                </a:lnTo>
                <a:lnTo>
                  <a:pt x="639077" y="2447604"/>
                </a:lnTo>
                <a:lnTo>
                  <a:pt x="653367" y="2472212"/>
                </a:lnTo>
                <a:lnTo>
                  <a:pt x="668450" y="2496556"/>
                </a:lnTo>
                <a:lnTo>
                  <a:pt x="692002" y="2510051"/>
                </a:lnTo>
                <a:lnTo>
                  <a:pt x="715819" y="2523016"/>
                </a:lnTo>
                <a:lnTo>
                  <a:pt x="739635" y="2535718"/>
                </a:lnTo>
                <a:lnTo>
                  <a:pt x="763981" y="2547889"/>
                </a:lnTo>
                <a:lnTo>
                  <a:pt x="788327" y="2559532"/>
                </a:lnTo>
                <a:lnTo>
                  <a:pt x="813202" y="2570646"/>
                </a:lnTo>
                <a:lnTo>
                  <a:pt x="838077" y="2582024"/>
                </a:lnTo>
                <a:lnTo>
                  <a:pt x="862952" y="2592343"/>
                </a:lnTo>
                <a:lnTo>
                  <a:pt x="888356" y="2602663"/>
                </a:lnTo>
                <a:lnTo>
                  <a:pt x="913496" y="2612189"/>
                </a:lnTo>
                <a:lnTo>
                  <a:pt x="939165" y="2621714"/>
                </a:lnTo>
                <a:lnTo>
                  <a:pt x="964569" y="2630711"/>
                </a:lnTo>
                <a:lnTo>
                  <a:pt x="990767" y="2638914"/>
                </a:lnTo>
                <a:lnTo>
                  <a:pt x="1016436" y="2647381"/>
                </a:lnTo>
                <a:lnTo>
                  <a:pt x="1042899" y="2655055"/>
                </a:lnTo>
                <a:lnTo>
                  <a:pt x="1068832" y="2662199"/>
                </a:lnTo>
                <a:lnTo>
                  <a:pt x="1057983" y="2637326"/>
                </a:lnTo>
                <a:lnTo>
                  <a:pt x="1047398" y="2612189"/>
                </a:lnTo>
                <a:lnTo>
                  <a:pt x="1037342" y="2587051"/>
                </a:lnTo>
                <a:lnTo>
                  <a:pt x="1027286" y="2561649"/>
                </a:lnTo>
                <a:lnTo>
                  <a:pt x="1018024" y="2536247"/>
                </a:lnTo>
                <a:lnTo>
                  <a:pt x="1008762" y="2510845"/>
                </a:lnTo>
                <a:lnTo>
                  <a:pt x="1000029" y="2485178"/>
                </a:lnTo>
                <a:lnTo>
                  <a:pt x="991561" y="2459776"/>
                </a:lnTo>
                <a:lnTo>
                  <a:pt x="982299" y="2429346"/>
                </a:lnTo>
                <a:lnTo>
                  <a:pt x="973302" y="2399181"/>
                </a:lnTo>
                <a:lnTo>
                  <a:pt x="964834" y="2368751"/>
                </a:lnTo>
                <a:lnTo>
                  <a:pt x="956895" y="2338322"/>
                </a:lnTo>
                <a:lnTo>
                  <a:pt x="949221" y="2307627"/>
                </a:lnTo>
                <a:lnTo>
                  <a:pt x="941546" y="2276933"/>
                </a:lnTo>
                <a:lnTo>
                  <a:pt x="934931" y="2246239"/>
                </a:lnTo>
                <a:lnTo>
                  <a:pt x="928050" y="2215545"/>
                </a:lnTo>
                <a:lnTo>
                  <a:pt x="894707" y="2208665"/>
                </a:lnTo>
                <a:lnTo>
                  <a:pt x="861364" y="2201256"/>
                </a:lnTo>
                <a:lnTo>
                  <a:pt x="828021" y="2193582"/>
                </a:lnTo>
                <a:lnTo>
                  <a:pt x="794943" y="2185379"/>
                </a:lnTo>
                <a:lnTo>
                  <a:pt x="762129" y="2176912"/>
                </a:lnTo>
                <a:lnTo>
                  <a:pt x="728786" y="2167915"/>
                </a:lnTo>
                <a:lnTo>
                  <a:pt x="695972" y="2158125"/>
                </a:lnTo>
                <a:lnTo>
                  <a:pt x="663422" y="2148335"/>
                </a:lnTo>
                <a:lnTo>
                  <a:pt x="640664" y="2140926"/>
                </a:lnTo>
                <a:lnTo>
                  <a:pt x="618171" y="2132988"/>
                </a:lnTo>
                <a:lnTo>
                  <a:pt x="595678" y="2125314"/>
                </a:lnTo>
                <a:lnTo>
                  <a:pt x="573449" y="2116847"/>
                </a:lnTo>
                <a:lnTo>
                  <a:pt x="550956" y="2108644"/>
                </a:lnTo>
                <a:lnTo>
                  <a:pt x="528727" y="2099647"/>
                </a:lnTo>
                <a:lnTo>
                  <a:pt x="506763" y="2090651"/>
                </a:lnTo>
                <a:lnTo>
                  <a:pt x="484799" y="2081389"/>
                </a:lnTo>
                <a:close/>
                <a:moveTo>
                  <a:pt x="2676447" y="2064455"/>
                </a:moveTo>
                <a:lnTo>
                  <a:pt x="2650249" y="2076626"/>
                </a:lnTo>
                <a:lnTo>
                  <a:pt x="2623521" y="2088004"/>
                </a:lnTo>
                <a:lnTo>
                  <a:pt x="2596529" y="2099383"/>
                </a:lnTo>
                <a:lnTo>
                  <a:pt x="2569537" y="2109702"/>
                </a:lnTo>
                <a:lnTo>
                  <a:pt x="2542281" y="2120022"/>
                </a:lnTo>
                <a:lnTo>
                  <a:pt x="2514759" y="2129548"/>
                </a:lnTo>
                <a:lnTo>
                  <a:pt x="2487503" y="2139073"/>
                </a:lnTo>
                <a:lnTo>
                  <a:pt x="2459981" y="2148335"/>
                </a:lnTo>
                <a:lnTo>
                  <a:pt x="2431666" y="2157067"/>
                </a:lnTo>
                <a:lnTo>
                  <a:pt x="2402822" y="2165269"/>
                </a:lnTo>
                <a:lnTo>
                  <a:pt x="2374242" y="2173472"/>
                </a:lnTo>
                <a:lnTo>
                  <a:pt x="2345927" y="2181146"/>
                </a:lnTo>
                <a:lnTo>
                  <a:pt x="2317082" y="2188555"/>
                </a:lnTo>
                <a:lnTo>
                  <a:pt x="2287973" y="2195699"/>
                </a:lnTo>
                <a:lnTo>
                  <a:pt x="2258864" y="2202314"/>
                </a:lnTo>
                <a:lnTo>
                  <a:pt x="2230020" y="2208665"/>
                </a:lnTo>
                <a:lnTo>
                  <a:pt x="2223139" y="2240417"/>
                </a:lnTo>
                <a:lnTo>
                  <a:pt x="2216259" y="2271906"/>
                </a:lnTo>
                <a:lnTo>
                  <a:pt x="2208585" y="2303394"/>
                </a:lnTo>
                <a:lnTo>
                  <a:pt x="2200911" y="2334882"/>
                </a:lnTo>
                <a:lnTo>
                  <a:pt x="2192443" y="2366370"/>
                </a:lnTo>
                <a:lnTo>
                  <a:pt x="2183974" y="2397329"/>
                </a:lnTo>
                <a:lnTo>
                  <a:pt x="2174977" y="2428552"/>
                </a:lnTo>
                <a:lnTo>
                  <a:pt x="2165186" y="2459776"/>
                </a:lnTo>
                <a:lnTo>
                  <a:pt x="2157247" y="2483855"/>
                </a:lnTo>
                <a:lnTo>
                  <a:pt x="2149044" y="2508199"/>
                </a:lnTo>
                <a:lnTo>
                  <a:pt x="2140311" y="2532278"/>
                </a:lnTo>
                <a:lnTo>
                  <a:pt x="2131313" y="2556357"/>
                </a:lnTo>
                <a:lnTo>
                  <a:pt x="2122051" y="2580436"/>
                </a:lnTo>
                <a:lnTo>
                  <a:pt x="2112790" y="2604250"/>
                </a:lnTo>
                <a:lnTo>
                  <a:pt x="2102998" y="2628065"/>
                </a:lnTo>
                <a:lnTo>
                  <a:pt x="2092678" y="2651615"/>
                </a:lnTo>
                <a:lnTo>
                  <a:pt x="2119934" y="2643412"/>
                </a:lnTo>
                <a:lnTo>
                  <a:pt x="2146927" y="2634680"/>
                </a:lnTo>
                <a:lnTo>
                  <a:pt x="2174183" y="2625419"/>
                </a:lnTo>
                <a:lnTo>
                  <a:pt x="2200911" y="2615629"/>
                </a:lnTo>
                <a:lnTo>
                  <a:pt x="2227638" y="2605573"/>
                </a:lnTo>
                <a:lnTo>
                  <a:pt x="2254365" y="2594989"/>
                </a:lnTo>
                <a:lnTo>
                  <a:pt x="2280564" y="2584140"/>
                </a:lnTo>
                <a:lnTo>
                  <a:pt x="2306762" y="2572498"/>
                </a:lnTo>
                <a:lnTo>
                  <a:pt x="2332695" y="2560855"/>
                </a:lnTo>
                <a:lnTo>
                  <a:pt x="2358100" y="2548419"/>
                </a:lnTo>
                <a:lnTo>
                  <a:pt x="2384033" y="2535718"/>
                </a:lnTo>
                <a:lnTo>
                  <a:pt x="2409173" y="2522223"/>
                </a:lnTo>
                <a:lnTo>
                  <a:pt x="2434312" y="2508728"/>
                </a:lnTo>
                <a:lnTo>
                  <a:pt x="2458658" y="2494439"/>
                </a:lnTo>
                <a:lnTo>
                  <a:pt x="2483269" y="2479886"/>
                </a:lnTo>
                <a:lnTo>
                  <a:pt x="2507350" y="2464539"/>
                </a:lnTo>
                <a:lnTo>
                  <a:pt x="2521110" y="2440989"/>
                </a:lnTo>
                <a:lnTo>
                  <a:pt x="2534342" y="2417439"/>
                </a:lnTo>
                <a:lnTo>
                  <a:pt x="2547044" y="2393360"/>
                </a:lnTo>
                <a:lnTo>
                  <a:pt x="2559481" y="2369016"/>
                </a:lnTo>
                <a:lnTo>
                  <a:pt x="2571654" y="2344937"/>
                </a:lnTo>
                <a:lnTo>
                  <a:pt x="2583033" y="2320064"/>
                </a:lnTo>
                <a:lnTo>
                  <a:pt x="2594412" y="2295191"/>
                </a:lnTo>
                <a:lnTo>
                  <a:pt x="2605262" y="2270583"/>
                </a:lnTo>
                <a:lnTo>
                  <a:pt x="2615318" y="2244916"/>
                </a:lnTo>
                <a:lnTo>
                  <a:pt x="2625374" y="2220043"/>
                </a:lnTo>
                <a:lnTo>
                  <a:pt x="2634900" y="2194376"/>
                </a:lnTo>
                <a:lnTo>
                  <a:pt x="2644162" y="2168709"/>
                </a:lnTo>
                <a:lnTo>
                  <a:pt x="2652895" y="2143043"/>
                </a:lnTo>
                <a:lnTo>
                  <a:pt x="2661363" y="2116847"/>
                </a:lnTo>
                <a:lnTo>
                  <a:pt x="2669037" y="2090915"/>
                </a:lnTo>
                <a:lnTo>
                  <a:pt x="2676447" y="2064455"/>
                </a:lnTo>
                <a:close/>
                <a:moveTo>
                  <a:pt x="2991354" y="2056252"/>
                </a:moveTo>
                <a:lnTo>
                  <a:pt x="2982357" y="2072393"/>
                </a:lnTo>
                <a:lnTo>
                  <a:pt x="2977858" y="2080596"/>
                </a:lnTo>
                <a:lnTo>
                  <a:pt x="2973095" y="2088534"/>
                </a:lnTo>
                <a:lnTo>
                  <a:pt x="2964098" y="2103352"/>
                </a:lnTo>
                <a:lnTo>
                  <a:pt x="2954836" y="2117905"/>
                </a:lnTo>
                <a:lnTo>
                  <a:pt x="2945574" y="2132458"/>
                </a:lnTo>
                <a:lnTo>
                  <a:pt x="2935782" y="2146747"/>
                </a:lnTo>
                <a:lnTo>
                  <a:pt x="2925991" y="2161036"/>
                </a:lnTo>
                <a:lnTo>
                  <a:pt x="2915671" y="2175060"/>
                </a:lnTo>
                <a:lnTo>
                  <a:pt x="2905350" y="2188819"/>
                </a:lnTo>
                <a:lnTo>
                  <a:pt x="2895030" y="2202579"/>
                </a:lnTo>
                <a:lnTo>
                  <a:pt x="2884445" y="2215809"/>
                </a:lnTo>
                <a:lnTo>
                  <a:pt x="2873595" y="2229569"/>
                </a:lnTo>
                <a:lnTo>
                  <a:pt x="2862745" y="2242534"/>
                </a:lnTo>
                <a:lnTo>
                  <a:pt x="2851101" y="2255500"/>
                </a:lnTo>
                <a:lnTo>
                  <a:pt x="2839987" y="2268730"/>
                </a:lnTo>
                <a:lnTo>
                  <a:pt x="2828343" y="2281431"/>
                </a:lnTo>
                <a:lnTo>
                  <a:pt x="2816700" y="2294132"/>
                </a:lnTo>
                <a:lnTo>
                  <a:pt x="2804527" y="2306569"/>
                </a:lnTo>
                <a:lnTo>
                  <a:pt x="2792619" y="2318741"/>
                </a:lnTo>
                <a:lnTo>
                  <a:pt x="2780446" y="2330913"/>
                </a:lnTo>
                <a:lnTo>
                  <a:pt x="2768008" y="2343085"/>
                </a:lnTo>
                <a:lnTo>
                  <a:pt x="2755571" y="2354727"/>
                </a:lnTo>
                <a:lnTo>
                  <a:pt x="2742869" y="2366370"/>
                </a:lnTo>
                <a:lnTo>
                  <a:pt x="2730166" y="2377748"/>
                </a:lnTo>
                <a:lnTo>
                  <a:pt x="2717200" y="2389391"/>
                </a:lnTo>
                <a:lnTo>
                  <a:pt x="2704233" y="2400504"/>
                </a:lnTo>
                <a:lnTo>
                  <a:pt x="2690737" y="2411353"/>
                </a:lnTo>
                <a:lnTo>
                  <a:pt x="2677506" y="2422202"/>
                </a:lnTo>
                <a:lnTo>
                  <a:pt x="2664009" y="2433050"/>
                </a:lnTo>
                <a:lnTo>
                  <a:pt x="2650513" y="2443635"/>
                </a:lnTo>
                <a:lnTo>
                  <a:pt x="2636753" y="2453690"/>
                </a:lnTo>
                <a:lnTo>
                  <a:pt x="2623257" y="2464009"/>
                </a:lnTo>
                <a:lnTo>
                  <a:pt x="2609232" y="2474064"/>
                </a:lnTo>
                <a:lnTo>
                  <a:pt x="2595206" y="2483855"/>
                </a:lnTo>
                <a:lnTo>
                  <a:pt x="2575359" y="2497085"/>
                </a:lnTo>
                <a:lnTo>
                  <a:pt x="2555247" y="2510315"/>
                </a:lnTo>
                <a:lnTo>
                  <a:pt x="2542281" y="2531748"/>
                </a:lnTo>
                <a:lnTo>
                  <a:pt x="2528785" y="2552652"/>
                </a:lnTo>
                <a:lnTo>
                  <a:pt x="2515289" y="2573821"/>
                </a:lnTo>
                <a:lnTo>
                  <a:pt x="2501263" y="2594725"/>
                </a:lnTo>
                <a:lnTo>
                  <a:pt x="2483004" y="2620127"/>
                </a:lnTo>
                <a:lnTo>
                  <a:pt x="2464215" y="2645264"/>
                </a:lnTo>
                <a:lnTo>
                  <a:pt x="2445162" y="2669873"/>
                </a:lnTo>
                <a:lnTo>
                  <a:pt x="2425315" y="2694216"/>
                </a:lnTo>
                <a:lnTo>
                  <a:pt x="2404674" y="2718296"/>
                </a:lnTo>
                <a:lnTo>
                  <a:pt x="2384033" y="2741581"/>
                </a:lnTo>
                <a:lnTo>
                  <a:pt x="2362598" y="2764602"/>
                </a:lnTo>
                <a:lnTo>
                  <a:pt x="2340634" y="2787358"/>
                </a:lnTo>
                <a:lnTo>
                  <a:pt x="2329255" y="2798207"/>
                </a:lnTo>
                <a:lnTo>
                  <a:pt x="2317876" y="2809320"/>
                </a:lnTo>
                <a:lnTo>
                  <a:pt x="2306762" y="2819904"/>
                </a:lnTo>
                <a:lnTo>
                  <a:pt x="2294854" y="2830753"/>
                </a:lnTo>
                <a:lnTo>
                  <a:pt x="2283475" y="2841073"/>
                </a:lnTo>
                <a:lnTo>
                  <a:pt x="2271302" y="2851392"/>
                </a:lnTo>
                <a:lnTo>
                  <a:pt x="2259658" y="2861712"/>
                </a:lnTo>
                <a:lnTo>
                  <a:pt x="2247485" y="2871502"/>
                </a:lnTo>
                <a:lnTo>
                  <a:pt x="2235048" y="2881557"/>
                </a:lnTo>
                <a:lnTo>
                  <a:pt x="2222875" y="2891348"/>
                </a:lnTo>
                <a:lnTo>
                  <a:pt x="2210173" y="2901138"/>
                </a:lnTo>
                <a:lnTo>
                  <a:pt x="2197735" y="2910399"/>
                </a:lnTo>
                <a:lnTo>
                  <a:pt x="2185033" y="2919661"/>
                </a:lnTo>
                <a:lnTo>
                  <a:pt x="2172066" y="2928922"/>
                </a:lnTo>
                <a:lnTo>
                  <a:pt x="2159099" y="2937918"/>
                </a:lnTo>
                <a:lnTo>
                  <a:pt x="2146133" y="2946650"/>
                </a:lnTo>
                <a:lnTo>
                  <a:pt x="2151161" y="2944534"/>
                </a:lnTo>
                <a:lnTo>
                  <a:pt x="2168361" y="2937389"/>
                </a:lnTo>
                <a:lnTo>
                  <a:pt x="2185033" y="2930245"/>
                </a:lnTo>
                <a:lnTo>
                  <a:pt x="2201969" y="2922571"/>
                </a:lnTo>
                <a:lnTo>
                  <a:pt x="2218641" y="2914633"/>
                </a:lnTo>
                <a:lnTo>
                  <a:pt x="2235048" y="2906695"/>
                </a:lnTo>
                <a:lnTo>
                  <a:pt x="2251455" y="2898492"/>
                </a:lnTo>
                <a:lnTo>
                  <a:pt x="2267861" y="2890289"/>
                </a:lnTo>
                <a:lnTo>
                  <a:pt x="2284004" y="2881557"/>
                </a:lnTo>
                <a:lnTo>
                  <a:pt x="2300146" y="2872825"/>
                </a:lnTo>
                <a:lnTo>
                  <a:pt x="2316288" y="2863829"/>
                </a:lnTo>
                <a:lnTo>
                  <a:pt x="2332166" y="2854832"/>
                </a:lnTo>
                <a:lnTo>
                  <a:pt x="2348044" y="2845571"/>
                </a:lnTo>
                <a:lnTo>
                  <a:pt x="2363921" y="2836045"/>
                </a:lnTo>
                <a:lnTo>
                  <a:pt x="2379270" y="2825990"/>
                </a:lnTo>
                <a:lnTo>
                  <a:pt x="2394883" y="2816200"/>
                </a:lnTo>
                <a:lnTo>
                  <a:pt x="2409967" y="2806145"/>
                </a:lnTo>
                <a:lnTo>
                  <a:pt x="2425315" y="2795560"/>
                </a:lnTo>
                <a:lnTo>
                  <a:pt x="2440399" y="2785241"/>
                </a:lnTo>
                <a:lnTo>
                  <a:pt x="2455218" y="2774392"/>
                </a:lnTo>
                <a:lnTo>
                  <a:pt x="2470302" y="2763543"/>
                </a:lnTo>
                <a:lnTo>
                  <a:pt x="2484856" y="2752430"/>
                </a:lnTo>
                <a:lnTo>
                  <a:pt x="2499411" y="2741316"/>
                </a:lnTo>
                <a:lnTo>
                  <a:pt x="2513965" y="2730203"/>
                </a:lnTo>
                <a:lnTo>
                  <a:pt x="2528255" y="2718296"/>
                </a:lnTo>
                <a:lnTo>
                  <a:pt x="2542281" y="2706653"/>
                </a:lnTo>
                <a:lnTo>
                  <a:pt x="2556041" y="2694746"/>
                </a:lnTo>
                <a:lnTo>
                  <a:pt x="2570067" y="2682574"/>
                </a:lnTo>
                <a:lnTo>
                  <a:pt x="2583827" y="2670402"/>
                </a:lnTo>
                <a:lnTo>
                  <a:pt x="2597323" y="2657965"/>
                </a:lnTo>
                <a:lnTo>
                  <a:pt x="2610819" y="2645529"/>
                </a:lnTo>
                <a:lnTo>
                  <a:pt x="2623786" y="2632828"/>
                </a:lnTo>
                <a:lnTo>
                  <a:pt x="2637017" y="2619862"/>
                </a:lnTo>
                <a:lnTo>
                  <a:pt x="2649720" y="2606632"/>
                </a:lnTo>
                <a:lnTo>
                  <a:pt x="2662686" y="2593402"/>
                </a:lnTo>
                <a:lnTo>
                  <a:pt x="2675388" y="2579907"/>
                </a:lnTo>
                <a:lnTo>
                  <a:pt x="2687561" y="2566412"/>
                </a:lnTo>
                <a:lnTo>
                  <a:pt x="2699734" y="2552652"/>
                </a:lnTo>
                <a:lnTo>
                  <a:pt x="2711907" y="2539157"/>
                </a:lnTo>
                <a:lnTo>
                  <a:pt x="2724080" y="2525133"/>
                </a:lnTo>
                <a:lnTo>
                  <a:pt x="2735724" y="2510845"/>
                </a:lnTo>
                <a:lnTo>
                  <a:pt x="2747367" y="2496556"/>
                </a:lnTo>
                <a:lnTo>
                  <a:pt x="2758746" y="2482267"/>
                </a:lnTo>
                <a:lnTo>
                  <a:pt x="2769861" y="2467714"/>
                </a:lnTo>
                <a:lnTo>
                  <a:pt x="2780710" y="2452896"/>
                </a:lnTo>
                <a:lnTo>
                  <a:pt x="2791825" y="2438343"/>
                </a:lnTo>
                <a:lnTo>
                  <a:pt x="2802410" y="2422995"/>
                </a:lnTo>
                <a:lnTo>
                  <a:pt x="2812995" y="2408178"/>
                </a:lnTo>
                <a:lnTo>
                  <a:pt x="2823316" y="2393095"/>
                </a:lnTo>
                <a:lnTo>
                  <a:pt x="2833371" y="2377483"/>
                </a:lnTo>
                <a:lnTo>
                  <a:pt x="2843427" y="2362401"/>
                </a:lnTo>
                <a:lnTo>
                  <a:pt x="2852954" y="2346524"/>
                </a:lnTo>
                <a:lnTo>
                  <a:pt x="2862745" y="2330913"/>
                </a:lnTo>
                <a:lnTo>
                  <a:pt x="2872007" y="2315036"/>
                </a:lnTo>
                <a:lnTo>
                  <a:pt x="2881269" y="2299425"/>
                </a:lnTo>
                <a:lnTo>
                  <a:pt x="2890266" y="2283284"/>
                </a:lnTo>
                <a:lnTo>
                  <a:pt x="2898999" y="2267143"/>
                </a:lnTo>
                <a:lnTo>
                  <a:pt x="2907732" y="2250737"/>
                </a:lnTo>
                <a:lnTo>
                  <a:pt x="2915935" y="2234596"/>
                </a:lnTo>
                <a:lnTo>
                  <a:pt x="2924139" y="2218191"/>
                </a:lnTo>
                <a:lnTo>
                  <a:pt x="2932078" y="2201256"/>
                </a:lnTo>
                <a:lnTo>
                  <a:pt x="2940016" y="2184850"/>
                </a:lnTo>
                <a:lnTo>
                  <a:pt x="2947426" y="2168180"/>
                </a:lnTo>
                <a:lnTo>
                  <a:pt x="2954836" y="2150981"/>
                </a:lnTo>
                <a:lnTo>
                  <a:pt x="2961981" y="2134311"/>
                </a:lnTo>
                <a:lnTo>
                  <a:pt x="2969655" y="2114730"/>
                </a:lnTo>
                <a:lnTo>
                  <a:pt x="2977064" y="2095149"/>
                </a:lnTo>
                <a:lnTo>
                  <a:pt x="2984474" y="2075568"/>
                </a:lnTo>
                <a:lnTo>
                  <a:pt x="2991354" y="2056252"/>
                </a:lnTo>
                <a:close/>
                <a:moveTo>
                  <a:pt x="103999" y="1820223"/>
                </a:moveTo>
                <a:lnTo>
                  <a:pt x="106381" y="1834247"/>
                </a:lnTo>
                <a:lnTo>
                  <a:pt x="111144" y="1849065"/>
                </a:lnTo>
                <a:lnTo>
                  <a:pt x="115907" y="1863090"/>
                </a:lnTo>
                <a:lnTo>
                  <a:pt x="120670" y="1877378"/>
                </a:lnTo>
                <a:lnTo>
                  <a:pt x="125963" y="1891667"/>
                </a:lnTo>
                <a:lnTo>
                  <a:pt x="131520" y="1905956"/>
                </a:lnTo>
                <a:lnTo>
                  <a:pt x="137342" y="1919980"/>
                </a:lnTo>
                <a:lnTo>
                  <a:pt x="143164" y="1934004"/>
                </a:lnTo>
                <a:lnTo>
                  <a:pt x="149250" y="1948028"/>
                </a:lnTo>
                <a:lnTo>
                  <a:pt x="155601" y="1961523"/>
                </a:lnTo>
                <a:lnTo>
                  <a:pt x="161952" y="1975547"/>
                </a:lnTo>
                <a:lnTo>
                  <a:pt x="168568" y="1988777"/>
                </a:lnTo>
                <a:lnTo>
                  <a:pt x="175713" y="2002537"/>
                </a:lnTo>
                <a:lnTo>
                  <a:pt x="182858" y="2015767"/>
                </a:lnTo>
                <a:lnTo>
                  <a:pt x="190268" y="2029262"/>
                </a:lnTo>
                <a:lnTo>
                  <a:pt x="197677" y="2042228"/>
                </a:lnTo>
                <a:lnTo>
                  <a:pt x="205351" y="2055458"/>
                </a:lnTo>
                <a:lnTo>
                  <a:pt x="213820" y="2068953"/>
                </a:lnTo>
                <a:lnTo>
                  <a:pt x="222288" y="2082183"/>
                </a:lnTo>
                <a:lnTo>
                  <a:pt x="230491" y="2095149"/>
                </a:lnTo>
                <a:lnTo>
                  <a:pt x="239488" y="2108644"/>
                </a:lnTo>
                <a:lnTo>
                  <a:pt x="248486" y="2121345"/>
                </a:lnTo>
                <a:lnTo>
                  <a:pt x="257483" y="2134311"/>
                </a:lnTo>
                <a:lnTo>
                  <a:pt x="267274" y="2147012"/>
                </a:lnTo>
                <a:lnTo>
                  <a:pt x="276536" y="2159448"/>
                </a:lnTo>
                <a:lnTo>
                  <a:pt x="286328" y="2171885"/>
                </a:lnTo>
                <a:lnTo>
                  <a:pt x="296383" y="2184321"/>
                </a:lnTo>
                <a:lnTo>
                  <a:pt x="306175" y="2196228"/>
                </a:lnTo>
                <a:lnTo>
                  <a:pt x="316495" y="2208400"/>
                </a:lnTo>
                <a:lnTo>
                  <a:pt x="326816" y="2220307"/>
                </a:lnTo>
                <a:lnTo>
                  <a:pt x="337401" y="2231950"/>
                </a:lnTo>
                <a:lnTo>
                  <a:pt x="348250" y="2243857"/>
                </a:lnTo>
                <a:lnTo>
                  <a:pt x="359100" y="2255235"/>
                </a:lnTo>
                <a:lnTo>
                  <a:pt x="369950" y="2266349"/>
                </a:lnTo>
                <a:lnTo>
                  <a:pt x="381064" y="2277727"/>
                </a:lnTo>
                <a:lnTo>
                  <a:pt x="392443" y="2288840"/>
                </a:lnTo>
                <a:lnTo>
                  <a:pt x="403822" y="2299954"/>
                </a:lnTo>
                <a:lnTo>
                  <a:pt x="415466" y="2310538"/>
                </a:lnTo>
                <a:lnTo>
                  <a:pt x="427110" y="2321387"/>
                </a:lnTo>
                <a:lnTo>
                  <a:pt x="439018" y="2331971"/>
                </a:lnTo>
                <a:lnTo>
                  <a:pt x="450926" y="2342555"/>
                </a:lnTo>
                <a:lnTo>
                  <a:pt x="475007" y="2362665"/>
                </a:lnTo>
                <a:lnTo>
                  <a:pt x="499882" y="2382511"/>
                </a:lnTo>
                <a:lnTo>
                  <a:pt x="525022" y="2402092"/>
                </a:lnTo>
                <a:lnTo>
                  <a:pt x="550691" y="2420614"/>
                </a:lnTo>
                <a:lnTo>
                  <a:pt x="539312" y="2398387"/>
                </a:lnTo>
                <a:lnTo>
                  <a:pt x="528198" y="2375631"/>
                </a:lnTo>
                <a:lnTo>
                  <a:pt x="517612" y="2352875"/>
                </a:lnTo>
                <a:lnTo>
                  <a:pt x="507027" y="2330119"/>
                </a:lnTo>
                <a:lnTo>
                  <a:pt x="496971" y="2307098"/>
                </a:lnTo>
                <a:lnTo>
                  <a:pt x="487180" y="2284077"/>
                </a:lnTo>
                <a:lnTo>
                  <a:pt x="477918" y="2260528"/>
                </a:lnTo>
                <a:lnTo>
                  <a:pt x="468921" y="2237242"/>
                </a:lnTo>
                <a:lnTo>
                  <a:pt x="460188" y="2213692"/>
                </a:lnTo>
                <a:lnTo>
                  <a:pt x="451720" y="2190142"/>
                </a:lnTo>
                <a:lnTo>
                  <a:pt x="443781" y="2166328"/>
                </a:lnTo>
                <a:lnTo>
                  <a:pt x="436107" y="2142249"/>
                </a:lnTo>
                <a:lnTo>
                  <a:pt x="428433" y="2118434"/>
                </a:lnTo>
                <a:lnTo>
                  <a:pt x="421288" y="2094355"/>
                </a:lnTo>
                <a:lnTo>
                  <a:pt x="414672" y="2070011"/>
                </a:lnTo>
                <a:lnTo>
                  <a:pt x="408321" y="2045932"/>
                </a:lnTo>
                <a:lnTo>
                  <a:pt x="387680" y="2035348"/>
                </a:lnTo>
                <a:lnTo>
                  <a:pt x="367304" y="2024499"/>
                </a:lnTo>
                <a:lnTo>
                  <a:pt x="347192" y="2013386"/>
                </a:lnTo>
                <a:lnTo>
                  <a:pt x="327080" y="2001743"/>
                </a:lnTo>
                <a:lnTo>
                  <a:pt x="307233" y="1990100"/>
                </a:lnTo>
                <a:lnTo>
                  <a:pt x="287651" y="1977664"/>
                </a:lnTo>
                <a:lnTo>
                  <a:pt x="268068" y="1964963"/>
                </a:lnTo>
                <a:lnTo>
                  <a:pt x="249015" y="1951732"/>
                </a:lnTo>
                <a:lnTo>
                  <a:pt x="229433" y="1937444"/>
                </a:lnTo>
                <a:lnTo>
                  <a:pt x="210115" y="1922361"/>
                </a:lnTo>
                <a:lnTo>
                  <a:pt x="191326" y="1907014"/>
                </a:lnTo>
                <a:lnTo>
                  <a:pt x="181800" y="1899076"/>
                </a:lnTo>
                <a:lnTo>
                  <a:pt x="172538" y="1891138"/>
                </a:lnTo>
                <a:lnTo>
                  <a:pt x="163540" y="1882670"/>
                </a:lnTo>
                <a:lnTo>
                  <a:pt x="154543" y="1874468"/>
                </a:lnTo>
                <a:lnTo>
                  <a:pt x="145810" y="1865736"/>
                </a:lnTo>
                <a:lnTo>
                  <a:pt x="137342" y="1857004"/>
                </a:lnTo>
                <a:lnTo>
                  <a:pt x="128874" y="1848007"/>
                </a:lnTo>
                <a:lnTo>
                  <a:pt x="120406" y="1839010"/>
                </a:lnTo>
                <a:lnTo>
                  <a:pt x="112202" y="1829749"/>
                </a:lnTo>
                <a:lnTo>
                  <a:pt x="103999" y="1820223"/>
                </a:lnTo>
                <a:close/>
                <a:moveTo>
                  <a:pt x="3022845" y="1815725"/>
                </a:moveTo>
                <a:lnTo>
                  <a:pt x="3014642" y="1825780"/>
                </a:lnTo>
                <a:lnTo>
                  <a:pt x="3006173" y="1835306"/>
                </a:lnTo>
                <a:lnTo>
                  <a:pt x="2997705" y="1844567"/>
                </a:lnTo>
                <a:lnTo>
                  <a:pt x="2988973" y="1853828"/>
                </a:lnTo>
                <a:lnTo>
                  <a:pt x="2980240" y="1862825"/>
                </a:lnTo>
                <a:lnTo>
                  <a:pt x="2971243" y="1871822"/>
                </a:lnTo>
                <a:lnTo>
                  <a:pt x="2962245" y="1880554"/>
                </a:lnTo>
                <a:lnTo>
                  <a:pt x="2952983" y="1889286"/>
                </a:lnTo>
                <a:lnTo>
                  <a:pt x="2943457" y="1897753"/>
                </a:lnTo>
                <a:lnTo>
                  <a:pt x="2933930" y="1905691"/>
                </a:lnTo>
                <a:lnTo>
                  <a:pt x="2924403" y="1913894"/>
                </a:lnTo>
                <a:lnTo>
                  <a:pt x="2914348" y="1921832"/>
                </a:lnTo>
                <a:lnTo>
                  <a:pt x="2894500" y="1936915"/>
                </a:lnTo>
                <a:lnTo>
                  <a:pt x="2874389" y="1951732"/>
                </a:lnTo>
                <a:lnTo>
                  <a:pt x="2859834" y="1961787"/>
                </a:lnTo>
                <a:lnTo>
                  <a:pt x="2845015" y="1971843"/>
                </a:lnTo>
                <a:lnTo>
                  <a:pt x="2830196" y="1981368"/>
                </a:lnTo>
                <a:lnTo>
                  <a:pt x="2814847" y="1990630"/>
                </a:lnTo>
                <a:lnTo>
                  <a:pt x="2799764" y="1999626"/>
                </a:lnTo>
                <a:lnTo>
                  <a:pt x="2784415" y="2008623"/>
                </a:lnTo>
                <a:lnTo>
                  <a:pt x="2769067" y="2017355"/>
                </a:lnTo>
                <a:lnTo>
                  <a:pt x="2753454" y="2025822"/>
                </a:lnTo>
                <a:lnTo>
                  <a:pt x="2747897" y="2048578"/>
                </a:lnTo>
                <a:lnTo>
                  <a:pt x="2741545" y="2071599"/>
                </a:lnTo>
                <a:lnTo>
                  <a:pt x="2735459" y="2094355"/>
                </a:lnTo>
                <a:lnTo>
                  <a:pt x="2728579" y="2116847"/>
                </a:lnTo>
                <a:lnTo>
                  <a:pt x="2721698" y="2139603"/>
                </a:lnTo>
                <a:lnTo>
                  <a:pt x="2714289" y="2161830"/>
                </a:lnTo>
                <a:lnTo>
                  <a:pt x="2706879" y="2184321"/>
                </a:lnTo>
                <a:lnTo>
                  <a:pt x="2699205" y="2206548"/>
                </a:lnTo>
                <a:lnTo>
                  <a:pt x="2691002" y="2229039"/>
                </a:lnTo>
                <a:lnTo>
                  <a:pt x="2682798" y="2251002"/>
                </a:lnTo>
                <a:lnTo>
                  <a:pt x="2673801" y="2272964"/>
                </a:lnTo>
                <a:lnTo>
                  <a:pt x="2664803" y="2294662"/>
                </a:lnTo>
                <a:lnTo>
                  <a:pt x="2655541" y="2316359"/>
                </a:lnTo>
                <a:lnTo>
                  <a:pt x="2645750" y="2338057"/>
                </a:lnTo>
                <a:lnTo>
                  <a:pt x="2635959" y="2359490"/>
                </a:lnTo>
                <a:lnTo>
                  <a:pt x="2625903" y="2380659"/>
                </a:lnTo>
                <a:lnTo>
                  <a:pt x="2647338" y="2363459"/>
                </a:lnTo>
                <a:lnTo>
                  <a:pt x="2668508" y="2345731"/>
                </a:lnTo>
                <a:lnTo>
                  <a:pt x="2689149" y="2327473"/>
                </a:lnTo>
                <a:lnTo>
                  <a:pt x="2709790" y="2309215"/>
                </a:lnTo>
                <a:lnTo>
                  <a:pt x="2729637" y="2290428"/>
                </a:lnTo>
                <a:lnTo>
                  <a:pt x="2749220" y="2270847"/>
                </a:lnTo>
                <a:lnTo>
                  <a:pt x="2768273" y="2251266"/>
                </a:lnTo>
                <a:lnTo>
                  <a:pt x="2787061" y="2231156"/>
                </a:lnTo>
                <a:lnTo>
                  <a:pt x="2805321" y="2210252"/>
                </a:lnTo>
                <a:lnTo>
                  <a:pt x="2823051" y="2189613"/>
                </a:lnTo>
                <a:lnTo>
                  <a:pt x="2839987" y="2168180"/>
                </a:lnTo>
                <a:lnTo>
                  <a:pt x="2856659" y="2146482"/>
                </a:lnTo>
                <a:lnTo>
                  <a:pt x="2872801" y="2123991"/>
                </a:lnTo>
                <a:lnTo>
                  <a:pt x="2888414" y="2101764"/>
                </a:lnTo>
                <a:lnTo>
                  <a:pt x="2903498" y="2078743"/>
                </a:lnTo>
                <a:lnTo>
                  <a:pt x="2917788" y="2055193"/>
                </a:lnTo>
                <a:lnTo>
                  <a:pt x="2926256" y="2041169"/>
                </a:lnTo>
                <a:lnTo>
                  <a:pt x="2934724" y="2026881"/>
                </a:lnTo>
                <a:lnTo>
                  <a:pt x="2942398" y="2012592"/>
                </a:lnTo>
                <a:lnTo>
                  <a:pt x="2950072" y="1998038"/>
                </a:lnTo>
                <a:lnTo>
                  <a:pt x="2957482" y="1983485"/>
                </a:lnTo>
                <a:lnTo>
                  <a:pt x="2964627" y="1968667"/>
                </a:lnTo>
                <a:lnTo>
                  <a:pt x="2971772" y="1953849"/>
                </a:lnTo>
                <a:lnTo>
                  <a:pt x="2978387" y="1939031"/>
                </a:lnTo>
                <a:lnTo>
                  <a:pt x="2985003" y="1923949"/>
                </a:lnTo>
                <a:lnTo>
                  <a:pt x="2991090" y="1908866"/>
                </a:lnTo>
                <a:lnTo>
                  <a:pt x="2996911" y="1893255"/>
                </a:lnTo>
                <a:lnTo>
                  <a:pt x="3002469" y="1878172"/>
                </a:lnTo>
                <a:lnTo>
                  <a:pt x="3008290" y="1862560"/>
                </a:lnTo>
                <a:lnTo>
                  <a:pt x="3013318" y="1847213"/>
                </a:lnTo>
                <a:lnTo>
                  <a:pt x="3018082" y="1831601"/>
                </a:lnTo>
                <a:lnTo>
                  <a:pt x="3022845" y="1815725"/>
                </a:lnTo>
                <a:close/>
                <a:moveTo>
                  <a:pt x="2808496" y="1593721"/>
                </a:moveTo>
                <a:lnTo>
                  <a:pt x="2807967" y="1615418"/>
                </a:lnTo>
                <a:lnTo>
                  <a:pt x="2807438" y="1637116"/>
                </a:lnTo>
                <a:lnTo>
                  <a:pt x="2806379" y="1659078"/>
                </a:lnTo>
                <a:lnTo>
                  <a:pt x="2805321" y="1680776"/>
                </a:lnTo>
                <a:lnTo>
                  <a:pt x="2803733" y="1702474"/>
                </a:lnTo>
                <a:lnTo>
                  <a:pt x="2802145" y="1724701"/>
                </a:lnTo>
                <a:lnTo>
                  <a:pt x="2800293" y="1746398"/>
                </a:lnTo>
                <a:lnTo>
                  <a:pt x="2798176" y="1768096"/>
                </a:lnTo>
                <a:lnTo>
                  <a:pt x="2795530" y="1789794"/>
                </a:lnTo>
                <a:lnTo>
                  <a:pt x="2793148" y="1811491"/>
                </a:lnTo>
                <a:lnTo>
                  <a:pt x="2789972" y="1833189"/>
                </a:lnTo>
                <a:lnTo>
                  <a:pt x="2787061" y="1854887"/>
                </a:lnTo>
                <a:lnTo>
                  <a:pt x="2783621" y="1876584"/>
                </a:lnTo>
                <a:lnTo>
                  <a:pt x="2780181" y="1898017"/>
                </a:lnTo>
                <a:lnTo>
                  <a:pt x="2776212" y="1919715"/>
                </a:lnTo>
                <a:lnTo>
                  <a:pt x="2771978" y="1941148"/>
                </a:lnTo>
                <a:lnTo>
                  <a:pt x="2788385" y="1931093"/>
                </a:lnTo>
                <a:lnTo>
                  <a:pt x="2805056" y="1920509"/>
                </a:lnTo>
                <a:lnTo>
                  <a:pt x="2821463" y="1909925"/>
                </a:lnTo>
                <a:lnTo>
                  <a:pt x="2837341" y="1899076"/>
                </a:lnTo>
                <a:lnTo>
                  <a:pt x="2848455" y="1891138"/>
                </a:lnTo>
                <a:lnTo>
                  <a:pt x="2859305" y="1883200"/>
                </a:lnTo>
                <a:lnTo>
                  <a:pt x="2870155" y="1874997"/>
                </a:lnTo>
                <a:lnTo>
                  <a:pt x="2880740" y="1866265"/>
                </a:lnTo>
                <a:lnTo>
                  <a:pt x="2891325" y="1858062"/>
                </a:lnTo>
                <a:lnTo>
                  <a:pt x="2901381" y="1849330"/>
                </a:lnTo>
                <a:lnTo>
                  <a:pt x="2911437" y="1840333"/>
                </a:lnTo>
                <a:lnTo>
                  <a:pt x="2921228" y="1831072"/>
                </a:lnTo>
                <a:lnTo>
                  <a:pt x="2931019" y="1821546"/>
                </a:lnTo>
                <a:lnTo>
                  <a:pt x="2940546" y="1812285"/>
                </a:lnTo>
                <a:lnTo>
                  <a:pt x="2949808" y="1802759"/>
                </a:lnTo>
                <a:lnTo>
                  <a:pt x="2958805" y="1792704"/>
                </a:lnTo>
                <a:lnTo>
                  <a:pt x="2967538" y="1782914"/>
                </a:lnTo>
                <a:lnTo>
                  <a:pt x="2976006" y="1772594"/>
                </a:lnTo>
                <a:lnTo>
                  <a:pt x="2983945" y="1762539"/>
                </a:lnTo>
                <a:lnTo>
                  <a:pt x="2991619" y="1751426"/>
                </a:lnTo>
                <a:lnTo>
                  <a:pt x="2998235" y="1742429"/>
                </a:lnTo>
                <a:lnTo>
                  <a:pt x="3004056" y="1733697"/>
                </a:lnTo>
                <a:lnTo>
                  <a:pt x="3010143" y="1724171"/>
                </a:lnTo>
                <a:lnTo>
                  <a:pt x="3015700" y="1714646"/>
                </a:lnTo>
                <a:lnTo>
                  <a:pt x="3020993" y="1705384"/>
                </a:lnTo>
                <a:lnTo>
                  <a:pt x="3025756" y="1695329"/>
                </a:lnTo>
                <a:lnTo>
                  <a:pt x="3030519" y="1685804"/>
                </a:lnTo>
                <a:lnTo>
                  <a:pt x="3034753" y="1675749"/>
                </a:lnTo>
                <a:lnTo>
                  <a:pt x="3038458" y="1665958"/>
                </a:lnTo>
                <a:lnTo>
                  <a:pt x="3042163" y="1655639"/>
                </a:lnTo>
                <a:lnTo>
                  <a:pt x="3045603" y="1645584"/>
                </a:lnTo>
                <a:lnTo>
                  <a:pt x="3048514" y="1635264"/>
                </a:lnTo>
                <a:lnTo>
                  <a:pt x="3051160" y="1624944"/>
                </a:lnTo>
                <a:lnTo>
                  <a:pt x="3053542" y="1614360"/>
                </a:lnTo>
                <a:lnTo>
                  <a:pt x="3055394" y="1604305"/>
                </a:lnTo>
                <a:lnTo>
                  <a:pt x="3056453" y="1593721"/>
                </a:lnTo>
                <a:lnTo>
                  <a:pt x="2808496" y="1593721"/>
                </a:lnTo>
                <a:close/>
                <a:moveTo>
                  <a:pt x="82035" y="1593721"/>
                </a:moveTo>
                <a:lnTo>
                  <a:pt x="82564" y="1611979"/>
                </a:lnTo>
                <a:lnTo>
                  <a:pt x="83358" y="1630501"/>
                </a:lnTo>
                <a:lnTo>
                  <a:pt x="84152" y="1648759"/>
                </a:lnTo>
                <a:lnTo>
                  <a:pt x="85475" y="1667546"/>
                </a:lnTo>
                <a:lnTo>
                  <a:pt x="89974" y="1678395"/>
                </a:lnTo>
                <a:lnTo>
                  <a:pt x="94737" y="1689508"/>
                </a:lnTo>
                <a:lnTo>
                  <a:pt x="100029" y="1700092"/>
                </a:lnTo>
                <a:lnTo>
                  <a:pt x="105587" y="1710941"/>
                </a:lnTo>
                <a:lnTo>
                  <a:pt x="111673" y="1721261"/>
                </a:lnTo>
                <a:lnTo>
                  <a:pt x="118024" y="1731580"/>
                </a:lnTo>
                <a:lnTo>
                  <a:pt x="124905" y="1741635"/>
                </a:lnTo>
                <a:lnTo>
                  <a:pt x="131520" y="1751426"/>
                </a:lnTo>
                <a:lnTo>
                  <a:pt x="139459" y="1762539"/>
                </a:lnTo>
                <a:lnTo>
                  <a:pt x="147663" y="1772594"/>
                </a:lnTo>
                <a:lnTo>
                  <a:pt x="156131" y="1782914"/>
                </a:lnTo>
                <a:lnTo>
                  <a:pt x="164863" y="1792704"/>
                </a:lnTo>
                <a:lnTo>
                  <a:pt x="173861" y="1802759"/>
                </a:lnTo>
                <a:lnTo>
                  <a:pt x="182858" y="1812285"/>
                </a:lnTo>
                <a:lnTo>
                  <a:pt x="192385" y="1822076"/>
                </a:lnTo>
                <a:lnTo>
                  <a:pt x="202176" y="1831072"/>
                </a:lnTo>
                <a:lnTo>
                  <a:pt x="211967" y="1840333"/>
                </a:lnTo>
                <a:lnTo>
                  <a:pt x="222288" y="1849330"/>
                </a:lnTo>
                <a:lnTo>
                  <a:pt x="232343" y="1858062"/>
                </a:lnTo>
                <a:lnTo>
                  <a:pt x="242664" y="1866265"/>
                </a:lnTo>
                <a:lnTo>
                  <a:pt x="253514" y="1874997"/>
                </a:lnTo>
                <a:lnTo>
                  <a:pt x="264099" y="1883200"/>
                </a:lnTo>
                <a:lnTo>
                  <a:pt x="274949" y="1891138"/>
                </a:lnTo>
                <a:lnTo>
                  <a:pt x="286063" y="1899076"/>
                </a:lnTo>
                <a:lnTo>
                  <a:pt x="298500" y="1907808"/>
                </a:lnTo>
                <a:lnTo>
                  <a:pt x="310938" y="1916275"/>
                </a:lnTo>
                <a:lnTo>
                  <a:pt x="323640" y="1924213"/>
                </a:lnTo>
                <a:lnTo>
                  <a:pt x="336607" y="1932416"/>
                </a:lnTo>
                <a:lnTo>
                  <a:pt x="349309" y="1940090"/>
                </a:lnTo>
                <a:lnTo>
                  <a:pt x="362540" y="1948028"/>
                </a:lnTo>
                <a:lnTo>
                  <a:pt x="388739" y="1962846"/>
                </a:lnTo>
                <a:lnTo>
                  <a:pt x="384240" y="1940090"/>
                </a:lnTo>
                <a:lnTo>
                  <a:pt x="379741" y="1917069"/>
                </a:lnTo>
                <a:lnTo>
                  <a:pt x="375772" y="1894313"/>
                </a:lnTo>
                <a:lnTo>
                  <a:pt x="372067" y="1871292"/>
                </a:lnTo>
                <a:lnTo>
                  <a:pt x="368627" y="1848272"/>
                </a:lnTo>
                <a:lnTo>
                  <a:pt x="365187" y="1825251"/>
                </a:lnTo>
                <a:lnTo>
                  <a:pt x="362540" y="1802230"/>
                </a:lnTo>
                <a:lnTo>
                  <a:pt x="359629" y="1779209"/>
                </a:lnTo>
                <a:lnTo>
                  <a:pt x="357512" y="1755924"/>
                </a:lnTo>
                <a:lnTo>
                  <a:pt x="355395" y="1732639"/>
                </a:lnTo>
                <a:lnTo>
                  <a:pt x="353543" y="1709618"/>
                </a:lnTo>
                <a:lnTo>
                  <a:pt x="351955" y="1686333"/>
                </a:lnTo>
                <a:lnTo>
                  <a:pt x="350632" y="1663048"/>
                </a:lnTo>
                <a:lnTo>
                  <a:pt x="349309" y="1639762"/>
                </a:lnTo>
                <a:lnTo>
                  <a:pt x="348780" y="1616742"/>
                </a:lnTo>
                <a:lnTo>
                  <a:pt x="348250" y="1593721"/>
                </a:lnTo>
                <a:lnTo>
                  <a:pt x="82035" y="1593721"/>
                </a:lnTo>
                <a:close/>
                <a:moveTo>
                  <a:pt x="2771978" y="1181465"/>
                </a:moveTo>
                <a:lnTo>
                  <a:pt x="2776212" y="1203163"/>
                </a:lnTo>
                <a:lnTo>
                  <a:pt x="2780181" y="1224596"/>
                </a:lnTo>
                <a:lnTo>
                  <a:pt x="2783621" y="1246293"/>
                </a:lnTo>
                <a:lnTo>
                  <a:pt x="2787061" y="1267991"/>
                </a:lnTo>
                <a:lnTo>
                  <a:pt x="2789972" y="1289424"/>
                </a:lnTo>
                <a:lnTo>
                  <a:pt x="2793148" y="1311122"/>
                </a:lnTo>
                <a:lnTo>
                  <a:pt x="2795530" y="1332819"/>
                </a:lnTo>
                <a:lnTo>
                  <a:pt x="2798176" y="1354782"/>
                </a:lnTo>
                <a:lnTo>
                  <a:pt x="2800293" y="1376479"/>
                </a:lnTo>
                <a:lnTo>
                  <a:pt x="2802145" y="1398177"/>
                </a:lnTo>
                <a:lnTo>
                  <a:pt x="2803733" y="1419875"/>
                </a:lnTo>
                <a:lnTo>
                  <a:pt x="2805321" y="1442102"/>
                </a:lnTo>
                <a:lnTo>
                  <a:pt x="2806379" y="1463799"/>
                </a:lnTo>
                <a:lnTo>
                  <a:pt x="2807438" y="1485497"/>
                </a:lnTo>
                <a:lnTo>
                  <a:pt x="2807967" y="1507459"/>
                </a:lnTo>
                <a:lnTo>
                  <a:pt x="2808496" y="1529157"/>
                </a:lnTo>
                <a:lnTo>
                  <a:pt x="3056453" y="1529157"/>
                </a:lnTo>
                <a:lnTo>
                  <a:pt x="3055394" y="1518573"/>
                </a:lnTo>
                <a:lnTo>
                  <a:pt x="3053542" y="1507989"/>
                </a:lnTo>
                <a:lnTo>
                  <a:pt x="3051160" y="1497934"/>
                </a:lnTo>
                <a:lnTo>
                  <a:pt x="3048514" y="1487349"/>
                </a:lnTo>
                <a:lnTo>
                  <a:pt x="3045603" y="1477030"/>
                </a:lnTo>
                <a:lnTo>
                  <a:pt x="3042163" y="1467239"/>
                </a:lnTo>
                <a:lnTo>
                  <a:pt x="3038458" y="1456920"/>
                </a:lnTo>
                <a:lnTo>
                  <a:pt x="3034753" y="1446865"/>
                </a:lnTo>
                <a:lnTo>
                  <a:pt x="3030519" y="1437074"/>
                </a:lnTo>
                <a:lnTo>
                  <a:pt x="3025756" y="1427019"/>
                </a:lnTo>
                <a:lnTo>
                  <a:pt x="3020993" y="1417493"/>
                </a:lnTo>
                <a:lnTo>
                  <a:pt x="3015700" y="1407968"/>
                </a:lnTo>
                <a:lnTo>
                  <a:pt x="3010143" y="1398706"/>
                </a:lnTo>
                <a:lnTo>
                  <a:pt x="3004056" y="1389181"/>
                </a:lnTo>
                <a:lnTo>
                  <a:pt x="2998235" y="1379919"/>
                </a:lnTo>
                <a:lnTo>
                  <a:pt x="2991619" y="1370923"/>
                </a:lnTo>
                <a:lnTo>
                  <a:pt x="2983945" y="1360339"/>
                </a:lnTo>
                <a:lnTo>
                  <a:pt x="2976006" y="1350283"/>
                </a:lnTo>
                <a:lnTo>
                  <a:pt x="2967538" y="1339964"/>
                </a:lnTo>
                <a:lnTo>
                  <a:pt x="2958805" y="1329644"/>
                </a:lnTo>
                <a:lnTo>
                  <a:pt x="2949808" y="1320118"/>
                </a:lnTo>
                <a:lnTo>
                  <a:pt x="2940546" y="1310593"/>
                </a:lnTo>
                <a:lnTo>
                  <a:pt x="2931019" y="1300802"/>
                </a:lnTo>
                <a:lnTo>
                  <a:pt x="2921228" y="1291541"/>
                </a:lnTo>
                <a:lnTo>
                  <a:pt x="2911437" y="1282544"/>
                </a:lnTo>
                <a:lnTo>
                  <a:pt x="2901381" y="1273548"/>
                </a:lnTo>
                <a:lnTo>
                  <a:pt x="2891325" y="1264816"/>
                </a:lnTo>
                <a:lnTo>
                  <a:pt x="2880740" y="1256084"/>
                </a:lnTo>
                <a:lnTo>
                  <a:pt x="2870155" y="1247881"/>
                </a:lnTo>
                <a:lnTo>
                  <a:pt x="2859305" y="1239414"/>
                </a:lnTo>
                <a:lnTo>
                  <a:pt x="2848455" y="1231475"/>
                </a:lnTo>
                <a:lnTo>
                  <a:pt x="2837341" y="1223537"/>
                </a:lnTo>
                <a:lnTo>
                  <a:pt x="2821463" y="1212424"/>
                </a:lnTo>
                <a:lnTo>
                  <a:pt x="2805056" y="1201840"/>
                </a:lnTo>
                <a:lnTo>
                  <a:pt x="2788385" y="1191785"/>
                </a:lnTo>
                <a:lnTo>
                  <a:pt x="2771978" y="1181465"/>
                </a:lnTo>
                <a:close/>
                <a:moveTo>
                  <a:pt x="388739" y="1159767"/>
                </a:moveTo>
                <a:lnTo>
                  <a:pt x="362540" y="1174585"/>
                </a:lnTo>
                <a:lnTo>
                  <a:pt x="349309" y="1182259"/>
                </a:lnTo>
                <a:lnTo>
                  <a:pt x="336342" y="1190462"/>
                </a:lnTo>
                <a:lnTo>
                  <a:pt x="323640" y="1198400"/>
                </a:lnTo>
                <a:lnTo>
                  <a:pt x="310938" y="1206603"/>
                </a:lnTo>
                <a:lnTo>
                  <a:pt x="298500" y="1215070"/>
                </a:lnTo>
                <a:lnTo>
                  <a:pt x="286063" y="1223537"/>
                </a:lnTo>
                <a:lnTo>
                  <a:pt x="274949" y="1231475"/>
                </a:lnTo>
                <a:lnTo>
                  <a:pt x="264099" y="1239678"/>
                </a:lnTo>
                <a:lnTo>
                  <a:pt x="253514" y="1247881"/>
                </a:lnTo>
                <a:lnTo>
                  <a:pt x="242664" y="1256084"/>
                </a:lnTo>
                <a:lnTo>
                  <a:pt x="232343" y="1264816"/>
                </a:lnTo>
                <a:lnTo>
                  <a:pt x="222288" y="1273548"/>
                </a:lnTo>
                <a:lnTo>
                  <a:pt x="211967" y="1282544"/>
                </a:lnTo>
                <a:lnTo>
                  <a:pt x="202176" y="1291541"/>
                </a:lnTo>
                <a:lnTo>
                  <a:pt x="192385" y="1300802"/>
                </a:lnTo>
                <a:lnTo>
                  <a:pt x="182858" y="1310593"/>
                </a:lnTo>
                <a:lnTo>
                  <a:pt x="173861" y="1320118"/>
                </a:lnTo>
                <a:lnTo>
                  <a:pt x="164863" y="1329644"/>
                </a:lnTo>
                <a:lnTo>
                  <a:pt x="156131" y="1339964"/>
                </a:lnTo>
                <a:lnTo>
                  <a:pt x="147663" y="1350283"/>
                </a:lnTo>
                <a:lnTo>
                  <a:pt x="139459" y="1360339"/>
                </a:lnTo>
                <a:lnTo>
                  <a:pt x="131520" y="1370923"/>
                </a:lnTo>
                <a:lnTo>
                  <a:pt x="124375" y="1380978"/>
                </a:lnTo>
                <a:lnTo>
                  <a:pt x="118024" y="1391033"/>
                </a:lnTo>
                <a:lnTo>
                  <a:pt x="111673" y="1401352"/>
                </a:lnTo>
                <a:lnTo>
                  <a:pt x="105587" y="1411937"/>
                </a:lnTo>
                <a:lnTo>
                  <a:pt x="100029" y="1422521"/>
                </a:lnTo>
                <a:lnTo>
                  <a:pt x="94737" y="1433370"/>
                </a:lnTo>
                <a:lnTo>
                  <a:pt x="89974" y="1444219"/>
                </a:lnTo>
                <a:lnTo>
                  <a:pt x="85475" y="1455332"/>
                </a:lnTo>
                <a:lnTo>
                  <a:pt x="84152" y="1473590"/>
                </a:lnTo>
                <a:lnTo>
                  <a:pt x="83358" y="1492377"/>
                </a:lnTo>
                <a:lnTo>
                  <a:pt x="82564" y="1510635"/>
                </a:lnTo>
                <a:lnTo>
                  <a:pt x="82035" y="1529157"/>
                </a:lnTo>
                <a:lnTo>
                  <a:pt x="348250" y="1529157"/>
                </a:lnTo>
                <a:lnTo>
                  <a:pt x="348780" y="1505872"/>
                </a:lnTo>
                <a:lnTo>
                  <a:pt x="349309" y="1482586"/>
                </a:lnTo>
                <a:lnTo>
                  <a:pt x="350632" y="1459566"/>
                </a:lnTo>
                <a:lnTo>
                  <a:pt x="351955" y="1436545"/>
                </a:lnTo>
                <a:lnTo>
                  <a:pt x="353543" y="1413260"/>
                </a:lnTo>
                <a:lnTo>
                  <a:pt x="355395" y="1389974"/>
                </a:lnTo>
                <a:lnTo>
                  <a:pt x="357512" y="1366954"/>
                </a:lnTo>
                <a:lnTo>
                  <a:pt x="359629" y="1343668"/>
                </a:lnTo>
                <a:lnTo>
                  <a:pt x="362540" y="1320383"/>
                </a:lnTo>
                <a:lnTo>
                  <a:pt x="365187" y="1297362"/>
                </a:lnTo>
                <a:lnTo>
                  <a:pt x="368627" y="1274606"/>
                </a:lnTo>
                <a:lnTo>
                  <a:pt x="372067" y="1251586"/>
                </a:lnTo>
                <a:lnTo>
                  <a:pt x="375772" y="1228300"/>
                </a:lnTo>
                <a:lnTo>
                  <a:pt x="379741" y="1205544"/>
                </a:lnTo>
                <a:lnTo>
                  <a:pt x="384240" y="1182788"/>
                </a:lnTo>
                <a:lnTo>
                  <a:pt x="388739" y="1159767"/>
                </a:lnTo>
                <a:close/>
                <a:moveTo>
                  <a:pt x="1055688" y="1066800"/>
                </a:moveTo>
                <a:lnTo>
                  <a:pt x="1366095" y="1066800"/>
                </a:lnTo>
                <a:lnTo>
                  <a:pt x="1486868" y="1354010"/>
                </a:lnTo>
                <a:lnTo>
                  <a:pt x="1513088" y="1415366"/>
                </a:lnTo>
                <a:lnTo>
                  <a:pt x="1524742" y="1443664"/>
                </a:lnTo>
                <a:lnTo>
                  <a:pt x="1536395" y="1471433"/>
                </a:lnTo>
                <a:lnTo>
                  <a:pt x="1547254" y="1498673"/>
                </a:lnTo>
                <a:lnTo>
                  <a:pt x="1558113" y="1525913"/>
                </a:lnTo>
                <a:lnTo>
                  <a:pt x="1568707" y="1553418"/>
                </a:lnTo>
                <a:lnTo>
                  <a:pt x="1579037" y="1582244"/>
                </a:lnTo>
                <a:lnTo>
                  <a:pt x="1582480" y="1582244"/>
                </a:lnTo>
                <a:lnTo>
                  <a:pt x="1592809" y="1554476"/>
                </a:lnTo>
                <a:lnTo>
                  <a:pt x="1603138" y="1527236"/>
                </a:lnTo>
                <a:lnTo>
                  <a:pt x="1613732" y="1499467"/>
                </a:lnTo>
                <a:lnTo>
                  <a:pt x="1624591" y="1471962"/>
                </a:lnTo>
                <a:lnTo>
                  <a:pt x="1647898" y="1414837"/>
                </a:lnTo>
                <a:lnTo>
                  <a:pt x="1673324" y="1354010"/>
                </a:lnTo>
                <a:lnTo>
                  <a:pt x="1793832" y="1066800"/>
                </a:lnTo>
                <a:lnTo>
                  <a:pt x="2097088" y="1066800"/>
                </a:lnTo>
                <a:lnTo>
                  <a:pt x="1729208" y="1717651"/>
                </a:lnTo>
                <a:lnTo>
                  <a:pt x="1907983" y="1717651"/>
                </a:lnTo>
                <a:lnTo>
                  <a:pt x="1907983" y="1844859"/>
                </a:lnTo>
                <a:lnTo>
                  <a:pt x="1703253" y="1844859"/>
                </a:lnTo>
                <a:lnTo>
                  <a:pt x="1703253" y="1925257"/>
                </a:lnTo>
                <a:lnTo>
                  <a:pt x="1907983" y="1925257"/>
                </a:lnTo>
                <a:lnTo>
                  <a:pt x="1907983" y="2052730"/>
                </a:lnTo>
                <a:lnTo>
                  <a:pt x="1703253" y="2052730"/>
                </a:lnTo>
                <a:lnTo>
                  <a:pt x="1703253" y="2260600"/>
                </a:lnTo>
                <a:lnTo>
                  <a:pt x="1433633" y="2260600"/>
                </a:lnTo>
                <a:lnTo>
                  <a:pt x="1433633" y="2052730"/>
                </a:lnTo>
                <a:lnTo>
                  <a:pt x="1244793" y="2052730"/>
                </a:lnTo>
                <a:lnTo>
                  <a:pt x="1244793" y="1925257"/>
                </a:lnTo>
                <a:lnTo>
                  <a:pt x="1433633" y="1925257"/>
                </a:lnTo>
                <a:lnTo>
                  <a:pt x="1433633" y="1844859"/>
                </a:lnTo>
                <a:lnTo>
                  <a:pt x="1244793" y="1844859"/>
                </a:lnTo>
                <a:lnTo>
                  <a:pt x="1244793" y="1717651"/>
                </a:lnTo>
                <a:lnTo>
                  <a:pt x="1404234" y="1717651"/>
                </a:lnTo>
                <a:lnTo>
                  <a:pt x="1055688" y="1066800"/>
                </a:lnTo>
                <a:close/>
                <a:moveTo>
                  <a:pt x="2625903" y="741955"/>
                </a:moveTo>
                <a:lnTo>
                  <a:pt x="2636224" y="763388"/>
                </a:lnTo>
                <a:lnTo>
                  <a:pt x="2646015" y="784821"/>
                </a:lnTo>
                <a:lnTo>
                  <a:pt x="2655806" y="806519"/>
                </a:lnTo>
                <a:lnTo>
                  <a:pt x="2665068" y="828216"/>
                </a:lnTo>
                <a:lnTo>
                  <a:pt x="2674065" y="849914"/>
                </a:lnTo>
                <a:lnTo>
                  <a:pt x="2682798" y="871876"/>
                </a:lnTo>
                <a:lnTo>
                  <a:pt x="2691002" y="893838"/>
                </a:lnTo>
                <a:lnTo>
                  <a:pt x="2699205" y="916330"/>
                </a:lnTo>
                <a:lnTo>
                  <a:pt x="2706879" y="938292"/>
                </a:lnTo>
                <a:lnTo>
                  <a:pt x="2714553" y="960519"/>
                </a:lnTo>
                <a:lnTo>
                  <a:pt x="2721698" y="983275"/>
                </a:lnTo>
                <a:lnTo>
                  <a:pt x="2728579" y="1005767"/>
                </a:lnTo>
                <a:lnTo>
                  <a:pt x="2735459" y="1028523"/>
                </a:lnTo>
                <a:lnTo>
                  <a:pt x="2741545" y="1051279"/>
                </a:lnTo>
                <a:lnTo>
                  <a:pt x="2747897" y="1074035"/>
                </a:lnTo>
                <a:lnTo>
                  <a:pt x="2753454" y="1096791"/>
                </a:lnTo>
                <a:lnTo>
                  <a:pt x="2769067" y="1105523"/>
                </a:lnTo>
                <a:lnTo>
                  <a:pt x="2784415" y="1114255"/>
                </a:lnTo>
                <a:lnTo>
                  <a:pt x="2799764" y="1122722"/>
                </a:lnTo>
                <a:lnTo>
                  <a:pt x="2814847" y="1132248"/>
                </a:lnTo>
                <a:lnTo>
                  <a:pt x="2830196" y="1141510"/>
                </a:lnTo>
                <a:lnTo>
                  <a:pt x="2845015" y="1151035"/>
                </a:lnTo>
                <a:lnTo>
                  <a:pt x="2859834" y="1161090"/>
                </a:lnTo>
                <a:lnTo>
                  <a:pt x="2874389" y="1170881"/>
                </a:lnTo>
                <a:lnTo>
                  <a:pt x="2894500" y="1185699"/>
                </a:lnTo>
                <a:lnTo>
                  <a:pt x="2914348" y="1201046"/>
                </a:lnTo>
                <a:lnTo>
                  <a:pt x="2924139" y="1208984"/>
                </a:lnTo>
                <a:lnTo>
                  <a:pt x="2933930" y="1217187"/>
                </a:lnTo>
                <a:lnTo>
                  <a:pt x="2943457" y="1225125"/>
                </a:lnTo>
                <a:lnTo>
                  <a:pt x="2952719" y="1233592"/>
                </a:lnTo>
                <a:lnTo>
                  <a:pt x="2961981" y="1242324"/>
                </a:lnTo>
                <a:lnTo>
                  <a:pt x="2971243" y="1251056"/>
                </a:lnTo>
                <a:lnTo>
                  <a:pt x="2980240" y="1259524"/>
                </a:lnTo>
                <a:lnTo>
                  <a:pt x="2988973" y="1269050"/>
                </a:lnTo>
                <a:lnTo>
                  <a:pt x="2997705" y="1278046"/>
                </a:lnTo>
                <a:lnTo>
                  <a:pt x="3006173" y="1287572"/>
                </a:lnTo>
                <a:lnTo>
                  <a:pt x="3014642" y="1297098"/>
                </a:lnTo>
                <a:lnTo>
                  <a:pt x="3022845" y="1306888"/>
                </a:lnTo>
                <a:lnTo>
                  <a:pt x="3018082" y="1291276"/>
                </a:lnTo>
                <a:lnTo>
                  <a:pt x="3013054" y="1275400"/>
                </a:lnTo>
                <a:lnTo>
                  <a:pt x="3008290" y="1260053"/>
                </a:lnTo>
                <a:lnTo>
                  <a:pt x="3002469" y="1244706"/>
                </a:lnTo>
                <a:lnTo>
                  <a:pt x="2996911" y="1229094"/>
                </a:lnTo>
                <a:lnTo>
                  <a:pt x="2991090" y="1214011"/>
                </a:lnTo>
                <a:lnTo>
                  <a:pt x="2985003" y="1198929"/>
                </a:lnTo>
                <a:lnTo>
                  <a:pt x="2978387" y="1183582"/>
                </a:lnTo>
                <a:lnTo>
                  <a:pt x="2971507" y="1168764"/>
                </a:lnTo>
                <a:lnTo>
                  <a:pt x="2964627" y="1153946"/>
                </a:lnTo>
                <a:lnTo>
                  <a:pt x="2957482" y="1139393"/>
                </a:lnTo>
                <a:lnTo>
                  <a:pt x="2950072" y="1124575"/>
                </a:lnTo>
                <a:lnTo>
                  <a:pt x="2942398" y="1110021"/>
                </a:lnTo>
                <a:lnTo>
                  <a:pt x="2934724" y="1095733"/>
                </a:lnTo>
                <a:lnTo>
                  <a:pt x="2926256" y="1081709"/>
                </a:lnTo>
                <a:lnTo>
                  <a:pt x="2917788" y="1067420"/>
                </a:lnTo>
                <a:lnTo>
                  <a:pt x="2903498" y="1044135"/>
                </a:lnTo>
                <a:lnTo>
                  <a:pt x="2888414" y="1021114"/>
                </a:lnTo>
                <a:lnTo>
                  <a:pt x="2872801" y="998887"/>
                </a:lnTo>
                <a:lnTo>
                  <a:pt x="2856659" y="976395"/>
                </a:lnTo>
                <a:lnTo>
                  <a:pt x="2839987" y="954698"/>
                </a:lnTo>
                <a:lnTo>
                  <a:pt x="2823051" y="933265"/>
                </a:lnTo>
                <a:lnTo>
                  <a:pt x="2805321" y="912625"/>
                </a:lnTo>
                <a:lnTo>
                  <a:pt x="2787061" y="891722"/>
                </a:lnTo>
                <a:lnTo>
                  <a:pt x="2768273" y="871612"/>
                </a:lnTo>
                <a:lnTo>
                  <a:pt x="2749220" y="852031"/>
                </a:lnTo>
                <a:lnTo>
                  <a:pt x="2729637" y="832450"/>
                </a:lnTo>
                <a:lnTo>
                  <a:pt x="2709790" y="813663"/>
                </a:lnTo>
                <a:lnTo>
                  <a:pt x="2689149" y="795405"/>
                </a:lnTo>
                <a:lnTo>
                  <a:pt x="2668508" y="776883"/>
                </a:lnTo>
                <a:lnTo>
                  <a:pt x="2647338" y="759419"/>
                </a:lnTo>
                <a:lnTo>
                  <a:pt x="2625903" y="741955"/>
                </a:lnTo>
                <a:close/>
                <a:moveTo>
                  <a:pt x="550691" y="702264"/>
                </a:moveTo>
                <a:lnTo>
                  <a:pt x="525022" y="720786"/>
                </a:lnTo>
                <a:lnTo>
                  <a:pt x="499882" y="740367"/>
                </a:lnTo>
                <a:lnTo>
                  <a:pt x="475007" y="760213"/>
                </a:lnTo>
                <a:lnTo>
                  <a:pt x="450926" y="780323"/>
                </a:lnTo>
                <a:lnTo>
                  <a:pt x="438753" y="790907"/>
                </a:lnTo>
                <a:lnTo>
                  <a:pt x="427110" y="801491"/>
                </a:lnTo>
                <a:lnTo>
                  <a:pt x="415201" y="812075"/>
                </a:lnTo>
                <a:lnTo>
                  <a:pt x="403822" y="822924"/>
                </a:lnTo>
                <a:lnTo>
                  <a:pt x="392179" y="834038"/>
                </a:lnTo>
                <a:lnTo>
                  <a:pt x="381064" y="844886"/>
                </a:lnTo>
                <a:lnTo>
                  <a:pt x="369950" y="856264"/>
                </a:lnTo>
                <a:lnTo>
                  <a:pt x="359100" y="867642"/>
                </a:lnTo>
                <a:lnTo>
                  <a:pt x="348250" y="879021"/>
                </a:lnTo>
                <a:lnTo>
                  <a:pt x="337401" y="890928"/>
                </a:lnTo>
                <a:lnTo>
                  <a:pt x="326816" y="902570"/>
                </a:lnTo>
                <a:lnTo>
                  <a:pt x="316495" y="914478"/>
                </a:lnTo>
                <a:lnTo>
                  <a:pt x="306175" y="926385"/>
                </a:lnTo>
                <a:lnTo>
                  <a:pt x="296119" y="938557"/>
                </a:lnTo>
                <a:lnTo>
                  <a:pt x="286328" y="950993"/>
                </a:lnTo>
                <a:lnTo>
                  <a:pt x="276536" y="963430"/>
                </a:lnTo>
                <a:lnTo>
                  <a:pt x="267274" y="975866"/>
                </a:lnTo>
                <a:lnTo>
                  <a:pt x="257483" y="988567"/>
                </a:lnTo>
                <a:lnTo>
                  <a:pt x="248486" y="1001533"/>
                </a:lnTo>
                <a:lnTo>
                  <a:pt x="239488" y="1014234"/>
                </a:lnTo>
                <a:lnTo>
                  <a:pt x="230491" y="1027729"/>
                </a:lnTo>
                <a:lnTo>
                  <a:pt x="222288" y="1040695"/>
                </a:lnTo>
                <a:lnTo>
                  <a:pt x="213820" y="1053925"/>
                </a:lnTo>
                <a:lnTo>
                  <a:pt x="205351" y="1067684"/>
                </a:lnTo>
                <a:lnTo>
                  <a:pt x="197677" y="1080650"/>
                </a:lnTo>
                <a:lnTo>
                  <a:pt x="190268" y="1093616"/>
                </a:lnTo>
                <a:lnTo>
                  <a:pt x="182858" y="1107111"/>
                </a:lnTo>
                <a:lnTo>
                  <a:pt x="175713" y="1120341"/>
                </a:lnTo>
                <a:lnTo>
                  <a:pt x="168568" y="1134101"/>
                </a:lnTo>
                <a:lnTo>
                  <a:pt x="161952" y="1147331"/>
                </a:lnTo>
                <a:lnTo>
                  <a:pt x="155601" y="1161355"/>
                </a:lnTo>
                <a:lnTo>
                  <a:pt x="149250" y="1174850"/>
                </a:lnTo>
                <a:lnTo>
                  <a:pt x="143164" y="1188874"/>
                </a:lnTo>
                <a:lnTo>
                  <a:pt x="137342" y="1202898"/>
                </a:lnTo>
                <a:lnTo>
                  <a:pt x="131520" y="1216922"/>
                </a:lnTo>
                <a:lnTo>
                  <a:pt x="125963" y="1231211"/>
                </a:lnTo>
                <a:lnTo>
                  <a:pt x="120670" y="1245235"/>
                </a:lnTo>
                <a:lnTo>
                  <a:pt x="115907" y="1259524"/>
                </a:lnTo>
                <a:lnTo>
                  <a:pt x="111144" y="1273812"/>
                </a:lnTo>
                <a:lnTo>
                  <a:pt x="106381" y="1288366"/>
                </a:lnTo>
                <a:lnTo>
                  <a:pt x="103999" y="1302654"/>
                </a:lnTo>
                <a:lnTo>
                  <a:pt x="112202" y="1293129"/>
                </a:lnTo>
                <a:lnTo>
                  <a:pt x="120406" y="1283867"/>
                </a:lnTo>
                <a:lnTo>
                  <a:pt x="128874" y="1274871"/>
                </a:lnTo>
                <a:lnTo>
                  <a:pt x="137342" y="1265874"/>
                </a:lnTo>
                <a:lnTo>
                  <a:pt x="145810" y="1257142"/>
                </a:lnTo>
                <a:lnTo>
                  <a:pt x="154543" y="1248410"/>
                </a:lnTo>
                <a:lnTo>
                  <a:pt x="163540" y="1240207"/>
                </a:lnTo>
                <a:lnTo>
                  <a:pt x="172538" y="1231740"/>
                </a:lnTo>
                <a:lnTo>
                  <a:pt x="181800" y="1223537"/>
                </a:lnTo>
                <a:lnTo>
                  <a:pt x="191326" y="1215599"/>
                </a:lnTo>
                <a:lnTo>
                  <a:pt x="209850" y="1199987"/>
                </a:lnTo>
                <a:lnTo>
                  <a:pt x="229433" y="1185169"/>
                </a:lnTo>
                <a:lnTo>
                  <a:pt x="249015" y="1170881"/>
                </a:lnTo>
                <a:lnTo>
                  <a:pt x="268068" y="1157915"/>
                </a:lnTo>
                <a:lnTo>
                  <a:pt x="287386" y="1145214"/>
                </a:lnTo>
                <a:lnTo>
                  <a:pt x="307233" y="1132778"/>
                </a:lnTo>
                <a:lnTo>
                  <a:pt x="327080" y="1120870"/>
                </a:lnTo>
                <a:lnTo>
                  <a:pt x="346927" y="1109228"/>
                </a:lnTo>
                <a:lnTo>
                  <a:pt x="367304" y="1098114"/>
                </a:lnTo>
                <a:lnTo>
                  <a:pt x="387680" y="1087530"/>
                </a:lnTo>
                <a:lnTo>
                  <a:pt x="408321" y="1076946"/>
                </a:lnTo>
                <a:lnTo>
                  <a:pt x="414672" y="1052602"/>
                </a:lnTo>
                <a:lnTo>
                  <a:pt x="421288" y="1028523"/>
                </a:lnTo>
                <a:lnTo>
                  <a:pt x="428433" y="1004444"/>
                </a:lnTo>
                <a:lnTo>
                  <a:pt x="436107" y="980365"/>
                </a:lnTo>
                <a:lnTo>
                  <a:pt x="443781" y="956550"/>
                </a:lnTo>
                <a:lnTo>
                  <a:pt x="451720" y="932735"/>
                </a:lnTo>
                <a:lnTo>
                  <a:pt x="460188" y="909186"/>
                </a:lnTo>
                <a:lnTo>
                  <a:pt x="468921" y="885636"/>
                </a:lnTo>
                <a:lnTo>
                  <a:pt x="477918" y="862086"/>
                </a:lnTo>
                <a:lnTo>
                  <a:pt x="487180" y="838800"/>
                </a:lnTo>
                <a:lnTo>
                  <a:pt x="496707" y="815780"/>
                </a:lnTo>
                <a:lnTo>
                  <a:pt x="507027" y="792759"/>
                </a:lnTo>
                <a:lnTo>
                  <a:pt x="517348" y="769738"/>
                </a:lnTo>
                <a:lnTo>
                  <a:pt x="528198" y="747247"/>
                </a:lnTo>
                <a:lnTo>
                  <a:pt x="539312" y="724491"/>
                </a:lnTo>
                <a:lnTo>
                  <a:pt x="550691" y="702264"/>
                </a:lnTo>
                <a:close/>
                <a:moveTo>
                  <a:pt x="2092678" y="471263"/>
                </a:moveTo>
                <a:lnTo>
                  <a:pt x="2102998" y="494813"/>
                </a:lnTo>
                <a:lnTo>
                  <a:pt x="2112790" y="518627"/>
                </a:lnTo>
                <a:lnTo>
                  <a:pt x="2122316" y="542442"/>
                </a:lnTo>
                <a:lnTo>
                  <a:pt x="2131313" y="566256"/>
                </a:lnTo>
                <a:lnTo>
                  <a:pt x="2140311" y="590336"/>
                </a:lnTo>
                <a:lnTo>
                  <a:pt x="2149044" y="614415"/>
                </a:lnTo>
                <a:lnTo>
                  <a:pt x="2157247" y="639023"/>
                </a:lnTo>
                <a:lnTo>
                  <a:pt x="2165186" y="663102"/>
                </a:lnTo>
                <a:lnTo>
                  <a:pt x="2174977" y="694061"/>
                </a:lnTo>
                <a:lnTo>
                  <a:pt x="2183974" y="725285"/>
                </a:lnTo>
                <a:lnTo>
                  <a:pt x="2192443" y="756508"/>
                </a:lnTo>
                <a:lnTo>
                  <a:pt x="2200911" y="787732"/>
                </a:lnTo>
                <a:lnTo>
                  <a:pt x="2208585" y="819220"/>
                </a:lnTo>
                <a:lnTo>
                  <a:pt x="2216259" y="850708"/>
                </a:lnTo>
                <a:lnTo>
                  <a:pt x="2223139" y="882460"/>
                </a:lnTo>
                <a:lnTo>
                  <a:pt x="2230020" y="914213"/>
                </a:lnTo>
                <a:lnTo>
                  <a:pt x="2258864" y="920299"/>
                </a:lnTo>
                <a:lnTo>
                  <a:pt x="2287973" y="927179"/>
                </a:lnTo>
                <a:lnTo>
                  <a:pt x="2317082" y="934323"/>
                </a:lnTo>
                <a:lnTo>
                  <a:pt x="2345927" y="941732"/>
                </a:lnTo>
                <a:lnTo>
                  <a:pt x="2374242" y="949406"/>
                </a:lnTo>
                <a:lnTo>
                  <a:pt x="2402822" y="957608"/>
                </a:lnTo>
                <a:lnTo>
                  <a:pt x="2431666" y="965811"/>
                </a:lnTo>
                <a:lnTo>
                  <a:pt x="2459981" y="974543"/>
                </a:lnTo>
                <a:lnTo>
                  <a:pt x="2487503" y="983540"/>
                </a:lnTo>
                <a:lnTo>
                  <a:pt x="2514759" y="993066"/>
                </a:lnTo>
                <a:lnTo>
                  <a:pt x="2542281" y="1002856"/>
                </a:lnTo>
                <a:lnTo>
                  <a:pt x="2569537" y="1012911"/>
                </a:lnTo>
                <a:lnTo>
                  <a:pt x="2596529" y="1023495"/>
                </a:lnTo>
                <a:lnTo>
                  <a:pt x="2623521" y="1034873"/>
                </a:lnTo>
                <a:lnTo>
                  <a:pt x="2650249" y="1046251"/>
                </a:lnTo>
                <a:lnTo>
                  <a:pt x="2676447" y="1058423"/>
                </a:lnTo>
                <a:lnTo>
                  <a:pt x="2669037" y="1031963"/>
                </a:lnTo>
                <a:lnTo>
                  <a:pt x="2661363" y="1005767"/>
                </a:lnTo>
                <a:lnTo>
                  <a:pt x="2652895" y="979835"/>
                </a:lnTo>
                <a:lnTo>
                  <a:pt x="2644162" y="954169"/>
                </a:lnTo>
                <a:lnTo>
                  <a:pt x="2634900" y="928237"/>
                </a:lnTo>
                <a:lnTo>
                  <a:pt x="2625638" y="902835"/>
                </a:lnTo>
                <a:lnTo>
                  <a:pt x="2615318" y="877433"/>
                </a:lnTo>
                <a:lnTo>
                  <a:pt x="2605262" y="852295"/>
                </a:lnTo>
                <a:lnTo>
                  <a:pt x="2594412" y="827422"/>
                </a:lnTo>
                <a:lnTo>
                  <a:pt x="2583033" y="802814"/>
                </a:lnTo>
                <a:lnTo>
                  <a:pt x="2571654" y="777941"/>
                </a:lnTo>
                <a:lnTo>
                  <a:pt x="2559481" y="753597"/>
                </a:lnTo>
                <a:lnTo>
                  <a:pt x="2547044" y="729518"/>
                </a:lnTo>
                <a:lnTo>
                  <a:pt x="2534342" y="705439"/>
                </a:lnTo>
                <a:lnTo>
                  <a:pt x="2521375" y="681889"/>
                </a:lnTo>
                <a:lnTo>
                  <a:pt x="2507879" y="658075"/>
                </a:lnTo>
                <a:lnTo>
                  <a:pt x="2483533" y="642992"/>
                </a:lnTo>
                <a:lnTo>
                  <a:pt x="2458923" y="628439"/>
                </a:lnTo>
                <a:lnTo>
                  <a:pt x="2434312" y="614150"/>
                </a:lnTo>
                <a:lnTo>
                  <a:pt x="2409173" y="600391"/>
                </a:lnTo>
                <a:lnTo>
                  <a:pt x="2384033" y="587160"/>
                </a:lnTo>
                <a:lnTo>
                  <a:pt x="2358629" y="574459"/>
                </a:lnTo>
                <a:lnTo>
                  <a:pt x="2332695" y="562023"/>
                </a:lnTo>
                <a:lnTo>
                  <a:pt x="2306762" y="550380"/>
                </a:lnTo>
                <a:lnTo>
                  <a:pt x="2280564" y="538737"/>
                </a:lnTo>
                <a:lnTo>
                  <a:pt x="2254365" y="527889"/>
                </a:lnTo>
                <a:lnTo>
                  <a:pt x="2227903" y="517304"/>
                </a:lnTo>
                <a:lnTo>
                  <a:pt x="2200911" y="507249"/>
                </a:lnTo>
                <a:lnTo>
                  <a:pt x="2174183" y="497459"/>
                </a:lnTo>
                <a:lnTo>
                  <a:pt x="2147191" y="488198"/>
                </a:lnTo>
                <a:lnTo>
                  <a:pt x="2119934" y="479466"/>
                </a:lnTo>
                <a:lnTo>
                  <a:pt x="2092678" y="471263"/>
                </a:lnTo>
                <a:close/>
                <a:moveTo>
                  <a:pt x="1068832" y="460679"/>
                </a:moveTo>
                <a:lnTo>
                  <a:pt x="1042370" y="467823"/>
                </a:lnTo>
                <a:lnTo>
                  <a:pt x="1016436" y="475497"/>
                </a:lnTo>
                <a:lnTo>
                  <a:pt x="990767" y="483435"/>
                </a:lnTo>
                <a:lnTo>
                  <a:pt x="964569" y="492167"/>
                </a:lnTo>
                <a:lnTo>
                  <a:pt x="939165" y="501163"/>
                </a:lnTo>
                <a:lnTo>
                  <a:pt x="913496" y="510425"/>
                </a:lnTo>
                <a:lnTo>
                  <a:pt x="888356" y="520215"/>
                </a:lnTo>
                <a:lnTo>
                  <a:pt x="862952" y="530270"/>
                </a:lnTo>
                <a:lnTo>
                  <a:pt x="838077" y="540854"/>
                </a:lnTo>
                <a:lnTo>
                  <a:pt x="813202" y="551703"/>
                </a:lnTo>
                <a:lnTo>
                  <a:pt x="788327" y="563346"/>
                </a:lnTo>
                <a:lnTo>
                  <a:pt x="763981" y="574988"/>
                </a:lnTo>
                <a:lnTo>
                  <a:pt x="739635" y="587160"/>
                </a:lnTo>
                <a:lnTo>
                  <a:pt x="715819" y="599861"/>
                </a:lnTo>
                <a:lnTo>
                  <a:pt x="692002" y="612827"/>
                </a:lnTo>
                <a:lnTo>
                  <a:pt x="668450" y="626322"/>
                </a:lnTo>
                <a:lnTo>
                  <a:pt x="653367" y="650666"/>
                </a:lnTo>
                <a:lnTo>
                  <a:pt x="638812" y="675274"/>
                </a:lnTo>
                <a:lnTo>
                  <a:pt x="624787" y="700147"/>
                </a:lnTo>
                <a:lnTo>
                  <a:pt x="611555" y="724755"/>
                </a:lnTo>
                <a:lnTo>
                  <a:pt x="598589" y="750422"/>
                </a:lnTo>
                <a:lnTo>
                  <a:pt x="585886" y="775824"/>
                </a:lnTo>
                <a:lnTo>
                  <a:pt x="573714" y="801491"/>
                </a:lnTo>
                <a:lnTo>
                  <a:pt x="562335" y="827158"/>
                </a:lnTo>
                <a:lnTo>
                  <a:pt x="550691" y="853618"/>
                </a:lnTo>
                <a:lnTo>
                  <a:pt x="540106" y="879550"/>
                </a:lnTo>
                <a:lnTo>
                  <a:pt x="529785" y="906275"/>
                </a:lnTo>
                <a:lnTo>
                  <a:pt x="519729" y="933000"/>
                </a:lnTo>
                <a:lnTo>
                  <a:pt x="510468" y="959990"/>
                </a:lnTo>
                <a:lnTo>
                  <a:pt x="501470" y="986980"/>
                </a:lnTo>
                <a:lnTo>
                  <a:pt x="492737" y="1013969"/>
                </a:lnTo>
                <a:lnTo>
                  <a:pt x="484799" y="1041488"/>
                </a:lnTo>
                <a:lnTo>
                  <a:pt x="506763" y="1031963"/>
                </a:lnTo>
                <a:lnTo>
                  <a:pt x="528727" y="1022966"/>
                </a:lnTo>
                <a:lnTo>
                  <a:pt x="550956" y="1014234"/>
                </a:lnTo>
                <a:lnTo>
                  <a:pt x="573449" y="1005767"/>
                </a:lnTo>
                <a:lnTo>
                  <a:pt x="595678" y="997564"/>
                </a:lnTo>
                <a:lnTo>
                  <a:pt x="618171" y="989890"/>
                </a:lnTo>
                <a:lnTo>
                  <a:pt x="640664" y="981952"/>
                </a:lnTo>
                <a:lnTo>
                  <a:pt x="663422" y="974543"/>
                </a:lnTo>
                <a:lnTo>
                  <a:pt x="695972" y="964753"/>
                </a:lnTo>
                <a:lnTo>
                  <a:pt x="728786" y="954962"/>
                </a:lnTo>
                <a:lnTo>
                  <a:pt x="761599" y="945966"/>
                </a:lnTo>
                <a:lnTo>
                  <a:pt x="794943" y="937234"/>
                </a:lnTo>
                <a:lnTo>
                  <a:pt x="828021" y="929296"/>
                </a:lnTo>
                <a:lnTo>
                  <a:pt x="861364" y="921622"/>
                </a:lnTo>
                <a:lnTo>
                  <a:pt x="894707" y="914213"/>
                </a:lnTo>
                <a:lnTo>
                  <a:pt x="928050" y="907333"/>
                </a:lnTo>
                <a:lnTo>
                  <a:pt x="934931" y="876374"/>
                </a:lnTo>
                <a:lnTo>
                  <a:pt x="941546" y="845416"/>
                </a:lnTo>
                <a:lnTo>
                  <a:pt x="949221" y="815251"/>
                </a:lnTo>
                <a:lnTo>
                  <a:pt x="956895" y="784556"/>
                </a:lnTo>
                <a:lnTo>
                  <a:pt x="964834" y="754127"/>
                </a:lnTo>
                <a:lnTo>
                  <a:pt x="973302" y="723697"/>
                </a:lnTo>
                <a:lnTo>
                  <a:pt x="982299" y="693267"/>
                </a:lnTo>
                <a:lnTo>
                  <a:pt x="991561" y="663102"/>
                </a:lnTo>
                <a:lnTo>
                  <a:pt x="1000029" y="637435"/>
                </a:lnTo>
                <a:lnTo>
                  <a:pt x="1008762" y="612033"/>
                </a:lnTo>
                <a:lnTo>
                  <a:pt x="1017759" y="586102"/>
                </a:lnTo>
                <a:lnTo>
                  <a:pt x="1027286" y="560700"/>
                </a:lnTo>
                <a:lnTo>
                  <a:pt x="1037342" y="535562"/>
                </a:lnTo>
                <a:lnTo>
                  <a:pt x="1047133" y="510425"/>
                </a:lnTo>
                <a:lnTo>
                  <a:pt x="1057983" y="485552"/>
                </a:lnTo>
                <a:lnTo>
                  <a:pt x="1068832" y="460679"/>
                </a:lnTo>
                <a:close/>
                <a:moveTo>
                  <a:pt x="1546221" y="395850"/>
                </a:moveTo>
                <a:lnTo>
                  <a:pt x="1521082" y="396115"/>
                </a:lnTo>
                <a:lnTo>
                  <a:pt x="1496471" y="396644"/>
                </a:lnTo>
                <a:lnTo>
                  <a:pt x="1471331" y="397703"/>
                </a:lnTo>
                <a:lnTo>
                  <a:pt x="1446456" y="398761"/>
                </a:lnTo>
                <a:lnTo>
                  <a:pt x="1421581" y="400878"/>
                </a:lnTo>
                <a:lnTo>
                  <a:pt x="1396442" y="402730"/>
                </a:lnTo>
                <a:lnTo>
                  <a:pt x="1371567" y="405112"/>
                </a:lnTo>
                <a:lnTo>
                  <a:pt x="1346956" y="407493"/>
                </a:lnTo>
                <a:lnTo>
                  <a:pt x="1322081" y="410668"/>
                </a:lnTo>
                <a:lnTo>
                  <a:pt x="1297206" y="413843"/>
                </a:lnTo>
                <a:lnTo>
                  <a:pt x="1272331" y="417548"/>
                </a:lnTo>
                <a:lnTo>
                  <a:pt x="1247986" y="421517"/>
                </a:lnTo>
                <a:lnTo>
                  <a:pt x="1223375" y="425486"/>
                </a:lnTo>
                <a:lnTo>
                  <a:pt x="1198500" y="430249"/>
                </a:lnTo>
                <a:lnTo>
                  <a:pt x="1174154" y="435277"/>
                </a:lnTo>
                <a:lnTo>
                  <a:pt x="1149809" y="440569"/>
                </a:lnTo>
                <a:lnTo>
                  <a:pt x="1135519" y="469940"/>
                </a:lnTo>
                <a:lnTo>
                  <a:pt x="1122287" y="499311"/>
                </a:lnTo>
                <a:lnTo>
                  <a:pt x="1109320" y="529476"/>
                </a:lnTo>
                <a:lnTo>
                  <a:pt x="1096883" y="559641"/>
                </a:lnTo>
                <a:lnTo>
                  <a:pt x="1084975" y="590336"/>
                </a:lnTo>
                <a:lnTo>
                  <a:pt x="1073860" y="621030"/>
                </a:lnTo>
                <a:lnTo>
                  <a:pt x="1063275" y="651724"/>
                </a:lnTo>
                <a:lnTo>
                  <a:pt x="1052690" y="682683"/>
                </a:lnTo>
                <a:lnTo>
                  <a:pt x="1045016" y="708879"/>
                </a:lnTo>
                <a:lnTo>
                  <a:pt x="1037342" y="735075"/>
                </a:lnTo>
                <a:lnTo>
                  <a:pt x="1029667" y="761271"/>
                </a:lnTo>
                <a:lnTo>
                  <a:pt x="1022258" y="787467"/>
                </a:lnTo>
                <a:lnTo>
                  <a:pt x="1015378" y="813927"/>
                </a:lnTo>
                <a:lnTo>
                  <a:pt x="1009027" y="840653"/>
                </a:lnTo>
                <a:lnTo>
                  <a:pt x="1002675" y="866849"/>
                </a:lnTo>
                <a:lnTo>
                  <a:pt x="996589" y="893574"/>
                </a:lnTo>
                <a:lnTo>
                  <a:pt x="1021464" y="889340"/>
                </a:lnTo>
                <a:lnTo>
                  <a:pt x="1046339" y="885106"/>
                </a:lnTo>
                <a:lnTo>
                  <a:pt x="1070949" y="881402"/>
                </a:lnTo>
                <a:lnTo>
                  <a:pt x="1095824" y="877697"/>
                </a:lnTo>
                <a:lnTo>
                  <a:pt x="1120699" y="874258"/>
                </a:lnTo>
                <a:lnTo>
                  <a:pt x="1145839" y="871347"/>
                </a:lnTo>
                <a:lnTo>
                  <a:pt x="1170714" y="868172"/>
                </a:lnTo>
                <a:lnTo>
                  <a:pt x="1195854" y="865261"/>
                </a:lnTo>
                <a:lnTo>
                  <a:pt x="1179711" y="874258"/>
                </a:lnTo>
                <a:lnTo>
                  <a:pt x="1163834" y="883783"/>
                </a:lnTo>
                <a:lnTo>
                  <a:pt x="1147956" y="893309"/>
                </a:lnTo>
                <a:lnTo>
                  <a:pt x="1132872" y="903629"/>
                </a:lnTo>
                <a:lnTo>
                  <a:pt x="1117524" y="913684"/>
                </a:lnTo>
                <a:lnTo>
                  <a:pt x="1102705" y="924268"/>
                </a:lnTo>
                <a:lnTo>
                  <a:pt x="1088150" y="935382"/>
                </a:lnTo>
                <a:lnTo>
                  <a:pt x="1073860" y="946760"/>
                </a:lnTo>
                <a:lnTo>
                  <a:pt x="1028344" y="954169"/>
                </a:lnTo>
                <a:lnTo>
                  <a:pt x="1005586" y="957873"/>
                </a:lnTo>
                <a:lnTo>
                  <a:pt x="982828" y="961842"/>
                </a:lnTo>
                <a:lnTo>
                  <a:pt x="978859" y="984069"/>
                </a:lnTo>
                <a:lnTo>
                  <a:pt x="974890" y="1006296"/>
                </a:lnTo>
                <a:lnTo>
                  <a:pt x="967480" y="1050485"/>
                </a:lnTo>
                <a:lnTo>
                  <a:pt x="956366" y="1064245"/>
                </a:lnTo>
                <a:lnTo>
                  <a:pt x="944987" y="1078269"/>
                </a:lnTo>
                <a:lnTo>
                  <a:pt x="934401" y="1092028"/>
                </a:lnTo>
                <a:lnTo>
                  <a:pt x="924346" y="1106317"/>
                </a:lnTo>
                <a:lnTo>
                  <a:pt x="914290" y="1120870"/>
                </a:lnTo>
                <a:lnTo>
                  <a:pt x="904498" y="1135424"/>
                </a:lnTo>
                <a:lnTo>
                  <a:pt x="895237" y="1150771"/>
                </a:lnTo>
                <a:lnTo>
                  <a:pt x="886239" y="1165853"/>
                </a:lnTo>
                <a:lnTo>
                  <a:pt x="888885" y="1142039"/>
                </a:lnTo>
                <a:lnTo>
                  <a:pt x="892061" y="1118224"/>
                </a:lnTo>
                <a:lnTo>
                  <a:pt x="895501" y="1094410"/>
                </a:lnTo>
                <a:lnTo>
                  <a:pt x="898941" y="1070331"/>
                </a:lnTo>
                <a:lnTo>
                  <a:pt x="902381" y="1046781"/>
                </a:lnTo>
                <a:lnTo>
                  <a:pt x="906351" y="1022966"/>
                </a:lnTo>
                <a:lnTo>
                  <a:pt x="910320" y="999152"/>
                </a:lnTo>
                <a:lnTo>
                  <a:pt x="914554" y="975602"/>
                </a:lnTo>
                <a:lnTo>
                  <a:pt x="885181" y="981952"/>
                </a:lnTo>
                <a:lnTo>
                  <a:pt x="856072" y="988567"/>
                </a:lnTo>
                <a:lnTo>
                  <a:pt x="826962" y="995712"/>
                </a:lnTo>
                <a:lnTo>
                  <a:pt x="798118" y="1003121"/>
                </a:lnTo>
                <a:lnTo>
                  <a:pt x="769274" y="1010530"/>
                </a:lnTo>
                <a:lnTo>
                  <a:pt x="740429" y="1018732"/>
                </a:lnTo>
                <a:lnTo>
                  <a:pt x="711585" y="1026935"/>
                </a:lnTo>
                <a:lnTo>
                  <a:pt x="683005" y="1035932"/>
                </a:lnTo>
                <a:lnTo>
                  <a:pt x="654954" y="1045193"/>
                </a:lnTo>
                <a:lnTo>
                  <a:pt x="627168" y="1054983"/>
                </a:lnTo>
                <a:lnTo>
                  <a:pt x="599382" y="1064774"/>
                </a:lnTo>
                <a:lnTo>
                  <a:pt x="571861" y="1075358"/>
                </a:lnTo>
                <a:lnTo>
                  <a:pt x="544604" y="1086207"/>
                </a:lnTo>
                <a:lnTo>
                  <a:pt x="517348" y="1097320"/>
                </a:lnTo>
                <a:lnTo>
                  <a:pt x="490356" y="1109228"/>
                </a:lnTo>
                <a:lnTo>
                  <a:pt x="463628" y="1121664"/>
                </a:lnTo>
                <a:lnTo>
                  <a:pt x="458071" y="1146802"/>
                </a:lnTo>
                <a:lnTo>
                  <a:pt x="452514" y="1171939"/>
                </a:lnTo>
                <a:lnTo>
                  <a:pt x="447486" y="1197077"/>
                </a:lnTo>
                <a:lnTo>
                  <a:pt x="442458" y="1222479"/>
                </a:lnTo>
                <a:lnTo>
                  <a:pt x="438224" y="1247616"/>
                </a:lnTo>
                <a:lnTo>
                  <a:pt x="433990" y="1273019"/>
                </a:lnTo>
                <a:lnTo>
                  <a:pt x="430285" y="1298421"/>
                </a:lnTo>
                <a:lnTo>
                  <a:pt x="427110" y="1324088"/>
                </a:lnTo>
                <a:lnTo>
                  <a:pt x="424199" y="1349490"/>
                </a:lnTo>
                <a:lnTo>
                  <a:pt x="421288" y="1374892"/>
                </a:lnTo>
                <a:lnTo>
                  <a:pt x="419171" y="1400823"/>
                </a:lnTo>
                <a:lnTo>
                  <a:pt x="417054" y="1426490"/>
                </a:lnTo>
                <a:lnTo>
                  <a:pt x="415466" y="1452157"/>
                </a:lnTo>
                <a:lnTo>
                  <a:pt x="414143" y="1477559"/>
                </a:lnTo>
                <a:lnTo>
                  <a:pt x="413349" y="1503490"/>
                </a:lnTo>
                <a:lnTo>
                  <a:pt x="412820" y="1529157"/>
                </a:lnTo>
                <a:lnTo>
                  <a:pt x="780653" y="1529157"/>
                </a:lnTo>
                <a:lnTo>
                  <a:pt x="780123" y="1545298"/>
                </a:lnTo>
                <a:lnTo>
                  <a:pt x="780123" y="1561439"/>
                </a:lnTo>
                <a:lnTo>
                  <a:pt x="780123" y="1577580"/>
                </a:lnTo>
                <a:lnTo>
                  <a:pt x="780653" y="1593721"/>
                </a:lnTo>
                <a:lnTo>
                  <a:pt x="412820" y="1593721"/>
                </a:lnTo>
                <a:lnTo>
                  <a:pt x="413349" y="1619123"/>
                </a:lnTo>
                <a:lnTo>
                  <a:pt x="414143" y="1644790"/>
                </a:lnTo>
                <a:lnTo>
                  <a:pt x="415466" y="1670721"/>
                </a:lnTo>
                <a:lnTo>
                  <a:pt x="417054" y="1696388"/>
                </a:lnTo>
                <a:lnTo>
                  <a:pt x="419171" y="1722055"/>
                </a:lnTo>
                <a:lnTo>
                  <a:pt x="421288" y="1747457"/>
                </a:lnTo>
                <a:lnTo>
                  <a:pt x="424199" y="1773388"/>
                </a:lnTo>
                <a:lnTo>
                  <a:pt x="427110" y="1798790"/>
                </a:lnTo>
                <a:lnTo>
                  <a:pt x="430285" y="1824192"/>
                </a:lnTo>
                <a:lnTo>
                  <a:pt x="433990" y="1849595"/>
                </a:lnTo>
                <a:lnTo>
                  <a:pt x="438224" y="1874997"/>
                </a:lnTo>
                <a:lnTo>
                  <a:pt x="442458" y="1900399"/>
                </a:lnTo>
                <a:lnTo>
                  <a:pt x="447486" y="1925801"/>
                </a:lnTo>
                <a:lnTo>
                  <a:pt x="452514" y="1950939"/>
                </a:lnTo>
                <a:lnTo>
                  <a:pt x="458071" y="1976076"/>
                </a:lnTo>
                <a:lnTo>
                  <a:pt x="463628" y="2001214"/>
                </a:lnTo>
                <a:lnTo>
                  <a:pt x="490356" y="2013386"/>
                </a:lnTo>
                <a:lnTo>
                  <a:pt x="517348" y="2025028"/>
                </a:lnTo>
                <a:lnTo>
                  <a:pt x="544604" y="2036671"/>
                </a:lnTo>
                <a:lnTo>
                  <a:pt x="571861" y="2047520"/>
                </a:lnTo>
                <a:lnTo>
                  <a:pt x="599382" y="2058104"/>
                </a:lnTo>
                <a:lnTo>
                  <a:pt x="627168" y="2067894"/>
                </a:lnTo>
                <a:lnTo>
                  <a:pt x="654954" y="2077420"/>
                </a:lnTo>
                <a:lnTo>
                  <a:pt x="683005" y="2086946"/>
                </a:lnTo>
                <a:lnTo>
                  <a:pt x="711585" y="2095414"/>
                </a:lnTo>
                <a:lnTo>
                  <a:pt x="740429" y="2103881"/>
                </a:lnTo>
                <a:lnTo>
                  <a:pt x="769274" y="2112084"/>
                </a:lnTo>
                <a:lnTo>
                  <a:pt x="798118" y="2119757"/>
                </a:lnTo>
                <a:lnTo>
                  <a:pt x="827227" y="2127166"/>
                </a:lnTo>
                <a:lnTo>
                  <a:pt x="856072" y="2134311"/>
                </a:lnTo>
                <a:lnTo>
                  <a:pt x="885181" y="2140926"/>
                </a:lnTo>
                <a:lnTo>
                  <a:pt x="914554" y="2147276"/>
                </a:lnTo>
                <a:lnTo>
                  <a:pt x="910320" y="2123462"/>
                </a:lnTo>
                <a:lnTo>
                  <a:pt x="906351" y="2099912"/>
                </a:lnTo>
                <a:lnTo>
                  <a:pt x="902646" y="2076097"/>
                </a:lnTo>
                <a:lnTo>
                  <a:pt x="898941" y="2052547"/>
                </a:lnTo>
                <a:lnTo>
                  <a:pt x="895501" y="2028468"/>
                </a:lnTo>
                <a:lnTo>
                  <a:pt x="892061" y="2004654"/>
                </a:lnTo>
                <a:lnTo>
                  <a:pt x="886239" y="1956760"/>
                </a:lnTo>
                <a:lnTo>
                  <a:pt x="895237" y="1972107"/>
                </a:lnTo>
                <a:lnTo>
                  <a:pt x="904498" y="1986925"/>
                </a:lnTo>
                <a:lnTo>
                  <a:pt x="914290" y="2001743"/>
                </a:lnTo>
                <a:lnTo>
                  <a:pt x="924346" y="2016561"/>
                </a:lnTo>
                <a:lnTo>
                  <a:pt x="934401" y="2030585"/>
                </a:lnTo>
                <a:lnTo>
                  <a:pt x="944987" y="2044609"/>
                </a:lnTo>
                <a:lnTo>
                  <a:pt x="956366" y="2058633"/>
                </a:lnTo>
                <a:lnTo>
                  <a:pt x="967480" y="2071864"/>
                </a:lnTo>
                <a:lnTo>
                  <a:pt x="974890" y="2116582"/>
                </a:lnTo>
                <a:lnTo>
                  <a:pt x="978859" y="2138544"/>
                </a:lnTo>
                <a:lnTo>
                  <a:pt x="982828" y="2161036"/>
                </a:lnTo>
                <a:lnTo>
                  <a:pt x="1005586" y="2165005"/>
                </a:lnTo>
                <a:lnTo>
                  <a:pt x="1028344" y="2168709"/>
                </a:lnTo>
                <a:lnTo>
                  <a:pt x="1073860" y="2175854"/>
                </a:lnTo>
                <a:lnTo>
                  <a:pt x="1088150" y="2187232"/>
                </a:lnTo>
                <a:lnTo>
                  <a:pt x="1102705" y="2198081"/>
                </a:lnTo>
                <a:lnTo>
                  <a:pt x="1117524" y="2209194"/>
                </a:lnTo>
                <a:lnTo>
                  <a:pt x="1132872" y="2219249"/>
                </a:lnTo>
                <a:lnTo>
                  <a:pt x="1148221" y="2229304"/>
                </a:lnTo>
                <a:lnTo>
                  <a:pt x="1163834" y="2239094"/>
                </a:lnTo>
                <a:lnTo>
                  <a:pt x="1179711" y="2248091"/>
                </a:lnTo>
                <a:lnTo>
                  <a:pt x="1195854" y="2257088"/>
                </a:lnTo>
                <a:lnTo>
                  <a:pt x="1170714" y="2254442"/>
                </a:lnTo>
                <a:lnTo>
                  <a:pt x="1145839" y="2251531"/>
                </a:lnTo>
                <a:lnTo>
                  <a:pt x="1120964" y="2248091"/>
                </a:lnTo>
                <a:lnTo>
                  <a:pt x="1095824" y="2244651"/>
                </a:lnTo>
                <a:lnTo>
                  <a:pt x="1070949" y="2241211"/>
                </a:lnTo>
                <a:lnTo>
                  <a:pt x="1046339" y="2237507"/>
                </a:lnTo>
                <a:lnTo>
                  <a:pt x="1021464" y="2233538"/>
                </a:lnTo>
                <a:lnTo>
                  <a:pt x="996589" y="2229304"/>
                </a:lnTo>
                <a:lnTo>
                  <a:pt x="1002675" y="2256029"/>
                </a:lnTo>
                <a:lnTo>
                  <a:pt x="1009027" y="2282225"/>
                </a:lnTo>
                <a:lnTo>
                  <a:pt x="1015378" y="2308950"/>
                </a:lnTo>
                <a:lnTo>
                  <a:pt x="1022258" y="2335411"/>
                </a:lnTo>
                <a:lnTo>
                  <a:pt x="1029667" y="2361342"/>
                </a:lnTo>
                <a:lnTo>
                  <a:pt x="1037342" y="2387803"/>
                </a:lnTo>
                <a:lnTo>
                  <a:pt x="1045016" y="2413734"/>
                </a:lnTo>
                <a:lnTo>
                  <a:pt x="1052690" y="2439930"/>
                </a:lnTo>
                <a:lnTo>
                  <a:pt x="1063275" y="2470889"/>
                </a:lnTo>
                <a:lnTo>
                  <a:pt x="1073860" y="2501848"/>
                </a:lnTo>
                <a:lnTo>
                  <a:pt x="1084975" y="2532542"/>
                </a:lnTo>
                <a:lnTo>
                  <a:pt x="1096883" y="2562972"/>
                </a:lnTo>
                <a:lnTo>
                  <a:pt x="1109320" y="2593402"/>
                </a:lnTo>
                <a:lnTo>
                  <a:pt x="1122287" y="2623567"/>
                </a:lnTo>
                <a:lnTo>
                  <a:pt x="1135519" y="2652938"/>
                </a:lnTo>
                <a:lnTo>
                  <a:pt x="1149809" y="2682309"/>
                </a:lnTo>
                <a:lnTo>
                  <a:pt x="1174419" y="2687601"/>
                </a:lnTo>
                <a:lnTo>
                  <a:pt x="1198500" y="2692629"/>
                </a:lnTo>
                <a:lnTo>
                  <a:pt x="1223375" y="2697392"/>
                </a:lnTo>
                <a:lnTo>
                  <a:pt x="1247986" y="2701361"/>
                </a:lnTo>
                <a:lnTo>
                  <a:pt x="1272596" y="2705330"/>
                </a:lnTo>
                <a:lnTo>
                  <a:pt x="1297206" y="2709034"/>
                </a:lnTo>
                <a:lnTo>
                  <a:pt x="1322081" y="2712210"/>
                </a:lnTo>
                <a:lnTo>
                  <a:pt x="1346956" y="2715385"/>
                </a:lnTo>
                <a:lnTo>
                  <a:pt x="1371567" y="2717766"/>
                </a:lnTo>
                <a:lnTo>
                  <a:pt x="1396442" y="2720148"/>
                </a:lnTo>
                <a:lnTo>
                  <a:pt x="1421581" y="2722000"/>
                </a:lnTo>
                <a:lnTo>
                  <a:pt x="1446456" y="2723588"/>
                </a:lnTo>
                <a:lnTo>
                  <a:pt x="1471331" y="2725175"/>
                </a:lnTo>
                <a:lnTo>
                  <a:pt x="1496471" y="2726234"/>
                </a:lnTo>
                <a:lnTo>
                  <a:pt x="1521082" y="2726763"/>
                </a:lnTo>
                <a:lnTo>
                  <a:pt x="1546221" y="2727028"/>
                </a:lnTo>
                <a:lnTo>
                  <a:pt x="1546221" y="2350758"/>
                </a:lnTo>
                <a:lnTo>
                  <a:pt x="1558129" y="2351023"/>
                </a:lnTo>
                <a:lnTo>
                  <a:pt x="1569773" y="2351552"/>
                </a:lnTo>
                <a:lnTo>
                  <a:pt x="1590414" y="2351023"/>
                </a:lnTo>
                <a:lnTo>
                  <a:pt x="1610526" y="2350229"/>
                </a:lnTo>
                <a:lnTo>
                  <a:pt x="1610526" y="2726763"/>
                </a:lnTo>
                <a:lnTo>
                  <a:pt x="1635930" y="2725705"/>
                </a:lnTo>
                <a:lnTo>
                  <a:pt x="1661070" y="2724646"/>
                </a:lnTo>
                <a:lnTo>
                  <a:pt x="1686474" y="2723323"/>
                </a:lnTo>
                <a:lnTo>
                  <a:pt x="1711614" y="2721471"/>
                </a:lnTo>
                <a:lnTo>
                  <a:pt x="1736753" y="2719354"/>
                </a:lnTo>
                <a:lnTo>
                  <a:pt x="1761893" y="2716708"/>
                </a:lnTo>
                <a:lnTo>
                  <a:pt x="1787297" y="2714062"/>
                </a:lnTo>
                <a:lnTo>
                  <a:pt x="1812172" y="2710887"/>
                </a:lnTo>
                <a:lnTo>
                  <a:pt x="1837312" y="2707447"/>
                </a:lnTo>
                <a:lnTo>
                  <a:pt x="1862452" y="2703478"/>
                </a:lnTo>
                <a:lnTo>
                  <a:pt x="1887327" y="2699509"/>
                </a:lnTo>
                <a:lnTo>
                  <a:pt x="1912466" y="2695010"/>
                </a:lnTo>
                <a:lnTo>
                  <a:pt x="1937341" y="2690247"/>
                </a:lnTo>
                <a:lnTo>
                  <a:pt x="1961952" y="2684955"/>
                </a:lnTo>
                <a:lnTo>
                  <a:pt x="1986562" y="2679663"/>
                </a:lnTo>
                <a:lnTo>
                  <a:pt x="2011437" y="2673577"/>
                </a:lnTo>
                <a:lnTo>
                  <a:pt x="2024668" y="2645529"/>
                </a:lnTo>
                <a:lnTo>
                  <a:pt x="2037371" y="2616687"/>
                </a:lnTo>
                <a:lnTo>
                  <a:pt x="2049808" y="2587845"/>
                </a:lnTo>
                <a:lnTo>
                  <a:pt x="2061716" y="2558738"/>
                </a:lnTo>
                <a:lnTo>
                  <a:pt x="2072831" y="2529102"/>
                </a:lnTo>
                <a:lnTo>
                  <a:pt x="2083681" y="2499731"/>
                </a:lnTo>
                <a:lnTo>
                  <a:pt x="2094001" y="2469831"/>
                </a:lnTo>
                <a:lnTo>
                  <a:pt x="2103792" y="2439930"/>
                </a:lnTo>
                <a:lnTo>
                  <a:pt x="2112260" y="2413205"/>
                </a:lnTo>
                <a:lnTo>
                  <a:pt x="2120199" y="2386215"/>
                </a:lnTo>
                <a:lnTo>
                  <a:pt x="2128138" y="2358961"/>
                </a:lnTo>
                <a:lnTo>
                  <a:pt x="2135283" y="2331971"/>
                </a:lnTo>
                <a:lnTo>
                  <a:pt x="2142163" y="2304717"/>
                </a:lnTo>
                <a:lnTo>
                  <a:pt x="2149044" y="2277198"/>
                </a:lnTo>
                <a:lnTo>
                  <a:pt x="2155659" y="2249679"/>
                </a:lnTo>
                <a:lnTo>
                  <a:pt x="2161481" y="2222424"/>
                </a:lnTo>
                <a:lnTo>
                  <a:pt x="2135283" y="2226923"/>
                </a:lnTo>
                <a:lnTo>
                  <a:pt x="2108820" y="2231685"/>
                </a:lnTo>
                <a:lnTo>
                  <a:pt x="2082357" y="2235919"/>
                </a:lnTo>
                <a:lnTo>
                  <a:pt x="2055630" y="2240417"/>
                </a:lnTo>
                <a:lnTo>
                  <a:pt x="2029432" y="2244122"/>
                </a:lnTo>
                <a:lnTo>
                  <a:pt x="2002704" y="2247826"/>
                </a:lnTo>
                <a:lnTo>
                  <a:pt x="1976242" y="2251266"/>
                </a:lnTo>
                <a:lnTo>
                  <a:pt x="1949514" y="2254442"/>
                </a:lnTo>
                <a:lnTo>
                  <a:pt x="1965392" y="2245445"/>
                </a:lnTo>
                <a:lnTo>
                  <a:pt x="1981269" y="2235919"/>
                </a:lnTo>
                <a:lnTo>
                  <a:pt x="1996883" y="2226129"/>
                </a:lnTo>
                <a:lnTo>
                  <a:pt x="2012231" y="2216074"/>
                </a:lnTo>
                <a:lnTo>
                  <a:pt x="2027315" y="2205754"/>
                </a:lnTo>
                <a:lnTo>
                  <a:pt x="2042134" y="2195170"/>
                </a:lnTo>
                <a:lnTo>
                  <a:pt x="2056688" y="2184056"/>
                </a:lnTo>
                <a:lnTo>
                  <a:pt x="2070714" y="2172414"/>
                </a:lnTo>
                <a:lnTo>
                  <a:pt x="2096912" y="2168180"/>
                </a:lnTo>
                <a:lnTo>
                  <a:pt x="2123110" y="2163682"/>
                </a:lnTo>
                <a:lnTo>
                  <a:pt x="2149044" y="2158919"/>
                </a:lnTo>
                <a:lnTo>
                  <a:pt x="2175242" y="2153891"/>
                </a:lnTo>
                <a:lnTo>
                  <a:pt x="2180270" y="2127166"/>
                </a:lnTo>
                <a:lnTo>
                  <a:pt x="2184768" y="2100441"/>
                </a:lnTo>
                <a:lnTo>
                  <a:pt x="2189267" y="2073451"/>
                </a:lnTo>
                <a:lnTo>
                  <a:pt x="2193501" y="2046461"/>
                </a:lnTo>
                <a:lnTo>
                  <a:pt x="2204880" y="2031379"/>
                </a:lnTo>
                <a:lnTo>
                  <a:pt x="2216259" y="2016032"/>
                </a:lnTo>
                <a:lnTo>
                  <a:pt x="2226580" y="2000420"/>
                </a:lnTo>
                <a:lnTo>
                  <a:pt x="2237165" y="1984544"/>
                </a:lnTo>
                <a:lnTo>
                  <a:pt x="2247221" y="1968138"/>
                </a:lnTo>
                <a:lnTo>
                  <a:pt x="2257012" y="1951732"/>
                </a:lnTo>
                <a:lnTo>
                  <a:pt x="2266009" y="1934798"/>
                </a:lnTo>
                <a:lnTo>
                  <a:pt x="2275006" y="1918128"/>
                </a:lnTo>
                <a:lnTo>
                  <a:pt x="2272096" y="1945647"/>
                </a:lnTo>
                <a:lnTo>
                  <a:pt x="2268920" y="1973695"/>
                </a:lnTo>
                <a:lnTo>
                  <a:pt x="2265215" y="2001214"/>
                </a:lnTo>
                <a:lnTo>
                  <a:pt x="2261510" y="2029262"/>
                </a:lnTo>
                <a:lnTo>
                  <a:pt x="2257276" y="2056781"/>
                </a:lnTo>
                <a:lnTo>
                  <a:pt x="2253042" y="2084300"/>
                </a:lnTo>
                <a:lnTo>
                  <a:pt x="2248808" y="2112084"/>
                </a:lnTo>
                <a:lnTo>
                  <a:pt x="2243780" y="2139603"/>
                </a:lnTo>
                <a:lnTo>
                  <a:pt x="2268655" y="2133781"/>
                </a:lnTo>
                <a:lnTo>
                  <a:pt x="2293266" y="2127695"/>
                </a:lnTo>
                <a:lnTo>
                  <a:pt x="2318141" y="2121609"/>
                </a:lnTo>
                <a:lnTo>
                  <a:pt x="2342751" y="2114994"/>
                </a:lnTo>
                <a:lnTo>
                  <a:pt x="2367097" y="2108644"/>
                </a:lnTo>
                <a:lnTo>
                  <a:pt x="2391707" y="2101499"/>
                </a:lnTo>
                <a:lnTo>
                  <a:pt x="2416318" y="2094355"/>
                </a:lnTo>
                <a:lnTo>
                  <a:pt x="2440399" y="2086946"/>
                </a:lnTo>
                <a:lnTo>
                  <a:pt x="2473742" y="2076097"/>
                </a:lnTo>
                <a:lnTo>
                  <a:pt x="2506291" y="2064455"/>
                </a:lnTo>
                <a:lnTo>
                  <a:pt x="2538840" y="2052547"/>
                </a:lnTo>
                <a:lnTo>
                  <a:pt x="2571390" y="2040111"/>
                </a:lnTo>
                <a:lnTo>
                  <a:pt x="2603410" y="2026616"/>
                </a:lnTo>
                <a:lnTo>
                  <a:pt x="2619023" y="2019736"/>
                </a:lnTo>
                <a:lnTo>
                  <a:pt x="2634900" y="2012592"/>
                </a:lnTo>
                <a:lnTo>
                  <a:pt x="2650778" y="2005712"/>
                </a:lnTo>
                <a:lnTo>
                  <a:pt x="2666391" y="1998038"/>
                </a:lnTo>
                <a:lnTo>
                  <a:pt x="2681740" y="1990630"/>
                </a:lnTo>
                <a:lnTo>
                  <a:pt x="2697353" y="1982956"/>
                </a:lnTo>
                <a:lnTo>
                  <a:pt x="2702645" y="1959141"/>
                </a:lnTo>
                <a:lnTo>
                  <a:pt x="2707673" y="1934798"/>
                </a:lnTo>
                <a:lnTo>
                  <a:pt x="2712172" y="1910719"/>
                </a:lnTo>
                <a:lnTo>
                  <a:pt x="2716670" y="1886375"/>
                </a:lnTo>
                <a:lnTo>
                  <a:pt x="2720640" y="1862296"/>
                </a:lnTo>
                <a:lnTo>
                  <a:pt x="2724345" y="1838217"/>
                </a:lnTo>
                <a:lnTo>
                  <a:pt x="2727785" y="1813873"/>
                </a:lnTo>
                <a:lnTo>
                  <a:pt x="2730696" y="1789529"/>
                </a:lnTo>
                <a:lnTo>
                  <a:pt x="2733607" y="1764921"/>
                </a:lnTo>
                <a:lnTo>
                  <a:pt x="2735988" y="1740577"/>
                </a:lnTo>
                <a:lnTo>
                  <a:pt x="2738370" y="1716233"/>
                </a:lnTo>
                <a:lnTo>
                  <a:pt x="2739693" y="1691625"/>
                </a:lnTo>
                <a:lnTo>
                  <a:pt x="2741281" y="1667281"/>
                </a:lnTo>
                <a:lnTo>
                  <a:pt x="2742604" y="1642673"/>
                </a:lnTo>
                <a:lnTo>
                  <a:pt x="2743663" y="1618065"/>
                </a:lnTo>
                <a:lnTo>
                  <a:pt x="2744192" y="1593721"/>
                </a:lnTo>
                <a:lnTo>
                  <a:pt x="2359423" y="1593721"/>
                </a:lnTo>
                <a:lnTo>
                  <a:pt x="2359952" y="1577580"/>
                </a:lnTo>
                <a:lnTo>
                  <a:pt x="2359952" y="1561439"/>
                </a:lnTo>
                <a:lnTo>
                  <a:pt x="2359952" y="1545298"/>
                </a:lnTo>
                <a:lnTo>
                  <a:pt x="2359423" y="1529157"/>
                </a:lnTo>
                <a:lnTo>
                  <a:pt x="2744192" y="1529157"/>
                </a:lnTo>
                <a:lnTo>
                  <a:pt x="2743663" y="1504549"/>
                </a:lnTo>
                <a:lnTo>
                  <a:pt x="2742604" y="1480205"/>
                </a:lnTo>
                <a:lnTo>
                  <a:pt x="2741281" y="1455597"/>
                </a:lnTo>
                <a:lnTo>
                  <a:pt x="2739693" y="1431253"/>
                </a:lnTo>
                <a:lnTo>
                  <a:pt x="2738370" y="1406645"/>
                </a:lnTo>
                <a:lnTo>
                  <a:pt x="2735988" y="1382036"/>
                </a:lnTo>
                <a:lnTo>
                  <a:pt x="2733607" y="1357692"/>
                </a:lnTo>
                <a:lnTo>
                  <a:pt x="2730696" y="1333349"/>
                </a:lnTo>
                <a:lnTo>
                  <a:pt x="2727785" y="1309005"/>
                </a:lnTo>
                <a:lnTo>
                  <a:pt x="2724345" y="1284661"/>
                </a:lnTo>
                <a:lnTo>
                  <a:pt x="2720640" y="1260318"/>
                </a:lnTo>
                <a:lnTo>
                  <a:pt x="2716670" y="1235974"/>
                </a:lnTo>
                <a:lnTo>
                  <a:pt x="2712172" y="1211895"/>
                </a:lnTo>
                <a:lnTo>
                  <a:pt x="2707673" y="1188080"/>
                </a:lnTo>
                <a:lnTo>
                  <a:pt x="2702645" y="1163736"/>
                </a:lnTo>
                <a:lnTo>
                  <a:pt x="2697353" y="1139922"/>
                </a:lnTo>
                <a:lnTo>
                  <a:pt x="2681740" y="1132248"/>
                </a:lnTo>
                <a:lnTo>
                  <a:pt x="2666391" y="1124575"/>
                </a:lnTo>
                <a:lnTo>
                  <a:pt x="2650778" y="1117166"/>
                </a:lnTo>
                <a:lnTo>
                  <a:pt x="2634900" y="1110021"/>
                </a:lnTo>
                <a:lnTo>
                  <a:pt x="2619023" y="1102877"/>
                </a:lnTo>
                <a:lnTo>
                  <a:pt x="2603410" y="1096262"/>
                </a:lnTo>
                <a:lnTo>
                  <a:pt x="2571390" y="1082767"/>
                </a:lnTo>
                <a:lnTo>
                  <a:pt x="2538840" y="1070331"/>
                </a:lnTo>
                <a:lnTo>
                  <a:pt x="2506291" y="1058423"/>
                </a:lnTo>
                <a:lnTo>
                  <a:pt x="2473213" y="1046781"/>
                </a:lnTo>
                <a:lnTo>
                  <a:pt x="2440399" y="1035932"/>
                </a:lnTo>
                <a:lnTo>
                  <a:pt x="2416318" y="1028523"/>
                </a:lnTo>
                <a:lnTo>
                  <a:pt x="2391707" y="1021114"/>
                </a:lnTo>
                <a:lnTo>
                  <a:pt x="2367097" y="1014234"/>
                </a:lnTo>
                <a:lnTo>
                  <a:pt x="2342751" y="1007354"/>
                </a:lnTo>
                <a:lnTo>
                  <a:pt x="2318141" y="1001268"/>
                </a:lnTo>
                <a:lnTo>
                  <a:pt x="2293266" y="994918"/>
                </a:lnTo>
                <a:lnTo>
                  <a:pt x="2268655" y="988832"/>
                </a:lnTo>
                <a:lnTo>
                  <a:pt x="2243780" y="983275"/>
                </a:lnTo>
                <a:lnTo>
                  <a:pt x="2248808" y="1010794"/>
                </a:lnTo>
                <a:lnTo>
                  <a:pt x="2253042" y="1038578"/>
                </a:lnTo>
                <a:lnTo>
                  <a:pt x="2257276" y="1066097"/>
                </a:lnTo>
                <a:lnTo>
                  <a:pt x="2261510" y="1093616"/>
                </a:lnTo>
                <a:lnTo>
                  <a:pt x="2265215" y="1121399"/>
                </a:lnTo>
                <a:lnTo>
                  <a:pt x="2268920" y="1149183"/>
                </a:lnTo>
                <a:lnTo>
                  <a:pt x="2272096" y="1176702"/>
                </a:lnTo>
                <a:lnTo>
                  <a:pt x="2275006" y="1204750"/>
                </a:lnTo>
                <a:lnTo>
                  <a:pt x="2266009" y="1187551"/>
                </a:lnTo>
                <a:lnTo>
                  <a:pt x="2257012" y="1170881"/>
                </a:lnTo>
                <a:lnTo>
                  <a:pt x="2247221" y="1154475"/>
                </a:lnTo>
                <a:lnTo>
                  <a:pt x="2237165" y="1138334"/>
                </a:lnTo>
                <a:lnTo>
                  <a:pt x="2226580" y="1122193"/>
                </a:lnTo>
                <a:lnTo>
                  <a:pt x="2216259" y="1106582"/>
                </a:lnTo>
                <a:lnTo>
                  <a:pt x="2204880" y="1091234"/>
                </a:lnTo>
                <a:lnTo>
                  <a:pt x="2193501" y="1075887"/>
                </a:lnTo>
                <a:lnTo>
                  <a:pt x="2189267" y="1049427"/>
                </a:lnTo>
                <a:lnTo>
                  <a:pt x="2184768" y="1022437"/>
                </a:lnTo>
                <a:lnTo>
                  <a:pt x="2180270" y="995712"/>
                </a:lnTo>
                <a:lnTo>
                  <a:pt x="2175242" y="968722"/>
                </a:lnTo>
                <a:lnTo>
                  <a:pt x="2149044" y="963694"/>
                </a:lnTo>
                <a:lnTo>
                  <a:pt x="2123110" y="958931"/>
                </a:lnTo>
                <a:lnTo>
                  <a:pt x="2096912" y="954698"/>
                </a:lnTo>
                <a:lnTo>
                  <a:pt x="2070978" y="950464"/>
                </a:lnTo>
                <a:lnTo>
                  <a:pt x="2056688" y="938821"/>
                </a:lnTo>
                <a:lnTo>
                  <a:pt x="2042134" y="927708"/>
                </a:lnTo>
                <a:lnTo>
                  <a:pt x="2027315" y="917124"/>
                </a:lnTo>
                <a:lnTo>
                  <a:pt x="2012231" y="906540"/>
                </a:lnTo>
                <a:lnTo>
                  <a:pt x="1997147" y="896484"/>
                </a:lnTo>
                <a:lnTo>
                  <a:pt x="1981269" y="886694"/>
                </a:lnTo>
                <a:lnTo>
                  <a:pt x="1965656" y="877433"/>
                </a:lnTo>
                <a:lnTo>
                  <a:pt x="1949514" y="868436"/>
                </a:lnTo>
                <a:lnTo>
                  <a:pt x="1976242" y="871612"/>
                </a:lnTo>
                <a:lnTo>
                  <a:pt x="2002969" y="875051"/>
                </a:lnTo>
                <a:lnTo>
                  <a:pt x="2029432" y="878756"/>
                </a:lnTo>
                <a:lnTo>
                  <a:pt x="2056159" y="882460"/>
                </a:lnTo>
                <a:lnTo>
                  <a:pt x="2082357" y="886429"/>
                </a:lnTo>
                <a:lnTo>
                  <a:pt x="2108820" y="891192"/>
                </a:lnTo>
                <a:lnTo>
                  <a:pt x="2135283" y="895426"/>
                </a:lnTo>
                <a:lnTo>
                  <a:pt x="2161481" y="900454"/>
                </a:lnTo>
                <a:lnTo>
                  <a:pt x="2155659" y="872935"/>
                </a:lnTo>
                <a:lnTo>
                  <a:pt x="2149044" y="845416"/>
                </a:lnTo>
                <a:lnTo>
                  <a:pt x="2142163" y="818161"/>
                </a:lnTo>
                <a:lnTo>
                  <a:pt x="2135283" y="790907"/>
                </a:lnTo>
                <a:lnTo>
                  <a:pt x="2128138" y="763652"/>
                </a:lnTo>
                <a:lnTo>
                  <a:pt x="2120199" y="736663"/>
                </a:lnTo>
                <a:lnTo>
                  <a:pt x="2112260" y="709673"/>
                </a:lnTo>
                <a:lnTo>
                  <a:pt x="2103792" y="682683"/>
                </a:lnTo>
                <a:lnTo>
                  <a:pt x="2094001" y="653047"/>
                </a:lnTo>
                <a:lnTo>
                  <a:pt x="2083681" y="623147"/>
                </a:lnTo>
                <a:lnTo>
                  <a:pt x="2072831" y="593775"/>
                </a:lnTo>
                <a:lnTo>
                  <a:pt x="2061716" y="564140"/>
                </a:lnTo>
                <a:lnTo>
                  <a:pt x="2049808" y="535033"/>
                </a:lnTo>
                <a:lnTo>
                  <a:pt x="2037371" y="506191"/>
                </a:lnTo>
                <a:lnTo>
                  <a:pt x="2024668" y="477349"/>
                </a:lnTo>
                <a:lnTo>
                  <a:pt x="2011437" y="449036"/>
                </a:lnTo>
                <a:lnTo>
                  <a:pt x="1986562" y="443215"/>
                </a:lnTo>
                <a:lnTo>
                  <a:pt x="1961952" y="437658"/>
                </a:lnTo>
                <a:lnTo>
                  <a:pt x="1937341" y="432631"/>
                </a:lnTo>
                <a:lnTo>
                  <a:pt x="1912466" y="427603"/>
                </a:lnTo>
                <a:lnTo>
                  <a:pt x="1887591" y="423369"/>
                </a:lnTo>
                <a:lnTo>
                  <a:pt x="1862452" y="419136"/>
                </a:lnTo>
                <a:lnTo>
                  <a:pt x="1837312" y="415431"/>
                </a:lnTo>
                <a:lnTo>
                  <a:pt x="1812437" y="411991"/>
                </a:lnTo>
                <a:lnTo>
                  <a:pt x="1787297" y="408816"/>
                </a:lnTo>
                <a:lnTo>
                  <a:pt x="1762158" y="405905"/>
                </a:lnTo>
                <a:lnTo>
                  <a:pt x="1736753" y="403524"/>
                </a:lnTo>
                <a:lnTo>
                  <a:pt x="1711614" y="401407"/>
                </a:lnTo>
                <a:lnTo>
                  <a:pt x="1686474" y="399555"/>
                </a:lnTo>
                <a:lnTo>
                  <a:pt x="1661070" y="398232"/>
                </a:lnTo>
                <a:lnTo>
                  <a:pt x="1635930" y="396909"/>
                </a:lnTo>
                <a:lnTo>
                  <a:pt x="1610526" y="396115"/>
                </a:lnTo>
                <a:lnTo>
                  <a:pt x="1610526" y="772384"/>
                </a:lnTo>
                <a:lnTo>
                  <a:pt x="1590414" y="771591"/>
                </a:lnTo>
                <a:lnTo>
                  <a:pt x="1569773" y="771326"/>
                </a:lnTo>
                <a:lnTo>
                  <a:pt x="1558129" y="771591"/>
                </a:lnTo>
                <a:lnTo>
                  <a:pt x="1546221" y="772120"/>
                </a:lnTo>
                <a:lnTo>
                  <a:pt x="1546221" y="395850"/>
                </a:lnTo>
                <a:close/>
                <a:moveTo>
                  <a:pt x="2146133" y="176227"/>
                </a:moveTo>
                <a:lnTo>
                  <a:pt x="2159099" y="184959"/>
                </a:lnTo>
                <a:lnTo>
                  <a:pt x="2172066" y="193956"/>
                </a:lnTo>
                <a:lnTo>
                  <a:pt x="2185033" y="202953"/>
                </a:lnTo>
                <a:lnTo>
                  <a:pt x="2197735" y="212214"/>
                </a:lnTo>
                <a:lnTo>
                  <a:pt x="2210173" y="221740"/>
                </a:lnTo>
                <a:lnTo>
                  <a:pt x="2222875" y="231265"/>
                </a:lnTo>
                <a:lnTo>
                  <a:pt x="2235048" y="241056"/>
                </a:lnTo>
                <a:lnTo>
                  <a:pt x="2247485" y="250846"/>
                </a:lnTo>
                <a:lnTo>
                  <a:pt x="2259658" y="261166"/>
                </a:lnTo>
                <a:lnTo>
                  <a:pt x="2271302" y="271486"/>
                </a:lnTo>
                <a:lnTo>
                  <a:pt x="2283475" y="281541"/>
                </a:lnTo>
                <a:lnTo>
                  <a:pt x="2294854" y="292125"/>
                </a:lnTo>
                <a:lnTo>
                  <a:pt x="2306762" y="302709"/>
                </a:lnTo>
                <a:lnTo>
                  <a:pt x="2317876" y="313558"/>
                </a:lnTo>
                <a:lnTo>
                  <a:pt x="2329255" y="324407"/>
                </a:lnTo>
                <a:lnTo>
                  <a:pt x="2340634" y="335520"/>
                </a:lnTo>
                <a:lnTo>
                  <a:pt x="2362598" y="358012"/>
                </a:lnTo>
                <a:lnTo>
                  <a:pt x="2384033" y="380768"/>
                </a:lnTo>
                <a:lnTo>
                  <a:pt x="2404674" y="404582"/>
                </a:lnTo>
                <a:lnTo>
                  <a:pt x="2425315" y="428397"/>
                </a:lnTo>
                <a:lnTo>
                  <a:pt x="2445162" y="452741"/>
                </a:lnTo>
                <a:lnTo>
                  <a:pt x="2464215" y="477349"/>
                </a:lnTo>
                <a:lnTo>
                  <a:pt x="2483004" y="502751"/>
                </a:lnTo>
                <a:lnTo>
                  <a:pt x="2501263" y="528153"/>
                </a:lnTo>
                <a:lnTo>
                  <a:pt x="2515289" y="549057"/>
                </a:lnTo>
                <a:lnTo>
                  <a:pt x="2528785" y="569696"/>
                </a:lnTo>
                <a:lnTo>
                  <a:pt x="2542281" y="591129"/>
                </a:lnTo>
                <a:lnTo>
                  <a:pt x="2555247" y="612562"/>
                </a:lnTo>
                <a:lnTo>
                  <a:pt x="2575359" y="625264"/>
                </a:lnTo>
                <a:lnTo>
                  <a:pt x="2595206" y="638758"/>
                </a:lnTo>
                <a:lnTo>
                  <a:pt x="2609232" y="648549"/>
                </a:lnTo>
                <a:lnTo>
                  <a:pt x="2623257" y="658868"/>
                </a:lnTo>
                <a:lnTo>
                  <a:pt x="2636753" y="668659"/>
                </a:lnTo>
                <a:lnTo>
                  <a:pt x="2650513" y="679243"/>
                </a:lnTo>
                <a:lnTo>
                  <a:pt x="2664009" y="689827"/>
                </a:lnTo>
                <a:lnTo>
                  <a:pt x="2677506" y="700412"/>
                </a:lnTo>
                <a:lnTo>
                  <a:pt x="2690737" y="711260"/>
                </a:lnTo>
                <a:lnTo>
                  <a:pt x="2704233" y="722374"/>
                </a:lnTo>
                <a:lnTo>
                  <a:pt x="2717200" y="733487"/>
                </a:lnTo>
                <a:lnTo>
                  <a:pt x="2730166" y="744601"/>
                </a:lnTo>
                <a:lnTo>
                  <a:pt x="2742869" y="756243"/>
                </a:lnTo>
                <a:lnTo>
                  <a:pt x="2755571" y="767886"/>
                </a:lnTo>
                <a:lnTo>
                  <a:pt x="2768008" y="779793"/>
                </a:lnTo>
                <a:lnTo>
                  <a:pt x="2780446" y="791965"/>
                </a:lnTo>
                <a:lnTo>
                  <a:pt x="2792619" y="803872"/>
                </a:lnTo>
                <a:lnTo>
                  <a:pt x="2804527" y="816309"/>
                </a:lnTo>
                <a:lnTo>
                  <a:pt x="2816700" y="828745"/>
                </a:lnTo>
                <a:lnTo>
                  <a:pt x="2828343" y="841182"/>
                </a:lnTo>
                <a:lnTo>
                  <a:pt x="2839987" y="854148"/>
                </a:lnTo>
                <a:lnTo>
                  <a:pt x="2851101" y="866849"/>
                </a:lnTo>
                <a:lnTo>
                  <a:pt x="2862745" y="880079"/>
                </a:lnTo>
                <a:lnTo>
                  <a:pt x="2873595" y="893309"/>
                </a:lnTo>
                <a:lnTo>
                  <a:pt x="2884445" y="906540"/>
                </a:lnTo>
                <a:lnTo>
                  <a:pt x="2895030" y="920299"/>
                </a:lnTo>
                <a:lnTo>
                  <a:pt x="2905350" y="934059"/>
                </a:lnTo>
                <a:lnTo>
                  <a:pt x="2915671" y="947818"/>
                </a:lnTo>
                <a:lnTo>
                  <a:pt x="2925991" y="961842"/>
                </a:lnTo>
                <a:lnTo>
                  <a:pt x="2935782" y="976131"/>
                </a:lnTo>
                <a:lnTo>
                  <a:pt x="2945574" y="990420"/>
                </a:lnTo>
                <a:lnTo>
                  <a:pt x="2954836" y="1004708"/>
                </a:lnTo>
                <a:lnTo>
                  <a:pt x="2964098" y="1019526"/>
                </a:lnTo>
                <a:lnTo>
                  <a:pt x="2973095" y="1034080"/>
                </a:lnTo>
                <a:lnTo>
                  <a:pt x="2977858" y="1042282"/>
                </a:lnTo>
                <a:lnTo>
                  <a:pt x="2982357" y="1050221"/>
                </a:lnTo>
                <a:lnTo>
                  <a:pt x="2991354" y="1066626"/>
                </a:lnTo>
                <a:lnTo>
                  <a:pt x="2984474" y="1047045"/>
                </a:lnTo>
                <a:lnTo>
                  <a:pt x="2977064" y="1027200"/>
                </a:lnTo>
                <a:lnTo>
                  <a:pt x="2969655" y="1007884"/>
                </a:lnTo>
                <a:lnTo>
                  <a:pt x="2961981" y="988567"/>
                </a:lnTo>
                <a:lnTo>
                  <a:pt x="2954836" y="971368"/>
                </a:lnTo>
                <a:lnTo>
                  <a:pt x="2947426" y="954698"/>
                </a:lnTo>
                <a:lnTo>
                  <a:pt x="2940016" y="938028"/>
                </a:lnTo>
                <a:lnTo>
                  <a:pt x="2932078" y="921093"/>
                </a:lnTo>
                <a:lnTo>
                  <a:pt x="2924139" y="904687"/>
                </a:lnTo>
                <a:lnTo>
                  <a:pt x="2915935" y="888282"/>
                </a:lnTo>
                <a:lnTo>
                  <a:pt x="2907732" y="871876"/>
                </a:lnTo>
                <a:lnTo>
                  <a:pt x="2898999" y="855735"/>
                </a:lnTo>
                <a:lnTo>
                  <a:pt x="2890266" y="839594"/>
                </a:lnTo>
                <a:lnTo>
                  <a:pt x="2881269" y="823453"/>
                </a:lnTo>
                <a:lnTo>
                  <a:pt x="2872007" y="807577"/>
                </a:lnTo>
                <a:lnTo>
                  <a:pt x="2862745" y="791965"/>
                </a:lnTo>
                <a:lnTo>
                  <a:pt x="2852954" y="776089"/>
                </a:lnTo>
                <a:lnTo>
                  <a:pt x="2843427" y="760477"/>
                </a:lnTo>
                <a:lnTo>
                  <a:pt x="2833371" y="745130"/>
                </a:lnTo>
                <a:lnTo>
                  <a:pt x="2823316" y="729783"/>
                </a:lnTo>
                <a:lnTo>
                  <a:pt x="2812995" y="714700"/>
                </a:lnTo>
                <a:lnTo>
                  <a:pt x="2802410" y="699353"/>
                </a:lnTo>
                <a:lnTo>
                  <a:pt x="2791825" y="684535"/>
                </a:lnTo>
                <a:lnTo>
                  <a:pt x="2780710" y="669717"/>
                </a:lnTo>
                <a:lnTo>
                  <a:pt x="2769861" y="655164"/>
                </a:lnTo>
                <a:lnTo>
                  <a:pt x="2758746" y="640611"/>
                </a:lnTo>
                <a:lnTo>
                  <a:pt x="2747367" y="626322"/>
                </a:lnTo>
                <a:lnTo>
                  <a:pt x="2735724" y="612033"/>
                </a:lnTo>
                <a:lnTo>
                  <a:pt x="2724080" y="597745"/>
                </a:lnTo>
                <a:lnTo>
                  <a:pt x="2711907" y="583720"/>
                </a:lnTo>
                <a:lnTo>
                  <a:pt x="2699734" y="569696"/>
                </a:lnTo>
                <a:lnTo>
                  <a:pt x="2687561" y="556201"/>
                </a:lnTo>
                <a:lnTo>
                  <a:pt x="2675388" y="542707"/>
                </a:lnTo>
                <a:lnTo>
                  <a:pt x="2662686" y="529212"/>
                </a:lnTo>
                <a:lnTo>
                  <a:pt x="2649720" y="516246"/>
                </a:lnTo>
                <a:lnTo>
                  <a:pt x="2637017" y="503016"/>
                </a:lnTo>
                <a:lnTo>
                  <a:pt x="2623786" y="490050"/>
                </a:lnTo>
                <a:lnTo>
                  <a:pt x="2610819" y="477349"/>
                </a:lnTo>
                <a:lnTo>
                  <a:pt x="2597323" y="464648"/>
                </a:lnTo>
                <a:lnTo>
                  <a:pt x="2583827" y="452211"/>
                </a:lnTo>
                <a:lnTo>
                  <a:pt x="2570067" y="440039"/>
                </a:lnTo>
                <a:lnTo>
                  <a:pt x="2556041" y="428132"/>
                </a:lnTo>
                <a:lnTo>
                  <a:pt x="2542281" y="415960"/>
                </a:lnTo>
                <a:lnTo>
                  <a:pt x="2528255" y="404053"/>
                </a:lnTo>
                <a:lnTo>
                  <a:pt x="2513965" y="392675"/>
                </a:lnTo>
                <a:lnTo>
                  <a:pt x="2499411" y="381297"/>
                </a:lnTo>
                <a:lnTo>
                  <a:pt x="2484856" y="369919"/>
                </a:lnTo>
                <a:lnTo>
                  <a:pt x="2470302" y="359070"/>
                </a:lnTo>
                <a:lnTo>
                  <a:pt x="2455218" y="348221"/>
                </a:lnTo>
                <a:lnTo>
                  <a:pt x="2440399" y="337372"/>
                </a:lnTo>
                <a:lnTo>
                  <a:pt x="2425315" y="327053"/>
                </a:lnTo>
                <a:lnTo>
                  <a:pt x="2409967" y="316733"/>
                </a:lnTo>
                <a:lnTo>
                  <a:pt x="2394883" y="306414"/>
                </a:lnTo>
                <a:lnTo>
                  <a:pt x="2379270" y="296623"/>
                </a:lnTo>
                <a:lnTo>
                  <a:pt x="2363921" y="286833"/>
                </a:lnTo>
                <a:lnTo>
                  <a:pt x="2348044" y="277307"/>
                </a:lnTo>
                <a:lnTo>
                  <a:pt x="2332166" y="268046"/>
                </a:lnTo>
                <a:lnTo>
                  <a:pt x="2316288" y="258785"/>
                </a:lnTo>
                <a:lnTo>
                  <a:pt x="2300146" y="249788"/>
                </a:lnTo>
                <a:lnTo>
                  <a:pt x="2284004" y="241056"/>
                </a:lnTo>
                <a:lnTo>
                  <a:pt x="2267861" y="232588"/>
                </a:lnTo>
                <a:lnTo>
                  <a:pt x="2251455" y="224386"/>
                </a:lnTo>
                <a:lnTo>
                  <a:pt x="2235048" y="215918"/>
                </a:lnTo>
                <a:lnTo>
                  <a:pt x="2218641" y="208245"/>
                </a:lnTo>
                <a:lnTo>
                  <a:pt x="2201969" y="200042"/>
                </a:lnTo>
                <a:lnTo>
                  <a:pt x="2185033" y="192633"/>
                </a:lnTo>
                <a:lnTo>
                  <a:pt x="2168361" y="185224"/>
                </a:lnTo>
                <a:lnTo>
                  <a:pt x="2151161" y="178080"/>
                </a:lnTo>
                <a:lnTo>
                  <a:pt x="2146133" y="176227"/>
                </a:lnTo>
                <a:close/>
                <a:moveTo>
                  <a:pt x="1010879" y="176227"/>
                </a:moveTo>
                <a:lnTo>
                  <a:pt x="1005322" y="178080"/>
                </a:lnTo>
                <a:lnTo>
                  <a:pt x="988386" y="185224"/>
                </a:lnTo>
                <a:lnTo>
                  <a:pt x="971449" y="192633"/>
                </a:lnTo>
                <a:lnTo>
                  <a:pt x="954778" y="200042"/>
                </a:lnTo>
                <a:lnTo>
                  <a:pt x="938371" y="208245"/>
                </a:lnTo>
                <a:lnTo>
                  <a:pt x="921435" y="215918"/>
                </a:lnTo>
                <a:lnTo>
                  <a:pt x="905028" y="224386"/>
                </a:lnTo>
                <a:lnTo>
                  <a:pt x="888885" y="232588"/>
                </a:lnTo>
                <a:lnTo>
                  <a:pt x="872479" y="241056"/>
                </a:lnTo>
                <a:lnTo>
                  <a:pt x="856336" y="249788"/>
                </a:lnTo>
                <a:lnTo>
                  <a:pt x="840459" y="258785"/>
                </a:lnTo>
                <a:lnTo>
                  <a:pt x="824316" y="268046"/>
                </a:lnTo>
                <a:lnTo>
                  <a:pt x="808703" y="277307"/>
                </a:lnTo>
                <a:lnTo>
                  <a:pt x="793090" y="286833"/>
                </a:lnTo>
                <a:lnTo>
                  <a:pt x="777477" y="296623"/>
                </a:lnTo>
                <a:lnTo>
                  <a:pt x="762129" y="306414"/>
                </a:lnTo>
                <a:lnTo>
                  <a:pt x="746516" y="316733"/>
                </a:lnTo>
                <a:lnTo>
                  <a:pt x="731432" y="327053"/>
                </a:lnTo>
                <a:lnTo>
                  <a:pt x="716348" y="337372"/>
                </a:lnTo>
                <a:lnTo>
                  <a:pt x="701264" y="348221"/>
                </a:lnTo>
                <a:lnTo>
                  <a:pt x="686710" y="359070"/>
                </a:lnTo>
                <a:lnTo>
                  <a:pt x="671891" y="369919"/>
                </a:lnTo>
                <a:lnTo>
                  <a:pt x="657071" y="381297"/>
                </a:lnTo>
                <a:lnTo>
                  <a:pt x="642781" y="392675"/>
                </a:lnTo>
                <a:lnTo>
                  <a:pt x="628756" y="404053"/>
                </a:lnTo>
                <a:lnTo>
                  <a:pt x="614466" y="415960"/>
                </a:lnTo>
                <a:lnTo>
                  <a:pt x="600441" y="428132"/>
                </a:lnTo>
                <a:lnTo>
                  <a:pt x="586680" y="440039"/>
                </a:lnTo>
                <a:lnTo>
                  <a:pt x="573184" y="452211"/>
                </a:lnTo>
                <a:lnTo>
                  <a:pt x="559424" y="464648"/>
                </a:lnTo>
                <a:lnTo>
                  <a:pt x="546192" y="477349"/>
                </a:lnTo>
                <a:lnTo>
                  <a:pt x="532696" y="490050"/>
                </a:lnTo>
                <a:lnTo>
                  <a:pt x="519729" y="503016"/>
                </a:lnTo>
                <a:lnTo>
                  <a:pt x="496707" y="526301"/>
                </a:lnTo>
                <a:lnTo>
                  <a:pt x="474478" y="550645"/>
                </a:lnTo>
                <a:lnTo>
                  <a:pt x="452514" y="574988"/>
                </a:lnTo>
                <a:lnTo>
                  <a:pt x="431079" y="599861"/>
                </a:lnTo>
                <a:lnTo>
                  <a:pt x="410174" y="625264"/>
                </a:lnTo>
                <a:lnTo>
                  <a:pt x="390062" y="650930"/>
                </a:lnTo>
                <a:lnTo>
                  <a:pt x="370215" y="677391"/>
                </a:lnTo>
                <a:lnTo>
                  <a:pt x="351161" y="704116"/>
                </a:lnTo>
                <a:lnTo>
                  <a:pt x="332637" y="731370"/>
                </a:lnTo>
                <a:lnTo>
                  <a:pt x="314643" y="758625"/>
                </a:lnTo>
                <a:lnTo>
                  <a:pt x="297177" y="786673"/>
                </a:lnTo>
                <a:lnTo>
                  <a:pt x="280506" y="814721"/>
                </a:lnTo>
                <a:lnTo>
                  <a:pt x="264628" y="843563"/>
                </a:lnTo>
                <a:lnTo>
                  <a:pt x="249280" y="872405"/>
                </a:lnTo>
                <a:lnTo>
                  <a:pt x="234196" y="902041"/>
                </a:lnTo>
                <a:lnTo>
                  <a:pt x="220171" y="931412"/>
                </a:lnTo>
                <a:lnTo>
                  <a:pt x="236578" y="910244"/>
                </a:lnTo>
                <a:lnTo>
                  <a:pt x="253249" y="889605"/>
                </a:lnTo>
                <a:lnTo>
                  <a:pt x="270715" y="869230"/>
                </a:lnTo>
                <a:lnTo>
                  <a:pt x="288180" y="849385"/>
                </a:lnTo>
                <a:lnTo>
                  <a:pt x="306175" y="829804"/>
                </a:lnTo>
                <a:lnTo>
                  <a:pt x="324963" y="810223"/>
                </a:lnTo>
                <a:lnTo>
                  <a:pt x="343487" y="791171"/>
                </a:lnTo>
                <a:lnTo>
                  <a:pt x="362805" y="772914"/>
                </a:lnTo>
                <a:lnTo>
                  <a:pt x="382652" y="754656"/>
                </a:lnTo>
                <a:lnTo>
                  <a:pt x="402499" y="736927"/>
                </a:lnTo>
                <a:lnTo>
                  <a:pt x="422611" y="719728"/>
                </a:lnTo>
                <a:lnTo>
                  <a:pt x="442987" y="702793"/>
                </a:lnTo>
                <a:lnTo>
                  <a:pt x="463893" y="686123"/>
                </a:lnTo>
                <a:lnTo>
                  <a:pt x="485328" y="669982"/>
                </a:lnTo>
                <a:lnTo>
                  <a:pt x="506763" y="654106"/>
                </a:lnTo>
                <a:lnTo>
                  <a:pt x="528462" y="639023"/>
                </a:lnTo>
                <a:lnTo>
                  <a:pt x="551485" y="623147"/>
                </a:lnTo>
                <a:lnTo>
                  <a:pt x="574772" y="608329"/>
                </a:lnTo>
                <a:lnTo>
                  <a:pt x="598324" y="593246"/>
                </a:lnTo>
                <a:lnTo>
                  <a:pt x="621876" y="579222"/>
                </a:lnTo>
                <a:lnTo>
                  <a:pt x="638547" y="553291"/>
                </a:lnTo>
                <a:lnTo>
                  <a:pt x="647016" y="540590"/>
                </a:lnTo>
                <a:lnTo>
                  <a:pt x="655748" y="528153"/>
                </a:lnTo>
                <a:lnTo>
                  <a:pt x="673743" y="502751"/>
                </a:lnTo>
                <a:lnTo>
                  <a:pt x="692532" y="477349"/>
                </a:lnTo>
                <a:lnTo>
                  <a:pt x="711849" y="452741"/>
                </a:lnTo>
                <a:lnTo>
                  <a:pt x="731696" y="428397"/>
                </a:lnTo>
                <a:lnTo>
                  <a:pt x="751808" y="404582"/>
                </a:lnTo>
                <a:lnTo>
                  <a:pt x="772978" y="380768"/>
                </a:lnTo>
                <a:lnTo>
                  <a:pt x="794413" y="358012"/>
                </a:lnTo>
                <a:lnTo>
                  <a:pt x="816377" y="335520"/>
                </a:lnTo>
                <a:lnTo>
                  <a:pt x="827492" y="324407"/>
                </a:lnTo>
                <a:lnTo>
                  <a:pt x="838606" y="313558"/>
                </a:lnTo>
                <a:lnTo>
                  <a:pt x="850250" y="302709"/>
                </a:lnTo>
                <a:lnTo>
                  <a:pt x="861629" y="292125"/>
                </a:lnTo>
                <a:lnTo>
                  <a:pt x="873537" y="281541"/>
                </a:lnTo>
                <a:lnTo>
                  <a:pt x="885181" y="271221"/>
                </a:lnTo>
                <a:lnTo>
                  <a:pt x="897354" y="260901"/>
                </a:lnTo>
                <a:lnTo>
                  <a:pt x="909526" y="250846"/>
                </a:lnTo>
                <a:lnTo>
                  <a:pt x="921435" y="241056"/>
                </a:lnTo>
                <a:lnTo>
                  <a:pt x="933872" y="231265"/>
                </a:lnTo>
                <a:lnTo>
                  <a:pt x="946574" y="221740"/>
                </a:lnTo>
                <a:lnTo>
                  <a:pt x="959012" y="212214"/>
                </a:lnTo>
                <a:lnTo>
                  <a:pt x="971714" y="202953"/>
                </a:lnTo>
                <a:lnTo>
                  <a:pt x="984681" y="193956"/>
                </a:lnTo>
                <a:lnTo>
                  <a:pt x="997912" y="184959"/>
                </a:lnTo>
                <a:lnTo>
                  <a:pt x="1010879" y="176227"/>
                </a:lnTo>
                <a:close/>
                <a:moveTo>
                  <a:pt x="1833078" y="100550"/>
                </a:moveTo>
                <a:lnTo>
                  <a:pt x="1842869" y="108753"/>
                </a:lnTo>
                <a:lnTo>
                  <a:pt x="1852131" y="117220"/>
                </a:lnTo>
                <a:lnTo>
                  <a:pt x="1861922" y="125688"/>
                </a:lnTo>
                <a:lnTo>
                  <a:pt x="1871184" y="134420"/>
                </a:lnTo>
                <a:lnTo>
                  <a:pt x="1880182" y="143416"/>
                </a:lnTo>
                <a:lnTo>
                  <a:pt x="1889179" y="152413"/>
                </a:lnTo>
                <a:lnTo>
                  <a:pt x="1897912" y="161410"/>
                </a:lnTo>
                <a:lnTo>
                  <a:pt x="1906115" y="170671"/>
                </a:lnTo>
                <a:lnTo>
                  <a:pt x="1914583" y="179932"/>
                </a:lnTo>
                <a:lnTo>
                  <a:pt x="1923051" y="189458"/>
                </a:lnTo>
                <a:lnTo>
                  <a:pt x="1930990" y="199248"/>
                </a:lnTo>
                <a:lnTo>
                  <a:pt x="1938664" y="208774"/>
                </a:lnTo>
                <a:lnTo>
                  <a:pt x="1954277" y="228619"/>
                </a:lnTo>
                <a:lnTo>
                  <a:pt x="1968832" y="248729"/>
                </a:lnTo>
                <a:lnTo>
                  <a:pt x="1981005" y="266458"/>
                </a:lnTo>
                <a:lnTo>
                  <a:pt x="1992648" y="284187"/>
                </a:lnTo>
                <a:lnTo>
                  <a:pt x="2004027" y="302180"/>
                </a:lnTo>
                <a:lnTo>
                  <a:pt x="2015142" y="320173"/>
                </a:lnTo>
                <a:lnTo>
                  <a:pt x="2025727" y="338431"/>
                </a:lnTo>
                <a:lnTo>
                  <a:pt x="2036312" y="356953"/>
                </a:lnTo>
                <a:lnTo>
                  <a:pt x="2046103" y="375740"/>
                </a:lnTo>
                <a:lnTo>
                  <a:pt x="2056159" y="394263"/>
                </a:lnTo>
                <a:lnTo>
                  <a:pt x="2080240" y="400878"/>
                </a:lnTo>
                <a:lnTo>
                  <a:pt x="2104057" y="407493"/>
                </a:lnTo>
                <a:lnTo>
                  <a:pt x="2128403" y="414637"/>
                </a:lnTo>
                <a:lnTo>
                  <a:pt x="2152219" y="422046"/>
                </a:lnTo>
                <a:lnTo>
                  <a:pt x="2175771" y="429984"/>
                </a:lnTo>
                <a:lnTo>
                  <a:pt x="2199323" y="438187"/>
                </a:lnTo>
                <a:lnTo>
                  <a:pt x="2222875" y="446655"/>
                </a:lnTo>
                <a:lnTo>
                  <a:pt x="2246427" y="455387"/>
                </a:lnTo>
                <a:lnTo>
                  <a:pt x="2269714" y="464648"/>
                </a:lnTo>
                <a:lnTo>
                  <a:pt x="2292737" y="473909"/>
                </a:lnTo>
                <a:lnTo>
                  <a:pt x="2315759" y="483964"/>
                </a:lnTo>
                <a:lnTo>
                  <a:pt x="2338782" y="494019"/>
                </a:lnTo>
                <a:lnTo>
                  <a:pt x="2361275" y="504339"/>
                </a:lnTo>
                <a:lnTo>
                  <a:pt x="2384033" y="515188"/>
                </a:lnTo>
                <a:lnTo>
                  <a:pt x="2406262" y="526301"/>
                </a:lnTo>
                <a:lnTo>
                  <a:pt x="2428755" y="537944"/>
                </a:lnTo>
                <a:lnTo>
                  <a:pt x="2409967" y="513335"/>
                </a:lnTo>
                <a:lnTo>
                  <a:pt x="2391178" y="489256"/>
                </a:lnTo>
                <a:lnTo>
                  <a:pt x="2371860" y="465177"/>
                </a:lnTo>
                <a:lnTo>
                  <a:pt x="2351749" y="441892"/>
                </a:lnTo>
                <a:lnTo>
                  <a:pt x="2331108" y="419136"/>
                </a:lnTo>
                <a:lnTo>
                  <a:pt x="2310202" y="396644"/>
                </a:lnTo>
                <a:lnTo>
                  <a:pt x="2288767" y="374946"/>
                </a:lnTo>
                <a:lnTo>
                  <a:pt x="2277917" y="364098"/>
                </a:lnTo>
                <a:lnTo>
                  <a:pt x="2266803" y="353513"/>
                </a:lnTo>
                <a:lnTo>
                  <a:pt x="2255424" y="342929"/>
                </a:lnTo>
                <a:lnTo>
                  <a:pt x="2244045" y="332874"/>
                </a:lnTo>
                <a:lnTo>
                  <a:pt x="2232666" y="322555"/>
                </a:lnTo>
                <a:lnTo>
                  <a:pt x="2221022" y="312764"/>
                </a:lnTo>
                <a:lnTo>
                  <a:pt x="2209379" y="302709"/>
                </a:lnTo>
                <a:lnTo>
                  <a:pt x="2197470" y="293183"/>
                </a:lnTo>
                <a:lnTo>
                  <a:pt x="2185298" y="283393"/>
                </a:lnTo>
                <a:lnTo>
                  <a:pt x="2173654" y="274132"/>
                </a:lnTo>
                <a:lnTo>
                  <a:pt x="2161216" y="264870"/>
                </a:lnTo>
                <a:lnTo>
                  <a:pt x="2148779" y="255874"/>
                </a:lnTo>
                <a:lnTo>
                  <a:pt x="2136341" y="246877"/>
                </a:lnTo>
                <a:lnTo>
                  <a:pt x="2123904" y="238145"/>
                </a:lnTo>
                <a:lnTo>
                  <a:pt x="2111202" y="229942"/>
                </a:lnTo>
                <a:lnTo>
                  <a:pt x="2098500" y="221475"/>
                </a:lnTo>
                <a:lnTo>
                  <a:pt x="2085533" y="213272"/>
                </a:lnTo>
                <a:lnTo>
                  <a:pt x="2072566" y="205334"/>
                </a:lnTo>
                <a:lnTo>
                  <a:pt x="2058276" y="196867"/>
                </a:lnTo>
                <a:lnTo>
                  <a:pt x="2043986" y="188929"/>
                </a:lnTo>
                <a:lnTo>
                  <a:pt x="2029696" y="180726"/>
                </a:lnTo>
                <a:lnTo>
                  <a:pt x="2015142" y="173317"/>
                </a:lnTo>
                <a:lnTo>
                  <a:pt x="2000587" y="165908"/>
                </a:lnTo>
                <a:lnTo>
                  <a:pt x="1986033" y="158499"/>
                </a:lnTo>
                <a:lnTo>
                  <a:pt x="1970949" y="151619"/>
                </a:lnTo>
                <a:lnTo>
                  <a:pt x="1956130" y="144739"/>
                </a:lnTo>
                <a:lnTo>
                  <a:pt x="1941046" y="138653"/>
                </a:lnTo>
                <a:lnTo>
                  <a:pt x="1925698" y="132568"/>
                </a:lnTo>
                <a:lnTo>
                  <a:pt x="1910614" y="126217"/>
                </a:lnTo>
                <a:lnTo>
                  <a:pt x="1895265" y="120660"/>
                </a:lnTo>
                <a:lnTo>
                  <a:pt x="1879917" y="115368"/>
                </a:lnTo>
                <a:lnTo>
                  <a:pt x="1864304" y="110076"/>
                </a:lnTo>
                <a:lnTo>
                  <a:pt x="1848426" y="105049"/>
                </a:lnTo>
                <a:lnTo>
                  <a:pt x="1833078" y="100550"/>
                </a:lnTo>
                <a:close/>
                <a:moveTo>
                  <a:pt x="1323934" y="100550"/>
                </a:moveTo>
                <a:lnTo>
                  <a:pt x="1308056" y="105049"/>
                </a:lnTo>
                <a:lnTo>
                  <a:pt x="1292443" y="110076"/>
                </a:lnTo>
                <a:lnTo>
                  <a:pt x="1277095" y="115368"/>
                </a:lnTo>
                <a:lnTo>
                  <a:pt x="1261482" y="120660"/>
                </a:lnTo>
                <a:lnTo>
                  <a:pt x="1246398" y="126217"/>
                </a:lnTo>
                <a:lnTo>
                  <a:pt x="1230785" y="132568"/>
                </a:lnTo>
                <a:lnTo>
                  <a:pt x="1215966" y="138653"/>
                </a:lnTo>
                <a:lnTo>
                  <a:pt x="1200617" y="144739"/>
                </a:lnTo>
                <a:lnTo>
                  <a:pt x="1185798" y="151619"/>
                </a:lnTo>
                <a:lnTo>
                  <a:pt x="1170979" y="158499"/>
                </a:lnTo>
                <a:lnTo>
                  <a:pt x="1156160" y="165643"/>
                </a:lnTo>
                <a:lnTo>
                  <a:pt x="1141340" y="173052"/>
                </a:lnTo>
                <a:lnTo>
                  <a:pt x="1127315" y="180726"/>
                </a:lnTo>
                <a:lnTo>
                  <a:pt x="1112496" y="188929"/>
                </a:lnTo>
                <a:lnTo>
                  <a:pt x="1098206" y="196867"/>
                </a:lnTo>
                <a:lnTo>
                  <a:pt x="1084445" y="205334"/>
                </a:lnTo>
                <a:lnTo>
                  <a:pt x="1072273" y="212743"/>
                </a:lnTo>
                <a:lnTo>
                  <a:pt x="1060100" y="220417"/>
                </a:lnTo>
                <a:lnTo>
                  <a:pt x="1048191" y="228355"/>
                </a:lnTo>
                <a:lnTo>
                  <a:pt x="1036283" y="236028"/>
                </a:lnTo>
                <a:lnTo>
                  <a:pt x="1012731" y="252434"/>
                </a:lnTo>
                <a:lnTo>
                  <a:pt x="989709" y="269104"/>
                </a:lnTo>
                <a:lnTo>
                  <a:pt x="967215" y="286568"/>
                </a:lnTo>
                <a:lnTo>
                  <a:pt x="944987" y="304561"/>
                </a:lnTo>
                <a:lnTo>
                  <a:pt x="923287" y="323084"/>
                </a:lnTo>
                <a:lnTo>
                  <a:pt x="901852" y="342400"/>
                </a:lnTo>
                <a:lnTo>
                  <a:pt x="881211" y="361981"/>
                </a:lnTo>
                <a:lnTo>
                  <a:pt x="860570" y="381826"/>
                </a:lnTo>
                <a:lnTo>
                  <a:pt x="840459" y="402730"/>
                </a:lnTo>
                <a:lnTo>
                  <a:pt x="821405" y="423369"/>
                </a:lnTo>
                <a:lnTo>
                  <a:pt x="802087" y="444802"/>
                </a:lnTo>
                <a:lnTo>
                  <a:pt x="783564" y="466765"/>
                </a:lnTo>
                <a:lnTo>
                  <a:pt x="765040" y="488727"/>
                </a:lnTo>
                <a:lnTo>
                  <a:pt x="747574" y="511483"/>
                </a:lnTo>
                <a:lnTo>
                  <a:pt x="769274" y="501163"/>
                </a:lnTo>
                <a:lnTo>
                  <a:pt x="790973" y="491373"/>
                </a:lnTo>
                <a:lnTo>
                  <a:pt x="812673" y="481583"/>
                </a:lnTo>
                <a:lnTo>
                  <a:pt x="834372" y="472321"/>
                </a:lnTo>
                <a:lnTo>
                  <a:pt x="856601" y="463325"/>
                </a:lnTo>
                <a:lnTo>
                  <a:pt x="878565" y="454593"/>
                </a:lnTo>
                <a:lnTo>
                  <a:pt x="901058" y="446390"/>
                </a:lnTo>
                <a:lnTo>
                  <a:pt x="923287" y="438187"/>
                </a:lnTo>
                <a:lnTo>
                  <a:pt x="945780" y="430514"/>
                </a:lnTo>
                <a:lnTo>
                  <a:pt x="968274" y="423105"/>
                </a:lnTo>
                <a:lnTo>
                  <a:pt x="991032" y="415960"/>
                </a:lnTo>
                <a:lnTo>
                  <a:pt x="1014054" y="409081"/>
                </a:lnTo>
                <a:lnTo>
                  <a:pt x="1036812" y="402201"/>
                </a:lnTo>
                <a:lnTo>
                  <a:pt x="1059835" y="396115"/>
                </a:lnTo>
                <a:lnTo>
                  <a:pt x="1082858" y="390294"/>
                </a:lnTo>
                <a:lnTo>
                  <a:pt x="1106145" y="384737"/>
                </a:lnTo>
                <a:lnTo>
                  <a:pt x="1115142" y="367008"/>
                </a:lnTo>
                <a:lnTo>
                  <a:pt x="1124669" y="349544"/>
                </a:lnTo>
                <a:lnTo>
                  <a:pt x="1134725" y="332610"/>
                </a:lnTo>
                <a:lnTo>
                  <a:pt x="1144516" y="315410"/>
                </a:lnTo>
                <a:lnTo>
                  <a:pt x="1155101" y="298740"/>
                </a:lnTo>
                <a:lnTo>
                  <a:pt x="1165686" y="282070"/>
                </a:lnTo>
                <a:lnTo>
                  <a:pt x="1176536" y="265135"/>
                </a:lnTo>
                <a:lnTo>
                  <a:pt x="1187915" y="248729"/>
                </a:lnTo>
                <a:lnTo>
                  <a:pt x="1202469" y="228619"/>
                </a:lnTo>
                <a:lnTo>
                  <a:pt x="1218083" y="208774"/>
                </a:lnTo>
                <a:lnTo>
                  <a:pt x="1225757" y="199248"/>
                </a:lnTo>
                <a:lnTo>
                  <a:pt x="1233960" y="189458"/>
                </a:lnTo>
                <a:lnTo>
                  <a:pt x="1242164" y="179932"/>
                </a:lnTo>
                <a:lnTo>
                  <a:pt x="1250632" y="170671"/>
                </a:lnTo>
                <a:lnTo>
                  <a:pt x="1259100" y="161410"/>
                </a:lnTo>
                <a:lnTo>
                  <a:pt x="1267833" y="151884"/>
                </a:lnTo>
                <a:lnTo>
                  <a:pt x="1276830" y="142887"/>
                </a:lnTo>
                <a:lnTo>
                  <a:pt x="1285827" y="134420"/>
                </a:lnTo>
                <a:lnTo>
                  <a:pt x="1295089" y="125688"/>
                </a:lnTo>
                <a:lnTo>
                  <a:pt x="1304351" y="116956"/>
                </a:lnTo>
                <a:lnTo>
                  <a:pt x="1313878" y="108753"/>
                </a:lnTo>
                <a:lnTo>
                  <a:pt x="1323934" y="100550"/>
                </a:lnTo>
                <a:close/>
                <a:moveTo>
                  <a:pt x="1610526" y="66681"/>
                </a:moveTo>
                <a:lnTo>
                  <a:pt x="1610526" y="331816"/>
                </a:lnTo>
                <a:lnTo>
                  <a:pt x="1633284" y="332610"/>
                </a:lnTo>
                <a:lnTo>
                  <a:pt x="1656042" y="333403"/>
                </a:lnTo>
                <a:lnTo>
                  <a:pt x="1678800" y="334726"/>
                </a:lnTo>
                <a:lnTo>
                  <a:pt x="1701558" y="336049"/>
                </a:lnTo>
                <a:lnTo>
                  <a:pt x="1724051" y="337902"/>
                </a:lnTo>
                <a:lnTo>
                  <a:pt x="1746809" y="339754"/>
                </a:lnTo>
                <a:lnTo>
                  <a:pt x="1769303" y="341871"/>
                </a:lnTo>
                <a:lnTo>
                  <a:pt x="1792061" y="344252"/>
                </a:lnTo>
                <a:lnTo>
                  <a:pt x="1814554" y="347163"/>
                </a:lnTo>
                <a:lnTo>
                  <a:pt x="1837312" y="350074"/>
                </a:lnTo>
                <a:lnTo>
                  <a:pt x="1859541" y="353513"/>
                </a:lnTo>
                <a:lnTo>
                  <a:pt x="1882299" y="356953"/>
                </a:lnTo>
                <a:lnTo>
                  <a:pt x="1904527" y="360658"/>
                </a:lnTo>
                <a:lnTo>
                  <a:pt x="1927285" y="364891"/>
                </a:lnTo>
                <a:lnTo>
                  <a:pt x="1949514" y="369390"/>
                </a:lnTo>
                <a:lnTo>
                  <a:pt x="1971743" y="373888"/>
                </a:lnTo>
                <a:lnTo>
                  <a:pt x="1958511" y="351397"/>
                </a:lnTo>
                <a:lnTo>
                  <a:pt x="1945015" y="329434"/>
                </a:lnTo>
                <a:lnTo>
                  <a:pt x="1930990" y="307472"/>
                </a:lnTo>
                <a:lnTo>
                  <a:pt x="1916171" y="286039"/>
                </a:lnTo>
                <a:lnTo>
                  <a:pt x="1908497" y="275190"/>
                </a:lnTo>
                <a:lnTo>
                  <a:pt x="1900293" y="264341"/>
                </a:lnTo>
                <a:lnTo>
                  <a:pt x="1891825" y="253492"/>
                </a:lnTo>
                <a:lnTo>
                  <a:pt x="1883622" y="242908"/>
                </a:lnTo>
                <a:lnTo>
                  <a:pt x="1874889" y="232324"/>
                </a:lnTo>
                <a:lnTo>
                  <a:pt x="1866156" y="222004"/>
                </a:lnTo>
                <a:lnTo>
                  <a:pt x="1857159" y="211949"/>
                </a:lnTo>
                <a:lnTo>
                  <a:pt x="1848162" y="201894"/>
                </a:lnTo>
                <a:lnTo>
                  <a:pt x="1838900" y="192368"/>
                </a:lnTo>
                <a:lnTo>
                  <a:pt x="1829638" y="183107"/>
                </a:lnTo>
                <a:lnTo>
                  <a:pt x="1819846" y="173581"/>
                </a:lnTo>
                <a:lnTo>
                  <a:pt x="1810055" y="164585"/>
                </a:lnTo>
                <a:lnTo>
                  <a:pt x="1799999" y="156117"/>
                </a:lnTo>
                <a:lnTo>
                  <a:pt x="1789944" y="147650"/>
                </a:lnTo>
                <a:lnTo>
                  <a:pt x="1779358" y="139183"/>
                </a:lnTo>
                <a:lnTo>
                  <a:pt x="1768773" y="131509"/>
                </a:lnTo>
                <a:lnTo>
                  <a:pt x="1759776" y="125423"/>
                </a:lnTo>
                <a:lnTo>
                  <a:pt x="1750514" y="119073"/>
                </a:lnTo>
                <a:lnTo>
                  <a:pt x="1741252" y="113251"/>
                </a:lnTo>
                <a:lnTo>
                  <a:pt x="1731725" y="107959"/>
                </a:lnTo>
                <a:lnTo>
                  <a:pt x="1722199" y="102667"/>
                </a:lnTo>
                <a:lnTo>
                  <a:pt x="1712672" y="97640"/>
                </a:lnTo>
                <a:lnTo>
                  <a:pt x="1702616" y="93141"/>
                </a:lnTo>
                <a:lnTo>
                  <a:pt x="1692825" y="88643"/>
                </a:lnTo>
                <a:lnTo>
                  <a:pt x="1682769" y="84674"/>
                </a:lnTo>
                <a:lnTo>
                  <a:pt x="1672978" y="80969"/>
                </a:lnTo>
                <a:lnTo>
                  <a:pt x="1662657" y="77530"/>
                </a:lnTo>
                <a:lnTo>
                  <a:pt x="1652337" y="74883"/>
                </a:lnTo>
                <a:lnTo>
                  <a:pt x="1641752" y="72237"/>
                </a:lnTo>
                <a:lnTo>
                  <a:pt x="1631696" y="69856"/>
                </a:lnTo>
                <a:lnTo>
                  <a:pt x="1621111" y="68004"/>
                </a:lnTo>
                <a:lnTo>
                  <a:pt x="1610526" y="66681"/>
                </a:lnTo>
                <a:close/>
                <a:moveTo>
                  <a:pt x="1546221" y="66681"/>
                </a:moveTo>
                <a:lnTo>
                  <a:pt x="1535901" y="68004"/>
                </a:lnTo>
                <a:lnTo>
                  <a:pt x="1525316" y="69856"/>
                </a:lnTo>
                <a:lnTo>
                  <a:pt x="1514730" y="72237"/>
                </a:lnTo>
                <a:lnTo>
                  <a:pt x="1504410" y="74883"/>
                </a:lnTo>
                <a:lnTo>
                  <a:pt x="1494089" y="77530"/>
                </a:lnTo>
                <a:lnTo>
                  <a:pt x="1484034" y="80969"/>
                </a:lnTo>
                <a:lnTo>
                  <a:pt x="1473978" y="84674"/>
                </a:lnTo>
                <a:lnTo>
                  <a:pt x="1463922" y="88643"/>
                </a:lnTo>
                <a:lnTo>
                  <a:pt x="1453866" y="93141"/>
                </a:lnTo>
                <a:lnTo>
                  <a:pt x="1444339" y="97640"/>
                </a:lnTo>
                <a:lnTo>
                  <a:pt x="1434548" y="102667"/>
                </a:lnTo>
                <a:lnTo>
                  <a:pt x="1425022" y="107959"/>
                </a:lnTo>
                <a:lnTo>
                  <a:pt x="1415495" y="113251"/>
                </a:lnTo>
                <a:lnTo>
                  <a:pt x="1405968" y="119073"/>
                </a:lnTo>
                <a:lnTo>
                  <a:pt x="1396971" y="125423"/>
                </a:lnTo>
                <a:lnTo>
                  <a:pt x="1387974" y="131509"/>
                </a:lnTo>
                <a:lnTo>
                  <a:pt x="1377653" y="139183"/>
                </a:lnTo>
                <a:lnTo>
                  <a:pt x="1367068" y="147650"/>
                </a:lnTo>
                <a:lnTo>
                  <a:pt x="1356748" y="156117"/>
                </a:lnTo>
                <a:lnTo>
                  <a:pt x="1346956" y="164585"/>
                </a:lnTo>
                <a:lnTo>
                  <a:pt x="1336900" y="173581"/>
                </a:lnTo>
                <a:lnTo>
                  <a:pt x="1327374" y="183107"/>
                </a:lnTo>
                <a:lnTo>
                  <a:pt x="1318112" y="192368"/>
                </a:lnTo>
                <a:lnTo>
                  <a:pt x="1308585" y="201894"/>
                </a:lnTo>
                <a:lnTo>
                  <a:pt x="1299323" y="211949"/>
                </a:lnTo>
                <a:lnTo>
                  <a:pt x="1290591" y="222004"/>
                </a:lnTo>
                <a:lnTo>
                  <a:pt x="1281593" y="232324"/>
                </a:lnTo>
                <a:lnTo>
                  <a:pt x="1273390" y="242908"/>
                </a:lnTo>
                <a:lnTo>
                  <a:pt x="1264922" y="253492"/>
                </a:lnTo>
                <a:lnTo>
                  <a:pt x="1256454" y="264341"/>
                </a:lnTo>
                <a:lnTo>
                  <a:pt x="1248515" y="275190"/>
                </a:lnTo>
                <a:lnTo>
                  <a:pt x="1240311" y="286039"/>
                </a:lnTo>
                <a:lnTo>
                  <a:pt x="1227080" y="305620"/>
                </a:lnTo>
                <a:lnTo>
                  <a:pt x="1214113" y="325730"/>
                </a:lnTo>
                <a:lnTo>
                  <a:pt x="1201676" y="345840"/>
                </a:lnTo>
                <a:lnTo>
                  <a:pt x="1189503" y="366214"/>
                </a:lnTo>
                <a:lnTo>
                  <a:pt x="1211467" y="362245"/>
                </a:lnTo>
                <a:lnTo>
                  <a:pt x="1233696" y="358541"/>
                </a:lnTo>
                <a:lnTo>
                  <a:pt x="1255924" y="354836"/>
                </a:lnTo>
                <a:lnTo>
                  <a:pt x="1277888" y="351397"/>
                </a:lnTo>
                <a:lnTo>
                  <a:pt x="1300382" y="348221"/>
                </a:lnTo>
                <a:lnTo>
                  <a:pt x="1322611" y="345575"/>
                </a:lnTo>
                <a:lnTo>
                  <a:pt x="1345104" y="342929"/>
                </a:lnTo>
                <a:lnTo>
                  <a:pt x="1367333" y="340548"/>
                </a:lnTo>
                <a:lnTo>
                  <a:pt x="1389561" y="338695"/>
                </a:lnTo>
                <a:lnTo>
                  <a:pt x="1412055" y="336843"/>
                </a:lnTo>
                <a:lnTo>
                  <a:pt x="1434284" y="335256"/>
                </a:lnTo>
                <a:lnTo>
                  <a:pt x="1456777" y="333933"/>
                </a:lnTo>
                <a:lnTo>
                  <a:pt x="1479006" y="332874"/>
                </a:lnTo>
                <a:lnTo>
                  <a:pt x="1501234" y="332080"/>
                </a:lnTo>
                <a:lnTo>
                  <a:pt x="1523728" y="331551"/>
                </a:lnTo>
                <a:lnTo>
                  <a:pt x="1546221" y="331286"/>
                </a:lnTo>
                <a:lnTo>
                  <a:pt x="1546221" y="66681"/>
                </a:lnTo>
                <a:close/>
                <a:moveTo>
                  <a:pt x="1578241" y="0"/>
                </a:moveTo>
                <a:lnTo>
                  <a:pt x="1578506" y="0"/>
                </a:lnTo>
                <a:lnTo>
                  <a:pt x="1597559" y="265"/>
                </a:lnTo>
                <a:lnTo>
                  <a:pt x="1616877" y="529"/>
                </a:lnTo>
                <a:lnTo>
                  <a:pt x="1635930" y="1323"/>
                </a:lnTo>
                <a:lnTo>
                  <a:pt x="1655248" y="1852"/>
                </a:lnTo>
                <a:lnTo>
                  <a:pt x="1674036" y="3175"/>
                </a:lnTo>
                <a:lnTo>
                  <a:pt x="1693354" y="4234"/>
                </a:lnTo>
                <a:lnTo>
                  <a:pt x="1712408" y="5821"/>
                </a:lnTo>
                <a:lnTo>
                  <a:pt x="1731461" y="7409"/>
                </a:lnTo>
                <a:lnTo>
                  <a:pt x="1750514" y="9526"/>
                </a:lnTo>
                <a:lnTo>
                  <a:pt x="1769567" y="11907"/>
                </a:lnTo>
                <a:lnTo>
                  <a:pt x="1788620" y="14289"/>
                </a:lnTo>
                <a:lnTo>
                  <a:pt x="1807674" y="16935"/>
                </a:lnTo>
                <a:lnTo>
                  <a:pt x="1826462" y="19845"/>
                </a:lnTo>
                <a:lnTo>
                  <a:pt x="1845515" y="23021"/>
                </a:lnTo>
                <a:lnTo>
                  <a:pt x="1864304" y="26461"/>
                </a:lnTo>
                <a:lnTo>
                  <a:pt x="1883357" y="30165"/>
                </a:lnTo>
                <a:lnTo>
                  <a:pt x="1901881" y="33870"/>
                </a:lnTo>
                <a:lnTo>
                  <a:pt x="1920405" y="37839"/>
                </a:lnTo>
                <a:lnTo>
                  <a:pt x="1939458" y="42072"/>
                </a:lnTo>
                <a:lnTo>
                  <a:pt x="1957982" y="46571"/>
                </a:lnTo>
                <a:lnTo>
                  <a:pt x="1976242" y="51598"/>
                </a:lnTo>
                <a:lnTo>
                  <a:pt x="1995030" y="56361"/>
                </a:lnTo>
                <a:lnTo>
                  <a:pt x="2013554" y="61653"/>
                </a:lnTo>
                <a:lnTo>
                  <a:pt x="2031813" y="66945"/>
                </a:lnTo>
                <a:lnTo>
                  <a:pt x="2050073" y="72502"/>
                </a:lnTo>
                <a:lnTo>
                  <a:pt x="2068332" y="78588"/>
                </a:lnTo>
                <a:lnTo>
                  <a:pt x="2086327" y="84674"/>
                </a:lnTo>
                <a:lnTo>
                  <a:pt x="2104321" y="91289"/>
                </a:lnTo>
                <a:lnTo>
                  <a:pt x="2122316" y="97640"/>
                </a:lnTo>
                <a:lnTo>
                  <a:pt x="2140311" y="104519"/>
                </a:lnTo>
                <a:lnTo>
                  <a:pt x="2158306" y="111399"/>
                </a:lnTo>
                <a:lnTo>
                  <a:pt x="2176036" y="118808"/>
                </a:lnTo>
                <a:lnTo>
                  <a:pt x="2193766" y="126217"/>
                </a:lnTo>
                <a:lnTo>
                  <a:pt x="2211231" y="133626"/>
                </a:lnTo>
                <a:lnTo>
                  <a:pt x="2228961" y="141829"/>
                </a:lnTo>
                <a:lnTo>
                  <a:pt x="2246162" y="149767"/>
                </a:lnTo>
                <a:lnTo>
                  <a:pt x="2263363" y="158234"/>
                </a:lnTo>
                <a:lnTo>
                  <a:pt x="2280564" y="166437"/>
                </a:lnTo>
                <a:lnTo>
                  <a:pt x="2297764" y="175169"/>
                </a:lnTo>
                <a:lnTo>
                  <a:pt x="2314436" y="184166"/>
                </a:lnTo>
                <a:lnTo>
                  <a:pt x="2331637" y="193427"/>
                </a:lnTo>
                <a:lnTo>
                  <a:pt x="2348308" y="202953"/>
                </a:lnTo>
                <a:lnTo>
                  <a:pt x="2364715" y="212478"/>
                </a:lnTo>
                <a:lnTo>
                  <a:pt x="2381122" y="222004"/>
                </a:lnTo>
                <a:lnTo>
                  <a:pt x="2397529" y="232059"/>
                </a:lnTo>
                <a:lnTo>
                  <a:pt x="2413671" y="242114"/>
                </a:lnTo>
                <a:lnTo>
                  <a:pt x="2429814" y="252434"/>
                </a:lnTo>
                <a:lnTo>
                  <a:pt x="2445956" y="263018"/>
                </a:lnTo>
                <a:lnTo>
                  <a:pt x="2461834" y="273867"/>
                </a:lnTo>
                <a:lnTo>
                  <a:pt x="2477711" y="284716"/>
                </a:lnTo>
                <a:lnTo>
                  <a:pt x="2493060" y="295829"/>
                </a:lnTo>
                <a:lnTo>
                  <a:pt x="2508673" y="307472"/>
                </a:lnTo>
                <a:lnTo>
                  <a:pt x="2523757" y="318850"/>
                </a:lnTo>
                <a:lnTo>
                  <a:pt x="2539105" y="330757"/>
                </a:lnTo>
                <a:lnTo>
                  <a:pt x="2553924" y="342400"/>
                </a:lnTo>
                <a:lnTo>
                  <a:pt x="2568743" y="354572"/>
                </a:lnTo>
                <a:lnTo>
                  <a:pt x="2583827" y="366744"/>
                </a:lnTo>
                <a:lnTo>
                  <a:pt x="2598382" y="378916"/>
                </a:lnTo>
                <a:lnTo>
                  <a:pt x="2612672" y="391881"/>
                </a:lnTo>
                <a:lnTo>
                  <a:pt x="2626962" y="404582"/>
                </a:lnTo>
                <a:lnTo>
                  <a:pt x="2641251" y="417548"/>
                </a:lnTo>
                <a:lnTo>
                  <a:pt x="2655012" y="430514"/>
                </a:lnTo>
                <a:lnTo>
                  <a:pt x="2668773" y="443744"/>
                </a:lnTo>
                <a:lnTo>
                  <a:pt x="2682533" y="457503"/>
                </a:lnTo>
                <a:lnTo>
                  <a:pt x="2696029" y="471263"/>
                </a:lnTo>
                <a:lnTo>
                  <a:pt x="2709525" y="484758"/>
                </a:lnTo>
                <a:lnTo>
                  <a:pt x="2722492" y="498782"/>
                </a:lnTo>
                <a:lnTo>
                  <a:pt x="2735459" y="513071"/>
                </a:lnTo>
                <a:lnTo>
                  <a:pt x="2748161" y="527359"/>
                </a:lnTo>
                <a:lnTo>
                  <a:pt x="2760863" y="541648"/>
                </a:lnTo>
                <a:lnTo>
                  <a:pt x="2773301" y="556201"/>
                </a:lnTo>
                <a:lnTo>
                  <a:pt x="2785474" y="571019"/>
                </a:lnTo>
                <a:lnTo>
                  <a:pt x="2797382" y="585837"/>
                </a:lnTo>
                <a:lnTo>
                  <a:pt x="2809290" y="600920"/>
                </a:lnTo>
                <a:lnTo>
                  <a:pt x="2821198" y="616002"/>
                </a:lnTo>
                <a:lnTo>
                  <a:pt x="2832577" y="631085"/>
                </a:lnTo>
                <a:lnTo>
                  <a:pt x="2843956" y="646697"/>
                </a:lnTo>
                <a:lnTo>
                  <a:pt x="2855335" y="662573"/>
                </a:lnTo>
                <a:lnTo>
                  <a:pt x="2866185" y="677920"/>
                </a:lnTo>
                <a:lnTo>
                  <a:pt x="2877035" y="693796"/>
                </a:lnTo>
                <a:lnTo>
                  <a:pt x="2887355" y="709937"/>
                </a:lnTo>
                <a:lnTo>
                  <a:pt x="2897676" y="726078"/>
                </a:lnTo>
                <a:lnTo>
                  <a:pt x="2907996" y="742219"/>
                </a:lnTo>
                <a:lnTo>
                  <a:pt x="2917788" y="758625"/>
                </a:lnTo>
                <a:lnTo>
                  <a:pt x="2927579" y="775030"/>
                </a:lnTo>
                <a:lnTo>
                  <a:pt x="2937106" y="791965"/>
                </a:lnTo>
                <a:lnTo>
                  <a:pt x="2946367" y="808635"/>
                </a:lnTo>
                <a:lnTo>
                  <a:pt x="2955629" y="825306"/>
                </a:lnTo>
                <a:lnTo>
                  <a:pt x="2964627" y="842240"/>
                </a:lnTo>
                <a:lnTo>
                  <a:pt x="2973360" y="859175"/>
                </a:lnTo>
                <a:lnTo>
                  <a:pt x="2981828" y="876639"/>
                </a:lnTo>
                <a:lnTo>
                  <a:pt x="2990296" y="893574"/>
                </a:lnTo>
                <a:lnTo>
                  <a:pt x="2998235" y="911038"/>
                </a:lnTo>
                <a:lnTo>
                  <a:pt x="3006173" y="928766"/>
                </a:lnTo>
                <a:lnTo>
                  <a:pt x="3013848" y="945966"/>
                </a:lnTo>
                <a:lnTo>
                  <a:pt x="3021257" y="963694"/>
                </a:lnTo>
                <a:lnTo>
                  <a:pt x="3028667" y="981423"/>
                </a:lnTo>
                <a:lnTo>
                  <a:pt x="3035547" y="999416"/>
                </a:lnTo>
                <a:lnTo>
                  <a:pt x="3042163" y="1017409"/>
                </a:lnTo>
                <a:lnTo>
                  <a:pt x="3049043" y="1035403"/>
                </a:lnTo>
                <a:lnTo>
                  <a:pt x="3055394" y="1053396"/>
                </a:lnTo>
                <a:lnTo>
                  <a:pt x="3061481" y="1071654"/>
                </a:lnTo>
                <a:lnTo>
                  <a:pt x="3067302" y="1089647"/>
                </a:lnTo>
                <a:lnTo>
                  <a:pt x="3073124" y="1107905"/>
                </a:lnTo>
                <a:lnTo>
                  <a:pt x="3078152" y="1126427"/>
                </a:lnTo>
                <a:lnTo>
                  <a:pt x="3083445" y="1144949"/>
                </a:lnTo>
                <a:lnTo>
                  <a:pt x="3088473" y="1163472"/>
                </a:lnTo>
                <a:lnTo>
                  <a:pt x="3093501" y="1181994"/>
                </a:lnTo>
                <a:lnTo>
                  <a:pt x="3097735" y="1200781"/>
                </a:lnTo>
                <a:lnTo>
                  <a:pt x="3102233" y="1219304"/>
                </a:lnTo>
                <a:lnTo>
                  <a:pt x="3106203" y="1237826"/>
                </a:lnTo>
                <a:lnTo>
                  <a:pt x="3110172" y="1256878"/>
                </a:lnTo>
                <a:lnTo>
                  <a:pt x="3113612" y="1275400"/>
                </a:lnTo>
                <a:lnTo>
                  <a:pt x="3117053" y="1294452"/>
                </a:lnTo>
                <a:lnTo>
                  <a:pt x="3120228" y="1313239"/>
                </a:lnTo>
                <a:lnTo>
                  <a:pt x="3123139" y="1332290"/>
                </a:lnTo>
                <a:lnTo>
                  <a:pt x="3125785" y="1351077"/>
                </a:lnTo>
                <a:lnTo>
                  <a:pt x="3128167" y="1370394"/>
                </a:lnTo>
                <a:lnTo>
                  <a:pt x="3130284" y="1389181"/>
                </a:lnTo>
                <a:lnTo>
                  <a:pt x="3132666" y="1408497"/>
                </a:lnTo>
                <a:lnTo>
                  <a:pt x="3134253" y="1427548"/>
                </a:lnTo>
                <a:lnTo>
                  <a:pt x="3135576" y="1446600"/>
                </a:lnTo>
                <a:lnTo>
                  <a:pt x="3136900" y="1465652"/>
                </a:lnTo>
                <a:lnTo>
                  <a:pt x="3138223" y="1484703"/>
                </a:lnTo>
                <a:lnTo>
                  <a:pt x="3138752" y="1504019"/>
                </a:lnTo>
                <a:lnTo>
                  <a:pt x="3139281" y="1523071"/>
                </a:lnTo>
                <a:lnTo>
                  <a:pt x="3139811" y="1542123"/>
                </a:lnTo>
                <a:lnTo>
                  <a:pt x="3140075" y="1561439"/>
                </a:lnTo>
                <a:lnTo>
                  <a:pt x="3139811" y="1580755"/>
                </a:lnTo>
                <a:lnTo>
                  <a:pt x="3139281" y="1599542"/>
                </a:lnTo>
                <a:lnTo>
                  <a:pt x="3138752" y="1618858"/>
                </a:lnTo>
                <a:lnTo>
                  <a:pt x="3138223" y="1637910"/>
                </a:lnTo>
                <a:lnTo>
                  <a:pt x="3136900" y="1656962"/>
                </a:lnTo>
                <a:lnTo>
                  <a:pt x="3135576" y="1676278"/>
                </a:lnTo>
                <a:lnTo>
                  <a:pt x="3134253" y="1695329"/>
                </a:lnTo>
                <a:lnTo>
                  <a:pt x="3132666" y="1714381"/>
                </a:lnTo>
                <a:lnTo>
                  <a:pt x="3130284" y="1733697"/>
                </a:lnTo>
                <a:lnTo>
                  <a:pt x="3128167" y="1752484"/>
                </a:lnTo>
                <a:lnTo>
                  <a:pt x="3125785" y="1771536"/>
                </a:lnTo>
                <a:lnTo>
                  <a:pt x="3123139" y="1790323"/>
                </a:lnTo>
                <a:lnTo>
                  <a:pt x="3120228" y="1809375"/>
                </a:lnTo>
                <a:lnTo>
                  <a:pt x="3117053" y="1828162"/>
                </a:lnTo>
                <a:lnTo>
                  <a:pt x="3113612" y="1847213"/>
                </a:lnTo>
                <a:lnTo>
                  <a:pt x="3110172" y="1866000"/>
                </a:lnTo>
                <a:lnTo>
                  <a:pt x="3106203" y="1884523"/>
                </a:lnTo>
                <a:lnTo>
                  <a:pt x="3102233" y="1903574"/>
                </a:lnTo>
                <a:lnTo>
                  <a:pt x="3097735" y="1922097"/>
                </a:lnTo>
                <a:lnTo>
                  <a:pt x="3093501" y="1940884"/>
                </a:lnTo>
                <a:lnTo>
                  <a:pt x="3088473" y="1959406"/>
                </a:lnTo>
                <a:lnTo>
                  <a:pt x="3083445" y="1977664"/>
                </a:lnTo>
                <a:lnTo>
                  <a:pt x="3078152" y="1996186"/>
                </a:lnTo>
                <a:lnTo>
                  <a:pt x="3073124" y="2014709"/>
                </a:lnTo>
                <a:lnTo>
                  <a:pt x="3067302" y="2032966"/>
                </a:lnTo>
                <a:lnTo>
                  <a:pt x="3061481" y="2051224"/>
                </a:lnTo>
                <a:lnTo>
                  <a:pt x="3055394" y="2069482"/>
                </a:lnTo>
                <a:lnTo>
                  <a:pt x="3049043" y="2087475"/>
                </a:lnTo>
                <a:lnTo>
                  <a:pt x="3042163" y="2105469"/>
                </a:lnTo>
                <a:lnTo>
                  <a:pt x="3035547" y="2123462"/>
                </a:lnTo>
                <a:lnTo>
                  <a:pt x="3028667" y="2141190"/>
                </a:lnTo>
                <a:lnTo>
                  <a:pt x="3021257" y="2158919"/>
                </a:lnTo>
                <a:lnTo>
                  <a:pt x="3013848" y="2176383"/>
                </a:lnTo>
                <a:lnTo>
                  <a:pt x="3006173" y="2194111"/>
                </a:lnTo>
                <a:lnTo>
                  <a:pt x="2998235" y="2211575"/>
                </a:lnTo>
                <a:lnTo>
                  <a:pt x="2990296" y="2229039"/>
                </a:lnTo>
                <a:lnTo>
                  <a:pt x="2981828" y="2246239"/>
                </a:lnTo>
                <a:lnTo>
                  <a:pt x="2973360" y="2263438"/>
                </a:lnTo>
                <a:lnTo>
                  <a:pt x="2964627" y="2280373"/>
                </a:lnTo>
                <a:lnTo>
                  <a:pt x="2955629" y="2297572"/>
                </a:lnTo>
                <a:lnTo>
                  <a:pt x="2946367" y="2314242"/>
                </a:lnTo>
                <a:lnTo>
                  <a:pt x="2937106" y="2330913"/>
                </a:lnTo>
                <a:lnTo>
                  <a:pt x="2927579" y="2347583"/>
                </a:lnTo>
                <a:lnTo>
                  <a:pt x="2917788" y="2364253"/>
                </a:lnTo>
                <a:lnTo>
                  <a:pt x="2907996" y="2380394"/>
                </a:lnTo>
                <a:lnTo>
                  <a:pt x="2897676" y="2396800"/>
                </a:lnTo>
                <a:lnTo>
                  <a:pt x="2887355" y="2412940"/>
                </a:lnTo>
                <a:lnTo>
                  <a:pt x="2877035" y="2428552"/>
                </a:lnTo>
                <a:lnTo>
                  <a:pt x="2866185" y="2444429"/>
                </a:lnTo>
                <a:lnTo>
                  <a:pt x="2855335" y="2460305"/>
                </a:lnTo>
                <a:lnTo>
                  <a:pt x="2843956" y="2475917"/>
                </a:lnTo>
                <a:lnTo>
                  <a:pt x="2832577" y="2491264"/>
                </a:lnTo>
                <a:lnTo>
                  <a:pt x="2821198" y="2506876"/>
                </a:lnTo>
                <a:lnTo>
                  <a:pt x="2809290" y="2521958"/>
                </a:lnTo>
                <a:lnTo>
                  <a:pt x="2797382" y="2537041"/>
                </a:lnTo>
                <a:lnTo>
                  <a:pt x="2785474" y="2551859"/>
                </a:lnTo>
                <a:lnTo>
                  <a:pt x="2773301" y="2566412"/>
                </a:lnTo>
                <a:lnTo>
                  <a:pt x="2760863" y="2580965"/>
                </a:lnTo>
                <a:lnTo>
                  <a:pt x="2748161" y="2595518"/>
                </a:lnTo>
                <a:lnTo>
                  <a:pt x="2735459" y="2609807"/>
                </a:lnTo>
                <a:lnTo>
                  <a:pt x="2722492" y="2623831"/>
                </a:lnTo>
                <a:lnTo>
                  <a:pt x="2709525" y="2637855"/>
                </a:lnTo>
                <a:lnTo>
                  <a:pt x="2696029" y="2651615"/>
                </a:lnTo>
                <a:lnTo>
                  <a:pt x="2682533" y="2665374"/>
                </a:lnTo>
                <a:lnTo>
                  <a:pt x="2668773" y="2678605"/>
                </a:lnTo>
                <a:lnTo>
                  <a:pt x="2655012" y="2692100"/>
                </a:lnTo>
                <a:lnTo>
                  <a:pt x="2641251" y="2705065"/>
                </a:lnTo>
                <a:lnTo>
                  <a:pt x="2626962" y="2718031"/>
                </a:lnTo>
                <a:lnTo>
                  <a:pt x="2612672" y="2730732"/>
                </a:lnTo>
                <a:lnTo>
                  <a:pt x="2598382" y="2743433"/>
                </a:lnTo>
                <a:lnTo>
                  <a:pt x="2583827" y="2755870"/>
                </a:lnTo>
                <a:lnTo>
                  <a:pt x="2568743" y="2768306"/>
                </a:lnTo>
                <a:lnTo>
                  <a:pt x="2553924" y="2780478"/>
                </a:lnTo>
                <a:lnTo>
                  <a:pt x="2539105" y="2792121"/>
                </a:lnTo>
                <a:lnTo>
                  <a:pt x="2523757" y="2804028"/>
                </a:lnTo>
                <a:lnTo>
                  <a:pt x="2508673" y="2815406"/>
                </a:lnTo>
                <a:lnTo>
                  <a:pt x="2493060" y="2826519"/>
                </a:lnTo>
                <a:lnTo>
                  <a:pt x="2477711" y="2837897"/>
                </a:lnTo>
                <a:lnTo>
                  <a:pt x="2461834" y="2848746"/>
                </a:lnTo>
                <a:lnTo>
                  <a:pt x="2445956" y="2859595"/>
                </a:lnTo>
                <a:lnTo>
                  <a:pt x="2429814" y="2869915"/>
                </a:lnTo>
                <a:lnTo>
                  <a:pt x="2413671" y="2880499"/>
                </a:lnTo>
                <a:lnTo>
                  <a:pt x="2397529" y="2890554"/>
                </a:lnTo>
                <a:lnTo>
                  <a:pt x="2381122" y="2900874"/>
                </a:lnTo>
                <a:lnTo>
                  <a:pt x="2364715" y="2910399"/>
                </a:lnTo>
                <a:lnTo>
                  <a:pt x="2348308" y="2919925"/>
                </a:lnTo>
                <a:lnTo>
                  <a:pt x="2331637" y="2929186"/>
                </a:lnTo>
                <a:lnTo>
                  <a:pt x="2314436" y="2938712"/>
                </a:lnTo>
                <a:lnTo>
                  <a:pt x="2297764" y="2947180"/>
                </a:lnTo>
                <a:lnTo>
                  <a:pt x="2280564" y="2956176"/>
                </a:lnTo>
                <a:lnTo>
                  <a:pt x="2263363" y="2964644"/>
                </a:lnTo>
                <a:lnTo>
                  <a:pt x="2246162" y="2973111"/>
                </a:lnTo>
                <a:lnTo>
                  <a:pt x="2228961" y="2981049"/>
                </a:lnTo>
                <a:lnTo>
                  <a:pt x="2211231" y="2988723"/>
                </a:lnTo>
                <a:lnTo>
                  <a:pt x="2193766" y="2996661"/>
                </a:lnTo>
                <a:lnTo>
                  <a:pt x="2176036" y="3004070"/>
                </a:lnTo>
                <a:lnTo>
                  <a:pt x="2158306" y="3011214"/>
                </a:lnTo>
                <a:lnTo>
                  <a:pt x="2140311" y="3018359"/>
                </a:lnTo>
                <a:lnTo>
                  <a:pt x="2122316" y="3025238"/>
                </a:lnTo>
                <a:lnTo>
                  <a:pt x="2104321" y="3031589"/>
                </a:lnTo>
                <a:lnTo>
                  <a:pt x="2086327" y="3038204"/>
                </a:lnTo>
                <a:lnTo>
                  <a:pt x="2068332" y="3044025"/>
                </a:lnTo>
                <a:lnTo>
                  <a:pt x="2050073" y="3049847"/>
                </a:lnTo>
                <a:lnTo>
                  <a:pt x="2031813" y="3055403"/>
                </a:lnTo>
                <a:lnTo>
                  <a:pt x="2013554" y="3061225"/>
                </a:lnTo>
                <a:lnTo>
                  <a:pt x="1995030" y="3066517"/>
                </a:lnTo>
                <a:lnTo>
                  <a:pt x="1976242" y="3071280"/>
                </a:lnTo>
                <a:lnTo>
                  <a:pt x="1957982" y="3076043"/>
                </a:lnTo>
                <a:lnTo>
                  <a:pt x="1939458" y="3080541"/>
                </a:lnTo>
                <a:lnTo>
                  <a:pt x="1920405" y="3085039"/>
                </a:lnTo>
                <a:lnTo>
                  <a:pt x="1901881" y="3089008"/>
                </a:lnTo>
                <a:lnTo>
                  <a:pt x="1883357" y="3092713"/>
                </a:lnTo>
                <a:lnTo>
                  <a:pt x="1864304" y="3096417"/>
                </a:lnTo>
                <a:lnTo>
                  <a:pt x="1845515" y="3099857"/>
                </a:lnTo>
                <a:lnTo>
                  <a:pt x="1826462" y="3103032"/>
                </a:lnTo>
                <a:lnTo>
                  <a:pt x="1807674" y="3105678"/>
                </a:lnTo>
                <a:lnTo>
                  <a:pt x="1788620" y="3108589"/>
                </a:lnTo>
                <a:lnTo>
                  <a:pt x="1769567" y="3110971"/>
                </a:lnTo>
                <a:lnTo>
                  <a:pt x="1750514" y="3113352"/>
                </a:lnTo>
                <a:lnTo>
                  <a:pt x="1731461" y="3115204"/>
                </a:lnTo>
                <a:lnTo>
                  <a:pt x="1712408" y="3117057"/>
                </a:lnTo>
                <a:lnTo>
                  <a:pt x="1693354" y="3118380"/>
                </a:lnTo>
                <a:lnTo>
                  <a:pt x="1674036" y="3119703"/>
                </a:lnTo>
                <a:lnTo>
                  <a:pt x="1655248" y="3120761"/>
                </a:lnTo>
                <a:lnTo>
                  <a:pt x="1635930" y="3121555"/>
                </a:lnTo>
                <a:lnTo>
                  <a:pt x="1616877" y="3122349"/>
                </a:lnTo>
                <a:lnTo>
                  <a:pt x="1597559" y="3122613"/>
                </a:lnTo>
                <a:lnTo>
                  <a:pt x="1578506" y="3122613"/>
                </a:lnTo>
                <a:lnTo>
                  <a:pt x="1578241" y="3122613"/>
                </a:lnTo>
                <a:lnTo>
                  <a:pt x="1558923" y="3122613"/>
                </a:lnTo>
                <a:lnTo>
                  <a:pt x="1540135" y="3122349"/>
                </a:lnTo>
                <a:lnTo>
                  <a:pt x="1520817" y="3121555"/>
                </a:lnTo>
                <a:lnTo>
                  <a:pt x="1501764" y="3120761"/>
                </a:lnTo>
                <a:lnTo>
                  <a:pt x="1482710" y="3119703"/>
                </a:lnTo>
                <a:lnTo>
                  <a:pt x="1463393" y="3118380"/>
                </a:lnTo>
                <a:lnTo>
                  <a:pt x="1444339" y="3117057"/>
                </a:lnTo>
                <a:lnTo>
                  <a:pt x="1425286" y="3115204"/>
                </a:lnTo>
                <a:lnTo>
                  <a:pt x="1405968" y="3113352"/>
                </a:lnTo>
                <a:lnTo>
                  <a:pt x="1387180" y="3110971"/>
                </a:lnTo>
                <a:lnTo>
                  <a:pt x="1368127" y="3108589"/>
                </a:lnTo>
                <a:lnTo>
                  <a:pt x="1349338" y="3105678"/>
                </a:lnTo>
                <a:lnTo>
                  <a:pt x="1330285" y="3103032"/>
                </a:lnTo>
                <a:lnTo>
                  <a:pt x="1311496" y="3099857"/>
                </a:lnTo>
                <a:lnTo>
                  <a:pt x="1292443" y="3096417"/>
                </a:lnTo>
                <a:lnTo>
                  <a:pt x="1273654" y="3092713"/>
                </a:lnTo>
                <a:lnTo>
                  <a:pt x="1255130" y="3089008"/>
                </a:lnTo>
                <a:lnTo>
                  <a:pt x="1236077" y="3085039"/>
                </a:lnTo>
                <a:lnTo>
                  <a:pt x="1217553" y="3080541"/>
                </a:lnTo>
                <a:lnTo>
                  <a:pt x="1198765" y="3076043"/>
                </a:lnTo>
                <a:lnTo>
                  <a:pt x="1180241" y="3071280"/>
                </a:lnTo>
                <a:lnTo>
                  <a:pt x="1161981" y="3066517"/>
                </a:lnTo>
                <a:lnTo>
                  <a:pt x="1143193" y="3061225"/>
                </a:lnTo>
                <a:lnTo>
                  <a:pt x="1124934" y="3055933"/>
                </a:lnTo>
                <a:lnTo>
                  <a:pt x="1106674" y="3049847"/>
                </a:lnTo>
                <a:lnTo>
                  <a:pt x="1088415" y="3044025"/>
                </a:lnTo>
                <a:lnTo>
                  <a:pt x="1070156" y="3038204"/>
                </a:lnTo>
                <a:lnTo>
                  <a:pt x="1052161" y="3031589"/>
                </a:lnTo>
                <a:lnTo>
                  <a:pt x="1034166" y="3025238"/>
                </a:lnTo>
                <a:lnTo>
                  <a:pt x="1016171" y="3018359"/>
                </a:lnTo>
                <a:lnTo>
                  <a:pt x="998441" y="3011214"/>
                </a:lnTo>
                <a:lnTo>
                  <a:pt x="980711" y="3004070"/>
                </a:lnTo>
                <a:lnTo>
                  <a:pt x="962981" y="2996661"/>
                </a:lnTo>
                <a:lnTo>
                  <a:pt x="945516" y="2988723"/>
                </a:lnTo>
                <a:lnTo>
                  <a:pt x="928050" y="2981049"/>
                </a:lnTo>
                <a:lnTo>
                  <a:pt x="910585" y="2973111"/>
                </a:lnTo>
                <a:lnTo>
                  <a:pt x="893384" y="2964644"/>
                </a:lnTo>
                <a:lnTo>
                  <a:pt x="876183" y="2956176"/>
                </a:lnTo>
                <a:lnTo>
                  <a:pt x="859247" y="2947180"/>
                </a:lnTo>
                <a:lnTo>
                  <a:pt x="842046" y="2938712"/>
                </a:lnTo>
                <a:lnTo>
                  <a:pt x="825375" y="2929186"/>
                </a:lnTo>
                <a:lnTo>
                  <a:pt x="808703" y="2919925"/>
                </a:lnTo>
                <a:lnTo>
                  <a:pt x="791767" y="2910399"/>
                </a:lnTo>
                <a:lnTo>
                  <a:pt x="775360" y="2900874"/>
                </a:lnTo>
                <a:lnTo>
                  <a:pt x="759218" y="2890554"/>
                </a:lnTo>
                <a:lnTo>
                  <a:pt x="742811" y="2880499"/>
                </a:lnTo>
                <a:lnTo>
                  <a:pt x="726669" y="2869915"/>
                </a:lnTo>
                <a:lnTo>
                  <a:pt x="710791" y="2859595"/>
                </a:lnTo>
                <a:lnTo>
                  <a:pt x="694913" y="2848746"/>
                </a:lnTo>
                <a:lnTo>
                  <a:pt x="679300" y="2837897"/>
                </a:lnTo>
                <a:lnTo>
                  <a:pt x="663687" y="2826519"/>
                </a:lnTo>
                <a:lnTo>
                  <a:pt x="648074" y="2815406"/>
                </a:lnTo>
                <a:lnTo>
                  <a:pt x="632726" y="2804028"/>
                </a:lnTo>
                <a:lnTo>
                  <a:pt x="617377" y="2792121"/>
                </a:lnTo>
                <a:lnTo>
                  <a:pt x="602558" y="2780478"/>
                </a:lnTo>
                <a:lnTo>
                  <a:pt x="587739" y="2768306"/>
                </a:lnTo>
                <a:lnTo>
                  <a:pt x="573184" y="2755870"/>
                </a:lnTo>
                <a:lnTo>
                  <a:pt x="558630" y="2743433"/>
                </a:lnTo>
                <a:lnTo>
                  <a:pt x="543811" y="2730732"/>
                </a:lnTo>
                <a:lnTo>
                  <a:pt x="529785" y="2718031"/>
                </a:lnTo>
                <a:lnTo>
                  <a:pt x="515760" y="2705065"/>
                </a:lnTo>
                <a:lnTo>
                  <a:pt x="501735" y="2692100"/>
                </a:lnTo>
                <a:lnTo>
                  <a:pt x="487710" y="2678605"/>
                </a:lnTo>
                <a:lnTo>
                  <a:pt x="474213" y="2665374"/>
                </a:lnTo>
                <a:lnTo>
                  <a:pt x="460717" y="2651615"/>
                </a:lnTo>
                <a:lnTo>
                  <a:pt x="447486" y="2637855"/>
                </a:lnTo>
                <a:lnTo>
                  <a:pt x="434519" y="2623831"/>
                </a:lnTo>
                <a:lnTo>
                  <a:pt x="421288" y="2609807"/>
                </a:lnTo>
                <a:lnTo>
                  <a:pt x="408586" y="2595518"/>
                </a:lnTo>
                <a:lnTo>
                  <a:pt x="395884" y="2580965"/>
                </a:lnTo>
                <a:lnTo>
                  <a:pt x="383446" y="2566412"/>
                </a:lnTo>
                <a:lnTo>
                  <a:pt x="371008" y="2551859"/>
                </a:lnTo>
                <a:lnTo>
                  <a:pt x="359100" y="2537041"/>
                </a:lnTo>
                <a:lnTo>
                  <a:pt x="347192" y="2521958"/>
                </a:lnTo>
                <a:lnTo>
                  <a:pt x="335548" y="2506876"/>
                </a:lnTo>
                <a:lnTo>
                  <a:pt x="323905" y="2491264"/>
                </a:lnTo>
                <a:lnTo>
                  <a:pt x="312790" y="2475917"/>
                </a:lnTo>
                <a:lnTo>
                  <a:pt x="301676" y="2460305"/>
                </a:lnTo>
                <a:lnTo>
                  <a:pt x="290826" y="2444429"/>
                </a:lnTo>
                <a:lnTo>
                  <a:pt x="279976" y="2428552"/>
                </a:lnTo>
                <a:lnTo>
                  <a:pt x="269391" y="2412940"/>
                </a:lnTo>
                <a:lnTo>
                  <a:pt x="258806" y="2396800"/>
                </a:lnTo>
                <a:lnTo>
                  <a:pt x="249015" y="2380394"/>
                </a:lnTo>
                <a:lnTo>
                  <a:pt x="238959" y="2364253"/>
                </a:lnTo>
                <a:lnTo>
                  <a:pt x="229168" y="2347583"/>
                </a:lnTo>
                <a:lnTo>
                  <a:pt x="219377" y="2330913"/>
                </a:lnTo>
                <a:lnTo>
                  <a:pt x="210115" y="2314242"/>
                </a:lnTo>
                <a:lnTo>
                  <a:pt x="201117" y="2297572"/>
                </a:lnTo>
                <a:lnTo>
                  <a:pt x="192120" y="2280373"/>
                </a:lnTo>
                <a:lnTo>
                  <a:pt x="183387" y="2263438"/>
                </a:lnTo>
                <a:lnTo>
                  <a:pt x="174655" y="2246239"/>
                </a:lnTo>
                <a:lnTo>
                  <a:pt x="166451" y="2229039"/>
                </a:lnTo>
                <a:lnTo>
                  <a:pt x="158248" y="2211575"/>
                </a:lnTo>
                <a:lnTo>
                  <a:pt x="150573" y="2194111"/>
                </a:lnTo>
                <a:lnTo>
                  <a:pt x="142899" y="2176383"/>
                </a:lnTo>
                <a:lnTo>
                  <a:pt x="135490" y="2158919"/>
                </a:lnTo>
                <a:lnTo>
                  <a:pt x="127815" y="2140132"/>
                </a:lnTo>
                <a:lnTo>
                  <a:pt x="120406" y="2121609"/>
                </a:lnTo>
                <a:lnTo>
                  <a:pt x="113261" y="2102558"/>
                </a:lnTo>
                <a:lnTo>
                  <a:pt x="106381" y="2083506"/>
                </a:lnTo>
                <a:lnTo>
                  <a:pt x="99765" y="2064455"/>
                </a:lnTo>
                <a:lnTo>
                  <a:pt x="93414" y="2045403"/>
                </a:lnTo>
                <a:lnTo>
                  <a:pt x="87327" y="2026087"/>
                </a:lnTo>
                <a:lnTo>
                  <a:pt x="81770" y="2006770"/>
                </a:lnTo>
                <a:lnTo>
                  <a:pt x="76213" y="1987190"/>
                </a:lnTo>
                <a:lnTo>
                  <a:pt x="70391" y="1968138"/>
                </a:lnTo>
                <a:lnTo>
                  <a:pt x="65628" y="1948557"/>
                </a:lnTo>
                <a:lnTo>
                  <a:pt x="60600" y="1928976"/>
                </a:lnTo>
                <a:lnTo>
                  <a:pt x="56366" y="1909131"/>
                </a:lnTo>
                <a:lnTo>
                  <a:pt x="51867" y="1889550"/>
                </a:lnTo>
                <a:lnTo>
                  <a:pt x="47633" y="1869705"/>
                </a:lnTo>
                <a:lnTo>
                  <a:pt x="43928" y="1849859"/>
                </a:lnTo>
                <a:lnTo>
                  <a:pt x="38636" y="1832131"/>
                </a:lnTo>
                <a:lnTo>
                  <a:pt x="33873" y="1814931"/>
                </a:lnTo>
                <a:lnTo>
                  <a:pt x="29374" y="1796938"/>
                </a:lnTo>
                <a:lnTo>
                  <a:pt x="24875" y="1779209"/>
                </a:lnTo>
                <a:lnTo>
                  <a:pt x="21170" y="1761481"/>
                </a:lnTo>
                <a:lnTo>
                  <a:pt x="17466" y="1743488"/>
                </a:lnTo>
                <a:lnTo>
                  <a:pt x="14025" y="1725495"/>
                </a:lnTo>
                <a:lnTo>
                  <a:pt x="11379" y="1707237"/>
                </a:lnTo>
                <a:lnTo>
                  <a:pt x="8733" y="1689244"/>
                </a:lnTo>
                <a:lnTo>
                  <a:pt x="6351" y="1671250"/>
                </a:lnTo>
                <a:lnTo>
                  <a:pt x="4499" y="1652993"/>
                </a:lnTo>
                <a:lnTo>
                  <a:pt x="2911" y="1634735"/>
                </a:lnTo>
                <a:lnTo>
                  <a:pt x="1588" y="1616212"/>
                </a:lnTo>
                <a:lnTo>
                  <a:pt x="794" y="1597955"/>
                </a:lnTo>
                <a:lnTo>
                  <a:pt x="529" y="1579697"/>
                </a:lnTo>
                <a:lnTo>
                  <a:pt x="0" y="1561439"/>
                </a:lnTo>
                <a:lnTo>
                  <a:pt x="529" y="1543181"/>
                </a:lnTo>
                <a:lnTo>
                  <a:pt x="794" y="1524923"/>
                </a:lnTo>
                <a:lnTo>
                  <a:pt x="1588" y="1506401"/>
                </a:lnTo>
                <a:lnTo>
                  <a:pt x="2911" y="1488143"/>
                </a:lnTo>
                <a:lnTo>
                  <a:pt x="4499" y="1469885"/>
                </a:lnTo>
                <a:lnTo>
                  <a:pt x="6351" y="1451892"/>
                </a:lnTo>
                <a:lnTo>
                  <a:pt x="8733" y="1433634"/>
                </a:lnTo>
                <a:lnTo>
                  <a:pt x="11379" y="1415641"/>
                </a:lnTo>
                <a:lnTo>
                  <a:pt x="14290" y="1397383"/>
                </a:lnTo>
                <a:lnTo>
                  <a:pt x="17466" y="1379390"/>
                </a:lnTo>
                <a:lnTo>
                  <a:pt x="21170" y="1361662"/>
                </a:lnTo>
                <a:lnTo>
                  <a:pt x="24875" y="1343668"/>
                </a:lnTo>
                <a:lnTo>
                  <a:pt x="29374" y="1325940"/>
                </a:lnTo>
                <a:lnTo>
                  <a:pt x="33873" y="1308211"/>
                </a:lnTo>
                <a:lnTo>
                  <a:pt x="38636" y="1290747"/>
                </a:lnTo>
                <a:lnTo>
                  <a:pt x="43928" y="1273019"/>
                </a:lnTo>
                <a:lnTo>
                  <a:pt x="47633" y="1253173"/>
                </a:lnTo>
                <a:lnTo>
                  <a:pt x="51603" y="1233592"/>
                </a:lnTo>
                <a:lnTo>
                  <a:pt x="55837" y="1213747"/>
                </a:lnTo>
                <a:lnTo>
                  <a:pt x="60600" y="1194166"/>
                </a:lnTo>
                <a:lnTo>
                  <a:pt x="65628" y="1174321"/>
                </a:lnTo>
                <a:lnTo>
                  <a:pt x="70391" y="1154740"/>
                </a:lnTo>
                <a:lnTo>
                  <a:pt x="75684" y="1135424"/>
                </a:lnTo>
                <a:lnTo>
                  <a:pt x="81506" y="1116107"/>
                </a:lnTo>
                <a:lnTo>
                  <a:pt x="87327" y="1096791"/>
                </a:lnTo>
                <a:lnTo>
                  <a:pt x="93414" y="1077475"/>
                </a:lnTo>
                <a:lnTo>
                  <a:pt x="99765" y="1058423"/>
                </a:lnTo>
                <a:lnTo>
                  <a:pt x="106381" y="1039107"/>
                </a:lnTo>
                <a:lnTo>
                  <a:pt x="113261" y="1020055"/>
                </a:lnTo>
                <a:lnTo>
                  <a:pt x="120406" y="1001268"/>
                </a:lnTo>
                <a:lnTo>
                  <a:pt x="127551" y="982746"/>
                </a:lnTo>
                <a:lnTo>
                  <a:pt x="135490" y="963694"/>
                </a:lnTo>
                <a:lnTo>
                  <a:pt x="142899" y="945966"/>
                </a:lnTo>
                <a:lnTo>
                  <a:pt x="150573" y="928766"/>
                </a:lnTo>
                <a:lnTo>
                  <a:pt x="158248" y="911038"/>
                </a:lnTo>
                <a:lnTo>
                  <a:pt x="166451" y="893574"/>
                </a:lnTo>
                <a:lnTo>
                  <a:pt x="174655" y="876639"/>
                </a:lnTo>
                <a:lnTo>
                  <a:pt x="183387" y="859175"/>
                </a:lnTo>
                <a:lnTo>
                  <a:pt x="192120" y="842240"/>
                </a:lnTo>
                <a:lnTo>
                  <a:pt x="201117" y="825306"/>
                </a:lnTo>
                <a:lnTo>
                  <a:pt x="210115" y="808635"/>
                </a:lnTo>
                <a:lnTo>
                  <a:pt x="219377" y="791965"/>
                </a:lnTo>
                <a:lnTo>
                  <a:pt x="229168" y="775030"/>
                </a:lnTo>
                <a:lnTo>
                  <a:pt x="238959" y="758625"/>
                </a:lnTo>
                <a:lnTo>
                  <a:pt x="249015" y="742219"/>
                </a:lnTo>
                <a:lnTo>
                  <a:pt x="258806" y="726078"/>
                </a:lnTo>
                <a:lnTo>
                  <a:pt x="269391" y="709937"/>
                </a:lnTo>
                <a:lnTo>
                  <a:pt x="279976" y="693796"/>
                </a:lnTo>
                <a:lnTo>
                  <a:pt x="290826" y="677920"/>
                </a:lnTo>
                <a:lnTo>
                  <a:pt x="301676" y="662573"/>
                </a:lnTo>
                <a:lnTo>
                  <a:pt x="312790" y="646697"/>
                </a:lnTo>
                <a:lnTo>
                  <a:pt x="323905" y="631085"/>
                </a:lnTo>
                <a:lnTo>
                  <a:pt x="335548" y="616002"/>
                </a:lnTo>
                <a:lnTo>
                  <a:pt x="347192" y="600920"/>
                </a:lnTo>
                <a:lnTo>
                  <a:pt x="359100" y="585837"/>
                </a:lnTo>
                <a:lnTo>
                  <a:pt x="371008" y="571019"/>
                </a:lnTo>
                <a:lnTo>
                  <a:pt x="383446" y="556201"/>
                </a:lnTo>
                <a:lnTo>
                  <a:pt x="395884" y="541648"/>
                </a:lnTo>
                <a:lnTo>
                  <a:pt x="408586" y="527359"/>
                </a:lnTo>
                <a:lnTo>
                  <a:pt x="421288" y="513071"/>
                </a:lnTo>
                <a:lnTo>
                  <a:pt x="434519" y="498782"/>
                </a:lnTo>
                <a:lnTo>
                  <a:pt x="447486" y="484758"/>
                </a:lnTo>
                <a:lnTo>
                  <a:pt x="460717" y="471263"/>
                </a:lnTo>
                <a:lnTo>
                  <a:pt x="474213" y="457503"/>
                </a:lnTo>
                <a:lnTo>
                  <a:pt x="487710" y="443744"/>
                </a:lnTo>
                <a:lnTo>
                  <a:pt x="501735" y="430514"/>
                </a:lnTo>
                <a:lnTo>
                  <a:pt x="515760" y="417548"/>
                </a:lnTo>
                <a:lnTo>
                  <a:pt x="529785" y="404582"/>
                </a:lnTo>
                <a:lnTo>
                  <a:pt x="543811" y="391881"/>
                </a:lnTo>
                <a:lnTo>
                  <a:pt x="558630" y="378916"/>
                </a:lnTo>
                <a:lnTo>
                  <a:pt x="573184" y="366744"/>
                </a:lnTo>
                <a:lnTo>
                  <a:pt x="587739" y="354572"/>
                </a:lnTo>
                <a:lnTo>
                  <a:pt x="602558" y="342400"/>
                </a:lnTo>
                <a:lnTo>
                  <a:pt x="617377" y="330757"/>
                </a:lnTo>
                <a:lnTo>
                  <a:pt x="632726" y="318850"/>
                </a:lnTo>
                <a:lnTo>
                  <a:pt x="648074" y="307472"/>
                </a:lnTo>
                <a:lnTo>
                  <a:pt x="663687" y="295829"/>
                </a:lnTo>
                <a:lnTo>
                  <a:pt x="679300" y="284716"/>
                </a:lnTo>
                <a:lnTo>
                  <a:pt x="694913" y="273867"/>
                </a:lnTo>
                <a:lnTo>
                  <a:pt x="710791" y="263018"/>
                </a:lnTo>
                <a:lnTo>
                  <a:pt x="726669" y="252434"/>
                </a:lnTo>
                <a:lnTo>
                  <a:pt x="742811" y="242114"/>
                </a:lnTo>
                <a:lnTo>
                  <a:pt x="759218" y="232059"/>
                </a:lnTo>
                <a:lnTo>
                  <a:pt x="775360" y="222004"/>
                </a:lnTo>
                <a:lnTo>
                  <a:pt x="791767" y="212478"/>
                </a:lnTo>
                <a:lnTo>
                  <a:pt x="808703" y="202953"/>
                </a:lnTo>
                <a:lnTo>
                  <a:pt x="825375" y="193427"/>
                </a:lnTo>
                <a:lnTo>
                  <a:pt x="842046" y="184166"/>
                </a:lnTo>
                <a:lnTo>
                  <a:pt x="859247" y="175169"/>
                </a:lnTo>
                <a:lnTo>
                  <a:pt x="876183" y="166437"/>
                </a:lnTo>
                <a:lnTo>
                  <a:pt x="893384" y="158234"/>
                </a:lnTo>
                <a:lnTo>
                  <a:pt x="910585" y="149767"/>
                </a:lnTo>
                <a:lnTo>
                  <a:pt x="928050" y="141829"/>
                </a:lnTo>
                <a:lnTo>
                  <a:pt x="945516" y="133626"/>
                </a:lnTo>
                <a:lnTo>
                  <a:pt x="962981" y="126217"/>
                </a:lnTo>
                <a:lnTo>
                  <a:pt x="980711" y="118808"/>
                </a:lnTo>
                <a:lnTo>
                  <a:pt x="998441" y="111399"/>
                </a:lnTo>
                <a:lnTo>
                  <a:pt x="1016171" y="104519"/>
                </a:lnTo>
                <a:lnTo>
                  <a:pt x="1034166" y="97640"/>
                </a:lnTo>
                <a:lnTo>
                  <a:pt x="1052161" y="91289"/>
                </a:lnTo>
                <a:lnTo>
                  <a:pt x="1070156" y="84674"/>
                </a:lnTo>
                <a:lnTo>
                  <a:pt x="1088415" y="78588"/>
                </a:lnTo>
                <a:lnTo>
                  <a:pt x="1106674" y="72502"/>
                </a:lnTo>
                <a:lnTo>
                  <a:pt x="1124934" y="66945"/>
                </a:lnTo>
                <a:lnTo>
                  <a:pt x="1143193" y="61653"/>
                </a:lnTo>
                <a:lnTo>
                  <a:pt x="1161981" y="56361"/>
                </a:lnTo>
                <a:lnTo>
                  <a:pt x="1180241" y="51598"/>
                </a:lnTo>
                <a:lnTo>
                  <a:pt x="1198765" y="46571"/>
                </a:lnTo>
                <a:lnTo>
                  <a:pt x="1217553" y="42072"/>
                </a:lnTo>
                <a:lnTo>
                  <a:pt x="1236077" y="37839"/>
                </a:lnTo>
                <a:lnTo>
                  <a:pt x="1255130" y="33870"/>
                </a:lnTo>
                <a:lnTo>
                  <a:pt x="1273654" y="30165"/>
                </a:lnTo>
                <a:lnTo>
                  <a:pt x="1292443" y="26461"/>
                </a:lnTo>
                <a:lnTo>
                  <a:pt x="1311496" y="23021"/>
                </a:lnTo>
                <a:lnTo>
                  <a:pt x="1330285" y="19845"/>
                </a:lnTo>
                <a:lnTo>
                  <a:pt x="1349338" y="16670"/>
                </a:lnTo>
                <a:lnTo>
                  <a:pt x="1368127" y="14289"/>
                </a:lnTo>
                <a:lnTo>
                  <a:pt x="1387180" y="11907"/>
                </a:lnTo>
                <a:lnTo>
                  <a:pt x="1405968" y="9526"/>
                </a:lnTo>
                <a:lnTo>
                  <a:pt x="1425286" y="7409"/>
                </a:lnTo>
                <a:lnTo>
                  <a:pt x="1444339" y="5821"/>
                </a:lnTo>
                <a:lnTo>
                  <a:pt x="1463393" y="4234"/>
                </a:lnTo>
                <a:lnTo>
                  <a:pt x="1482710" y="3175"/>
                </a:lnTo>
                <a:lnTo>
                  <a:pt x="1501764" y="1852"/>
                </a:lnTo>
                <a:lnTo>
                  <a:pt x="1520817" y="1323"/>
                </a:lnTo>
                <a:lnTo>
                  <a:pt x="1540135" y="529"/>
                </a:lnTo>
                <a:lnTo>
                  <a:pt x="1558923" y="265"/>
                </a:lnTo>
                <a:lnTo>
                  <a:pt x="1578241"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latin typeface="Arial" panose="020B0604020202090204" pitchFamily="34" charset="0"/>
              <a:ea typeface="微软雅黑" panose="020B0503020204020204" pitchFamily="34" charset="-122"/>
              <a:sym typeface="Arial" panose="020B0604020202090204" pitchFamily="34" charset="0"/>
            </a:endParaRPr>
          </a:p>
        </p:txBody>
      </p:sp>
      <p:sp>
        <p:nvSpPr>
          <p:cNvPr id="31" name="TextBox 95"/>
          <p:cNvSpPr txBox="1"/>
          <p:nvPr/>
        </p:nvSpPr>
        <p:spPr>
          <a:xfrm>
            <a:off x="413150" y="586843"/>
            <a:ext cx="3828343" cy="1077218"/>
          </a:xfrm>
          <a:prstGeom prst="rect">
            <a:avLst/>
          </a:prstGeom>
          <a:noFill/>
        </p:spPr>
        <p:txBody>
          <a:bodyPr wrap="square" rtlCol="0">
            <a:spAutoFit/>
          </a:bodyPr>
          <a:lstStyle/>
          <a:p>
            <a:r>
              <a:rPr lang="en-US" sz="3200" b="1" dirty="0">
                <a:solidFill>
                  <a:schemeClr val="accent6"/>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90204" pitchFamily="34" charset="0"/>
              </a:rPr>
              <a:t>3. THREAT OF NEW ENTERANTS</a:t>
            </a:r>
          </a:p>
        </p:txBody>
      </p:sp>
      <p:pic>
        <p:nvPicPr>
          <p:cNvPr id="33" name="图片 32" descr="15"/>
          <p:cNvPicPr>
            <a:picLocks noChangeAspect="1"/>
          </p:cNvPicPr>
          <p:nvPr/>
        </p:nvPicPr>
        <p:blipFill>
          <a:blip r:embed="rId3"/>
          <a:stretch>
            <a:fillRect/>
          </a:stretch>
        </p:blipFill>
        <p:spPr>
          <a:xfrm>
            <a:off x="4241494" y="19532"/>
            <a:ext cx="7954706" cy="2834772"/>
          </a:xfrm>
          <a:prstGeom prst="rect">
            <a:avLst/>
          </a:prstGeom>
        </p:spPr>
      </p:pic>
    </p:spTree>
  </p:cSld>
  <p:clrMapOvr>
    <a:masterClrMapping/>
  </p:clrMapOvr>
  <p:transition spd="med" advClick="0" advTm="150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250" fill="hold"/>
                                        <p:tgtEl>
                                          <p:spTgt spid="4"/>
                                        </p:tgtEl>
                                        <p:attrNameLst>
                                          <p:attrName>ppt_w</p:attrName>
                                        </p:attrNameLst>
                                      </p:cBhvr>
                                      <p:tavLst>
                                        <p:tav tm="0">
                                          <p:val>
                                            <p:fltVal val="0"/>
                                          </p:val>
                                        </p:tav>
                                        <p:tav tm="100000">
                                          <p:val>
                                            <p:strVal val="#ppt_w"/>
                                          </p:val>
                                        </p:tav>
                                      </p:tavLst>
                                    </p:anim>
                                    <p:anim calcmode="lin" valueType="num">
                                      <p:cBhvr>
                                        <p:cTn id="8" dur="250" fill="hold"/>
                                        <p:tgtEl>
                                          <p:spTgt spid="4"/>
                                        </p:tgtEl>
                                        <p:attrNameLst>
                                          <p:attrName>ppt_h</p:attrName>
                                        </p:attrNameLst>
                                      </p:cBhvr>
                                      <p:tavLst>
                                        <p:tav tm="0">
                                          <p:val>
                                            <p:fltVal val="0"/>
                                          </p:val>
                                        </p:tav>
                                        <p:tav tm="100000">
                                          <p:val>
                                            <p:strVal val="#ppt_h"/>
                                          </p:val>
                                        </p:tav>
                                      </p:tavLst>
                                    </p:anim>
                                    <p:animEffect transition="in" filter="fade">
                                      <p:cBhvr>
                                        <p:cTn id="9" dur="250"/>
                                        <p:tgtEl>
                                          <p:spTgt spid="4"/>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250"/>
                                        <p:tgtEl>
                                          <p:spTgt spid="25"/>
                                        </p:tgtEl>
                                      </p:cBhvr>
                                    </p:animEffect>
                                  </p:childTnLst>
                                </p:cTn>
                              </p:par>
                              <p:par>
                                <p:cTn id="13" presetID="22" presetClass="entr" presetSubtype="8"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250"/>
                                        <p:tgtEl>
                                          <p:spTgt spid="10"/>
                                        </p:tgtEl>
                                      </p:cBhvr>
                                    </p:animEffect>
                                  </p:childTnLst>
                                </p:cTn>
                              </p:par>
                              <p:par>
                                <p:cTn id="16" presetID="53" presetClass="entr" presetSubtype="16"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250" fill="hold"/>
                                        <p:tgtEl>
                                          <p:spTgt spid="8"/>
                                        </p:tgtEl>
                                        <p:attrNameLst>
                                          <p:attrName>ppt_w</p:attrName>
                                        </p:attrNameLst>
                                      </p:cBhvr>
                                      <p:tavLst>
                                        <p:tav tm="0">
                                          <p:val>
                                            <p:fltVal val="0"/>
                                          </p:val>
                                        </p:tav>
                                        <p:tav tm="100000">
                                          <p:val>
                                            <p:strVal val="#ppt_w"/>
                                          </p:val>
                                        </p:tav>
                                      </p:tavLst>
                                    </p:anim>
                                    <p:anim calcmode="lin" valueType="num">
                                      <p:cBhvr>
                                        <p:cTn id="19" dur="250" fill="hold"/>
                                        <p:tgtEl>
                                          <p:spTgt spid="8"/>
                                        </p:tgtEl>
                                        <p:attrNameLst>
                                          <p:attrName>ppt_h</p:attrName>
                                        </p:attrNameLst>
                                      </p:cBhvr>
                                      <p:tavLst>
                                        <p:tav tm="0">
                                          <p:val>
                                            <p:fltVal val="0"/>
                                          </p:val>
                                        </p:tav>
                                        <p:tav tm="100000">
                                          <p:val>
                                            <p:strVal val="#ppt_h"/>
                                          </p:val>
                                        </p:tav>
                                      </p:tavLst>
                                    </p:anim>
                                    <p:animEffect transition="in" filter="fade">
                                      <p:cBhvr>
                                        <p:cTn id="20" dur="250"/>
                                        <p:tgtEl>
                                          <p:spTgt spid="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fade">
                                      <p:cBhvr>
                                        <p:cTn id="23" dur="250"/>
                                        <p:tgtEl>
                                          <p:spTgt spid="29"/>
                                        </p:tgtEl>
                                      </p:cBhvr>
                                    </p:animEffect>
                                  </p:childTnLst>
                                </p:cTn>
                              </p:par>
                              <p:par>
                                <p:cTn id="24" presetID="22" presetClass="entr" presetSubtype="8" fill="hold"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wipe(left)">
                                      <p:cBhvr>
                                        <p:cTn id="26" dur="250"/>
                                        <p:tgtEl>
                                          <p:spTgt spid="24"/>
                                        </p:tgtEl>
                                      </p:cBhvr>
                                    </p:animEffect>
                                  </p:childTnLst>
                                </p:cTn>
                              </p:par>
                              <p:par>
                                <p:cTn id="27" presetID="53" presetClass="entr" presetSubtype="16"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250" fill="hold"/>
                                        <p:tgtEl>
                                          <p:spTgt spid="9"/>
                                        </p:tgtEl>
                                        <p:attrNameLst>
                                          <p:attrName>ppt_w</p:attrName>
                                        </p:attrNameLst>
                                      </p:cBhvr>
                                      <p:tavLst>
                                        <p:tav tm="0">
                                          <p:val>
                                            <p:fltVal val="0"/>
                                          </p:val>
                                        </p:tav>
                                        <p:tav tm="100000">
                                          <p:val>
                                            <p:strVal val="#ppt_w"/>
                                          </p:val>
                                        </p:tav>
                                      </p:tavLst>
                                    </p:anim>
                                    <p:anim calcmode="lin" valueType="num">
                                      <p:cBhvr>
                                        <p:cTn id="30" dur="250" fill="hold"/>
                                        <p:tgtEl>
                                          <p:spTgt spid="9"/>
                                        </p:tgtEl>
                                        <p:attrNameLst>
                                          <p:attrName>ppt_h</p:attrName>
                                        </p:attrNameLst>
                                      </p:cBhvr>
                                      <p:tavLst>
                                        <p:tav tm="0">
                                          <p:val>
                                            <p:fltVal val="0"/>
                                          </p:val>
                                        </p:tav>
                                        <p:tav tm="100000">
                                          <p:val>
                                            <p:strVal val="#ppt_h"/>
                                          </p:val>
                                        </p:tav>
                                      </p:tavLst>
                                    </p:anim>
                                    <p:animEffect transition="in" filter="fade">
                                      <p:cBhvr>
                                        <p:cTn id="31" dur="250"/>
                                        <p:tgtEl>
                                          <p:spTgt spid="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fade">
                                      <p:cBhvr>
                                        <p:cTn id="34" dur="250"/>
                                        <p:tgtEl>
                                          <p:spTgt spid="27"/>
                                        </p:tgtEl>
                                      </p:cBhvr>
                                    </p:animEffect>
                                  </p:childTnLst>
                                </p:cTn>
                              </p:par>
                              <p:par>
                                <p:cTn id="35" presetID="22" presetClass="entr" presetSubtype="8"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wipe(left)">
                                      <p:cBhvr>
                                        <p:cTn id="37" dur="250"/>
                                        <p:tgtEl>
                                          <p:spTgt spid="26"/>
                                        </p:tgtEl>
                                      </p:cBhvr>
                                    </p:animEffect>
                                  </p:childTnLst>
                                </p:cTn>
                              </p:par>
                              <p:par>
                                <p:cTn id="38" presetID="53" presetClass="entr" presetSubtype="16" fill="hold" nodeType="withEffect">
                                  <p:stCondLst>
                                    <p:cond delay="0"/>
                                  </p:stCondLst>
                                  <p:childTnLst>
                                    <p:set>
                                      <p:cBhvr>
                                        <p:cTn id="39" dur="1" fill="hold">
                                          <p:stCondLst>
                                            <p:cond delay="0"/>
                                          </p:stCondLst>
                                        </p:cTn>
                                        <p:tgtEl>
                                          <p:spTgt spid="18"/>
                                        </p:tgtEl>
                                        <p:attrNameLst>
                                          <p:attrName>style.visibility</p:attrName>
                                        </p:attrNameLst>
                                      </p:cBhvr>
                                      <p:to>
                                        <p:strVal val="visible"/>
                                      </p:to>
                                    </p:set>
                                    <p:anim calcmode="lin" valueType="num">
                                      <p:cBhvr>
                                        <p:cTn id="40" dur="250" fill="hold"/>
                                        <p:tgtEl>
                                          <p:spTgt spid="18"/>
                                        </p:tgtEl>
                                        <p:attrNameLst>
                                          <p:attrName>ppt_w</p:attrName>
                                        </p:attrNameLst>
                                      </p:cBhvr>
                                      <p:tavLst>
                                        <p:tav tm="0">
                                          <p:val>
                                            <p:fltVal val="0"/>
                                          </p:val>
                                        </p:tav>
                                        <p:tav tm="100000">
                                          <p:val>
                                            <p:strVal val="#ppt_w"/>
                                          </p:val>
                                        </p:tav>
                                      </p:tavLst>
                                    </p:anim>
                                    <p:anim calcmode="lin" valueType="num">
                                      <p:cBhvr>
                                        <p:cTn id="41" dur="250" fill="hold"/>
                                        <p:tgtEl>
                                          <p:spTgt spid="18"/>
                                        </p:tgtEl>
                                        <p:attrNameLst>
                                          <p:attrName>ppt_h</p:attrName>
                                        </p:attrNameLst>
                                      </p:cBhvr>
                                      <p:tavLst>
                                        <p:tav tm="0">
                                          <p:val>
                                            <p:fltVal val="0"/>
                                          </p:val>
                                        </p:tav>
                                        <p:tav tm="100000">
                                          <p:val>
                                            <p:strVal val="#ppt_h"/>
                                          </p:val>
                                        </p:tav>
                                      </p:tavLst>
                                    </p:anim>
                                    <p:animEffect transition="in" filter="fade">
                                      <p:cBhvr>
                                        <p:cTn id="42" dur="250"/>
                                        <p:tgtEl>
                                          <p:spTgt spid="1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250"/>
                                        <p:tgtEl>
                                          <p:spTgt spid="28"/>
                                        </p:tgtEl>
                                      </p:cBhvr>
                                    </p:animEffect>
                                  </p:childTnLst>
                                </p:cTn>
                              </p:par>
                              <p:par>
                                <p:cTn id="46" presetID="42" presetClass="entr" presetSubtype="0" fill="hold" grpId="0" nodeType="with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250"/>
                                        <p:tgtEl>
                                          <p:spTgt spid="11"/>
                                        </p:tgtEl>
                                      </p:cBhvr>
                                    </p:animEffect>
                                    <p:anim calcmode="lin" valueType="num">
                                      <p:cBhvr>
                                        <p:cTn id="49" dur="250" fill="hold"/>
                                        <p:tgtEl>
                                          <p:spTgt spid="11"/>
                                        </p:tgtEl>
                                        <p:attrNameLst>
                                          <p:attrName>ppt_x</p:attrName>
                                        </p:attrNameLst>
                                      </p:cBhvr>
                                      <p:tavLst>
                                        <p:tav tm="0">
                                          <p:val>
                                            <p:strVal val="#ppt_x"/>
                                          </p:val>
                                        </p:tav>
                                        <p:tav tm="100000">
                                          <p:val>
                                            <p:strVal val="#ppt_x"/>
                                          </p:val>
                                        </p:tav>
                                      </p:tavLst>
                                    </p:anim>
                                    <p:anim calcmode="lin" valueType="num">
                                      <p:cBhvr>
                                        <p:cTn id="50" dur="250" fill="hold"/>
                                        <p:tgtEl>
                                          <p:spTgt spid="11"/>
                                        </p:tgtEl>
                                        <p:attrNameLst>
                                          <p:attrName>ppt_y</p:attrName>
                                        </p:attrNameLst>
                                      </p:cBhvr>
                                      <p:tavLst>
                                        <p:tav tm="0">
                                          <p:val>
                                            <p:strVal val="#ppt_y+.1"/>
                                          </p:val>
                                        </p:tav>
                                        <p:tav tm="100000">
                                          <p:val>
                                            <p:strVal val="#ppt_y"/>
                                          </p:val>
                                        </p:tav>
                                      </p:tavLst>
                                    </p:anim>
                                  </p:childTnLst>
                                </p:cTn>
                              </p:par>
                              <p:par>
                                <p:cTn id="51" presetID="47" presetClass="entr" presetSubtype="0" fill="hold" grpId="0" nodeType="with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fade">
                                      <p:cBhvr>
                                        <p:cTn id="53" dur="250"/>
                                        <p:tgtEl>
                                          <p:spTgt spid="13"/>
                                        </p:tgtEl>
                                      </p:cBhvr>
                                    </p:animEffect>
                                    <p:anim calcmode="lin" valueType="num">
                                      <p:cBhvr>
                                        <p:cTn id="54" dur="250" fill="hold"/>
                                        <p:tgtEl>
                                          <p:spTgt spid="13"/>
                                        </p:tgtEl>
                                        <p:attrNameLst>
                                          <p:attrName>ppt_x</p:attrName>
                                        </p:attrNameLst>
                                      </p:cBhvr>
                                      <p:tavLst>
                                        <p:tav tm="0">
                                          <p:val>
                                            <p:strVal val="#ppt_x"/>
                                          </p:val>
                                        </p:tav>
                                        <p:tav tm="100000">
                                          <p:val>
                                            <p:strVal val="#ppt_x"/>
                                          </p:val>
                                        </p:tav>
                                      </p:tavLst>
                                    </p:anim>
                                    <p:anim calcmode="lin" valueType="num">
                                      <p:cBhvr>
                                        <p:cTn id="55" dur="250" fill="hold"/>
                                        <p:tgtEl>
                                          <p:spTgt spid="13"/>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fade">
                                      <p:cBhvr>
                                        <p:cTn id="58" dur="250"/>
                                        <p:tgtEl>
                                          <p:spTgt spid="15"/>
                                        </p:tgtEl>
                                      </p:cBhvr>
                                    </p:animEffect>
                                    <p:anim calcmode="lin" valueType="num">
                                      <p:cBhvr>
                                        <p:cTn id="59" dur="250" fill="hold"/>
                                        <p:tgtEl>
                                          <p:spTgt spid="15"/>
                                        </p:tgtEl>
                                        <p:attrNameLst>
                                          <p:attrName>ppt_x</p:attrName>
                                        </p:attrNameLst>
                                      </p:cBhvr>
                                      <p:tavLst>
                                        <p:tav tm="0">
                                          <p:val>
                                            <p:strVal val="#ppt_x"/>
                                          </p:val>
                                        </p:tav>
                                        <p:tav tm="100000">
                                          <p:val>
                                            <p:strVal val="#ppt_x"/>
                                          </p:val>
                                        </p:tav>
                                      </p:tavLst>
                                    </p:anim>
                                    <p:anim calcmode="lin" valueType="num">
                                      <p:cBhvr>
                                        <p:cTn id="60" dur="250" fill="hold"/>
                                        <p:tgtEl>
                                          <p:spTgt spid="15"/>
                                        </p:tgtEl>
                                        <p:attrNameLst>
                                          <p:attrName>ppt_y</p:attrName>
                                        </p:attrNameLst>
                                      </p:cBhvr>
                                      <p:tavLst>
                                        <p:tav tm="0">
                                          <p:val>
                                            <p:strVal val="#ppt_y+.1"/>
                                          </p:val>
                                        </p:tav>
                                        <p:tav tm="100000">
                                          <p:val>
                                            <p:strVal val="#ppt_y"/>
                                          </p:val>
                                        </p:tav>
                                      </p:tavLst>
                                    </p:anim>
                                  </p:childTnLst>
                                </p:cTn>
                              </p:par>
                              <p:par>
                                <p:cTn id="61" presetID="47" presetClass="entr" presetSubtype="0" fill="hold" grpId="0" nodeType="with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fade">
                                      <p:cBhvr>
                                        <p:cTn id="63" dur="250"/>
                                        <p:tgtEl>
                                          <p:spTgt spid="17"/>
                                        </p:tgtEl>
                                      </p:cBhvr>
                                    </p:animEffect>
                                    <p:anim calcmode="lin" valueType="num">
                                      <p:cBhvr>
                                        <p:cTn id="64" dur="250" fill="hold"/>
                                        <p:tgtEl>
                                          <p:spTgt spid="17"/>
                                        </p:tgtEl>
                                        <p:attrNameLst>
                                          <p:attrName>ppt_x</p:attrName>
                                        </p:attrNameLst>
                                      </p:cBhvr>
                                      <p:tavLst>
                                        <p:tav tm="0">
                                          <p:val>
                                            <p:strVal val="#ppt_x"/>
                                          </p:val>
                                        </p:tav>
                                        <p:tav tm="100000">
                                          <p:val>
                                            <p:strVal val="#ppt_x"/>
                                          </p:val>
                                        </p:tav>
                                      </p:tavLst>
                                    </p:anim>
                                    <p:anim calcmode="lin" valueType="num">
                                      <p:cBhvr>
                                        <p:cTn id="65" dur="250" fill="hold"/>
                                        <p:tgtEl>
                                          <p:spTgt spid="17"/>
                                        </p:tgtEl>
                                        <p:attrNameLst>
                                          <p:attrName>ppt_y</p:attrName>
                                        </p:attrNameLst>
                                      </p:cBhvr>
                                      <p:tavLst>
                                        <p:tav tm="0">
                                          <p:val>
                                            <p:strVal val="#ppt_y-.1"/>
                                          </p:val>
                                        </p:tav>
                                        <p:tav tm="100000">
                                          <p:val>
                                            <p:strVal val="#ppt_y"/>
                                          </p:val>
                                        </p:tav>
                                      </p:tavLst>
                                    </p:anim>
                                  </p:childTnLst>
                                </p:cTn>
                              </p:par>
                              <p:par>
                                <p:cTn id="66" presetID="10" presetClass="entr" presetSubtype="0" fill="hold" grpId="0" nodeType="with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fade">
                                      <p:cBhvr>
                                        <p:cTn id="68" dur="25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5" grpId="0"/>
      <p:bldP spid="17" grpId="0"/>
      <p:bldP spid="25" grpId="0" animBg="1"/>
      <p:bldP spid="27" grpId="0" animBg="1"/>
      <p:bldP spid="28" grpId="0" animBg="1"/>
      <p:bldP spid="29" grpId="0" animBg="1"/>
      <p:bldP spid="3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p:cNvSpPr txBox="1"/>
          <p:nvPr/>
        </p:nvSpPr>
        <p:spPr>
          <a:xfrm>
            <a:off x="851535" y="5067935"/>
            <a:ext cx="9139555" cy="1568450"/>
          </a:xfrm>
          <a:prstGeom prst="rect">
            <a:avLst/>
          </a:prstGeom>
          <a:noFill/>
        </p:spPr>
        <p:txBody>
          <a:bodyPr wrap="square" rtlCol="0">
            <a:spAutoFit/>
          </a:bodyPr>
          <a:lstStyle/>
          <a:p>
            <a:pPr marL="285750" indent="-285750">
              <a:buFont typeface="Arial" panose="020B0604020202090204" pitchFamily="34" charset="0"/>
              <a:buChar char="•"/>
            </a:pPr>
            <a:r>
              <a:rPr lang="en-US" altLang="zh-CN" sz="1600" dirty="0">
                <a:solidFill>
                  <a:srgbClr val="6D6D6D"/>
                </a:solidFill>
                <a:latin typeface="微软雅黑" panose="020B0503020204020204" pitchFamily="34" charset="-122"/>
                <a:ea typeface="微软雅黑" panose="020B0503020204020204" pitchFamily="34" charset="-122"/>
              </a:rPr>
              <a:t>The expected return rate of money funds and bank financial products is on a downward </a:t>
            </a:r>
            <a:r>
              <a:rPr lang="en-US" altLang="zh-CN" sz="1600" dirty="0" err="1">
                <a:solidFill>
                  <a:srgbClr val="6D6D6D"/>
                </a:solidFill>
                <a:latin typeface="微软雅黑" panose="020B0503020204020204" pitchFamily="34" charset="-122"/>
                <a:ea typeface="微软雅黑" panose="020B0503020204020204" pitchFamily="34" charset="-122"/>
              </a:rPr>
              <a:t>trend.However</a:t>
            </a:r>
            <a:r>
              <a:rPr lang="en-US" altLang="zh-CN" sz="1600" dirty="0">
                <a:solidFill>
                  <a:srgbClr val="6D6D6D"/>
                </a:solidFill>
                <a:latin typeface="微软雅黑" panose="020B0503020204020204" pitchFamily="34" charset="-122"/>
                <a:ea typeface="微软雅黑" panose="020B0503020204020204" pitchFamily="34" charset="-122"/>
              </a:rPr>
              <a:t>, in the short term, the expected yield rate of bank financial products is slightly higher than the expected return of funds.</a:t>
            </a:r>
          </a:p>
          <a:p>
            <a:pPr marL="285750" indent="-285750">
              <a:buFont typeface="Arial" panose="020B0604020202090204" pitchFamily="34" charset="0"/>
              <a:buChar char="•"/>
            </a:pPr>
            <a:endParaRPr lang="en-US" altLang="zh-CN" sz="1600" dirty="0">
              <a:solidFill>
                <a:srgbClr val="6D6D6D"/>
              </a:solidFill>
              <a:latin typeface="微软雅黑" panose="020B0503020204020204" pitchFamily="34" charset="-122"/>
              <a:ea typeface="微软雅黑" panose="020B0503020204020204" pitchFamily="34" charset="-122"/>
            </a:endParaRPr>
          </a:p>
          <a:p>
            <a:pPr marL="285750" indent="-285750">
              <a:buFont typeface="Arial" panose="020B0604020202090204" pitchFamily="34" charset="0"/>
              <a:buChar char="•"/>
            </a:pPr>
            <a:r>
              <a:rPr lang="en-US" altLang="zh-CN" sz="1600" dirty="0">
                <a:solidFill>
                  <a:srgbClr val="6D6D6D"/>
                </a:solidFill>
                <a:latin typeface="微软雅黑" panose="020B0503020204020204" pitchFamily="34" charset="-122"/>
                <a:ea typeface="微软雅黑" panose="020B0503020204020204" pitchFamily="34" charset="-122"/>
              </a:rPr>
              <a:t>The financial products of BOC are mostly concentrated in the range of 1 to 3 months and 3 to 6 months, and the period is relatively short.</a:t>
            </a:r>
            <a:endParaRPr lang="en-US" altLang="zh-CN" sz="1600" dirty="0">
              <a:solidFill>
                <a:srgbClr val="6D6D6D"/>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90204" pitchFamily="34" charset="0"/>
            </a:endParaRPr>
          </a:p>
        </p:txBody>
      </p:sp>
      <p:cxnSp>
        <p:nvCxnSpPr>
          <p:cNvPr id="35" name="Straight Connector 34"/>
          <p:cNvCxnSpPr/>
          <p:nvPr/>
        </p:nvCxnSpPr>
        <p:spPr>
          <a:xfrm>
            <a:off x="6712289" y="1614493"/>
            <a:ext cx="1803991" cy="0"/>
          </a:xfrm>
          <a:prstGeom prst="line">
            <a:avLst/>
          </a:prstGeom>
          <a:ln w="3175">
            <a:solidFill>
              <a:srgbClr val="7F8C8D"/>
            </a:solidFill>
            <a:prstDash val="dash"/>
            <a:tailEnd type="ova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6616365" y="1283104"/>
            <a:ext cx="3244215" cy="460375"/>
          </a:xfrm>
          <a:prstGeom prst="rect">
            <a:avLst/>
          </a:prstGeom>
          <a:noFill/>
        </p:spPr>
        <p:txBody>
          <a:bodyPr wrap="none" rtlCol="0">
            <a:spAutoFit/>
          </a:bodyPr>
          <a:lstStyle/>
          <a:p>
            <a:r>
              <a:rPr lang="en-US" altLang="zh-CN" sz="2400" b="1" dirty="0">
                <a:solidFill>
                  <a:srgbClr val="C00000"/>
                </a:solidFill>
                <a:latin typeface="微软雅黑" panose="020B0503020204020204" pitchFamily="34" charset="-122"/>
                <a:ea typeface="微软雅黑" panose="020B0503020204020204" pitchFamily="34" charset="-122"/>
              </a:rPr>
              <a:t>Fund trading market:</a:t>
            </a:r>
            <a:endParaRPr lang="en-US" altLang="zh-CN" sz="2400" b="1" dirty="0">
              <a:solidFill>
                <a:srgbClr val="C00000"/>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90204" pitchFamily="34" charset="0"/>
            </a:endParaRPr>
          </a:p>
        </p:txBody>
      </p:sp>
      <p:sp>
        <p:nvSpPr>
          <p:cNvPr id="37" name="TextBox 36"/>
          <p:cNvSpPr txBox="1"/>
          <p:nvPr/>
        </p:nvSpPr>
        <p:spPr>
          <a:xfrm>
            <a:off x="6616065" y="1749425"/>
            <a:ext cx="5403850" cy="2553335"/>
          </a:xfrm>
          <a:prstGeom prst="rect">
            <a:avLst/>
          </a:prstGeom>
          <a:noFill/>
        </p:spPr>
        <p:txBody>
          <a:bodyPr wrap="square" rtlCol="0">
            <a:spAutoFit/>
          </a:bodyPr>
          <a:lstStyle/>
          <a:p>
            <a:pPr marL="285750" indent="-285750">
              <a:buFont typeface="Arial" panose="020B0604020202090204" pitchFamily="34" charset="0"/>
              <a:buChar char="•"/>
            </a:pP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Most of the bank financial products are invested in bond assets, which is less risky. The investment direction of different types of funds is quite different.</a:t>
            </a:r>
          </a:p>
          <a:p>
            <a:pPr indent="0">
              <a:buFont typeface="Arial" panose="020B0604020202090204" pitchFamily="34" charset="0"/>
              <a:buNone/>
            </a:pPr>
            <a:endParaRPr lang="zh-CN"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buFont typeface="Arial" panose="020B0604020202090204" pitchFamily="34" charset="0"/>
              <a:buChar char="•"/>
            </a:pP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For example, bond funds mainly invest in fixed expected income securities, which have relatively low risk, while stock funds mostly invest in equity markets, with relatively higher risks.</a:t>
            </a:r>
            <a:endParaRPr lang="en-US" sz="1600" dirty="0">
              <a:solidFill>
                <a:schemeClr val="tx1">
                  <a:lumMod val="75000"/>
                  <a:lumOff val="25000"/>
                </a:scheme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90204" pitchFamily="34" charset="0"/>
            </a:endParaRPr>
          </a:p>
          <a:p>
            <a:pPr marL="285750" indent="-285750">
              <a:buFont typeface="Arial" panose="020B0604020202090204" pitchFamily="34" charset="0"/>
              <a:buChar char="•"/>
            </a:pP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TextBox 95"/>
          <p:cNvSpPr txBox="1"/>
          <p:nvPr/>
        </p:nvSpPr>
        <p:spPr>
          <a:xfrm>
            <a:off x="413150" y="586843"/>
            <a:ext cx="5301850" cy="1077218"/>
          </a:xfrm>
          <a:prstGeom prst="rect">
            <a:avLst/>
          </a:prstGeom>
          <a:noFill/>
        </p:spPr>
        <p:txBody>
          <a:bodyPr wrap="square" rtlCol="0">
            <a:spAutoFit/>
          </a:bodyPr>
          <a:lstStyle/>
          <a:p>
            <a:r>
              <a:rPr lang="en-US" sz="3200" b="1" dirty="0">
                <a:solidFill>
                  <a:schemeClr val="accent6"/>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90204" pitchFamily="34" charset="0"/>
              </a:rPr>
              <a:t>4. THREAT OF SUBSTITUTE PRODUCTS</a:t>
            </a:r>
          </a:p>
        </p:txBody>
      </p:sp>
      <p:pic>
        <p:nvPicPr>
          <p:cNvPr id="12" name="图片 11" descr="16"/>
          <p:cNvPicPr>
            <a:picLocks noChangeAspect="1"/>
          </p:cNvPicPr>
          <p:nvPr/>
        </p:nvPicPr>
        <p:blipFill>
          <a:blip r:embed="rId3"/>
          <a:stretch>
            <a:fillRect/>
          </a:stretch>
        </p:blipFill>
        <p:spPr>
          <a:xfrm>
            <a:off x="0" y="1921309"/>
            <a:ext cx="6348831" cy="297711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400" advClick="0" advTm="1500">
        <p14:doors/>
      </p:transition>
    </mc:Choice>
    <mc:Fallback xmlns="">
      <p:transition spd="slow"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250"/>
                                        <p:tgtEl>
                                          <p:spTgt spid="36"/>
                                        </p:tgtEl>
                                      </p:cBhvr>
                                    </p:animEffect>
                                    <p:anim calcmode="lin" valueType="num">
                                      <p:cBhvr>
                                        <p:cTn id="8" dur="250" fill="hold"/>
                                        <p:tgtEl>
                                          <p:spTgt spid="36"/>
                                        </p:tgtEl>
                                        <p:attrNameLst>
                                          <p:attrName>ppt_x</p:attrName>
                                        </p:attrNameLst>
                                      </p:cBhvr>
                                      <p:tavLst>
                                        <p:tav tm="0">
                                          <p:val>
                                            <p:strVal val="#ppt_x"/>
                                          </p:val>
                                        </p:tav>
                                        <p:tav tm="100000">
                                          <p:val>
                                            <p:strVal val="#ppt_x"/>
                                          </p:val>
                                        </p:tav>
                                      </p:tavLst>
                                    </p:anim>
                                    <p:anim calcmode="lin" valueType="num">
                                      <p:cBhvr>
                                        <p:cTn id="9" dur="250" fill="hold"/>
                                        <p:tgtEl>
                                          <p:spTgt spid="36"/>
                                        </p:tgtEl>
                                        <p:attrNameLst>
                                          <p:attrName>ppt_y</p:attrName>
                                        </p:attrNameLst>
                                      </p:cBhvr>
                                      <p:tavLst>
                                        <p:tav tm="0">
                                          <p:val>
                                            <p:strVal val="#ppt_y-.1"/>
                                          </p:val>
                                        </p:tav>
                                        <p:tav tm="100000">
                                          <p:val>
                                            <p:strVal val="#ppt_y"/>
                                          </p:val>
                                        </p:tav>
                                      </p:tavLst>
                                    </p:anim>
                                  </p:childTnLst>
                                </p:cTn>
                              </p:par>
                              <p:par>
                                <p:cTn id="10" presetID="22" presetClass="entr" presetSubtype="8" fill="hold" nodeType="with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wipe(left)">
                                      <p:cBhvr>
                                        <p:cTn id="12" dur="250"/>
                                        <p:tgtEl>
                                          <p:spTgt spid="35"/>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randombar(horizontal)">
                                      <p:cBhvr>
                                        <p:cTn id="15" dur="250"/>
                                        <p:tgtEl>
                                          <p:spTgt spid="3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fade">
                                      <p:cBhvr>
                                        <p:cTn id="18" dur="250"/>
                                        <p:tgtEl>
                                          <p:spTgt spid="3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2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6" grpId="0"/>
      <p:bldP spid="37"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733731" y="4311176"/>
            <a:ext cx="10724538" cy="2061210"/>
          </a:xfrm>
          <a:prstGeom prst="rect">
            <a:avLst/>
          </a:prstGeom>
          <a:noFill/>
        </p:spPr>
        <p:txBody>
          <a:bodyPr wrap="square" rtlCol="0">
            <a:spAutoFit/>
          </a:bodyPr>
          <a:lstStyle/>
          <a:p>
            <a:r>
              <a:rPr lang="en-US" altLang="zh-CN" sz="1600" dirty="0">
                <a:solidFill>
                  <a:srgbClr val="C00000"/>
                </a:solidFill>
                <a:latin typeface="微软雅黑" panose="020B0503020204020204" pitchFamily="34" charset="-122"/>
                <a:ea typeface="微软雅黑" panose="020B0503020204020204" pitchFamily="34" charset="-122"/>
              </a:rPr>
              <a:t>The main competition </a:t>
            </a:r>
            <a:r>
              <a:rPr lang="en-US" altLang="zh-CN" sz="1600" dirty="0">
                <a:latin typeface="微软雅黑" panose="020B0503020204020204" pitchFamily="34" charset="-122"/>
                <a:ea typeface="微软雅黑" panose="020B0503020204020204" pitchFamily="34" charset="-122"/>
              </a:rPr>
              <a:t>is </a:t>
            </a:r>
            <a:r>
              <a:rPr lang="en-US" altLang="zh-CN" sz="1600" dirty="0">
                <a:solidFill>
                  <a:srgbClr val="BA0B31"/>
                </a:solidFill>
                <a:latin typeface="微软雅黑" panose="020B0503020204020204" pitchFamily="34" charset="-122"/>
                <a:ea typeface="微软雅黑" panose="020B0503020204020204" pitchFamily="34" charset="-122"/>
              </a:rPr>
              <a:t>four state-owned commercial banks</a:t>
            </a:r>
            <a:r>
              <a:rPr lang="en-US" altLang="zh-CN" sz="1600" dirty="0">
                <a:latin typeface="微软雅黑" panose="020B0503020204020204" pitchFamily="34" charset="-122"/>
                <a:ea typeface="微软雅黑" panose="020B0503020204020204" pitchFamily="34" charset="-122"/>
              </a:rPr>
              <a:t> (Industrial and Commercial Bank of China, Agricultural Bank of China, China Construction Bank and Bank of Communications).</a:t>
            </a:r>
          </a:p>
          <a:p>
            <a:endParaRPr lang="en-US"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And </a:t>
            </a:r>
            <a:r>
              <a:rPr lang="en-US" altLang="zh-CN" sz="1600" dirty="0">
                <a:solidFill>
                  <a:srgbClr val="BA0B31"/>
                </a:solidFill>
                <a:latin typeface="微软雅黑" panose="020B0503020204020204" pitchFamily="34" charset="-122"/>
                <a:ea typeface="微软雅黑" panose="020B0503020204020204" pitchFamily="34" charset="-122"/>
              </a:rPr>
              <a:t>12 joint-stock banks</a:t>
            </a:r>
            <a:r>
              <a:rPr lang="en-US" altLang="zh-CN" sz="1600" dirty="0">
                <a:latin typeface="微软雅黑" panose="020B0503020204020204" pitchFamily="34" charset="-122"/>
                <a:ea typeface="微软雅黑" panose="020B0503020204020204" pitchFamily="34" charset="-122"/>
              </a:rPr>
              <a:t> such as China CITIC Bank, </a:t>
            </a:r>
            <a:r>
              <a:rPr lang="en-US" altLang="zh-CN" sz="1600" dirty="0">
                <a:solidFill>
                  <a:srgbClr val="BA0B31"/>
                </a:solidFill>
                <a:latin typeface="微软雅黑" panose="020B0503020204020204" pitchFamily="34" charset="-122"/>
                <a:ea typeface="微软雅黑" panose="020B0503020204020204" pitchFamily="34" charset="-122"/>
              </a:rPr>
              <a:t>regional joint-stock banks</a:t>
            </a:r>
            <a:r>
              <a:rPr lang="en-US" altLang="zh-CN" sz="1600" dirty="0">
                <a:latin typeface="微软雅黑" panose="020B0503020204020204" pitchFamily="34" charset="-122"/>
                <a:ea typeface="微软雅黑" panose="020B0503020204020204" pitchFamily="34" charset="-122"/>
              </a:rPr>
              <a:t> such as Bank of </a:t>
            </a:r>
            <a:r>
              <a:rPr lang="en-US" altLang="zh-CN" sz="1600" dirty="0" err="1">
                <a:latin typeface="微软雅黑" panose="020B0503020204020204" pitchFamily="34" charset="-122"/>
                <a:ea typeface="微软雅黑" panose="020B0503020204020204" pitchFamily="34" charset="-122"/>
              </a:rPr>
              <a:t>Chengdu. There</a:t>
            </a:r>
            <a:r>
              <a:rPr lang="en-US" altLang="zh-CN" sz="1600" dirty="0">
                <a:latin typeface="微软雅黑" panose="020B0503020204020204" pitchFamily="34" charset="-122"/>
                <a:ea typeface="微软雅黑" panose="020B0503020204020204" pitchFamily="34" charset="-122"/>
              </a:rPr>
              <a:t> is also </a:t>
            </a:r>
            <a:r>
              <a:rPr lang="en-US" altLang="zh-CN" sz="1600" dirty="0">
                <a:solidFill>
                  <a:srgbClr val="C00000"/>
                </a:solidFill>
                <a:latin typeface="微软雅黑" panose="020B0503020204020204" pitchFamily="34" charset="-122"/>
                <a:ea typeface="微软雅黑" panose="020B0503020204020204" pitchFamily="34" charset="-122"/>
              </a:rPr>
              <a:t>secondary competition </a:t>
            </a:r>
            <a:r>
              <a:rPr lang="en-US" altLang="zh-CN" sz="1600" dirty="0">
                <a:latin typeface="微软雅黑" panose="020B0503020204020204" pitchFamily="34" charset="-122"/>
                <a:ea typeface="微软雅黑" panose="020B0503020204020204" pitchFamily="34" charset="-122"/>
              </a:rPr>
              <a:t>from multinational banks.</a:t>
            </a:r>
          </a:p>
          <a:p>
            <a:endParaRPr lang="en-US"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Bank of China has long ranked </a:t>
            </a:r>
            <a:r>
              <a:rPr lang="en-US" altLang="zh-CN" sz="1600" dirty="0">
                <a:solidFill>
                  <a:srgbClr val="BA0B31"/>
                </a:solidFill>
                <a:latin typeface="微软雅黑" panose="020B0503020204020204" pitchFamily="34" charset="-122"/>
                <a:ea typeface="微软雅黑" panose="020B0503020204020204" pitchFamily="34" charset="-122"/>
              </a:rPr>
              <a:t>third to fourth</a:t>
            </a:r>
            <a:r>
              <a:rPr lang="en-US" altLang="zh-CN" sz="1600" dirty="0">
                <a:latin typeface="微软雅黑" panose="020B0503020204020204" pitchFamily="34" charset="-122"/>
                <a:ea typeface="微软雅黑" panose="020B0503020204020204" pitchFamily="34" charset="-122"/>
              </a:rPr>
              <a:t> in the rankings over the years, and Industrial and Commercial Bank of China and China Construction Bank have long been in a leading position.</a:t>
            </a:r>
          </a:p>
        </p:txBody>
      </p:sp>
      <p:sp>
        <p:nvSpPr>
          <p:cNvPr id="23" name="TextBox 95"/>
          <p:cNvSpPr txBox="1"/>
          <p:nvPr/>
        </p:nvSpPr>
        <p:spPr>
          <a:xfrm>
            <a:off x="413150" y="586843"/>
            <a:ext cx="5682850" cy="1077218"/>
          </a:xfrm>
          <a:prstGeom prst="rect">
            <a:avLst/>
          </a:prstGeom>
          <a:noFill/>
        </p:spPr>
        <p:txBody>
          <a:bodyPr wrap="square" rtlCol="0">
            <a:spAutoFit/>
          </a:bodyPr>
          <a:lstStyle/>
          <a:p>
            <a:r>
              <a:rPr lang="en-US" sz="3200" b="1" dirty="0">
                <a:solidFill>
                  <a:schemeClr val="accent6"/>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90204" pitchFamily="34" charset="0"/>
              </a:rPr>
              <a:t>5. RIVALRY AMONG DIFFERENT COMPETITORS</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067" y="1681247"/>
            <a:ext cx="3286125" cy="2164421"/>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2148" y="1681247"/>
            <a:ext cx="3323294" cy="2170113"/>
          </a:xfrm>
          <a:prstGeom prst="rect">
            <a:avLst/>
          </a:prstGeom>
        </p:spPr>
      </p:pic>
      <p:pic>
        <p:nvPicPr>
          <p:cNvPr id="12" name="图片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54320" y="1664061"/>
            <a:ext cx="3954782" cy="2647115"/>
          </a:xfrm>
          <a:prstGeom prst="rect">
            <a:avLst/>
          </a:prstGeom>
        </p:spPr>
      </p:pic>
    </p:spTree>
  </p:cSld>
  <p:clrMapOvr>
    <a:masterClrMapping/>
  </p:clrMapOvr>
  <p:transition spd="slow" advClick="0" advTm="150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250"/>
                                        <p:tgtEl>
                                          <p:spTgt spid="23"/>
                                        </p:tgtEl>
                                      </p:cBhvr>
                                    </p:animEffect>
                                  </p:childTnLst>
                                </p:cTn>
                              </p:par>
                              <p:par>
                                <p:cTn id="8" presetID="10" presetClass="entr" presetSubtype="0" fill="hold" grpId="1" nodeType="withEffect">
                                  <p:stCondLst>
                                    <p:cond delay="0"/>
                                  </p:stCondLst>
                                  <p:iterate type="lt">
                                    <p:tmPct val="0"/>
                                  </p:iterate>
                                  <p:childTnLst>
                                    <p:set>
                                      <p:cBhvr>
                                        <p:cTn id="9" dur="1" fill="hold">
                                          <p:stCondLst>
                                            <p:cond delay="0"/>
                                          </p:stCondLst>
                                        </p:cTn>
                                        <p:tgtEl>
                                          <p:spTgt spid="22"/>
                                        </p:tgtEl>
                                        <p:attrNameLst>
                                          <p:attrName>style.visibility</p:attrName>
                                        </p:attrNameLst>
                                      </p:cBhvr>
                                      <p:to>
                                        <p:strVal val="visible"/>
                                      </p:to>
                                    </p:set>
                                    <p:animEffect transition="in" filter="fade">
                                      <p:cBhvr>
                                        <p:cTn id="10" dur="25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1"/>
      <p:bldP spid="2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297276" y="1596511"/>
            <a:ext cx="1674771" cy="1674771"/>
            <a:chOff x="4180436" y="2034661"/>
            <a:chExt cx="1674771" cy="1674771"/>
          </a:xfrm>
        </p:grpSpPr>
        <p:sp>
          <p:nvSpPr>
            <p:cNvPr id="7" name="Rounded Rectangle 6"/>
            <p:cNvSpPr/>
            <p:nvPr/>
          </p:nvSpPr>
          <p:spPr>
            <a:xfrm>
              <a:off x="4276200" y="2130425"/>
              <a:ext cx="1483242" cy="1483242"/>
            </a:xfrm>
            <a:prstGeom prst="roundRect">
              <a:avLst>
                <a:gd name="adj" fmla="val 6631"/>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solidFill>
                    <a:schemeClr val="bg1"/>
                  </a:solidFill>
                  <a:latin typeface="Arial" panose="020B0604020202090204" pitchFamily="34" charset="0"/>
                  <a:ea typeface="微软雅黑" panose="020B0503020204020204" pitchFamily="34" charset="-122"/>
                  <a:cs typeface="Open Sans" panose="020B0606030504020204" pitchFamily="34" charset="0"/>
                  <a:sym typeface="Arial" panose="020B0604020202090204" pitchFamily="34" charset="0"/>
                </a:rPr>
                <a:t>S</a:t>
              </a:r>
            </a:p>
          </p:txBody>
        </p:sp>
        <p:sp>
          <p:nvSpPr>
            <p:cNvPr id="12" name="Rounded Rectangle 11"/>
            <p:cNvSpPr/>
            <p:nvPr/>
          </p:nvSpPr>
          <p:spPr>
            <a:xfrm>
              <a:off x="4180436" y="2034661"/>
              <a:ext cx="1674771" cy="1674771"/>
            </a:xfrm>
            <a:prstGeom prst="roundRect">
              <a:avLst>
                <a:gd name="adj" fmla="val 6631"/>
              </a:avLst>
            </a:prstGeom>
            <a:noFill/>
            <a:ln w="3175">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grpSp>
      <p:grpSp>
        <p:nvGrpSpPr>
          <p:cNvPr id="3" name="组合 2"/>
          <p:cNvGrpSpPr/>
          <p:nvPr/>
        </p:nvGrpSpPr>
        <p:grpSpPr>
          <a:xfrm>
            <a:off x="6453634" y="1596511"/>
            <a:ext cx="1674771" cy="1674771"/>
            <a:chOff x="6336794" y="2034661"/>
            <a:chExt cx="1674771" cy="1674771"/>
          </a:xfrm>
        </p:grpSpPr>
        <p:sp>
          <p:nvSpPr>
            <p:cNvPr id="13" name="Rounded Rectangle 12"/>
            <p:cNvSpPr/>
            <p:nvPr/>
          </p:nvSpPr>
          <p:spPr>
            <a:xfrm>
              <a:off x="6432558" y="2130425"/>
              <a:ext cx="1483242" cy="1483242"/>
            </a:xfrm>
            <a:prstGeom prst="roundRect">
              <a:avLst>
                <a:gd name="adj" fmla="val 6631"/>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solidFill>
                    <a:schemeClr val="bg1"/>
                  </a:solidFill>
                  <a:latin typeface="Arial" panose="020B0604020202090204" pitchFamily="34" charset="0"/>
                  <a:ea typeface="微软雅黑" panose="020B0503020204020204" pitchFamily="34" charset="-122"/>
                  <a:cs typeface="Open Sans" panose="020B0606030504020204" pitchFamily="34" charset="0"/>
                  <a:sym typeface="Arial" panose="020B0604020202090204" pitchFamily="34" charset="0"/>
                </a:rPr>
                <a:t>W</a:t>
              </a:r>
            </a:p>
          </p:txBody>
        </p:sp>
        <p:sp>
          <p:nvSpPr>
            <p:cNvPr id="14" name="Rounded Rectangle 13"/>
            <p:cNvSpPr/>
            <p:nvPr/>
          </p:nvSpPr>
          <p:spPr>
            <a:xfrm>
              <a:off x="6336794" y="2034661"/>
              <a:ext cx="1674771" cy="1674771"/>
            </a:xfrm>
            <a:prstGeom prst="roundRect">
              <a:avLst>
                <a:gd name="adj" fmla="val 6631"/>
              </a:avLst>
            </a:prstGeom>
            <a:noFill/>
            <a:ln w="3175">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grpSp>
      <p:grpSp>
        <p:nvGrpSpPr>
          <p:cNvPr id="5" name="组合 4"/>
          <p:cNvGrpSpPr/>
          <p:nvPr/>
        </p:nvGrpSpPr>
        <p:grpSpPr>
          <a:xfrm>
            <a:off x="4297276" y="3530036"/>
            <a:ext cx="1674771" cy="1674771"/>
            <a:chOff x="4180436" y="3968186"/>
            <a:chExt cx="1674771" cy="1674771"/>
          </a:xfrm>
        </p:grpSpPr>
        <p:sp>
          <p:nvSpPr>
            <p:cNvPr id="15" name="Rounded Rectangle 14"/>
            <p:cNvSpPr/>
            <p:nvPr/>
          </p:nvSpPr>
          <p:spPr>
            <a:xfrm>
              <a:off x="4276200" y="4063950"/>
              <a:ext cx="1483242" cy="1483242"/>
            </a:xfrm>
            <a:prstGeom prst="roundRect">
              <a:avLst>
                <a:gd name="adj" fmla="val 6631"/>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solidFill>
                    <a:schemeClr val="bg1"/>
                  </a:solidFill>
                  <a:latin typeface="Arial" panose="020B0604020202090204" pitchFamily="34" charset="0"/>
                  <a:ea typeface="微软雅黑" panose="020B0503020204020204" pitchFamily="34" charset="-122"/>
                  <a:cs typeface="Open Sans" panose="020B0606030504020204" pitchFamily="34" charset="0"/>
                  <a:sym typeface="Arial" panose="020B0604020202090204" pitchFamily="34" charset="0"/>
                </a:rPr>
                <a:t>O</a:t>
              </a:r>
            </a:p>
          </p:txBody>
        </p:sp>
        <p:sp>
          <p:nvSpPr>
            <p:cNvPr id="16" name="Rounded Rectangle 15"/>
            <p:cNvSpPr/>
            <p:nvPr/>
          </p:nvSpPr>
          <p:spPr>
            <a:xfrm>
              <a:off x="4180436" y="3968186"/>
              <a:ext cx="1674771" cy="1674771"/>
            </a:xfrm>
            <a:prstGeom prst="roundRect">
              <a:avLst>
                <a:gd name="adj" fmla="val 6631"/>
              </a:avLst>
            </a:prstGeom>
            <a:noFill/>
            <a:ln w="3175">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grpSp>
      <p:grpSp>
        <p:nvGrpSpPr>
          <p:cNvPr id="4" name="组合 3"/>
          <p:cNvGrpSpPr/>
          <p:nvPr/>
        </p:nvGrpSpPr>
        <p:grpSpPr>
          <a:xfrm>
            <a:off x="6453634" y="3530036"/>
            <a:ext cx="1674771" cy="1674771"/>
            <a:chOff x="6336794" y="3968186"/>
            <a:chExt cx="1674771" cy="1674771"/>
          </a:xfrm>
        </p:grpSpPr>
        <p:sp>
          <p:nvSpPr>
            <p:cNvPr id="17" name="Rounded Rectangle 16"/>
            <p:cNvSpPr/>
            <p:nvPr/>
          </p:nvSpPr>
          <p:spPr>
            <a:xfrm>
              <a:off x="6432558" y="4063950"/>
              <a:ext cx="1483242" cy="1483242"/>
            </a:xfrm>
            <a:prstGeom prst="roundRect">
              <a:avLst>
                <a:gd name="adj" fmla="val 6631"/>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solidFill>
                    <a:schemeClr val="bg1"/>
                  </a:solidFill>
                  <a:latin typeface="Arial" panose="020B0604020202090204" pitchFamily="34" charset="0"/>
                  <a:ea typeface="微软雅黑" panose="020B0503020204020204" pitchFamily="34" charset="-122"/>
                  <a:cs typeface="Open Sans" panose="020B0606030504020204" pitchFamily="34" charset="0"/>
                  <a:sym typeface="Arial" panose="020B0604020202090204" pitchFamily="34" charset="0"/>
                </a:rPr>
                <a:t>T</a:t>
              </a:r>
            </a:p>
          </p:txBody>
        </p:sp>
        <p:sp>
          <p:nvSpPr>
            <p:cNvPr id="18" name="Rounded Rectangle 17"/>
            <p:cNvSpPr/>
            <p:nvPr/>
          </p:nvSpPr>
          <p:spPr>
            <a:xfrm>
              <a:off x="6336794" y="3968186"/>
              <a:ext cx="1674771" cy="1674771"/>
            </a:xfrm>
            <a:prstGeom prst="roundRect">
              <a:avLst>
                <a:gd name="adj" fmla="val 6631"/>
              </a:avLst>
            </a:prstGeom>
            <a:noFill/>
            <a:ln w="3175">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grpSp>
      <p:sp>
        <p:nvSpPr>
          <p:cNvPr id="20" name="TextBox 19"/>
          <p:cNvSpPr txBox="1"/>
          <p:nvPr/>
        </p:nvSpPr>
        <p:spPr>
          <a:xfrm>
            <a:off x="1022985" y="1742440"/>
            <a:ext cx="3274060" cy="1383665"/>
          </a:xfrm>
          <a:prstGeom prst="rect">
            <a:avLst/>
          </a:prstGeom>
          <a:noFill/>
        </p:spPr>
        <p:txBody>
          <a:bodyPr wrap="square" rtlCol="0">
            <a:spAutoFit/>
          </a:bodyPr>
          <a:lstStyle/>
          <a:p>
            <a:pPr algn="ctr"/>
            <a:r>
              <a:rPr lang="en-US" altLang="zh-CN" sz="2000" b="1" dirty="0">
                <a:solidFill>
                  <a:srgbClr val="C00000"/>
                </a:solidFill>
                <a:latin typeface="微软雅黑" panose="020B0503020204020204" pitchFamily="34" charset="-122"/>
                <a:ea typeface="微软雅黑" panose="020B0503020204020204" pitchFamily="34" charset="-122"/>
              </a:rPr>
              <a:t>International advantages</a:t>
            </a:r>
            <a:endParaRPr lang="en-US" altLang="zh-CN" sz="2000" b="1" dirty="0">
              <a:solidFill>
                <a:srgbClr val="C00000"/>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90204" pitchFamily="34" charset="0"/>
            </a:endParaRPr>
          </a:p>
          <a:p>
            <a:pPr marL="285750" indent="-285750" algn="ctr">
              <a:buFont typeface="Wingdings" panose="05000000000000000000" pitchFamily="2" charset="2"/>
              <a:buChar char="ü"/>
            </a:pPr>
            <a:r>
              <a:rPr lang="en-US" altLang="zh-CN" sz="1600" dirty="0">
                <a:latin typeface="微软雅黑" panose="020B0503020204020204" pitchFamily="34" charset="-122"/>
                <a:ea typeface="微软雅黑" panose="020B0503020204020204" pitchFamily="34" charset="-122"/>
              </a:rPr>
              <a:t>High degree of internationalization</a:t>
            </a:r>
            <a:endPar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90204" pitchFamily="34" charset="0"/>
            </a:endParaRPr>
          </a:p>
          <a:p>
            <a:pPr marL="285750" indent="-285750" algn="ctr">
              <a:buFont typeface="Wingdings" panose="05000000000000000000" pitchFamily="2" charset="2"/>
              <a:buChar char="ü"/>
            </a:pPr>
            <a:r>
              <a:rPr lang="en-US" altLang="zh-CN" sz="1600" dirty="0">
                <a:latin typeface="微软雅黑" panose="020B0503020204020204" pitchFamily="34" charset="-122"/>
                <a:ea typeface="微软雅黑" panose="020B0503020204020204" pitchFamily="34" charset="-122"/>
              </a:rPr>
              <a:t>Beijing Olympic Games Partner</a:t>
            </a:r>
          </a:p>
        </p:txBody>
      </p:sp>
      <p:sp>
        <p:nvSpPr>
          <p:cNvPr id="21" name="TextBox 20"/>
          <p:cNvSpPr txBox="1"/>
          <p:nvPr/>
        </p:nvSpPr>
        <p:spPr>
          <a:xfrm>
            <a:off x="623616" y="3597979"/>
            <a:ext cx="3673659" cy="1692771"/>
          </a:xfrm>
          <a:prstGeom prst="rect">
            <a:avLst/>
          </a:prstGeom>
          <a:noFill/>
        </p:spPr>
        <p:txBody>
          <a:bodyPr wrap="square" rtlCol="0">
            <a:spAutoFit/>
          </a:bodyPr>
          <a:lstStyle/>
          <a:p>
            <a:pPr algn="ctr"/>
            <a:r>
              <a:rPr lang="en-US" altLang="zh-CN" sz="2000" b="1" dirty="0">
                <a:solidFill>
                  <a:srgbClr val="6D6D6D"/>
                </a:solidFill>
                <a:latin typeface="微软雅黑" panose="020B0503020204020204" pitchFamily="34" charset="-122"/>
                <a:ea typeface="微软雅黑" panose="020B0503020204020204" pitchFamily="34" charset="-122"/>
              </a:rPr>
              <a:t>Excellent domestic economic environment</a:t>
            </a:r>
            <a:endParaRPr lang="en-US" altLang="zh-CN" sz="2000" b="1" dirty="0">
              <a:solidFill>
                <a:srgbClr val="6D6D6D"/>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90204" pitchFamily="34" charset="0"/>
            </a:endParaRPr>
          </a:p>
          <a:p>
            <a:pPr marL="285750" indent="-285750" algn="ctr">
              <a:buFont typeface="Wingdings" panose="05000000000000000000" pitchFamily="2" charset="2"/>
              <a:buChar char="ü"/>
            </a:pPr>
            <a:r>
              <a:rPr lang="en-US" altLang="zh-CN" sz="1600" dirty="0">
                <a:latin typeface="微软雅黑" panose="020B0503020204020204" pitchFamily="34" charset="-122"/>
                <a:ea typeface="微软雅黑" panose="020B0503020204020204" pitchFamily="34" charset="-122"/>
              </a:rPr>
              <a:t>The field of personal consumer credit is prominent</a:t>
            </a:r>
          </a:p>
          <a:p>
            <a:pPr marL="285750" indent="-285750" algn="ctr">
              <a:buFont typeface="Wingdings" panose="05000000000000000000" pitchFamily="2" charset="2"/>
              <a:buChar char="ü"/>
            </a:pPr>
            <a:r>
              <a:rPr lang="en-US" altLang="zh-CN" sz="1600" dirty="0">
                <a:latin typeface="微软雅黑" panose="020B0503020204020204" pitchFamily="34" charset="-122"/>
                <a:ea typeface="微软雅黑" panose="020B0503020204020204" pitchFamily="34" charset="-122"/>
              </a:rPr>
              <a:t>Release of potential financial demand in urban and rural areas</a:t>
            </a:r>
          </a:p>
        </p:txBody>
      </p:sp>
      <p:sp>
        <p:nvSpPr>
          <p:cNvPr id="22" name="TextBox 21"/>
          <p:cNvSpPr txBox="1"/>
          <p:nvPr/>
        </p:nvSpPr>
        <p:spPr>
          <a:xfrm>
            <a:off x="8224169" y="2079953"/>
            <a:ext cx="2190055" cy="707886"/>
          </a:xfrm>
          <a:prstGeom prst="rect">
            <a:avLst/>
          </a:prstGeom>
          <a:noFill/>
        </p:spPr>
        <p:txBody>
          <a:bodyPr wrap="square" rtlCol="0">
            <a:spAutoFit/>
          </a:bodyPr>
          <a:lstStyle/>
          <a:p>
            <a:r>
              <a:rPr lang="en-US" altLang="zh-CN" sz="2000" b="1" dirty="0">
                <a:solidFill>
                  <a:srgbClr val="6D6D6D"/>
                </a:solidFill>
                <a:latin typeface="微软雅黑" panose="020B0503020204020204" pitchFamily="34" charset="-122"/>
                <a:ea typeface="微软雅黑" panose="020B0503020204020204" pitchFamily="34" charset="-122"/>
              </a:rPr>
              <a:t>Poor attitude and high fees</a:t>
            </a:r>
            <a:r>
              <a:rPr lang="en-US" sz="2000" b="1" dirty="0">
                <a:solidFill>
                  <a:srgbClr val="6D6D6D"/>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90204" pitchFamily="34" charset="0"/>
              </a:rPr>
              <a:t> </a:t>
            </a:r>
          </a:p>
        </p:txBody>
      </p:sp>
      <p:sp>
        <p:nvSpPr>
          <p:cNvPr id="23" name="TextBox 22"/>
          <p:cNvSpPr txBox="1"/>
          <p:nvPr/>
        </p:nvSpPr>
        <p:spPr>
          <a:xfrm>
            <a:off x="8242816" y="4013478"/>
            <a:ext cx="3203607" cy="706755"/>
          </a:xfrm>
          <a:prstGeom prst="rect">
            <a:avLst/>
          </a:prstGeom>
          <a:noFill/>
        </p:spPr>
        <p:txBody>
          <a:bodyPr wrap="square" rtlCol="0">
            <a:spAutoFit/>
          </a:bodyPr>
          <a:lstStyle/>
          <a:p>
            <a:r>
              <a:rPr lang="en-US" altLang="zh-CN" sz="2000" b="1" dirty="0">
                <a:solidFill>
                  <a:srgbClr val="C00000"/>
                </a:solidFill>
                <a:latin typeface="微软雅黑" panose="020B0503020204020204" pitchFamily="34" charset="-122"/>
                <a:ea typeface="微软雅黑" panose="020B0503020204020204" pitchFamily="34" charset="-122"/>
              </a:rPr>
              <a:t>Technologically advanced banks</a:t>
            </a:r>
          </a:p>
        </p:txBody>
      </p:sp>
    </p:spTree>
  </p:cSld>
  <p:clrMapOvr>
    <a:masterClrMapping/>
  </p:clrMapOvr>
  <p:transition spd="slow" advClick="0" advTm="150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250"/>
                                        <p:tgtEl>
                                          <p:spTgt spid="2"/>
                                        </p:tgtEl>
                                      </p:cBhvr>
                                    </p:animEffect>
                                  </p:childTnLst>
                                </p:cTn>
                              </p:par>
                              <p:par>
                                <p:cTn id="8" presetID="4" presetClass="entr" presetSubtype="16"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ox(in)">
                                      <p:cBhvr>
                                        <p:cTn id="10" dur="250"/>
                                        <p:tgtEl>
                                          <p:spTgt spid="3"/>
                                        </p:tgtEl>
                                      </p:cBhvr>
                                    </p:animEffect>
                                  </p:childTnLst>
                                </p:cTn>
                              </p:par>
                              <p:par>
                                <p:cTn id="11" presetID="4" presetClass="entr" presetSubtype="16"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ox(in)">
                                      <p:cBhvr>
                                        <p:cTn id="13" dur="250"/>
                                        <p:tgtEl>
                                          <p:spTgt spid="5"/>
                                        </p:tgtEl>
                                      </p:cBhvr>
                                    </p:animEffect>
                                  </p:childTnLst>
                                </p:cTn>
                              </p:par>
                              <p:par>
                                <p:cTn id="14" presetID="4" presetClass="entr" presetSubtype="16"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box(in)">
                                      <p:cBhvr>
                                        <p:cTn id="16" dur="250"/>
                                        <p:tgtEl>
                                          <p:spTgt spid="4"/>
                                        </p:tgtEl>
                                      </p:cBhvr>
                                    </p:animEffect>
                                  </p:childTnLst>
                                </p:cTn>
                              </p:par>
                              <p:par>
                                <p:cTn id="17" presetID="12" presetClass="entr" presetSubtype="8"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250"/>
                                        <p:tgtEl>
                                          <p:spTgt spid="22"/>
                                        </p:tgtEl>
                                        <p:attrNameLst>
                                          <p:attrName>ppt_x</p:attrName>
                                        </p:attrNameLst>
                                      </p:cBhvr>
                                      <p:tavLst>
                                        <p:tav tm="0">
                                          <p:val>
                                            <p:strVal val="#ppt_x-#ppt_w*1.125000"/>
                                          </p:val>
                                        </p:tav>
                                        <p:tav tm="100000">
                                          <p:val>
                                            <p:strVal val="#ppt_x"/>
                                          </p:val>
                                        </p:tav>
                                      </p:tavLst>
                                    </p:anim>
                                    <p:animEffect transition="in" filter="wipe(right)">
                                      <p:cBhvr>
                                        <p:cTn id="20" dur="250"/>
                                        <p:tgtEl>
                                          <p:spTgt spid="22"/>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additive="base">
                                        <p:cTn id="23" dur="250"/>
                                        <p:tgtEl>
                                          <p:spTgt spid="23"/>
                                        </p:tgtEl>
                                        <p:attrNameLst>
                                          <p:attrName>ppt_x</p:attrName>
                                        </p:attrNameLst>
                                      </p:cBhvr>
                                      <p:tavLst>
                                        <p:tav tm="0">
                                          <p:val>
                                            <p:strVal val="#ppt_x-#ppt_w*1.125000"/>
                                          </p:val>
                                        </p:tav>
                                        <p:tav tm="100000">
                                          <p:val>
                                            <p:strVal val="#ppt_x"/>
                                          </p:val>
                                        </p:tav>
                                      </p:tavLst>
                                    </p:anim>
                                    <p:animEffect transition="in" filter="wipe(right)">
                                      <p:cBhvr>
                                        <p:cTn id="24" dur="250"/>
                                        <p:tgtEl>
                                          <p:spTgt spid="23"/>
                                        </p:tgtEl>
                                      </p:cBhvr>
                                    </p:animEffect>
                                  </p:childTnLst>
                                </p:cTn>
                              </p:par>
                              <p:par>
                                <p:cTn id="25" presetID="12" presetClass="entr" presetSubtype="2"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250"/>
                                        <p:tgtEl>
                                          <p:spTgt spid="21"/>
                                        </p:tgtEl>
                                        <p:attrNameLst>
                                          <p:attrName>ppt_x</p:attrName>
                                        </p:attrNameLst>
                                      </p:cBhvr>
                                      <p:tavLst>
                                        <p:tav tm="0">
                                          <p:val>
                                            <p:strVal val="#ppt_x+#ppt_w*1.125000"/>
                                          </p:val>
                                        </p:tav>
                                        <p:tav tm="100000">
                                          <p:val>
                                            <p:strVal val="#ppt_x"/>
                                          </p:val>
                                        </p:tav>
                                      </p:tavLst>
                                    </p:anim>
                                    <p:animEffect transition="in" filter="wipe(left)">
                                      <p:cBhvr>
                                        <p:cTn id="28" dur="250"/>
                                        <p:tgtEl>
                                          <p:spTgt spid="21"/>
                                        </p:tgtEl>
                                      </p:cBhvr>
                                    </p:animEffect>
                                  </p:childTnLst>
                                </p:cTn>
                              </p:par>
                              <p:par>
                                <p:cTn id="29" presetID="12" presetClass="entr" presetSubtype="2"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250"/>
                                        <p:tgtEl>
                                          <p:spTgt spid="20"/>
                                        </p:tgtEl>
                                        <p:attrNameLst>
                                          <p:attrName>ppt_x</p:attrName>
                                        </p:attrNameLst>
                                      </p:cBhvr>
                                      <p:tavLst>
                                        <p:tav tm="0">
                                          <p:val>
                                            <p:strVal val="#ppt_x+#ppt_w*1.125000"/>
                                          </p:val>
                                        </p:tav>
                                        <p:tav tm="100000">
                                          <p:val>
                                            <p:strVal val="#ppt_x"/>
                                          </p:val>
                                        </p:tav>
                                      </p:tavLst>
                                    </p:anim>
                                    <p:animEffect transition="in" filter="wipe(left)">
                                      <p:cBhvr>
                                        <p:cTn id="32" dur="2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弧形 57"/>
          <p:cNvSpPr/>
          <p:nvPr/>
        </p:nvSpPr>
        <p:spPr>
          <a:xfrm rot="13095499">
            <a:off x="2032895" y="2509166"/>
            <a:ext cx="3483822" cy="3703403"/>
          </a:xfrm>
          <a:prstGeom prst="arc">
            <a:avLst>
              <a:gd name="adj1" fmla="val 13430170"/>
              <a:gd name="adj2" fmla="val 3396500"/>
            </a:avLst>
          </a:prstGeom>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05">
              <a:latin typeface="微软雅黑" panose="020B0503020204020204" pitchFamily="34" charset="-122"/>
              <a:ea typeface="微软雅黑" panose="020B0503020204020204" pitchFamily="34" charset="-122"/>
            </a:endParaRPr>
          </a:p>
        </p:txBody>
      </p:sp>
      <p:sp>
        <p:nvSpPr>
          <p:cNvPr id="94" name="弧形 93"/>
          <p:cNvSpPr/>
          <p:nvPr/>
        </p:nvSpPr>
        <p:spPr>
          <a:xfrm rot="13095499">
            <a:off x="2975081" y="3220487"/>
            <a:ext cx="2156791" cy="2292732"/>
          </a:xfrm>
          <a:prstGeom prst="arc">
            <a:avLst>
              <a:gd name="adj1" fmla="val 13430170"/>
              <a:gd name="adj2" fmla="val 3396500"/>
            </a:avLst>
          </a:prstGeom>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05">
              <a:latin typeface="微软雅黑" panose="020B0503020204020204" pitchFamily="34" charset="-122"/>
              <a:ea typeface="微软雅黑" panose="020B0503020204020204" pitchFamily="34" charset="-122"/>
            </a:endParaRPr>
          </a:p>
        </p:txBody>
      </p:sp>
      <p:sp>
        <p:nvSpPr>
          <p:cNvPr id="95" name="弧形 94"/>
          <p:cNvSpPr/>
          <p:nvPr/>
        </p:nvSpPr>
        <p:spPr>
          <a:xfrm rot="13095499">
            <a:off x="3493129" y="3797043"/>
            <a:ext cx="960768" cy="1021324"/>
          </a:xfrm>
          <a:prstGeom prst="arc">
            <a:avLst>
              <a:gd name="adj1" fmla="val 13430170"/>
              <a:gd name="adj2" fmla="val 3396500"/>
            </a:avLst>
          </a:prstGeom>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05">
              <a:latin typeface="微软雅黑" panose="020B0503020204020204" pitchFamily="34" charset="-122"/>
              <a:ea typeface="微软雅黑" panose="020B0503020204020204" pitchFamily="34" charset="-122"/>
            </a:endParaRPr>
          </a:p>
        </p:txBody>
      </p:sp>
      <p:grpSp>
        <p:nvGrpSpPr>
          <p:cNvPr id="5" name="组合 4"/>
          <p:cNvGrpSpPr/>
          <p:nvPr/>
        </p:nvGrpSpPr>
        <p:grpSpPr>
          <a:xfrm>
            <a:off x="5728467" y="5041926"/>
            <a:ext cx="1495834" cy="744182"/>
            <a:chOff x="6040947" y="4783891"/>
            <a:chExt cx="1577637" cy="784879"/>
          </a:xfrm>
        </p:grpSpPr>
        <p:grpSp>
          <p:nvGrpSpPr>
            <p:cNvPr id="30" name="组合 29"/>
            <p:cNvGrpSpPr/>
            <p:nvPr/>
          </p:nvGrpSpPr>
          <p:grpSpPr>
            <a:xfrm>
              <a:off x="6957175" y="4783891"/>
              <a:ext cx="661409" cy="784879"/>
              <a:chOff x="5950416" y="3480496"/>
              <a:chExt cx="627191" cy="744273"/>
            </a:xfrm>
          </p:grpSpPr>
          <p:sp>
            <p:nvSpPr>
              <p:cNvPr id="31" name="弧形 30"/>
              <p:cNvSpPr/>
              <p:nvPr/>
            </p:nvSpPr>
            <p:spPr>
              <a:xfrm rot="13095499">
                <a:off x="5950416" y="3516891"/>
                <a:ext cx="627191" cy="666722"/>
              </a:xfrm>
              <a:prstGeom prst="arc">
                <a:avLst>
                  <a:gd name="adj1" fmla="val 13430170"/>
                  <a:gd name="adj2" fmla="val 3396500"/>
                </a:avLst>
              </a:prstGeom>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endParaRPr lang="zh-CN" altLang="en-US" sz="1705">
                  <a:solidFill>
                    <a:schemeClr val="bg1">
                      <a:lumMod val="95000"/>
                    </a:schemeClr>
                  </a:solidFill>
                  <a:latin typeface="微软雅黑" panose="020B0503020204020204" pitchFamily="34" charset="-122"/>
                  <a:ea typeface="微软雅黑" panose="020B0503020204020204" pitchFamily="34" charset="-122"/>
                </a:endParaRPr>
              </a:p>
            </p:txBody>
          </p:sp>
          <p:sp>
            <p:nvSpPr>
              <p:cNvPr id="32" name="饼形 31"/>
              <p:cNvSpPr/>
              <p:nvPr/>
            </p:nvSpPr>
            <p:spPr>
              <a:xfrm>
                <a:off x="6273537" y="3480496"/>
                <a:ext cx="82285" cy="82285"/>
              </a:xfrm>
              <a:prstGeom prst="pie">
                <a:avLst>
                  <a:gd name="adj1" fmla="val 5510857"/>
                  <a:gd name="adj2" fmla="val 16200000"/>
                </a:avLst>
              </a:prstGeom>
              <a:solidFill>
                <a:srgbClr val="A1A1A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705">
                  <a:solidFill>
                    <a:schemeClr val="bg1">
                      <a:lumMod val="95000"/>
                    </a:schemeClr>
                  </a:solidFill>
                  <a:latin typeface="微软雅黑" panose="020B0503020204020204" pitchFamily="34" charset="-122"/>
                  <a:ea typeface="微软雅黑" panose="020B0503020204020204" pitchFamily="34" charset="-122"/>
                </a:endParaRPr>
              </a:p>
            </p:txBody>
          </p:sp>
          <p:sp>
            <p:nvSpPr>
              <p:cNvPr id="33" name="饼形 32"/>
              <p:cNvSpPr/>
              <p:nvPr/>
            </p:nvSpPr>
            <p:spPr>
              <a:xfrm>
                <a:off x="6273537" y="4142484"/>
                <a:ext cx="82285" cy="82285"/>
              </a:xfrm>
              <a:prstGeom prst="pie">
                <a:avLst>
                  <a:gd name="adj1" fmla="val 5510857"/>
                  <a:gd name="adj2" fmla="val 16200000"/>
                </a:avLst>
              </a:prstGeom>
              <a:solidFill>
                <a:srgbClr val="A1A1A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705">
                  <a:solidFill>
                    <a:schemeClr val="bg1">
                      <a:lumMod val="95000"/>
                    </a:schemeClr>
                  </a:solidFill>
                  <a:latin typeface="微软雅黑" panose="020B0503020204020204" pitchFamily="34" charset="-122"/>
                  <a:ea typeface="微软雅黑" panose="020B0503020204020204" pitchFamily="34" charset="-122"/>
                </a:endParaRPr>
              </a:p>
            </p:txBody>
          </p:sp>
        </p:grpSp>
        <p:cxnSp>
          <p:nvCxnSpPr>
            <p:cNvPr id="35" name="直接连接符 34"/>
            <p:cNvCxnSpPr/>
            <p:nvPr/>
          </p:nvCxnSpPr>
          <p:spPr>
            <a:xfrm>
              <a:off x="6040947" y="5191152"/>
              <a:ext cx="89397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4" name="组合 3"/>
          <p:cNvGrpSpPr/>
          <p:nvPr/>
        </p:nvGrpSpPr>
        <p:grpSpPr>
          <a:xfrm>
            <a:off x="5709421" y="3622879"/>
            <a:ext cx="1505356" cy="744182"/>
            <a:chOff x="6020861" y="3287240"/>
            <a:chExt cx="1587680" cy="784879"/>
          </a:xfrm>
        </p:grpSpPr>
        <p:grpSp>
          <p:nvGrpSpPr>
            <p:cNvPr id="25" name="组合 24"/>
            <p:cNvGrpSpPr/>
            <p:nvPr/>
          </p:nvGrpSpPr>
          <p:grpSpPr>
            <a:xfrm>
              <a:off x="6947132" y="3287240"/>
              <a:ext cx="661409" cy="784879"/>
              <a:chOff x="5950416" y="3480496"/>
              <a:chExt cx="627191" cy="744273"/>
            </a:xfrm>
          </p:grpSpPr>
          <p:sp>
            <p:nvSpPr>
              <p:cNvPr id="22" name="弧形 21"/>
              <p:cNvSpPr/>
              <p:nvPr/>
            </p:nvSpPr>
            <p:spPr>
              <a:xfrm rot="13095499">
                <a:off x="5950416" y="3516891"/>
                <a:ext cx="627191" cy="666722"/>
              </a:xfrm>
              <a:prstGeom prst="arc">
                <a:avLst>
                  <a:gd name="adj1" fmla="val 13430170"/>
                  <a:gd name="adj2" fmla="val 3396500"/>
                </a:avLst>
              </a:prstGeom>
              <a:ln w="19050">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endParaRPr lang="zh-CN" altLang="en-US" sz="1705">
                  <a:solidFill>
                    <a:schemeClr val="bg1">
                      <a:lumMod val="95000"/>
                    </a:schemeClr>
                  </a:solidFill>
                  <a:latin typeface="微软雅黑" panose="020B0503020204020204" pitchFamily="34" charset="-122"/>
                  <a:ea typeface="微软雅黑" panose="020B0503020204020204" pitchFamily="34" charset="-122"/>
                </a:endParaRPr>
              </a:p>
            </p:txBody>
          </p:sp>
          <p:sp>
            <p:nvSpPr>
              <p:cNvPr id="23" name="饼形 22"/>
              <p:cNvSpPr/>
              <p:nvPr/>
            </p:nvSpPr>
            <p:spPr>
              <a:xfrm>
                <a:off x="6273537" y="3480496"/>
                <a:ext cx="82285" cy="82285"/>
              </a:xfrm>
              <a:prstGeom prst="pie">
                <a:avLst>
                  <a:gd name="adj1" fmla="val 5510857"/>
                  <a:gd name="adj2" fmla="val 16200000"/>
                </a:avLst>
              </a:prstGeom>
              <a:solidFill>
                <a:srgbClr val="A1A1A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705">
                  <a:solidFill>
                    <a:schemeClr val="bg1">
                      <a:lumMod val="95000"/>
                    </a:schemeClr>
                  </a:solidFill>
                  <a:latin typeface="微软雅黑" panose="020B0503020204020204" pitchFamily="34" charset="-122"/>
                  <a:ea typeface="微软雅黑" panose="020B0503020204020204" pitchFamily="34" charset="-122"/>
                </a:endParaRPr>
              </a:p>
            </p:txBody>
          </p:sp>
          <p:sp>
            <p:nvSpPr>
              <p:cNvPr id="24" name="饼形 23"/>
              <p:cNvSpPr/>
              <p:nvPr/>
            </p:nvSpPr>
            <p:spPr>
              <a:xfrm>
                <a:off x="6273537" y="4142484"/>
                <a:ext cx="82285" cy="82285"/>
              </a:xfrm>
              <a:prstGeom prst="pie">
                <a:avLst>
                  <a:gd name="adj1" fmla="val 5510857"/>
                  <a:gd name="adj2" fmla="val 16200000"/>
                </a:avLst>
              </a:prstGeom>
              <a:solidFill>
                <a:srgbClr val="A1A1A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705">
                  <a:solidFill>
                    <a:schemeClr val="bg1">
                      <a:lumMod val="95000"/>
                    </a:schemeClr>
                  </a:solidFill>
                  <a:latin typeface="微软雅黑" panose="020B0503020204020204" pitchFamily="34" charset="-122"/>
                  <a:ea typeface="微软雅黑" panose="020B0503020204020204" pitchFamily="34" charset="-122"/>
                </a:endParaRPr>
              </a:p>
            </p:txBody>
          </p:sp>
        </p:grpSp>
        <p:cxnSp>
          <p:nvCxnSpPr>
            <p:cNvPr id="38" name="直接连接符 37"/>
            <p:cNvCxnSpPr/>
            <p:nvPr/>
          </p:nvCxnSpPr>
          <p:spPr>
            <a:xfrm>
              <a:off x="6020861" y="3692237"/>
              <a:ext cx="893975"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3" name="组合 2"/>
          <p:cNvGrpSpPr/>
          <p:nvPr/>
        </p:nvGrpSpPr>
        <p:grpSpPr>
          <a:xfrm>
            <a:off x="5714184" y="2188419"/>
            <a:ext cx="1500592" cy="744182"/>
            <a:chOff x="6025884" y="1774333"/>
            <a:chExt cx="1582656" cy="784879"/>
          </a:xfrm>
        </p:grpSpPr>
        <p:grpSp>
          <p:nvGrpSpPr>
            <p:cNvPr id="26" name="组合 25"/>
            <p:cNvGrpSpPr/>
            <p:nvPr/>
          </p:nvGrpSpPr>
          <p:grpSpPr>
            <a:xfrm>
              <a:off x="6947131" y="1774333"/>
              <a:ext cx="661409" cy="784879"/>
              <a:chOff x="5950416" y="3480496"/>
              <a:chExt cx="627191" cy="744273"/>
            </a:xfrm>
          </p:grpSpPr>
          <p:sp>
            <p:nvSpPr>
              <p:cNvPr id="27" name="弧形 26"/>
              <p:cNvSpPr/>
              <p:nvPr/>
            </p:nvSpPr>
            <p:spPr>
              <a:xfrm rot="13095499">
                <a:off x="5950416" y="3516891"/>
                <a:ext cx="627191" cy="666722"/>
              </a:xfrm>
              <a:prstGeom prst="arc">
                <a:avLst>
                  <a:gd name="adj1" fmla="val 13430170"/>
                  <a:gd name="adj2" fmla="val 3396500"/>
                </a:avLst>
              </a:prstGeom>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endParaRPr lang="zh-CN" altLang="en-US" sz="1705">
                  <a:solidFill>
                    <a:schemeClr val="bg1">
                      <a:lumMod val="95000"/>
                    </a:schemeClr>
                  </a:solidFill>
                  <a:latin typeface="微软雅黑" panose="020B0503020204020204" pitchFamily="34" charset="-122"/>
                  <a:ea typeface="微软雅黑" panose="020B0503020204020204" pitchFamily="34" charset="-122"/>
                </a:endParaRPr>
              </a:p>
            </p:txBody>
          </p:sp>
          <p:sp>
            <p:nvSpPr>
              <p:cNvPr id="28" name="饼形 27"/>
              <p:cNvSpPr/>
              <p:nvPr/>
            </p:nvSpPr>
            <p:spPr>
              <a:xfrm>
                <a:off x="6273537" y="3480496"/>
                <a:ext cx="82285" cy="82285"/>
              </a:xfrm>
              <a:prstGeom prst="pie">
                <a:avLst>
                  <a:gd name="adj1" fmla="val 5510857"/>
                  <a:gd name="adj2" fmla="val 16200000"/>
                </a:avLst>
              </a:prstGeom>
              <a:solidFill>
                <a:srgbClr val="A1A1A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705">
                  <a:solidFill>
                    <a:schemeClr val="bg1">
                      <a:lumMod val="95000"/>
                    </a:schemeClr>
                  </a:solidFill>
                  <a:latin typeface="微软雅黑" panose="020B0503020204020204" pitchFamily="34" charset="-122"/>
                  <a:ea typeface="微软雅黑" panose="020B0503020204020204" pitchFamily="34" charset="-122"/>
                </a:endParaRPr>
              </a:p>
            </p:txBody>
          </p:sp>
          <p:sp>
            <p:nvSpPr>
              <p:cNvPr id="29" name="饼形 28"/>
              <p:cNvSpPr/>
              <p:nvPr/>
            </p:nvSpPr>
            <p:spPr>
              <a:xfrm>
                <a:off x="6273537" y="4142484"/>
                <a:ext cx="82285" cy="82285"/>
              </a:xfrm>
              <a:prstGeom prst="pie">
                <a:avLst>
                  <a:gd name="adj1" fmla="val 5510857"/>
                  <a:gd name="adj2" fmla="val 16200000"/>
                </a:avLst>
              </a:prstGeom>
              <a:solidFill>
                <a:srgbClr val="A1A1A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705">
                  <a:solidFill>
                    <a:schemeClr val="bg1">
                      <a:lumMod val="95000"/>
                    </a:schemeClr>
                  </a:solidFill>
                  <a:latin typeface="微软雅黑" panose="020B0503020204020204" pitchFamily="34" charset="-122"/>
                  <a:ea typeface="微软雅黑" panose="020B0503020204020204" pitchFamily="34" charset="-122"/>
                </a:endParaRPr>
              </a:p>
            </p:txBody>
          </p:sp>
        </p:grpSp>
        <p:cxnSp>
          <p:nvCxnSpPr>
            <p:cNvPr id="39" name="直接连接符 38"/>
            <p:cNvCxnSpPr/>
            <p:nvPr/>
          </p:nvCxnSpPr>
          <p:spPr>
            <a:xfrm>
              <a:off x="6025884" y="2171554"/>
              <a:ext cx="89397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3905741" y="2347180"/>
            <a:ext cx="1808521" cy="4000823"/>
            <a:chOff x="4118540" y="1941775"/>
            <a:chExt cx="1907425" cy="4219618"/>
          </a:xfrm>
          <a:solidFill>
            <a:srgbClr val="0170C1"/>
          </a:solidFill>
        </p:grpSpPr>
        <p:sp>
          <p:nvSpPr>
            <p:cNvPr id="81" name="矩形 80"/>
            <p:cNvSpPr/>
            <p:nvPr/>
          </p:nvSpPr>
          <p:spPr>
            <a:xfrm>
              <a:off x="4119300" y="5725074"/>
              <a:ext cx="1901640" cy="436319"/>
            </a:xfrm>
            <a:prstGeom prst="rect">
              <a:avLst/>
            </a:prstGeom>
            <a:solidFill>
              <a:schemeClr val="bg2">
                <a:lumMod val="50000"/>
              </a:schemeClr>
            </a:solidFill>
            <a:ln>
              <a:noFill/>
            </a:ln>
            <a:effectLst>
              <a:outerShdw blurRad="50800" dist="38100" dir="5400000" algn="t" rotWithShape="0">
                <a:prstClr val="black">
                  <a:alpha val="40000"/>
                </a:prst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705"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82" name="矩形 81"/>
            <p:cNvSpPr/>
            <p:nvPr/>
          </p:nvSpPr>
          <p:spPr>
            <a:xfrm>
              <a:off x="4118540" y="4182002"/>
              <a:ext cx="1901640" cy="436319"/>
            </a:xfrm>
            <a:prstGeom prst="rect">
              <a:avLst/>
            </a:prstGeom>
            <a:solidFill>
              <a:schemeClr val="bg2">
                <a:lumMod val="50000"/>
              </a:schemeClr>
            </a:solidFill>
            <a:ln>
              <a:noFill/>
            </a:ln>
            <a:effectLst>
              <a:outerShdw blurRad="50800" dist="38100" dir="5400000" algn="t" rotWithShape="0">
                <a:prstClr val="black">
                  <a:alpha val="40000"/>
                </a:prst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705"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83" name="矩形 82"/>
            <p:cNvSpPr/>
            <p:nvPr/>
          </p:nvSpPr>
          <p:spPr>
            <a:xfrm>
              <a:off x="4120163" y="3459009"/>
              <a:ext cx="1901640" cy="436319"/>
            </a:xfrm>
            <a:prstGeom prst="rect">
              <a:avLst/>
            </a:prstGeom>
            <a:solidFill>
              <a:schemeClr val="accent3"/>
            </a:solidFill>
            <a:ln>
              <a:noFill/>
            </a:ln>
            <a:effectLst>
              <a:outerShdw blurRad="50800" dist="38100" dir="5400000" algn="t" rotWithShape="0">
                <a:prstClr val="black">
                  <a:alpha val="40000"/>
                </a:prst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zh-CN" b="1" dirty="0">
                  <a:latin typeface="微软雅黑" panose="020B0503020204020204" pitchFamily="34" charset="-122"/>
                  <a:ea typeface="微软雅黑" panose="020B0503020204020204" pitchFamily="34" charset="-122"/>
                </a:rPr>
                <a:t>M</a:t>
              </a:r>
              <a:r>
                <a:rPr lang="en-US" altLang="zh-CN" b="1" dirty="0">
                  <a:effectLst/>
                  <a:latin typeface="微软雅黑" panose="020B0503020204020204" pitchFamily="34" charset="-122"/>
                  <a:ea typeface="微软雅黑" panose="020B0503020204020204" pitchFamily="34" charset="-122"/>
                </a:rPr>
                <a:t>anage</a:t>
              </a:r>
            </a:p>
          </p:txBody>
        </p:sp>
        <p:sp>
          <p:nvSpPr>
            <p:cNvPr id="84" name="矩形 83"/>
            <p:cNvSpPr/>
            <p:nvPr/>
          </p:nvSpPr>
          <p:spPr>
            <a:xfrm>
              <a:off x="4120162" y="4955660"/>
              <a:ext cx="1901640" cy="436319"/>
            </a:xfrm>
            <a:prstGeom prst="rect">
              <a:avLst/>
            </a:prstGeom>
            <a:solidFill>
              <a:schemeClr val="accent1"/>
            </a:solidFill>
            <a:ln>
              <a:noFill/>
            </a:ln>
            <a:effectLst>
              <a:outerShdw blurRad="50800" dist="38100" dir="5400000" algn="t" rotWithShape="0">
                <a:prstClr val="black">
                  <a:alpha val="40000"/>
                </a:prst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zh-CN" b="1" dirty="0">
                  <a:effectLst/>
                  <a:latin typeface="微软雅黑" panose="020B0503020204020204" pitchFamily="34" charset="-122"/>
                  <a:ea typeface="微软雅黑" panose="020B0503020204020204" pitchFamily="34" charset="-122"/>
                </a:rPr>
                <a:t>Simplify</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85" name="矩形 84"/>
            <p:cNvSpPr/>
            <p:nvPr/>
          </p:nvSpPr>
          <p:spPr>
            <a:xfrm>
              <a:off x="4124325" y="2680221"/>
              <a:ext cx="1901640" cy="436319"/>
            </a:xfrm>
            <a:prstGeom prst="rect">
              <a:avLst/>
            </a:prstGeom>
            <a:solidFill>
              <a:schemeClr val="bg2">
                <a:lumMod val="50000"/>
              </a:schemeClr>
            </a:solidFill>
            <a:ln>
              <a:noFill/>
            </a:ln>
            <a:effectLst>
              <a:outerShdw blurRad="50800" dist="38100" dir="5400000" algn="t" rotWithShape="0">
                <a:prstClr val="black">
                  <a:alpha val="40000"/>
                </a:prst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705"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86" name="矩形 85"/>
            <p:cNvSpPr/>
            <p:nvPr/>
          </p:nvSpPr>
          <p:spPr>
            <a:xfrm>
              <a:off x="4120163" y="1941775"/>
              <a:ext cx="1901640" cy="436319"/>
            </a:xfrm>
            <a:prstGeom prst="rect">
              <a:avLst/>
            </a:prstGeom>
            <a:solidFill>
              <a:schemeClr val="accent1"/>
            </a:solidFill>
            <a:ln>
              <a:noFill/>
            </a:ln>
            <a:effectLst>
              <a:outerShdw blurRad="50800" dist="38100" dir="5400000" algn="t" rotWithShape="0">
                <a:prstClr val="black">
                  <a:alpha val="40000"/>
                </a:prst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zh-CN" b="1" dirty="0">
                  <a:effectLst/>
                  <a:latin typeface="微软雅黑" panose="020B0503020204020204" pitchFamily="34" charset="-122"/>
                  <a:ea typeface="微软雅黑" panose="020B0503020204020204" pitchFamily="34" charset="-122"/>
                </a:rPr>
                <a:t>Innovate</a:t>
              </a:r>
            </a:p>
          </p:txBody>
        </p:sp>
      </p:grpSp>
      <p:sp>
        <p:nvSpPr>
          <p:cNvPr id="90" name="矩形 89"/>
          <p:cNvSpPr/>
          <p:nvPr/>
        </p:nvSpPr>
        <p:spPr>
          <a:xfrm>
            <a:off x="218704" y="4077936"/>
            <a:ext cx="2996413" cy="807005"/>
          </a:xfrm>
          <a:prstGeom prst="rect">
            <a:avLst/>
          </a:prstGeom>
          <a:solidFill>
            <a:schemeClr val="accent4"/>
          </a:solidFill>
          <a:ln>
            <a:noFill/>
          </a:ln>
          <a:effectLst>
            <a:outerShdw blurRad="50800" dist="38100" dir="8100000" algn="tr" rotWithShape="0">
              <a:prstClr val="black">
                <a:alpha val="40000"/>
              </a:prst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微软雅黑" panose="020B0503020204020204" pitchFamily="34" charset="-122"/>
                <a:ea typeface="微软雅黑" panose="020B0503020204020204" pitchFamily="34" charset="-122"/>
              </a:rPr>
              <a:t>How to support small and micro enterprises</a:t>
            </a:r>
          </a:p>
        </p:txBody>
      </p:sp>
      <p:sp>
        <p:nvSpPr>
          <p:cNvPr id="74" name="TextBox 41"/>
          <p:cNvSpPr txBox="1"/>
          <p:nvPr/>
        </p:nvSpPr>
        <p:spPr>
          <a:xfrm>
            <a:off x="7402195" y="2482215"/>
            <a:ext cx="4117340" cy="818515"/>
          </a:xfrm>
          <a:prstGeom prst="rect">
            <a:avLst/>
          </a:prstGeom>
          <a:noFill/>
        </p:spPr>
        <p:txBody>
          <a:bodyPr wrap="square" lIns="81225" tIns="40613" rIns="81225" bIns="40613" rtlCol="0">
            <a:spAutoFit/>
          </a:bodyPr>
          <a:lstStyle/>
          <a:p>
            <a:pPr algn="ctr"/>
            <a:r>
              <a:rPr lang="en-US" altLang="zh-CN" sz="1600" dirty="0">
                <a:solidFill>
                  <a:srgbClr val="C00000"/>
                </a:solidFill>
                <a:latin typeface="微软雅黑" panose="020B0503020204020204" pitchFamily="34" charset="-122"/>
                <a:ea typeface="微软雅黑" panose="020B0503020204020204" pitchFamily="34" charset="-122"/>
              </a:rPr>
              <a:t>Combined with </a:t>
            </a:r>
            <a:r>
              <a:rPr lang="en-US" altLang="zh-CN" sz="1600" dirty="0">
                <a:solidFill>
                  <a:srgbClr val="6D6D6D"/>
                </a:solidFill>
                <a:latin typeface="微软雅黑" panose="020B0503020204020204" pitchFamily="34" charset="-122"/>
                <a:ea typeface="微软雅黑" panose="020B0503020204020204" pitchFamily="34" charset="-122"/>
              </a:rPr>
              <a:t>financial technology</a:t>
            </a:r>
            <a:r>
              <a:rPr lang="en-US" altLang="zh-CN" sz="1600" dirty="0">
                <a:solidFill>
                  <a:srgbClr val="C00000"/>
                </a:solidFill>
                <a:latin typeface="微软雅黑" panose="020B0503020204020204" pitchFamily="34" charset="-122"/>
                <a:ea typeface="微软雅黑" panose="020B0503020204020204" pitchFamily="34" charset="-122"/>
              </a:rPr>
              <a:t>, establish a loan method for small and micro enterprises and personal loans.</a:t>
            </a:r>
          </a:p>
        </p:txBody>
      </p:sp>
      <p:sp>
        <p:nvSpPr>
          <p:cNvPr id="75" name="TextBox 170"/>
          <p:cNvSpPr txBox="1"/>
          <p:nvPr/>
        </p:nvSpPr>
        <p:spPr>
          <a:xfrm>
            <a:off x="7331075" y="1850390"/>
            <a:ext cx="3832225" cy="680085"/>
          </a:xfrm>
          <a:prstGeom prst="rect">
            <a:avLst/>
          </a:prstGeom>
          <a:noFill/>
        </p:spPr>
        <p:txBody>
          <a:bodyPr wrap="square" lIns="91431" tIns="45715" rIns="91431" bIns="45715" rtlCol="0">
            <a:spAutoFit/>
          </a:bodyPr>
          <a:lstStyle/>
          <a:p>
            <a:pPr algn="ctr">
              <a:lnSpc>
                <a:spcPct val="120000"/>
              </a:lnSpc>
            </a:pPr>
            <a:r>
              <a:rPr lang="en-US" altLang="zh-CN" sz="1600" dirty="0">
                <a:solidFill>
                  <a:srgbClr val="6D6D6D"/>
                </a:solidFill>
                <a:latin typeface="微软雅黑" panose="020B0503020204020204" pitchFamily="34" charset="-122"/>
                <a:ea typeface="微软雅黑" panose="020B0503020204020204" pitchFamily="34" charset="-122"/>
              </a:rPr>
              <a:t>Change</a:t>
            </a:r>
            <a:r>
              <a:rPr lang="en-US" altLang="zh-CN" sz="1600" dirty="0">
                <a:solidFill>
                  <a:srgbClr val="C00000"/>
                </a:solidFill>
                <a:latin typeface="微软雅黑" panose="020B0503020204020204" pitchFamily="34" charset="-122"/>
                <a:ea typeface="微软雅黑" panose="020B0503020204020204" pitchFamily="34" charset="-122"/>
              </a:rPr>
              <a:t> the </a:t>
            </a:r>
            <a:r>
              <a:rPr lang="en-US" altLang="zh-CN" sz="1600" dirty="0">
                <a:solidFill>
                  <a:srgbClr val="BA0B31"/>
                </a:solidFill>
                <a:latin typeface="微软雅黑" panose="020B0503020204020204" pitchFamily="34" charset="-122"/>
                <a:ea typeface="微软雅黑" panose="020B0503020204020204" pitchFamily="34" charset="-122"/>
              </a:rPr>
              <a:t>original</a:t>
            </a:r>
            <a:r>
              <a:rPr lang="en-US" altLang="zh-CN" sz="1600" dirty="0">
                <a:solidFill>
                  <a:srgbClr val="C00000"/>
                </a:solidFill>
                <a:latin typeface="微软雅黑" panose="020B0503020204020204" pitchFamily="34" charset="-122"/>
                <a:ea typeface="微软雅黑" panose="020B0503020204020204" pitchFamily="34" charset="-122"/>
              </a:rPr>
              <a:t> loan methods and loan concepts.</a:t>
            </a:r>
            <a:endParaRPr lang="en-US" altLang="zh-CN" sz="1600" dirty="0">
              <a:solidFill>
                <a:srgbClr val="C00000"/>
              </a:solidFill>
              <a:latin typeface="微软雅黑" panose="020B0503020204020204" pitchFamily="34" charset="-122"/>
              <a:ea typeface="微软雅黑" panose="020B0503020204020204" pitchFamily="34" charset="-122"/>
              <a:cs typeface="+mn-ea"/>
              <a:sym typeface="Arial" panose="020B0604020202090204" pitchFamily="34" charset="0"/>
            </a:endParaRPr>
          </a:p>
        </p:txBody>
      </p:sp>
      <p:sp>
        <p:nvSpPr>
          <p:cNvPr id="88" name="TextBox 41"/>
          <p:cNvSpPr txBox="1"/>
          <p:nvPr/>
        </p:nvSpPr>
        <p:spPr>
          <a:xfrm>
            <a:off x="7228038" y="4089174"/>
            <a:ext cx="4946493" cy="572135"/>
          </a:xfrm>
          <a:prstGeom prst="rect">
            <a:avLst/>
          </a:prstGeom>
          <a:noFill/>
        </p:spPr>
        <p:txBody>
          <a:bodyPr wrap="square" lIns="81225" tIns="40613" rIns="81225" bIns="40613" rtlCol="0">
            <a:spAutoFit/>
          </a:bodyPr>
          <a:lstStyle/>
          <a:p>
            <a:pPr algn="ctr"/>
            <a:r>
              <a:rPr lang="en-US" altLang="zh-CN" sz="1600" dirty="0">
                <a:solidFill>
                  <a:srgbClr val="C00000"/>
                </a:solidFill>
                <a:latin typeface="微软雅黑" panose="020B0503020204020204" pitchFamily="34" charset="-122"/>
                <a:ea typeface="微软雅黑" panose="020B0503020204020204" pitchFamily="34" charset="-122"/>
              </a:rPr>
              <a:t>Comprehensively </a:t>
            </a:r>
            <a:r>
              <a:rPr lang="en-US" altLang="zh-CN" sz="1600" dirty="0">
                <a:solidFill>
                  <a:srgbClr val="6D6D6D"/>
                </a:solidFill>
                <a:latin typeface="微软雅黑" panose="020B0503020204020204" pitchFamily="34" charset="-122"/>
                <a:ea typeface="微软雅黑" panose="020B0503020204020204" pitchFamily="34" charset="-122"/>
              </a:rPr>
              <a:t>assess</a:t>
            </a:r>
            <a:r>
              <a:rPr lang="en-US" altLang="zh-CN" sz="1600" dirty="0">
                <a:solidFill>
                  <a:srgbClr val="C00000"/>
                </a:solidFill>
                <a:latin typeface="微软雅黑" panose="020B0503020204020204" pitchFamily="34" charset="-122"/>
                <a:ea typeface="微软雅黑" panose="020B0503020204020204" pitchFamily="34" charset="-122"/>
              </a:rPr>
              <a:t> the credit status of users and formulate a variety of loan products.</a:t>
            </a:r>
          </a:p>
        </p:txBody>
      </p:sp>
      <p:sp>
        <p:nvSpPr>
          <p:cNvPr id="91" name="TextBox 170"/>
          <p:cNvSpPr txBox="1"/>
          <p:nvPr/>
        </p:nvSpPr>
        <p:spPr>
          <a:xfrm>
            <a:off x="7125803" y="3362737"/>
            <a:ext cx="5151202" cy="680085"/>
          </a:xfrm>
          <a:prstGeom prst="rect">
            <a:avLst/>
          </a:prstGeom>
          <a:noFill/>
        </p:spPr>
        <p:txBody>
          <a:bodyPr wrap="square" lIns="91431" tIns="45715" rIns="91431" bIns="45715" rtlCol="0">
            <a:spAutoFit/>
          </a:bodyPr>
          <a:lstStyle/>
          <a:p>
            <a:pPr algn="ctr">
              <a:lnSpc>
                <a:spcPct val="120000"/>
              </a:lnSpc>
            </a:pPr>
            <a:r>
              <a:rPr lang="en-US" altLang="zh-CN" sz="1600" dirty="0">
                <a:solidFill>
                  <a:srgbClr val="C00000"/>
                </a:solidFill>
                <a:latin typeface="微软雅黑" panose="020B0503020204020204" pitchFamily="34" charset="-122"/>
                <a:ea typeface="微软雅黑" panose="020B0503020204020204" pitchFamily="34" charset="-122"/>
              </a:rPr>
              <a:t>Use </a:t>
            </a:r>
            <a:r>
              <a:rPr lang="en-US" altLang="zh-CN" sz="1600" dirty="0">
                <a:solidFill>
                  <a:srgbClr val="6D6D6D"/>
                </a:solidFill>
                <a:latin typeface="微软雅黑" panose="020B0503020204020204" pitchFamily="34" charset="-122"/>
                <a:ea typeface="微软雅黑" panose="020B0503020204020204" pitchFamily="34" charset="-122"/>
              </a:rPr>
              <a:t>big data </a:t>
            </a:r>
            <a:r>
              <a:rPr lang="en-US" altLang="zh-CN" sz="1600" dirty="0">
                <a:solidFill>
                  <a:srgbClr val="C00000"/>
                </a:solidFill>
                <a:latin typeface="微软雅黑" panose="020B0503020204020204" pitchFamily="34" charset="-122"/>
                <a:ea typeface="微软雅黑" panose="020B0503020204020204" pitchFamily="34" charset="-122"/>
              </a:rPr>
              <a:t>to collect user information and strengthen the management of credit reporting.</a:t>
            </a:r>
            <a:endParaRPr lang="en-US" altLang="zh-CN" sz="1600" dirty="0">
              <a:solidFill>
                <a:srgbClr val="C00000"/>
              </a:solidFill>
              <a:latin typeface="微软雅黑" panose="020B0503020204020204" pitchFamily="34" charset="-122"/>
              <a:ea typeface="微软雅黑" panose="020B0503020204020204" pitchFamily="34" charset="-122"/>
              <a:cs typeface="+mn-ea"/>
              <a:sym typeface="Arial" panose="020B0604020202090204" pitchFamily="34" charset="0"/>
            </a:endParaRPr>
          </a:p>
        </p:txBody>
      </p:sp>
      <p:sp>
        <p:nvSpPr>
          <p:cNvPr id="92" name="TextBox 41"/>
          <p:cNvSpPr txBox="1"/>
          <p:nvPr/>
        </p:nvSpPr>
        <p:spPr>
          <a:xfrm>
            <a:off x="7363460" y="5530215"/>
            <a:ext cx="4442460" cy="572135"/>
          </a:xfrm>
          <a:prstGeom prst="rect">
            <a:avLst/>
          </a:prstGeom>
          <a:noFill/>
        </p:spPr>
        <p:txBody>
          <a:bodyPr wrap="square" lIns="81225" tIns="40613" rIns="81225" bIns="40613" rtlCol="0">
            <a:spAutoFit/>
          </a:bodyPr>
          <a:lstStyle/>
          <a:p>
            <a:pPr algn="ctr"/>
            <a:r>
              <a:rPr lang="en-US" altLang="zh-CN" sz="1600" dirty="0">
                <a:solidFill>
                  <a:srgbClr val="C00000"/>
                </a:solidFill>
                <a:latin typeface="微软雅黑" panose="020B0503020204020204" pitchFamily="34" charset="-122"/>
                <a:ea typeface="微软雅黑" panose="020B0503020204020204" pitchFamily="34" charset="-122"/>
              </a:rPr>
              <a:t>Enhance the </a:t>
            </a:r>
            <a:r>
              <a:rPr lang="en-US" altLang="zh-CN" sz="1600" dirty="0">
                <a:solidFill>
                  <a:srgbClr val="6D6D6D"/>
                </a:solidFill>
                <a:latin typeface="微软雅黑" panose="020B0503020204020204" pitchFamily="34" charset="-122"/>
                <a:ea typeface="微软雅黑" panose="020B0503020204020204" pitchFamily="34" charset="-122"/>
              </a:rPr>
              <a:t>attractiveness </a:t>
            </a:r>
            <a:r>
              <a:rPr lang="en-US" altLang="zh-CN" sz="1600" dirty="0">
                <a:solidFill>
                  <a:srgbClr val="C00000"/>
                </a:solidFill>
                <a:latin typeface="微软雅黑" panose="020B0503020204020204" pitchFamily="34" charset="-122"/>
                <a:ea typeface="微软雅黑" panose="020B0503020204020204" pitchFamily="34" charset="-122"/>
              </a:rPr>
              <a:t>of financial products to users</a:t>
            </a:r>
          </a:p>
        </p:txBody>
      </p:sp>
      <p:sp>
        <p:nvSpPr>
          <p:cNvPr id="93" name="TextBox 170"/>
          <p:cNvSpPr txBox="1"/>
          <p:nvPr/>
        </p:nvSpPr>
        <p:spPr>
          <a:xfrm>
            <a:off x="7330908" y="4903370"/>
            <a:ext cx="4258836" cy="384810"/>
          </a:xfrm>
          <a:prstGeom prst="rect">
            <a:avLst/>
          </a:prstGeom>
          <a:noFill/>
        </p:spPr>
        <p:txBody>
          <a:bodyPr wrap="square" lIns="91431" tIns="45715" rIns="91431" bIns="45715" rtlCol="0">
            <a:spAutoFit/>
          </a:bodyPr>
          <a:lstStyle/>
          <a:p>
            <a:pPr algn="ctr">
              <a:lnSpc>
                <a:spcPct val="120000"/>
              </a:lnSpc>
            </a:pPr>
            <a:r>
              <a:rPr lang="en-US" altLang="zh-CN" sz="1600" dirty="0">
                <a:solidFill>
                  <a:srgbClr val="6D6D6D"/>
                </a:solidFill>
                <a:latin typeface="微软雅黑" panose="020B0503020204020204" pitchFamily="34" charset="-122"/>
                <a:ea typeface="微软雅黑" panose="020B0503020204020204" pitchFamily="34" charset="-122"/>
              </a:rPr>
              <a:t>Simplify</a:t>
            </a:r>
            <a:r>
              <a:rPr lang="en-US" altLang="zh-CN" sz="1600" dirty="0">
                <a:solidFill>
                  <a:srgbClr val="C00000"/>
                </a:solidFill>
                <a:latin typeface="微软雅黑" panose="020B0503020204020204" pitchFamily="34" charset="-122"/>
                <a:ea typeface="微软雅黑" panose="020B0503020204020204" pitchFamily="34" charset="-122"/>
              </a:rPr>
              <a:t> the loan process.</a:t>
            </a:r>
          </a:p>
        </p:txBody>
      </p:sp>
      <p:sp>
        <p:nvSpPr>
          <p:cNvPr id="37" name="Oval 39"/>
          <p:cNvSpPr/>
          <p:nvPr/>
        </p:nvSpPr>
        <p:spPr>
          <a:xfrm>
            <a:off x="107581" y="246705"/>
            <a:ext cx="684333" cy="684333"/>
          </a:xfrm>
          <a:prstGeom prst="ellipse">
            <a:avLst/>
          </a:prstGeom>
          <a:noFill/>
          <a:ln w="19050" cap="flat" cmpd="sng" algn="ctr">
            <a:solidFill>
              <a:srgbClr val="BA0B31"/>
            </a:solidFill>
            <a:prstDash val="solid"/>
            <a:miter lim="800000"/>
          </a:ln>
          <a:effectLst/>
        </p:spPr>
        <p:txBody>
          <a:bodyPr lIns="68570" tIns="34285" rIns="68570" bIns="34285" rtlCol="0" anchor="ctr"/>
          <a:lstStyle/>
          <a:p>
            <a:pPr algn="ctr" defTabSz="913765">
              <a:defRPr/>
            </a:pPr>
            <a:endParaRPr lang="id-ID" sz="3600" kern="0">
              <a:solidFill>
                <a:srgbClr val="FFFFFF"/>
              </a:solidFill>
              <a:latin typeface="微软雅黑" panose="020B0503020204020204" pitchFamily="34" charset="-122"/>
              <a:ea typeface="微软雅黑" panose="020B0503020204020204" pitchFamily="34" charset="-122"/>
            </a:endParaRPr>
          </a:p>
        </p:txBody>
      </p:sp>
      <p:sp>
        <p:nvSpPr>
          <p:cNvPr id="40" name="TextBox 25"/>
          <p:cNvSpPr txBox="1"/>
          <p:nvPr/>
        </p:nvSpPr>
        <p:spPr>
          <a:xfrm>
            <a:off x="885533" y="385458"/>
            <a:ext cx="2780228" cy="377016"/>
          </a:xfrm>
          <a:prstGeom prst="rect">
            <a:avLst/>
          </a:prstGeom>
          <a:noFill/>
        </p:spPr>
        <p:txBody>
          <a:bodyPr wrap="none" lIns="68570" tIns="34285" rIns="68570" bIns="34285" rtlCol="0">
            <a:spAutoFit/>
          </a:bodyPr>
          <a:lstStyle>
            <a:defPPr>
              <a:defRPr lang="zh-CN"/>
            </a:defPPr>
            <a:lvl1pPr marR="0" lvl="0" indent="0" fontAlgn="auto">
              <a:lnSpc>
                <a:spcPct val="100000"/>
              </a:lnSpc>
              <a:spcBef>
                <a:spcPts val="0"/>
              </a:spcBef>
              <a:spcAft>
                <a:spcPts val="0"/>
              </a:spcAft>
              <a:buClrTx/>
              <a:buSzTx/>
              <a:buFontTx/>
              <a:buNone/>
              <a:defRPr kumimoji="0" sz="1600" b="1" i="0" u="none" strike="noStrike" kern="0" cap="none" spc="0" normalizeH="0" baseline="0">
                <a:ln>
                  <a:noFill/>
                </a:ln>
                <a:solidFill>
                  <a:schemeClr val="tx1">
                    <a:lumMod val="95000"/>
                    <a:lumOff val="5000"/>
                  </a:schemeClr>
                </a:solidFill>
                <a:effectLst/>
                <a:uLnTx/>
                <a:uFillTx/>
                <a:latin typeface="Calibri Light" panose="020F0302020204030204" pitchFamily="34" charset="0"/>
              </a:defRPr>
            </a:lvl1pPr>
          </a:lstStyle>
          <a:p>
            <a:r>
              <a:rPr lang="en-US" altLang="zh-CN" sz="2000" dirty="0">
                <a:latin typeface="微软雅黑" panose="020B0503020204020204" pitchFamily="34" charset="-122"/>
                <a:ea typeface="微软雅黑" panose="020B0503020204020204" pitchFamily="34" charset="-122"/>
              </a:rPr>
              <a:t>Technology strategy</a:t>
            </a:r>
          </a:p>
        </p:txBody>
      </p:sp>
      <p:cxnSp>
        <p:nvCxnSpPr>
          <p:cNvPr id="41" name="直接连接符 40"/>
          <p:cNvCxnSpPr/>
          <p:nvPr/>
        </p:nvCxnSpPr>
        <p:spPr>
          <a:xfrm>
            <a:off x="885533" y="798879"/>
            <a:ext cx="2767636" cy="0"/>
          </a:xfrm>
          <a:prstGeom prst="line">
            <a:avLst/>
          </a:prstGeom>
          <a:noFill/>
          <a:ln w="19050" cap="flat" cmpd="sng" algn="ctr">
            <a:solidFill>
              <a:srgbClr val="BA0B31"/>
            </a:solidFill>
            <a:prstDash val="solid"/>
            <a:headEnd type="none"/>
          </a:ln>
          <a:effectLst/>
        </p:spPr>
      </p:cxnSp>
      <p:sp>
        <p:nvSpPr>
          <p:cNvPr id="42" name="TextBox 45"/>
          <p:cNvSpPr txBox="1"/>
          <p:nvPr/>
        </p:nvSpPr>
        <p:spPr>
          <a:xfrm>
            <a:off x="121076" y="344252"/>
            <a:ext cx="627068" cy="523208"/>
          </a:xfrm>
          <a:prstGeom prst="rect">
            <a:avLst/>
          </a:prstGeom>
          <a:noFill/>
        </p:spPr>
        <p:txBody>
          <a:bodyPr wrap="none" lIns="91427" tIns="45714" rIns="91427" bIns="45714" rtlCol="0">
            <a:spAutoFit/>
          </a:bodyPr>
          <a:lstStyle/>
          <a:p>
            <a:pPr defTabSz="913765"/>
            <a:r>
              <a:rPr lang="en-US" altLang="zh-CN" sz="2800" b="1">
                <a:solidFill>
                  <a:srgbClr val="C00000"/>
                </a:solidFill>
                <a:latin typeface="微软雅黑" panose="020B0503020204020204" pitchFamily="34" charset="-122"/>
                <a:ea typeface="微软雅黑" panose="020B0503020204020204" pitchFamily="34" charset="-122"/>
              </a:rPr>
              <a:t>04</a:t>
            </a:r>
            <a:endParaRPr lang="zh-CN" altLang="en-US" sz="2800" b="1">
              <a:solidFill>
                <a:srgbClr val="C00000"/>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4193107" y="579478"/>
            <a:ext cx="7998893" cy="923330"/>
          </a:xfrm>
          <a:prstGeom prst="rect">
            <a:avLst/>
          </a:prstGeom>
          <a:noFill/>
        </p:spPr>
        <p:txBody>
          <a:bodyPr wrap="square">
            <a:spAutoFit/>
          </a:bodyPr>
          <a:lstStyle/>
          <a:p>
            <a:r>
              <a:rPr lang="en-US" altLang="zh-CN" dirty="0">
                <a:effectLst/>
                <a:latin typeface="微软雅黑" panose="020B0503020204020204" pitchFamily="34" charset="-122"/>
                <a:ea typeface="微软雅黑" panose="020B0503020204020204" pitchFamily="34" charset="-122"/>
              </a:rPr>
              <a:t>Banks mainly consider that the capital risk of small and micro enterprises is large, and this bottleneck can be well solved through </a:t>
            </a:r>
            <a:r>
              <a:rPr lang="en-US" altLang="zh-CN" b="1" dirty="0">
                <a:solidFill>
                  <a:srgbClr val="C00000"/>
                </a:solidFill>
                <a:effectLst/>
                <a:latin typeface="微软雅黑" panose="020B0503020204020204" pitchFamily="34" charset="-122"/>
                <a:ea typeface="微软雅黑" panose="020B0503020204020204" pitchFamily="34" charset="-122"/>
              </a:rPr>
              <a:t>artificial intelligence.</a:t>
            </a:r>
          </a:p>
        </p:txBody>
      </p:sp>
    </p:spTree>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wipe(left)">
                                      <p:cBhvr>
                                        <p:cTn id="7" dur="250"/>
                                        <p:tgtEl>
                                          <p:spTgt spid="90"/>
                                        </p:tgtEl>
                                      </p:cBhvr>
                                    </p:animEffect>
                                  </p:childTnLst>
                                </p:cTn>
                              </p:par>
                              <p:par>
                                <p:cTn id="8" presetID="16" presetClass="entr" presetSubtype="42" fill="hold" grpId="0" nodeType="withEffect">
                                  <p:stCondLst>
                                    <p:cond delay="0"/>
                                  </p:stCondLst>
                                  <p:childTnLst>
                                    <p:set>
                                      <p:cBhvr>
                                        <p:cTn id="9" dur="1" fill="hold">
                                          <p:stCondLst>
                                            <p:cond delay="0"/>
                                          </p:stCondLst>
                                        </p:cTn>
                                        <p:tgtEl>
                                          <p:spTgt spid="58"/>
                                        </p:tgtEl>
                                        <p:attrNameLst>
                                          <p:attrName>style.visibility</p:attrName>
                                        </p:attrNameLst>
                                      </p:cBhvr>
                                      <p:to>
                                        <p:strVal val="visible"/>
                                      </p:to>
                                    </p:set>
                                    <p:animEffect transition="in" filter="barn(outHorizontal)">
                                      <p:cBhvr>
                                        <p:cTn id="10" dur="250"/>
                                        <p:tgtEl>
                                          <p:spTgt spid="58"/>
                                        </p:tgtEl>
                                      </p:cBhvr>
                                    </p:animEffect>
                                  </p:childTnLst>
                                </p:cTn>
                              </p:par>
                              <p:par>
                                <p:cTn id="11" presetID="16" presetClass="entr" presetSubtype="42" fill="hold" grpId="0" nodeType="withEffect">
                                  <p:stCondLst>
                                    <p:cond delay="0"/>
                                  </p:stCondLst>
                                  <p:childTnLst>
                                    <p:set>
                                      <p:cBhvr>
                                        <p:cTn id="12" dur="1" fill="hold">
                                          <p:stCondLst>
                                            <p:cond delay="0"/>
                                          </p:stCondLst>
                                        </p:cTn>
                                        <p:tgtEl>
                                          <p:spTgt spid="94"/>
                                        </p:tgtEl>
                                        <p:attrNameLst>
                                          <p:attrName>style.visibility</p:attrName>
                                        </p:attrNameLst>
                                      </p:cBhvr>
                                      <p:to>
                                        <p:strVal val="visible"/>
                                      </p:to>
                                    </p:set>
                                    <p:animEffect transition="in" filter="barn(outHorizontal)">
                                      <p:cBhvr>
                                        <p:cTn id="13" dur="250"/>
                                        <p:tgtEl>
                                          <p:spTgt spid="94"/>
                                        </p:tgtEl>
                                      </p:cBhvr>
                                    </p:animEffect>
                                  </p:childTnLst>
                                </p:cTn>
                              </p:par>
                              <p:par>
                                <p:cTn id="14" presetID="16" presetClass="entr" presetSubtype="42" fill="hold" grpId="0" nodeType="withEffect">
                                  <p:stCondLst>
                                    <p:cond delay="0"/>
                                  </p:stCondLst>
                                  <p:childTnLst>
                                    <p:set>
                                      <p:cBhvr>
                                        <p:cTn id="15" dur="1" fill="hold">
                                          <p:stCondLst>
                                            <p:cond delay="0"/>
                                          </p:stCondLst>
                                        </p:cTn>
                                        <p:tgtEl>
                                          <p:spTgt spid="95"/>
                                        </p:tgtEl>
                                        <p:attrNameLst>
                                          <p:attrName>style.visibility</p:attrName>
                                        </p:attrNameLst>
                                      </p:cBhvr>
                                      <p:to>
                                        <p:strVal val="visible"/>
                                      </p:to>
                                    </p:set>
                                    <p:animEffect transition="in" filter="barn(outHorizontal)">
                                      <p:cBhvr>
                                        <p:cTn id="16" dur="250"/>
                                        <p:tgtEl>
                                          <p:spTgt spid="95"/>
                                        </p:tgtEl>
                                      </p:cBhvr>
                                    </p:animEffect>
                                  </p:childTnLst>
                                </p:cTn>
                              </p:par>
                              <p:par>
                                <p:cTn id="17" presetID="16" presetClass="entr" presetSubtype="42"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arn(outHorizontal)">
                                      <p:cBhvr>
                                        <p:cTn id="19" dur="250"/>
                                        <p:tgtEl>
                                          <p:spTgt spid="2"/>
                                        </p:tgtEl>
                                      </p:cBhvr>
                                    </p:animEffect>
                                  </p:childTnLst>
                                </p:cTn>
                              </p:par>
                              <p:par>
                                <p:cTn id="20" presetID="22" presetClass="entr" presetSubtype="8"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250"/>
                                        <p:tgtEl>
                                          <p:spTgt spid="3"/>
                                        </p:tgtEl>
                                      </p:cBhvr>
                                    </p:animEffect>
                                  </p:childTnLst>
                                </p:cTn>
                              </p:par>
                              <p:par>
                                <p:cTn id="23" presetID="47" presetClass="entr" presetSubtype="0" fill="hold" grpId="0" nodeType="withEffect">
                                  <p:stCondLst>
                                    <p:cond delay="0"/>
                                  </p:stCondLst>
                                  <p:childTnLst>
                                    <p:set>
                                      <p:cBhvr>
                                        <p:cTn id="24" dur="1" fill="hold">
                                          <p:stCondLst>
                                            <p:cond delay="0"/>
                                          </p:stCondLst>
                                        </p:cTn>
                                        <p:tgtEl>
                                          <p:spTgt spid="75"/>
                                        </p:tgtEl>
                                        <p:attrNameLst>
                                          <p:attrName>style.visibility</p:attrName>
                                        </p:attrNameLst>
                                      </p:cBhvr>
                                      <p:to>
                                        <p:strVal val="visible"/>
                                      </p:to>
                                    </p:set>
                                    <p:animEffect transition="in" filter="fade">
                                      <p:cBhvr>
                                        <p:cTn id="25" dur="250"/>
                                        <p:tgtEl>
                                          <p:spTgt spid="75"/>
                                        </p:tgtEl>
                                      </p:cBhvr>
                                    </p:animEffect>
                                    <p:anim calcmode="lin" valueType="num">
                                      <p:cBhvr>
                                        <p:cTn id="26" dur="250" fill="hold"/>
                                        <p:tgtEl>
                                          <p:spTgt spid="75"/>
                                        </p:tgtEl>
                                        <p:attrNameLst>
                                          <p:attrName>ppt_x</p:attrName>
                                        </p:attrNameLst>
                                      </p:cBhvr>
                                      <p:tavLst>
                                        <p:tav tm="0">
                                          <p:val>
                                            <p:strVal val="#ppt_x"/>
                                          </p:val>
                                        </p:tav>
                                        <p:tav tm="100000">
                                          <p:val>
                                            <p:strVal val="#ppt_x"/>
                                          </p:val>
                                        </p:tav>
                                      </p:tavLst>
                                    </p:anim>
                                    <p:anim calcmode="lin" valueType="num">
                                      <p:cBhvr>
                                        <p:cTn id="27" dur="250" fill="hold"/>
                                        <p:tgtEl>
                                          <p:spTgt spid="75"/>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74"/>
                                        </p:tgtEl>
                                        <p:attrNameLst>
                                          <p:attrName>style.visibility</p:attrName>
                                        </p:attrNameLst>
                                      </p:cBhvr>
                                      <p:to>
                                        <p:strVal val="visible"/>
                                      </p:to>
                                    </p:set>
                                    <p:animEffect transition="in" filter="fade">
                                      <p:cBhvr>
                                        <p:cTn id="30" dur="250"/>
                                        <p:tgtEl>
                                          <p:spTgt spid="74"/>
                                        </p:tgtEl>
                                      </p:cBhvr>
                                    </p:animEffect>
                                    <p:anim calcmode="lin" valueType="num">
                                      <p:cBhvr>
                                        <p:cTn id="31" dur="250" fill="hold"/>
                                        <p:tgtEl>
                                          <p:spTgt spid="74"/>
                                        </p:tgtEl>
                                        <p:attrNameLst>
                                          <p:attrName>ppt_x</p:attrName>
                                        </p:attrNameLst>
                                      </p:cBhvr>
                                      <p:tavLst>
                                        <p:tav tm="0">
                                          <p:val>
                                            <p:strVal val="#ppt_x"/>
                                          </p:val>
                                        </p:tav>
                                        <p:tav tm="100000">
                                          <p:val>
                                            <p:strVal val="#ppt_x"/>
                                          </p:val>
                                        </p:tav>
                                      </p:tavLst>
                                    </p:anim>
                                    <p:anim calcmode="lin" valueType="num">
                                      <p:cBhvr>
                                        <p:cTn id="32" dur="250" fill="hold"/>
                                        <p:tgtEl>
                                          <p:spTgt spid="74"/>
                                        </p:tgtEl>
                                        <p:attrNameLst>
                                          <p:attrName>ppt_y</p:attrName>
                                        </p:attrNameLst>
                                      </p:cBhvr>
                                      <p:tavLst>
                                        <p:tav tm="0">
                                          <p:val>
                                            <p:strVal val="#ppt_y+.1"/>
                                          </p:val>
                                        </p:tav>
                                        <p:tav tm="100000">
                                          <p:val>
                                            <p:strVal val="#ppt_y"/>
                                          </p:val>
                                        </p:tav>
                                      </p:tavLst>
                                    </p:anim>
                                  </p:childTnLst>
                                </p:cTn>
                              </p:par>
                              <p:par>
                                <p:cTn id="33" presetID="22" presetClass="entr" presetSubtype="8" fill="hold" nodeType="with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wipe(left)">
                                      <p:cBhvr>
                                        <p:cTn id="35" dur="250"/>
                                        <p:tgtEl>
                                          <p:spTgt spid="4"/>
                                        </p:tgtEl>
                                      </p:cBhvr>
                                    </p:animEffect>
                                  </p:childTnLst>
                                </p:cTn>
                              </p:par>
                              <p:par>
                                <p:cTn id="36" presetID="47" presetClass="entr" presetSubtype="0" fill="hold" grpId="0" nodeType="withEffect">
                                  <p:stCondLst>
                                    <p:cond delay="0"/>
                                  </p:stCondLst>
                                  <p:childTnLst>
                                    <p:set>
                                      <p:cBhvr>
                                        <p:cTn id="37" dur="1" fill="hold">
                                          <p:stCondLst>
                                            <p:cond delay="0"/>
                                          </p:stCondLst>
                                        </p:cTn>
                                        <p:tgtEl>
                                          <p:spTgt spid="91"/>
                                        </p:tgtEl>
                                        <p:attrNameLst>
                                          <p:attrName>style.visibility</p:attrName>
                                        </p:attrNameLst>
                                      </p:cBhvr>
                                      <p:to>
                                        <p:strVal val="visible"/>
                                      </p:to>
                                    </p:set>
                                    <p:animEffect transition="in" filter="fade">
                                      <p:cBhvr>
                                        <p:cTn id="38" dur="250"/>
                                        <p:tgtEl>
                                          <p:spTgt spid="91"/>
                                        </p:tgtEl>
                                      </p:cBhvr>
                                    </p:animEffect>
                                    <p:anim calcmode="lin" valueType="num">
                                      <p:cBhvr>
                                        <p:cTn id="39" dur="250" fill="hold"/>
                                        <p:tgtEl>
                                          <p:spTgt spid="91"/>
                                        </p:tgtEl>
                                        <p:attrNameLst>
                                          <p:attrName>ppt_x</p:attrName>
                                        </p:attrNameLst>
                                      </p:cBhvr>
                                      <p:tavLst>
                                        <p:tav tm="0">
                                          <p:val>
                                            <p:strVal val="#ppt_x"/>
                                          </p:val>
                                        </p:tav>
                                        <p:tav tm="100000">
                                          <p:val>
                                            <p:strVal val="#ppt_x"/>
                                          </p:val>
                                        </p:tav>
                                      </p:tavLst>
                                    </p:anim>
                                    <p:anim calcmode="lin" valueType="num">
                                      <p:cBhvr>
                                        <p:cTn id="40" dur="250" fill="hold"/>
                                        <p:tgtEl>
                                          <p:spTgt spid="91"/>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88"/>
                                        </p:tgtEl>
                                        <p:attrNameLst>
                                          <p:attrName>style.visibility</p:attrName>
                                        </p:attrNameLst>
                                      </p:cBhvr>
                                      <p:to>
                                        <p:strVal val="visible"/>
                                      </p:to>
                                    </p:set>
                                    <p:animEffect transition="in" filter="fade">
                                      <p:cBhvr>
                                        <p:cTn id="43" dur="250"/>
                                        <p:tgtEl>
                                          <p:spTgt spid="88"/>
                                        </p:tgtEl>
                                      </p:cBhvr>
                                    </p:animEffect>
                                    <p:anim calcmode="lin" valueType="num">
                                      <p:cBhvr>
                                        <p:cTn id="44" dur="250" fill="hold"/>
                                        <p:tgtEl>
                                          <p:spTgt spid="88"/>
                                        </p:tgtEl>
                                        <p:attrNameLst>
                                          <p:attrName>ppt_x</p:attrName>
                                        </p:attrNameLst>
                                      </p:cBhvr>
                                      <p:tavLst>
                                        <p:tav tm="0">
                                          <p:val>
                                            <p:strVal val="#ppt_x"/>
                                          </p:val>
                                        </p:tav>
                                        <p:tav tm="100000">
                                          <p:val>
                                            <p:strVal val="#ppt_x"/>
                                          </p:val>
                                        </p:tav>
                                      </p:tavLst>
                                    </p:anim>
                                    <p:anim calcmode="lin" valueType="num">
                                      <p:cBhvr>
                                        <p:cTn id="45" dur="250" fill="hold"/>
                                        <p:tgtEl>
                                          <p:spTgt spid="88"/>
                                        </p:tgtEl>
                                        <p:attrNameLst>
                                          <p:attrName>ppt_y</p:attrName>
                                        </p:attrNameLst>
                                      </p:cBhvr>
                                      <p:tavLst>
                                        <p:tav tm="0">
                                          <p:val>
                                            <p:strVal val="#ppt_y+.1"/>
                                          </p:val>
                                        </p:tav>
                                        <p:tav tm="100000">
                                          <p:val>
                                            <p:strVal val="#ppt_y"/>
                                          </p:val>
                                        </p:tav>
                                      </p:tavLst>
                                    </p:anim>
                                  </p:childTnLst>
                                </p:cTn>
                              </p:par>
                              <p:par>
                                <p:cTn id="46" presetID="22" presetClass="entr" presetSubtype="8" fill="hold" nodeType="with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wipe(left)">
                                      <p:cBhvr>
                                        <p:cTn id="48" dur="250"/>
                                        <p:tgtEl>
                                          <p:spTgt spid="5"/>
                                        </p:tgtEl>
                                      </p:cBhvr>
                                    </p:animEffect>
                                  </p:childTnLst>
                                </p:cTn>
                              </p:par>
                              <p:par>
                                <p:cTn id="49" presetID="47" presetClass="entr" presetSubtype="0" fill="hold" grpId="0" nodeType="withEffect">
                                  <p:stCondLst>
                                    <p:cond delay="0"/>
                                  </p:stCondLst>
                                  <p:childTnLst>
                                    <p:set>
                                      <p:cBhvr>
                                        <p:cTn id="50" dur="1" fill="hold">
                                          <p:stCondLst>
                                            <p:cond delay="0"/>
                                          </p:stCondLst>
                                        </p:cTn>
                                        <p:tgtEl>
                                          <p:spTgt spid="93"/>
                                        </p:tgtEl>
                                        <p:attrNameLst>
                                          <p:attrName>style.visibility</p:attrName>
                                        </p:attrNameLst>
                                      </p:cBhvr>
                                      <p:to>
                                        <p:strVal val="visible"/>
                                      </p:to>
                                    </p:set>
                                    <p:animEffect transition="in" filter="fade">
                                      <p:cBhvr>
                                        <p:cTn id="51" dur="250"/>
                                        <p:tgtEl>
                                          <p:spTgt spid="93"/>
                                        </p:tgtEl>
                                      </p:cBhvr>
                                    </p:animEffect>
                                    <p:anim calcmode="lin" valueType="num">
                                      <p:cBhvr>
                                        <p:cTn id="52" dur="250" fill="hold"/>
                                        <p:tgtEl>
                                          <p:spTgt spid="93"/>
                                        </p:tgtEl>
                                        <p:attrNameLst>
                                          <p:attrName>ppt_x</p:attrName>
                                        </p:attrNameLst>
                                      </p:cBhvr>
                                      <p:tavLst>
                                        <p:tav tm="0">
                                          <p:val>
                                            <p:strVal val="#ppt_x"/>
                                          </p:val>
                                        </p:tav>
                                        <p:tav tm="100000">
                                          <p:val>
                                            <p:strVal val="#ppt_x"/>
                                          </p:val>
                                        </p:tav>
                                      </p:tavLst>
                                    </p:anim>
                                    <p:anim calcmode="lin" valueType="num">
                                      <p:cBhvr>
                                        <p:cTn id="53" dur="250" fill="hold"/>
                                        <p:tgtEl>
                                          <p:spTgt spid="93"/>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92"/>
                                        </p:tgtEl>
                                        <p:attrNameLst>
                                          <p:attrName>style.visibility</p:attrName>
                                        </p:attrNameLst>
                                      </p:cBhvr>
                                      <p:to>
                                        <p:strVal val="visible"/>
                                      </p:to>
                                    </p:set>
                                    <p:animEffect transition="in" filter="fade">
                                      <p:cBhvr>
                                        <p:cTn id="56" dur="250"/>
                                        <p:tgtEl>
                                          <p:spTgt spid="92"/>
                                        </p:tgtEl>
                                      </p:cBhvr>
                                    </p:animEffect>
                                    <p:anim calcmode="lin" valueType="num">
                                      <p:cBhvr>
                                        <p:cTn id="57" dur="250" fill="hold"/>
                                        <p:tgtEl>
                                          <p:spTgt spid="92"/>
                                        </p:tgtEl>
                                        <p:attrNameLst>
                                          <p:attrName>ppt_x</p:attrName>
                                        </p:attrNameLst>
                                      </p:cBhvr>
                                      <p:tavLst>
                                        <p:tav tm="0">
                                          <p:val>
                                            <p:strVal val="#ppt_x"/>
                                          </p:val>
                                        </p:tav>
                                        <p:tav tm="100000">
                                          <p:val>
                                            <p:strVal val="#ppt_x"/>
                                          </p:val>
                                        </p:tav>
                                      </p:tavLst>
                                    </p:anim>
                                    <p:anim calcmode="lin" valueType="num">
                                      <p:cBhvr>
                                        <p:cTn id="58" dur="250" fill="hold"/>
                                        <p:tgtEl>
                                          <p:spTgt spid="92"/>
                                        </p:tgtEl>
                                        <p:attrNameLst>
                                          <p:attrName>ppt_y</p:attrName>
                                        </p:attrNameLst>
                                      </p:cBhvr>
                                      <p:tavLst>
                                        <p:tav tm="0">
                                          <p:val>
                                            <p:strVal val="#ppt_y+.1"/>
                                          </p:val>
                                        </p:tav>
                                        <p:tav tm="100000">
                                          <p:val>
                                            <p:strVal val="#ppt_y"/>
                                          </p:val>
                                        </p:tav>
                                      </p:tavLst>
                                    </p:anim>
                                  </p:childTnLst>
                                </p:cTn>
                              </p:par>
                              <p:par>
                                <p:cTn id="59" presetID="21" presetClass="entr" presetSubtype="2"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wheel(2)">
                                      <p:cBhvr>
                                        <p:cTn id="61" dur="250"/>
                                        <p:tgtEl>
                                          <p:spTgt spid="37"/>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42"/>
                                        </p:tgtEl>
                                        <p:attrNameLst>
                                          <p:attrName>style.visibility</p:attrName>
                                        </p:attrNameLst>
                                      </p:cBhvr>
                                      <p:to>
                                        <p:strVal val="visible"/>
                                      </p:to>
                                    </p:set>
                                    <p:animEffect transition="in" filter="wipe(down)">
                                      <p:cBhvr>
                                        <p:cTn id="64" dur="250"/>
                                        <p:tgtEl>
                                          <p:spTgt spid="42"/>
                                        </p:tgtEl>
                                      </p:cBhvr>
                                    </p:animEffect>
                                  </p:childTnLst>
                                </p:cTn>
                              </p:par>
                              <p:par>
                                <p:cTn id="65" presetID="22" presetClass="entr" presetSubtype="8" fill="hold" nodeType="withEffect">
                                  <p:stCondLst>
                                    <p:cond delay="0"/>
                                  </p:stCondLst>
                                  <p:childTnLst>
                                    <p:set>
                                      <p:cBhvr>
                                        <p:cTn id="66" dur="1" fill="hold">
                                          <p:stCondLst>
                                            <p:cond delay="0"/>
                                          </p:stCondLst>
                                        </p:cTn>
                                        <p:tgtEl>
                                          <p:spTgt spid="41"/>
                                        </p:tgtEl>
                                        <p:attrNameLst>
                                          <p:attrName>style.visibility</p:attrName>
                                        </p:attrNameLst>
                                      </p:cBhvr>
                                      <p:to>
                                        <p:strVal val="visible"/>
                                      </p:to>
                                    </p:set>
                                    <p:animEffect transition="in" filter="wipe(left)">
                                      <p:cBhvr>
                                        <p:cTn id="67" dur="250"/>
                                        <p:tgtEl>
                                          <p:spTgt spid="41"/>
                                        </p:tgtEl>
                                      </p:cBhvr>
                                    </p:animEffect>
                                  </p:childTnLst>
                                </p:cTn>
                              </p:par>
                              <p:par>
                                <p:cTn id="68" presetID="12" presetClass="entr" presetSubtype="8" fill="hold" grpId="0" nodeType="withEffect">
                                  <p:stCondLst>
                                    <p:cond delay="0"/>
                                  </p:stCondLst>
                                  <p:childTnLst>
                                    <p:set>
                                      <p:cBhvr>
                                        <p:cTn id="69" dur="1" fill="hold">
                                          <p:stCondLst>
                                            <p:cond delay="0"/>
                                          </p:stCondLst>
                                        </p:cTn>
                                        <p:tgtEl>
                                          <p:spTgt spid="40"/>
                                        </p:tgtEl>
                                        <p:attrNameLst>
                                          <p:attrName>style.visibility</p:attrName>
                                        </p:attrNameLst>
                                      </p:cBhvr>
                                      <p:to>
                                        <p:strVal val="visible"/>
                                      </p:to>
                                    </p:set>
                                    <p:anim calcmode="lin" valueType="num">
                                      <p:cBhvr additive="base">
                                        <p:cTn id="70" dur="250"/>
                                        <p:tgtEl>
                                          <p:spTgt spid="40"/>
                                        </p:tgtEl>
                                        <p:attrNameLst>
                                          <p:attrName>ppt_x</p:attrName>
                                        </p:attrNameLst>
                                      </p:cBhvr>
                                      <p:tavLst>
                                        <p:tav tm="0">
                                          <p:val>
                                            <p:strVal val="#ppt_x-#ppt_w*1.125000"/>
                                          </p:val>
                                        </p:tav>
                                        <p:tav tm="100000">
                                          <p:val>
                                            <p:strVal val="#ppt_x"/>
                                          </p:val>
                                        </p:tav>
                                      </p:tavLst>
                                    </p:anim>
                                    <p:animEffect transition="in" filter="wipe(right)">
                                      <p:cBhvr>
                                        <p:cTn id="71" dur="25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94" grpId="0" animBg="1"/>
      <p:bldP spid="95" grpId="0" animBg="1"/>
      <p:bldP spid="90" grpId="0" animBg="1"/>
      <p:bldP spid="74" grpId="0"/>
      <p:bldP spid="75" grpId="0"/>
      <p:bldP spid="88" grpId="0"/>
      <p:bldP spid="91" grpId="0"/>
      <p:bldP spid="92" grpId="0"/>
      <p:bldP spid="93" grpId="0"/>
      <p:bldP spid="37" grpId="0" animBg="1"/>
      <p:bldP spid="40" grpId="0"/>
      <p:bldP spid="4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矩形 59"/>
          <p:cNvSpPr/>
          <p:nvPr/>
        </p:nvSpPr>
        <p:spPr>
          <a:xfrm>
            <a:off x="974605" y="2512996"/>
            <a:ext cx="3270978" cy="3108592"/>
          </a:xfrm>
          <a:prstGeom prst="rect">
            <a:avLst/>
          </a:prstGeom>
          <a:solidFill>
            <a:schemeClr val="accent4"/>
          </a:solidFill>
          <a:ln w="12700">
            <a:solidFill>
              <a:schemeClr val="accent1"/>
            </a:solidFill>
          </a:ln>
          <a:effectLst>
            <a:outerShdw blurRad="368300" dist="38100" dir="8100000" algn="tr" rotWithShape="0">
              <a:prstClr val="black">
                <a:alpha val="90000"/>
              </a:prstClr>
            </a:outerShdw>
          </a:effectLst>
          <a:scene3d>
            <a:camera prst="orthographicFront">
              <a:rot lat="17916175" lon="2729084" rev="18779825"/>
            </a:camera>
            <a:lightRig rig="balanced" dir="t">
              <a:rot lat="0" lon="0" rev="600000"/>
            </a:lightRig>
          </a:scene3d>
          <a:sp3d prstMaterial="flat">
            <a:bevelT w="444500" h="1041400" prst="angle"/>
            <a:extrusionClr>
              <a:srgbClr val="0070C0"/>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61" name="矩形 60"/>
          <p:cNvSpPr/>
          <p:nvPr/>
        </p:nvSpPr>
        <p:spPr>
          <a:xfrm>
            <a:off x="1453551" y="2202335"/>
            <a:ext cx="2285644" cy="2167543"/>
          </a:xfrm>
          <a:prstGeom prst="rect">
            <a:avLst/>
          </a:prstGeom>
          <a:solidFill>
            <a:schemeClr val="bg2">
              <a:lumMod val="65000"/>
            </a:schemeClr>
          </a:solidFill>
          <a:ln>
            <a:noFill/>
          </a:ln>
          <a:scene3d>
            <a:camera prst="orthographicFront">
              <a:rot lat="17916175" lon="2729084" rev="18779825"/>
            </a:camera>
            <a:lightRig rig="balanced" dir="t">
              <a:rot lat="0" lon="0" rev="600000"/>
            </a:lightRig>
          </a:scene3d>
          <a:sp3d prstMaterial="flat">
            <a:bevelT w="311150" h="730250" prst="angle"/>
            <a:extrusionClr>
              <a:srgbClr val="00B050"/>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62" name="矩形 61"/>
          <p:cNvSpPr/>
          <p:nvPr/>
        </p:nvSpPr>
        <p:spPr>
          <a:xfrm>
            <a:off x="1789342" y="1989562"/>
            <a:ext cx="1614061" cy="1538987"/>
          </a:xfrm>
          <a:prstGeom prst="rect">
            <a:avLst/>
          </a:prstGeom>
          <a:solidFill>
            <a:schemeClr val="accent3"/>
          </a:solidFill>
          <a:ln>
            <a:noFill/>
          </a:ln>
          <a:scene3d>
            <a:camera prst="orthographicFront">
              <a:rot lat="17916175" lon="2729084" rev="18779825"/>
            </a:camera>
            <a:lightRig rig="balanced" dir="t">
              <a:rot lat="0" lon="0" rev="600000"/>
            </a:lightRig>
          </a:scene3d>
          <a:sp3d prstMaterial="flat">
            <a:bevelT w="215900" h="501650" prst="angle"/>
            <a:extrusionClr>
              <a:srgbClr val="FFC000"/>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63" name="矩形 62"/>
          <p:cNvSpPr/>
          <p:nvPr/>
        </p:nvSpPr>
        <p:spPr>
          <a:xfrm>
            <a:off x="2035906" y="1655280"/>
            <a:ext cx="1097259" cy="1079941"/>
          </a:xfrm>
          <a:prstGeom prst="rect">
            <a:avLst/>
          </a:prstGeom>
          <a:solidFill>
            <a:schemeClr val="bg2">
              <a:lumMod val="65000"/>
            </a:schemeClr>
          </a:solidFill>
          <a:ln>
            <a:noFill/>
          </a:ln>
          <a:scene3d>
            <a:camera prst="orthographicFront">
              <a:rot lat="17709539" lon="2246828" rev="19210350"/>
            </a:camera>
            <a:lightRig rig="balanced" dir="t">
              <a:rot lat="0" lon="0" rev="600000"/>
            </a:lightRig>
          </a:scene3d>
          <a:sp3d prstMaterial="flat">
            <a:bevelT w="234950" h="520700" prst="angle"/>
            <a:extrusionClr>
              <a:srgbClr val="7030A0"/>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64" name="矩形 63"/>
          <p:cNvSpPr/>
          <p:nvPr/>
        </p:nvSpPr>
        <p:spPr>
          <a:xfrm>
            <a:off x="2309901" y="1138931"/>
            <a:ext cx="539970" cy="539970"/>
          </a:xfrm>
          <a:prstGeom prst="rect">
            <a:avLst/>
          </a:prstGeom>
          <a:solidFill>
            <a:schemeClr val="accent1"/>
          </a:solidFill>
          <a:ln>
            <a:noFill/>
          </a:ln>
          <a:scene3d>
            <a:camera prst="orthographicFront">
              <a:rot lat="17916175" lon="2729084" rev="18779825"/>
            </a:camera>
            <a:lightRig rig="balanced" dir="t">
              <a:rot lat="0" lon="0" rev="600000"/>
            </a:lightRig>
          </a:scene3d>
          <a:sp3d prstMaterial="flat">
            <a:bevelT w="336550" h="7556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cxnSp>
        <p:nvCxnSpPr>
          <p:cNvPr id="76" name="直接连接符 75"/>
          <p:cNvCxnSpPr/>
          <p:nvPr/>
        </p:nvCxnSpPr>
        <p:spPr>
          <a:xfrm>
            <a:off x="2703999" y="1800170"/>
            <a:ext cx="3792701" cy="0"/>
          </a:xfrm>
          <a:prstGeom prst="line">
            <a:avLst/>
          </a:prstGeom>
          <a:noFill/>
          <a:ln w="9525">
            <a:solidFill>
              <a:srgbClr val="414455"/>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77" name="直接连接符 76"/>
          <p:cNvCxnSpPr/>
          <p:nvPr/>
        </p:nvCxnSpPr>
        <p:spPr>
          <a:xfrm>
            <a:off x="2894911" y="2432403"/>
            <a:ext cx="3601789" cy="0"/>
          </a:xfrm>
          <a:prstGeom prst="line">
            <a:avLst/>
          </a:prstGeom>
          <a:noFill/>
          <a:ln w="9525">
            <a:solidFill>
              <a:srgbClr val="414455"/>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78" name="直接连接符 77"/>
          <p:cNvCxnSpPr/>
          <p:nvPr/>
        </p:nvCxnSpPr>
        <p:spPr>
          <a:xfrm>
            <a:off x="3208027" y="3088348"/>
            <a:ext cx="3288673" cy="0"/>
          </a:xfrm>
          <a:prstGeom prst="line">
            <a:avLst/>
          </a:prstGeom>
          <a:noFill/>
          <a:ln w="9525">
            <a:solidFill>
              <a:srgbClr val="414455"/>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79" name="直接连接符 78"/>
          <p:cNvCxnSpPr/>
          <p:nvPr/>
        </p:nvCxnSpPr>
        <p:spPr>
          <a:xfrm>
            <a:off x="3712058" y="4048280"/>
            <a:ext cx="2784644" cy="0"/>
          </a:xfrm>
          <a:prstGeom prst="line">
            <a:avLst/>
          </a:prstGeom>
          <a:noFill/>
          <a:ln w="9525">
            <a:solidFill>
              <a:srgbClr val="414455"/>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80" name="直接连接符 79"/>
          <p:cNvCxnSpPr/>
          <p:nvPr/>
        </p:nvCxnSpPr>
        <p:spPr>
          <a:xfrm>
            <a:off x="4072077" y="4998649"/>
            <a:ext cx="2424624" cy="0"/>
          </a:xfrm>
          <a:prstGeom prst="line">
            <a:avLst/>
          </a:prstGeom>
          <a:noFill/>
          <a:ln w="9525">
            <a:solidFill>
              <a:srgbClr val="414455"/>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sp>
        <p:nvSpPr>
          <p:cNvPr id="82" name="TextBox 81"/>
          <p:cNvSpPr txBox="1"/>
          <p:nvPr/>
        </p:nvSpPr>
        <p:spPr>
          <a:xfrm>
            <a:off x="4978894" y="4684354"/>
            <a:ext cx="5525872" cy="338554"/>
          </a:xfrm>
          <a:prstGeom prst="rect">
            <a:avLst/>
          </a:prstGeom>
          <a:noFill/>
        </p:spPr>
        <p:txBody>
          <a:bodyPr wrap="none" rtlCol="0">
            <a:spAutoFit/>
          </a:bodyPr>
          <a:lstStyle/>
          <a:p>
            <a:r>
              <a:rPr lang="en-US" altLang="zh-CN" sz="1600" b="1" dirty="0">
                <a:latin typeface="微软雅黑" panose="020B0503020204020204" pitchFamily="34" charset="-122"/>
                <a:ea typeface="微软雅黑" panose="020B0503020204020204" pitchFamily="34" charset="-122"/>
              </a:rPr>
              <a:t>Ensure that the raw data does not leave the domain</a:t>
            </a:r>
          </a:p>
        </p:txBody>
      </p:sp>
      <p:sp>
        <p:nvSpPr>
          <p:cNvPr id="84" name="TextBox 83"/>
          <p:cNvSpPr txBox="1"/>
          <p:nvPr/>
        </p:nvSpPr>
        <p:spPr>
          <a:xfrm>
            <a:off x="4978894" y="3748302"/>
            <a:ext cx="3328732" cy="338554"/>
          </a:xfrm>
          <a:prstGeom prst="rect">
            <a:avLst/>
          </a:prstGeom>
          <a:noFill/>
        </p:spPr>
        <p:txBody>
          <a:bodyPr wrap="none" rtlCol="0">
            <a:spAutoFit/>
          </a:bodyPr>
          <a:lstStyle/>
          <a:p>
            <a:r>
              <a:rPr lang="en-US" altLang="zh-CN" sz="1600" b="1" dirty="0">
                <a:latin typeface="微软雅黑" panose="020B0503020204020204" pitchFamily="34" charset="-122"/>
                <a:ea typeface="微软雅黑" panose="020B0503020204020204" pitchFamily="34" charset="-122"/>
              </a:rPr>
              <a:t>Break down existing data silos</a:t>
            </a:r>
          </a:p>
        </p:txBody>
      </p:sp>
      <p:sp>
        <p:nvSpPr>
          <p:cNvPr id="86" name="TextBox 85"/>
          <p:cNvSpPr txBox="1"/>
          <p:nvPr/>
        </p:nvSpPr>
        <p:spPr>
          <a:xfrm>
            <a:off x="4978894" y="2797787"/>
            <a:ext cx="3978140" cy="338554"/>
          </a:xfrm>
          <a:prstGeom prst="rect">
            <a:avLst/>
          </a:prstGeom>
          <a:noFill/>
        </p:spPr>
        <p:txBody>
          <a:bodyPr wrap="none" rtlCol="0">
            <a:spAutoFit/>
          </a:bodyPr>
          <a:lstStyle/>
          <a:p>
            <a:r>
              <a:rPr lang="en-US" altLang="zh-CN" sz="1600" b="1" dirty="0">
                <a:latin typeface="微软雅黑" panose="020B0503020204020204" pitchFamily="34" charset="-122"/>
                <a:ea typeface="微软雅黑" panose="020B0503020204020204" pitchFamily="34" charset="-122"/>
              </a:rPr>
              <a:t>Supported by a risk control platform</a:t>
            </a:r>
          </a:p>
        </p:txBody>
      </p:sp>
      <p:sp>
        <p:nvSpPr>
          <p:cNvPr id="88" name="TextBox 87"/>
          <p:cNvSpPr txBox="1"/>
          <p:nvPr/>
        </p:nvSpPr>
        <p:spPr>
          <a:xfrm>
            <a:off x="4978894" y="2148799"/>
            <a:ext cx="4567917" cy="338554"/>
          </a:xfrm>
          <a:prstGeom prst="rect">
            <a:avLst/>
          </a:prstGeom>
          <a:noFill/>
        </p:spPr>
        <p:txBody>
          <a:bodyPr wrap="none" rtlCol="0">
            <a:spAutoFit/>
          </a:bodyPr>
          <a:lstStyle/>
          <a:p>
            <a:r>
              <a:rPr lang="en-US" altLang="zh-CN" sz="1600" b="1" dirty="0">
                <a:latin typeface="微软雅黑" panose="020B0503020204020204" pitchFamily="34" charset="-122"/>
                <a:ea typeface="微软雅黑" panose="020B0503020204020204" pitchFamily="34" charset="-122"/>
              </a:rPr>
              <a:t>Optimize the approval risk control process</a:t>
            </a:r>
          </a:p>
        </p:txBody>
      </p:sp>
      <p:sp>
        <p:nvSpPr>
          <p:cNvPr id="90" name="TextBox 89"/>
          <p:cNvSpPr txBox="1"/>
          <p:nvPr/>
        </p:nvSpPr>
        <p:spPr>
          <a:xfrm>
            <a:off x="4978894" y="1499524"/>
            <a:ext cx="5577617" cy="338554"/>
          </a:xfrm>
          <a:prstGeom prst="rect">
            <a:avLst/>
          </a:prstGeom>
          <a:noFill/>
        </p:spPr>
        <p:txBody>
          <a:bodyPr wrap="none" rtlCol="0">
            <a:spAutoFit/>
          </a:bodyPr>
          <a:lstStyle/>
          <a:p>
            <a:r>
              <a:rPr lang="en-US" altLang="zh-CN" sz="1600" b="1" dirty="0">
                <a:solidFill>
                  <a:srgbClr val="C00000"/>
                </a:solidFill>
                <a:latin typeface="微软雅黑" panose="020B0503020204020204" pitchFamily="34" charset="-122"/>
                <a:ea typeface="微软雅黑" panose="020B0503020204020204" pitchFamily="34" charset="-122"/>
              </a:rPr>
              <a:t>Multi-party security diagram computing technology</a:t>
            </a:r>
          </a:p>
        </p:txBody>
      </p:sp>
      <p:sp>
        <p:nvSpPr>
          <p:cNvPr id="27" name="Oval 39"/>
          <p:cNvSpPr/>
          <p:nvPr/>
        </p:nvSpPr>
        <p:spPr>
          <a:xfrm>
            <a:off x="107581" y="246705"/>
            <a:ext cx="684333" cy="684333"/>
          </a:xfrm>
          <a:prstGeom prst="ellipse">
            <a:avLst/>
          </a:prstGeom>
          <a:noFill/>
          <a:ln w="19050" cap="flat" cmpd="sng" algn="ctr">
            <a:solidFill>
              <a:srgbClr val="BA0B31"/>
            </a:solidFill>
            <a:prstDash val="solid"/>
            <a:miter lim="800000"/>
          </a:ln>
          <a:effectLst/>
        </p:spPr>
        <p:txBody>
          <a:bodyPr lIns="68570" tIns="34285" rIns="68570" bIns="34285" rtlCol="0" anchor="ctr"/>
          <a:lstStyle/>
          <a:p>
            <a:pPr algn="ctr" defTabSz="913765">
              <a:defRPr/>
            </a:pPr>
            <a:endParaRPr lang="id-ID" sz="3600" kern="0">
              <a:solidFill>
                <a:srgbClr val="FFFFFF"/>
              </a:solidFill>
              <a:latin typeface="微软雅黑" panose="020B0503020204020204" pitchFamily="34" charset="-122"/>
              <a:ea typeface="微软雅黑" panose="020B0503020204020204" pitchFamily="34" charset="-122"/>
            </a:endParaRPr>
          </a:p>
        </p:txBody>
      </p:sp>
      <p:sp>
        <p:nvSpPr>
          <p:cNvPr id="28" name="TextBox 25"/>
          <p:cNvSpPr txBox="1"/>
          <p:nvPr/>
        </p:nvSpPr>
        <p:spPr>
          <a:xfrm>
            <a:off x="885533" y="385458"/>
            <a:ext cx="2780228" cy="377016"/>
          </a:xfrm>
          <a:prstGeom prst="rect">
            <a:avLst/>
          </a:prstGeom>
          <a:noFill/>
        </p:spPr>
        <p:txBody>
          <a:bodyPr wrap="none" lIns="68570" tIns="34285" rIns="68570" bIns="34285" rtlCol="0">
            <a:spAutoFit/>
          </a:bodyPr>
          <a:lstStyle>
            <a:defPPr>
              <a:defRPr lang="zh-CN"/>
            </a:defPPr>
            <a:lvl1pPr marR="0" lvl="0" indent="0" fontAlgn="auto">
              <a:lnSpc>
                <a:spcPct val="100000"/>
              </a:lnSpc>
              <a:spcBef>
                <a:spcPts val="0"/>
              </a:spcBef>
              <a:spcAft>
                <a:spcPts val="0"/>
              </a:spcAft>
              <a:buClrTx/>
              <a:buSzTx/>
              <a:buFontTx/>
              <a:buNone/>
              <a:defRPr kumimoji="0" sz="1600" b="1" i="0" u="none" strike="noStrike" kern="0" cap="none" spc="0" normalizeH="0" baseline="0">
                <a:ln>
                  <a:noFill/>
                </a:ln>
                <a:solidFill>
                  <a:schemeClr val="tx1">
                    <a:lumMod val="95000"/>
                    <a:lumOff val="5000"/>
                  </a:schemeClr>
                </a:solidFill>
                <a:effectLst/>
                <a:uLnTx/>
                <a:uFillTx/>
                <a:latin typeface="Calibri Light" panose="020F0302020204030204" pitchFamily="34" charset="0"/>
              </a:defRPr>
            </a:lvl1pPr>
          </a:lstStyle>
          <a:p>
            <a:r>
              <a:rPr lang="en-US" altLang="zh-CN" sz="2000" dirty="0">
                <a:latin typeface="微软雅黑" panose="020B0503020204020204" pitchFamily="34" charset="-122"/>
                <a:ea typeface="微软雅黑" panose="020B0503020204020204" pitchFamily="34" charset="-122"/>
              </a:rPr>
              <a:t>Technology strategy</a:t>
            </a:r>
          </a:p>
        </p:txBody>
      </p:sp>
      <p:cxnSp>
        <p:nvCxnSpPr>
          <p:cNvPr id="29" name="直接连接符 28"/>
          <p:cNvCxnSpPr/>
          <p:nvPr/>
        </p:nvCxnSpPr>
        <p:spPr>
          <a:xfrm>
            <a:off x="885533" y="798879"/>
            <a:ext cx="2767636" cy="0"/>
          </a:xfrm>
          <a:prstGeom prst="line">
            <a:avLst/>
          </a:prstGeom>
          <a:noFill/>
          <a:ln w="19050" cap="flat" cmpd="sng" algn="ctr">
            <a:solidFill>
              <a:srgbClr val="BA0B31"/>
            </a:solidFill>
            <a:prstDash val="solid"/>
            <a:headEnd type="none"/>
          </a:ln>
          <a:effectLst/>
        </p:spPr>
      </p:cxnSp>
      <p:sp>
        <p:nvSpPr>
          <p:cNvPr id="30" name="TextBox 45"/>
          <p:cNvSpPr txBox="1"/>
          <p:nvPr/>
        </p:nvSpPr>
        <p:spPr>
          <a:xfrm>
            <a:off x="121076" y="344252"/>
            <a:ext cx="627068" cy="523208"/>
          </a:xfrm>
          <a:prstGeom prst="rect">
            <a:avLst/>
          </a:prstGeom>
          <a:noFill/>
        </p:spPr>
        <p:txBody>
          <a:bodyPr wrap="none" lIns="91427" tIns="45714" rIns="91427" bIns="45714" rtlCol="0">
            <a:spAutoFit/>
          </a:bodyPr>
          <a:lstStyle/>
          <a:p>
            <a:pPr defTabSz="913765"/>
            <a:r>
              <a:rPr lang="en-US" altLang="zh-CN" sz="2800" b="1">
                <a:solidFill>
                  <a:srgbClr val="C00000"/>
                </a:solidFill>
                <a:latin typeface="微软雅黑" panose="020B0503020204020204" pitchFamily="34" charset="-122"/>
                <a:ea typeface="微软雅黑" panose="020B0503020204020204" pitchFamily="34" charset="-122"/>
              </a:rPr>
              <a:t>04</a:t>
            </a:r>
            <a:endParaRPr lang="zh-CN" altLang="en-US" sz="2800" b="1">
              <a:solidFill>
                <a:srgbClr val="C00000"/>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141383" y="5961640"/>
            <a:ext cx="11909234" cy="646331"/>
          </a:xfrm>
          <a:prstGeom prst="rect">
            <a:avLst/>
          </a:prstGeom>
          <a:noFill/>
        </p:spPr>
        <p:txBody>
          <a:bodyPr wrap="square">
            <a:spAutoFit/>
          </a:bodyPr>
          <a:lstStyle/>
          <a:p>
            <a:r>
              <a:rPr lang="en-US" altLang="zh-CN" dirty="0">
                <a:solidFill>
                  <a:srgbClr val="6D6D6D"/>
                </a:solidFill>
                <a:effectLst/>
                <a:latin typeface="微软雅黑" panose="020B0503020204020204" pitchFamily="34" charset="-122"/>
                <a:ea typeface="微软雅黑" panose="020B0503020204020204" pitchFamily="34" charset="-122"/>
              </a:rPr>
              <a:t>Artificial intelligence such as multi-party security diagram calculation are supplemented by paper materials and on-site visit audits, which improve the timeliness, convenience and security of bank inclusive finance.</a:t>
            </a:r>
          </a:p>
        </p:txBody>
      </p:sp>
      <p:sp>
        <p:nvSpPr>
          <p:cNvPr id="34" name="文本框 33"/>
          <p:cNvSpPr txBox="1"/>
          <p:nvPr/>
        </p:nvSpPr>
        <p:spPr>
          <a:xfrm>
            <a:off x="8515696" y="3504353"/>
            <a:ext cx="3978140" cy="830997"/>
          </a:xfrm>
          <a:prstGeom prst="rect">
            <a:avLst/>
          </a:prstGeom>
          <a:noFill/>
        </p:spPr>
        <p:txBody>
          <a:bodyPr wrap="square">
            <a:spAutoFit/>
          </a:bodyPr>
          <a:lstStyle/>
          <a:p>
            <a:r>
              <a:rPr lang="en-US" altLang="zh-CN" sz="1600" dirty="0">
                <a:solidFill>
                  <a:srgbClr val="6D6D6D"/>
                </a:solidFill>
                <a:effectLst/>
                <a:latin typeface="微软雅黑" panose="020B0503020204020204" pitchFamily="34" charset="-122"/>
                <a:ea typeface="微软雅黑" panose="020B0503020204020204" pitchFamily="34" charset="-122"/>
              </a:rPr>
              <a:t>Integrate internal bank data sources with external data sources such as governments.</a:t>
            </a:r>
          </a:p>
        </p:txBody>
      </p:sp>
      <p:sp>
        <p:nvSpPr>
          <p:cNvPr id="36" name="文本框 35"/>
          <p:cNvSpPr txBox="1"/>
          <p:nvPr/>
        </p:nvSpPr>
        <p:spPr>
          <a:xfrm>
            <a:off x="9102960" y="2549263"/>
            <a:ext cx="3270978" cy="830997"/>
          </a:xfrm>
          <a:prstGeom prst="rect">
            <a:avLst/>
          </a:prstGeom>
          <a:noFill/>
        </p:spPr>
        <p:txBody>
          <a:bodyPr wrap="square">
            <a:spAutoFit/>
          </a:bodyPr>
          <a:lstStyle/>
          <a:p>
            <a:r>
              <a:rPr lang="en-US" altLang="zh-CN" sz="1600" dirty="0">
                <a:solidFill>
                  <a:srgbClr val="6D6D6D"/>
                </a:solidFill>
                <a:effectLst/>
                <a:latin typeface="微软雅黑" panose="020B0503020204020204" pitchFamily="34" charset="-122"/>
                <a:ea typeface="微软雅黑" panose="020B0503020204020204" pitchFamily="34" charset="-122"/>
              </a:rPr>
              <a:t>Use big data to replace offline investigation work with data calculation and analysis.</a:t>
            </a:r>
          </a:p>
        </p:txBody>
      </p:sp>
    </p:spTree>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64000">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14:bounceEnd="64000">
                                          <p:cBhvr additive="base">
                                            <p:cTn id="7" dur="250" fill="hold"/>
                                            <p:tgtEl>
                                              <p:spTgt spid="60"/>
                                            </p:tgtEl>
                                            <p:attrNameLst>
                                              <p:attrName>ppt_x</p:attrName>
                                            </p:attrNameLst>
                                          </p:cBhvr>
                                          <p:tavLst>
                                            <p:tav tm="0">
                                              <p:val>
                                                <p:strVal val="#ppt_x"/>
                                              </p:val>
                                            </p:tav>
                                            <p:tav tm="100000">
                                              <p:val>
                                                <p:strVal val="#ppt_x"/>
                                              </p:val>
                                            </p:tav>
                                          </p:tavLst>
                                        </p:anim>
                                        <p:anim calcmode="lin" valueType="num" p14:bounceEnd="64000">
                                          <p:cBhvr additive="base">
                                            <p:cTn id="8" dur="250" fill="hold"/>
                                            <p:tgtEl>
                                              <p:spTgt spid="60"/>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14:presetBounceEnd="64000">
                                      <p:stCondLst>
                                        <p:cond delay="0"/>
                                      </p:stCondLst>
                                      <p:childTnLst>
                                        <p:set>
                                          <p:cBhvr>
                                            <p:cTn id="10" dur="1" fill="hold">
                                              <p:stCondLst>
                                                <p:cond delay="0"/>
                                              </p:stCondLst>
                                            </p:cTn>
                                            <p:tgtEl>
                                              <p:spTgt spid="61"/>
                                            </p:tgtEl>
                                            <p:attrNameLst>
                                              <p:attrName>style.visibility</p:attrName>
                                            </p:attrNameLst>
                                          </p:cBhvr>
                                          <p:to>
                                            <p:strVal val="visible"/>
                                          </p:to>
                                        </p:set>
                                        <p:anim calcmode="lin" valueType="num" p14:bounceEnd="64000">
                                          <p:cBhvr additive="base">
                                            <p:cTn id="11" dur="250" fill="hold"/>
                                            <p:tgtEl>
                                              <p:spTgt spid="61"/>
                                            </p:tgtEl>
                                            <p:attrNameLst>
                                              <p:attrName>ppt_x</p:attrName>
                                            </p:attrNameLst>
                                          </p:cBhvr>
                                          <p:tavLst>
                                            <p:tav tm="0">
                                              <p:val>
                                                <p:strVal val="#ppt_x"/>
                                              </p:val>
                                            </p:tav>
                                            <p:tav tm="100000">
                                              <p:val>
                                                <p:strVal val="#ppt_x"/>
                                              </p:val>
                                            </p:tav>
                                          </p:tavLst>
                                        </p:anim>
                                        <p:anim calcmode="lin" valueType="num" p14:bounceEnd="64000">
                                          <p:cBhvr additive="base">
                                            <p:cTn id="12" dur="250" fill="hold"/>
                                            <p:tgtEl>
                                              <p:spTgt spid="61"/>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14:presetBounceEnd="64000">
                                      <p:stCondLst>
                                        <p:cond delay="0"/>
                                      </p:stCondLst>
                                      <p:childTnLst>
                                        <p:set>
                                          <p:cBhvr>
                                            <p:cTn id="14" dur="1" fill="hold">
                                              <p:stCondLst>
                                                <p:cond delay="0"/>
                                              </p:stCondLst>
                                            </p:cTn>
                                            <p:tgtEl>
                                              <p:spTgt spid="62"/>
                                            </p:tgtEl>
                                            <p:attrNameLst>
                                              <p:attrName>style.visibility</p:attrName>
                                            </p:attrNameLst>
                                          </p:cBhvr>
                                          <p:to>
                                            <p:strVal val="visible"/>
                                          </p:to>
                                        </p:set>
                                        <p:anim calcmode="lin" valueType="num" p14:bounceEnd="64000">
                                          <p:cBhvr additive="base">
                                            <p:cTn id="15" dur="250" fill="hold"/>
                                            <p:tgtEl>
                                              <p:spTgt spid="62"/>
                                            </p:tgtEl>
                                            <p:attrNameLst>
                                              <p:attrName>ppt_x</p:attrName>
                                            </p:attrNameLst>
                                          </p:cBhvr>
                                          <p:tavLst>
                                            <p:tav tm="0">
                                              <p:val>
                                                <p:strVal val="#ppt_x"/>
                                              </p:val>
                                            </p:tav>
                                            <p:tav tm="100000">
                                              <p:val>
                                                <p:strVal val="#ppt_x"/>
                                              </p:val>
                                            </p:tav>
                                          </p:tavLst>
                                        </p:anim>
                                        <p:anim calcmode="lin" valueType="num" p14:bounceEnd="64000">
                                          <p:cBhvr additive="base">
                                            <p:cTn id="16" dur="250" fill="hold"/>
                                            <p:tgtEl>
                                              <p:spTgt spid="62"/>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14:presetBounceEnd="64000">
                                      <p:stCondLst>
                                        <p:cond delay="0"/>
                                      </p:stCondLst>
                                      <p:childTnLst>
                                        <p:set>
                                          <p:cBhvr>
                                            <p:cTn id="18" dur="1" fill="hold">
                                              <p:stCondLst>
                                                <p:cond delay="0"/>
                                              </p:stCondLst>
                                            </p:cTn>
                                            <p:tgtEl>
                                              <p:spTgt spid="63"/>
                                            </p:tgtEl>
                                            <p:attrNameLst>
                                              <p:attrName>style.visibility</p:attrName>
                                            </p:attrNameLst>
                                          </p:cBhvr>
                                          <p:to>
                                            <p:strVal val="visible"/>
                                          </p:to>
                                        </p:set>
                                        <p:anim calcmode="lin" valueType="num" p14:bounceEnd="64000">
                                          <p:cBhvr additive="base">
                                            <p:cTn id="19" dur="250" fill="hold"/>
                                            <p:tgtEl>
                                              <p:spTgt spid="63"/>
                                            </p:tgtEl>
                                            <p:attrNameLst>
                                              <p:attrName>ppt_x</p:attrName>
                                            </p:attrNameLst>
                                          </p:cBhvr>
                                          <p:tavLst>
                                            <p:tav tm="0">
                                              <p:val>
                                                <p:strVal val="#ppt_x"/>
                                              </p:val>
                                            </p:tav>
                                            <p:tav tm="100000">
                                              <p:val>
                                                <p:strVal val="#ppt_x"/>
                                              </p:val>
                                            </p:tav>
                                          </p:tavLst>
                                        </p:anim>
                                        <p:anim calcmode="lin" valueType="num" p14:bounceEnd="64000">
                                          <p:cBhvr additive="base">
                                            <p:cTn id="20" dur="250" fill="hold"/>
                                            <p:tgtEl>
                                              <p:spTgt spid="63"/>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14:presetBounceEnd="64000">
                                      <p:stCondLst>
                                        <p:cond delay="0"/>
                                      </p:stCondLst>
                                      <p:childTnLst>
                                        <p:set>
                                          <p:cBhvr>
                                            <p:cTn id="22" dur="1" fill="hold">
                                              <p:stCondLst>
                                                <p:cond delay="0"/>
                                              </p:stCondLst>
                                            </p:cTn>
                                            <p:tgtEl>
                                              <p:spTgt spid="64"/>
                                            </p:tgtEl>
                                            <p:attrNameLst>
                                              <p:attrName>style.visibility</p:attrName>
                                            </p:attrNameLst>
                                          </p:cBhvr>
                                          <p:to>
                                            <p:strVal val="visible"/>
                                          </p:to>
                                        </p:set>
                                        <p:anim calcmode="lin" valueType="num" p14:bounceEnd="64000">
                                          <p:cBhvr additive="base">
                                            <p:cTn id="23" dur="250" fill="hold"/>
                                            <p:tgtEl>
                                              <p:spTgt spid="64"/>
                                            </p:tgtEl>
                                            <p:attrNameLst>
                                              <p:attrName>ppt_x</p:attrName>
                                            </p:attrNameLst>
                                          </p:cBhvr>
                                          <p:tavLst>
                                            <p:tav tm="0">
                                              <p:val>
                                                <p:strVal val="#ppt_x"/>
                                              </p:val>
                                            </p:tav>
                                            <p:tav tm="100000">
                                              <p:val>
                                                <p:strVal val="#ppt_x"/>
                                              </p:val>
                                            </p:tav>
                                          </p:tavLst>
                                        </p:anim>
                                        <p:anim calcmode="lin" valueType="num" p14:bounceEnd="64000">
                                          <p:cBhvr additive="base">
                                            <p:cTn id="24" dur="250" fill="hold"/>
                                            <p:tgtEl>
                                              <p:spTgt spid="64"/>
                                            </p:tgtEl>
                                            <p:attrNameLst>
                                              <p:attrName>ppt_y</p:attrName>
                                            </p:attrNameLst>
                                          </p:cBhvr>
                                          <p:tavLst>
                                            <p:tav tm="0">
                                              <p:val>
                                                <p:strVal val="0-#ppt_h/2"/>
                                              </p:val>
                                            </p:tav>
                                            <p:tav tm="100000">
                                              <p:val>
                                                <p:strVal val="#ppt_y"/>
                                              </p:val>
                                            </p:tav>
                                          </p:tavLst>
                                        </p:anim>
                                      </p:childTnLst>
                                    </p:cTn>
                                  </p:par>
                                  <p:par>
                                    <p:cTn id="25" presetID="22" presetClass="entr" presetSubtype="8" fill="hold" nodeType="withEffect">
                                      <p:stCondLst>
                                        <p:cond delay="0"/>
                                      </p:stCondLst>
                                      <p:childTnLst>
                                        <p:set>
                                          <p:cBhvr>
                                            <p:cTn id="26" dur="1" fill="hold">
                                              <p:stCondLst>
                                                <p:cond delay="0"/>
                                              </p:stCondLst>
                                            </p:cTn>
                                            <p:tgtEl>
                                              <p:spTgt spid="76"/>
                                            </p:tgtEl>
                                            <p:attrNameLst>
                                              <p:attrName>style.visibility</p:attrName>
                                            </p:attrNameLst>
                                          </p:cBhvr>
                                          <p:to>
                                            <p:strVal val="visible"/>
                                          </p:to>
                                        </p:set>
                                        <p:animEffect transition="in" filter="wipe(left)">
                                          <p:cBhvr>
                                            <p:cTn id="27" dur="250"/>
                                            <p:tgtEl>
                                              <p:spTgt spid="76"/>
                                            </p:tgtEl>
                                          </p:cBhvr>
                                        </p:animEffect>
                                      </p:childTnLst>
                                    </p:cTn>
                                  </p:par>
                                  <p:par>
                                    <p:cTn id="28" presetID="22" presetClass="entr" presetSubtype="8" fill="hold" nodeType="withEffect">
                                      <p:stCondLst>
                                        <p:cond delay="0"/>
                                      </p:stCondLst>
                                      <p:childTnLst>
                                        <p:set>
                                          <p:cBhvr>
                                            <p:cTn id="29" dur="1" fill="hold">
                                              <p:stCondLst>
                                                <p:cond delay="0"/>
                                              </p:stCondLst>
                                            </p:cTn>
                                            <p:tgtEl>
                                              <p:spTgt spid="77"/>
                                            </p:tgtEl>
                                            <p:attrNameLst>
                                              <p:attrName>style.visibility</p:attrName>
                                            </p:attrNameLst>
                                          </p:cBhvr>
                                          <p:to>
                                            <p:strVal val="visible"/>
                                          </p:to>
                                        </p:set>
                                        <p:animEffect transition="in" filter="wipe(left)">
                                          <p:cBhvr>
                                            <p:cTn id="30" dur="250"/>
                                            <p:tgtEl>
                                              <p:spTgt spid="77"/>
                                            </p:tgtEl>
                                          </p:cBhvr>
                                        </p:animEffect>
                                      </p:childTnLst>
                                    </p:cTn>
                                  </p:par>
                                  <p:par>
                                    <p:cTn id="31" presetID="22" presetClass="entr" presetSubtype="8" fill="hold" nodeType="withEffect">
                                      <p:stCondLst>
                                        <p:cond delay="0"/>
                                      </p:stCondLst>
                                      <p:childTnLst>
                                        <p:set>
                                          <p:cBhvr>
                                            <p:cTn id="32" dur="1" fill="hold">
                                              <p:stCondLst>
                                                <p:cond delay="0"/>
                                              </p:stCondLst>
                                            </p:cTn>
                                            <p:tgtEl>
                                              <p:spTgt spid="78"/>
                                            </p:tgtEl>
                                            <p:attrNameLst>
                                              <p:attrName>style.visibility</p:attrName>
                                            </p:attrNameLst>
                                          </p:cBhvr>
                                          <p:to>
                                            <p:strVal val="visible"/>
                                          </p:to>
                                        </p:set>
                                        <p:animEffect transition="in" filter="wipe(left)">
                                          <p:cBhvr>
                                            <p:cTn id="33" dur="250"/>
                                            <p:tgtEl>
                                              <p:spTgt spid="78"/>
                                            </p:tgtEl>
                                          </p:cBhvr>
                                        </p:animEffect>
                                      </p:childTnLst>
                                    </p:cTn>
                                  </p:par>
                                  <p:par>
                                    <p:cTn id="34" presetID="22" presetClass="entr" presetSubtype="8" fill="hold" nodeType="withEffect">
                                      <p:stCondLst>
                                        <p:cond delay="0"/>
                                      </p:stCondLst>
                                      <p:childTnLst>
                                        <p:set>
                                          <p:cBhvr>
                                            <p:cTn id="35" dur="1" fill="hold">
                                              <p:stCondLst>
                                                <p:cond delay="0"/>
                                              </p:stCondLst>
                                            </p:cTn>
                                            <p:tgtEl>
                                              <p:spTgt spid="79"/>
                                            </p:tgtEl>
                                            <p:attrNameLst>
                                              <p:attrName>style.visibility</p:attrName>
                                            </p:attrNameLst>
                                          </p:cBhvr>
                                          <p:to>
                                            <p:strVal val="visible"/>
                                          </p:to>
                                        </p:set>
                                        <p:animEffect transition="in" filter="wipe(left)">
                                          <p:cBhvr>
                                            <p:cTn id="36" dur="250"/>
                                            <p:tgtEl>
                                              <p:spTgt spid="79"/>
                                            </p:tgtEl>
                                          </p:cBhvr>
                                        </p:animEffect>
                                      </p:childTnLst>
                                    </p:cTn>
                                  </p:par>
                                  <p:par>
                                    <p:cTn id="37" presetID="22" presetClass="entr" presetSubtype="8" fill="hold" nodeType="withEffect">
                                      <p:stCondLst>
                                        <p:cond delay="0"/>
                                      </p:stCondLst>
                                      <p:childTnLst>
                                        <p:set>
                                          <p:cBhvr>
                                            <p:cTn id="38" dur="1" fill="hold">
                                              <p:stCondLst>
                                                <p:cond delay="0"/>
                                              </p:stCondLst>
                                            </p:cTn>
                                            <p:tgtEl>
                                              <p:spTgt spid="80"/>
                                            </p:tgtEl>
                                            <p:attrNameLst>
                                              <p:attrName>style.visibility</p:attrName>
                                            </p:attrNameLst>
                                          </p:cBhvr>
                                          <p:to>
                                            <p:strVal val="visible"/>
                                          </p:to>
                                        </p:set>
                                        <p:animEffect transition="in" filter="wipe(left)">
                                          <p:cBhvr>
                                            <p:cTn id="39" dur="250"/>
                                            <p:tgtEl>
                                              <p:spTgt spid="80"/>
                                            </p:tgtEl>
                                          </p:cBhvr>
                                        </p:animEffect>
                                      </p:childTnLst>
                                    </p:cTn>
                                  </p:par>
                                  <p:par>
                                    <p:cTn id="40" presetID="42" presetClass="entr" presetSubtype="0" fill="hold" grpId="0" nodeType="withEffect">
                                      <p:stCondLst>
                                        <p:cond delay="0"/>
                                      </p:stCondLst>
                                      <p:childTnLst>
                                        <p:set>
                                          <p:cBhvr>
                                            <p:cTn id="41" dur="1" fill="hold">
                                              <p:stCondLst>
                                                <p:cond delay="0"/>
                                              </p:stCondLst>
                                            </p:cTn>
                                            <p:tgtEl>
                                              <p:spTgt spid="90"/>
                                            </p:tgtEl>
                                            <p:attrNameLst>
                                              <p:attrName>style.visibility</p:attrName>
                                            </p:attrNameLst>
                                          </p:cBhvr>
                                          <p:to>
                                            <p:strVal val="visible"/>
                                          </p:to>
                                        </p:set>
                                        <p:animEffect transition="in" filter="fade">
                                          <p:cBhvr>
                                            <p:cTn id="42" dur="250"/>
                                            <p:tgtEl>
                                              <p:spTgt spid="90"/>
                                            </p:tgtEl>
                                          </p:cBhvr>
                                        </p:animEffect>
                                        <p:anim calcmode="lin" valueType="num">
                                          <p:cBhvr>
                                            <p:cTn id="43" dur="250" fill="hold"/>
                                            <p:tgtEl>
                                              <p:spTgt spid="90"/>
                                            </p:tgtEl>
                                            <p:attrNameLst>
                                              <p:attrName>ppt_x</p:attrName>
                                            </p:attrNameLst>
                                          </p:cBhvr>
                                          <p:tavLst>
                                            <p:tav tm="0">
                                              <p:val>
                                                <p:strVal val="#ppt_x"/>
                                              </p:val>
                                            </p:tav>
                                            <p:tav tm="100000">
                                              <p:val>
                                                <p:strVal val="#ppt_x"/>
                                              </p:val>
                                            </p:tav>
                                          </p:tavLst>
                                        </p:anim>
                                        <p:anim calcmode="lin" valueType="num">
                                          <p:cBhvr>
                                            <p:cTn id="44" dur="250" fill="hold"/>
                                            <p:tgtEl>
                                              <p:spTgt spid="90"/>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88"/>
                                            </p:tgtEl>
                                            <p:attrNameLst>
                                              <p:attrName>style.visibility</p:attrName>
                                            </p:attrNameLst>
                                          </p:cBhvr>
                                          <p:to>
                                            <p:strVal val="visible"/>
                                          </p:to>
                                        </p:set>
                                        <p:animEffect transition="in" filter="fade">
                                          <p:cBhvr>
                                            <p:cTn id="47" dur="250"/>
                                            <p:tgtEl>
                                              <p:spTgt spid="88"/>
                                            </p:tgtEl>
                                          </p:cBhvr>
                                        </p:animEffect>
                                        <p:anim calcmode="lin" valueType="num">
                                          <p:cBhvr>
                                            <p:cTn id="48" dur="250" fill="hold"/>
                                            <p:tgtEl>
                                              <p:spTgt spid="88"/>
                                            </p:tgtEl>
                                            <p:attrNameLst>
                                              <p:attrName>ppt_x</p:attrName>
                                            </p:attrNameLst>
                                          </p:cBhvr>
                                          <p:tavLst>
                                            <p:tav tm="0">
                                              <p:val>
                                                <p:strVal val="#ppt_x"/>
                                              </p:val>
                                            </p:tav>
                                            <p:tav tm="100000">
                                              <p:val>
                                                <p:strVal val="#ppt_x"/>
                                              </p:val>
                                            </p:tav>
                                          </p:tavLst>
                                        </p:anim>
                                        <p:anim calcmode="lin" valueType="num">
                                          <p:cBhvr>
                                            <p:cTn id="49" dur="250" fill="hold"/>
                                            <p:tgtEl>
                                              <p:spTgt spid="88"/>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86"/>
                                            </p:tgtEl>
                                            <p:attrNameLst>
                                              <p:attrName>style.visibility</p:attrName>
                                            </p:attrNameLst>
                                          </p:cBhvr>
                                          <p:to>
                                            <p:strVal val="visible"/>
                                          </p:to>
                                        </p:set>
                                        <p:animEffect transition="in" filter="fade">
                                          <p:cBhvr>
                                            <p:cTn id="52" dur="250"/>
                                            <p:tgtEl>
                                              <p:spTgt spid="86"/>
                                            </p:tgtEl>
                                          </p:cBhvr>
                                        </p:animEffect>
                                        <p:anim calcmode="lin" valueType="num">
                                          <p:cBhvr>
                                            <p:cTn id="53" dur="250" fill="hold"/>
                                            <p:tgtEl>
                                              <p:spTgt spid="86"/>
                                            </p:tgtEl>
                                            <p:attrNameLst>
                                              <p:attrName>ppt_x</p:attrName>
                                            </p:attrNameLst>
                                          </p:cBhvr>
                                          <p:tavLst>
                                            <p:tav tm="0">
                                              <p:val>
                                                <p:strVal val="#ppt_x"/>
                                              </p:val>
                                            </p:tav>
                                            <p:tav tm="100000">
                                              <p:val>
                                                <p:strVal val="#ppt_x"/>
                                              </p:val>
                                            </p:tav>
                                          </p:tavLst>
                                        </p:anim>
                                        <p:anim calcmode="lin" valueType="num">
                                          <p:cBhvr>
                                            <p:cTn id="54" dur="250" fill="hold"/>
                                            <p:tgtEl>
                                              <p:spTgt spid="86"/>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84"/>
                                            </p:tgtEl>
                                            <p:attrNameLst>
                                              <p:attrName>style.visibility</p:attrName>
                                            </p:attrNameLst>
                                          </p:cBhvr>
                                          <p:to>
                                            <p:strVal val="visible"/>
                                          </p:to>
                                        </p:set>
                                        <p:animEffect transition="in" filter="fade">
                                          <p:cBhvr>
                                            <p:cTn id="57" dur="250"/>
                                            <p:tgtEl>
                                              <p:spTgt spid="84"/>
                                            </p:tgtEl>
                                          </p:cBhvr>
                                        </p:animEffect>
                                        <p:anim calcmode="lin" valueType="num">
                                          <p:cBhvr>
                                            <p:cTn id="58" dur="250" fill="hold"/>
                                            <p:tgtEl>
                                              <p:spTgt spid="84"/>
                                            </p:tgtEl>
                                            <p:attrNameLst>
                                              <p:attrName>ppt_x</p:attrName>
                                            </p:attrNameLst>
                                          </p:cBhvr>
                                          <p:tavLst>
                                            <p:tav tm="0">
                                              <p:val>
                                                <p:strVal val="#ppt_x"/>
                                              </p:val>
                                            </p:tav>
                                            <p:tav tm="100000">
                                              <p:val>
                                                <p:strVal val="#ppt_x"/>
                                              </p:val>
                                            </p:tav>
                                          </p:tavLst>
                                        </p:anim>
                                        <p:anim calcmode="lin" valueType="num">
                                          <p:cBhvr>
                                            <p:cTn id="59" dur="250" fill="hold"/>
                                            <p:tgtEl>
                                              <p:spTgt spid="84"/>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82"/>
                                            </p:tgtEl>
                                            <p:attrNameLst>
                                              <p:attrName>style.visibility</p:attrName>
                                            </p:attrNameLst>
                                          </p:cBhvr>
                                          <p:to>
                                            <p:strVal val="visible"/>
                                          </p:to>
                                        </p:set>
                                        <p:animEffect transition="in" filter="fade">
                                          <p:cBhvr>
                                            <p:cTn id="62" dur="250"/>
                                            <p:tgtEl>
                                              <p:spTgt spid="82"/>
                                            </p:tgtEl>
                                          </p:cBhvr>
                                        </p:animEffect>
                                        <p:anim calcmode="lin" valueType="num">
                                          <p:cBhvr>
                                            <p:cTn id="63" dur="250" fill="hold"/>
                                            <p:tgtEl>
                                              <p:spTgt spid="82"/>
                                            </p:tgtEl>
                                            <p:attrNameLst>
                                              <p:attrName>ppt_x</p:attrName>
                                            </p:attrNameLst>
                                          </p:cBhvr>
                                          <p:tavLst>
                                            <p:tav tm="0">
                                              <p:val>
                                                <p:strVal val="#ppt_x"/>
                                              </p:val>
                                            </p:tav>
                                            <p:tav tm="100000">
                                              <p:val>
                                                <p:strVal val="#ppt_x"/>
                                              </p:val>
                                            </p:tav>
                                          </p:tavLst>
                                        </p:anim>
                                        <p:anim calcmode="lin" valueType="num">
                                          <p:cBhvr>
                                            <p:cTn id="64" dur="250" fill="hold"/>
                                            <p:tgtEl>
                                              <p:spTgt spid="82"/>
                                            </p:tgtEl>
                                            <p:attrNameLst>
                                              <p:attrName>ppt_y</p:attrName>
                                            </p:attrNameLst>
                                          </p:cBhvr>
                                          <p:tavLst>
                                            <p:tav tm="0">
                                              <p:val>
                                                <p:strVal val="#ppt_y+.1"/>
                                              </p:val>
                                            </p:tav>
                                            <p:tav tm="100000">
                                              <p:val>
                                                <p:strVal val="#ppt_y"/>
                                              </p:val>
                                            </p:tav>
                                          </p:tavLst>
                                        </p:anim>
                                      </p:childTnLst>
                                    </p:cTn>
                                  </p:par>
                                  <p:par>
                                    <p:cTn id="65" presetID="21" presetClass="entr" presetSubtype="2"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wheel(2)">
                                          <p:cBhvr>
                                            <p:cTn id="67" dur="250"/>
                                            <p:tgtEl>
                                              <p:spTgt spid="27"/>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30"/>
                                            </p:tgtEl>
                                            <p:attrNameLst>
                                              <p:attrName>style.visibility</p:attrName>
                                            </p:attrNameLst>
                                          </p:cBhvr>
                                          <p:to>
                                            <p:strVal val="visible"/>
                                          </p:to>
                                        </p:set>
                                        <p:animEffect transition="in" filter="wipe(down)">
                                          <p:cBhvr>
                                            <p:cTn id="70" dur="250"/>
                                            <p:tgtEl>
                                              <p:spTgt spid="30"/>
                                            </p:tgtEl>
                                          </p:cBhvr>
                                        </p:animEffect>
                                      </p:childTnLst>
                                    </p:cTn>
                                  </p:par>
                                  <p:par>
                                    <p:cTn id="71" presetID="22" presetClass="entr" presetSubtype="8" fill="hold" nodeType="withEffect">
                                      <p:stCondLst>
                                        <p:cond delay="0"/>
                                      </p:stCondLst>
                                      <p:childTnLst>
                                        <p:set>
                                          <p:cBhvr>
                                            <p:cTn id="72" dur="1" fill="hold">
                                              <p:stCondLst>
                                                <p:cond delay="0"/>
                                              </p:stCondLst>
                                            </p:cTn>
                                            <p:tgtEl>
                                              <p:spTgt spid="29"/>
                                            </p:tgtEl>
                                            <p:attrNameLst>
                                              <p:attrName>style.visibility</p:attrName>
                                            </p:attrNameLst>
                                          </p:cBhvr>
                                          <p:to>
                                            <p:strVal val="visible"/>
                                          </p:to>
                                        </p:set>
                                        <p:animEffect transition="in" filter="wipe(left)">
                                          <p:cBhvr>
                                            <p:cTn id="73" dur="250"/>
                                            <p:tgtEl>
                                              <p:spTgt spid="29"/>
                                            </p:tgtEl>
                                          </p:cBhvr>
                                        </p:animEffect>
                                      </p:childTnLst>
                                    </p:cTn>
                                  </p:par>
                                  <p:par>
                                    <p:cTn id="74" presetID="12" presetClass="entr" presetSubtype="8" fill="hold" grpId="0" nodeType="withEffect">
                                      <p:stCondLst>
                                        <p:cond delay="0"/>
                                      </p:stCondLst>
                                      <p:childTnLst>
                                        <p:set>
                                          <p:cBhvr>
                                            <p:cTn id="75" dur="1" fill="hold">
                                              <p:stCondLst>
                                                <p:cond delay="0"/>
                                              </p:stCondLst>
                                            </p:cTn>
                                            <p:tgtEl>
                                              <p:spTgt spid="28"/>
                                            </p:tgtEl>
                                            <p:attrNameLst>
                                              <p:attrName>style.visibility</p:attrName>
                                            </p:attrNameLst>
                                          </p:cBhvr>
                                          <p:to>
                                            <p:strVal val="visible"/>
                                          </p:to>
                                        </p:set>
                                        <p:anim calcmode="lin" valueType="num">
                                          <p:cBhvr additive="base">
                                            <p:cTn id="76" dur="250"/>
                                            <p:tgtEl>
                                              <p:spTgt spid="28"/>
                                            </p:tgtEl>
                                            <p:attrNameLst>
                                              <p:attrName>ppt_x</p:attrName>
                                            </p:attrNameLst>
                                          </p:cBhvr>
                                          <p:tavLst>
                                            <p:tav tm="0">
                                              <p:val>
                                                <p:strVal val="#ppt_x-#ppt_w*1.125000"/>
                                              </p:val>
                                            </p:tav>
                                            <p:tav tm="100000">
                                              <p:val>
                                                <p:strVal val="#ppt_x"/>
                                              </p:val>
                                            </p:tav>
                                          </p:tavLst>
                                        </p:anim>
                                        <p:animEffect transition="in" filter="wipe(right)">
                                          <p:cBhvr>
                                            <p:cTn id="77" dur="25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1" grpId="0" animBg="1"/>
          <p:bldP spid="62" grpId="0" animBg="1"/>
          <p:bldP spid="63" grpId="0" animBg="1"/>
          <p:bldP spid="64" grpId="0" animBg="1"/>
          <p:bldP spid="82" grpId="0"/>
          <p:bldP spid="84" grpId="0"/>
          <p:bldP spid="86" grpId="0"/>
          <p:bldP spid="88" grpId="0"/>
          <p:bldP spid="90" grpId="0"/>
          <p:bldP spid="27" grpId="0" animBg="1"/>
          <p:bldP spid="28" grpId="0"/>
          <p:bldP spid="3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additive="base">
                                            <p:cTn id="7" dur="250" fill="hold"/>
                                            <p:tgtEl>
                                              <p:spTgt spid="60"/>
                                            </p:tgtEl>
                                            <p:attrNameLst>
                                              <p:attrName>ppt_x</p:attrName>
                                            </p:attrNameLst>
                                          </p:cBhvr>
                                          <p:tavLst>
                                            <p:tav tm="0">
                                              <p:val>
                                                <p:strVal val="#ppt_x"/>
                                              </p:val>
                                            </p:tav>
                                            <p:tav tm="100000">
                                              <p:val>
                                                <p:strVal val="#ppt_x"/>
                                              </p:val>
                                            </p:tav>
                                          </p:tavLst>
                                        </p:anim>
                                        <p:anim calcmode="lin" valueType="num">
                                          <p:cBhvr additive="base">
                                            <p:cTn id="8" dur="250" fill="hold"/>
                                            <p:tgtEl>
                                              <p:spTgt spid="60"/>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61"/>
                                            </p:tgtEl>
                                            <p:attrNameLst>
                                              <p:attrName>style.visibility</p:attrName>
                                            </p:attrNameLst>
                                          </p:cBhvr>
                                          <p:to>
                                            <p:strVal val="visible"/>
                                          </p:to>
                                        </p:set>
                                        <p:anim calcmode="lin" valueType="num">
                                          <p:cBhvr additive="base">
                                            <p:cTn id="11" dur="250" fill="hold"/>
                                            <p:tgtEl>
                                              <p:spTgt spid="61"/>
                                            </p:tgtEl>
                                            <p:attrNameLst>
                                              <p:attrName>ppt_x</p:attrName>
                                            </p:attrNameLst>
                                          </p:cBhvr>
                                          <p:tavLst>
                                            <p:tav tm="0">
                                              <p:val>
                                                <p:strVal val="#ppt_x"/>
                                              </p:val>
                                            </p:tav>
                                            <p:tav tm="100000">
                                              <p:val>
                                                <p:strVal val="#ppt_x"/>
                                              </p:val>
                                            </p:tav>
                                          </p:tavLst>
                                        </p:anim>
                                        <p:anim calcmode="lin" valueType="num">
                                          <p:cBhvr additive="base">
                                            <p:cTn id="12" dur="250" fill="hold"/>
                                            <p:tgtEl>
                                              <p:spTgt spid="61"/>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62"/>
                                            </p:tgtEl>
                                            <p:attrNameLst>
                                              <p:attrName>style.visibility</p:attrName>
                                            </p:attrNameLst>
                                          </p:cBhvr>
                                          <p:to>
                                            <p:strVal val="visible"/>
                                          </p:to>
                                        </p:set>
                                        <p:anim calcmode="lin" valueType="num">
                                          <p:cBhvr additive="base">
                                            <p:cTn id="15" dur="250" fill="hold"/>
                                            <p:tgtEl>
                                              <p:spTgt spid="62"/>
                                            </p:tgtEl>
                                            <p:attrNameLst>
                                              <p:attrName>ppt_x</p:attrName>
                                            </p:attrNameLst>
                                          </p:cBhvr>
                                          <p:tavLst>
                                            <p:tav tm="0">
                                              <p:val>
                                                <p:strVal val="#ppt_x"/>
                                              </p:val>
                                            </p:tav>
                                            <p:tav tm="100000">
                                              <p:val>
                                                <p:strVal val="#ppt_x"/>
                                              </p:val>
                                            </p:tav>
                                          </p:tavLst>
                                        </p:anim>
                                        <p:anim calcmode="lin" valueType="num">
                                          <p:cBhvr additive="base">
                                            <p:cTn id="16" dur="250" fill="hold"/>
                                            <p:tgtEl>
                                              <p:spTgt spid="62"/>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63"/>
                                            </p:tgtEl>
                                            <p:attrNameLst>
                                              <p:attrName>style.visibility</p:attrName>
                                            </p:attrNameLst>
                                          </p:cBhvr>
                                          <p:to>
                                            <p:strVal val="visible"/>
                                          </p:to>
                                        </p:set>
                                        <p:anim calcmode="lin" valueType="num">
                                          <p:cBhvr additive="base">
                                            <p:cTn id="19" dur="250" fill="hold"/>
                                            <p:tgtEl>
                                              <p:spTgt spid="63"/>
                                            </p:tgtEl>
                                            <p:attrNameLst>
                                              <p:attrName>ppt_x</p:attrName>
                                            </p:attrNameLst>
                                          </p:cBhvr>
                                          <p:tavLst>
                                            <p:tav tm="0">
                                              <p:val>
                                                <p:strVal val="#ppt_x"/>
                                              </p:val>
                                            </p:tav>
                                            <p:tav tm="100000">
                                              <p:val>
                                                <p:strVal val="#ppt_x"/>
                                              </p:val>
                                            </p:tav>
                                          </p:tavLst>
                                        </p:anim>
                                        <p:anim calcmode="lin" valueType="num">
                                          <p:cBhvr additive="base">
                                            <p:cTn id="20" dur="250" fill="hold"/>
                                            <p:tgtEl>
                                              <p:spTgt spid="63"/>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64"/>
                                            </p:tgtEl>
                                            <p:attrNameLst>
                                              <p:attrName>style.visibility</p:attrName>
                                            </p:attrNameLst>
                                          </p:cBhvr>
                                          <p:to>
                                            <p:strVal val="visible"/>
                                          </p:to>
                                        </p:set>
                                        <p:anim calcmode="lin" valueType="num">
                                          <p:cBhvr additive="base">
                                            <p:cTn id="23" dur="250" fill="hold"/>
                                            <p:tgtEl>
                                              <p:spTgt spid="64"/>
                                            </p:tgtEl>
                                            <p:attrNameLst>
                                              <p:attrName>ppt_x</p:attrName>
                                            </p:attrNameLst>
                                          </p:cBhvr>
                                          <p:tavLst>
                                            <p:tav tm="0">
                                              <p:val>
                                                <p:strVal val="#ppt_x"/>
                                              </p:val>
                                            </p:tav>
                                            <p:tav tm="100000">
                                              <p:val>
                                                <p:strVal val="#ppt_x"/>
                                              </p:val>
                                            </p:tav>
                                          </p:tavLst>
                                        </p:anim>
                                        <p:anim calcmode="lin" valueType="num">
                                          <p:cBhvr additive="base">
                                            <p:cTn id="24" dur="250" fill="hold"/>
                                            <p:tgtEl>
                                              <p:spTgt spid="64"/>
                                            </p:tgtEl>
                                            <p:attrNameLst>
                                              <p:attrName>ppt_y</p:attrName>
                                            </p:attrNameLst>
                                          </p:cBhvr>
                                          <p:tavLst>
                                            <p:tav tm="0">
                                              <p:val>
                                                <p:strVal val="0-#ppt_h/2"/>
                                              </p:val>
                                            </p:tav>
                                            <p:tav tm="100000">
                                              <p:val>
                                                <p:strVal val="#ppt_y"/>
                                              </p:val>
                                            </p:tav>
                                          </p:tavLst>
                                        </p:anim>
                                      </p:childTnLst>
                                    </p:cTn>
                                  </p:par>
                                  <p:par>
                                    <p:cTn id="25" presetID="22" presetClass="entr" presetSubtype="8" fill="hold" nodeType="withEffect">
                                      <p:stCondLst>
                                        <p:cond delay="0"/>
                                      </p:stCondLst>
                                      <p:childTnLst>
                                        <p:set>
                                          <p:cBhvr>
                                            <p:cTn id="26" dur="1" fill="hold">
                                              <p:stCondLst>
                                                <p:cond delay="0"/>
                                              </p:stCondLst>
                                            </p:cTn>
                                            <p:tgtEl>
                                              <p:spTgt spid="76"/>
                                            </p:tgtEl>
                                            <p:attrNameLst>
                                              <p:attrName>style.visibility</p:attrName>
                                            </p:attrNameLst>
                                          </p:cBhvr>
                                          <p:to>
                                            <p:strVal val="visible"/>
                                          </p:to>
                                        </p:set>
                                        <p:animEffect transition="in" filter="wipe(left)">
                                          <p:cBhvr>
                                            <p:cTn id="27" dur="250"/>
                                            <p:tgtEl>
                                              <p:spTgt spid="76"/>
                                            </p:tgtEl>
                                          </p:cBhvr>
                                        </p:animEffect>
                                      </p:childTnLst>
                                    </p:cTn>
                                  </p:par>
                                  <p:par>
                                    <p:cTn id="28" presetID="22" presetClass="entr" presetSubtype="8" fill="hold" nodeType="withEffect">
                                      <p:stCondLst>
                                        <p:cond delay="0"/>
                                      </p:stCondLst>
                                      <p:childTnLst>
                                        <p:set>
                                          <p:cBhvr>
                                            <p:cTn id="29" dur="1" fill="hold">
                                              <p:stCondLst>
                                                <p:cond delay="0"/>
                                              </p:stCondLst>
                                            </p:cTn>
                                            <p:tgtEl>
                                              <p:spTgt spid="77"/>
                                            </p:tgtEl>
                                            <p:attrNameLst>
                                              <p:attrName>style.visibility</p:attrName>
                                            </p:attrNameLst>
                                          </p:cBhvr>
                                          <p:to>
                                            <p:strVal val="visible"/>
                                          </p:to>
                                        </p:set>
                                        <p:animEffect transition="in" filter="wipe(left)">
                                          <p:cBhvr>
                                            <p:cTn id="30" dur="250"/>
                                            <p:tgtEl>
                                              <p:spTgt spid="77"/>
                                            </p:tgtEl>
                                          </p:cBhvr>
                                        </p:animEffect>
                                      </p:childTnLst>
                                    </p:cTn>
                                  </p:par>
                                  <p:par>
                                    <p:cTn id="31" presetID="22" presetClass="entr" presetSubtype="8" fill="hold" nodeType="withEffect">
                                      <p:stCondLst>
                                        <p:cond delay="0"/>
                                      </p:stCondLst>
                                      <p:childTnLst>
                                        <p:set>
                                          <p:cBhvr>
                                            <p:cTn id="32" dur="1" fill="hold">
                                              <p:stCondLst>
                                                <p:cond delay="0"/>
                                              </p:stCondLst>
                                            </p:cTn>
                                            <p:tgtEl>
                                              <p:spTgt spid="78"/>
                                            </p:tgtEl>
                                            <p:attrNameLst>
                                              <p:attrName>style.visibility</p:attrName>
                                            </p:attrNameLst>
                                          </p:cBhvr>
                                          <p:to>
                                            <p:strVal val="visible"/>
                                          </p:to>
                                        </p:set>
                                        <p:animEffect transition="in" filter="wipe(left)">
                                          <p:cBhvr>
                                            <p:cTn id="33" dur="250"/>
                                            <p:tgtEl>
                                              <p:spTgt spid="78"/>
                                            </p:tgtEl>
                                          </p:cBhvr>
                                        </p:animEffect>
                                      </p:childTnLst>
                                    </p:cTn>
                                  </p:par>
                                  <p:par>
                                    <p:cTn id="34" presetID="22" presetClass="entr" presetSubtype="8" fill="hold" nodeType="withEffect">
                                      <p:stCondLst>
                                        <p:cond delay="0"/>
                                      </p:stCondLst>
                                      <p:childTnLst>
                                        <p:set>
                                          <p:cBhvr>
                                            <p:cTn id="35" dur="1" fill="hold">
                                              <p:stCondLst>
                                                <p:cond delay="0"/>
                                              </p:stCondLst>
                                            </p:cTn>
                                            <p:tgtEl>
                                              <p:spTgt spid="79"/>
                                            </p:tgtEl>
                                            <p:attrNameLst>
                                              <p:attrName>style.visibility</p:attrName>
                                            </p:attrNameLst>
                                          </p:cBhvr>
                                          <p:to>
                                            <p:strVal val="visible"/>
                                          </p:to>
                                        </p:set>
                                        <p:animEffect transition="in" filter="wipe(left)">
                                          <p:cBhvr>
                                            <p:cTn id="36" dur="250"/>
                                            <p:tgtEl>
                                              <p:spTgt spid="79"/>
                                            </p:tgtEl>
                                          </p:cBhvr>
                                        </p:animEffect>
                                      </p:childTnLst>
                                    </p:cTn>
                                  </p:par>
                                  <p:par>
                                    <p:cTn id="37" presetID="22" presetClass="entr" presetSubtype="8" fill="hold" nodeType="withEffect">
                                      <p:stCondLst>
                                        <p:cond delay="0"/>
                                      </p:stCondLst>
                                      <p:childTnLst>
                                        <p:set>
                                          <p:cBhvr>
                                            <p:cTn id="38" dur="1" fill="hold">
                                              <p:stCondLst>
                                                <p:cond delay="0"/>
                                              </p:stCondLst>
                                            </p:cTn>
                                            <p:tgtEl>
                                              <p:spTgt spid="80"/>
                                            </p:tgtEl>
                                            <p:attrNameLst>
                                              <p:attrName>style.visibility</p:attrName>
                                            </p:attrNameLst>
                                          </p:cBhvr>
                                          <p:to>
                                            <p:strVal val="visible"/>
                                          </p:to>
                                        </p:set>
                                        <p:animEffect transition="in" filter="wipe(left)">
                                          <p:cBhvr>
                                            <p:cTn id="39" dur="250"/>
                                            <p:tgtEl>
                                              <p:spTgt spid="80"/>
                                            </p:tgtEl>
                                          </p:cBhvr>
                                        </p:animEffect>
                                      </p:childTnLst>
                                    </p:cTn>
                                  </p:par>
                                  <p:par>
                                    <p:cTn id="40" presetID="42" presetClass="entr" presetSubtype="0" fill="hold" grpId="0" nodeType="withEffect">
                                      <p:stCondLst>
                                        <p:cond delay="0"/>
                                      </p:stCondLst>
                                      <p:childTnLst>
                                        <p:set>
                                          <p:cBhvr>
                                            <p:cTn id="41" dur="1" fill="hold">
                                              <p:stCondLst>
                                                <p:cond delay="0"/>
                                              </p:stCondLst>
                                            </p:cTn>
                                            <p:tgtEl>
                                              <p:spTgt spid="90"/>
                                            </p:tgtEl>
                                            <p:attrNameLst>
                                              <p:attrName>style.visibility</p:attrName>
                                            </p:attrNameLst>
                                          </p:cBhvr>
                                          <p:to>
                                            <p:strVal val="visible"/>
                                          </p:to>
                                        </p:set>
                                        <p:animEffect transition="in" filter="fade">
                                          <p:cBhvr>
                                            <p:cTn id="42" dur="250"/>
                                            <p:tgtEl>
                                              <p:spTgt spid="90"/>
                                            </p:tgtEl>
                                          </p:cBhvr>
                                        </p:animEffect>
                                        <p:anim calcmode="lin" valueType="num">
                                          <p:cBhvr>
                                            <p:cTn id="43" dur="250" fill="hold"/>
                                            <p:tgtEl>
                                              <p:spTgt spid="90"/>
                                            </p:tgtEl>
                                            <p:attrNameLst>
                                              <p:attrName>ppt_x</p:attrName>
                                            </p:attrNameLst>
                                          </p:cBhvr>
                                          <p:tavLst>
                                            <p:tav tm="0">
                                              <p:val>
                                                <p:strVal val="#ppt_x"/>
                                              </p:val>
                                            </p:tav>
                                            <p:tav tm="100000">
                                              <p:val>
                                                <p:strVal val="#ppt_x"/>
                                              </p:val>
                                            </p:tav>
                                          </p:tavLst>
                                        </p:anim>
                                        <p:anim calcmode="lin" valueType="num">
                                          <p:cBhvr>
                                            <p:cTn id="44" dur="250" fill="hold"/>
                                            <p:tgtEl>
                                              <p:spTgt spid="90"/>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88"/>
                                            </p:tgtEl>
                                            <p:attrNameLst>
                                              <p:attrName>style.visibility</p:attrName>
                                            </p:attrNameLst>
                                          </p:cBhvr>
                                          <p:to>
                                            <p:strVal val="visible"/>
                                          </p:to>
                                        </p:set>
                                        <p:animEffect transition="in" filter="fade">
                                          <p:cBhvr>
                                            <p:cTn id="47" dur="250"/>
                                            <p:tgtEl>
                                              <p:spTgt spid="88"/>
                                            </p:tgtEl>
                                          </p:cBhvr>
                                        </p:animEffect>
                                        <p:anim calcmode="lin" valueType="num">
                                          <p:cBhvr>
                                            <p:cTn id="48" dur="250" fill="hold"/>
                                            <p:tgtEl>
                                              <p:spTgt spid="88"/>
                                            </p:tgtEl>
                                            <p:attrNameLst>
                                              <p:attrName>ppt_x</p:attrName>
                                            </p:attrNameLst>
                                          </p:cBhvr>
                                          <p:tavLst>
                                            <p:tav tm="0">
                                              <p:val>
                                                <p:strVal val="#ppt_x"/>
                                              </p:val>
                                            </p:tav>
                                            <p:tav tm="100000">
                                              <p:val>
                                                <p:strVal val="#ppt_x"/>
                                              </p:val>
                                            </p:tav>
                                          </p:tavLst>
                                        </p:anim>
                                        <p:anim calcmode="lin" valueType="num">
                                          <p:cBhvr>
                                            <p:cTn id="49" dur="250" fill="hold"/>
                                            <p:tgtEl>
                                              <p:spTgt spid="88"/>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86"/>
                                            </p:tgtEl>
                                            <p:attrNameLst>
                                              <p:attrName>style.visibility</p:attrName>
                                            </p:attrNameLst>
                                          </p:cBhvr>
                                          <p:to>
                                            <p:strVal val="visible"/>
                                          </p:to>
                                        </p:set>
                                        <p:animEffect transition="in" filter="fade">
                                          <p:cBhvr>
                                            <p:cTn id="52" dur="250"/>
                                            <p:tgtEl>
                                              <p:spTgt spid="86"/>
                                            </p:tgtEl>
                                          </p:cBhvr>
                                        </p:animEffect>
                                        <p:anim calcmode="lin" valueType="num">
                                          <p:cBhvr>
                                            <p:cTn id="53" dur="250" fill="hold"/>
                                            <p:tgtEl>
                                              <p:spTgt spid="86"/>
                                            </p:tgtEl>
                                            <p:attrNameLst>
                                              <p:attrName>ppt_x</p:attrName>
                                            </p:attrNameLst>
                                          </p:cBhvr>
                                          <p:tavLst>
                                            <p:tav tm="0">
                                              <p:val>
                                                <p:strVal val="#ppt_x"/>
                                              </p:val>
                                            </p:tav>
                                            <p:tav tm="100000">
                                              <p:val>
                                                <p:strVal val="#ppt_x"/>
                                              </p:val>
                                            </p:tav>
                                          </p:tavLst>
                                        </p:anim>
                                        <p:anim calcmode="lin" valueType="num">
                                          <p:cBhvr>
                                            <p:cTn id="54" dur="250" fill="hold"/>
                                            <p:tgtEl>
                                              <p:spTgt spid="86"/>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84"/>
                                            </p:tgtEl>
                                            <p:attrNameLst>
                                              <p:attrName>style.visibility</p:attrName>
                                            </p:attrNameLst>
                                          </p:cBhvr>
                                          <p:to>
                                            <p:strVal val="visible"/>
                                          </p:to>
                                        </p:set>
                                        <p:animEffect transition="in" filter="fade">
                                          <p:cBhvr>
                                            <p:cTn id="57" dur="250"/>
                                            <p:tgtEl>
                                              <p:spTgt spid="84"/>
                                            </p:tgtEl>
                                          </p:cBhvr>
                                        </p:animEffect>
                                        <p:anim calcmode="lin" valueType="num">
                                          <p:cBhvr>
                                            <p:cTn id="58" dur="250" fill="hold"/>
                                            <p:tgtEl>
                                              <p:spTgt spid="84"/>
                                            </p:tgtEl>
                                            <p:attrNameLst>
                                              <p:attrName>ppt_x</p:attrName>
                                            </p:attrNameLst>
                                          </p:cBhvr>
                                          <p:tavLst>
                                            <p:tav tm="0">
                                              <p:val>
                                                <p:strVal val="#ppt_x"/>
                                              </p:val>
                                            </p:tav>
                                            <p:tav tm="100000">
                                              <p:val>
                                                <p:strVal val="#ppt_x"/>
                                              </p:val>
                                            </p:tav>
                                          </p:tavLst>
                                        </p:anim>
                                        <p:anim calcmode="lin" valueType="num">
                                          <p:cBhvr>
                                            <p:cTn id="59" dur="250" fill="hold"/>
                                            <p:tgtEl>
                                              <p:spTgt spid="84"/>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82"/>
                                            </p:tgtEl>
                                            <p:attrNameLst>
                                              <p:attrName>style.visibility</p:attrName>
                                            </p:attrNameLst>
                                          </p:cBhvr>
                                          <p:to>
                                            <p:strVal val="visible"/>
                                          </p:to>
                                        </p:set>
                                        <p:animEffect transition="in" filter="fade">
                                          <p:cBhvr>
                                            <p:cTn id="62" dur="250"/>
                                            <p:tgtEl>
                                              <p:spTgt spid="82"/>
                                            </p:tgtEl>
                                          </p:cBhvr>
                                        </p:animEffect>
                                        <p:anim calcmode="lin" valueType="num">
                                          <p:cBhvr>
                                            <p:cTn id="63" dur="250" fill="hold"/>
                                            <p:tgtEl>
                                              <p:spTgt spid="82"/>
                                            </p:tgtEl>
                                            <p:attrNameLst>
                                              <p:attrName>ppt_x</p:attrName>
                                            </p:attrNameLst>
                                          </p:cBhvr>
                                          <p:tavLst>
                                            <p:tav tm="0">
                                              <p:val>
                                                <p:strVal val="#ppt_x"/>
                                              </p:val>
                                            </p:tav>
                                            <p:tav tm="100000">
                                              <p:val>
                                                <p:strVal val="#ppt_x"/>
                                              </p:val>
                                            </p:tav>
                                          </p:tavLst>
                                        </p:anim>
                                        <p:anim calcmode="lin" valueType="num">
                                          <p:cBhvr>
                                            <p:cTn id="64" dur="250" fill="hold"/>
                                            <p:tgtEl>
                                              <p:spTgt spid="82"/>
                                            </p:tgtEl>
                                            <p:attrNameLst>
                                              <p:attrName>ppt_y</p:attrName>
                                            </p:attrNameLst>
                                          </p:cBhvr>
                                          <p:tavLst>
                                            <p:tav tm="0">
                                              <p:val>
                                                <p:strVal val="#ppt_y+.1"/>
                                              </p:val>
                                            </p:tav>
                                            <p:tav tm="100000">
                                              <p:val>
                                                <p:strVal val="#ppt_y"/>
                                              </p:val>
                                            </p:tav>
                                          </p:tavLst>
                                        </p:anim>
                                      </p:childTnLst>
                                    </p:cTn>
                                  </p:par>
                                  <p:par>
                                    <p:cTn id="65" presetID="21" presetClass="entr" presetSubtype="2"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wheel(2)">
                                          <p:cBhvr>
                                            <p:cTn id="67" dur="250"/>
                                            <p:tgtEl>
                                              <p:spTgt spid="27"/>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30"/>
                                            </p:tgtEl>
                                            <p:attrNameLst>
                                              <p:attrName>style.visibility</p:attrName>
                                            </p:attrNameLst>
                                          </p:cBhvr>
                                          <p:to>
                                            <p:strVal val="visible"/>
                                          </p:to>
                                        </p:set>
                                        <p:animEffect transition="in" filter="wipe(down)">
                                          <p:cBhvr>
                                            <p:cTn id="70" dur="250"/>
                                            <p:tgtEl>
                                              <p:spTgt spid="30"/>
                                            </p:tgtEl>
                                          </p:cBhvr>
                                        </p:animEffect>
                                      </p:childTnLst>
                                    </p:cTn>
                                  </p:par>
                                  <p:par>
                                    <p:cTn id="71" presetID="22" presetClass="entr" presetSubtype="8" fill="hold" nodeType="withEffect">
                                      <p:stCondLst>
                                        <p:cond delay="0"/>
                                      </p:stCondLst>
                                      <p:childTnLst>
                                        <p:set>
                                          <p:cBhvr>
                                            <p:cTn id="72" dur="1" fill="hold">
                                              <p:stCondLst>
                                                <p:cond delay="0"/>
                                              </p:stCondLst>
                                            </p:cTn>
                                            <p:tgtEl>
                                              <p:spTgt spid="29"/>
                                            </p:tgtEl>
                                            <p:attrNameLst>
                                              <p:attrName>style.visibility</p:attrName>
                                            </p:attrNameLst>
                                          </p:cBhvr>
                                          <p:to>
                                            <p:strVal val="visible"/>
                                          </p:to>
                                        </p:set>
                                        <p:animEffect transition="in" filter="wipe(left)">
                                          <p:cBhvr>
                                            <p:cTn id="73" dur="250"/>
                                            <p:tgtEl>
                                              <p:spTgt spid="29"/>
                                            </p:tgtEl>
                                          </p:cBhvr>
                                        </p:animEffect>
                                      </p:childTnLst>
                                    </p:cTn>
                                  </p:par>
                                  <p:par>
                                    <p:cTn id="74" presetID="12" presetClass="entr" presetSubtype="8" fill="hold" grpId="0" nodeType="withEffect">
                                      <p:stCondLst>
                                        <p:cond delay="0"/>
                                      </p:stCondLst>
                                      <p:childTnLst>
                                        <p:set>
                                          <p:cBhvr>
                                            <p:cTn id="75" dur="1" fill="hold">
                                              <p:stCondLst>
                                                <p:cond delay="0"/>
                                              </p:stCondLst>
                                            </p:cTn>
                                            <p:tgtEl>
                                              <p:spTgt spid="28"/>
                                            </p:tgtEl>
                                            <p:attrNameLst>
                                              <p:attrName>style.visibility</p:attrName>
                                            </p:attrNameLst>
                                          </p:cBhvr>
                                          <p:to>
                                            <p:strVal val="visible"/>
                                          </p:to>
                                        </p:set>
                                        <p:anim calcmode="lin" valueType="num">
                                          <p:cBhvr additive="base">
                                            <p:cTn id="76" dur="250"/>
                                            <p:tgtEl>
                                              <p:spTgt spid="28"/>
                                            </p:tgtEl>
                                            <p:attrNameLst>
                                              <p:attrName>ppt_x</p:attrName>
                                            </p:attrNameLst>
                                          </p:cBhvr>
                                          <p:tavLst>
                                            <p:tav tm="0">
                                              <p:val>
                                                <p:strVal val="#ppt_x-#ppt_w*1.125000"/>
                                              </p:val>
                                            </p:tav>
                                            <p:tav tm="100000">
                                              <p:val>
                                                <p:strVal val="#ppt_x"/>
                                              </p:val>
                                            </p:tav>
                                          </p:tavLst>
                                        </p:anim>
                                        <p:animEffect transition="in" filter="wipe(right)">
                                          <p:cBhvr>
                                            <p:cTn id="77" dur="25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1" grpId="0" animBg="1"/>
          <p:bldP spid="62" grpId="0" animBg="1"/>
          <p:bldP spid="63" grpId="0" animBg="1"/>
          <p:bldP spid="64" grpId="0" animBg="1"/>
          <p:bldP spid="82" grpId="0"/>
          <p:bldP spid="84" grpId="0"/>
          <p:bldP spid="86" grpId="0"/>
          <p:bldP spid="88" grpId="0"/>
          <p:bldP spid="90" grpId="0"/>
          <p:bldP spid="27" grpId="0" animBg="1"/>
          <p:bldP spid="28" grpId="0"/>
          <p:bldP spid="30" grpId="0"/>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148988" y="1245957"/>
            <a:ext cx="2396257" cy="583565"/>
          </a:xfrm>
          <a:prstGeom prst="rect">
            <a:avLst/>
          </a:prstGeom>
          <a:noFill/>
        </p:spPr>
        <p:txBody>
          <a:bodyPr wrap="square" rtlCol="0">
            <a:spAutoFit/>
          </a:bodyPr>
          <a:lstStyle/>
          <a:p>
            <a:r>
              <a:rPr lang="en-US" altLang="zh-CN" sz="1600" b="1" dirty="0">
                <a:solidFill>
                  <a:srgbClr val="C00000"/>
                </a:solidFill>
                <a:latin typeface="微软雅黑" panose="020B0503020204020204" pitchFamily="34" charset="-122"/>
                <a:ea typeface="微软雅黑" panose="020B0503020204020204" pitchFamily="34" charset="-122"/>
              </a:rPr>
              <a:t>Build a platform and hire professionals.</a:t>
            </a:r>
          </a:p>
        </p:txBody>
      </p:sp>
      <p:sp>
        <p:nvSpPr>
          <p:cNvPr id="24" name="TextBox 23"/>
          <p:cNvSpPr txBox="1"/>
          <p:nvPr/>
        </p:nvSpPr>
        <p:spPr>
          <a:xfrm>
            <a:off x="8148986" y="2391566"/>
            <a:ext cx="3204266" cy="830997"/>
          </a:xfrm>
          <a:prstGeom prst="rect">
            <a:avLst/>
          </a:prstGeom>
          <a:noFill/>
        </p:spPr>
        <p:txBody>
          <a:bodyPr wrap="square" rtlCol="0">
            <a:spAutoFit/>
          </a:bodyPr>
          <a:lstStyle/>
          <a:p>
            <a:r>
              <a:rPr lang="en-US" altLang="zh-CN" sz="1600" b="1" dirty="0">
                <a:solidFill>
                  <a:srgbClr val="6D6D6D"/>
                </a:solidFill>
                <a:latin typeface="微软雅黑" panose="020B0503020204020204" pitchFamily="34" charset="-122"/>
                <a:ea typeface="微软雅黑" panose="020B0503020204020204" pitchFamily="34" charset="-122"/>
              </a:rPr>
              <a:t>Improve platform construction and supplementation.</a:t>
            </a:r>
          </a:p>
        </p:txBody>
      </p:sp>
      <p:sp>
        <p:nvSpPr>
          <p:cNvPr id="25" name="TextBox 24"/>
          <p:cNvSpPr txBox="1"/>
          <p:nvPr/>
        </p:nvSpPr>
        <p:spPr>
          <a:xfrm>
            <a:off x="8148986" y="3715071"/>
            <a:ext cx="2284851" cy="984885"/>
          </a:xfrm>
          <a:prstGeom prst="rect">
            <a:avLst/>
          </a:prstGeom>
          <a:noFill/>
        </p:spPr>
        <p:txBody>
          <a:bodyPr wrap="square" rtlCol="0">
            <a:spAutoFit/>
          </a:bodyPr>
          <a:lstStyle/>
          <a:p>
            <a:r>
              <a:rPr lang="en-US" altLang="zh-CN" sz="1600" b="1" dirty="0">
                <a:solidFill>
                  <a:srgbClr val="C00000"/>
                </a:solidFill>
                <a:latin typeface="微软雅黑" panose="020B0503020204020204" pitchFamily="34" charset="-122"/>
                <a:ea typeface="微软雅黑" panose="020B0503020204020204" pitchFamily="34" charset="-122"/>
              </a:rPr>
              <a:t>Trial operation and simultaneous customer mining.</a:t>
            </a:r>
          </a:p>
          <a:p>
            <a:r>
              <a:rPr lang="zh-CN" altLang="en-US" sz="1000" dirty="0">
                <a:solidFill>
                  <a:schemeClr val="tx1">
                    <a:lumMod val="50000"/>
                    <a:lumOff val="50000"/>
                  </a:schemeClr>
                </a:solidFill>
                <a:latin typeface="Arial" panose="020B0604020202090204" pitchFamily="34" charset="0"/>
                <a:ea typeface="微软雅黑" panose="020B0503020204020204" pitchFamily="34" charset="-122"/>
                <a:cs typeface="Open Sans" panose="020B0606030504020204" pitchFamily="34" charset="0"/>
                <a:sym typeface="Arial" panose="020B0604020202090204" pitchFamily="34" charset="0"/>
              </a:rPr>
              <a:t>。</a:t>
            </a:r>
            <a:endParaRPr lang="en-US" sz="1000" dirty="0">
              <a:solidFill>
                <a:schemeClr val="tx1">
                  <a:lumMod val="50000"/>
                  <a:lumOff val="50000"/>
                </a:schemeClr>
              </a:solidFill>
              <a:latin typeface="Arial" panose="020B0604020202090204" pitchFamily="34" charset="0"/>
              <a:ea typeface="微软雅黑" panose="020B0503020204020204" pitchFamily="34" charset="-122"/>
              <a:cs typeface="Open Sans" panose="020B0606030504020204" pitchFamily="34" charset="0"/>
              <a:sym typeface="Arial" panose="020B0604020202090204" pitchFamily="34" charset="0"/>
            </a:endParaRPr>
          </a:p>
        </p:txBody>
      </p:sp>
      <p:sp>
        <p:nvSpPr>
          <p:cNvPr id="26" name="TextBox 25"/>
          <p:cNvSpPr txBox="1"/>
          <p:nvPr/>
        </p:nvSpPr>
        <p:spPr>
          <a:xfrm>
            <a:off x="8145053" y="4976587"/>
            <a:ext cx="3113498" cy="830997"/>
          </a:xfrm>
          <a:prstGeom prst="rect">
            <a:avLst/>
          </a:prstGeom>
          <a:noFill/>
        </p:spPr>
        <p:txBody>
          <a:bodyPr wrap="square" rtlCol="0">
            <a:spAutoFit/>
          </a:bodyPr>
          <a:lstStyle/>
          <a:p>
            <a:r>
              <a:rPr lang="en-US" altLang="zh-CN" sz="1600" b="1" dirty="0">
                <a:solidFill>
                  <a:srgbClr val="6D6D6D"/>
                </a:solidFill>
                <a:latin typeface="微软雅黑" panose="020B0503020204020204" pitchFamily="34" charset="-122"/>
                <a:ea typeface="微软雅黑" panose="020B0503020204020204" pitchFamily="34" charset="-122"/>
              </a:rPr>
              <a:t>Improve and supplement the previous problems and reform and innovate</a:t>
            </a:r>
            <a:r>
              <a:rPr lang="en-US" altLang="zh-CN" sz="1600" b="1" dirty="0">
                <a:solidFill>
                  <a:srgbClr val="6D6D6D"/>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90204" pitchFamily="34" charset="0"/>
              </a:rPr>
              <a:t>.</a:t>
            </a:r>
            <a:endParaRPr lang="en-US" sz="1600" b="1" dirty="0">
              <a:solidFill>
                <a:srgbClr val="6D6D6D"/>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90204" pitchFamily="34" charset="0"/>
            </a:endParaRPr>
          </a:p>
        </p:txBody>
      </p:sp>
      <p:sp>
        <p:nvSpPr>
          <p:cNvPr id="27" name="Rectangle 26"/>
          <p:cNvSpPr/>
          <p:nvPr/>
        </p:nvSpPr>
        <p:spPr>
          <a:xfrm>
            <a:off x="7563571" y="1226538"/>
            <a:ext cx="585417" cy="523220"/>
          </a:xfrm>
          <a:prstGeom prst="rect">
            <a:avLst/>
          </a:prstGeom>
        </p:spPr>
        <p:txBody>
          <a:bodyPr wrap="none">
            <a:spAutoFit/>
          </a:bodyPr>
          <a:lstStyle/>
          <a:p>
            <a:r>
              <a:rPr lang="en-US" sz="2800" dirty="0">
                <a:solidFill>
                  <a:schemeClr val="tx1">
                    <a:lumMod val="50000"/>
                    <a:lumOff val="50000"/>
                  </a:schemeClr>
                </a:solidFill>
                <a:latin typeface="Arial" panose="020B0604020202090204" pitchFamily="34" charset="0"/>
                <a:ea typeface="微软雅黑" panose="020B0503020204020204" pitchFamily="34" charset="-122"/>
                <a:sym typeface="Arial" panose="020B0604020202090204" pitchFamily="34" charset="0"/>
              </a:rPr>
              <a:t>01</a:t>
            </a:r>
          </a:p>
        </p:txBody>
      </p:sp>
      <p:sp>
        <p:nvSpPr>
          <p:cNvPr id="28" name="Rectangle 27"/>
          <p:cNvSpPr/>
          <p:nvPr/>
        </p:nvSpPr>
        <p:spPr>
          <a:xfrm>
            <a:off x="7563570" y="2392000"/>
            <a:ext cx="585417" cy="523220"/>
          </a:xfrm>
          <a:prstGeom prst="rect">
            <a:avLst/>
          </a:prstGeom>
        </p:spPr>
        <p:txBody>
          <a:bodyPr wrap="none">
            <a:spAutoFit/>
          </a:bodyPr>
          <a:lstStyle/>
          <a:p>
            <a:r>
              <a:rPr lang="en-US" sz="2800" dirty="0">
                <a:solidFill>
                  <a:schemeClr val="tx1">
                    <a:lumMod val="50000"/>
                    <a:lumOff val="50000"/>
                  </a:schemeClr>
                </a:solidFill>
                <a:latin typeface="Arial" panose="020B0604020202090204" pitchFamily="34" charset="0"/>
                <a:ea typeface="微软雅黑" panose="020B0503020204020204" pitchFamily="34" charset="-122"/>
                <a:sym typeface="Arial" panose="020B0604020202090204" pitchFamily="34" charset="0"/>
              </a:rPr>
              <a:t>02</a:t>
            </a:r>
          </a:p>
        </p:txBody>
      </p:sp>
      <p:sp>
        <p:nvSpPr>
          <p:cNvPr id="29" name="Rectangle 28"/>
          <p:cNvSpPr/>
          <p:nvPr/>
        </p:nvSpPr>
        <p:spPr>
          <a:xfrm>
            <a:off x="7563569" y="3715071"/>
            <a:ext cx="585417" cy="523220"/>
          </a:xfrm>
          <a:prstGeom prst="rect">
            <a:avLst/>
          </a:prstGeom>
        </p:spPr>
        <p:txBody>
          <a:bodyPr wrap="none">
            <a:spAutoFit/>
          </a:bodyPr>
          <a:lstStyle/>
          <a:p>
            <a:r>
              <a:rPr lang="en-US" sz="2800" dirty="0">
                <a:solidFill>
                  <a:schemeClr val="tx1">
                    <a:lumMod val="50000"/>
                    <a:lumOff val="50000"/>
                  </a:schemeClr>
                </a:solidFill>
                <a:latin typeface="Arial" panose="020B0604020202090204" pitchFamily="34" charset="0"/>
                <a:ea typeface="微软雅黑" panose="020B0503020204020204" pitchFamily="34" charset="-122"/>
                <a:sym typeface="Arial" panose="020B0604020202090204" pitchFamily="34" charset="0"/>
              </a:rPr>
              <a:t>03</a:t>
            </a:r>
          </a:p>
        </p:txBody>
      </p:sp>
      <p:sp>
        <p:nvSpPr>
          <p:cNvPr id="30" name="Rectangle 29"/>
          <p:cNvSpPr/>
          <p:nvPr/>
        </p:nvSpPr>
        <p:spPr>
          <a:xfrm>
            <a:off x="7563568" y="4976587"/>
            <a:ext cx="585417" cy="523220"/>
          </a:xfrm>
          <a:prstGeom prst="rect">
            <a:avLst/>
          </a:prstGeom>
        </p:spPr>
        <p:txBody>
          <a:bodyPr wrap="none">
            <a:spAutoFit/>
          </a:bodyPr>
          <a:lstStyle/>
          <a:p>
            <a:r>
              <a:rPr lang="en-US" sz="2800" dirty="0">
                <a:solidFill>
                  <a:schemeClr val="tx1">
                    <a:lumMod val="50000"/>
                    <a:lumOff val="50000"/>
                  </a:schemeClr>
                </a:solidFill>
                <a:latin typeface="Arial" panose="020B0604020202090204" pitchFamily="34" charset="0"/>
                <a:ea typeface="微软雅黑" panose="020B0503020204020204" pitchFamily="34" charset="-122"/>
                <a:sym typeface="Arial" panose="020B0604020202090204" pitchFamily="34" charset="0"/>
              </a:rPr>
              <a:t>04</a:t>
            </a:r>
          </a:p>
        </p:txBody>
      </p:sp>
      <p:sp>
        <p:nvSpPr>
          <p:cNvPr id="31" name="Oval 39"/>
          <p:cNvSpPr/>
          <p:nvPr/>
        </p:nvSpPr>
        <p:spPr>
          <a:xfrm>
            <a:off x="107581" y="246705"/>
            <a:ext cx="684333" cy="684333"/>
          </a:xfrm>
          <a:prstGeom prst="ellipse">
            <a:avLst/>
          </a:prstGeom>
          <a:noFill/>
          <a:ln w="19050" cap="flat" cmpd="sng" algn="ctr">
            <a:solidFill>
              <a:srgbClr val="BA0B31"/>
            </a:solidFill>
            <a:prstDash val="solid"/>
            <a:miter lim="800000"/>
          </a:ln>
          <a:effectLst/>
        </p:spPr>
        <p:txBody>
          <a:bodyPr lIns="68570" tIns="34285" rIns="68570" bIns="34285" rtlCol="0" anchor="ctr"/>
          <a:lstStyle/>
          <a:p>
            <a:pPr algn="ctr" defTabSz="913765">
              <a:defRPr/>
            </a:pPr>
            <a:endParaRPr lang="id-ID" sz="3600" kern="0">
              <a:solidFill>
                <a:srgbClr val="FFFFFF"/>
              </a:solidFill>
              <a:latin typeface="微软雅黑" panose="020B0503020204020204" pitchFamily="34" charset="-122"/>
              <a:ea typeface="微软雅黑" panose="020B0503020204020204" pitchFamily="34" charset="-122"/>
            </a:endParaRPr>
          </a:p>
        </p:txBody>
      </p:sp>
      <p:sp>
        <p:nvSpPr>
          <p:cNvPr id="32" name="TextBox 25"/>
          <p:cNvSpPr txBox="1"/>
          <p:nvPr/>
        </p:nvSpPr>
        <p:spPr>
          <a:xfrm>
            <a:off x="885533" y="385458"/>
            <a:ext cx="2780228" cy="377016"/>
          </a:xfrm>
          <a:prstGeom prst="rect">
            <a:avLst/>
          </a:prstGeom>
          <a:noFill/>
        </p:spPr>
        <p:txBody>
          <a:bodyPr wrap="none" lIns="68570" tIns="34285" rIns="68570" bIns="34285" rtlCol="0">
            <a:spAutoFit/>
          </a:bodyPr>
          <a:lstStyle>
            <a:defPPr>
              <a:defRPr lang="zh-CN"/>
            </a:defPPr>
            <a:lvl1pPr marR="0" lvl="0" indent="0" fontAlgn="auto">
              <a:lnSpc>
                <a:spcPct val="100000"/>
              </a:lnSpc>
              <a:spcBef>
                <a:spcPts val="0"/>
              </a:spcBef>
              <a:spcAft>
                <a:spcPts val="0"/>
              </a:spcAft>
              <a:buClrTx/>
              <a:buSzTx/>
              <a:buFontTx/>
              <a:buNone/>
              <a:defRPr kumimoji="0" sz="1600" b="1" i="0" u="none" strike="noStrike" kern="0" cap="none" spc="0" normalizeH="0" baseline="0">
                <a:ln>
                  <a:noFill/>
                </a:ln>
                <a:solidFill>
                  <a:schemeClr val="tx1">
                    <a:lumMod val="95000"/>
                    <a:lumOff val="5000"/>
                  </a:schemeClr>
                </a:solidFill>
                <a:effectLst/>
                <a:uLnTx/>
                <a:uFillTx/>
                <a:latin typeface="Calibri Light" panose="020F0302020204030204" pitchFamily="34" charset="0"/>
              </a:defRPr>
            </a:lvl1pPr>
          </a:lstStyle>
          <a:p>
            <a:r>
              <a:rPr lang="en-US" altLang="zh-CN" sz="2000" dirty="0">
                <a:latin typeface="微软雅黑" panose="020B0503020204020204" pitchFamily="34" charset="-122"/>
                <a:ea typeface="微软雅黑" panose="020B0503020204020204" pitchFamily="34" charset="-122"/>
              </a:rPr>
              <a:t>Technology strategy</a:t>
            </a:r>
          </a:p>
        </p:txBody>
      </p:sp>
      <p:cxnSp>
        <p:nvCxnSpPr>
          <p:cNvPr id="33" name="直接连接符 32"/>
          <p:cNvCxnSpPr/>
          <p:nvPr/>
        </p:nvCxnSpPr>
        <p:spPr>
          <a:xfrm>
            <a:off x="885533" y="798879"/>
            <a:ext cx="2767636" cy="0"/>
          </a:xfrm>
          <a:prstGeom prst="line">
            <a:avLst/>
          </a:prstGeom>
          <a:noFill/>
          <a:ln w="19050" cap="flat" cmpd="sng" algn="ctr">
            <a:solidFill>
              <a:srgbClr val="BA0B31"/>
            </a:solidFill>
            <a:prstDash val="solid"/>
            <a:headEnd type="none"/>
          </a:ln>
          <a:effectLst/>
        </p:spPr>
      </p:cxnSp>
      <p:sp>
        <p:nvSpPr>
          <p:cNvPr id="34" name="TextBox 45"/>
          <p:cNvSpPr txBox="1"/>
          <p:nvPr/>
        </p:nvSpPr>
        <p:spPr>
          <a:xfrm>
            <a:off x="121076" y="344252"/>
            <a:ext cx="627068" cy="523208"/>
          </a:xfrm>
          <a:prstGeom prst="rect">
            <a:avLst/>
          </a:prstGeom>
          <a:noFill/>
        </p:spPr>
        <p:txBody>
          <a:bodyPr wrap="none" lIns="91427" tIns="45714" rIns="91427" bIns="45714" rtlCol="0">
            <a:spAutoFit/>
          </a:bodyPr>
          <a:lstStyle/>
          <a:p>
            <a:pPr defTabSz="913765"/>
            <a:r>
              <a:rPr lang="en-US" altLang="zh-CN" sz="2800" b="1">
                <a:solidFill>
                  <a:srgbClr val="C00000"/>
                </a:solidFill>
                <a:latin typeface="微软雅黑" panose="020B0503020204020204" pitchFamily="34" charset="-122"/>
                <a:ea typeface="微软雅黑" panose="020B0503020204020204" pitchFamily="34" charset="-122"/>
              </a:rPr>
              <a:t>04</a:t>
            </a:r>
            <a:endParaRPr lang="zh-CN" altLang="en-US" sz="2800" b="1">
              <a:solidFill>
                <a:srgbClr val="C00000"/>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7558827" y="527196"/>
            <a:ext cx="1934828" cy="523220"/>
          </a:xfrm>
          <a:prstGeom prst="rect">
            <a:avLst/>
          </a:prstGeom>
          <a:noFill/>
        </p:spPr>
        <p:txBody>
          <a:bodyPr wrap="square">
            <a:spAutoFit/>
          </a:bodyPr>
          <a:lstStyle/>
          <a:p>
            <a:r>
              <a:rPr lang="en-US" altLang="zh-CN" sz="2800" b="1" dirty="0">
                <a:latin typeface="微软雅黑" panose="020B0503020204020204" pitchFamily="34" charset="-122"/>
                <a:ea typeface="微软雅黑" panose="020B0503020204020204" pitchFamily="34" charset="-122"/>
              </a:rPr>
              <a:t>Timeline</a:t>
            </a:r>
          </a:p>
        </p:txBody>
      </p:sp>
      <p:sp>
        <p:nvSpPr>
          <p:cNvPr id="35" name="文本框 34">
            <a:extLst>
              <a:ext uri="{FF2B5EF4-FFF2-40B4-BE49-F238E27FC236}">
                <a16:creationId xmlns:a16="http://schemas.microsoft.com/office/drawing/2014/main" id="{F1FD1AE8-9A47-DF47-B2BA-D1CF28924AC3}"/>
              </a:ext>
            </a:extLst>
          </p:cNvPr>
          <p:cNvSpPr txBox="1"/>
          <p:nvPr/>
        </p:nvSpPr>
        <p:spPr>
          <a:xfrm>
            <a:off x="449747" y="1226538"/>
            <a:ext cx="1934828" cy="523220"/>
          </a:xfrm>
          <a:prstGeom prst="rect">
            <a:avLst/>
          </a:prstGeom>
          <a:noFill/>
        </p:spPr>
        <p:txBody>
          <a:bodyPr wrap="square">
            <a:spAutoFit/>
          </a:bodyPr>
          <a:lstStyle/>
          <a:p>
            <a:r>
              <a:rPr lang="en-US" altLang="zh-CN" sz="2800" b="1" dirty="0">
                <a:latin typeface="微软雅黑" panose="020B0503020204020204" pitchFamily="34" charset="-122"/>
                <a:ea typeface="微软雅黑" panose="020B0503020204020204" pitchFamily="34" charset="-122"/>
              </a:rPr>
              <a:t>Cost</a:t>
            </a:r>
          </a:p>
        </p:txBody>
      </p:sp>
      <p:sp>
        <p:nvSpPr>
          <p:cNvPr id="37" name="Rectangle 85">
            <a:extLst>
              <a:ext uri="{FF2B5EF4-FFF2-40B4-BE49-F238E27FC236}">
                <a16:creationId xmlns:a16="http://schemas.microsoft.com/office/drawing/2014/main" id="{DFE21AD3-1D96-614C-9B4D-C4279CBBC232}"/>
              </a:ext>
            </a:extLst>
          </p:cNvPr>
          <p:cNvSpPr/>
          <p:nvPr/>
        </p:nvSpPr>
        <p:spPr>
          <a:xfrm>
            <a:off x="434609" y="1749758"/>
            <a:ext cx="5661391" cy="861774"/>
          </a:xfrm>
          <a:prstGeom prst="rect">
            <a:avLst/>
          </a:prstGeom>
        </p:spPr>
        <p:txBody>
          <a:bodyPr wrap="square">
            <a:spAutoFit/>
          </a:bodyPr>
          <a:lstStyle/>
          <a:p>
            <a:r>
              <a:rPr lang="en-US" altLang="zh-CN" b="1" dirty="0">
                <a:solidFill>
                  <a:srgbClr val="BA0B31"/>
                </a:solidFill>
                <a:latin typeface="微软雅黑" panose="020B0503020204020204" pitchFamily="34" charset="-122"/>
                <a:ea typeface="微软雅黑" panose="020B0503020204020204" pitchFamily="34" charset="-122"/>
              </a:rPr>
              <a:t>Improve the construction</a:t>
            </a:r>
          </a:p>
          <a:p>
            <a:r>
              <a:rPr lang="en-US" altLang="zh-CN" sz="1600" dirty="0">
                <a:solidFill>
                  <a:srgbClr val="6D6D6D"/>
                </a:solidFill>
                <a:latin typeface="微软雅黑" panose="020B0503020204020204" pitchFamily="34" charset="-122"/>
                <a:ea typeface="微软雅黑" panose="020B0503020204020204" pitchFamily="34" charset="-122"/>
              </a:rPr>
              <a:t>Start to solve the problems encountered in the previous stage and reform and innovate</a:t>
            </a:r>
          </a:p>
        </p:txBody>
      </p:sp>
      <p:sp>
        <p:nvSpPr>
          <p:cNvPr id="38" name="Rectangle 89">
            <a:extLst>
              <a:ext uri="{FF2B5EF4-FFF2-40B4-BE49-F238E27FC236}">
                <a16:creationId xmlns:a16="http://schemas.microsoft.com/office/drawing/2014/main" id="{31949506-D841-EB4C-BBD6-DBED2321E38B}"/>
              </a:ext>
            </a:extLst>
          </p:cNvPr>
          <p:cNvSpPr/>
          <p:nvPr/>
        </p:nvSpPr>
        <p:spPr>
          <a:xfrm>
            <a:off x="447495" y="2648761"/>
            <a:ext cx="6650854" cy="1107996"/>
          </a:xfrm>
          <a:prstGeom prst="rect">
            <a:avLst/>
          </a:prstGeom>
        </p:spPr>
        <p:txBody>
          <a:bodyPr wrap="square">
            <a:spAutoFit/>
          </a:bodyPr>
          <a:lstStyle/>
          <a:p>
            <a:r>
              <a:rPr lang="en-US" altLang="zh-CN" b="1" dirty="0">
                <a:solidFill>
                  <a:srgbClr val="C00000"/>
                </a:solidFill>
                <a:latin typeface="微软雅黑" panose="020B0503020204020204" pitchFamily="34" charset="-122"/>
                <a:ea typeface="微软雅黑" panose="020B0503020204020204" pitchFamily="34" charset="-122"/>
              </a:rPr>
              <a:t>Contingency Plan</a:t>
            </a:r>
          </a:p>
          <a:p>
            <a:r>
              <a:rPr lang="en-US" altLang="zh-CN" sz="1600" dirty="0">
                <a:solidFill>
                  <a:srgbClr val="6D6D6D"/>
                </a:solidFill>
                <a:latin typeface="微软雅黑" panose="020B0503020204020204" pitchFamily="34" charset="-122"/>
                <a:ea typeface="微软雅黑" panose="020B0503020204020204" pitchFamily="34" charset="-122"/>
              </a:rPr>
              <a:t>Set up a backup contingency plan to anticipate in advance what impact this approach will have on the entire banking system and public services</a:t>
            </a:r>
          </a:p>
        </p:txBody>
      </p:sp>
      <p:sp>
        <p:nvSpPr>
          <p:cNvPr id="39" name="Rectangle 87">
            <a:extLst>
              <a:ext uri="{FF2B5EF4-FFF2-40B4-BE49-F238E27FC236}">
                <a16:creationId xmlns:a16="http://schemas.microsoft.com/office/drawing/2014/main" id="{23375185-A3C9-5A47-B146-92DD6FFF9FC2}"/>
              </a:ext>
            </a:extLst>
          </p:cNvPr>
          <p:cNvSpPr/>
          <p:nvPr/>
        </p:nvSpPr>
        <p:spPr>
          <a:xfrm>
            <a:off x="447494" y="3838182"/>
            <a:ext cx="6743528" cy="861774"/>
          </a:xfrm>
          <a:prstGeom prst="rect">
            <a:avLst/>
          </a:prstGeom>
        </p:spPr>
        <p:txBody>
          <a:bodyPr wrap="square">
            <a:spAutoFit/>
          </a:bodyPr>
          <a:lstStyle/>
          <a:p>
            <a:r>
              <a:rPr lang="en-US" altLang="zh-CN" b="1" dirty="0">
                <a:solidFill>
                  <a:srgbClr val="BA0B31"/>
                </a:solidFill>
                <a:latin typeface="微软雅黑" panose="020B0503020204020204" pitchFamily="34" charset="-122"/>
                <a:ea typeface="微软雅黑" panose="020B0503020204020204" pitchFamily="34" charset="-122"/>
              </a:rPr>
              <a:t>Customer mining</a:t>
            </a:r>
          </a:p>
          <a:p>
            <a:r>
              <a:rPr lang="en-US" altLang="zh-CN" sz="1600" dirty="0">
                <a:solidFill>
                  <a:srgbClr val="6D6D6D"/>
                </a:solidFill>
                <a:latin typeface="微软雅黑" panose="020B0503020204020204" pitchFamily="34" charset="-122"/>
                <a:ea typeface="微软雅黑" panose="020B0503020204020204" pitchFamily="34" charset="-122"/>
              </a:rPr>
              <a:t>Set up a mechanism to attract customers and ensure the operation effect of the system.</a:t>
            </a:r>
          </a:p>
        </p:txBody>
      </p:sp>
      <p:sp>
        <p:nvSpPr>
          <p:cNvPr id="40" name="Rectangle 88">
            <a:extLst>
              <a:ext uri="{FF2B5EF4-FFF2-40B4-BE49-F238E27FC236}">
                <a16:creationId xmlns:a16="http://schemas.microsoft.com/office/drawing/2014/main" id="{DA2D49C6-B7B2-BB49-BF49-43E0D84A8F06}"/>
              </a:ext>
            </a:extLst>
          </p:cNvPr>
          <p:cNvSpPr/>
          <p:nvPr/>
        </p:nvSpPr>
        <p:spPr>
          <a:xfrm>
            <a:off x="447495" y="4781381"/>
            <a:ext cx="5661390" cy="615553"/>
          </a:xfrm>
          <a:prstGeom prst="rect">
            <a:avLst/>
          </a:prstGeom>
        </p:spPr>
        <p:txBody>
          <a:bodyPr wrap="square">
            <a:spAutoFit/>
          </a:bodyPr>
          <a:lstStyle/>
          <a:p>
            <a:r>
              <a:rPr lang="en-US" altLang="zh-CN" b="1" dirty="0">
                <a:solidFill>
                  <a:srgbClr val="C00000"/>
                </a:solidFill>
                <a:latin typeface="微软雅黑" panose="020B0503020204020204" pitchFamily="34" charset="-122"/>
                <a:ea typeface="微软雅黑" panose="020B0503020204020204" pitchFamily="34" charset="-122"/>
              </a:rPr>
              <a:t>Manpower</a:t>
            </a:r>
          </a:p>
          <a:p>
            <a:r>
              <a:rPr lang="en-US" altLang="zh-CN" sz="1600" dirty="0">
                <a:solidFill>
                  <a:srgbClr val="6D6D6D"/>
                </a:solidFill>
                <a:latin typeface="微软雅黑" panose="020B0503020204020204" pitchFamily="34" charset="-122"/>
                <a:ea typeface="微软雅黑" panose="020B0503020204020204" pitchFamily="34" charset="-122"/>
              </a:rPr>
              <a:t>Hire and develop engineers and other talents.</a:t>
            </a:r>
          </a:p>
        </p:txBody>
      </p:sp>
      <p:sp>
        <p:nvSpPr>
          <p:cNvPr id="41" name="Rectangle 86">
            <a:extLst>
              <a:ext uri="{FF2B5EF4-FFF2-40B4-BE49-F238E27FC236}">
                <a16:creationId xmlns:a16="http://schemas.microsoft.com/office/drawing/2014/main" id="{686AF357-96A8-FF4B-9162-EDC623C0B7A4}"/>
              </a:ext>
            </a:extLst>
          </p:cNvPr>
          <p:cNvSpPr/>
          <p:nvPr/>
        </p:nvSpPr>
        <p:spPr>
          <a:xfrm>
            <a:off x="447495" y="5478359"/>
            <a:ext cx="6650854" cy="923330"/>
          </a:xfrm>
          <a:prstGeom prst="rect">
            <a:avLst/>
          </a:prstGeom>
        </p:spPr>
        <p:txBody>
          <a:bodyPr wrap="square">
            <a:spAutoFit/>
          </a:bodyPr>
          <a:lstStyle/>
          <a:p>
            <a:r>
              <a:rPr lang="en-US" altLang="zh-CN" b="1" dirty="0">
                <a:solidFill>
                  <a:srgbClr val="BA0B31"/>
                </a:solidFill>
                <a:latin typeface="微软雅黑" panose="020B0503020204020204" pitchFamily="34" charset="-122"/>
                <a:ea typeface="微软雅黑" panose="020B0503020204020204" pitchFamily="34" charset="-122"/>
              </a:rPr>
              <a:t>Platform construction</a:t>
            </a:r>
          </a:p>
          <a:p>
            <a:r>
              <a:rPr lang="en-US" altLang="zh-CN" dirty="0">
                <a:latin typeface="微软雅黑" panose="020B0503020204020204" pitchFamily="34" charset="-122"/>
                <a:ea typeface="微软雅黑" panose="020B0503020204020204" pitchFamily="34" charset="-122"/>
              </a:rPr>
              <a:t> </a:t>
            </a:r>
            <a:r>
              <a:rPr lang="en-US" altLang="zh-CN" sz="1600" dirty="0">
                <a:solidFill>
                  <a:srgbClr val="6D6D6D"/>
                </a:solidFill>
                <a:latin typeface="微软雅黑" panose="020B0503020204020204" pitchFamily="34" charset="-122"/>
                <a:ea typeface="微软雅黑" panose="020B0503020204020204" pitchFamily="34" charset="-122"/>
              </a:rPr>
              <a:t>Develop professional platforms and integrate technologies such as digital intelligence into banking business such as risk control</a:t>
            </a:r>
            <a:r>
              <a:rPr lang="en-US" altLang="zh-CN" dirty="0">
                <a:latin typeface="微软雅黑" panose="020B0503020204020204" pitchFamily="34" charset="-122"/>
                <a:ea typeface="微软雅黑" panose="020B0503020204020204" pitchFamily="34" charset="-122"/>
              </a:rPr>
              <a:t>.</a:t>
            </a:r>
          </a:p>
        </p:txBody>
      </p:sp>
      <p:cxnSp>
        <p:nvCxnSpPr>
          <p:cNvPr id="5" name="直线连接符 4">
            <a:extLst>
              <a:ext uri="{FF2B5EF4-FFF2-40B4-BE49-F238E27FC236}">
                <a16:creationId xmlns:a16="http://schemas.microsoft.com/office/drawing/2014/main" id="{C9786F70-DAAD-4C4F-A5C1-9117D8EB46CF}"/>
              </a:ext>
            </a:extLst>
          </p:cNvPr>
          <p:cNvCxnSpPr/>
          <p:nvPr/>
        </p:nvCxnSpPr>
        <p:spPr>
          <a:xfrm>
            <a:off x="7315200" y="1245957"/>
            <a:ext cx="0" cy="5155732"/>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805310B8-4DD1-5C4B-B57D-45FC3F83CC7B}"/>
              </a:ext>
            </a:extLst>
          </p:cNvPr>
          <p:cNvSpPr txBox="1"/>
          <p:nvPr/>
        </p:nvSpPr>
        <p:spPr>
          <a:xfrm>
            <a:off x="11353252" y="1318871"/>
            <a:ext cx="497252" cy="338554"/>
          </a:xfrm>
          <a:prstGeom prst="rect">
            <a:avLst/>
          </a:prstGeom>
          <a:noFill/>
        </p:spPr>
        <p:txBody>
          <a:bodyPr wrap="none" rtlCol="0">
            <a:spAutoFit/>
          </a:bodyPr>
          <a:lstStyle/>
          <a:p>
            <a:r>
              <a:rPr kumimoji="1" lang="en-US" altLang="zh-CN" sz="1600" dirty="0">
                <a:latin typeface="Microsoft YaHei" panose="020B0503020204020204" pitchFamily="34" charset="-122"/>
                <a:ea typeface="Microsoft YaHei" panose="020B0503020204020204" pitchFamily="34" charset="-122"/>
              </a:rPr>
              <a:t>6m</a:t>
            </a:r>
            <a:endParaRPr kumimoji="1" lang="zh-CN" altLang="en-US" sz="1600" dirty="0">
              <a:latin typeface="Microsoft YaHei" panose="020B0503020204020204" pitchFamily="34" charset="-122"/>
              <a:ea typeface="Microsoft YaHei" panose="020B0503020204020204" pitchFamily="34" charset="-122"/>
            </a:endParaRPr>
          </a:p>
        </p:txBody>
      </p:sp>
      <p:sp>
        <p:nvSpPr>
          <p:cNvPr id="42" name="文本框 41">
            <a:extLst>
              <a:ext uri="{FF2B5EF4-FFF2-40B4-BE49-F238E27FC236}">
                <a16:creationId xmlns:a16="http://schemas.microsoft.com/office/drawing/2014/main" id="{3A68B577-CFFB-A947-942C-5324D440B4B4}"/>
              </a:ext>
            </a:extLst>
          </p:cNvPr>
          <p:cNvSpPr txBox="1"/>
          <p:nvPr/>
        </p:nvSpPr>
        <p:spPr>
          <a:xfrm>
            <a:off x="11353252" y="2588818"/>
            <a:ext cx="497252" cy="338554"/>
          </a:xfrm>
          <a:prstGeom prst="rect">
            <a:avLst/>
          </a:prstGeom>
          <a:noFill/>
        </p:spPr>
        <p:txBody>
          <a:bodyPr wrap="none" rtlCol="0">
            <a:spAutoFit/>
          </a:bodyPr>
          <a:lstStyle/>
          <a:p>
            <a:r>
              <a:rPr kumimoji="1" lang="en-US" altLang="zh-CN" sz="1600" dirty="0">
                <a:latin typeface="Microsoft YaHei" panose="020B0503020204020204" pitchFamily="34" charset="-122"/>
                <a:ea typeface="Microsoft YaHei" panose="020B0503020204020204" pitchFamily="34" charset="-122"/>
              </a:rPr>
              <a:t>3m</a:t>
            </a:r>
            <a:endParaRPr kumimoji="1" lang="zh-CN" altLang="en-US" sz="1600" dirty="0">
              <a:latin typeface="Microsoft YaHei" panose="020B0503020204020204" pitchFamily="34" charset="-122"/>
              <a:ea typeface="Microsoft YaHei" panose="020B0503020204020204" pitchFamily="34" charset="-122"/>
            </a:endParaRPr>
          </a:p>
        </p:txBody>
      </p:sp>
      <p:sp>
        <p:nvSpPr>
          <p:cNvPr id="43" name="文本框 42">
            <a:extLst>
              <a:ext uri="{FF2B5EF4-FFF2-40B4-BE49-F238E27FC236}">
                <a16:creationId xmlns:a16="http://schemas.microsoft.com/office/drawing/2014/main" id="{8C43DFAE-F9EF-9B45-AB7E-4D1D6DA28DCC}"/>
              </a:ext>
            </a:extLst>
          </p:cNvPr>
          <p:cNvSpPr txBox="1"/>
          <p:nvPr/>
        </p:nvSpPr>
        <p:spPr>
          <a:xfrm>
            <a:off x="11353252" y="4038236"/>
            <a:ext cx="497252" cy="338554"/>
          </a:xfrm>
          <a:prstGeom prst="rect">
            <a:avLst/>
          </a:prstGeom>
          <a:noFill/>
        </p:spPr>
        <p:txBody>
          <a:bodyPr wrap="none" rtlCol="0">
            <a:spAutoFit/>
          </a:bodyPr>
          <a:lstStyle/>
          <a:p>
            <a:r>
              <a:rPr kumimoji="1" lang="en-US" altLang="zh-CN" sz="1600" dirty="0">
                <a:latin typeface="Microsoft YaHei" panose="020B0503020204020204" pitchFamily="34" charset="-122"/>
                <a:ea typeface="Microsoft YaHei" panose="020B0503020204020204" pitchFamily="34" charset="-122"/>
              </a:rPr>
              <a:t>6m</a:t>
            </a:r>
            <a:endParaRPr kumimoji="1" lang="zh-CN" altLang="en-US" sz="1600" dirty="0">
              <a:latin typeface="Microsoft YaHei" panose="020B0503020204020204" pitchFamily="34" charset="-122"/>
              <a:ea typeface="Microsoft YaHei" panose="020B0503020204020204" pitchFamily="34" charset="-122"/>
            </a:endParaRPr>
          </a:p>
        </p:txBody>
      </p:sp>
      <p:sp>
        <p:nvSpPr>
          <p:cNvPr id="44" name="文本框 43">
            <a:extLst>
              <a:ext uri="{FF2B5EF4-FFF2-40B4-BE49-F238E27FC236}">
                <a16:creationId xmlns:a16="http://schemas.microsoft.com/office/drawing/2014/main" id="{E29A39F0-367B-B344-B1AC-90A0DF611DC6}"/>
              </a:ext>
            </a:extLst>
          </p:cNvPr>
          <p:cNvSpPr txBox="1"/>
          <p:nvPr/>
        </p:nvSpPr>
        <p:spPr>
          <a:xfrm>
            <a:off x="11353252" y="5238197"/>
            <a:ext cx="588494" cy="338554"/>
          </a:xfrm>
          <a:prstGeom prst="rect">
            <a:avLst/>
          </a:prstGeom>
          <a:noFill/>
        </p:spPr>
        <p:txBody>
          <a:bodyPr wrap="none" rtlCol="0">
            <a:spAutoFit/>
          </a:bodyPr>
          <a:lstStyle/>
          <a:p>
            <a:r>
              <a:rPr kumimoji="1" lang="en-US" altLang="zh-CN" sz="1600" dirty="0">
                <a:latin typeface="Microsoft YaHei" panose="020B0503020204020204" pitchFamily="34" charset="-122"/>
                <a:ea typeface="Microsoft YaHei" panose="020B0503020204020204" pitchFamily="34" charset="-122"/>
              </a:rPr>
              <a:t>3yrs</a:t>
            </a:r>
            <a:endParaRPr kumimoji="1" lang="zh-CN" altLang="en-US" sz="1600" dirty="0">
              <a:latin typeface="Microsoft YaHei" panose="020B0503020204020204" pitchFamily="34" charset="-122"/>
              <a:ea typeface="Microsoft YaHei" panose="020B0503020204020204" pitchFamily="34" charset="-122"/>
            </a:endParaRPr>
          </a:p>
        </p:txBody>
      </p:sp>
    </p:spTree>
  </p:cSld>
  <p:clrMapOvr>
    <a:masterClrMapping/>
  </p:clrMapOvr>
  <p:transition spd="slow" advClick="0" advTm="150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250" fill="hold"/>
                                        <p:tgtEl>
                                          <p:spTgt spid="27"/>
                                        </p:tgtEl>
                                        <p:attrNameLst>
                                          <p:attrName>ppt_w</p:attrName>
                                        </p:attrNameLst>
                                      </p:cBhvr>
                                      <p:tavLst>
                                        <p:tav tm="0">
                                          <p:val>
                                            <p:fltVal val="0"/>
                                          </p:val>
                                        </p:tav>
                                        <p:tav tm="100000">
                                          <p:val>
                                            <p:strVal val="#ppt_w"/>
                                          </p:val>
                                        </p:tav>
                                      </p:tavLst>
                                    </p:anim>
                                    <p:anim calcmode="lin" valueType="num">
                                      <p:cBhvr>
                                        <p:cTn id="8" dur="250" fill="hold"/>
                                        <p:tgtEl>
                                          <p:spTgt spid="27"/>
                                        </p:tgtEl>
                                        <p:attrNameLst>
                                          <p:attrName>ppt_h</p:attrName>
                                        </p:attrNameLst>
                                      </p:cBhvr>
                                      <p:tavLst>
                                        <p:tav tm="0">
                                          <p:val>
                                            <p:fltVal val="0"/>
                                          </p:val>
                                        </p:tav>
                                        <p:tav tm="100000">
                                          <p:val>
                                            <p:strVal val="#ppt_h"/>
                                          </p:val>
                                        </p:tav>
                                      </p:tavLst>
                                    </p:anim>
                                    <p:animEffect transition="in" filter="fade">
                                      <p:cBhvr>
                                        <p:cTn id="9" dur="250"/>
                                        <p:tgtEl>
                                          <p:spTgt spid="27"/>
                                        </p:tgtEl>
                                      </p:cBhvr>
                                    </p:animEffect>
                                    <p:anim calcmode="lin" valueType="num">
                                      <p:cBhvr>
                                        <p:cTn id="10" dur="250" fill="hold"/>
                                        <p:tgtEl>
                                          <p:spTgt spid="27"/>
                                        </p:tgtEl>
                                        <p:attrNameLst>
                                          <p:attrName>ppt_x</p:attrName>
                                        </p:attrNameLst>
                                      </p:cBhvr>
                                      <p:tavLst>
                                        <p:tav tm="0">
                                          <p:val>
                                            <p:fltVal val="0.5"/>
                                          </p:val>
                                        </p:tav>
                                        <p:tav tm="100000">
                                          <p:val>
                                            <p:strVal val="#ppt_x"/>
                                          </p:val>
                                        </p:tav>
                                      </p:tavLst>
                                    </p:anim>
                                    <p:anim calcmode="lin" valueType="num">
                                      <p:cBhvr>
                                        <p:cTn id="11" dur="250" fill="hold"/>
                                        <p:tgtEl>
                                          <p:spTgt spid="27"/>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28"/>
                                        </p:tgtEl>
                                        <p:attrNameLst>
                                          <p:attrName>style.visibility</p:attrName>
                                        </p:attrNameLst>
                                      </p:cBhvr>
                                      <p:to>
                                        <p:strVal val="visible"/>
                                      </p:to>
                                    </p:set>
                                    <p:anim calcmode="lin" valueType="num">
                                      <p:cBhvr>
                                        <p:cTn id="14" dur="250" fill="hold"/>
                                        <p:tgtEl>
                                          <p:spTgt spid="28"/>
                                        </p:tgtEl>
                                        <p:attrNameLst>
                                          <p:attrName>ppt_w</p:attrName>
                                        </p:attrNameLst>
                                      </p:cBhvr>
                                      <p:tavLst>
                                        <p:tav tm="0">
                                          <p:val>
                                            <p:fltVal val="0"/>
                                          </p:val>
                                        </p:tav>
                                        <p:tav tm="100000">
                                          <p:val>
                                            <p:strVal val="#ppt_w"/>
                                          </p:val>
                                        </p:tav>
                                      </p:tavLst>
                                    </p:anim>
                                    <p:anim calcmode="lin" valueType="num">
                                      <p:cBhvr>
                                        <p:cTn id="15" dur="250" fill="hold"/>
                                        <p:tgtEl>
                                          <p:spTgt spid="28"/>
                                        </p:tgtEl>
                                        <p:attrNameLst>
                                          <p:attrName>ppt_h</p:attrName>
                                        </p:attrNameLst>
                                      </p:cBhvr>
                                      <p:tavLst>
                                        <p:tav tm="0">
                                          <p:val>
                                            <p:fltVal val="0"/>
                                          </p:val>
                                        </p:tav>
                                        <p:tav tm="100000">
                                          <p:val>
                                            <p:strVal val="#ppt_h"/>
                                          </p:val>
                                        </p:tav>
                                      </p:tavLst>
                                    </p:anim>
                                    <p:animEffect transition="in" filter="fade">
                                      <p:cBhvr>
                                        <p:cTn id="16" dur="250"/>
                                        <p:tgtEl>
                                          <p:spTgt spid="28"/>
                                        </p:tgtEl>
                                      </p:cBhvr>
                                    </p:animEffect>
                                    <p:anim calcmode="lin" valueType="num">
                                      <p:cBhvr>
                                        <p:cTn id="17" dur="250" fill="hold"/>
                                        <p:tgtEl>
                                          <p:spTgt spid="28"/>
                                        </p:tgtEl>
                                        <p:attrNameLst>
                                          <p:attrName>ppt_x</p:attrName>
                                        </p:attrNameLst>
                                      </p:cBhvr>
                                      <p:tavLst>
                                        <p:tav tm="0">
                                          <p:val>
                                            <p:fltVal val="0.5"/>
                                          </p:val>
                                        </p:tav>
                                        <p:tav tm="100000">
                                          <p:val>
                                            <p:strVal val="#ppt_x"/>
                                          </p:val>
                                        </p:tav>
                                      </p:tavLst>
                                    </p:anim>
                                    <p:anim calcmode="lin" valueType="num">
                                      <p:cBhvr>
                                        <p:cTn id="18" dur="250" fill="hold"/>
                                        <p:tgtEl>
                                          <p:spTgt spid="28"/>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anim calcmode="lin" valueType="num">
                                      <p:cBhvr>
                                        <p:cTn id="21" dur="250" fill="hold"/>
                                        <p:tgtEl>
                                          <p:spTgt spid="29"/>
                                        </p:tgtEl>
                                        <p:attrNameLst>
                                          <p:attrName>ppt_w</p:attrName>
                                        </p:attrNameLst>
                                      </p:cBhvr>
                                      <p:tavLst>
                                        <p:tav tm="0">
                                          <p:val>
                                            <p:fltVal val="0"/>
                                          </p:val>
                                        </p:tav>
                                        <p:tav tm="100000">
                                          <p:val>
                                            <p:strVal val="#ppt_w"/>
                                          </p:val>
                                        </p:tav>
                                      </p:tavLst>
                                    </p:anim>
                                    <p:anim calcmode="lin" valueType="num">
                                      <p:cBhvr>
                                        <p:cTn id="22" dur="250" fill="hold"/>
                                        <p:tgtEl>
                                          <p:spTgt spid="29"/>
                                        </p:tgtEl>
                                        <p:attrNameLst>
                                          <p:attrName>ppt_h</p:attrName>
                                        </p:attrNameLst>
                                      </p:cBhvr>
                                      <p:tavLst>
                                        <p:tav tm="0">
                                          <p:val>
                                            <p:fltVal val="0"/>
                                          </p:val>
                                        </p:tav>
                                        <p:tav tm="100000">
                                          <p:val>
                                            <p:strVal val="#ppt_h"/>
                                          </p:val>
                                        </p:tav>
                                      </p:tavLst>
                                    </p:anim>
                                    <p:animEffect transition="in" filter="fade">
                                      <p:cBhvr>
                                        <p:cTn id="23" dur="250"/>
                                        <p:tgtEl>
                                          <p:spTgt spid="29"/>
                                        </p:tgtEl>
                                      </p:cBhvr>
                                    </p:animEffect>
                                    <p:anim calcmode="lin" valueType="num">
                                      <p:cBhvr>
                                        <p:cTn id="24" dur="250" fill="hold"/>
                                        <p:tgtEl>
                                          <p:spTgt spid="29"/>
                                        </p:tgtEl>
                                        <p:attrNameLst>
                                          <p:attrName>ppt_x</p:attrName>
                                        </p:attrNameLst>
                                      </p:cBhvr>
                                      <p:tavLst>
                                        <p:tav tm="0">
                                          <p:val>
                                            <p:fltVal val="0.5"/>
                                          </p:val>
                                        </p:tav>
                                        <p:tav tm="100000">
                                          <p:val>
                                            <p:strVal val="#ppt_x"/>
                                          </p:val>
                                        </p:tav>
                                      </p:tavLst>
                                    </p:anim>
                                    <p:anim calcmode="lin" valueType="num">
                                      <p:cBhvr>
                                        <p:cTn id="25" dur="250" fill="hold"/>
                                        <p:tgtEl>
                                          <p:spTgt spid="29"/>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0"/>
                                  </p:stCondLst>
                                  <p:childTnLst>
                                    <p:set>
                                      <p:cBhvr>
                                        <p:cTn id="27" dur="1" fill="hold">
                                          <p:stCondLst>
                                            <p:cond delay="0"/>
                                          </p:stCondLst>
                                        </p:cTn>
                                        <p:tgtEl>
                                          <p:spTgt spid="30"/>
                                        </p:tgtEl>
                                        <p:attrNameLst>
                                          <p:attrName>style.visibility</p:attrName>
                                        </p:attrNameLst>
                                      </p:cBhvr>
                                      <p:to>
                                        <p:strVal val="visible"/>
                                      </p:to>
                                    </p:set>
                                    <p:anim calcmode="lin" valueType="num">
                                      <p:cBhvr>
                                        <p:cTn id="28" dur="250" fill="hold"/>
                                        <p:tgtEl>
                                          <p:spTgt spid="30"/>
                                        </p:tgtEl>
                                        <p:attrNameLst>
                                          <p:attrName>ppt_w</p:attrName>
                                        </p:attrNameLst>
                                      </p:cBhvr>
                                      <p:tavLst>
                                        <p:tav tm="0">
                                          <p:val>
                                            <p:fltVal val="0"/>
                                          </p:val>
                                        </p:tav>
                                        <p:tav tm="100000">
                                          <p:val>
                                            <p:strVal val="#ppt_w"/>
                                          </p:val>
                                        </p:tav>
                                      </p:tavLst>
                                    </p:anim>
                                    <p:anim calcmode="lin" valueType="num">
                                      <p:cBhvr>
                                        <p:cTn id="29" dur="250" fill="hold"/>
                                        <p:tgtEl>
                                          <p:spTgt spid="30"/>
                                        </p:tgtEl>
                                        <p:attrNameLst>
                                          <p:attrName>ppt_h</p:attrName>
                                        </p:attrNameLst>
                                      </p:cBhvr>
                                      <p:tavLst>
                                        <p:tav tm="0">
                                          <p:val>
                                            <p:fltVal val="0"/>
                                          </p:val>
                                        </p:tav>
                                        <p:tav tm="100000">
                                          <p:val>
                                            <p:strVal val="#ppt_h"/>
                                          </p:val>
                                        </p:tav>
                                      </p:tavLst>
                                    </p:anim>
                                    <p:animEffect transition="in" filter="fade">
                                      <p:cBhvr>
                                        <p:cTn id="30" dur="250"/>
                                        <p:tgtEl>
                                          <p:spTgt spid="30"/>
                                        </p:tgtEl>
                                      </p:cBhvr>
                                    </p:animEffect>
                                    <p:anim calcmode="lin" valueType="num">
                                      <p:cBhvr>
                                        <p:cTn id="31" dur="250" fill="hold"/>
                                        <p:tgtEl>
                                          <p:spTgt spid="30"/>
                                        </p:tgtEl>
                                        <p:attrNameLst>
                                          <p:attrName>ppt_x</p:attrName>
                                        </p:attrNameLst>
                                      </p:cBhvr>
                                      <p:tavLst>
                                        <p:tav tm="0">
                                          <p:val>
                                            <p:fltVal val="0.5"/>
                                          </p:val>
                                        </p:tav>
                                        <p:tav tm="100000">
                                          <p:val>
                                            <p:strVal val="#ppt_x"/>
                                          </p:val>
                                        </p:tav>
                                      </p:tavLst>
                                    </p:anim>
                                    <p:anim calcmode="lin" valueType="num">
                                      <p:cBhvr>
                                        <p:cTn id="32" dur="250" fill="hold"/>
                                        <p:tgtEl>
                                          <p:spTgt spid="30"/>
                                        </p:tgtEl>
                                        <p:attrNameLst>
                                          <p:attrName>ppt_y</p:attrName>
                                        </p:attrNameLst>
                                      </p:cBhvr>
                                      <p:tavLst>
                                        <p:tav tm="0">
                                          <p:val>
                                            <p:fltVal val="0.5"/>
                                          </p:val>
                                        </p:tav>
                                        <p:tav tm="100000">
                                          <p:val>
                                            <p:strVal val="#ppt_y"/>
                                          </p:val>
                                        </p:tav>
                                      </p:tavLst>
                                    </p:anim>
                                  </p:childTnLst>
                                </p:cTn>
                              </p:par>
                              <p:par>
                                <p:cTn id="33" presetID="12" presetClass="entr" presetSubtype="8"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 calcmode="lin" valueType="num">
                                      <p:cBhvr additive="base">
                                        <p:cTn id="35" dur="250"/>
                                        <p:tgtEl>
                                          <p:spTgt spid="23"/>
                                        </p:tgtEl>
                                        <p:attrNameLst>
                                          <p:attrName>ppt_x</p:attrName>
                                        </p:attrNameLst>
                                      </p:cBhvr>
                                      <p:tavLst>
                                        <p:tav tm="0">
                                          <p:val>
                                            <p:strVal val="#ppt_x-#ppt_w*1.125000"/>
                                          </p:val>
                                        </p:tav>
                                        <p:tav tm="100000">
                                          <p:val>
                                            <p:strVal val="#ppt_x"/>
                                          </p:val>
                                        </p:tav>
                                      </p:tavLst>
                                    </p:anim>
                                    <p:animEffect transition="in" filter="wipe(right)">
                                      <p:cBhvr>
                                        <p:cTn id="36" dur="250"/>
                                        <p:tgtEl>
                                          <p:spTgt spid="23"/>
                                        </p:tgtEl>
                                      </p:cBhvr>
                                    </p:animEffect>
                                  </p:childTnLst>
                                </p:cTn>
                              </p:par>
                              <p:par>
                                <p:cTn id="37" presetID="12" presetClass="entr" presetSubtype="8"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anim calcmode="lin" valueType="num">
                                      <p:cBhvr additive="base">
                                        <p:cTn id="39" dur="250"/>
                                        <p:tgtEl>
                                          <p:spTgt spid="24"/>
                                        </p:tgtEl>
                                        <p:attrNameLst>
                                          <p:attrName>ppt_x</p:attrName>
                                        </p:attrNameLst>
                                      </p:cBhvr>
                                      <p:tavLst>
                                        <p:tav tm="0">
                                          <p:val>
                                            <p:strVal val="#ppt_x-#ppt_w*1.125000"/>
                                          </p:val>
                                        </p:tav>
                                        <p:tav tm="100000">
                                          <p:val>
                                            <p:strVal val="#ppt_x"/>
                                          </p:val>
                                        </p:tav>
                                      </p:tavLst>
                                    </p:anim>
                                    <p:animEffect transition="in" filter="wipe(right)">
                                      <p:cBhvr>
                                        <p:cTn id="40" dur="250"/>
                                        <p:tgtEl>
                                          <p:spTgt spid="24"/>
                                        </p:tgtEl>
                                      </p:cBhvr>
                                    </p:animEffect>
                                  </p:childTnLst>
                                </p:cTn>
                              </p:par>
                              <p:par>
                                <p:cTn id="41" presetID="12" presetClass="entr" presetSubtype="8"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250"/>
                                        <p:tgtEl>
                                          <p:spTgt spid="25"/>
                                        </p:tgtEl>
                                        <p:attrNameLst>
                                          <p:attrName>ppt_x</p:attrName>
                                        </p:attrNameLst>
                                      </p:cBhvr>
                                      <p:tavLst>
                                        <p:tav tm="0">
                                          <p:val>
                                            <p:strVal val="#ppt_x-#ppt_w*1.125000"/>
                                          </p:val>
                                        </p:tav>
                                        <p:tav tm="100000">
                                          <p:val>
                                            <p:strVal val="#ppt_x"/>
                                          </p:val>
                                        </p:tav>
                                      </p:tavLst>
                                    </p:anim>
                                    <p:animEffect transition="in" filter="wipe(right)">
                                      <p:cBhvr>
                                        <p:cTn id="44" dur="250"/>
                                        <p:tgtEl>
                                          <p:spTgt spid="25"/>
                                        </p:tgtEl>
                                      </p:cBhvr>
                                    </p:animEffect>
                                  </p:childTnLst>
                                </p:cTn>
                              </p:par>
                              <p:par>
                                <p:cTn id="45" presetID="12" presetClass="entr" presetSubtype="8"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anim calcmode="lin" valueType="num">
                                      <p:cBhvr additive="base">
                                        <p:cTn id="47" dur="250"/>
                                        <p:tgtEl>
                                          <p:spTgt spid="26"/>
                                        </p:tgtEl>
                                        <p:attrNameLst>
                                          <p:attrName>ppt_x</p:attrName>
                                        </p:attrNameLst>
                                      </p:cBhvr>
                                      <p:tavLst>
                                        <p:tav tm="0">
                                          <p:val>
                                            <p:strVal val="#ppt_x-#ppt_w*1.125000"/>
                                          </p:val>
                                        </p:tav>
                                        <p:tav tm="100000">
                                          <p:val>
                                            <p:strVal val="#ppt_x"/>
                                          </p:val>
                                        </p:tav>
                                      </p:tavLst>
                                    </p:anim>
                                    <p:animEffect transition="in" filter="wipe(right)">
                                      <p:cBhvr>
                                        <p:cTn id="48" dur="250"/>
                                        <p:tgtEl>
                                          <p:spTgt spid="26"/>
                                        </p:tgtEl>
                                      </p:cBhvr>
                                    </p:animEffect>
                                  </p:childTnLst>
                                </p:cTn>
                              </p:par>
                              <p:par>
                                <p:cTn id="49" presetID="21" presetClass="entr" presetSubtype="2"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wheel(2)">
                                      <p:cBhvr>
                                        <p:cTn id="51" dur="250"/>
                                        <p:tgtEl>
                                          <p:spTgt spid="31"/>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34"/>
                                        </p:tgtEl>
                                        <p:attrNameLst>
                                          <p:attrName>style.visibility</p:attrName>
                                        </p:attrNameLst>
                                      </p:cBhvr>
                                      <p:to>
                                        <p:strVal val="visible"/>
                                      </p:to>
                                    </p:set>
                                    <p:animEffect transition="in" filter="wipe(down)">
                                      <p:cBhvr>
                                        <p:cTn id="54" dur="250"/>
                                        <p:tgtEl>
                                          <p:spTgt spid="34"/>
                                        </p:tgtEl>
                                      </p:cBhvr>
                                    </p:animEffect>
                                  </p:childTnLst>
                                </p:cTn>
                              </p:par>
                              <p:par>
                                <p:cTn id="55" presetID="22" presetClass="entr" presetSubtype="8" fill="hold" nodeType="with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wipe(left)">
                                      <p:cBhvr>
                                        <p:cTn id="57" dur="250"/>
                                        <p:tgtEl>
                                          <p:spTgt spid="33"/>
                                        </p:tgtEl>
                                      </p:cBhvr>
                                    </p:animEffect>
                                  </p:childTnLst>
                                </p:cTn>
                              </p:par>
                              <p:par>
                                <p:cTn id="58" presetID="12" presetClass="entr" presetSubtype="8" fill="hold" grpId="0" nodeType="withEffect">
                                  <p:stCondLst>
                                    <p:cond delay="0"/>
                                  </p:stCondLst>
                                  <p:childTnLst>
                                    <p:set>
                                      <p:cBhvr>
                                        <p:cTn id="59" dur="1" fill="hold">
                                          <p:stCondLst>
                                            <p:cond delay="0"/>
                                          </p:stCondLst>
                                        </p:cTn>
                                        <p:tgtEl>
                                          <p:spTgt spid="32"/>
                                        </p:tgtEl>
                                        <p:attrNameLst>
                                          <p:attrName>style.visibility</p:attrName>
                                        </p:attrNameLst>
                                      </p:cBhvr>
                                      <p:to>
                                        <p:strVal val="visible"/>
                                      </p:to>
                                    </p:set>
                                    <p:anim calcmode="lin" valueType="num">
                                      <p:cBhvr additive="base">
                                        <p:cTn id="60" dur="250"/>
                                        <p:tgtEl>
                                          <p:spTgt spid="32"/>
                                        </p:tgtEl>
                                        <p:attrNameLst>
                                          <p:attrName>ppt_x</p:attrName>
                                        </p:attrNameLst>
                                      </p:cBhvr>
                                      <p:tavLst>
                                        <p:tav tm="0">
                                          <p:val>
                                            <p:strVal val="#ppt_x-#ppt_w*1.125000"/>
                                          </p:val>
                                        </p:tav>
                                        <p:tav tm="100000">
                                          <p:val>
                                            <p:strVal val="#ppt_x"/>
                                          </p:val>
                                        </p:tav>
                                      </p:tavLst>
                                    </p:anim>
                                    <p:animEffect transition="in" filter="wipe(right)">
                                      <p:cBhvr>
                                        <p:cTn id="61" dur="250"/>
                                        <p:tgtEl>
                                          <p:spTgt spid="32"/>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7"/>
                                        </p:tgtEl>
                                        <p:attrNameLst>
                                          <p:attrName>style.visibility</p:attrName>
                                        </p:attrNameLst>
                                      </p:cBhvr>
                                      <p:to>
                                        <p:strVal val="visible"/>
                                      </p:to>
                                    </p:set>
                                    <p:animEffect transition="in" filter="fade">
                                      <p:cBhvr>
                                        <p:cTn id="64" dur="250"/>
                                        <p:tgtEl>
                                          <p:spTgt spid="37"/>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8"/>
                                        </p:tgtEl>
                                        <p:attrNameLst>
                                          <p:attrName>style.visibility</p:attrName>
                                        </p:attrNameLst>
                                      </p:cBhvr>
                                      <p:to>
                                        <p:strVal val="visible"/>
                                      </p:to>
                                    </p:set>
                                    <p:animEffect transition="in" filter="fade">
                                      <p:cBhvr>
                                        <p:cTn id="67" dur="250"/>
                                        <p:tgtEl>
                                          <p:spTgt spid="38"/>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9"/>
                                        </p:tgtEl>
                                        <p:attrNameLst>
                                          <p:attrName>style.visibility</p:attrName>
                                        </p:attrNameLst>
                                      </p:cBhvr>
                                      <p:to>
                                        <p:strVal val="visible"/>
                                      </p:to>
                                    </p:set>
                                    <p:animEffect transition="in" filter="fade">
                                      <p:cBhvr>
                                        <p:cTn id="70" dur="250"/>
                                        <p:tgtEl>
                                          <p:spTgt spid="39"/>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0"/>
                                        </p:tgtEl>
                                        <p:attrNameLst>
                                          <p:attrName>style.visibility</p:attrName>
                                        </p:attrNameLst>
                                      </p:cBhvr>
                                      <p:to>
                                        <p:strVal val="visible"/>
                                      </p:to>
                                    </p:set>
                                    <p:animEffect transition="in" filter="fade">
                                      <p:cBhvr>
                                        <p:cTn id="73" dur="250"/>
                                        <p:tgtEl>
                                          <p:spTgt spid="40"/>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41"/>
                                        </p:tgtEl>
                                        <p:attrNameLst>
                                          <p:attrName>style.visibility</p:attrName>
                                        </p:attrNameLst>
                                      </p:cBhvr>
                                      <p:to>
                                        <p:strVal val="visible"/>
                                      </p:to>
                                    </p:set>
                                    <p:animEffect transition="in" filter="fade">
                                      <p:cBhvr>
                                        <p:cTn id="76" dur="250"/>
                                        <p:tgtEl>
                                          <p:spTgt spid="41"/>
                                        </p:tgtEl>
                                      </p:cBhvr>
                                    </p:animEffect>
                                  </p:childTnLst>
                                </p:cTn>
                              </p:par>
                              <p:par>
                                <p:cTn id="77" presetID="12" presetClass="entr" presetSubtype="4" fill="hold" grpId="0" nodeType="withEffect">
                                  <p:stCondLst>
                                    <p:cond delay="0"/>
                                  </p:stCondLst>
                                  <p:childTnLst>
                                    <p:set>
                                      <p:cBhvr>
                                        <p:cTn id="78" dur="1" fill="hold">
                                          <p:stCondLst>
                                            <p:cond delay="0"/>
                                          </p:stCondLst>
                                        </p:cTn>
                                        <p:tgtEl>
                                          <p:spTgt spid="2"/>
                                        </p:tgtEl>
                                        <p:attrNameLst>
                                          <p:attrName>style.visibility</p:attrName>
                                        </p:attrNameLst>
                                      </p:cBhvr>
                                      <p:to>
                                        <p:strVal val="visible"/>
                                      </p:to>
                                    </p:set>
                                    <p:anim calcmode="lin" valueType="num">
                                      <p:cBhvr additive="base">
                                        <p:cTn id="79" dur="250"/>
                                        <p:tgtEl>
                                          <p:spTgt spid="2"/>
                                        </p:tgtEl>
                                        <p:attrNameLst>
                                          <p:attrName>ppt_y</p:attrName>
                                        </p:attrNameLst>
                                      </p:cBhvr>
                                      <p:tavLst>
                                        <p:tav tm="0">
                                          <p:val>
                                            <p:strVal val="#ppt_y+#ppt_h*1.125000"/>
                                          </p:val>
                                        </p:tav>
                                        <p:tav tm="100000">
                                          <p:val>
                                            <p:strVal val="#ppt_y"/>
                                          </p:val>
                                        </p:tav>
                                      </p:tavLst>
                                    </p:anim>
                                    <p:animEffect transition="in" filter="wipe(up)">
                                      <p:cBhvr>
                                        <p:cTn id="80" dur="250"/>
                                        <p:tgtEl>
                                          <p:spTgt spid="2"/>
                                        </p:tgtEl>
                                      </p:cBhvr>
                                    </p:animEffect>
                                  </p:childTnLst>
                                </p:cTn>
                              </p:par>
                              <p:par>
                                <p:cTn id="81" presetID="12" presetClass="entr" presetSubtype="4" fill="hold" grpId="0" nodeType="withEffect">
                                  <p:stCondLst>
                                    <p:cond delay="0"/>
                                  </p:stCondLst>
                                  <p:childTnLst>
                                    <p:set>
                                      <p:cBhvr>
                                        <p:cTn id="82" dur="1" fill="hold">
                                          <p:stCondLst>
                                            <p:cond delay="0"/>
                                          </p:stCondLst>
                                        </p:cTn>
                                        <p:tgtEl>
                                          <p:spTgt spid="42"/>
                                        </p:tgtEl>
                                        <p:attrNameLst>
                                          <p:attrName>style.visibility</p:attrName>
                                        </p:attrNameLst>
                                      </p:cBhvr>
                                      <p:to>
                                        <p:strVal val="visible"/>
                                      </p:to>
                                    </p:set>
                                    <p:anim calcmode="lin" valueType="num">
                                      <p:cBhvr additive="base">
                                        <p:cTn id="83" dur="250"/>
                                        <p:tgtEl>
                                          <p:spTgt spid="42"/>
                                        </p:tgtEl>
                                        <p:attrNameLst>
                                          <p:attrName>ppt_y</p:attrName>
                                        </p:attrNameLst>
                                      </p:cBhvr>
                                      <p:tavLst>
                                        <p:tav tm="0">
                                          <p:val>
                                            <p:strVal val="#ppt_y+#ppt_h*1.125000"/>
                                          </p:val>
                                        </p:tav>
                                        <p:tav tm="100000">
                                          <p:val>
                                            <p:strVal val="#ppt_y"/>
                                          </p:val>
                                        </p:tav>
                                      </p:tavLst>
                                    </p:anim>
                                    <p:animEffect transition="in" filter="wipe(up)">
                                      <p:cBhvr>
                                        <p:cTn id="84" dur="250"/>
                                        <p:tgtEl>
                                          <p:spTgt spid="42"/>
                                        </p:tgtEl>
                                      </p:cBhvr>
                                    </p:animEffect>
                                  </p:childTnLst>
                                </p:cTn>
                              </p:par>
                              <p:par>
                                <p:cTn id="85" presetID="12" presetClass="entr" presetSubtype="4" fill="hold" grpId="0" nodeType="withEffect">
                                  <p:stCondLst>
                                    <p:cond delay="0"/>
                                  </p:stCondLst>
                                  <p:childTnLst>
                                    <p:set>
                                      <p:cBhvr>
                                        <p:cTn id="86" dur="1" fill="hold">
                                          <p:stCondLst>
                                            <p:cond delay="0"/>
                                          </p:stCondLst>
                                        </p:cTn>
                                        <p:tgtEl>
                                          <p:spTgt spid="43"/>
                                        </p:tgtEl>
                                        <p:attrNameLst>
                                          <p:attrName>style.visibility</p:attrName>
                                        </p:attrNameLst>
                                      </p:cBhvr>
                                      <p:to>
                                        <p:strVal val="visible"/>
                                      </p:to>
                                    </p:set>
                                    <p:anim calcmode="lin" valueType="num">
                                      <p:cBhvr additive="base">
                                        <p:cTn id="87" dur="250"/>
                                        <p:tgtEl>
                                          <p:spTgt spid="43"/>
                                        </p:tgtEl>
                                        <p:attrNameLst>
                                          <p:attrName>ppt_y</p:attrName>
                                        </p:attrNameLst>
                                      </p:cBhvr>
                                      <p:tavLst>
                                        <p:tav tm="0">
                                          <p:val>
                                            <p:strVal val="#ppt_y+#ppt_h*1.125000"/>
                                          </p:val>
                                        </p:tav>
                                        <p:tav tm="100000">
                                          <p:val>
                                            <p:strVal val="#ppt_y"/>
                                          </p:val>
                                        </p:tav>
                                      </p:tavLst>
                                    </p:anim>
                                    <p:animEffect transition="in" filter="wipe(up)">
                                      <p:cBhvr>
                                        <p:cTn id="88" dur="250"/>
                                        <p:tgtEl>
                                          <p:spTgt spid="43"/>
                                        </p:tgtEl>
                                      </p:cBhvr>
                                    </p:animEffect>
                                  </p:childTnLst>
                                </p:cTn>
                              </p:par>
                              <p:par>
                                <p:cTn id="89" presetID="12" presetClass="entr" presetSubtype="4" fill="hold" grpId="0" nodeType="withEffect">
                                  <p:stCondLst>
                                    <p:cond delay="0"/>
                                  </p:stCondLst>
                                  <p:childTnLst>
                                    <p:set>
                                      <p:cBhvr>
                                        <p:cTn id="90" dur="1" fill="hold">
                                          <p:stCondLst>
                                            <p:cond delay="0"/>
                                          </p:stCondLst>
                                        </p:cTn>
                                        <p:tgtEl>
                                          <p:spTgt spid="44"/>
                                        </p:tgtEl>
                                        <p:attrNameLst>
                                          <p:attrName>style.visibility</p:attrName>
                                        </p:attrNameLst>
                                      </p:cBhvr>
                                      <p:to>
                                        <p:strVal val="visible"/>
                                      </p:to>
                                    </p:set>
                                    <p:anim calcmode="lin" valueType="num">
                                      <p:cBhvr additive="base">
                                        <p:cTn id="91" dur="250"/>
                                        <p:tgtEl>
                                          <p:spTgt spid="44"/>
                                        </p:tgtEl>
                                        <p:attrNameLst>
                                          <p:attrName>ppt_y</p:attrName>
                                        </p:attrNameLst>
                                      </p:cBhvr>
                                      <p:tavLst>
                                        <p:tav tm="0">
                                          <p:val>
                                            <p:strVal val="#ppt_y+#ppt_h*1.125000"/>
                                          </p:val>
                                        </p:tav>
                                        <p:tav tm="100000">
                                          <p:val>
                                            <p:strVal val="#ppt_y"/>
                                          </p:val>
                                        </p:tav>
                                      </p:tavLst>
                                    </p:anim>
                                    <p:animEffect transition="in" filter="wipe(up)">
                                      <p:cBhvr>
                                        <p:cTn id="92" dur="250"/>
                                        <p:tgtEl>
                                          <p:spTgt spid="44"/>
                                        </p:tgtEl>
                                      </p:cBhvr>
                                    </p:animEffect>
                                  </p:childTnLst>
                                </p:cTn>
                              </p:par>
                              <p:par>
                                <p:cTn id="93" presetID="12" presetClass="entr" presetSubtype="4" fill="hold" grpId="0" nodeType="withEffect">
                                  <p:stCondLst>
                                    <p:cond delay="0"/>
                                  </p:stCondLst>
                                  <p:childTnLst>
                                    <p:set>
                                      <p:cBhvr>
                                        <p:cTn id="94" dur="1" fill="hold">
                                          <p:stCondLst>
                                            <p:cond delay="0"/>
                                          </p:stCondLst>
                                        </p:cTn>
                                        <p:tgtEl>
                                          <p:spTgt spid="35"/>
                                        </p:tgtEl>
                                        <p:attrNameLst>
                                          <p:attrName>style.visibility</p:attrName>
                                        </p:attrNameLst>
                                      </p:cBhvr>
                                      <p:to>
                                        <p:strVal val="visible"/>
                                      </p:to>
                                    </p:set>
                                    <p:anim calcmode="lin" valueType="num">
                                      <p:cBhvr additive="base">
                                        <p:cTn id="95" dur="250"/>
                                        <p:tgtEl>
                                          <p:spTgt spid="35"/>
                                        </p:tgtEl>
                                        <p:attrNameLst>
                                          <p:attrName>ppt_y</p:attrName>
                                        </p:attrNameLst>
                                      </p:cBhvr>
                                      <p:tavLst>
                                        <p:tav tm="0">
                                          <p:val>
                                            <p:strVal val="#ppt_y+#ppt_h*1.125000"/>
                                          </p:val>
                                        </p:tav>
                                        <p:tav tm="100000">
                                          <p:val>
                                            <p:strVal val="#ppt_y"/>
                                          </p:val>
                                        </p:tav>
                                      </p:tavLst>
                                    </p:anim>
                                    <p:animEffect transition="in" filter="wipe(up)">
                                      <p:cBhvr>
                                        <p:cTn id="96" dur="250"/>
                                        <p:tgtEl>
                                          <p:spTgt spid="35"/>
                                        </p:tgtEl>
                                      </p:cBhvr>
                                    </p:animEffect>
                                  </p:childTnLst>
                                </p:cTn>
                              </p:par>
                              <p:par>
                                <p:cTn id="97" presetID="12" presetClass="entr" presetSubtype="4" fill="hold" grpId="0" nodeType="withEffect">
                                  <p:stCondLst>
                                    <p:cond delay="0"/>
                                  </p:stCondLst>
                                  <p:childTnLst>
                                    <p:set>
                                      <p:cBhvr>
                                        <p:cTn id="98" dur="1" fill="hold">
                                          <p:stCondLst>
                                            <p:cond delay="0"/>
                                          </p:stCondLst>
                                        </p:cTn>
                                        <p:tgtEl>
                                          <p:spTgt spid="36"/>
                                        </p:tgtEl>
                                        <p:attrNameLst>
                                          <p:attrName>style.visibility</p:attrName>
                                        </p:attrNameLst>
                                      </p:cBhvr>
                                      <p:to>
                                        <p:strVal val="visible"/>
                                      </p:to>
                                    </p:set>
                                    <p:anim calcmode="lin" valueType="num">
                                      <p:cBhvr additive="base">
                                        <p:cTn id="99" dur="250"/>
                                        <p:tgtEl>
                                          <p:spTgt spid="36"/>
                                        </p:tgtEl>
                                        <p:attrNameLst>
                                          <p:attrName>ppt_y</p:attrName>
                                        </p:attrNameLst>
                                      </p:cBhvr>
                                      <p:tavLst>
                                        <p:tav tm="0">
                                          <p:val>
                                            <p:strVal val="#ppt_y+#ppt_h*1.125000"/>
                                          </p:val>
                                        </p:tav>
                                        <p:tav tm="100000">
                                          <p:val>
                                            <p:strVal val="#ppt_y"/>
                                          </p:val>
                                        </p:tav>
                                      </p:tavLst>
                                    </p:anim>
                                    <p:animEffect transition="in" filter="wipe(up)">
                                      <p:cBhvr>
                                        <p:cTn id="100" dur="25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6" grpId="0"/>
      <p:bldP spid="27" grpId="0"/>
      <p:bldP spid="28" grpId="0"/>
      <p:bldP spid="29" grpId="0"/>
      <p:bldP spid="30" grpId="0"/>
      <p:bldP spid="31" grpId="0" animBg="1"/>
      <p:bldP spid="32" grpId="0"/>
      <p:bldP spid="34" grpId="0"/>
      <p:bldP spid="36" grpId="0"/>
      <p:bldP spid="35" grpId="0"/>
      <p:bldP spid="37" grpId="0"/>
      <p:bldP spid="38" grpId="0"/>
      <p:bldP spid="39" grpId="0"/>
      <p:bldP spid="40" grpId="0"/>
      <p:bldP spid="41" grpId="0"/>
      <p:bldP spid="2" grpId="0"/>
      <p:bldP spid="42" grpId="0"/>
      <p:bldP spid="43" grpId="0"/>
      <p:bldP spid="4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val 17"/>
          <p:cNvSpPr/>
          <p:nvPr/>
        </p:nvSpPr>
        <p:spPr>
          <a:xfrm>
            <a:off x="980501" y="1652836"/>
            <a:ext cx="499730" cy="49973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latin typeface="Arial" panose="020B0604020202090204" pitchFamily="34" charset="0"/>
                <a:ea typeface="微软雅黑" panose="020B0503020204020204" pitchFamily="34" charset="-122"/>
                <a:sym typeface="Arial" panose="020B0604020202090204" pitchFamily="34" charset="0"/>
              </a:rPr>
              <a:t>1</a:t>
            </a:r>
          </a:p>
        </p:txBody>
      </p:sp>
      <p:sp>
        <p:nvSpPr>
          <p:cNvPr id="19" name="TextBox 18"/>
          <p:cNvSpPr txBox="1"/>
          <p:nvPr/>
        </p:nvSpPr>
        <p:spPr>
          <a:xfrm>
            <a:off x="1603302" y="1718035"/>
            <a:ext cx="7573748" cy="369332"/>
          </a:xfrm>
          <a:prstGeom prst="rect">
            <a:avLst/>
          </a:prstGeom>
          <a:noFill/>
        </p:spPr>
        <p:txBody>
          <a:bodyPr wrap="square" rtlCol="0">
            <a:spAutoFit/>
          </a:bodyPr>
          <a:lstStyle/>
          <a:p>
            <a:r>
              <a:rPr lang="en-US" altLang="zh-CN" b="1" dirty="0">
                <a:solidFill>
                  <a:srgbClr val="C00000"/>
                </a:solidFill>
                <a:latin typeface="微软雅黑" panose="020B0503020204020204" pitchFamily="34" charset="-122"/>
                <a:ea typeface="微软雅黑" panose="020B0503020204020204" pitchFamily="34" charset="-122"/>
              </a:rPr>
              <a:t>Research on the Competitive Strategy of Bank of China, Yang Yi</a:t>
            </a:r>
            <a:r>
              <a:rPr lang="en-US" b="1" dirty="0">
                <a:solidFill>
                  <a:srgbClr val="C00000"/>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90204" pitchFamily="34" charset="0"/>
              </a:rPr>
              <a:t> </a:t>
            </a:r>
          </a:p>
        </p:txBody>
      </p:sp>
      <p:sp>
        <p:nvSpPr>
          <p:cNvPr id="20" name="Oval 19"/>
          <p:cNvSpPr/>
          <p:nvPr/>
        </p:nvSpPr>
        <p:spPr>
          <a:xfrm>
            <a:off x="980501" y="2347277"/>
            <a:ext cx="499730" cy="49973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latin typeface="Arial" panose="020B0604020202090204" pitchFamily="34" charset="0"/>
                <a:ea typeface="微软雅黑" panose="020B0503020204020204" pitchFamily="34" charset="-122"/>
                <a:sym typeface="Arial" panose="020B0604020202090204" pitchFamily="34" charset="0"/>
              </a:rPr>
              <a:t>2</a:t>
            </a:r>
          </a:p>
        </p:txBody>
      </p:sp>
      <p:sp>
        <p:nvSpPr>
          <p:cNvPr id="21" name="TextBox 20"/>
          <p:cNvSpPr txBox="1"/>
          <p:nvPr/>
        </p:nvSpPr>
        <p:spPr>
          <a:xfrm>
            <a:off x="1603302" y="2427865"/>
            <a:ext cx="7280912" cy="369332"/>
          </a:xfrm>
          <a:prstGeom prst="rect">
            <a:avLst/>
          </a:prstGeom>
          <a:noFill/>
        </p:spPr>
        <p:txBody>
          <a:bodyPr wrap="square" rtlCol="0">
            <a:spAutoFit/>
          </a:bodyPr>
          <a:lstStyle/>
          <a:p>
            <a:r>
              <a:rPr lang="en-US" b="1" dirty="0">
                <a:solidFill>
                  <a:schemeClr val="tx1">
                    <a:lumMod val="65000"/>
                    <a:lumOff val="35000"/>
                  </a:scheme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90204" pitchFamily="34" charset="0"/>
              </a:rPr>
              <a:t>Investment period state of financial products of BOC in 2018</a:t>
            </a:r>
            <a:r>
              <a:rPr lang="en-US" dirty="0">
                <a:solidFill>
                  <a:schemeClr val="tx1">
                    <a:lumMod val="50000"/>
                    <a:lumOff val="50000"/>
                  </a:scheme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90204" pitchFamily="34" charset="0"/>
              </a:rPr>
              <a:t> </a:t>
            </a:r>
          </a:p>
        </p:txBody>
      </p:sp>
      <p:sp>
        <p:nvSpPr>
          <p:cNvPr id="26" name="Oval 25"/>
          <p:cNvSpPr/>
          <p:nvPr/>
        </p:nvSpPr>
        <p:spPr>
          <a:xfrm>
            <a:off x="980501" y="2989790"/>
            <a:ext cx="499730" cy="49973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latin typeface="Arial" panose="020B0604020202090204" pitchFamily="34" charset="0"/>
                <a:ea typeface="微软雅黑" panose="020B0503020204020204" pitchFamily="34" charset="-122"/>
                <a:sym typeface="Arial" panose="020B0604020202090204" pitchFamily="34" charset="0"/>
              </a:rPr>
              <a:t>3</a:t>
            </a:r>
          </a:p>
        </p:txBody>
      </p:sp>
      <p:sp>
        <p:nvSpPr>
          <p:cNvPr id="27" name="TextBox 26"/>
          <p:cNvSpPr txBox="1"/>
          <p:nvPr/>
        </p:nvSpPr>
        <p:spPr>
          <a:xfrm>
            <a:off x="1603302" y="3054989"/>
            <a:ext cx="10251575" cy="369332"/>
          </a:xfrm>
          <a:prstGeom prst="rect">
            <a:avLst/>
          </a:prstGeom>
          <a:noFill/>
        </p:spPr>
        <p:txBody>
          <a:bodyPr wrap="square" rtlCol="0">
            <a:spAutoFit/>
          </a:bodyPr>
          <a:lstStyle/>
          <a:p>
            <a:r>
              <a:rPr lang="en-US" altLang="zh-CN" b="1" dirty="0">
                <a:solidFill>
                  <a:srgbClr val="C00000"/>
                </a:solidFill>
                <a:latin typeface="微软雅黑" panose="020B0503020204020204" pitchFamily="34" charset="-122"/>
                <a:ea typeface="微软雅黑" panose="020B0503020204020204" pitchFamily="34" charset="-122"/>
              </a:rPr>
              <a:t>Analysis of Five Forces of Banking International Competition, Shao </a:t>
            </a:r>
            <a:r>
              <a:rPr lang="en-US" altLang="zh-CN" b="1" dirty="0" err="1">
                <a:solidFill>
                  <a:srgbClr val="C00000"/>
                </a:solidFill>
                <a:latin typeface="微软雅黑" panose="020B0503020204020204" pitchFamily="34" charset="-122"/>
                <a:ea typeface="微软雅黑" panose="020B0503020204020204" pitchFamily="34" charset="-122"/>
              </a:rPr>
              <a:t>Xinli</a:t>
            </a:r>
            <a:r>
              <a:rPr lang="en-US" altLang="zh-CN" b="1" dirty="0">
                <a:solidFill>
                  <a:srgbClr val="C00000"/>
                </a:solidFill>
                <a:latin typeface="微软雅黑" panose="020B0503020204020204" pitchFamily="34" charset="-122"/>
                <a:ea typeface="微软雅黑" panose="020B0503020204020204" pitchFamily="34" charset="-122"/>
              </a:rPr>
              <a:t>, Xu Yuanyuan</a:t>
            </a:r>
            <a:endParaRPr lang="en-US" sz="1100" b="1" dirty="0">
              <a:solidFill>
                <a:srgbClr val="C00000"/>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90204" pitchFamily="34" charset="0"/>
            </a:endParaRPr>
          </a:p>
        </p:txBody>
      </p:sp>
      <p:sp>
        <p:nvSpPr>
          <p:cNvPr id="30" name="文本框 29"/>
          <p:cNvSpPr txBox="1"/>
          <p:nvPr/>
        </p:nvSpPr>
        <p:spPr>
          <a:xfrm>
            <a:off x="9232135" y="288833"/>
            <a:ext cx="2556641" cy="523220"/>
          </a:xfrm>
          <a:prstGeom prst="rect">
            <a:avLst/>
          </a:prstGeom>
          <a:noFill/>
        </p:spPr>
        <p:txBody>
          <a:bodyPr wrap="square">
            <a:spAutoFit/>
          </a:bodyPr>
          <a:lstStyle/>
          <a:p>
            <a:r>
              <a:rPr lang="en-US" altLang="zh-CN" sz="2800" b="1" dirty="0">
                <a:effectLst/>
                <a:latin typeface="微软雅黑" panose="020B0503020204020204" pitchFamily="34" charset="-122"/>
                <a:ea typeface="微软雅黑" panose="020B0503020204020204" pitchFamily="34" charset="-122"/>
              </a:rPr>
              <a:t>bibliography</a:t>
            </a:r>
          </a:p>
        </p:txBody>
      </p:sp>
      <p:sp>
        <p:nvSpPr>
          <p:cNvPr id="31" name="Oval 17"/>
          <p:cNvSpPr/>
          <p:nvPr/>
        </p:nvSpPr>
        <p:spPr>
          <a:xfrm>
            <a:off x="980501" y="5764865"/>
            <a:ext cx="499730" cy="49973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latin typeface="Arial" panose="020B0604020202090204" pitchFamily="34" charset="0"/>
                <a:ea typeface="微软雅黑" panose="020B0503020204020204" pitchFamily="34" charset="-122"/>
                <a:sym typeface="Arial" panose="020B0604020202090204" pitchFamily="34" charset="0"/>
              </a:rPr>
              <a:t>7</a:t>
            </a:r>
          </a:p>
        </p:txBody>
      </p:sp>
      <p:sp>
        <p:nvSpPr>
          <p:cNvPr id="32" name="TextBox 18"/>
          <p:cNvSpPr txBox="1"/>
          <p:nvPr/>
        </p:nvSpPr>
        <p:spPr>
          <a:xfrm>
            <a:off x="1603302" y="5722343"/>
            <a:ext cx="10041526" cy="646331"/>
          </a:xfrm>
          <a:prstGeom prst="rect">
            <a:avLst/>
          </a:prstGeom>
          <a:noFill/>
        </p:spPr>
        <p:txBody>
          <a:bodyPr wrap="square" rtlCol="0">
            <a:spAutoFit/>
          </a:bodyPr>
          <a:lstStyle/>
          <a:p>
            <a:r>
              <a:rPr lang="en-US" altLang="zh-CN" b="1" dirty="0">
                <a:solidFill>
                  <a:srgbClr val="BA0B31"/>
                </a:solidFill>
                <a:latin typeface="微软雅黑" panose="020B0503020204020204" pitchFamily="34" charset="-122"/>
                <a:ea typeface="微软雅黑" panose="020B0503020204020204" pitchFamily="34" charset="-122"/>
              </a:rPr>
              <a:t>Zhang </a:t>
            </a:r>
            <a:r>
              <a:rPr lang="en-US" altLang="zh-CN" b="1" dirty="0" err="1">
                <a:solidFill>
                  <a:srgbClr val="BA0B31"/>
                </a:solidFill>
                <a:latin typeface="微软雅黑" panose="020B0503020204020204" pitchFamily="34" charset="-122"/>
                <a:ea typeface="微软雅黑" panose="020B0503020204020204" pitchFamily="34" charset="-122"/>
              </a:rPr>
              <a:t>Lilin</a:t>
            </a:r>
            <a:r>
              <a:rPr lang="en-US" altLang="zh-CN" b="1" dirty="0">
                <a:solidFill>
                  <a:srgbClr val="BA0B31"/>
                </a:solidFill>
                <a:latin typeface="微软雅黑" panose="020B0503020204020204" pitchFamily="34" charset="-122"/>
                <a:ea typeface="微软雅黑" panose="020B0503020204020204" pitchFamily="34" charset="-122"/>
              </a:rPr>
              <a:t>. We will promote the reform of the banking financial management divisional system. China Finance, 2015 .</a:t>
            </a:r>
            <a:endParaRPr lang="zh-CN" altLang="zh-CN" b="1" dirty="0">
              <a:solidFill>
                <a:srgbClr val="BA0B31"/>
              </a:solidFill>
              <a:latin typeface="微软雅黑" panose="020B0503020204020204" pitchFamily="34" charset="-122"/>
              <a:ea typeface="微软雅黑" panose="020B0503020204020204" pitchFamily="34" charset="-122"/>
            </a:endParaRPr>
          </a:p>
        </p:txBody>
      </p:sp>
      <p:sp>
        <p:nvSpPr>
          <p:cNvPr id="33" name="Oval 19"/>
          <p:cNvSpPr/>
          <p:nvPr/>
        </p:nvSpPr>
        <p:spPr>
          <a:xfrm>
            <a:off x="980501" y="3663218"/>
            <a:ext cx="499730" cy="49973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latin typeface="Arial" panose="020B0604020202090204" pitchFamily="34" charset="0"/>
                <a:ea typeface="微软雅黑" panose="020B0503020204020204" pitchFamily="34" charset="-122"/>
                <a:sym typeface="Arial" panose="020B0604020202090204" pitchFamily="34" charset="0"/>
              </a:rPr>
              <a:t>4</a:t>
            </a:r>
          </a:p>
        </p:txBody>
      </p:sp>
      <p:sp>
        <p:nvSpPr>
          <p:cNvPr id="34" name="TextBox 20"/>
          <p:cNvSpPr txBox="1"/>
          <p:nvPr/>
        </p:nvSpPr>
        <p:spPr>
          <a:xfrm>
            <a:off x="1603302" y="3620696"/>
            <a:ext cx="10988977" cy="646331"/>
          </a:xfrm>
          <a:prstGeom prst="rect">
            <a:avLst/>
          </a:prstGeom>
          <a:noFill/>
        </p:spPr>
        <p:txBody>
          <a:bodyPr wrap="square" rtlCol="0">
            <a:spAutoFit/>
          </a:bodyPr>
          <a:lstStyle/>
          <a:p>
            <a:r>
              <a:rPr lang="en-US" altLang="zh-CN" b="1" dirty="0">
                <a:solidFill>
                  <a:srgbClr val="6D6D6D"/>
                </a:solidFill>
                <a:latin typeface="微软雅黑" panose="020B0503020204020204" pitchFamily="34" charset="-122"/>
                <a:ea typeface="微软雅黑" panose="020B0503020204020204" pitchFamily="34" charset="-122"/>
              </a:rPr>
              <a:t>Zhang </a:t>
            </a:r>
            <a:r>
              <a:rPr lang="en-US" altLang="zh-CN" b="1" dirty="0" err="1">
                <a:solidFill>
                  <a:srgbClr val="6D6D6D"/>
                </a:solidFill>
                <a:latin typeface="微软雅黑" panose="020B0503020204020204" pitchFamily="34" charset="-122"/>
                <a:ea typeface="微软雅黑" panose="020B0503020204020204" pitchFamily="34" charset="-122"/>
              </a:rPr>
              <a:t>Runhong</a:t>
            </a:r>
            <a:r>
              <a:rPr lang="en-US" altLang="zh-CN" b="1" dirty="0">
                <a:solidFill>
                  <a:srgbClr val="6D6D6D"/>
                </a:solidFill>
                <a:latin typeface="微软雅黑" panose="020B0503020204020204" pitchFamily="34" charset="-122"/>
                <a:ea typeface="微软雅黑" panose="020B0503020204020204" pitchFamily="34" charset="-122"/>
              </a:rPr>
              <a:t>, Problems and countermeasures of China's financial products in bancassurance, </a:t>
            </a:r>
            <a:r>
              <a:rPr lang="en-US" altLang="zh-CN" b="1" u="sng" dirty="0">
                <a:solidFill>
                  <a:srgbClr val="6D6D6D"/>
                </a:solidFill>
                <a:latin typeface="微软雅黑" panose="020B0503020204020204" pitchFamily="34" charset="-122"/>
                <a:ea typeface="微软雅黑" panose="020B0503020204020204" pitchFamily="34" charset="-122"/>
                <a:hlinkClick r:id="rId3"/>
              </a:rPr>
              <a:t>https://wh.cnki.net/m/article/detail/XZKX201606018</a:t>
            </a:r>
            <a:endParaRPr lang="zh-CN" altLang="zh-CN" b="1" dirty="0">
              <a:solidFill>
                <a:srgbClr val="6D6D6D"/>
              </a:solidFill>
              <a:latin typeface="微软雅黑" panose="020B0503020204020204" pitchFamily="34" charset="-122"/>
              <a:ea typeface="微软雅黑" panose="020B0503020204020204" pitchFamily="34" charset="-122"/>
            </a:endParaRPr>
          </a:p>
        </p:txBody>
      </p:sp>
      <p:sp>
        <p:nvSpPr>
          <p:cNvPr id="35" name="Oval 25"/>
          <p:cNvSpPr/>
          <p:nvPr/>
        </p:nvSpPr>
        <p:spPr>
          <a:xfrm>
            <a:off x="980501" y="4349593"/>
            <a:ext cx="499730" cy="49973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latin typeface="Arial" panose="020B0604020202090204" pitchFamily="34" charset="0"/>
                <a:ea typeface="微软雅黑" panose="020B0503020204020204" pitchFamily="34" charset="-122"/>
                <a:sym typeface="Arial" panose="020B0604020202090204" pitchFamily="34" charset="0"/>
              </a:rPr>
              <a:t>5</a:t>
            </a:r>
          </a:p>
        </p:txBody>
      </p:sp>
      <p:sp>
        <p:nvSpPr>
          <p:cNvPr id="36" name="TextBox 26"/>
          <p:cNvSpPr txBox="1"/>
          <p:nvPr/>
        </p:nvSpPr>
        <p:spPr>
          <a:xfrm>
            <a:off x="1603302" y="4307071"/>
            <a:ext cx="9688986" cy="646331"/>
          </a:xfrm>
          <a:prstGeom prst="rect">
            <a:avLst/>
          </a:prstGeom>
          <a:noFill/>
        </p:spPr>
        <p:txBody>
          <a:bodyPr wrap="square" rtlCol="0">
            <a:spAutoFit/>
          </a:bodyPr>
          <a:lstStyle/>
          <a:p>
            <a:r>
              <a:rPr lang="en-US" altLang="zh-CN" b="1" dirty="0">
                <a:solidFill>
                  <a:srgbClr val="C00000"/>
                </a:solidFill>
                <a:latin typeface="微软雅黑" panose="020B0503020204020204" pitchFamily="34" charset="-122"/>
                <a:ea typeface="微软雅黑" panose="020B0503020204020204" pitchFamily="34" charset="-122"/>
              </a:rPr>
              <a:t>Zheng Xin, Research on Marketing Strategy of Commercial Banks in China--Take BOC for example, </a:t>
            </a:r>
            <a:r>
              <a:rPr lang="en-US" altLang="zh-CN" b="1" u="sng" dirty="0">
                <a:solidFill>
                  <a:srgbClr val="C00000"/>
                </a:solidFill>
                <a:latin typeface="微软雅黑" panose="020B0503020204020204" pitchFamily="34" charset="-122"/>
                <a:ea typeface="微软雅黑" panose="020B0503020204020204" pitchFamily="34" charset="-122"/>
                <a:hlinkClick r:id="rId4"/>
              </a:rPr>
              <a:t>https://wh.cnki.net/article/detail/HLJW201708034</a:t>
            </a:r>
            <a:endParaRPr lang="zh-CN" altLang="zh-CN" b="1" dirty="0">
              <a:solidFill>
                <a:srgbClr val="C00000"/>
              </a:solidFill>
              <a:latin typeface="微软雅黑" panose="020B0503020204020204" pitchFamily="34" charset="-122"/>
              <a:ea typeface="微软雅黑" panose="020B0503020204020204" pitchFamily="34" charset="-122"/>
            </a:endParaRPr>
          </a:p>
        </p:txBody>
      </p:sp>
      <p:sp>
        <p:nvSpPr>
          <p:cNvPr id="37" name="Oval 19"/>
          <p:cNvSpPr/>
          <p:nvPr/>
        </p:nvSpPr>
        <p:spPr>
          <a:xfrm>
            <a:off x="980501" y="5035968"/>
            <a:ext cx="499730" cy="49973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latin typeface="Arial" panose="020B0604020202090204" pitchFamily="34" charset="0"/>
                <a:ea typeface="微软雅黑" panose="020B0503020204020204" pitchFamily="34" charset="-122"/>
                <a:sym typeface="Arial" panose="020B0604020202090204" pitchFamily="34" charset="0"/>
              </a:rPr>
              <a:t>6</a:t>
            </a:r>
          </a:p>
        </p:txBody>
      </p:sp>
      <p:sp>
        <p:nvSpPr>
          <p:cNvPr id="38" name="TextBox 20"/>
          <p:cNvSpPr txBox="1"/>
          <p:nvPr/>
        </p:nvSpPr>
        <p:spPr>
          <a:xfrm>
            <a:off x="1603303" y="4993446"/>
            <a:ext cx="9498026" cy="646331"/>
          </a:xfrm>
          <a:prstGeom prst="rect">
            <a:avLst/>
          </a:prstGeom>
          <a:noFill/>
        </p:spPr>
        <p:txBody>
          <a:bodyPr wrap="square" rtlCol="0">
            <a:spAutoFit/>
          </a:bodyPr>
          <a:lstStyle/>
          <a:p>
            <a:r>
              <a:rPr lang="en-US" altLang="zh-CN" b="1" dirty="0">
                <a:solidFill>
                  <a:srgbClr val="6D6D6D"/>
                </a:solidFill>
                <a:latin typeface="微软雅黑" panose="020B0503020204020204" pitchFamily="34" charset="-122"/>
                <a:ea typeface="微软雅黑" panose="020B0503020204020204" pitchFamily="34" charset="-122"/>
              </a:rPr>
              <a:t>Jia Liu. Research on Financial Product Promotion Strategy of Commercial Banks. Finance and Economics (Academic edition), 2015 .</a:t>
            </a:r>
            <a:endParaRPr lang="zh-CN" altLang="zh-CN" b="1" dirty="0">
              <a:solidFill>
                <a:srgbClr val="6D6D6D"/>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7078"/>
            <a:ext cx="3855903" cy="159259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advClick="0" advTm="1500">
        <p14:flythrough dir="out"/>
      </p:transition>
    </mc:Choice>
    <mc:Fallback xmlns="">
      <p:transition spd="slow"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250" fill="hold"/>
                                        <p:tgtEl>
                                          <p:spTgt spid="18"/>
                                        </p:tgtEl>
                                        <p:attrNameLst>
                                          <p:attrName>ppt_w</p:attrName>
                                        </p:attrNameLst>
                                      </p:cBhvr>
                                      <p:tavLst>
                                        <p:tav tm="0">
                                          <p:val>
                                            <p:strVal val="4*#ppt_w"/>
                                          </p:val>
                                        </p:tav>
                                        <p:tav tm="100000">
                                          <p:val>
                                            <p:strVal val="#ppt_w"/>
                                          </p:val>
                                        </p:tav>
                                      </p:tavLst>
                                    </p:anim>
                                    <p:anim calcmode="lin" valueType="num">
                                      <p:cBhvr>
                                        <p:cTn id="8" dur="250" fill="hold"/>
                                        <p:tgtEl>
                                          <p:spTgt spid="18"/>
                                        </p:tgtEl>
                                        <p:attrNameLst>
                                          <p:attrName>ppt_h</p:attrName>
                                        </p:attrNameLst>
                                      </p:cBhvr>
                                      <p:tavLst>
                                        <p:tav tm="0">
                                          <p:val>
                                            <p:strVal val="4*#ppt_h"/>
                                          </p:val>
                                        </p:tav>
                                        <p:tav tm="100000">
                                          <p:val>
                                            <p:strVal val="#ppt_h"/>
                                          </p:val>
                                        </p:tav>
                                      </p:tavLst>
                                    </p:anim>
                                  </p:childTnLst>
                                </p:cTn>
                              </p:par>
                              <p:par>
                                <p:cTn id="9" presetID="23" presetClass="entr" presetSubtype="32"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p:cTn id="11" dur="250" fill="hold"/>
                                        <p:tgtEl>
                                          <p:spTgt spid="20"/>
                                        </p:tgtEl>
                                        <p:attrNameLst>
                                          <p:attrName>ppt_w</p:attrName>
                                        </p:attrNameLst>
                                      </p:cBhvr>
                                      <p:tavLst>
                                        <p:tav tm="0">
                                          <p:val>
                                            <p:strVal val="4*#ppt_w"/>
                                          </p:val>
                                        </p:tav>
                                        <p:tav tm="100000">
                                          <p:val>
                                            <p:strVal val="#ppt_w"/>
                                          </p:val>
                                        </p:tav>
                                      </p:tavLst>
                                    </p:anim>
                                    <p:anim calcmode="lin" valueType="num">
                                      <p:cBhvr>
                                        <p:cTn id="12" dur="250" fill="hold"/>
                                        <p:tgtEl>
                                          <p:spTgt spid="20"/>
                                        </p:tgtEl>
                                        <p:attrNameLst>
                                          <p:attrName>ppt_h</p:attrName>
                                        </p:attrNameLst>
                                      </p:cBhvr>
                                      <p:tavLst>
                                        <p:tav tm="0">
                                          <p:val>
                                            <p:strVal val="4*#ppt_h"/>
                                          </p:val>
                                        </p:tav>
                                        <p:tav tm="100000">
                                          <p:val>
                                            <p:strVal val="#ppt_h"/>
                                          </p:val>
                                        </p:tav>
                                      </p:tavLst>
                                    </p:anim>
                                  </p:childTnLst>
                                </p:cTn>
                              </p:par>
                              <p:par>
                                <p:cTn id="13" presetID="23" presetClass="entr" presetSubtype="32"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p:cTn id="15" dur="250" fill="hold"/>
                                        <p:tgtEl>
                                          <p:spTgt spid="26"/>
                                        </p:tgtEl>
                                        <p:attrNameLst>
                                          <p:attrName>ppt_w</p:attrName>
                                        </p:attrNameLst>
                                      </p:cBhvr>
                                      <p:tavLst>
                                        <p:tav tm="0">
                                          <p:val>
                                            <p:strVal val="4*#ppt_w"/>
                                          </p:val>
                                        </p:tav>
                                        <p:tav tm="100000">
                                          <p:val>
                                            <p:strVal val="#ppt_w"/>
                                          </p:val>
                                        </p:tav>
                                      </p:tavLst>
                                    </p:anim>
                                    <p:anim calcmode="lin" valueType="num">
                                      <p:cBhvr>
                                        <p:cTn id="16" dur="250" fill="hold"/>
                                        <p:tgtEl>
                                          <p:spTgt spid="26"/>
                                        </p:tgtEl>
                                        <p:attrNameLst>
                                          <p:attrName>ppt_h</p:attrName>
                                        </p:attrNameLst>
                                      </p:cBhvr>
                                      <p:tavLst>
                                        <p:tav tm="0">
                                          <p:val>
                                            <p:strVal val="4*#ppt_h"/>
                                          </p:val>
                                        </p:tav>
                                        <p:tav tm="100000">
                                          <p:val>
                                            <p:strVal val="#ppt_h"/>
                                          </p:val>
                                        </p:tav>
                                      </p:tavLst>
                                    </p:anim>
                                  </p:childTnLst>
                                </p:cTn>
                              </p:par>
                              <p:par>
                                <p:cTn id="17" presetID="49" presetClass="entr" presetSubtype="0" decel="10000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p:cTn id="19" dur="250" fill="hold"/>
                                        <p:tgtEl>
                                          <p:spTgt spid="19"/>
                                        </p:tgtEl>
                                        <p:attrNameLst>
                                          <p:attrName>ppt_w</p:attrName>
                                        </p:attrNameLst>
                                      </p:cBhvr>
                                      <p:tavLst>
                                        <p:tav tm="0">
                                          <p:val>
                                            <p:fltVal val="0"/>
                                          </p:val>
                                        </p:tav>
                                        <p:tav tm="100000">
                                          <p:val>
                                            <p:strVal val="#ppt_w"/>
                                          </p:val>
                                        </p:tav>
                                      </p:tavLst>
                                    </p:anim>
                                    <p:anim calcmode="lin" valueType="num">
                                      <p:cBhvr>
                                        <p:cTn id="20" dur="250" fill="hold"/>
                                        <p:tgtEl>
                                          <p:spTgt spid="19"/>
                                        </p:tgtEl>
                                        <p:attrNameLst>
                                          <p:attrName>ppt_h</p:attrName>
                                        </p:attrNameLst>
                                      </p:cBhvr>
                                      <p:tavLst>
                                        <p:tav tm="0">
                                          <p:val>
                                            <p:fltVal val="0"/>
                                          </p:val>
                                        </p:tav>
                                        <p:tav tm="100000">
                                          <p:val>
                                            <p:strVal val="#ppt_h"/>
                                          </p:val>
                                        </p:tav>
                                      </p:tavLst>
                                    </p:anim>
                                    <p:anim calcmode="lin" valueType="num">
                                      <p:cBhvr>
                                        <p:cTn id="21" dur="250" fill="hold"/>
                                        <p:tgtEl>
                                          <p:spTgt spid="19"/>
                                        </p:tgtEl>
                                        <p:attrNameLst>
                                          <p:attrName>style.rotation</p:attrName>
                                        </p:attrNameLst>
                                      </p:cBhvr>
                                      <p:tavLst>
                                        <p:tav tm="0">
                                          <p:val>
                                            <p:fltVal val="360"/>
                                          </p:val>
                                        </p:tav>
                                        <p:tav tm="100000">
                                          <p:val>
                                            <p:fltVal val="0"/>
                                          </p:val>
                                        </p:tav>
                                      </p:tavLst>
                                    </p:anim>
                                    <p:animEffect transition="in" filter="fade">
                                      <p:cBhvr>
                                        <p:cTn id="22" dur="250"/>
                                        <p:tgtEl>
                                          <p:spTgt spid="19"/>
                                        </p:tgtEl>
                                      </p:cBhvr>
                                    </p:animEffect>
                                  </p:childTnLst>
                                </p:cTn>
                              </p:par>
                              <p:par>
                                <p:cTn id="23" presetID="49" presetClass="entr" presetSubtype="0" decel="10000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p:cTn id="25" dur="250" fill="hold"/>
                                        <p:tgtEl>
                                          <p:spTgt spid="21"/>
                                        </p:tgtEl>
                                        <p:attrNameLst>
                                          <p:attrName>ppt_w</p:attrName>
                                        </p:attrNameLst>
                                      </p:cBhvr>
                                      <p:tavLst>
                                        <p:tav tm="0">
                                          <p:val>
                                            <p:fltVal val="0"/>
                                          </p:val>
                                        </p:tav>
                                        <p:tav tm="100000">
                                          <p:val>
                                            <p:strVal val="#ppt_w"/>
                                          </p:val>
                                        </p:tav>
                                      </p:tavLst>
                                    </p:anim>
                                    <p:anim calcmode="lin" valueType="num">
                                      <p:cBhvr>
                                        <p:cTn id="26" dur="250" fill="hold"/>
                                        <p:tgtEl>
                                          <p:spTgt spid="21"/>
                                        </p:tgtEl>
                                        <p:attrNameLst>
                                          <p:attrName>ppt_h</p:attrName>
                                        </p:attrNameLst>
                                      </p:cBhvr>
                                      <p:tavLst>
                                        <p:tav tm="0">
                                          <p:val>
                                            <p:fltVal val="0"/>
                                          </p:val>
                                        </p:tav>
                                        <p:tav tm="100000">
                                          <p:val>
                                            <p:strVal val="#ppt_h"/>
                                          </p:val>
                                        </p:tav>
                                      </p:tavLst>
                                    </p:anim>
                                    <p:anim calcmode="lin" valueType="num">
                                      <p:cBhvr>
                                        <p:cTn id="27" dur="250" fill="hold"/>
                                        <p:tgtEl>
                                          <p:spTgt spid="21"/>
                                        </p:tgtEl>
                                        <p:attrNameLst>
                                          <p:attrName>style.rotation</p:attrName>
                                        </p:attrNameLst>
                                      </p:cBhvr>
                                      <p:tavLst>
                                        <p:tav tm="0">
                                          <p:val>
                                            <p:fltVal val="360"/>
                                          </p:val>
                                        </p:tav>
                                        <p:tav tm="100000">
                                          <p:val>
                                            <p:fltVal val="0"/>
                                          </p:val>
                                        </p:tav>
                                      </p:tavLst>
                                    </p:anim>
                                    <p:animEffect transition="in" filter="fade">
                                      <p:cBhvr>
                                        <p:cTn id="28" dur="250"/>
                                        <p:tgtEl>
                                          <p:spTgt spid="21"/>
                                        </p:tgtEl>
                                      </p:cBhvr>
                                    </p:animEffect>
                                  </p:childTnLst>
                                </p:cTn>
                              </p:par>
                              <p:par>
                                <p:cTn id="29" presetID="49" presetClass="entr" presetSubtype="0" decel="10000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anim calcmode="lin" valueType="num">
                                      <p:cBhvr>
                                        <p:cTn id="31" dur="250" fill="hold"/>
                                        <p:tgtEl>
                                          <p:spTgt spid="27"/>
                                        </p:tgtEl>
                                        <p:attrNameLst>
                                          <p:attrName>ppt_w</p:attrName>
                                        </p:attrNameLst>
                                      </p:cBhvr>
                                      <p:tavLst>
                                        <p:tav tm="0">
                                          <p:val>
                                            <p:fltVal val="0"/>
                                          </p:val>
                                        </p:tav>
                                        <p:tav tm="100000">
                                          <p:val>
                                            <p:strVal val="#ppt_w"/>
                                          </p:val>
                                        </p:tav>
                                      </p:tavLst>
                                    </p:anim>
                                    <p:anim calcmode="lin" valueType="num">
                                      <p:cBhvr>
                                        <p:cTn id="32" dur="250" fill="hold"/>
                                        <p:tgtEl>
                                          <p:spTgt spid="27"/>
                                        </p:tgtEl>
                                        <p:attrNameLst>
                                          <p:attrName>ppt_h</p:attrName>
                                        </p:attrNameLst>
                                      </p:cBhvr>
                                      <p:tavLst>
                                        <p:tav tm="0">
                                          <p:val>
                                            <p:fltVal val="0"/>
                                          </p:val>
                                        </p:tav>
                                        <p:tav tm="100000">
                                          <p:val>
                                            <p:strVal val="#ppt_h"/>
                                          </p:val>
                                        </p:tav>
                                      </p:tavLst>
                                    </p:anim>
                                    <p:anim calcmode="lin" valueType="num">
                                      <p:cBhvr>
                                        <p:cTn id="33" dur="250" fill="hold"/>
                                        <p:tgtEl>
                                          <p:spTgt spid="27"/>
                                        </p:tgtEl>
                                        <p:attrNameLst>
                                          <p:attrName>style.rotation</p:attrName>
                                        </p:attrNameLst>
                                      </p:cBhvr>
                                      <p:tavLst>
                                        <p:tav tm="0">
                                          <p:val>
                                            <p:fltVal val="360"/>
                                          </p:val>
                                        </p:tav>
                                        <p:tav tm="100000">
                                          <p:val>
                                            <p:fltVal val="0"/>
                                          </p:val>
                                        </p:tav>
                                      </p:tavLst>
                                    </p:anim>
                                    <p:animEffect transition="in" filter="fade">
                                      <p:cBhvr>
                                        <p:cTn id="34" dur="250"/>
                                        <p:tgtEl>
                                          <p:spTgt spid="27"/>
                                        </p:tgtEl>
                                      </p:cBhvr>
                                    </p:animEffect>
                                  </p:childTnLst>
                                </p:cTn>
                              </p:par>
                              <p:par>
                                <p:cTn id="35" presetID="23" presetClass="entr" presetSubtype="32"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anim calcmode="lin" valueType="num">
                                      <p:cBhvr>
                                        <p:cTn id="37" dur="250" fill="hold"/>
                                        <p:tgtEl>
                                          <p:spTgt spid="31"/>
                                        </p:tgtEl>
                                        <p:attrNameLst>
                                          <p:attrName>ppt_w</p:attrName>
                                        </p:attrNameLst>
                                      </p:cBhvr>
                                      <p:tavLst>
                                        <p:tav tm="0">
                                          <p:val>
                                            <p:strVal val="4*#ppt_w"/>
                                          </p:val>
                                        </p:tav>
                                        <p:tav tm="100000">
                                          <p:val>
                                            <p:strVal val="#ppt_w"/>
                                          </p:val>
                                        </p:tav>
                                      </p:tavLst>
                                    </p:anim>
                                    <p:anim calcmode="lin" valueType="num">
                                      <p:cBhvr>
                                        <p:cTn id="38" dur="250" fill="hold"/>
                                        <p:tgtEl>
                                          <p:spTgt spid="31"/>
                                        </p:tgtEl>
                                        <p:attrNameLst>
                                          <p:attrName>ppt_h</p:attrName>
                                        </p:attrNameLst>
                                      </p:cBhvr>
                                      <p:tavLst>
                                        <p:tav tm="0">
                                          <p:val>
                                            <p:strVal val="4*#ppt_h"/>
                                          </p:val>
                                        </p:tav>
                                        <p:tav tm="100000">
                                          <p:val>
                                            <p:strVal val="#ppt_h"/>
                                          </p:val>
                                        </p:tav>
                                      </p:tavLst>
                                    </p:anim>
                                  </p:childTnLst>
                                </p:cTn>
                              </p:par>
                              <p:par>
                                <p:cTn id="39" presetID="23" presetClass="entr" presetSubtype="32" fill="hold" grpId="0" nodeType="withEffect">
                                  <p:stCondLst>
                                    <p:cond delay="0"/>
                                  </p:stCondLst>
                                  <p:childTnLst>
                                    <p:set>
                                      <p:cBhvr>
                                        <p:cTn id="40" dur="1" fill="hold">
                                          <p:stCondLst>
                                            <p:cond delay="0"/>
                                          </p:stCondLst>
                                        </p:cTn>
                                        <p:tgtEl>
                                          <p:spTgt spid="33"/>
                                        </p:tgtEl>
                                        <p:attrNameLst>
                                          <p:attrName>style.visibility</p:attrName>
                                        </p:attrNameLst>
                                      </p:cBhvr>
                                      <p:to>
                                        <p:strVal val="visible"/>
                                      </p:to>
                                    </p:set>
                                    <p:anim calcmode="lin" valueType="num">
                                      <p:cBhvr>
                                        <p:cTn id="41" dur="250" fill="hold"/>
                                        <p:tgtEl>
                                          <p:spTgt spid="33"/>
                                        </p:tgtEl>
                                        <p:attrNameLst>
                                          <p:attrName>ppt_w</p:attrName>
                                        </p:attrNameLst>
                                      </p:cBhvr>
                                      <p:tavLst>
                                        <p:tav tm="0">
                                          <p:val>
                                            <p:strVal val="4*#ppt_w"/>
                                          </p:val>
                                        </p:tav>
                                        <p:tav tm="100000">
                                          <p:val>
                                            <p:strVal val="#ppt_w"/>
                                          </p:val>
                                        </p:tav>
                                      </p:tavLst>
                                    </p:anim>
                                    <p:anim calcmode="lin" valueType="num">
                                      <p:cBhvr>
                                        <p:cTn id="42" dur="250" fill="hold"/>
                                        <p:tgtEl>
                                          <p:spTgt spid="33"/>
                                        </p:tgtEl>
                                        <p:attrNameLst>
                                          <p:attrName>ppt_h</p:attrName>
                                        </p:attrNameLst>
                                      </p:cBhvr>
                                      <p:tavLst>
                                        <p:tav tm="0">
                                          <p:val>
                                            <p:strVal val="4*#ppt_h"/>
                                          </p:val>
                                        </p:tav>
                                        <p:tav tm="100000">
                                          <p:val>
                                            <p:strVal val="#ppt_h"/>
                                          </p:val>
                                        </p:tav>
                                      </p:tavLst>
                                    </p:anim>
                                  </p:childTnLst>
                                </p:cTn>
                              </p:par>
                              <p:par>
                                <p:cTn id="43" presetID="23" presetClass="entr" presetSubtype="32"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p:cTn id="45" dur="250" fill="hold"/>
                                        <p:tgtEl>
                                          <p:spTgt spid="35"/>
                                        </p:tgtEl>
                                        <p:attrNameLst>
                                          <p:attrName>ppt_w</p:attrName>
                                        </p:attrNameLst>
                                      </p:cBhvr>
                                      <p:tavLst>
                                        <p:tav tm="0">
                                          <p:val>
                                            <p:strVal val="4*#ppt_w"/>
                                          </p:val>
                                        </p:tav>
                                        <p:tav tm="100000">
                                          <p:val>
                                            <p:strVal val="#ppt_w"/>
                                          </p:val>
                                        </p:tav>
                                      </p:tavLst>
                                    </p:anim>
                                    <p:anim calcmode="lin" valueType="num">
                                      <p:cBhvr>
                                        <p:cTn id="46" dur="250" fill="hold"/>
                                        <p:tgtEl>
                                          <p:spTgt spid="35"/>
                                        </p:tgtEl>
                                        <p:attrNameLst>
                                          <p:attrName>ppt_h</p:attrName>
                                        </p:attrNameLst>
                                      </p:cBhvr>
                                      <p:tavLst>
                                        <p:tav tm="0">
                                          <p:val>
                                            <p:strVal val="4*#ppt_h"/>
                                          </p:val>
                                        </p:tav>
                                        <p:tav tm="100000">
                                          <p:val>
                                            <p:strVal val="#ppt_h"/>
                                          </p:val>
                                        </p:tav>
                                      </p:tavLst>
                                    </p:anim>
                                  </p:childTnLst>
                                </p:cTn>
                              </p:par>
                              <p:par>
                                <p:cTn id="47" presetID="49" presetClass="entr" presetSubtype="0" decel="10000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anim calcmode="lin" valueType="num">
                                      <p:cBhvr>
                                        <p:cTn id="49" dur="250" fill="hold"/>
                                        <p:tgtEl>
                                          <p:spTgt spid="32"/>
                                        </p:tgtEl>
                                        <p:attrNameLst>
                                          <p:attrName>ppt_w</p:attrName>
                                        </p:attrNameLst>
                                      </p:cBhvr>
                                      <p:tavLst>
                                        <p:tav tm="0">
                                          <p:val>
                                            <p:fltVal val="0"/>
                                          </p:val>
                                        </p:tav>
                                        <p:tav tm="100000">
                                          <p:val>
                                            <p:strVal val="#ppt_w"/>
                                          </p:val>
                                        </p:tav>
                                      </p:tavLst>
                                    </p:anim>
                                    <p:anim calcmode="lin" valueType="num">
                                      <p:cBhvr>
                                        <p:cTn id="50" dur="250" fill="hold"/>
                                        <p:tgtEl>
                                          <p:spTgt spid="32"/>
                                        </p:tgtEl>
                                        <p:attrNameLst>
                                          <p:attrName>ppt_h</p:attrName>
                                        </p:attrNameLst>
                                      </p:cBhvr>
                                      <p:tavLst>
                                        <p:tav tm="0">
                                          <p:val>
                                            <p:fltVal val="0"/>
                                          </p:val>
                                        </p:tav>
                                        <p:tav tm="100000">
                                          <p:val>
                                            <p:strVal val="#ppt_h"/>
                                          </p:val>
                                        </p:tav>
                                      </p:tavLst>
                                    </p:anim>
                                    <p:anim calcmode="lin" valueType="num">
                                      <p:cBhvr>
                                        <p:cTn id="51" dur="250" fill="hold"/>
                                        <p:tgtEl>
                                          <p:spTgt spid="32"/>
                                        </p:tgtEl>
                                        <p:attrNameLst>
                                          <p:attrName>style.rotation</p:attrName>
                                        </p:attrNameLst>
                                      </p:cBhvr>
                                      <p:tavLst>
                                        <p:tav tm="0">
                                          <p:val>
                                            <p:fltVal val="360"/>
                                          </p:val>
                                        </p:tav>
                                        <p:tav tm="100000">
                                          <p:val>
                                            <p:fltVal val="0"/>
                                          </p:val>
                                        </p:tav>
                                      </p:tavLst>
                                    </p:anim>
                                    <p:animEffect transition="in" filter="fade">
                                      <p:cBhvr>
                                        <p:cTn id="52" dur="250"/>
                                        <p:tgtEl>
                                          <p:spTgt spid="32"/>
                                        </p:tgtEl>
                                      </p:cBhvr>
                                    </p:animEffect>
                                  </p:childTnLst>
                                </p:cTn>
                              </p:par>
                              <p:par>
                                <p:cTn id="53" presetID="49" presetClass="entr" presetSubtype="0" decel="100000" fill="hold" grpId="0" nodeType="withEffect">
                                  <p:stCondLst>
                                    <p:cond delay="0"/>
                                  </p:stCondLst>
                                  <p:childTnLst>
                                    <p:set>
                                      <p:cBhvr>
                                        <p:cTn id="54" dur="1" fill="hold">
                                          <p:stCondLst>
                                            <p:cond delay="0"/>
                                          </p:stCondLst>
                                        </p:cTn>
                                        <p:tgtEl>
                                          <p:spTgt spid="34"/>
                                        </p:tgtEl>
                                        <p:attrNameLst>
                                          <p:attrName>style.visibility</p:attrName>
                                        </p:attrNameLst>
                                      </p:cBhvr>
                                      <p:to>
                                        <p:strVal val="visible"/>
                                      </p:to>
                                    </p:set>
                                    <p:anim calcmode="lin" valueType="num">
                                      <p:cBhvr>
                                        <p:cTn id="55" dur="250" fill="hold"/>
                                        <p:tgtEl>
                                          <p:spTgt spid="34"/>
                                        </p:tgtEl>
                                        <p:attrNameLst>
                                          <p:attrName>ppt_w</p:attrName>
                                        </p:attrNameLst>
                                      </p:cBhvr>
                                      <p:tavLst>
                                        <p:tav tm="0">
                                          <p:val>
                                            <p:fltVal val="0"/>
                                          </p:val>
                                        </p:tav>
                                        <p:tav tm="100000">
                                          <p:val>
                                            <p:strVal val="#ppt_w"/>
                                          </p:val>
                                        </p:tav>
                                      </p:tavLst>
                                    </p:anim>
                                    <p:anim calcmode="lin" valueType="num">
                                      <p:cBhvr>
                                        <p:cTn id="56" dur="250" fill="hold"/>
                                        <p:tgtEl>
                                          <p:spTgt spid="34"/>
                                        </p:tgtEl>
                                        <p:attrNameLst>
                                          <p:attrName>ppt_h</p:attrName>
                                        </p:attrNameLst>
                                      </p:cBhvr>
                                      <p:tavLst>
                                        <p:tav tm="0">
                                          <p:val>
                                            <p:fltVal val="0"/>
                                          </p:val>
                                        </p:tav>
                                        <p:tav tm="100000">
                                          <p:val>
                                            <p:strVal val="#ppt_h"/>
                                          </p:val>
                                        </p:tav>
                                      </p:tavLst>
                                    </p:anim>
                                    <p:anim calcmode="lin" valueType="num">
                                      <p:cBhvr>
                                        <p:cTn id="57" dur="250" fill="hold"/>
                                        <p:tgtEl>
                                          <p:spTgt spid="34"/>
                                        </p:tgtEl>
                                        <p:attrNameLst>
                                          <p:attrName>style.rotation</p:attrName>
                                        </p:attrNameLst>
                                      </p:cBhvr>
                                      <p:tavLst>
                                        <p:tav tm="0">
                                          <p:val>
                                            <p:fltVal val="360"/>
                                          </p:val>
                                        </p:tav>
                                        <p:tav tm="100000">
                                          <p:val>
                                            <p:fltVal val="0"/>
                                          </p:val>
                                        </p:tav>
                                      </p:tavLst>
                                    </p:anim>
                                    <p:animEffect transition="in" filter="fade">
                                      <p:cBhvr>
                                        <p:cTn id="58" dur="250"/>
                                        <p:tgtEl>
                                          <p:spTgt spid="34"/>
                                        </p:tgtEl>
                                      </p:cBhvr>
                                    </p:animEffect>
                                  </p:childTnLst>
                                </p:cTn>
                              </p:par>
                              <p:par>
                                <p:cTn id="59" presetID="49" presetClass="entr" presetSubtype="0" decel="100000" fill="hold" grpId="0" nodeType="withEffect">
                                  <p:stCondLst>
                                    <p:cond delay="0"/>
                                  </p:stCondLst>
                                  <p:childTnLst>
                                    <p:set>
                                      <p:cBhvr>
                                        <p:cTn id="60" dur="1" fill="hold">
                                          <p:stCondLst>
                                            <p:cond delay="0"/>
                                          </p:stCondLst>
                                        </p:cTn>
                                        <p:tgtEl>
                                          <p:spTgt spid="36"/>
                                        </p:tgtEl>
                                        <p:attrNameLst>
                                          <p:attrName>style.visibility</p:attrName>
                                        </p:attrNameLst>
                                      </p:cBhvr>
                                      <p:to>
                                        <p:strVal val="visible"/>
                                      </p:to>
                                    </p:set>
                                    <p:anim calcmode="lin" valueType="num">
                                      <p:cBhvr>
                                        <p:cTn id="61" dur="250" fill="hold"/>
                                        <p:tgtEl>
                                          <p:spTgt spid="36"/>
                                        </p:tgtEl>
                                        <p:attrNameLst>
                                          <p:attrName>ppt_w</p:attrName>
                                        </p:attrNameLst>
                                      </p:cBhvr>
                                      <p:tavLst>
                                        <p:tav tm="0">
                                          <p:val>
                                            <p:fltVal val="0"/>
                                          </p:val>
                                        </p:tav>
                                        <p:tav tm="100000">
                                          <p:val>
                                            <p:strVal val="#ppt_w"/>
                                          </p:val>
                                        </p:tav>
                                      </p:tavLst>
                                    </p:anim>
                                    <p:anim calcmode="lin" valueType="num">
                                      <p:cBhvr>
                                        <p:cTn id="62" dur="250" fill="hold"/>
                                        <p:tgtEl>
                                          <p:spTgt spid="36"/>
                                        </p:tgtEl>
                                        <p:attrNameLst>
                                          <p:attrName>ppt_h</p:attrName>
                                        </p:attrNameLst>
                                      </p:cBhvr>
                                      <p:tavLst>
                                        <p:tav tm="0">
                                          <p:val>
                                            <p:fltVal val="0"/>
                                          </p:val>
                                        </p:tav>
                                        <p:tav tm="100000">
                                          <p:val>
                                            <p:strVal val="#ppt_h"/>
                                          </p:val>
                                        </p:tav>
                                      </p:tavLst>
                                    </p:anim>
                                    <p:anim calcmode="lin" valueType="num">
                                      <p:cBhvr>
                                        <p:cTn id="63" dur="250" fill="hold"/>
                                        <p:tgtEl>
                                          <p:spTgt spid="36"/>
                                        </p:tgtEl>
                                        <p:attrNameLst>
                                          <p:attrName>style.rotation</p:attrName>
                                        </p:attrNameLst>
                                      </p:cBhvr>
                                      <p:tavLst>
                                        <p:tav tm="0">
                                          <p:val>
                                            <p:fltVal val="360"/>
                                          </p:val>
                                        </p:tav>
                                        <p:tav tm="100000">
                                          <p:val>
                                            <p:fltVal val="0"/>
                                          </p:val>
                                        </p:tav>
                                      </p:tavLst>
                                    </p:anim>
                                    <p:animEffect transition="in" filter="fade">
                                      <p:cBhvr>
                                        <p:cTn id="64" dur="250"/>
                                        <p:tgtEl>
                                          <p:spTgt spid="36"/>
                                        </p:tgtEl>
                                      </p:cBhvr>
                                    </p:animEffect>
                                  </p:childTnLst>
                                </p:cTn>
                              </p:par>
                              <p:par>
                                <p:cTn id="65" presetID="23" presetClass="entr" presetSubtype="32" fill="hold" grpId="0" nodeType="withEffect">
                                  <p:stCondLst>
                                    <p:cond delay="0"/>
                                  </p:stCondLst>
                                  <p:childTnLst>
                                    <p:set>
                                      <p:cBhvr>
                                        <p:cTn id="66" dur="1" fill="hold">
                                          <p:stCondLst>
                                            <p:cond delay="0"/>
                                          </p:stCondLst>
                                        </p:cTn>
                                        <p:tgtEl>
                                          <p:spTgt spid="37"/>
                                        </p:tgtEl>
                                        <p:attrNameLst>
                                          <p:attrName>style.visibility</p:attrName>
                                        </p:attrNameLst>
                                      </p:cBhvr>
                                      <p:to>
                                        <p:strVal val="visible"/>
                                      </p:to>
                                    </p:set>
                                    <p:anim calcmode="lin" valueType="num">
                                      <p:cBhvr>
                                        <p:cTn id="67" dur="250" fill="hold"/>
                                        <p:tgtEl>
                                          <p:spTgt spid="37"/>
                                        </p:tgtEl>
                                        <p:attrNameLst>
                                          <p:attrName>ppt_w</p:attrName>
                                        </p:attrNameLst>
                                      </p:cBhvr>
                                      <p:tavLst>
                                        <p:tav tm="0">
                                          <p:val>
                                            <p:strVal val="4*#ppt_w"/>
                                          </p:val>
                                        </p:tav>
                                        <p:tav tm="100000">
                                          <p:val>
                                            <p:strVal val="#ppt_w"/>
                                          </p:val>
                                        </p:tav>
                                      </p:tavLst>
                                    </p:anim>
                                    <p:anim calcmode="lin" valueType="num">
                                      <p:cBhvr>
                                        <p:cTn id="68" dur="250" fill="hold"/>
                                        <p:tgtEl>
                                          <p:spTgt spid="37"/>
                                        </p:tgtEl>
                                        <p:attrNameLst>
                                          <p:attrName>ppt_h</p:attrName>
                                        </p:attrNameLst>
                                      </p:cBhvr>
                                      <p:tavLst>
                                        <p:tav tm="0">
                                          <p:val>
                                            <p:strVal val="4*#ppt_h"/>
                                          </p:val>
                                        </p:tav>
                                        <p:tav tm="100000">
                                          <p:val>
                                            <p:strVal val="#ppt_h"/>
                                          </p:val>
                                        </p:tav>
                                      </p:tavLst>
                                    </p:anim>
                                  </p:childTnLst>
                                </p:cTn>
                              </p:par>
                              <p:par>
                                <p:cTn id="69" presetID="49" presetClass="entr" presetSubtype="0" decel="100000" fill="hold" grpId="0" nodeType="withEffect">
                                  <p:stCondLst>
                                    <p:cond delay="0"/>
                                  </p:stCondLst>
                                  <p:childTnLst>
                                    <p:set>
                                      <p:cBhvr>
                                        <p:cTn id="70" dur="1" fill="hold">
                                          <p:stCondLst>
                                            <p:cond delay="0"/>
                                          </p:stCondLst>
                                        </p:cTn>
                                        <p:tgtEl>
                                          <p:spTgt spid="38"/>
                                        </p:tgtEl>
                                        <p:attrNameLst>
                                          <p:attrName>style.visibility</p:attrName>
                                        </p:attrNameLst>
                                      </p:cBhvr>
                                      <p:to>
                                        <p:strVal val="visible"/>
                                      </p:to>
                                    </p:set>
                                    <p:anim calcmode="lin" valueType="num">
                                      <p:cBhvr>
                                        <p:cTn id="71" dur="250" fill="hold"/>
                                        <p:tgtEl>
                                          <p:spTgt spid="38"/>
                                        </p:tgtEl>
                                        <p:attrNameLst>
                                          <p:attrName>ppt_w</p:attrName>
                                        </p:attrNameLst>
                                      </p:cBhvr>
                                      <p:tavLst>
                                        <p:tav tm="0">
                                          <p:val>
                                            <p:fltVal val="0"/>
                                          </p:val>
                                        </p:tav>
                                        <p:tav tm="100000">
                                          <p:val>
                                            <p:strVal val="#ppt_w"/>
                                          </p:val>
                                        </p:tav>
                                      </p:tavLst>
                                    </p:anim>
                                    <p:anim calcmode="lin" valueType="num">
                                      <p:cBhvr>
                                        <p:cTn id="72" dur="250" fill="hold"/>
                                        <p:tgtEl>
                                          <p:spTgt spid="38"/>
                                        </p:tgtEl>
                                        <p:attrNameLst>
                                          <p:attrName>ppt_h</p:attrName>
                                        </p:attrNameLst>
                                      </p:cBhvr>
                                      <p:tavLst>
                                        <p:tav tm="0">
                                          <p:val>
                                            <p:fltVal val="0"/>
                                          </p:val>
                                        </p:tav>
                                        <p:tav tm="100000">
                                          <p:val>
                                            <p:strVal val="#ppt_h"/>
                                          </p:val>
                                        </p:tav>
                                      </p:tavLst>
                                    </p:anim>
                                    <p:anim calcmode="lin" valueType="num">
                                      <p:cBhvr>
                                        <p:cTn id="73" dur="250" fill="hold"/>
                                        <p:tgtEl>
                                          <p:spTgt spid="38"/>
                                        </p:tgtEl>
                                        <p:attrNameLst>
                                          <p:attrName>style.rotation</p:attrName>
                                        </p:attrNameLst>
                                      </p:cBhvr>
                                      <p:tavLst>
                                        <p:tav tm="0">
                                          <p:val>
                                            <p:fltVal val="360"/>
                                          </p:val>
                                        </p:tav>
                                        <p:tav tm="100000">
                                          <p:val>
                                            <p:fltVal val="0"/>
                                          </p:val>
                                        </p:tav>
                                      </p:tavLst>
                                    </p:anim>
                                    <p:animEffect transition="in" filter="fade">
                                      <p:cBhvr>
                                        <p:cTn id="74" dur="25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20" grpId="0" animBg="1"/>
      <p:bldP spid="21" grpId="0"/>
      <p:bldP spid="26" grpId="0" animBg="1"/>
      <p:bldP spid="27" grpId="0"/>
      <p:bldP spid="31" grpId="0" animBg="1"/>
      <p:bldP spid="32" grpId="0"/>
      <p:bldP spid="33" grpId="0" animBg="1"/>
      <p:bldP spid="34" grpId="0"/>
      <p:bldP spid="35" grpId="0" animBg="1"/>
      <p:bldP spid="36" grpId="0"/>
      <p:bldP spid="37" grpId="0" animBg="1"/>
      <p:bldP spid="3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a:blip r:embed="rId3"/>
          <a:stretch>
            <a:fillRect/>
          </a:stretch>
        </p:blipFill>
        <p:spPr>
          <a:xfrm>
            <a:off x="0" y="0"/>
            <a:ext cx="12192000" cy="6858000"/>
          </a:xfrm>
          <a:prstGeom prst="rect">
            <a:avLst/>
          </a:prstGeom>
        </p:spPr>
      </p:pic>
      <p:sp>
        <p:nvSpPr>
          <p:cNvPr id="4" name="矩形 3"/>
          <p:cNvSpPr/>
          <p:nvPr/>
        </p:nvSpPr>
        <p:spPr>
          <a:xfrm>
            <a:off x="5230661" y="3858265"/>
            <a:ext cx="1826141" cy="584775"/>
          </a:xfrm>
          <a:prstGeom prst="rect">
            <a:avLst/>
          </a:prstGeom>
        </p:spPr>
        <p:txBody>
          <a:bodyPr wrap="none">
            <a:spAutoFit/>
          </a:bodyPr>
          <a:lstStyle/>
          <a:p>
            <a:pPr lvl="0" algn="r"/>
            <a:r>
              <a:rPr lang="zh-CN" altLang="en-US" sz="3200" b="1" dirty="0">
                <a:solidFill>
                  <a:srgbClr val="C00000"/>
                </a:solidFill>
                <a:latin typeface="Arial" panose="020B0604020202090204" pitchFamily="34" charset="0"/>
                <a:ea typeface="微软雅黑" panose="020B0503020204020204" pitchFamily="34" charset="-122"/>
                <a:cs typeface="Open Sans" panose="020B0606030504020204" pitchFamily="34" charset="0"/>
                <a:sym typeface="Arial" panose="020B0604020202090204" pitchFamily="34" charset="0"/>
              </a:rPr>
              <a:t>感谢聆听</a:t>
            </a:r>
            <a:endParaRPr lang="en-US" altLang="zh-CN" sz="3200" b="1" dirty="0">
              <a:solidFill>
                <a:srgbClr val="C00000"/>
              </a:solidFill>
              <a:latin typeface="Arial" panose="020B0604020202090204" pitchFamily="34" charset="0"/>
              <a:ea typeface="微软雅黑" panose="020B0503020204020204" pitchFamily="34" charset="-122"/>
              <a:cs typeface="Open Sans" panose="020B0606030504020204" pitchFamily="34" charset="0"/>
              <a:sym typeface="Arial" panose="020B0604020202090204" pitchFamily="34" charset="0"/>
            </a:endParaRPr>
          </a:p>
        </p:txBody>
      </p:sp>
      <p:sp>
        <p:nvSpPr>
          <p:cNvPr id="5" name="矩形 4"/>
          <p:cNvSpPr/>
          <p:nvPr/>
        </p:nvSpPr>
        <p:spPr>
          <a:xfrm>
            <a:off x="4565927" y="4443040"/>
            <a:ext cx="3155607" cy="400110"/>
          </a:xfrm>
          <a:prstGeom prst="rect">
            <a:avLst/>
          </a:prstGeom>
        </p:spPr>
        <p:txBody>
          <a:bodyPr wrap="none">
            <a:spAutoFit/>
          </a:bodyPr>
          <a:lstStyle/>
          <a:p>
            <a:r>
              <a:rPr lang="en-US" altLang="zh-CN" sz="2000" b="1" dirty="0">
                <a:solidFill>
                  <a:schemeClr val="bg1">
                    <a:lumMod val="50000"/>
                  </a:schemeClr>
                </a:solidFill>
              </a:rPr>
              <a:t>Thank you for your listening</a:t>
            </a:r>
            <a:endParaRPr lang="zh-CN" altLang="en-US" sz="2000" b="1" dirty="0">
              <a:solidFill>
                <a:schemeClr val="bg1">
                  <a:lumMod val="50000"/>
                </a:schemeClr>
              </a:solidFill>
            </a:endParaRPr>
          </a:p>
        </p:txBody>
      </p:sp>
      <p:sp>
        <p:nvSpPr>
          <p:cNvPr id="12" name="Freeform 17"/>
          <p:cNvSpPr>
            <a:spLocks noEditPoints="1"/>
          </p:cNvSpPr>
          <p:nvPr/>
        </p:nvSpPr>
        <p:spPr bwMode="auto">
          <a:xfrm>
            <a:off x="4871694" y="1177116"/>
            <a:ext cx="2448611" cy="2440592"/>
          </a:xfrm>
          <a:custGeom>
            <a:avLst/>
            <a:gdLst>
              <a:gd name="T0" fmla="*/ 193 w 387"/>
              <a:gd name="T1" fmla="*/ 0 h 386"/>
              <a:gd name="T2" fmla="*/ 6 w 387"/>
              <a:gd name="T3" fmla="*/ 176 h 386"/>
              <a:gd name="T4" fmla="*/ 170 w 387"/>
              <a:gd name="T5" fmla="*/ 374 h 386"/>
              <a:gd name="T6" fmla="*/ 378 w 387"/>
              <a:gd name="T7" fmla="*/ 223 h 386"/>
              <a:gd name="T8" fmla="*/ 352 w 387"/>
              <a:gd name="T9" fmla="*/ 85 h 386"/>
              <a:gd name="T10" fmla="*/ 242 w 387"/>
              <a:gd name="T11" fmla="*/ 6 h 386"/>
              <a:gd name="T12" fmla="*/ 193 w 387"/>
              <a:gd name="T13" fmla="*/ 0 h 386"/>
              <a:gd name="T14" fmla="*/ 48 w 387"/>
              <a:gd name="T15" fmla="*/ 188 h 386"/>
              <a:gd name="T16" fmla="*/ 170 w 387"/>
              <a:gd name="T17" fmla="*/ 43 h 386"/>
              <a:gd name="T18" fmla="*/ 170 w 387"/>
              <a:gd name="T19" fmla="*/ 93 h 386"/>
              <a:gd name="T20" fmla="*/ 170 w 387"/>
              <a:gd name="T21" fmla="*/ 109 h 386"/>
              <a:gd name="T22" fmla="*/ 149 w 387"/>
              <a:gd name="T23" fmla="*/ 111 h 386"/>
              <a:gd name="T24" fmla="*/ 104 w 387"/>
              <a:gd name="T25" fmla="*/ 143 h 386"/>
              <a:gd name="T26" fmla="*/ 104 w 387"/>
              <a:gd name="T27" fmla="*/ 172 h 386"/>
              <a:gd name="T28" fmla="*/ 104 w 387"/>
              <a:gd name="T29" fmla="*/ 222 h 386"/>
              <a:gd name="T30" fmla="*/ 124 w 387"/>
              <a:gd name="T31" fmla="*/ 258 h 386"/>
              <a:gd name="T32" fmla="*/ 153 w 387"/>
              <a:gd name="T33" fmla="*/ 263 h 386"/>
              <a:gd name="T34" fmla="*/ 170 w 387"/>
              <a:gd name="T35" fmla="*/ 266 h 386"/>
              <a:gd name="T36" fmla="*/ 170 w 387"/>
              <a:gd name="T37" fmla="*/ 283 h 386"/>
              <a:gd name="T38" fmla="*/ 170 w 387"/>
              <a:gd name="T39" fmla="*/ 299 h 386"/>
              <a:gd name="T40" fmla="*/ 170 w 387"/>
              <a:gd name="T41" fmla="*/ 331 h 386"/>
              <a:gd name="T42" fmla="*/ 48 w 387"/>
              <a:gd name="T43" fmla="*/ 188 h 386"/>
              <a:gd name="T44" fmla="*/ 151 w 387"/>
              <a:gd name="T45" fmla="*/ 222 h 386"/>
              <a:gd name="T46" fmla="*/ 147 w 387"/>
              <a:gd name="T47" fmla="*/ 202 h 386"/>
              <a:gd name="T48" fmla="*/ 147 w 387"/>
              <a:gd name="T49" fmla="*/ 177 h 386"/>
              <a:gd name="T50" fmla="*/ 147 w 387"/>
              <a:gd name="T51" fmla="*/ 164 h 386"/>
              <a:gd name="T52" fmla="*/ 147 w 387"/>
              <a:gd name="T53" fmla="*/ 153 h 386"/>
              <a:gd name="T54" fmla="*/ 171 w 387"/>
              <a:gd name="T55" fmla="*/ 151 h 386"/>
              <a:gd name="T56" fmla="*/ 219 w 387"/>
              <a:gd name="T57" fmla="*/ 151 h 386"/>
              <a:gd name="T58" fmla="*/ 241 w 387"/>
              <a:gd name="T59" fmla="*/ 154 h 386"/>
              <a:gd name="T60" fmla="*/ 241 w 387"/>
              <a:gd name="T61" fmla="*/ 179 h 386"/>
              <a:gd name="T62" fmla="*/ 241 w 387"/>
              <a:gd name="T63" fmla="*/ 212 h 386"/>
              <a:gd name="T64" fmla="*/ 235 w 387"/>
              <a:gd name="T65" fmla="*/ 222 h 386"/>
              <a:gd name="T66" fmla="*/ 217 w 387"/>
              <a:gd name="T67" fmla="*/ 222 h 386"/>
              <a:gd name="T68" fmla="*/ 151 w 387"/>
              <a:gd name="T69" fmla="*/ 222 h 386"/>
              <a:gd name="T70" fmla="*/ 216 w 387"/>
              <a:gd name="T71" fmla="*/ 331 h 386"/>
              <a:gd name="T72" fmla="*/ 216 w 387"/>
              <a:gd name="T73" fmla="*/ 281 h 386"/>
              <a:gd name="T74" fmla="*/ 221 w 387"/>
              <a:gd name="T75" fmla="*/ 263 h 386"/>
              <a:gd name="T76" fmla="*/ 252 w 387"/>
              <a:gd name="T77" fmla="*/ 262 h 386"/>
              <a:gd name="T78" fmla="*/ 283 w 387"/>
              <a:gd name="T79" fmla="*/ 217 h 386"/>
              <a:gd name="T80" fmla="*/ 283 w 387"/>
              <a:gd name="T81" fmla="*/ 193 h 386"/>
              <a:gd name="T82" fmla="*/ 283 w 387"/>
              <a:gd name="T83" fmla="*/ 168 h 386"/>
              <a:gd name="T84" fmla="*/ 277 w 387"/>
              <a:gd name="T85" fmla="*/ 131 h 386"/>
              <a:gd name="T86" fmla="*/ 229 w 387"/>
              <a:gd name="T87" fmla="*/ 111 h 386"/>
              <a:gd name="T88" fmla="*/ 217 w 387"/>
              <a:gd name="T89" fmla="*/ 110 h 386"/>
              <a:gd name="T90" fmla="*/ 216 w 387"/>
              <a:gd name="T91" fmla="*/ 100 h 386"/>
              <a:gd name="T92" fmla="*/ 216 w 387"/>
              <a:gd name="T93" fmla="*/ 43 h 386"/>
              <a:gd name="T94" fmla="*/ 338 w 387"/>
              <a:gd name="T95" fmla="*/ 188 h 386"/>
              <a:gd name="T96" fmla="*/ 216 w 387"/>
              <a:gd name="T97" fmla="*/ 331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87" h="386">
                <a:moveTo>
                  <a:pt x="193" y="0"/>
                </a:moveTo>
                <a:cubicBezTo>
                  <a:pt x="95" y="0"/>
                  <a:pt x="12" y="78"/>
                  <a:pt x="6" y="176"/>
                </a:cubicBezTo>
                <a:cubicBezTo>
                  <a:pt x="0" y="273"/>
                  <a:pt x="72" y="362"/>
                  <a:pt x="170" y="374"/>
                </a:cubicBezTo>
                <a:cubicBezTo>
                  <a:pt x="267" y="386"/>
                  <a:pt x="360" y="319"/>
                  <a:pt x="378" y="223"/>
                </a:cubicBezTo>
                <a:cubicBezTo>
                  <a:pt x="387" y="176"/>
                  <a:pt x="378" y="125"/>
                  <a:pt x="352" y="85"/>
                </a:cubicBezTo>
                <a:cubicBezTo>
                  <a:pt x="327" y="45"/>
                  <a:pt x="287" y="17"/>
                  <a:pt x="242" y="6"/>
                </a:cubicBezTo>
                <a:cubicBezTo>
                  <a:pt x="226" y="2"/>
                  <a:pt x="210" y="0"/>
                  <a:pt x="193" y="0"/>
                </a:cubicBezTo>
                <a:moveTo>
                  <a:pt x="48" y="188"/>
                </a:moveTo>
                <a:cubicBezTo>
                  <a:pt x="48" y="117"/>
                  <a:pt x="100" y="54"/>
                  <a:pt x="170" y="43"/>
                </a:cubicBezTo>
                <a:cubicBezTo>
                  <a:pt x="170" y="59"/>
                  <a:pt x="170" y="76"/>
                  <a:pt x="170" y="93"/>
                </a:cubicBezTo>
                <a:cubicBezTo>
                  <a:pt x="170" y="98"/>
                  <a:pt x="172" y="105"/>
                  <a:pt x="170" y="109"/>
                </a:cubicBezTo>
                <a:cubicBezTo>
                  <a:pt x="168" y="113"/>
                  <a:pt x="152" y="111"/>
                  <a:pt x="149" y="111"/>
                </a:cubicBezTo>
                <a:cubicBezTo>
                  <a:pt x="129" y="111"/>
                  <a:pt x="109" y="123"/>
                  <a:pt x="104" y="143"/>
                </a:cubicBezTo>
                <a:cubicBezTo>
                  <a:pt x="102" y="152"/>
                  <a:pt x="104" y="163"/>
                  <a:pt x="104" y="172"/>
                </a:cubicBezTo>
                <a:cubicBezTo>
                  <a:pt x="104" y="188"/>
                  <a:pt x="103" y="205"/>
                  <a:pt x="104" y="222"/>
                </a:cubicBezTo>
                <a:cubicBezTo>
                  <a:pt x="104" y="237"/>
                  <a:pt x="112" y="250"/>
                  <a:pt x="124" y="258"/>
                </a:cubicBezTo>
                <a:cubicBezTo>
                  <a:pt x="133" y="263"/>
                  <a:pt x="143" y="263"/>
                  <a:pt x="153" y="263"/>
                </a:cubicBezTo>
                <a:cubicBezTo>
                  <a:pt x="158" y="263"/>
                  <a:pt x="168" y="261"/>
                  <a:pt x="170" y="266"/>
                </a:cubicBezTo>
                <a:cubicBezTo>
                  <a:pt x="171" y="271"/>
                  <a:pt x="170" y="278"/>
                  <a:pt x="170" y="283"/>
                </a:cubicBezTo>
                <a:cubicBezTo>
                  <a:pt x="170" y="288"/>
                  <a:pt x="170" y="293"/>
                  <a:pt x="170" y="299"/>
                </a:cubicBezTo>
                <a:cubicBezTo>
                  <a:pt x="170" y="310"/>
                  <a:pt x="170" y="320"/>
                  <a:pt x="170" y="331"/>
                </a:cubicBezTo>
                <a:cubicBezTo>
                  <a:pt x="100" y="320"/>
                  <a:pt x="48" y="258"/>
                  <a:pt x="48" y="188"/>
                </a:cubicBezTo>
                <a:moveTo>
                  <a:pt x="151" y="222"/>
                </a:moveTo>
                <a:cubicBezTo>
                  <a:pt x="144" y="222"/>
                  <a:pt x="147" y="206"/>
                  <a:pt x="147" y="202"/>
                </a:cubicBezTo>
                <a:cubicBezTo>
                  <a:pt x="147" y="194"/>
                  <a:pt x="147" y="186"/>
                  <a:pt x="147" y="177"/>
                </a:cubicBezTo>
                <a:cubicBezTo>
                  <a:pt x="147" y="173"/>
                  <a:pt x="147" y="169"/>
                  <a:pt x="147" y="164"/>
                </a:cubicBezTo>
                <a:cubicBezTo>
                  <a:pt x="147" y="161"/>
                  <a:pt x="145" y="155"/>
                  <a:pt x="147" y="153"/>
                </a:cubicBezTo>
                <a:cubicBezTo>
                  <a:pt x="150" y="148"/>
                  <a:pt x="166" y="151"/>
                  <a:pt x="171" y="151"/>
                </a:cubicBezTo>
                <a:cubicBezTo>
                  <a:pt x="187" y="151"/>
                  <a:pt x="203" y="151"/>
                  <a:pt x="219" y="151"/>
                </a:cubicBezTo>
                <a:cubicBezTo>
                  <a:pt x="224" y="151"/>
                  <a:pt x="240" y="148"/>
                  <a:pt x="241" y="154"/>
                </a:cubicBezTo>
                <a:cubicBezTo>
                  <a:pt x="243" y="162"/>
                  <a:pt x="241" y="171"/>
                  <a:pt x="241" y="179"/>
                </a:cubicBezTo>
                <a:cubicBezTo>
                  <a:pt x="241" y="190"/>
                  <a:pt x="241" y="201"/>
                  <a:pt x="241" y="212"/>
                </a:cubicBezTo>
                <a:cubicBezTo>
                  <a:pt x="241" y="217"/>
                  <a:pt x="242" y="222"/>
                  <a:pt x="235" y="222"/>
                </a:cubicBezTo>
                <a:cubicBezTo>
                  <a:pt x="229" y="222"/>
                  <a:pt x="223" y="222"/>
                  <a:pt x="217" y="222"/>
                </a:cubicBezTo>
                <a:cubicBezTo>
                  <a:pt x="195" y="222"/>
                  <a:pt x="173" y="222"/>
                  <a:pt x="151" y="222"/>
                </a:cubicBezTo>
                <a:moveTo>
                  <a:pt x="216" y="331"/>
                </a:moveTo>
                <a:cubicBezTo>
                  <a:pt x="216" y="314"/>
                  <a:pt x="216" y="298"/>
                  <a:pt x="216" y="281"/>
                </a:cubicBezTo>
                <a:cubicBezTo>
                  <a:pt x="216" y="274"/>
                  <a:pt x="213" y="264"/>
                  <a:pt x="221" y="263"/>
                </a:cubicBezTo>
                <a:cubicBezTo>
                  <a:pt x="232" y="263"/>
                  <a:pt x="242" y="265"/>
                  <a:pt x="252" y="262"/>
                </a:cubicBezTo>
                <a:cubicBezTo>
                  <a:pt x="273" y="256"/>
                  <a:pt x="283" y="237"/>
                  <a:pt x="283" y="217"/>
                </a:cubicBezTo>
                <a:cubicBezTo>
                  <a:pt x="283" y="209"/>
                  <a:pt x="283" y="201"/>
                  <a:pt x="283" y="193"/>
                </a:cubicBezTo>
                <a:cubicBezTo>
                  <a:pt x="283" y="184"/>
                  <a:pt x="283" y="176"/>
                  <a:pt x="283" y="168"/>
                </a:cubicBezTo>
                <a:cubicBezTo>
                  <a:pt x="283" y="155"/>
                  <a:pt x="284" y="143"/>
                  <a:pt x="277" y="131"/>
                </a:cubicBezTo>
                <a:cubicBezTo>
                  <a:pt x="266" y="114"/>
                  <a:pt x="248" y="111"/>
                  <a:pt x="229" y="111"/>
                </a:cubicBezTo>
                <a:cubicBezTo>
                  <a:pt x="227" y="111"/>
                  <a:pt x="219" y="112"/>
                  <a:pt x="217" y="110"/>
                </a:cubicBezTo>
                <a:cubicBezTo>
                  <a:pt x="215" y="108"/>
                  <a:pt x="216" y="103"/>
                  <a:pt x="216" y="100"/>
                </a:cubicBezTo>
                <a:cubicBezTo>
                  <a:pt x="216" y="81"/>
                  <a:pt x="216" y="62"/>
                  <a:pt x="216" y="43"/>
                </a:cubicBezTo>
                <a:cubicBezTo>
                  <a:pt x="286" y="54"/>
                  <a:pt x="338" y="117"/>
                  <a:pt x="338" y="188"/>
                </a:cubicBezTo>
                <a:cubicBezTo>
                  <a:pt x="338" y="258"/>
                  <a:pt x="286" y="320"/>
                  <a:pt x="216" y="331"/>
                </a:cubicBezTo>
              </a:path>
            </a:pathLst>
          </a:custGeom>
          <a:solidFill>
            <a:srgbClr val="BA0B3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Tree>
  </p:cSld>
  <p:clrMapOvr>
    <a:masterClrMapping/>
  </p:clrMapOvr>
  <mc:AlternateContent xmlns:mc="http://schemas.openxmlformats.org/markup-compatibility/2006" xmlns:p14="http://schemas.microsoft.com/office/powerpoint/2010/main">
    <mc:Choice Requires="p14">
      <p:transition spd="slow" p14:dur="1250" advClick="0" advTm="1500">
        <p14:flip dir="r"/>
      </p:transition>
    </mc:Choice>
    <mc:Fallback xmlns="">
      <p:transition spd="slow"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26" presetClass="emph" presetSubtype="0" repeatCount="3000" fill="hold" grpId="1" nodeType="withEffect">
                                  <p:stCondLst>
                                    <p:cond delay="0"/>
                                  </p:stCondLst>
                                  <p:childTnLst>
                                    <p:animEffect transition="out" filter="fade">
                                      <p:cBhvr>
                                        <p:cTn id="11" dur="250" tmFilter="0, 0; .2, .5; .8, .5; 1, 0"/>
                                        <p:tgtEl>
                                          <p:spTgt spid="12"/>
                                        </p:tgtEl>
                                      </p:cBhvr>
                                    </p:animEffect>
                                    <p:animScale>
                                      <p:cBhvr>
                                        <p:cTn id="12" dur="125" autoRev="1" fill="hold"/>
                                        <p:tgtEl>
                                          <p:spTgt spid="12"/>
                                        </p:tgtEl>
                                      </p:cBhvr>
                                      <p:by x="105000" y="105000"/>
                                    </p:animScale>
                                  </p:childTnLst>
                                </p:cTn>
                              </p:par>
                              <p:par>
                                <p:cTn id="13" presetID="47" presetClass="entr" presetSubtype="0" fill="hold" grpId="0" nodeType="withEffect">
                                  <p:stCondLst>
                                    <p:cond delay="0"/>
                                  </p:stCondLst>
                                  <p:iterate type="lt">
                                    <p:tmPct val="10000"/>
                                  </p:iterate>
                                  <p:childTnLst>
                                    <p:set>
                                      <p:cBhvr>
                                        <p:cTn id="14" dur="1" fill="hold">
                                          <p:stCondLst>
                                            <p:cond delay="0"/>
                                          </p:stCondLst>
                                        </p:cTn>
                                        <p:tgtEl>
                                          <p:spTgt spid="4"/>
                                        </p:tgtEl>
                                        <p:attrNameLst>
                                          <p:attrName>style.visibility</p:attrName>
                                        </p:attrNameLst>
                                      </p:cBhvr>
                                      <p:to>
                                        <p:strVal val="visible"/>
                                      </p:to>
                                    </p:set>
                                    <p:animEffect transition="in" filter="fade">
                                      <p:cBhvr>
                                        <p:cTn id="15" dur="750"/>
                                        <p:tgtEl>
                                          <p:spTgt spid="4"/>
                                        </p:tgtEl>
                                      </p:cBhvr>
                                    </p:animEffect>
                                    <p:anim calcmode="lin" valueType="num">
                                      <p:cBhvr>
                                        <p:cTn id="16" dur="750" fill="hold"/>
                                        <p:tgtEl>
                                          <p:spTgt spid="4"/>
                                        </p:tgtEl>
                                        <p:attrNameLst>
                                          <p:attrName>ppt_x</p:attrName>
                                        </p:attrNameLst>
                                      </p:cBhvr>
                                      <p:tavLst>
                                        <p:tav tm="0">
                                          <p:val>
                                            <p:strVal val="#ppt_x"/>
                                          </p:val>
                                        </p:tav>
                                        <p:tav tm="100000">
                                          <p:val>
                                            <p:strVal val="#ppt_x"/>
                                          </p:val>
                                        </p:tav>
                                      </p:tavLst>
                                    </p:anim>
                                    <p:anim calcmode="lin" valueType="num">
                                      <p:cBhvr>
                                        <p:cTn id="17" dur="750" fill="hold"/>
                                        <p:tgtEl>
                                          <p:spTgt spid="4"/>
                                        </p:tgtEl>
                                        <p:attrNameLst>
                                          <p:attrName>ppt_y</p:attrName>
                                        </p:attrNameLst>
                                      </p:cBhvr>
                                      <p:tavLst>
                                        <p:tav tm="0">
                                          <p:val>
                                            <p:strVal val="#ppt_y-.1"/>
                                          </p:val>
                                        </p:tav>
                                        <p:tav tm="100000">
                                          <p:val>
                                            <p:strVal val="#ppt_y"/>
                                          </p:val>
                                        </p:tav>
                                      </p:tavLst>
                                    </p:anim>
                                  </p:childTnLst>
                                </p:cTn>
                              </p:par>
                              <p:par>
                                <p:cTn id="18" presetID="16" presetClass="entr" presetSubtype="21"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arn(inVertical)">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2" grpId="0" animBg="1"/>
      <p:bldP spid="12"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Freeform 72"/>
          <p:cNvSpPr>
            <a:spLocks noEditPoints="1"/>
          </p:cNvSpPr>
          <p:nvPr/>
        </p:nvSpPr>
        <p:spPr bwMode="auto">
          <a:xfrm rot="17613237">
            <a:off x="-2061620" y="1615033"/>
            <a:ext cx="4842838" cy="3439050"/>
          </a:xfrm>
          <a:custGeom>
            <a:avLst/>
            <a:gdLst>
              <a:gd name="T0" fmla="*/ 1287 w 1323"/>
              <a:gd name="T1" fmla="*/ 453 h 938"/>
              <a:gd name="T2" fmla="*/ 1274 w 1323"/>
              <a:gd name="T3" fmla="*/ 447 h 938"/>
              <a:gd name="T4" fmla="*/ 1080 w 1323"/>
              <a:gd name="T5" fmla="*/ 427 h 938"/>
              <a:gd name="T6" fmla="*/ 1084 w 1323"/>
              <a:gd name="T7" fmla="*/ 193 h 938"/>
              <a:gd name="T8" fmla="*/ 1242 w 1323"/>
              <a:gd name="T9" fmla="*/ 26 h 938"/>
              <a:gd name="T10" fmla="*/ 1238 w 1323"/>
              <a:gd name="T11" fmla="*/ 17 h 938"/>
              <a:gd name="T12" fmla="*/ 1073 w 1323"/>
              <a:gd name="T13" fmla="*/ 177 h 938"/>
              <a:gd name="T14" fmla="*/ 500 w 1323"/>
              <a:gd name="T15" fmla="*/ 12 h 938"/>
              <a:gd name="T16" fmla="*/ 1073 w 1323"/>
              <a:gd name="T17" fmla="*/ 413 h 938"/>
              <a:gd name="T18" fmla="*/ 770 w 1323"/>
              <a:gd name="T19" fmla="*/ 261 h 938"/>
              <a:gd name="T20" fmla="*/ 520 w 1323"/>
              <a:gd name="T21" fmla="*/ 148 h 938"/>
              <a:gd name="T22" fmla="*/ 543 w 1323"/>
              <a:gd name="T23" fmla="*/ 111 h 938"/>
              <a:gd name="T24" fmla="*/ 530 w 1323"/>
              <a:gd name="T25" fmla="*/ 99 h 938"/>
              <a:gd name="T26" fmla="*/ 226 w 1323"/>
              <a:gd name="T27" fmla="*/ 143 h 938"/>
              <a:gd name="T28" fmla="*/ 0 w 1323"/>
              <a:gd name="T29" fmla="*/ 308 h 938"/>
              <a:gd name="T30" fmla="*/ 6 w 1323"/>
              <a:gd name="T31" fmla="*/ 444 h 938"/>
              <a:gd name="T32" fmla="*/ 244 w 1323"/>
              <a:gd name="T33" fmla="*/ 475 h 938"/>
              <a:gd name="T34" fmla="*/ 467 w 1323"/>
              <a:gd name="T35" fmla="*/ 831 h 938"/>
              <a:gd name="T36" fmla="*/ 562 w 1323"/>
              <a:gd name="T37" fmla="*/ 651 h 938"/>
              <a:gd name="T38" fmla="*/ 810 w 1323"/>
              <a:gd name="T39" fmla="*/ 730 h 938"/>
              <a:gd name="T40" fmla="*/ 661 w 1323"/>
              <a:gd name="T41" fmla="*/ 937 h 938"/>
              <a:gd name="T42" fmla="*/ 1318 w 1323"/>
              <a:gd name="T43" fmla="*/ 934 h 938"/>
              <a:gd name="T44" fmla="*/ 1283 w 1323"/>
              <a:gd name="T45" fmla="*/ 453 h 938"/>
              <a:gd name="T46" fmla="*/ 1275 w 1323"/>
              <a:gd name="T47" fmla="*/ 448 h 938"/>
              <a:gd name="T48" fmla="*/ 1175 w 1323"/>
              <a:gd name="T49" fmla="*/ 797 h 938"/>
              <a:gd name="T50" fmla="*/ 1275 w 1323"/>
              <a:gd name="T51" fmla="*/ 448 h 938"/>
              <a:gd name="T52" fmla="*/ 774 w 1323"/>
              <a:gd name="T53" fmla="*/ 278 h 938"/>
              <a:gd name="T54" fmla="*/ 454 w 1323"/>
              <a:gd name="T55" fmla="*/ 494 h 938"/>
              <a:gd name="T56" fmla="*/ 573 w 1323"/>
              <a:gd name="T57" fmla="*/ 617 h 938"/>
              <a:gd name="T58" fmla="*/ 595 w 1323"/>
              <a:gd name="T59" fmla="*/ 580 h 938"/>
              <a:gd name="T60" fmla="*/ 659 w 1323"/>
              <a:gd name="T61" fmla="*/ 472 h 938"/>
              <a:gd name="T62" fmla="*/ 633 w 1323"/>
              <a:gd name="T63" fmla="*/ 607 h 938"/>
              <a:gd name="T64" fmla="*/ 596 w 1323"/>
              <a:gd name="T65" fmla="*/ 581 h 938"/>
              <a:gd name="T66" fmla="*/ 1075 w 1323"/>
              <a:gd name="T67" fmla="*/ 423 h 938"/>
              <a:gd name="T68" fmla="*/ 1078 w 1323"/>
              <a:gd name="T69" fmla="*/ 427 h 938"/>
              <a:gd name="T70" fmla="*/ 811 w 1323"/>
              <a:gd name="T71" fmla="*/ 726 h 938"/>
              <a:gd name="T72" fmla="*/ 525 w 1323"/>
              <a:gd name="T73" fmla="*/ 15 h 938"/>
              <a:gd name="T74" fmla="*/ 1084 w 1323"/>
              <a:gd name="T75" fmla="*/ 403 h 938"/>
              <a:gd name="T76" fmla="*/ 1072 w 1323"/>
              <a:gd name="T77" fmla="*/ 416 h 938"/>
              <a:gd name="T78" fmla="*/ 781 w 1323"/>
              <a:gd name="T79" fmla="*/ 280 h 938"/>
              <a:gd name="T80" fmla="*/ 543 w 1323"/>
              <a:gd name="T81" fmla="*/ 155 h 938"/>
              <a:gd name="T82" fmla="*/ 550 w 1323"/>
              <a:gd name="T83" fmla="*/ 350 h 938"/>
              <a:gd name="T84" fmla="*/ 533 w 1323"/>
              <a:gd name="T85" fmla="*/ 161 h 938"/>
              <a:gd name="T86" fmla="*/ 154 w 1323"/>
              <a:gd name="T87" fmla="*/ 247 h 938"/>
              <a:gd name="T88" fmla="*/ 250 w 1323"/>
              <a:gd name="T89" fmla="*/ 135 h 938"/>
              <a:gd name="T90" fmla="*/ 151 w 1323"/>
              <a:gd name="T91" fmla="*/ 248 h 938"/>
              <a:gd name="T92" fmla="*/ 150 w 1323"/>
              <a:gd name="T93" fmla="*/ 250 h 938"/>
              <a:gd name="T94" fmla="*/ 152 w 1323"/>
              <a:gd name="T95" fmla="*/ 249 h 938"/>
              <a:gd name="T96" fmla="*/ 251 w 1323"/>
              <a:gd name="T97" fmla="*/ 452 h 938"/>
              <a:gd name="T98" fmla="*/ 472 w 1323"/>
              <a:gd name="T99" fmla="*/ 806 h 938"/>
              <a:gd name="T100" fmla="*/ 255 w 1323"/>
              <a:gd name="T101" fmla="*/ 468 h 938"/>
              <a:gd name="T102" fmla="*/ 549 w 1323"/>
              <a:gd name="T103" fmla="*/ 638 h 938"/>
              <a:gd name="T104" fmla="*/ 569 w 1323"/>
              <a:gd name="T105" fmla="*/ 627 h 938"/>
              <a:gd name="T106" fmla="*/ 593 w 1323"/>
              <a:gd name="T107" fmla="*/ 626 h 938"/>
              <a:gd name="T108" fmla="*/ 593 w 1323"/>
              <a:gd name="T109" fmla="*/ 626 h 938"/>
              <a:gd name="T110" fmla="*/ 833 w 1323"/>
              <a:gd name="T111" fmla="*/ 740 h 938"/>
              <a:gd name="T112" fmla="*/ 834 w 1323"/>
              <a:gd name="T113" fmla="*/ 738 h 938"/>
              <a:gd name="T114" fmla="*/ 1196 w 1323"/>
              <a:gd name="T115" fmla="*/ 809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23" h="938">
                <a:moveTo>
                  <a:pt x="1320" y="937"/>
                </a:moveTo>
                <a:cubicBezTo>
                  <a:pt x="1323" y="937"/>
                  <a:pt x="1323" y="937"/>
                  <a:pt x="1323" y="937"/>
                </a:cubicBezTo>
                <a:cubicBezTo>
                  <a:pt x="1320" y="935"/>
                  <a:pt x="1320" y="935"/>
                  <a:pt x="1320" y="935"/>
                </a:cubicBezTo>
                <a:cubicBezTo>
                  <a:pt x="1287" y="453"/>
                  <a:pt x="1287" y="453"/>
                  <a:pt x="1287" y="453"/>
                </a:cubicBezTo>
                <a:cubicBezTo>
                  <a:pt x="1293" y="453"/>
                  <a:pt x="1298" y="447"/>
                  <a:pt x="1298" y="441"/>
                </a:cubicBezTo>
                <a:cubicBezTo>
                  <a:pt x="1298" y="434"/>
                  <a:pt x="1292" y="428"/>
                  <a:pt x="1285" y="428"/>
                </a:cubicBezTo>
                <a:cubicBezTo>
                  <a:pt x="1278" y="428"/>
                  <a:pt x="1272" y="434"/>
                  <a:pt x="1272" y="441"/>
                </a:cubicBezTo>
                <a:cubicBezTo>
                  <a:pt x="1272" y="443"/>
                  <a:pt x="1273" y="445"/>
                  <a:pt x="1274" y="447"/>
                </a:cubicBezTo>
                <a:cubicBezTo>
                  <a:pt x="833" y="727"/>
                  <a:pt x="833" y="727"/>
                  <a:pt x="833" y="727"/>
                </a:cubicBezTo>
                <a:cubicBezTo>
                  <a:pt x="832" y="726"/>
                  <a:pt x="832" y="725"/>
                  <a:pt x="831" y="725"/>
                </a:cubicBezTo>
                <a:cubicBezTo>
                  <a:pt x="837" y="717"/>
                  <a:pt x="837" y="717"/>
                  <a:pt x="837" y="717"/>
                </a:cubicBezTo>
                <a:cubicBezTo>
                  <a:pt x="1080" y="427"/>
                  <a:pt x="1080" y="427"/>
                  <a:pt x="1080" y="427"/>
                </a:cubicBezTo>
                <a:cubicBezTo>
                  <a:pt x="1081" y="428"/>
                  <a:pt x="1083" y="429"/>
                  <a:pt x="1085" y="429"/>
                </a:cubicBezTo>
                <a:cubicBezTo>
                  <a:pt x="1092" y="429"/>
                  <a:pt x="1098" y="423"/>
                  <a:pt x="1098" y="416"/>
                </a:cubicBezTo>
                <a:cubicBezTo>
                  <a:pt x="1098" y="409"/>
                  <a:pt x="1093" y="403"/>
                  <a:pt x="1086" y="403"/>
                </a:cubicBezTo>
                <a:cubicBezTo>
                  <a:pt x="1084" y="193"/>
                  <a:pt x="1084" y="193"/>
                  <a:pt x="1084" y="193"/>
                </a:cubicBezTo>
                <a:cubicBezTo>
                  <a:pt x="1084" y="193"/>
                  <a:pt x="1085" y="193"/>
                  <a:pt x="1085" y="193"/>
                </a:cubicBezTo>
                <a:cubicBezTo>
                  <a:pt x="1092" y="193"/>
                  <a:pt x="1098" y="187"/>
                  <a:pt x="1098" y="180"/>
                </a:cubicBezTo>
                <a:cubicBezTo>
                  <a:pt x="1098" y="177"/>
                  <a:pt x="1096" y="173"/>
                  <a:pt x="1094" y="171"/>
                </a:cubicBezTo>
                <a:cubicBezTo>
                  <a:pt x="1242" y="26"/>
                  <a:pt x="1242" y="26"/>
                  <a:pt x="1242" y="26"/>
                </a:cubicBezTo>
                <a:cubicBezTo>
                  <a:pt x="1244" y="28"/>
                  <a:pt x="1247" y="29"/>
                  <a:pt x="1250" y="29"/>
                </a:cubicBezTo>
                <a:cubicBezTo>
                  <a:pt x="1257" y="29"/>
                  <a:pt x="1263" y="24"/>
                  <a:pt x="1263" y="17"/>
                </a:cubicBezTo>
                <a:cubicBezTo>
                  <a:pt x="1263" y="10"/>
                  <a:pt x="1257" y="4"/>
                  <a:pt x="1250" y="4"/>
                </a:cubicBezTo>
                <a:cubicBezTo>
                  <a:pt x="1243" y="4"/>
                  <a:pt x="1238" y="10"/>
                  <a:pt x="1238" y="17"/>
                </a:cubicBezTo>
                <a:cubicBezTo>
                  <a:pt x="1238" y="20"/>
                  <a:pt x="1239" y="23"/>
                  <a:pt x="1241" y="25"/>
                </a:cubicBezTo>
                <a:cubicBezTo>
                  <a:pt x="1093" y="170"/>
                  <a:pt x="1093" y="170"/>
                  <a:pt x="1093" y="170"/>
                </a:cubicBezTo>
                <a:cubicBezTo>
                  <a:pt x="1090" y="168"/>
                  <a:pt x="1088" y="168"/>
                  <a:pt x="1085" y="168"/>
                </a:cubicBezTo>
                <a:cubicBezTo>
                  <a:pt x="1079" y="168"/>
                  <a:pt x="1075" y="171"/>
                  <a:pt x="1073" y="177"/>
                </a:cubicBezTo>
                <a:cubicBezTo>
                  <a:pt x="525" y="14"/>
                  <a:pt x="525" y="14"/>
                  <a:pt x="525" y="14"/>
                </a:cubicBezTo>
                <a:cubicBezTo>
                  <a:pt x="525" y="13"/>
                  <a:pt x="525" y="13"/>
                  <a:pt x="525" y="12"/>
                </a:cubicBezTo>
                <a:cubicBezTo>
                  <a:pt x="525" y="5"/>
                  <a:pt x="520" y="0"/>
                  <a:pt x="512" y="0"/>
                </a:cubicBezTo>
                <a:cubicBezTo>
                  <a:pt x="505" y="0"/>
                  <a:pt x="500" y="5"/>
                  <a:pt x="500" y="12"/>
                </a:cubicBezTo>
                <a:cubicBezTo>
                  <a:pt x="500" y="19"/>
                  <a:pt x="505" y="25"/>
                  <a:pt x="512" y="25"/>
                </a:cubicBezTo>
                <a:cubicBezTo>
                  <a:pt x="517" y="25"/>
                  <a:pt x="522" y="22"/>
                  <a:pt x="524" y="18"/>
                </a:cubicBezTo>
                <a:cubicBezTo>
                  <a:pt x="1073" y="412"/>
                  <a:pt x="1073" y="412"/>
                  <a:pt x="1073" y="412"/>
                </a:cubicBezTo>
                <a:cubicBezTo>
                  <a:pt x="1073" y="412"/>
                  <a:pt x="1073" y="412"/>
                  <a:pt x="1073" y="413"/>
                </a:cubicBezTo>
                <a:cubicBezTo>
                  <a:pt x="793" y="272"/>
                  <a:pt x="793" y="272"/>
                  <a:pt x="793" y="272"/>
                </a:cubicBezTo>
                <a:cubicBezTo>
                  <a:pt x="793" y="271"/>
                  <a:pt x="794" y="269"/>
                  <a:pt x="794" y="267"/>
                </a:cubicBezTo>
                <a:cubicBezTo>
                  <a:pt x="794" y="260"/>
                  <a:pt x="788" y="255"/>
                  <a:pt x="781" y="255"/>
                </a:cubicBezTo>
                <a:cubicBezTo>
                  <a:pt x="776" y="255"/>
                  <a:pt x="772" y="257"/>
                  <a:pt x="770" y="261"/>
                </a:cubicBezTo>
                <a:cubicBezTo>
                  <a:pt x="544" y="153"/>
                  <a:pt x="544" y="153"/>
                  <a:pt x="544" y="153"/>
                </a:cubicBezTo>
                <a:cubicBezTo>
                  <a:pt x="545" y="152"/>
                  <a:pt x="546" y="150"/>
                  <a:pt x="546" y="148"/>
                </a:cubicBezTo>
                <a:cubicBezTo>
                  <a:pt x="546" y="141"/>
                  <a:pt x="540" y="135"/>
                  <a:pt x="533" y="135"/>
                </a:cubicBezTo>
                <a:cubicBezTo>
                  <a:pt x="526" y="135"/>
                  <a:pt x="520" y="141"/>
                  <a:pt x="520" y="148"/>
                </a:cubicBezTo>
                <a:cubicBezTo>
                  <a:pt x="520" y="151"/>
                  <a:pt x="521" y="153"/>
                  <a:pt x="523" y="155"/>
                </a:cubicBezTo>
                <a:cubicBezTo>
                  <a:pt x="258" y="446"/>
                  <a:pt x="258" y="446"/>
                  <a:pt x="258" y="446"/>
                </a:cubicBezTo>
                <a:cubicBezTo>
                  <a:pt x="535" y="108"/>
                  <a:pt x="535" y="108"/>
                  <a:pt x="535" y="108"/>
                </a:cubicBezTo>
                <a:cubicBezTo>
                  <a:pt x="537" y="110"/>
                  <a:pt x="540" y="111"/>
                  <a:pt x="543" y="111"/>
                </a:cubicBezTo>
                <a:cubicBezTo>
                  <a:pt x="550" y="111"/>
                  <a:pt x="556" y="105"/>
                  <a:pt x="556" y="98"/>
                </a:cubicBezTo>
                <a:cubicBezTo>
                  <a:pt x="556" y="91"/>
                  <a:pt x="550" y="86"/>
                  <a:pt x="543" y="86"/>
                </a:cubicBezTo>
                <a:cubicBezTo>
                  <a:pt x="536" y="86"/>
                  <a:pt x="530" y="91"/>
                  <a:pt x="530" y="98"/>
                </a:cubicBezTo>
                <a:cubicBezTo>
                  <a:pt x="530" y="99"/>
                  <a:pt x="530" y="99"/>
                  <a:pt x="530" y="99"/>
                </a:cubicBezTo>
                <a:cubicBezTo>
                  <a:pt x="250" y="134"/>
                  <a:pt x="250" y="134"/>
                  <a:pt x="250" y="134"/>
                </a:cubicBezTo>
                <a:cubicBezTo>
                  <a:pt x="249" y="128"/>
                  <a:pt x="243" y="123"/>
                  <a:pt x="237" y="123"/>
                </a:cubicBezTo>
                <a:cubicBezTo>
                  <a:pt x="230" y="123"/>
                  <a:pt x="224" y="129"/>
                  <a:pt x="224" y="136"/>
                </a:cubicBezTo>
                <a:cubicBezTo>
                  <a:pt x="224" y="139"/>
                  <a:pt x="225" y="141"/>
                  <a:pt x="226" y="143"/>
                </a:cubicBezTo>
                <a:cubicBezTo>
                  <a:pt x="5" y="304"/>
                  <a:pt x="5" y="304"/>
                  <a:pt x="5" y="304"/>
                </a:cubicBezTo>
                <a:cubicBezTo>
                  <a:pt x="3" y="305"/>
                  <a:pt x="3" y="305"/>
                  <a:pt x="3" y="305"/>
                </a:cubicBezTo>
                <a:cubicBezTo>
                  <a:pt x="4" y="305"/>
                  <a:pt x="4" y="305"/>
                  <a:pt x="4" y="305"/>
                </a:cubicBezTo>
                <a:cubicBezTo>
                  <a:pt x="0" y="308"/>
                  <a:pt x="0" y="308"/>
                  <a:pt x="0" y="308"/>
                </a:cubicBezTo>
                <a:cubicBezTo>
                  <a:pt x="5" y="306"/>
                  <a:pt x="5" y="306"/>
                  <a:pt x="5" y="306"/>
                </a:cubicBezTo>
                <a:cubicBezTo>
                  <a:pt x="74" y="351"/>
                  <a:pt x="74" y="351"/>
                  <a:pt x="74" y="351"/>
                </a:cubicBezTo>
                <a:cubicBezTo>
                  <a:pt x="4" y="443"/>
                  <a:pt x="4" y="443"/>
                  <a:pt x="4" y="443"/>
                </a:cubicBezTo>
                <a:cubicBezTo>
                  <a:pt x="6" y="444"/>
                  <a:pt x="6" y="444"/>
                  <a:pt x="6" y="444"/>
                </a:cubicBezTo>
                <a:cubicBezTo>
                  <a:pt x="75" y="352"/>
                  <a:pt x="75" y="352"/>
                  <a:pt x="75" y="352"/>
                </a:cubicBezTo>
                <a:cubicBezTo>
                  <a:pt x="233" y="455"/>
                  <a:pt x="233" y="455"/>
                  <a:pt x="233" y="455"/>
                </a:cubicBezTo>
                <a:cubicBezTo>
                  <a:pt x="232" y="457"/>
                  <a:pt x="231" y="460"/>
                  <a:pt x="231" y="462"/>
                </a:cubicBezTo>
                <a:cubicBezTo>
                  <a:pt x="231" y="469"/>
                  <a:pt x="237" y="475"/>
                  <a:pt x="244" y="475"/>
                </a:cubicBezTo>
                <a:cubicBezTo>
                  <a:pt x="246" y="475"/>
                  <a:pt x="248" y="474"/>
                  <a:pt x="250" y="473"/>
                </a:cubicBezTo>
                <a:cubicBezTo>
                  <a:pt x="460" y="808"/>
                  <a:pt x="460" y="808"/>
                  <a:pt x="460" y="808"/>
                </a:cubicBezTo>
                <a:cubicBezTo>
                  <a:pt x="456" y="810"/>
                  <a:pt x="454" y="814"/>
                  <a:pt x="454" y="818"/>
                </a:cubicBezTo>
                <a:cubicBezTo>
                  <a:pt x="454" y="825"/>
                  <a:pt x="460" y="831"/>
                  <a:pt x="467" y="831"/>
                </a:cubicBezTo>
                <a:cubicBezTo>
                  <a:pt x="474" y="831"/>
                  <a:pt x="480" y="825"/>
                  <a:pt x="480" y="818"/>
                </a:cubicBezTo>
                <a:cubicBezTo>
                  <a:pt x="480" y="813"/>
                  <a:pt x="477" y="809"/>
                  <a:pt x="474" y="807"/>
                </a:cubicBezTo>
                <a:cubicBezTo>
                  <a:pt x="556" y="650"/>
                  <a:pt x="556" y="650"/>
                  <a:pt x="556" y="650"/>
                </a:cubicBezTo>
                <a:cubicBezTo>
                  <a:pt x="558" y="650"/>
                  <a:pt x="560" y="651"/>
                  <a:pt x="562" y="651"/>
                </a:cubicBezTo>
                <a:cubicBezTo>
                  <a:pt x="569" y="651"/>
                  <a:pt x="574" y="645"/>
                  <a:pt x="574" y="638"/>
                </a:cubicBezTo>
                <a:cubicBezTo>
                  <a:pt x="574" y="637"/>
                  <a:pt x="574" y="635"/>
                  <a:pt x="574" y="634"/>
                </a:cubicBezTo>
                <a:cubicBezTo>
                  <a:pt x="591" y="627"/>
                  <a:pt x="591" y="627"/>
                  <a:pt x="591" y="627"/>
                </a:cubicBezTo>
                <a:cubicBezTo>
                  <a:pt x="810" y="730"/>
                  <a:pt x="810" y="730"/>
                  <a:pt x="810" y="730"/>
                </a:cubicBezTo>
                <a:cubicBezTo>
                  <a:pt x="809" y="731"/>
                  <a:pt x="809" y="732"/>
                  <a:pt x="809" y="733"/>
                </a:cubicBezTo>
                <a:cubicBezTo>
                  <a:pt x="809" y="737"/>
                  <a:pt x="811" y="741"/>
                  <a:pt x="814" y="743"/>
                </a:cubicBezTo>
                <a:cubicBezTo>
                  <a:pt x="662" y="936"/>
                  <a:pt x="662" y="936"/>
                  <a:pt x="662" y="936"/>
                </a:cubicBezTo>
                <a:cubicBezTo>
                  <a:pt x="661" y="937"/>
                  <a:pt x="661" y="937"/>
                  <a:pt x="661" y="937"/>
                </a:cubicBezTo>
                <a:cubicBezTo>
                  <a:pt x="1319" y="937"/>
                  <a:pt x="1319" y="937"/>
                  <a:pt x="1319" y="937"/>
                </a:cubicBezTo>
                <a:cubicBezTo>
                  <a:pt x="1320" y="938"/>
                  <a:pt x="1320" y="938"/>
                  <a:pt x="1320" y="938"/>
                </a:cubicBezTo>
                <a:lnTo>
                  <a:pt x="1320" y="937"/>
                </a:lnTo>
                <a:close/>
                <a:moveTo>
                  <a:pt x="1318" y="934"/>
                </a:moveTo>
                <a:cubicBezTo>
                  <a:pt x="1197" y="808"/>
                  <a:pt x="1197" y="808"/>
                  <a:pt x="1197" y="808"/>
                </a:cubicBezTo>
                <a:cubicBezTo>
                  <a:pt x="1199" y="806"/>
                  <a:pt x="1200" y="803"/>
                  <a:pt x="1200" y="800"/>
                </a:cubicBezTo>
                <a:cubicBezTo>
                  <a:pt x="1200" y="795"/>
                  <a:pt x="1197" y="790"/>
                  <a:pt x="1192" y="788"/>
                </a:cubicBezTo>
                <a:cubicBezTo>
                  <a:pt x="1283" y="453"/>
                  <a:pt x="1283" y="453"/>
                  <a:pt x="1283" y="453"/>
                </a:cubicBezTo>
                <a:cubicBezTo>
                  <a:pt x="1283" y="454"/>
                  <a:pt x="1284" y="454"/>
                  <a:pt x="1285" y="454"/>
                </a:cubicBezTo>
                <a:cubicBezTo>
                  <a:pt x="1285" y="454"/>
                  <a:pt x="1285" y="454"/>
                  <a:pt x="1285" y="454"/>
                </a:cubicBezTo>
                <a:lnTo>
                  <a:pt x="1318" y="934"/>
                </a:lnTo>
                <a:close/>
                <a:moveTo>
                  <a:pt x="1275" y="448"/>
                </a:moveTo>
                <a:cubicBezTo>
                  <a:pt x="1276" y="451"/>
                  <a:pt x="1278" y="452"/>
                  <a:pt x="1281" y="453"/>
                </a:cubicBezTo>
                <a:cubicBezTo>
                  <a:pt x="1190" y="788"/>
                  <a:pt x="1190" y="788"/>
                  <a:pt x="1190" y="788"/>
                </a:cubicBezTo>
                <a:cubicBezTo>
                  <a:pt x="1189" y="787"/>
                  <a:pt x="1188" y="787"/>
                  <a:pt x="1187" y="787"/>
                </a:cubicBezTo>
                <a:cubicBezTo>
                  <a:pt x="1181" y="787"/>
                  <a:pt x="1176" y="791"/>
                  <a:pt x="1175" y="797"/>
                </a:cubicBezTo>
                <a:cubicBezTo>
                  <a:pt x="834" y="736"/>
                  <a:pt x="834" y="736"/>
                  <a:pt x="834" y="736"/>
                </a:cubicBezTo>
                <a:cubicBezTo>
                  <a:pt x="835" y="735"/>
                  <a:pt x="835" y="734"/>
                  <a:pt x="835" y="733"/>
                </a:cubicBezTo>
                <a:cubicBezTo>
                  <a:pt x="835" y="731"/>
                  <a:pt x="834" y="730"/>
                  <a:pt x="834" y="728"/>
                </a:cubicBezTo>
                <a:lnTo>
                  <a:pt x="1275" y="448"/>
                </a:lnTo>
                <a:close/>
                <a:moveTo>
                  <a:pt x="256" y="459"/>
                </a:moveTo>
                <a:cubicBezTo>
                  <a:pt x="552" y="351"/>
                  <a:pt x="552" y="351"/>
                  <a:pt x="552" y="351"/>
                </a:cubicBezTo>
                <a:cubicBezTo>
                  <a:pt x="769" y="272"/>
                  <a:pt x="769" y="272"/>
                  <a:pt x="769" y="272"/>
                </a:cubicBezTo>
                <a:cubicBezTo>
                  <a:pt x="770" y="275"/>
                  <a:pt x="772" y="277"/>
                  <a:pt x="774" y="278"/>
                </a:cubicBezTo>
                <a:cubicBezTo>
                  <a:pt x="660" y="470"/>
                  <a:pt x="660" y="470"/>
                  <a:pt x="660" y="470"/>
                </a:cubicBezTo>
                <a:cubicBezTo>
                  <a:pt x="480" y="492"/>
                  <a:pt x="480" y="492"/>
                  <a:pt x="480" y="492"/>
                </a:cubicBezTo>
                <a:cubicBezTo>
                  <a:pt x="479" y="486"/>
                  <a:pt x="473" y="481"/>
                  <a:pt x="467" y="481"/>
                </a:cubicBezTo>
                <a:cubicBezTo>
                  <a:pt x="460" y="481"/>
                  <a:pt x="454" y="487"/>
                  <a:pt x="454" y="494"/>
                </a:cubicBezTo>
                <a:cubicBezTo>
                  <a:pt x="454" y="501"/>
                  <a:pt x="460" y="507"/>
                  <a:pt x="467" y="507"/>
                </a:cubicBezTo>
                <a:cubicBezTo>
                  <a:pt x="471" y="507"/>
                  <a:pt x="475" y="505"/>
                  <a:pt x="477" y="502"/>
                </a:cubicBezTo>
                <a:cubicBezTo>
                  <a:pt x="594" y="581"/>
                  <a:pt x="594" y="581"/>
                  <a:pt x="594" y="581"/>
                </a:cubicBezTo>
                <a:cubicBezTo>
                  <a:pt x="573" y="617"/>
                  <a:pt x="573" y="617"/>
                  <a:pt x="573" y="617"/>
                </a:cubicBezTo>
                <a:cubicBezTo>
                  <a:pt x="256" y="467"/>
                  <a:pt x="256" y="467"/>
                  <a:pt x="256" y="467"/>
                </a:cubicBezTo>
                <a:cubicBezTo>
                  <a:pt x="256" y="465"/>
                  <a:pt x="257" y="464"/>
                  <a:pt x="257" y="462"/>
                </a:cubicBezTo>
                <a:cubicBezTo>
                  <a:pt x="257" y="461"/>
                  <a:pt x="256" y="460"/>
                  <a:pt x="256" y="459"/>
                </a:cubicBezTo>
                <a:close/>
                <a:moveTo>
                  <a:pt x="595" y="580"/>
                </a:moveTo>
                <a:cubicBezTo>
                  <a:pt x="478" y="501"/>
                  <a:pt x="478" y="501"/>
                  <a:pt x="478" y="501"/>
                </a:cubicBezTo>
                <a:cubicBezTo>
                  <a:pt x="479" y="499"/>
                  <a:pt x="480" y="496"/>
                  <a:pt x="480" y="494"/>
                </a:cubicBezTo>
                <a:cubicBezTo>
                  <a:pt x="480" y="494"/>
                  <a:pt x="480" y="494"/>
                  <a:pt x="480" y="493"/>
                </a:cubicBezTo>
                <a:cubicBezTo>
                  <a:pt x="659" y="472"/>
                  <a:pt x="659" y="472"/>
                  <a:pt x="659" y="472"/>
                </a:cubicBezTo>
                <a:cubicBezTo>
                  <a:pt x="631" y="519"/>
                  <a:pt x="631" y="519"/>
                  <a:pt x="631" y="519"/>
                </a:cubicBezTo>
                <a:lnTo>
                  <a:pt x="595" y="580"/>
                </a:lnTo>
                <a:close/>
                <a:moveTo>
                  <a:pt x="596" y="582"/>
                </a:moveTo>
                <a:cubicBezTo>
                  <a:pt x="633" y="607"/>
                  <a:pt x="633" y="607"/>
                  <a:pt x="633" y="607"/>
                </a:cubicBezTo>
                <a:cubicBezTo>
                  <a:pt x="591" y="625"/>
                  <a:pt x="591" y="625"/>
                  <a:pt x="591" y="625"/>
                </a:cubicBezTo>
                <a:cubicBezTo>
                  <a:pt x="575" y="617"/>
                  <a:pt x="575" y="617"/>
                  <a:pt x="575" y="617"/>
                </a:cubicBezTo>
                <a:lnTo>
                  <a:pt x="596" y="582"/>
                </a:lnTo>
                <a:close/>
                <a:moveTo>
                  <a:pt x="596" y="581"/>
                </a:moveTo>
                <a:cubicBezTo>
                  <a:pt x="634" y="517"/>
                  <a:pt x="634" y="517"/>
                  <a:pt x="634" y="517"/>
                </a:cubicBezTo>
                <a:cubicBezTo>
                  <a:pt x="661" y="471"/>
                  <a:pt x="661" y="471"/>
                  <a:pt x="661" y="471"/>
                </a:cubicBezTo>
                <a:cubicBezTo>
                  <a:pt x="1074" y="422"/>
                  <a:pt x="1074" y="422"/>
                  <a:pt x="1074" y="422"/>
                </a:cubicBezTo>
                <a:cubicBezTo>
                  <a:pt x="1074" y="422"/>
                  <a:pt x="1074" y="423"/>
                  <a:pt x="1075" y="423"/>
                </a:cubicBezTo>
                <a:cubicBezTo>
                  <a:pt x="635" y="607"/>
                  <a:pt x="635" y="607"/>
                  <a:pt x="635" y="607"/>
                </a:cubicBezTo>
                <a:lnTo>
                  <a:pt x="596" y="581"/>
                </a:lnTo>
                <a:close/>
                <a:moveTo>
                  <a:pt x="1076" y="424"/>
                </a:moveTo>
                <a:cubicBezTo>
                  <a:pt x="1076" y="425"/>
                  <a:pt x="1077" y="426"/>
                  <a:pt x="1078" y="427"/>
                </a:cubicBezTo>
                <a:cubicBezTo>
                  <a:pt x="839" y="713"/>
                  <a:pt x="839" y="713"/>
                  <a:pt x="839" y="713"/>
                </a:cubicBezTo>
                <a:cubicBezTo>
                  <a:pt x="830" y="724"/>
                  <a:pt x="830" y="724"/>
                  <a:pt x="830" y="724"/>
                </a:cubicBezTo>
                <a:cubicBezTo>
                  <a:pt x="828" y="722"/>
                  <a:pt x="825" y="720"/>
                  <a:pt x="822" y="720"/>
                </a:cubicBezTo>
                <a:cubicBezTo>
                  <a:pt x="817" y="720"/>
                  <a:pt x="813" y="723"/>
                  <a:pt x="811" y="726"/>
                </a:cubicBezTo>
                <a:cubicBezTo>
                  <a:pt x="636" y="608"/>
                  <a:pt x="636" y="608"/>
                  <a:pt x="636" y="608"/>
                </a:cubicBezTo>
                <a:lnTo>
                  <a:pt x="1076" y="424"/>
                </a:lnTo>
                <a:close/>
                <a:moveTo>
                  <a:pt x="524" y="17"/>
                </a:moveTo>
                <a:cubicBezTo>
                  <a:pt x="525" y="16"/>
                  <a:pt x="525" y="16"/>
                  <a:pt x="525" y="15"/>
                </a:cubicBezTo>
                <a:cubicBezTo>
                  <a:pt x="1073" y="178"/>
                  <a:pt x="1073" y="178"/>
                  <a:pt x="1073" y="178"/>
                </a:cubicBezTo>
                <a:cubicBezTo>
                  <a:pt x="1073" y="179"/>
                  <a:pt x="1072" y="180"/>
                  <a:pt x="1072" y="180"/>
                </a:cubicBezTo>
                <a:cubicBezTo>
                  <a:pt x="1072" y="186"/>
                  <a:pt x="1077" y="191"/>
                  <a:pt x="1082" y="193"/>
                </a:cubicBezTo>
                <a:cubicBezTo>
                  <a:pt x="1084" y="403"/>
                  <a:pt x="1084" y="403"/>
                  <a:pt x="1084" y="403"/>
                </a:cubicBezTo>
                <a:cubicBezTo>
                  <a:pt x="1080" y="403"/>
                  <a:pt x="1076" y="406"/>
                  <a:pt x="1074" y="410"/>
                </a:cubicBezTo>
                <a:lnTo>
                  <a:pt x="524" y="17"/>
                </a:lnTo>
                <a:close/>
                <a:moveTo>
                  <a:pt x="1073" y="414"/>
                </a:moveTo>
                <a:cubicBezTo>
                  <a:pt x="1073" y="415"/>
                  <a:pt x="1072" y="415"/>
                  <a:pt x="1072" y="416"/>
                </a:cubicBezTo>
                <a:cubicBezTo>
                  <a:pt x="1072" y="417"/>
                  <a:pt x="1073" y="419"/>
                  <a:pt x="1073" y="420"/>
                </a:cubicBezTo>
                <a:cubicBezTo>
                  <a:pt x="662" y="470"/>
                  <a:pt x="662" y="470"/>
                  <a:pt x="662" y="470"/>
                </a:cubicBezTo>
                <a:cubicBezTo>
                  <a:pt x="775" y="279"/>
                  <a:pt x="775" y="279"/>
                  <a:pt x="775" y="279"/>
                </a:cubicBezTo>
                <a:cubicBezTo>
                  <a:pt x="777" y="280"/>
                  <a:pt x="779" y="280"/>
                  <a:pt x="781" y="280"/>
                </a:cubicBezTo>
                <a:cubicBezTo>
                  <a:pt x="786" y="280"/>
                  <a:pt x="790" y="278"/>
                  <a:pt x="792" y="274"/>
                </a:cubicBezTo>
                <a:lnTo>
                  <a:pt x="1073" y="414"/>
                </a:lnTo>
                <a:close/>
                <a:moveTo>
                  <a:pt x="533" y="161"/>
                </a:moveTo>
                <a:cubicBezTo>
                  <a:pt x="537" y="161"/>
                  <a:pt x="541" y="158"/>
                  <a:pt x="543" y="155"/>
                </a:cubicBezTo>
                <a:cubicBezTo>
                  <a:pt x="769" y="263"/>
                  <a:pt x="769" y="263"/>
                  <a:pt x="769" y="263"/>
                </a:cubicBezTo>
                <a:cubicBezTo>
                  <a:pt x="768" y="264"/>
                  <a:pt x="768" y="266"/>
                  <a:pt x="768" y="267"/>
                </a:cubicBezTo>
                <a:cubicBezTo>
                  <a:pt x="768" y="269"/>
                  <a:pt x="768" y="270"/>
                  <a:pt x="769" y="271"/>
                </a:cubicBezTo>
                <a:cubicBezTo>
                  <a:pt x="550" y="350"/>
                  <a:pt x="550" y="350"/>
                  <a:pt x="550" y="350"/>
                </a:cubicBezTo>
                <a:cubicBezTo>
                  <a:pt x="255" y="457"/>
                  <a:pt x="255" y="457"/>
                  <a:pt x="255" y="457"/>
                </a:cubicBezTo>
                <a:cubicBezTo>
                  <a:pt x="255" y="456"/>
                  <a:pt x="254" y="454"/>
                  <a:pt x="253" y="453"/>
                </a:cubicBezTo>
                <a:cubicBezTo>
                  <a:pt x="524" y="157"/>
                  <a:pt x="524" y="157"/>
                  <a:pt x="524" y="157"/>
                </a:cubicBezTo>
                <a:cubicBezTo>
                  <a:pt x="526" y="159"/>
                  <a:pt x="529" y="161"/>
                  <a:pt x="533" y="161"/>
                </a:cubicBezTo>
                <a:close/>
                <a:moveTo>
                  <a:pt x="530" y="101"/>
                </a:moveTo>
                <a:cubicBezTo>
                  <a:pt x="530" y="101"/>
                  <a:pt x="531" y="102"/>
                  <a:pt x="531" y="102"/>
                </a:cubicBezTo>
                <a:cubicBezTo>
                  <a:pt x="316" y="185"/>
                  <a:pt x="316" y="185"/>
                  <a:pt x="316" y="185"/>
                </a:cubicBezTo>
                <a:cubicBezTo>
                  <a:pt x="154" y="247"/>
                  <a:pt x="154" y="247"/>
                  <a:pt x="154" y="247"/>
                </a:cubicBezTo>
                <a:cubicBezTo>
                  <a:pt x="230" y="147"/>
                  <a:pt x="230" y="147"/>
                  <a:pt x="230" y="147"/>
                </a:cubicBezTo>
                <a:cubicBezTo>
                  <a:pt x="232" y="148"/>
                  <a:pt x="234" y="149"/>
                  <a:pt x="237" y="149"/>
                </a:cubicBezTo>
                <a:cubicBezTo>
                  <a:pt x="244" y="149"/>
                  <a:pt x="250" y="143"/>
                  <a:pt x="250" y="136"/>
                </a:cubicBezTo>
                <a:cubicBezTo>
                  <a:pt x="250" y="136"/>
                  <a:pt x="250" y="135"/>
                  <a:pt x="250" y="135"/>
                </a:cubicBezTo>
                <a:lnTo>
                  <a:pt x="530" y="101"/>
                </a:lnTo>
                <a:close/>
                <a:moveTo>
                  <a:pt x="227" y="144"/>
                </a:moveTo>
                <a:cubicBezTo>
                  <a:pt x="228" y="145"/>
                  <a:pt x="228" y="145"/>
                  <a:pt x="229" y="146"/>
                </a:cubicBezTo>
                <a:cubicBezTo>
                  <a:pt x="151" y="248"/>
                  <a:pt x="151" y="248"/>
                  <a:pt x="151" y="248"/>
                </a:cubicBezTo>
                <a:cubicBezTo>
                  <a:pt x="11" y="302"/>
                  <a:pt x="11" y="302"/>
                  <a:pt x="11" y="302"/>
                </a:cubicBezTo>
                <a:lnTo>
                  <a:pt x="227" y="144"/>
                </a:lnTo>
                <a:close/>
                <a:moveTo>
                  <a:pt x="7" y="305"/>
                </a:moveTo>
                <a:cubicBezTo>
                  <a:pt x="150" y="250"/>
                  <a:pt x="150" y="250"/>
                  <a:pt x="150" y="250"/>
                </a:cubicBezTo>
                <a:cubicBezTo>
                  <a:pt x="75" y="350"/>
                  <a:pt x="75" y="350"/>
                  <a:pt x="75" y="350"/>
                </a:cubicBezTo>
                <a:lnTo>
                  <a:pt x="7" y="305"/>
                </a:lnTo>
                <a:close/>
                <a:moveTo>
                  <a:pt x="76" y="351"/>
                </a:moveTo>
                <a:cubicBezTo>
                  <a:pt x="152" y="249"/>
                  <a:pt x="152" y="249"/>
                  <a:pt x="152" y="249"/>
                </a:cubicBezTo>
                <a:cubicBezTo>
                  <a:pt x="320" y="185"/>
                  <a:pt x="320" y="185"/>
                  <a:pt x="320" y="185"/>
                </a:cubicBezTo>
                <a:cubicBezTo>
                  <a:pt x="531" y="104"/>
                  <a:pt x="531" y="104"/>
                  <a:pt x="531" y="104"/>
                </a:cubicBezTo>
                <a:cubicBezTo>
                  <a:pt x="532" y="105"/>
                  <a:pt x="533" y="106"/>
                  <a:pt x="534" y="107"/>
                </a:cubicBezTo>
                <a:cubicBezTo>
                  <a:pt x="251" y="452"/>
                  <a:pt x="251" y="452"/>
                  <a:pt x="251" y="452"/>
                </a:cubicBezTo>
                <a:cubicBezTo>
                  <a:pt x="249" y="450"/>
                  <a:pt x="247" y="449"/>
                  <a:pt x="244" y="449"/>
                </a:cubicBezTo>
                <a:cubicBezTo>
                  <a:pt x="240" y="449"/>
                  <a:pt x="236" y="451"/>
                  <a:pt x="234" y="454"/>
                </a:cubicBezTo>
                <a:lnTo>
                  <a:pt x="76" y="351"/>
                </a:lnTo>
                <a:close/>
                <a:moveTo>
                  <a:pt x="472" y="806"/>
                </a:moveTo>
                <a:cubicBezTo>
                  <a:pt x="471" y="806"/>
                  <a:pt x="469" y="805"/>
                  <a:pt x="467" y="805"/>
                </a:cubicBezTo>
                <a:cubicBezTo>
                  <a:pt x="465" y="805"/>
                  <a:pt x="463" y="806"/>
                  <a:pt x="461" y="807"/>
                </a:cubicBezTo>
                <a:cubicBezTo>
                  <a:pt x="251" y="472"/>
                  <a:pt x="251" y="472"/>
                  <a:pt x="251" y="472"/>
                </a:cubicBezTo>
                <a:cubicBezTo>
                  <a:pt x="253" y="471"/>
                  <a:pt x="254" y="470"/>
                  <a:pt x="255" y="468"/>
                </a:cubicBezTo>
                <a:cubicBezTo>
                  <a:pt x="573" y="618"/>
                  <a:pt x="573" y="618"/>
                  <a:pt x="573" y="618"/>
                </a:cubicBezTo>
                <a:cubicBezTo>
                  <a:pt x="567" y="627"/>
                  <a:pt x="567" y="627"/>
                  <a:pt x="567" y="627"/>
                </a:cubicBezTo>
                <a:cubicBezTo>
                  <a:pt x="566" y="626"/>
                  <a:pt x="564" y="625"/>
                  <a:pt x="562" y="625"/>
                </a:cubicBezTo>
                <a:cubicBezTo>
                  <a:pt x="555" y="625"/>
                  <a:pt x="549" y="631"/>
                  <a:pt x="549" y="638"/>
                </a:cubicBezTo>
                <a:cubicBezTo>
                  <a:pt x="549" y="643"/>
                  <a:pt x="551" y="647"/>
                  <a:pt x="555" y="649"/>
                </a:cubicBezTo>
                <a:lnTo>
                  <a:pt x="472" y="806"/>
                </a:lnTo>
                <a:close/>
                <a:moveTo>
                  <a:pt x="573" y="632"/>
                </a:moveTo>
                <a:cubicBezTo>
                  <a:pt x="572" y="630"/>
                  <a:pt x="571" y="629"/>
                  <a:pt x="569" y="627"/>
                </a:cubicBezTo>
                <a:cubicBezTo>
                  <a:pt x="574" y="619"/>
                  <a:pt x="574" y="619"/>
                  <a:pt x="574" y="619"/>
                </a:cubicBezTo>
                <a:cubicBezTo>
                  <a:pt x="589" y="626"/>
                  <a:pt x="589" y="626"/>
                  <a:pt x="589" y="626"/>
                </a:cubicBezTo>
                <a:lnTo>
                  <a:pt x="573" y="632"/>
                </a:lnTo>
                <a:close/>
                <a:moveTo>
                  <a:pt x="593" y="626"/>
                </a:moveTo>
                <a:cubicBezTo>
                  <a:pt x="634" y="608"/>
                  <a:pt x="634" y="608"/>
                  <a:pt x="634" y="608"/>
                </a:cubicBezTo>
                <a:cubicBezTo>
                  <a:pt x="810" y="728"/>
                  <a:pt x="810" y="728"/>
                  <a:pt x="810" y="728"/>
                </a:cubicBezTo>
                <a:cubicBezTo>
                  <a:pt x="810" y="728"/>
                  <a:pt x="810" y="728"/>
                  <a:pt x="810" y="728"/>
                </a:cubicBezTo>
                <a:lnTo>
                  <a:pt x="593" y="626"/>
                </a:lnTo>
                <a:close/>
                <a:moveTo>
                  <a:pt x="664" y="935"/>
                </a:moveTo>
                <a:cubicBezTo>
                  <a:pt x="815" y="744"/>
                  <a:pt x="815" y="744"/>
                  <a:pt x="815" y="744"/>
                </a:cubicBezTo>
                <a:cubicBezTo>
                  <a:pt x="817" y="745"/>
                  <a:pt x="819" y="746"/>
                  <a:pt x="822" y="746"/>
                </a:cubicBezTo>
                <a:cubicBezTo>
                  <a:pt x="827" y="746"/>
                  <a:pt x="831" y="744"/>
                  <a:pt x="833" y="740"/>
                </a:cubicBezTo>
                <a:cubicBezTo>
                  <a:pt x="1315" y="935"/>
                  <a:pt x="1315" y="935"/>
                  <a:pt x="1315" y="935"/>
                </a:cubicBezTo>
                <a:lnTo>
                  <a:pt x="664" y="935"/>
                </a:lnTo>
                <a:close/>
                <a:moveTo>
                  <a:pt x="833" y="739"/>
                </a:moveTo>
                <a:cubicBezTo>
                  <a:pt x="834" y="738"/>
                  <a:pt x="834" y="738"/>
                  <a:pt x="834" y="738"/>
                </a:cubicBezTo>
                <a:cubicBezTo>
                  <a:pt x="1175" y="798"/>
                  <a:pt x="1175" y="798"/>
                  <a:pt x="1175" y="798"/>
                </a:cubicBezTo>
                <a:cubicBezTo>
                  <a:pt x="1175" y="799"/>
                  <a:pt x="1174" y="799"/>
                  <a:pt x="1174" y="800"/>
                </a:cubicBezTo>
                <a:cubicBezTo>
                  <a:pt x="1174" y="807"/>
                  <a:pt x="1180" y="813"/>
                  <a:pt x="1187" y="813"/>
                </a:cubicBezTo>
                <a:cubicBezTo>
                  <a:pt x="1191" y="813"/>
                  <a:pt x="1193" y="812"/>
                  <a:pt x="1196" y="809"/>
                </a:cubicBezTo>
                <a:cubicBezTo>
                  <a:pt x="1316" y="934"/>
                  <a:pt x="1316" y="934"/>
                  <a:pt x="1316" y="934"/>
                </a:cubicBezTo>
                <a:lnTo>
                  <a:pt x="833" y="739"/>
                </a:lnTo>
                <a:close/>
              </a:path>
            </a:pathLst>
          </a:custGeom>
          <a:solidFill>
            <a:srgbClr val="878787">
              <a:alpha val="45000"/>
            </a:srgbClr>
          </a:solidFill>
          <a:ln>
            <a:noFill/>
          </a:ln>
        </p:spPr>
        <p:txBody>
          <a:bodyPr vert="horz" wrap="square" lIns="68570" tIns="34285" rIns="68570" bIns="34285" numCol="1" anchor="t" anchorCtr="0" compatLnSpc="1"/>
          <a:lstStyle/>
          <a:p>
            <a:pPr defTabSz="913765">
              <a:defRPr/>
            </a:pPr>
            <a:endParaRPr lang="id-ID" kern="0">
              <a:solidFill>
                <a:sysClr val="windowText" lastClr="000000"/>
              </a:solidFill>
              <a:latin typeface="微软雅黑"/>
              <a:ea typeface="微软雅黑"/>
            </a:endParaRPr>
          </a:p>
        </p:txBody>
      </p:sp>
      <p:sp>
        <p:nvSpPr>
          <p:cNvPr id="48" name="Freeform 72"/>
          <p:cNvSpPr>
            <a:spLocks noEditPoints="1"/>
          </p:cNvSpPr>
          <p:nvPr/>
        </p:nvSpPr>
        <p:spPr bwMode="auto">
          <a:xfrm>
            <a:off x="-673869" y="3084580"/>
            <a:ext cx="4842838" cy="3439050"/>
          </a:xfrm>
          <a:custGeom>
            <a:avLst/>
            <a:gdLst>
              <a:gd name="T0" fmla="*/ 1287 w 1323"/>
              <a:gd name="T1" fmla="*/ 453 h 938"/>
              <a:gd name="T2" fmla="*/ 1274 w 1323"/>
              <a:gd name="T3" fmla="*/ 447 h 938"/>
              <a:gd name="T4" fmla="*/ 1080 w 1323"/>
              <a:gd name="T5" fmla="*/ 427 h 938"/>
              <a:gd name="T6" fmla="*/ 1084 w 1323"/>
              <a:gd name="T7" fmla="*/ 193 h 938"/>
              <a:gd name="T8" fmla="*/ 1242 w 1323"/>
              <a:gd name="T9" fmla="*/ 26 h 938"/>
              <a:gd name="T10" fmla="*/ 1238 w 1323"/>
              <a:gd name="T11" fmla="*/ 17 h 938"/>
              <a:gd name="T12" fmla="*/ 1073 w 1323"/>
              <a:gd name="T13" fmla="*/ 177 h 938"/>
              <a:gd name="T14" fmla="*/ 500 w 1323"/>
              <a:gd name="T15" fmla="*/ 12 h 938"/>
              <a:gd name="T16" fmla="*/ 1073 w 1323"/>
              <a:gd name="T17" fmla="*/ 413 h 938"/>
              <a:gd name="T18" fmla="*/ 770 w 1323"/>
              <a:gd name="T19" fmla="*/ 261 h 938"/>
              <a:gd name="T20" fmla="*/ 520 w 1323"/>
              <a:gd name="T21" fmla="*/ 148 h 938"/>
              <a:gd name="T22" fmla="*/ 543 w 1323"/>
              <a:gd name="T23" fmla="*/ 111 h 938"/>
              <a:gd name="T24" fmla="*/ 530 w 1323"/>
              <a:gd name="T25" fmla="*/ 99 h 938"/>
              <a:gd name="T26" fmla="*/ 226 w 1323"/>
              <a:gd name="T27" fmla="*/ 143 h 938"/>
              <a:gd name="T28" fmla="*/ 0 w 1323"/>
              <a:gd name="T29" fmla="*/ 308 h 938"/>
              <a:gd name="T30" fmla="*/ 6 w 1323"/>
              <a:gd name="T31" fmla="*/ 444 h 938"/>
              <a:gd name="T32" fmla="*/ 244 w 1323"/>
              <a:gd name="T33" fmla="*/ 475 h 938"/>
              <a:gd name="T34" fmla="*/ 467 w 1323"/>
              <a:gd name="T35" fmla="*/ 831 h 938"/>
              <a:gd name="T36" fmla="*/ 562 w 1323"/>
              <a:gd name="T37" fmla="*/ 651 h 938"/>
              <a:gd name="T38" fmla="*/ 810 w 1323"/>
              <a:gd name="T39" fmla="*/ 730 h 938"/>
              <a:gd name="T40" fmla="*/ 661 w 1323"/>
              <a:gd name="T41" fmla="*/ 937 h 938"/>
              <a:gd name="T42" fmla="*/ 1318 w 1323"/>
              <a:gd name="T43" fmla="*/ 934 h 938"/>
              <a:gd name="T44" fmla="*/ 1283 w 1323"/>
              <a:gd name="T45" fmla="*/ 453 h 938"/>
              <a:gd name="T46" fmla="*/ 1275 w 1323"/>
              <a:gd name="T47" fmla="*/ 448 h 938"/>
              <a:gd name="T48" fmla="*/ 1175 w 1323"/>
              <a:gd name="T49" fmla="*/ 797 h 938"/>
              <a:gd name="T50" fmla="*/ 1275 w 1323"/>
              <a:gd name="T51" fmla="*/ 448 h 938"/>
              <a:gd name="T52" fmla="*/ 774 w 1323"/>
              <a:gd name="T53" fmla="*/ 278 h 938"/>
              <a:gd name="T54" fmla="*/ 454 w 1323"/>
              <a:gd name="T55" fmla="*/ 494 h 938"/>
              <a:gd name="T56" fmla="*/ 573 w 1323"/>
              <a:gd name="T57" fmla="*/ 617 h 938"/>
              <a:gd name="T58" fmla="*/ 595 w 1323"/>
              <a:gd name="T59" fmla="*/ 580 h 938"/>
              <a:gd name="T60" fmla="*/ 659 w 1323"/>
              <a:gd name="T61" fmla="*/ 472 h 938"/>
              <a:gd name="T62" fmla="*/ 633 w 1323"/>
              <a:gd name="T63" fmla="*/ 607 h 938"/>
              <a:gd name="T64" fmla="*/ 596 w 1323"/>
              <a:gd name="T65" fmla="*/ 581 h 938"/>
              <a:gd name="T66" fmla="*/ 1075 w 1323"/>
              <a:gd name="T67" fmla="*/ 423 h 938"/>
              <a:gd name="T68" fmla="*/ 1078 w 1323"/>
              <a:gd name="T69" fmla="*/ 427 h 938"/>
              <a:gd name="T70" fmla="*/ 811 w 1323"/>
              <a:gd name="T71" fmla="*/ 726 h 938"/>
              <a:gd name="T72" fmla="*/ 525 w 1323"/>
              <a:gd name="T73" fmla="*/ 15 h 938"/>
              <a:gd name="T74" fmla="*/ 1084 w 1323"/>
              <a:gd name="T75" fmla="*/ 403 h 938"/>
              <a:gd name="T76" fmla="*/ 1072 w 1323"/>
              <a:gd name="T77" fmla="*/ 416 h 938"/>
              <a:gd name="T78" fmla="*/ 781 w 1323"/>
              <a:gd name="T79" fmla="*/ 280 h 938"/>
              <a:gd name="T80" fmla="*/ 543 w 1323"/>
              <a:gd name="T81" fmla="*/ 155 h 938"/>
              <a:gd name="T82" fmla="*/ 550 w 1323"/>
              <a:gd name="T83" fmla="*/ 350 h 938"/>
              <a:gd name="T84" fmla="*/ 533 w 1323"/>
              <a:gd name="T85" fmla="*/ 161 h 938"/>
              <a:gd name="T86" fmla="*/ 154 w 1323"/>
              <a:gd name="T87" fmla="*/ 247 h 938"/>
              <a:gd name="T88" fmla="*/ 250 w 1323"/>
              <a:gd name="T89" fmla="*/ 135 h 938"/>
              <a:gd name="T90" fmla="*/ 151 w 1323"/>
              <a:gd name="T91" fmla="*/ 248 h 938"/>
              <a:gd name="T92" fmla="*/ 150 w 1323"/>
              <a:gd name="T93" fmla="*/ 250 h 938"/>
              <a:gd name="T94" fmla="*/ 152 w 1323"/>
              <a:gd name="T95" fmla="*/ 249 h 938"/>
              <a:gd name="T96" fmla="*/ 251 w 1323"/>
              <a:gd name="T97" fmla="*/ 452 h 938"/>
              <a:gd name="T98" fmla="*/ 472 w 1323"/>
              <a:gd name="T99" fmla="*/ 806 h 938"/>
              <a:gd name="T100" fmla="*/ 255 w 1323"/>
              <a:gd name="T101" fmla="*/ 468 h 938"/>
              <a:gd name="T102" fmla="*/ 549 w 1323"/>
              <a:gd name="T103" fmla="*/ 638 h 938"/>
              <a:gd name="T104" fmla="*/ 569 w 1323"/>
              <a:gd name="T105" fmla="*/ 627 h 938"/>
              <a:gd name="T106" fmla="*/ 593 w 1323"/>
              <a:gd name="T107" fmla="*/ 626 h 938"/>
              <a:gd name="T108" fmla="*/ 593 w 1323"/>
              <a:gd name="T109" fmla="*/ 626 h 938"/>
              <a:gd name="T110" fmla="*/ 833 w 1323"/>
              <a:gd name="T111" fmla="*/ 740 h 938"/>
              <a:gd name="T112" fmla="*/ 834 w 1323"/>
              <a:gd name="T113" fmla="*/ 738 h 938"/>
              <a:gd name="T114" fmla="*/ 1196 w 1323"/>
              <a:gd name="T115" fmla="*/ 809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23" h="938">
                <a:moveTo>
                  <a:pt x="1320" y="937"/>
                </a:moveTo>
                <a:cubicBezTo>
                  <a:pt x="1323" y="937"/>
                  <a:pt x="1323" y="937"/>
                  <a:pt x="1323" y="937"/>
                </a:cubicBezTo>
                <a:cubicBezTo>
                  <a:pt x="1320" y="935"/>
                  <a:pt x="1320" y="935"/>
                  <a:pt x="1320" y="935"/>
                </a:cubicBezTo>
                <a:cubicBezTo>
                  <a:pt x="1287" y="453"/>
                  <a:pt x="1287" y="453"/>
                  <a:pt x="1287" y="453"/>
                </a:cubicBezTo>
                <a:cubicBezTo>
                  <a:pt x="1293" y="453"/>
                  <a:pt x="1298" y="447"/>
                  <a:pt x="1298" y="441"/>
                </a:cubicBezTo>
                <a:cubicBezTo>
                  <a:pt x="1298" y="434"/>
                  <a:pt x="1292" y="428"/>
                  <a:pt x="1285" y="428"/>
                </a:cubicBezTo>
                <a:cubicBezTo>
                  <a:pt x="1278" y="428"/>
                  <a:pt x="1272" y="434"/>
                  <a:pt x="1272" y="441"/>
                </a:cubicBezTo>
                <a:cubicBezTo>
                  <a:pt x="1272" y="443"/>
                  <a:pt x="1273" y="445"/>
                  <a:pt x="1274" y="447"/>
                </a:cubicBezTo>
                <a:cubicBezTo>
                  <a:pt x="833" y="727"/>
                  <a:pt x="833" y="727"/>
                  <a:pt x="833" y="727"/>
                </a:cubicBezTo>
                <a:cubicBezTo>
                  <a:pt x="832" y="726"/>
                  <a:pt x="832" y="725"/>
                  <a:pt x="831" y="725"/>
                </a:cubicBezTo>
                <a:cubicBezTo>
                  <a:pt x="837" y="717"/>
                  <a:pt x="837" y="717"/>
                  <a:pt x="837" y="717"/>
                </a:cubicBezTo>
                <a:cubicBezTo>
                  <a:pt x="1080" y="427"/>
                  <a:pt x="1080" y="427"/>
                  <a:pt x="1080" y="427"/>
                </a:cubicBezTo>
                <a:cubicBezTo>
                  <a:pt x="1081" y="428"/>
                  <a:pt x="1083" y="429"/>
                  <a:pt x="1085" y="429"/>
                </a:cubicBezTo>
                <a:cubicBezTo>
                  <a:pt x="1092" y="429"/>
                  <a:pt x="1098" y="423"/>
                  <a:pt x="1098" y="416"/>
                </a:cubicBezTo>
                <a:cubicBezTo>
                  <a:pt x="1098" y="409"/>
                  <a:pt x="1093" y="403"/>
                  <a:pt x="1086" y="403"/>
                </a:cubicBezTo>
                <a:cubicBezTo>
                  <a:pt x="1084" y="193"/>
                  <a:pt x="1084" y="193"/>
                  <a:pt x="1084" y="193"/>
                </a:cubicBezTo>
                <a:cubicBezTo>
                  <a:pt x="1084" y="193"/>
                  <a:pt x="1085" y="193"/>
                  <a:pt x="1085" y="193"/>
                </a:cubicBezTo>
                <a:cubicBezTo>
                  <a:pt x="1092" y="193"/>
                  <a:pt x="1098" y="187"/>
                  <a:pt x="1098" y="180"/>
                </a:cubicBezTo>
                <a:cubicBezTo>
                  <a:pt x="1098" y="177"/>
                  <a:pt x="1096" y="173"/>
                  <a:pt x="1094" y="171"/>
                </a:cubicBezTo>
                <a:cubicBezTo>
                  <a:pt x="1242" y="26"/>
                  <a:pt x="1242" y="26"/>
                  <a:pt x="1242" y="26"/>
                </a:cubicBezTo>
                <a:cubicBezTo>
                  <a:pt x="1244" y="28"/>
                  <a:pt x="1247" y="29"/>
                  <a:pt x="1250" y="29"/>
                </a:cubicBezTo>
                <a:cubicBezTo>
                  <a:pt x="1257" y="29"/>
                  <a:pt x="1263" y="24"/>
                  <a:pt x="1263" y="17"/>
                </a:cubicBezTo>
                <a:cubicBezTo>
                  <a:pt x="1263" y="10"/>
                  <a:pt x="1257" y="4"/>
                  <a:pt x="1250" y="4"/>
                </a:cubicBezTo>
                <a:cubicBezTo>
                  <a:pt x="1243" y="4"/>
                  <a:pt x="1238" y="10"/>
                  <a:pt x="1238" y="17"/>
                </a:cubicBezTo>
                <a:cubicBezTo>
                  <a:pt x="1238" y="20"/>
                  <a:pt x="1239" y="23"/>
                  <a:pt x="1241" y="25"/>
                </a:cubicBezTo>
                <a:cubicBezTo>
                  <a:pt x="1093" y="170"/>
                  <a:pt x="1093" y="170"/>
                  <a:pt x="1093" y="170"/>
                </a:cubicBezTo>
                <a:cubicBezTo>
                  <a:pt x="1090" y="168"/>
                  <a:pt x="1088" y="168"/>
                  <a:pt x="1085" y="168"/>
                </a:cubicBezTo>
                <a:cubicBezTo>
                  <a:pt x="1079" y="168"/>
                  <a:pt x="1075" y="171"/>
                  <a:pt x="1073" y="177"/>
                </a:cubicBezTo>
                <a:cubicBezTo>
                  <a:pt x="525" y="14"/>
                  <a:pt x="525" y="14"/>
                  <a:pt x="525" y="14"/>
                </a:cubicBezTo>
                <a:cubicBezTo>
                  <a:pt x="525" y="13"/>
                  <a:pt x="525" y="13"/>
                  <a:pt x="525" y="12"/>
                </a:cubicBezTo>
                <a:cubicBezTo>
                  <a:pt x="525" y="5"/>
                  <a:pt x="520" y="0"/>
                  <a:pt x="512" y="0"/>
                </a:cubicBezTo>
                <a:cubicBezTo>
                  <a:pt x="505" y="0"/>
                  <a:pt x="500" y="5"/>
                  <a:pt x="500" y="12"/>
                </a:cubicBezTo>
                <a:cubicBezTo>
                  <a:pt x="500" y="19"/>
                  <a:pt x="505" y="25"/>
                  <a:pt x="512" y="25"/>
                </a:cubicBezTo>
                <a:cubicBezTo>
                  <a:pt x="517" y="25"/>
                  <a:pt x="522" y="22"/>
                  <a:pt x="524" y="18"/>
                </a:cubicBezTo>
                <a:cubicBezTo>
                  <a:pt x="1073" y="412"/>
                  <a:pt x="1073" y="412"/>
                  <a:pt x="1073" y="412"/>
                </a:cubicBezTo>
                <a:cubicBezTo>
                  <a:pt x="1073" y="412"/>
                  <a:pt x="1073" y="412"/>
                  <a:pt x="1073" y="413"/>
                </a:cubicBezTo>
                <a:cubicBezTo>
                  <a:pt x="793" y="272"/>
                  <a:pt x="793" y="272"/>
                  <a:pt x="793" y="272"/>
                </a:cubicBezTo>
                <a:cubicBezTo>
                  <a:pt x="793" y="271"/>
                  <a:pt x="794" y="269"/>
                  <a:pt x="794" y="267"/>
                </a:cubicBezTo>
                <a:cubicBezTo>
                  <a:pt x="794" y="260"/>
                  <a:pt x="788" y="255"/>
                  <a:pt x="781" y="255"/>
                </a:cubicBezTo>
                <a:cubicBezTo>
                  <a:pt x="776" y="255"/>
                  <a:pt x="772" y="257"/>
                  <a:pt x="770" y="261"/>
                </a:cubicBezTo>
                <a:cubicBezTo>
                  <a:pt x="544" y="153"/>
                  <a:pt x="544" y="153"/>
                  <a:pt x="544" y="153"/>
                </a:cubicBezTo>
                <a:cubicBezTo>
                  <a:pt x="545" y="152"/>
                  <a:pt x="546" y="150"/>
                  <a:pt x="546" y="148"/>
                </a:cubicBezTo>
                <a:cubicBezTo>
                  <a:pt x="546" y="141"/>
                  <a:pt x="540" y="135"/>
                  <a:pt x="533" y="135"/>
                </a:cubicBezTo>
                <a:cubicBezTo>
                  <a:pt x="526" y="135"/>
                  <a:pt x="520" y="141"/>
                  <a:pt x="520" y="148"/>
                </a:cubicBezTo>
                <a:cubicBezTo>
                  <a:pt x="520" y="151"/>
                  <a:pt x="521" y="153"/>
                  <a:pt x="523" y="155"/>
                </a:cubicBezTo>
                <a:cubicBezTo>
                  <a:pt x="258" y="446"/>
                  <a:pt x="258" y="446"/>
                  <a:pt x="258" y="446"/>
                </a:cubicBezTo>
                <a:cubicBezTo>
                  <a:pt x="535" y="108"/>
                  <a:pt x="535" y="108"/>
                  <a:pt x="535" y="108"/>
                </a:cubicBezTo>
                <a:cubicBezTo>
                  <a:pt x="537" y="110"/>
                  <a:pt x="540" y="111"/>
                  <a:pt x="543" y="111"/>
                </a:cubicBezTo>
                <a:cubicBezTo>
                  <a:pt x="550" y="111"/>
                  <a:pt x="556" y="105"/>
                  <a:pt x="556" y="98"/>
                </a:cubicBezTo>
                <a:cubicBezTo>
                  <a:pt x="556" y="91"/>
                  <a:pt x="550" y="86"/>
                  <a:pt x="543" y="86"/>
                </a:cubicBezTo>
                <a:cubicBezTo>
                  <a:pt x="536" y="86"/>
                  <a:pt x="530" y="91"/>
                  <a:pt x="530" y="98"/>
                </a:cubicBezTo>
                <a:cubicBezTo>
                  <a:pt x="530" y="99"/>
                  <a:pt x="530" y="99"/>
                  <a:pt x="530" y="99"/>
                </a:cubicBezTo>
                <a:cubicBezTo>
                  <a:pt x="250" y="134"/>
                  <a:pt x="250" y="134"/>
                  <a:pt x="250" y="134"/>
                </a:cubicBezTo>
                <a:cubicBezTo>
                  <a:pt x="249" y="128"/>
                  <a:pt x="243" y="123"/>
                  <a:pt x="237" y="123"/>
                </a:cubicBezTo>
                <a:cubicBezTo>
                  <a:pt x="230" y="123"/>
                  <a:pt x="224" y="129"/>
                  <a:pt x="224" y="136"/>
                </a:cubicBezTo>
                <a:cubicBezTo>
                  <a:pt x="224" y="139"/>
                  <a:pt x="225" y="141"/>
                  <a:pt x="226" y="143"/>
                </a:cubicBezTo>
                <a:cubicBezTo>
                  <a:pt x="5" y="304"/>
                  <a:pt x="5" y="304"/>
                  <a:pt x="5" y="304"/>
                </a:cubicBezTo>
                <a:cubicBezTo>
                  <a:pt x="3" y="305"/>
                  <a:pt x="3" y="305"/>
                  <a:pt x="3" y="305"/>
                </a:cubicBezTo>
                <a:cubicBezTo>
                  <a:pt x="4" y="305"/>
                  <a:pt x="4" y="305"/>
                  <a:pt x="4" y="305"/>
                </a:cubicBezTo>
                <a:cubicBezTo>
                  <a:pt x="0" y="308"/>
                  <a:pt x="0" y="308"/>
                  <a:pt x="0" y="308"/>
                </a:cubicBezTo>
                <a:cubicBezTo>
                  <a:pt x="5" y="306"/>
                  <a:pt x="5" y="306"/>
                  <a:pt x="5" y="306"/>
                </a:cubicBezTo>
                <a:cubicBezTo>
                  <a:pt x="74" y="351"/>
                  <a:pt x="74" y="351"/>
                  <a:pt x="74" y="351"/>
                </a:cubicBezTo>
                <a:cubicBezTo>
                  <a:pt x="4" y="443"/>
                  <a:pt x="4" y="443"/>
                  <a:pt x="4" y="443"/>
                </a:cubicBezTo>
                <a:cubicBezTo>
                  <a:pt x="6" y="444"/>
                  <a:pt x="6" y="444"/>
                  <a:pt x="6" y="444"/>
                </a:cubicBezTo>
                <a:cubicBezTo>
                  <a:pt x="75" y="352"/>
                  <a:pt x="75" y="352"/>
                  <a:pt x="75" y="352"/>
                </a:cubicBezTo>
                <a:cubicBezTo>
                  <a:pt x="233" y="455"/>
                  <a:pt x="233" y="455"/>
                  <a:pt x="233" y="455"/>
                </a:cubicBezTo>
                <a:cubicBezTo>
                  <a:pt x="232" y="457"/>
                  <a:pt x="231" y="460"/>
                  <a:pt x="231" y="462"/>
                </a:cubicBezTo>
                <a:cubicBezTo>
                  <a:pt x="231" y="469"/>
                  <a:pt x="237" y="475"/>
                  <a:pt x="244" y="475"/>
                </a:cubicBezTo>
                <a:cubicBezTo>
                  <a:pt x="246" y="475"/>
                  <a:pt x="248" y="474"/>
                  <a:pt x="250" y="473"/>
                </a:cubicBezTo>
                <a:cubicBezTo>
                  <a:pt x="460" y="808"/>
                  <a:pt x="460" y="808"/>
                  <a:pt x="460" y="808"/>
                </a:cubicBezTo>
                <a:cubicBezTo>
                  <a:pt x="456" y="810"/>
                  <a:pt x="454" y="814"/>
                  <a:pt x="454" y="818"/>
                </a:cubicBezTo>
                <a:cubicBezTo>
                  <a:pt x="454" y="825"/>
                  <a:pt x="460" y="831"/>
                  <a:pt x="467" y="831"/>
                </a:cubicBezTo>
                <a:cubicBezTo>
                  <a:pt x="474" y="831"/>
                  <a:pt x="480" y="825"/>
                  <a:pt x="480" y="818"/>
                </a:cubicBezTo>
                <a:cubicBezTo>
                  <a:pt x="480" y="813"/>
                  <a:pt x="477" y="809"/>
                  <a:pt x="474" y="807"/>
                </a:cubicBezTo>
                <a:cubicBezTo>
                  <a:pt x="556" y="650"/>
                  <a:pt x="556" y="650"/>
                  <a:pt x="556" y="650"/>
                </a:cubicBezTo>
                <a:cubicBezTo>
                  <a:pt x="558" y="650"/>
                  <a:pt x="560" y="651"/>
                  <a:pt x="562" y="651"/>
                </a:cubicBezTo>
                <a:cubicBezTo>
                  <a:pt x="569" y="651"/>
                  <a:pt x="574" y="645"/>
                  <a:pt x="574" y="638"/>
                </a:cubicBezTo>
                <a:cubicBezTo>
                  <a:pt x="574" y="637"/>
                  <a:pt x="574" y="635"/>
                  <a:pt x="574" y="634"/>
                </a:cubicBezTo>
                <a:cubicBezTo>
                  <a:pt x="591" y="627"/>
                  <a:pt x="591" y="627"/>
                  <a:pt x="591" y="627"/>
                </a:cubicBezTo>
                <a:cubicBezTo>
                  <a:pt x="810" y="730"/>
                  <a:pt x="810" y="730"/>
                  <a:pt x="810" y="730"/>
                </a:cubicBezTo>
                <a:cubicBezTo>
                  <a:pt x="809" y="731"/>
                  <a:pt x="809" y="732"/>
                  <a:pt x="809" y="733"/>
                </a:cubicBezTo>
                <a:cubicBezTo>
                  <a:pt x="809" y="737"/>
                  <a:pt x="811" y="741"/>
                  <a:pt x="814" y="743"/>
                </a:cubicBezTo>
                <a:cubicBezTo>
                  <a:pt x="662" y="936"/>
                  <a:pt x="662" y="936"/>
                  <a:pt x="662" y="936"/>
                </a:cubicBezTo>
                <a:cubicBezTo>
                  <a:pt x="661" y="937"/>
                  <a:pt x="661" y="937"/>
                  <a:pt x="661" y="937"/>
                </a:cubicBezTo>
                <a:cubicBezTo>
                  <a:pt x="1319" y="937"/>
                  <a:pt x="1319" y="937"/>
                  <a:pt x="1319" y="937"/>
                </a:cubicBezTo>
                <a:cubicBezTo>
                  <a:pt x="1320" y="938"/>
                  <a:pt x="1320" y="938"/>
                  <a:pt x="1320" y="938"/>
                </a:cubicBezTo>
                <a:lnTo>
                  <a:pt x="1320" y="937"/>
                </a:lnTo>
                <a:close/>
                <a:moveTo>
                  <a:pt x="1318" y="934"/>
                </a:moveTo>
                <a:cubicBezTo>
                  <a:pt x="1197" y="808"/>
                  <a:pt x="1197" y="808"/>
                  <a:pt x="1197" y="808"/>
                </a:cubicBezTo>
                <a:cubicBezTo>
                  <a:pt x="1199" y="806"/>
                  <a:pt x="1200" y="803"/>
                  <a:pt x="1200" y="800"/>
                </a:cubicBezTo>
                <a:cubicBezTo>
                  <a:pt x="1200" y="795"/>
                  <a:pt x="1197" y="790"/>
                  <a:pt x="1192" y="788"/>
                </a:cubicBezTo>
                <a:cubicBezTo>
                  <a:pt x="1283" y="453"/>
                  <a:pt x="1283" y="453"/>
                  <a:pt x="1283" y="453"/>
                </a:cubicBezTo>
                <a:cubicBezTo>
                  <a:pt x="1283" y="454"/>
                  <a:pt x="1284" y="454"/>
                  <a:pt x="1285" y="454"/>
                </a:cubicBezTo>
                <a:cubicBezTo>
                  <a:pt x="1285" y="454"/>
                  <a:pt x="1285" y="454"/>
                  <a:pt x="1285" y="454"/>
                </a:cubicBezTo>
                <a:lnTo>
                  <a:pt x="1318" y="934"/>
                </a:lnTo>
                <a:close/>
                <a:moveTo>
                  <a:pt x="1275" y="448"/>
                </a:moveTo>
                <a:cubicBezTo>
                  <a:pt x="1276" y="451"/>
                  <a:pt x="1278" y="452"/>
                  <a:pt x="1281" y="453"/>
                </a:cubicBezTo>
                <a:cubicBezTo>
                  <a:pt x="1190" y="788"/>
                  <a:pt x="1190" y="788"/>
                  <a:pt x="1190" y="788"/>
                </a:cubicBezTo>
                <a:cubicBezTo>
                  <a:pt x="1189" y="787"/>
                  <a:pt x="1188" y="787"/>
                  <a:pt x="1187" y="787"/>
                </a:cubicBezTo>
                <a:cubicBezTo>
                  <a:pt x="1181" y="787"/>
                  <a:pt x="1176" y="791"/>
                  <a:pt x="1175" y="797"/>
                </a:cubicBezTo>
                <a:cubicBezTo>
                  <a:pt x="834" y="736"/>
                  <a:pt x="834" y="736"/>
                  <a:pt x="834" y="736"/>
                </a:cubicBezTo>
                <a:cubicBezTo>
                  <a:pt x="835" y="735"/>
                  <a:pt x="835" y="734"/>
                  <a:pt x="835" y="733"/>
                </a:cubicBezTo>
                <a:cubicBezTo>
                  <a:pt x="835" y="731"/>
                  <a:pt x="834" y="730"/>
                  <a:pt x="834" y="728"/>
                </a:cubicBezTo>
                <a:lnTo>
                  <a:pt x="1275" y="448"/>
                </a:lnTo>
                <a:close/>
                <a:moveTo>
                  <a:pt x="256" y="459"/>
                </a:moveTo>
                <a:cubicBezTo>
                  <a:pt x="552" y="351"/>
                  <a:pt x="552" y="351"/>
                  <a:pt x="552" y="351"/>
                </a:cubicBezTo>
                <a:cubicBezTo>
                  <a:pt x="769" y="272"/>
                  <a:pt x="769" y="272"/>
                  <a:pt x="769" y="272"/>
                </a:cubicBezTo>
                <a:cubicBezTo>
                  <a:pt x="770" y="275"/>
                  <a:pt x="772" y="277"/>
                  <a:pt x="774" y="278"/>
                </a:cubicBezTo>
                <a:cubicBezTo>
                  <a:pt x="660" y="470"/>
                  <a:pt x="660" y="470"/>
                  <a:pt x="660" y="470"/>
                </a:cubicBezTo>
                <a:cubicBezTo>
                  <a:pt x="480" y="492"/>
                  <a:pt x="480" y="492"/>
                  <a:pt x="480" y="492"/>
                </a:cubicBezTo>
                <a:cubicBezTo>
                  <a:pt x="479" y="486"/>
                  <a:pt x="473" y="481"/>
                  <a:pt x="467" y="481"/>
                </a:cubicBezTo>
                <a:cubicBezTo>
                  <a:pt x="460" y="481"/>
                  <a:pt x="454" y="487"/>
                  <a:pt x="454" y="494"/>
                </a:cubicBezTo>
                <a:cubicBezTo>
                  <a:pt x="454" y="501"/>
                  <a:pt x="460" y="507"/>
                  <a:pt x="467" y="507"/>
                </a:cubicBezTo>
                <a:cubicBezTo>
                  <a:pt x="471" y="507"/>
                  <a:pt x="475" y="505"/>
                  <a:pt x="477" y="502"/>
                </a:cubicBezTo>
                <a:cubicBezTo>
                  <a:pt x="594" y="581"/>
                  <a:pt x="594" y="581"/>
                  <a:pt x="594" y="581"/>
                </a:cubicBezTo>
                <a:cubicBezTo>
                  <a:pt x="573" y="617"/>
                  <a:pt x="573" y="617"/>
                  <a:pt x="573" y="617"/>
                </a:cubicBezTo>
                <a:cubicBezTo>
                  <a:pt x="256" y="467"/>
                  <a:pt x="256" y="467"/>
                  <a:pt x="256" y="467"/>
                </a:cubicBezTo>
                <a:cubicBezTo>
                  <a:pt x="256" y="465"/>
                  <a:pt x="257" y="464"/>
                  <a:pt x="257" y="462"/>
                </a:cubicBezTo>
                <a:cubicBezTo>
                  <a:pt x="257" y="461"/>
                  <a:pt x="256" y="460"/>
                  <a:pt x="256" y="459"/>
                </a:cubicBezTo>
                <a:close/>
                <a:moveTo>
                  <a:pt x="595" y="580"/>
                </a:moveTo>
                <a:cubicBezTo>
                  <a:pt x="478" y="501"/>
                  <a:pt x="478" y="501"/>
                  <a:pt x="478" y="501"/>
                </a:cubicBezTo>
                <a:cubicBezTo>
                  <a:pt x="479" y="499"/>
                  <a:pt x="480" y="496"/>
                  <a:pt x="480" y="494"/>
                </a:cubicBezTo>
                <a:cubicBezTo>
                  <a:pt x="480" y="494"/>
                  <a:pt x="480" y="494"/>
                  <a:pt x="480" y="493"/>
                </a:cubicBezTo>
                <a:cubicBezTo>
                  <a:pt x="659" y="472"/>
                  <a:pt x="659" y="472"/>
                  <a:pt x="659" y="472"/>
                </a:cubicBezTo>
                <a:cubicBezTo>
                  <a:pt x="631" y="519"/>
                  <a:pt x="631" y="519"/>
                  <a:pt x="631" y="519"/>
                </a:cubicBezTo>
                <a:lnTo>
                  <a:pt x="595" y="580"/>
                </a:lnTo>
                <a:close/>
                <a:moveTo>
                  <a:pt x="596" y="582"/>
                </a:moveTo>
                <a:cubicBezTo>
                  <a:pt x="633" y="607"/>
                  <a:pt x="633" y="607"/>
                  <a:pt x="633" y="607"/>
                </a:cubicBezTo>
                <a:cubicBezTo>
                  <a:pt x="591" y="625"/>
                  <a:pt x="591" y="625"/>
                  <a:pt x="591" y="625"/>
                </a:cubicBezTo>
                <a:cubicBezTo>
                  <a:pt x="575" y="617"/>
                  <a:pt x="575" y="617"/>
                  <a:pt x="575" y="617"/>
                </a:cubicBezTo>
                <a:lnTo>
                  <a:pt x="596" y="582"/>
                </a:lnTo>
                <a:close/>
                <a:moveTo>
                  <a:pt x="596" y="581"/>
                </a:moveTo>
                <a:cubicBezTo>
                  <a:pt x="634" y="517"/>
                  <a:pt x="634" y="517"/>
                  <a:pt x="634" y="517"/>
                </a:cubicBezTo>
                <a:cubicBezTo>
                  <a:pt x="661" y="471"/>
                  <a:pt x="661" y="471"/>
                  <a:pt x="661" y="471"/>
                </a:cubicBezTo>
                <a:cubicBezTo>
                  <a:pt x="1074" y="422"/>
                  <a:pt x="1074" y="422"/>
                  <a:pt x="1074" y="422"/>
                </a:cubicBezTo>
                <a:cubicBezTo>
                  <a:pt x="1074" y="422"/>
                  <a:pt x="1074" y="423"/>
                  <a:pt x="1075" y="423"/>
                </a:cubicBezTo>
                <a:cubicBezTo>
                  <a:pt x="635" y="607"/>
                  <a:pt x="635" y="607"/>
                  <a:pt x="635" y="607"/>
                </a:cubicBezTo>
                <a:lnTo>
                  <a:pt x="596" y="581"/>
                </a:lnTo>
                <a:close/>
                <a:moveTo>
                  <a:pt x="1076" y="424"/>
                </a:moveTo>
                <a:cubicBezTo>
                  <a:pt x="1076" y="425"/>
                  <a:pt x="1077" y="426"/>
                  <a:pt x="1078" y="427"/>
                </a:cubicBezTo>
                <a:cubicBezTo>
                  <a:pt x="839" y="713"/>
                  <a:pt x="839" y="713"/>
                  <a:pt x="839" y="713"/>
                </a:cubicBezTo>
                <a:cubicBezTo>
                  <a:pt x="830" y="724"/>
                  <a:pt x="830" y="724"/>
                  <a:pt x="830" y="724"/>
                </a:cubicBezTo>
                <a:cubicBezTo>
                  <a:pt x="828" y="722"/>
                  <a:pt x="825" y="720"/>
                  <a:pt x="822" y="720"/>
                </a:cubicBezTo>
                <a:cubicBezTo>
                  <a:pt x="817" y="720"/>
                  <a:pt x="813" y="723"/>
                  <a:pt x="811" y="726"/>
                </a:cubicBezTo>
                <a:cubicBezTo>
                  <a:pt x="636" y="608"/>
                  <a:pt x="636" y="608"/>
                  <a:pt x="636" y="608"/>
                </a:cubicBezTo>
                <a:lnTo>
                  <a:pt x="1076" y="424"/>
                </a:lnTo>
                <a:close/>
                <a:moveTo>
                  <a:pt x="524" y="17"/>
                </a:moveTo>
                <a:cubicBezTo>
                  <a:pt x="525" y="16"/>
                  <a:pt x="525" y="16"/>
                  <a:pt x="525" y="15"/>
                </a:cubicBezTo>
                <a:cubicBezTo>
                  <a:pt x="1073" y="178"/>
                  <a:pt x="1073" y="178"/>
                  <a:pt x="1073" y="178"/>
                </a:cubicBezTo>
                <a:cubicBezTo>
                  <a:pt x="1073" y="179"/>
                  <a:pt x="1072" y="180"/>
                  <a:pt x="1072" y="180"/>
                </a:cubicBezTo>
                <a:cubicBezTo>
                  <a:pt x="1072" y="186"/>
                  <a:pt x="1077" y="191"/>
                  <a:pt x="1082" y="193"/>
                </a:cubicBezTo>
                <a:cubicBezTo>
                  <a:pt x="1084" y="403"/>
                  <a:pt x="1084" y="403"/>
                  <a:pt x="1084" y="403"/>
                </a:cubicBezTo>
                <a:cubicBezTo>
                  <a:pt x="1080" y="403"/>
                  <a:pt x="1076" y="406"/>
                  <a:pt x="1074" y="410"/>
                </a:cubicBezTo>
                <a:lnTo>
                  <a:pt x="524" y="17"/>
                </a:lnTo>
                <a:close/>
                <a:moveTo>
                  <a:pt x="1073" y="414"/>
                </a:moveTo>
                <a:cubicBezTo>
                  <a:pt x="1073" y="415"/>
                  <a:pt x="1072" y="415"/>
                  <a:pt x="1072" y="416"/>
                </a:cubicBezTo>
                <a:cubicBezTo>
                  <a:pt x="1072" y="417"/>
                  <a:pt x="1073" y="419"/>
                  <a:pt x="1073" y="420"/>
                </a:cubicBezTo>
                <a:cubicBezTo>
                  <a:pt x="662" y="470"/>
                  <a:pt x="662" y="470"/>
                  <a:pt x="662" y="470"/>
                </a:cubicBezTo>
                <a:cubicBezTo>
                  <a:pt x="775" y="279"/>
                  <a:pt x="775" y="279"/>
                  <a:pt x="775" y="279"/>
                </a:cubicBezTo>
                <a:cubicBezTo>
                  <a:pt x="777" y="280"/>
                  <a:pt x="779" y="280"/>
                  <a:pt x="781" y="280"/>
                </a:cubicBezTo>
                <a:cubicBezTo>
                  <a:pt x="786" y="280"/>
                  <a:pt x="790" y="278"/>
                  <a:pt x="792" y="274"/>
                </a:cubicBezTo>
                <a:lnTo>
                  <a:pt x="1073" y="414"/>
                </a:lnTo>
                <a:close/>
                <a:moveTo>
                  <a:pt x="533" y="161"/>
                </a:moveTo>
                <a:cubicBezTo>
                  <a:pt x="537" y="161"/>
                  <a:pt x="541" y="158"/>
                  <a:pt x="543" y="155"/>
                </a:cubicBezTo>
                <a:cubicBezTo>
                  <a:pt x="769" y="263"/>
                  <a:pt x="769" y="263"/>
                  <a:pt x="769" y="263"/>
                </a:cubicBezTo>
                <a:cubicBezTo>
                  <a:pt x="768" y="264"/>
                  <a:pt x="768" y="266"/>
                  <a:pt x="768" y="267"/>
                </a:cubicBezTo>
                <a:cubicBezTo>
                  <a:pt x="768" y="269"/>
                  <a:pt x="768" y="270"/>
                  <a:pt x="769" y="271"/>
                </a:cubicBezTo>
                <a:cubicBezTo>
                  <a:pt x="550" y="350"/>
                  <a:pt x="550" y="350"/>
                  <a:pt x="550" y="350"/>
                </a:cubicBezTo>
                <a:cubicBezTo>
                  <a:pt x="255" y="457"/>
                  <a:pt x="255" y="457"/>
                  <a:pt x="255" y="457"/>
                </a:cubicBezTo>
                <a:cubicBezTo>
                  <a:pt x="255" y="456"/>
                  <a:pt x="254" y="454"/>
                  <a:pt x="253" y="453"/>
                </a:cubicBezTo>
                <a:cubicBezTo>
                  <a:pt x="524" y="157"/>
                  <a:pt x="524" y="157"/>
                  <a:pt x="524" y="157"/>
                </a:cubicBezTo>
                <a:cubicBezTo>
                  <a:pt x="526" y="159"/>
                  <a:pt x="529" y="161"/>
                  <a:pt x="533" y="161"/>
                </a:cubicBezTo>
                <a:close/>
                <a:moveTo>
                  <a:pt x="530" y="101"/>
                </a:moveTo>
                <a:cubicBezTo>
                  <a:pt x="530" y="101"/>
                  <a:pt x="531" y="102"/>
                  <a:pt x="531" y="102"/>
                </a:cubicBezTo>
                <a:cubicBezTo>
                  <a:pt x="316" y="185"/>
                  <a:pt x="316" y="185"/>
                  <a:pt x="316" y="185"/>
                </a:cubicBezTo>
                <a:cubicBezTo>
                  <a:pt x="154" y="247"/>
                  <a:pt x="154" y="247"/>
                  <a:pt x="154" y="247"/>
                </a:cubicBezTo>
                <a:cubicBezTo>
                  <a:pt x="230" y="147"/>
                  <a:pt x="230" y="147"/>
                  <a:pt x="230" y="147"/>
                </a:cubicBezTo>
                <a:cubicBezTo>
                  <a:pt x="232" y="148"/>
                  <a:pt x="234" y="149"/>
                  <a:pt x="237" y="149"/>
                </a:cubicBezTo>
                <a:cubicBezTo>
                  <a:pt x="244" y="149"/>
                  <a:pt x="250" y="143"/>
                  <a:pt x="250" y="136"/>
                </a:cubicBezTo>
                <a:cubicBezTo>
                  <a:pt x="250" y="136"/>
                  <a:pt x="250" y="135"/>
                  <a:pt x="250" y="135"/>
                </a:cubicBezTo>
                <a:lnTo>
                  <a:pt x="530" y="101"/>
                </a:lnTo>
                <a:close/>
                <a:moveTo>
                  <a:pt x="227" y="144"/>
                </a:moveTo>
                <a:cubicBezTo>
                  <a:pt x="228" y="145"/>
                  <a:pt x="228" y="145"/>
                  <a:pt x="229" y="146"/>
                </a:cubicBezTo>
                <a:cubicBezTo>
                  <a:pt x="151" y="248"/>
                  <a:pt x="151" y="248"/>
                  <a:pt x="151" y="248"/>
                </a:cubicBezTo>
                <a:cubicBezTo>
                  <a:pt x="11" y="302"/>
                  <a:pt x="11" y="302"/>
                  <a:pt x="11" y="302"/>
                </a:cubicBezTo>
                <a:lnTo>
                  <a:pt x="227" y="144"/>
                </a:lnTo>
                <a:close/>
                <a:moveTo>
                  <a:pt x="7" y="305"/>
                </a:moveTo>
                <a:cubicBezTo>
                  <a:pt x="150" y="250"/>
                  <a:pt x="150" y="250"/>
                  <a:pt x="150" y="250"/>
                </a:cubicBezTo>
                <a:cubicBezTo>
                  <a:pt x="75" y="350"/>
                  <a:pt x="75" y="350"/>
                  <a:pt x="75" y="350"/>
                </a:cubicBezTo>
                <a:lnTo>
                  <a:pt x="7" y="305"/>
                </a:lnTo>
                <a:close/>
                <a:moveTo>
                  <a:pt x="76" y="351"/>
                </a:moveTo>
                <a:cubicBezTo>
                  <a:pt x="152" y="249"/>
                  <a:pt x="152" y="249"/>
                  <a:pt x="152" y="249"/>
                </a:cubicBezTo>
                <a:cubicBezTo>
                  <a:pt x="320" y="185"/>
                  <a:pt x="320" y="185"/>
                  <a:pt x="320" y="185"/>
                </a:cubicBezTo>
                <a:cubicBezTo>
                  <a:pt x="531" y="104"/>
                  <a:pt x="531" y="104"/>
                  <a:pt x="531" y="104"/>
                </a:cubicBezTo>
                <a:cubicBezTo>
                  <a:pt x="532" y="105"/>
                  <a:pt x="533" y="106"/>
                  <a:pt x="534" y="107"/>
                </a:cubicBezTo>
                <a:cubicBezTo>
                  <a:pt x="251" y="452"/>
                  <a:pt x="251" y="452"/>
                  <a:pt x="251" y="452"/>
                </a:cubicBezTo>
                <a:cubicBezTo>
                  <a:pt x="249" y="450"/>
                  <a:pt x="247" y="449"/>
                  <a:pt x="244" y="449"/>
                </a:cubicBezTo>
                <a:cubicBezTo>
                  <a:pt x="240" y="449"/>
                  <a:pt x="236" y="451"/>
                  <a:pt x="234" y="454"/>
                </a:cubicBezTo>
                <a:lnTo>
                  <a:pt x="76" y="351"/>
                </a:lnTo>
                <a:close/>
                <a:moveTo>
                  <a:pt x="472" y="806"/>
                </a:moveTo>
                <a:cubicBezTo>
                  <a:pt x="471" y="806"/>
                  <a:pt x="469" y="805"/>
                  <a:pt x="467" y="805"/>
                </a:cubicBezTo>
                <a:cubicBezTo>
                  <a:pt x="465" y="805"/>
                  <a:pt x="463" y="806"/>
                  <a:pt x="461" y="807"/>
                </a:cubicBezTo>
                <a:cubicBezTo>
                  <a:pt x="251" y="472"/>
                  <a:pt x="251" y="472"/>
                  <a:pt x="251" y="472"/>
                </a:cubicBezTo>
                <a:cubicBezTo>
                  <a:pt x="253" y="471"/>
                  <a:pt x="254" y="470"/>
                  <a:pt x="255" y="468"/>
                </a:cubicBezTo>
                <a:cubicBezTo>
                  <a:pt x="573" y="618"/>
                  <a:pt x="573" y="618"/>
                  <a:pt x="573" y="618"/>
                </a:cubicBezTo>
                <a:cubicBezTo>
                  <a:pt x="567" y="627"/>
                  <a:pt x="567" y="627"/>
                  <a:pt x="567" y="627"/>
                </a:cubicBezTo>
                <a:cubicBezTo>
                  <a:pt x="566" y="626"/>
                  <a:pt x="564" y="625"/>
                  <a:pt x="562" y="625"/>
                </a:cubicBezTo>
                <a:cubicBezTo>
                  <a:pt x="555" y="625"/>
                  <a:pt x="549" y="631"/>
                  <a:pt x="549" y="638"/>
                </a:cubicBezTo>
                <a:cubicBezTo>
                  <a:pt x="549" y="643"/>
                  <a:pt x="551" y="647"/>
                  <a:pt x="555" y="649"/>
                </a:cubicBezTo>
                <a:lnTo>
                  <a:pt x="472" y="806"/>
                </a:lnTo>
                <a:close/>
                <a:moveTo>
                  <a:pt x="573" y="632"/>
                </a:moveTo>
                <a:cubicBezTo>
                  <a:pt x="572" y="630"/>
                  <a:pt x="571" y="629"/>
                  <a:pt x="569" y="627"/>
                </a:cubicBezTo>
                <a:cubicBezTo>
                  <a:pt x="574" y="619"/>
                  <a:pt x="574" y="619"/>
                  <a:pt x="574" y="619"/>
                </a:cubicBezTo>
                <a:cubicBezTo>
                  <a:pt x="589" y="626"/>
                  <a:pt x="589" y="626"/>
                  <a:pt x="589" y="626"/>
                </a:cubicBezTo>
                <a:lnTo>
                  <a:pt x="573" y="632"/>
                </a:lnTo>
                <a:close/>
                <a:moveTo>
                  <a:pt x="593" y="626"/>
                </a:moveTo>
                <a:cubicBezTo>
                  <a:pt x="634" y="608"/>
                  <a:pt x="634" y="608"/>
                  <a:pt x="634" y="608"/>
                </a:cubicBezTo>
                <a:cubicBezTo>
                  <a:pt x="810" y="728"/>
                  <a:pt x="810" y="728"/>
                  <a:pt x="810" y="728"/>
                </a:cubicBezTo>
                <a:cubicBezTo>
                  <a:pt x="810" y="728"/>
                  <a:pt x="810" y="728"/>
                  <a:pt x="810" y="728"/>
                </a:cubicBezTo>
                <a:lnTo>
                  <a:pt x="593" y="626"/>
                </a:lnTo>
                <a:close/>
                <a:moveTo>
                  <a:pt x="664" y="935"/>
                </a:moveTo>
                <a:cubicBezTo>
                  <a:pt x="815" y="744"/>
                  <a:pt x="815" y="744"/>
                  <a:pt x="815" y="744"/>
                </a:cubicBezTo>
                <a:cubicBezTo>
                  <a:pt x="817" y="745"/>
                  <a:pt x="819" y="746"/>
                  <a:pt x="822" y="746"/>
                </a:cubicBezTo>
                <a:cubicBezTo>
                  <a:pt x="827" y="746"/>
                  <a:pt x="831" y="744"/>
                  <a:pt x="833" y="740"/>
                </a:cubicBezTo>
                <a:cubicBezTo>
                  <a:pt x="1315" y="935"/>
                  <a:pt x="1315" y="935"/>
                  <a:pt x="1315" y="935"/>
                </a:cubicBezTo>
                <a:lnTo>
                  <a:pt x="664" y="935"/>
                </a:lnTo>
                <a:close/>
                <a:moveTo>
                  <a:pt x="833" y="739"/>
                </a:moveTo>
                <a:cubicBezTo>
                  <a:pt x="834" y="738"/>
                  <a:pt x="834" y="738"/>
                  <a:pt x="834" y="738"/>
                </a:cubicBezTo>
                <a:cubicBezTo>
                  <a:pt x="1175" y="798"/>
                  <a:pt x="1175" y="798"/>
                  <a:pt x="1175" y="798"/>
                </a:cubicBezTo>
                <a:cubicBezTo>
                  <a:pt x="1175" y="799"/>
                  <a:pt x="1174" y="799"/>
                  <a:pt x="1174" y="800"/>
                </a:cubicBezTo>
                <a:cubicBezTo>
                  <a:pt x="1174" y="807"/>
                  <a:pt x="1180" y="813"/>
                  <a:pt x="1187" y="813"/>
                </a:cubicBezTo>
                <a:cubicBezTo>
                  <a:pt x="1191" y="813"/>
                  <a:pt x="1193" y="812"/>
                  <a:pt x="1196" y="809"/>
                </a:cubicBezTo>
                <a:cubicBezTo>
                  <a:pt x="1316" y="934"/>
                  <a:pt x="1316" y="934"/>
                  <a:pt x="1316" y="934"/>
                </a:cubicBezTo>
                <a:lnTo>
                  <a:pt x="833" y="739"/>
                </a:lnTo>
                <a:close/>
              </a:path>
            </a:pathLst>
          </a:custGeom>
          <a:solidFill>
            <a:srgbClr val="878787">
              <a:alpha val="45000"/>
            </a:srgbClr>
          </a:solidFill>
          <a:ln>
            <a:noFill/>
          </a:ln>
        </p:spPr>
        <p:txBody>
          <a:bodyPr vert="horz" wrap="square" lIns="68570" tIns="34285" rIns="68570" bIns="34285" numCol="1" anchor="t" anchorCtr="0" compatLnSpc="1"/>
          <a:lstStyle/>
          <a:p>
            <a:pPr defTabSz="913765">
              <a:defRPr/>
            </a:pPr>
            <a:endParaRPr lang="id-ID" kern="0">
              <a:solidFill>
                <a:sysClr val="windowText" lastClr="000000"/>
              </a:solidFill>
              <a:latin typeface="微软雅黑"/>
              <a:ea typeface="微软雅黑"/>
            </a:endParaRPr>
          </a:p>
        </p:txBody>
      </p:sp>
      <p:sp>
        <p:nvSpPr>
          <p:cNvPr id="34" name="文本框 33"/>
          <p:cNvSpPr txBox="1"/>
          <p:nvPr/>
        </p:nvSpPr>
        <p:spPr>
          <a:xfrm>
            <a:off x="2039497" y="2637945"/>
            <a:ext cx="8113005" cy="1569660"/>
          </a:xfrm>
          <a:prstGeom prst="rect">
            <a:avLst/>
          </a:prstGeom>
          <a:noFill/>
        </p:spPr>
        <p:txBody>
          <a:bodyPr wrap="square">
            <a:spAutoFit/>
          </a:bodyPr>
          <a:lstStyle/>
          <a:p>
            <a:r>
              <a:rPr lang="en-US" altLang="zh-CN" sz="3200" b="1" dirty="0">
                <a:solidFill>
                  <a:srgbClr val="C00000"/>
                </a:solidFill>
                <a:effectLst/>
                <a:latin typeface="微软雅黑" panose="020B0503020204020204" pitchFamily="34" charset="-122"/>
                <a:ea typeface="微软雅黑" panose="020B0503020204020204" pitchFamily="34" charset="-122"/>
              </a:rPr>
              <a:t>“Use artificial intelligence to solve the bottleneck of insufficient support for small and micro enterprises”</a:t>
            </a:r>
          </a:p>
        </p:txBody>
      </p:sp>
    </p:spTree>
  </p:cSld>
  <p:clrMapOvr>
    <a:masterClrMapping/>
  </p:clrMapOvr>
  <mc:AlternateContent xmlns:mc="http://schemas.openxmlformats.org/markup-compatibility/2006" xmlns:p14="http://schemas.microsoft.com/office/powerpoint/2010/main">
    <mc:Choice Requires="p14">
      <p:transition spd="slow" p14:dur="900" advClick="0" advTm="1500">
        <p14:warp dir="in"/>
      </p:transition>
    </mc:Choice>
    <mc:Fallback xmlns="">
      <p:transition spd="slow"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left)">
                                      <p:cBhvr>
                                        <p:cTn id="7" dur="750"/>
                                        <p:tgtEl>
                                          <p:spTgt spid="4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wipe(left)">
                                      <p:cBhvr>
                                        <p:cTn id="10" dur="75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Freeform 72"/>
          <p:cNvSpPr>
            <a:spLocks noEditPoints="1"/>
          </p:cNvSpPr>
          <p:nvPr/>
        </p:nvSpPr>
        <p:spPr bwMode="auto">
          <a:xfrm rot="17613237">
            <a:off x="-2061620" y="1615033"/>
            <a:ext cx="4842838" cy="3439050"/>
          </a:xfrm>
          <a:custGeom>
            <a:avLst/>
            <a:gdLst>
              <a:gd name="T0" fmla="*/ 1287 w 1323"/>
              <a:gd name="T1" fmla="*/ 453 h 938"/>
              <a:gd name="T2" fmla="*/ 1274 w 1323"/>
              <a:gd name="T3" fmla="*/ 447 h 938"/>
              <a:gd name="T4" fmla="*/ 1080 w 1323"/>
              <a:gd name="T5" fmla="*/ 427 h 938"/>
              <a:gd name="T6" fmla="*/ 1084 w 1323"/>
              <a:gd name="T7" fmla="*/ 193 h 938"/>
              <a:gd name="T8" fmla="*/ 1242 w 1323"/>
              <a:gd name="T9" fmla="*/ 26 h 938"/>
              <a:gd name="T10" fmla="*/ 1238 w 1323"/>
              <a:gd name="T11" fmla="*/ 17 h 938"/>
              <a:gd name="T12" fmla="*/ 1073 w 1323"/>
              <a:gd name="T13" fmla="*/ 177 h 938"/>
              <a:gd name="T14" fmla="*/ 500 w 1323"/>
              <a:gd name="T15" fmla="*/ 12 h 938"/>
              <a:gd name="T16" fmla="*/ 1073 w 1323"/>
              <a:gd name="T17" fmla="*/ 413 h 938"/>
              <a:gd name="T18" fmla="*/ 770 w 1323"/>
              <a:gd name="T19" fmla="*/ 261 h 938"/>
              <a:gd name="T20" fmla="*/ 520 w 1323"/>
              <a:gd name="T21" fmla="*/ 148 h 938"/>
              <a:gd name="T22" fmla="*/ 543 w 1323"/>
              <a:gd name="T23" fmla="*/ 111 h 938"/>
              <a:gd name="T24" fmla="*/ 530 w 1323"/>
              <a:gd name="T25" fmla="*/ 99 h 938"/>
              <a:gd name="T26" fmla="*/ 226 w 1323"/>
              <a:gd name="T27" fmla="*/ 143 h 938"/>
              <a:gd name="T28" fmla="*/ 0 w 1323"/>
              <a:gd name="T29" fmla="*/ 308 h 938"/>
              <a:gd name="T30" fmla="*/ 6 w 1323"/>
              <a:gd name="T31" fmla="*/ 444 h 938"/>
              <a:gd name="T32" fmla="*/ 244 w 1323"/>
              <a:gd name="T33" fmla="*/ 475 h 938"/>
              <a:gd name="T34" fmla="*/ 467 w 1323"/>
              <a:gd name="T35" fmla="*/ 831 h 938"/>
              <a:gd name="T36" fmla="*/ 562 w 1323"/>
              <a:gd name="T37" fmla="*/ 651 h 938"/>
              <a:gd name="T38" fmla="*/ 810 w 1323"/>
              <a:gd name="T39" fmla="*/ 730 h 938"/>
              <a:gd name="T40" fmla="*/ 661 w 1323"/>
              <a:gd name="T41" fmla="*/ 937 h 938"/>
              <a:gd name="T42" fmla="*/ 1318 w 1323"/>
              <a:gd name="T43" fmla="*/ 934 h 938"/>
              <a:gd name="T44" fmla="*/ 1283 w 1323"/>
              <a:gd name="T45" fmla="*/ 453 h 938"/>
              <a:gd name="T46" fmla="*/ 1275 w 1323"/>
              <a:gd name="T47" fmla="*/ 448 h 938"/>
              <a:gd name="T48" fmla="*/ 1175 w 1323"/>
              <a:gd name="T49" fmla="*/ 797 h 938"/>
              <a:gd name="T50" fmla="*/ 1275 w 1323"/>
              <a:gd name="T51" fmla="*/ 448 h 938"/>
              <a:gd name="T52" fmla="*/ 774 w 1323"/>
              <a:gd name="T53" fmla="*/ 278 h 938"/>
              <a:gd name="T54" fmla="*/ 454 w 1323"/>
              <a:gd name="T55" fmla="*/ 494 h 938"/>
              <a:gd name="T56" fmla="*/ 573 w 1323"/>
              <a:gd name="T57" fmla="*/ 617 h 938"/>
              <a:gd name="T58" fmla="*/ 595 w 1323"/>
              <a:gd name="T59" fmla="*/ 580 h 938"/>
              <a:gd name="T60" fmla="*/ 659 w 1323"/>
              <a:gd name="T61" fmla="*/ 472 h 938"/>
              <a:gd name="T62" fmla="*/ 633 w 1323"/>
              <a:gd name="T63" fmla="*/ 607 h 938"/>
              <a:gd name="T64" fmla="*/ 596 w 1323"/>
              <a:gd name="T65" fmla="*/ 581 h 938"/>
              <a:gd name="T66" fmla="*/ 1075 w 1323"/>
              <a:gd name="T67" fmla="*/ 423 h 938"/>
              <a:gd name="T68" fmla="*/ 1078 w 1323"/>
              <a:gd name="T69" fmla="*/ 427 h 938"/>
              <a:gd name="T70" fmla="*/ 811 w 1323"/>
              <a:gd name="T71" fmla="*/ 726 h 938"/>
              <a:gd name="T72" fmla="*/ 525 w 1323"/>
              <a:gd name="T73" fmla="*/ 15 h 938"/>
              <a:gd name="T74" fmla="*/ 1084 w 1323"/>
              <a:gd name="T75" fmla="*/ 403 h 938"/>
              <a:gd name="T76" fmla="*/ 1072 w 1323"/>
              <a:gd name="T77" fmla="*/ 416 h 938"/>
              <a:gd name="T78" fmla="*/ 781 w 1323"/>
              <a:gd name="T79" fmla="*/ 280 h 938"/>
              <a:gd name="T80" fmla="*/ 543 w 1323"/>
              <a:gd name="T81" fmla="*/ 155 h 938"/>
              <a:gd name="T82" fmla="*/ 550 w 1323"/>
              <a:gd name="T83" fmla="*/ 350 h 938"/>
              <a:gd name="T84" fmla="*/ 533 w 1323"/>
              <a:gd name="T85" fmla="*/ 161 h 938"/>
              <a:gd name="T86" fmla="*/ 154 w 1323"/>
              <a:gd name="T87" fmla="*/ 247 h 938"/>
              <a:gd name="T88" fmla="*/ 250 w 1323"/>
              <a:gd name="T89" fmla="*/ 135 h 938"/>
              <a:gd name="T90" fmla="*/ 151 w 1323"/>
              <a:gd name="T91" fmla="*/ 248 h 938"/>
              <a:gd name="T92" fmla="*/ 150 w 1323"/>
              <a:gd name="T93" fmla="*/ 250 h 938"/>
              <a:gd name="T94" fmla="*/ 152 w 1323"/>
              <a:gd name="T95" fmla="*/ 249 h 938"/>
              <a:gd name="T96" fmla="*/ 251 w 1323"/>
              <a:gd name="T97" fmla="*/ 452 h 938"/>
              <a:gd name="T98" fmla="*/ 472 w 1323"/>
              <a:gd name="T99" fmla="*/ 806 h 938"/>
              <a:gd name="T100" fmla="*/ 255 w 1323"/>
              <a:gd name="T101" fmla="*/ 468 h 938"/>
              <a:gd name="T102" fmla="*/ 549 w 1323"/>
              <a:gd name="T103" fmla="*/ 638 h 938"/>
              <a:gd name="T104" fmla="*/ 569 w 1323"/>
              <a:gd name="T105" fmla="*/ 627 h 938"/>
              <a:gd name="T106" fmla="*/ 593 w 1323"/>
              <a:gd name="T107" fmla="*/ 626 h 938"/>
              <a:gd name="T108" fmla="*/ 593 w 1323"/>
              <a:gd name="T109" fmla="*/ 626 h 938"/>
              <a:gd name="T110" fmla="*/ 833 w 1323"/>
              <a:gd name="T111" fmla="*/ 740 h 938"/>
              <a:gd name="T112" fmla="*/ 834 w 1323"/>
              <a:gd name="T113" fmla="*/ 738 h 938"/>
              <a:gd name="T114" fmla="*/ 1196 w 1323"/>
              <a:gd name="T115" fmla="*/ 809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23" h="938">
                <a:moveTo>
                  <a:pt x="1320" y="937"/>
                </a:moveTo>
                <a:cubicBezTo>
                  <a:pt x="1323" y="937"/>
                  <a:pt x="1323" y="937"/>
                  <a:pt x="1323" y="937"/>
                </a:cubicBezTo>
                <a:cubicBezTo>
                  <a:pt x="1320" y="935"/>
                  <a:pt x="1320" y="935"/>
                  <a:pt x="1320" y="935"/>
                </a:cubicBezTo>
                <a:cubicBezTo>
                  <a:pt x="1287" y="453"/>
                  <a:pt x="1287" y="453"/>
                  <a:pt x="1287" y="453"/>
                </a:cubicBezTo>
                <a:cubicBezTo>
                  <a:pt x="1293" y="453"/>
                  <a:pt x="1298" y="447"/>
                  <a:pt x="1298" y="441"/>
                </a:cubicBezTo>
                <a:cubicBezTo>
                  <a:pt x="1298" y="434"/>
                  <a:pt x="1292" y="428"/>
                  <a:pt x="1285" y="428"/>
                </a:cubicBezTo>
                <a:cubicBezTo>
                  <a:pt x="1278" y="428"/>
                  <a:pt x="1272" y="434"/>
                  <a:pt x="1272" y="441"/>
                </a:cubicBezTo>
                <a:cubicBezTo>
                  <a:pt x="1272" y="443"/>
                  <a:pt x="1273" y="445"/>
                  <a:pt x="1274" y="447"/>
                </a:cubicBezTo>
                <a:cubicBezTo>
                  <a:pt x="833" y="727"/>
                  <a:pt x="833" y="727"/>
                  <a:pt x="833" y="727"/>
                </a:cubicBezTo>
                <a:cubicBezTo>
                  <a:pt x="832" y="726"/>
                  <a:pt x="832" y="725"/>
                  <a:pt x="831" y="725"/>
                </a:cubicBezTo>
                <a:cubicBezTo>
                  <a:pt x="837" y="717"/>
                  <a:pt x="837" y="717"/>
                  <a:pt x="837" y="717"/>
                </a:cubicBezTo>
                <a:cubicBezTo>
                  <a:pt x="1080" y="427"/>
                  <a:pt x="1080" y="427"/>
                  <a:pt x="1080" y="427"/>
                </a:cubicBezTo>
                <a:cubicBezTo>
                  <a:pt x="1081" y="428"/>
                  <a:pt x="1083" y="429"/>
                  <a:pt x="1085" y="429"/>
                </a:cubicBezTo>
                <a:cubicBezTo>
                  <a:pt x="1092" y="429"/>
                  <a:pt x="1098" y="423"/>
                  <a:pt x="1098" y="416"/>
                </a:cubicBezTo>
                <a:cubicBezTo>
                  <a:pt x="1098" y="409"/>
                  <a:pt x="1093" y="403"/>
                  <a:pt x="1086" y="403"/>
                </a:cubicBezTo>
                <a:cubicBezTo>
                  <a:pt x="1084" y="193"/>
                  <a:pt x="1084" y="193"/>
                  <a:pt x="1084" y="193"/>
                </a:cubicBezTo>
                <a:cubicBezTo>
                  <a:pt x="1084" y="193"/>
                  <a:pt x="1085" y="193"/>
                  <a:pt x="1085" y="193"/>
                </a:cubicBezTo>
                <a:cubicBezTo>
                  <a:pt x="1092" y="193"/>
                  <a:pt x="1098" y="187"/>
                  <a:pt x="1098" y="180"/>
                </a:cubicBezTo>
                <a:cubicBezTo>
                  <a:pt x="1098" y="177"/>
                  <a:pt x="1096" y="173"/>
                  <a:pt x="1094" y="171"/>
                </a:cubicBezTo>
                <a:cubicBezTo>
                  <a:pt x="1242" y="26"/>
                  <a:pt x="1242" y="26"/>
                  <a:pt x="1242" y="26"/>
                </a:cubicBezTo>
                <a:cubicBezTo>
                  <a:pt x="1244" y="28"/>
                  <a:pt x="1247" y="29"/>
                  <a:pt x="1250" y="29"/>
                </a:cubicBezTo>
                <a:cubicBezTo>
                  <a:pt x="1257" y="29"/>
                  <a:pt x="1263" y="24"/>
                  <a:pt x="1263" y="17"/>
                </a:cubicBezTo>
                <a:cubicBezTo>
                  <a:pt x="1263" y="10"/>
                  <a:pt x="1257" y="4"/>
                  <a:pt x="1250" y="4"/>
                </a:cubicBezTo>
                <a:cubicBezTo>
                  <a:pt x="1243" y="4"/>
                  <a:pt x="1238" y="10"/>
                  <a:pt x="1238" y="17"/>
                </a:cubicBezTo>
                <a:cubicBezTo>
                  <a:pt x="1238" y="20"/>
                  <a:pt x="1239" y="23"/>
                  <a:pt x="1241" y="25"/>
                </a:cubicBezTo>
                <a:cubicBezTo>
                  <a:pt x="1093" y="170"/>
                  <a:pt x="1093" y="170"/>
                  <a:pt x="1093" y="170"/>
                </a:cubicBezTo>
                <a:cubicBezTo>
                  <a:pt x="1090" y="168"/>
                  <a:pt x="1088" y="168"/>
                  <a:pt x="1085" y="168"/>
                </a:cubicBezTo>
                <a:cubicBezTo>
                  <a:pt x="1079" y="168"/>
                  <a:pt x="1075" y="171"/>
                  <a:pt x="1073" y="177"/>
                </a:cubicBezTo>
                <a:cubicBezTo>
                  <a:pt x="525" y="14"/>
                  <a:pt x="525" y="14"/>
                  <a:pt x="525" y="14"/>
                </a:cubicBezTo>
                <a:cubicBezTo>
                  <a:pt x="525" y="13"/>
                  <a:pt x="525" y="13"/>
                  <a:pt x="525" y="12"/>
                </a:cubicBezTo>
                <a:cubicBezTo>
                  <a:pt x="525" y="5"/>
                  <a:pt x="520" y="0"/>
                  <a:pt x="512" y="0"/>
                </a:cubicBezTo>
                <a:cubicBezTo>
                  <a:pt x="505" y="0"/>
                  <a:pt x="500" y="5"/>
                  <a:pt x="500" y="12"/>
                </a:cubicBezTo>
                <a:cubicBezTo>
                  <a:pt x="500" y="19"/>
                  <a:pt x="505" y="25"/>
                  <a:pt x="512" y="25"/>
                </a:cubicBezTo>
                <a:cubicBezTo>
                  <a:pt x="517" y="25"/>
                  <a:pt x="522" y="22"/>
                  <a:pt x="524" y="18"/>
                </a:cubicBezTo>
                <a:cubicBezTo>
                  <a:pt x="1073" y="412"/>
                  <a:pt x="1073" y="412"/>
                  <a:pt x="1073" y="412"/>
                </a:cubicBezTo>
                <a:cubicBezTo>
                  <a:pt x="1073" y="412"/>
                  <a:pt x="1073" y="412"/>
                  <a:pt x="1073" y="413"/>
                </a:cubicBezTo>
                <a:cubicBezTo>
                  <a:pt x="793" y="272"/>
                  <a:pt x="793" y="272"/>
                  <a:pt x="793" y="272"/>
                </a:cubicBezTo>
                <a:cubicBezTo>
                  <a:pt x="793" y="271"/>
                  <a:pt x="794" y="269"/>
                  <a:pt x="794" y="267"/>
                </a:cubicBezTo>
                <a:cubicBezTo>
                  <a:pt x="794" y="260"/>
                  <a:pt x="788" y="255"/>
                  <a:pt x="781" y="255"/>
                </a:cubicBezTo>
                <a:cubicBezTo>
                  <a:pt x="776" y="255"/>
                  <a:pt x="772" y="257"/>
                  <a:pt x="770" y="261"/>
                </a:cubicBezTo>
                <a:cubicBezTo>
                  <a:pt x="544" y="153"/>
                  <a:pt x="544" y="153"/>
                  <a:pt x="544" y="153"/>
                </a:cubicBezTo>
                <a:cubicBezTo>
                  <a:pt x="545" y="152"/>
                  <a:pt x="546" y="150"/>
                  <a:pt x="546" y="148"/>
                </a:cubicBezTo>
                <a:cubicBezTo>
                  <a:pt x="546" y="141"/>
                  <a:pt x="540" y="135"/>
                  <a:pt x="533" y="135"/>
                </a:cubicBezTo>
                <a:cubicBezTo>
                  <a:pt x="526" y="135"/>
                  <a:pt x="520" y="141"/>
                  <a:pt x="520" y="148"/>
                </a:cubicBezTo>
                <a:cubicBezTo>
                  <a:pt x="520" y="151"/>
                  <a:pt x="521" y="153"/>
                  <a:pt x="523" y="155"/>
                </a:cubicBezTo>
                <a:cubicBezTo>
                  <a:pt x="258" y="446"/>
                  <a:pt x="258" y="446"/>
                  <a:pt x="258" y="446"/>
                </a:cubicBezTo>
                <a:cubicBezTo>
                  <a:pt x="535" y="108"/>
                  <a:pt x="535" y="108"/>
                  <a:pt x="535" y="108"/>
                </a:cubicBezTo>
                <a:cubicBezTo>
                  <a:pt x="537" y="110"/>
                  <a:pt x="540" y="111"/>
                  <a:pt x="543" y="111"/>
                </a:cubicBezTo>
                <a:cubicBezTo>
                  <a:pt x="550" y="111"/>
                  <a:pt x="556" y="105"/>
                  <a:pt x="556" y="98"/>
                </a:cubicBezTo>
                <a:cubicBezTo>
                  <a:pt x="556" y="91"/>
                  <a:pt x="550" y="86"/>
                  <a:pt x="543" y="86"/>
                </a:cubicBezTo>
                <a:cubicBezTo>
                  <a:pt x="536" y="86"/>
                  <a:pt x="530" y="91"/>
                  <a:pt x="530" y="98"/>
                </a:cubicBezTo>
                <a:cubicBezTo>
                  <a:pt x="530" y="99"/>
                  <a:pt x="530" y="99"/>
                  <a:pt x="530" y="99"/>
                </a:cubicBezTo>
                <a:cubicBezTo>
                  <a:pt x="250" y="134"/>
                  <a:pt x="250" y="134"/>
                  <a:pt x="250" y="134"/>
                </a:cubicBezTo>
                <a:cubicBezTo>
                  <a:pt x="249" y="128"/>
                  <a:pt x="243" y="123"/>
                  <a:pt x="237" y="123"/>
                </a:cubicBezTo>
                <a:cubicBezTo>
                  <a:pt x="230" y="123"/>
                  <a:pt x="224" y="129"/>
                  <a:pt x="224" y="136"/>
                </a:cubicBezTo>
                <a:cubicBezTo>
                  <a:pt x="224" y="139"/>
                  <a:pt x="225" y="141"/>
                  <a:pt x="226" y="143"/>
                </a:cubicBezTo>
                <a:cubicBezTo>
                  <a:pt x="5" y="304"/>
                  <a:pt x="5" y="304"/>
                  <a:pt x="5" y="304"/>
                </a:cubicBezTo>
                <a:cubicBezTo>
                  <a:pt x="3" y="305"/>
                  <a:pt x="3" y="305"/>
                  <a:pt x="3" y="305"/>
                </a:cubicBezTo>
                <a:cubicBezTo>
                  <a:pt x="4" y="305"/>
                  <a:pt x="4" y="305"/>
                  <a:pt x="4" y="305"/>
                </a:cubicBezTo>
                <a:cubicBezTo>
                  <a:pt x="0" y="308"/>
                  <a:pt x="0" y="308"/>
                  <a:pt x="0" y="308"/>
                </a:cubicBezTo>
                <a:cubicBezTo>
                  <a:pt x="5" y="306"/>
                  <a:pt x="5" y="306"/>
                  <a:pt x="5" y="306"/>
                </a:cubicBezTo>
                <a:cubicBezTo>
                  <a:pt x="74" y="351"/>
                  <a:pt x="74" y="351"/>
                  <a:pt x="74" y="351"/>
                </a:cubicBezTo>
                <a:cubicBezTo>
                  <a:pt x="4" y="443"/>
                  <a:pt x="4" y="443"/>
                  <a:pt x="4" y="443"/>
                </a:cubicBezTo>
                <a:cubicBezTo>
                  <a:pt x="6" y="444"/>
                  <a:pt x="6" y="444"/>
                  <a:pt x="6" y="444"/>
                </a:cubicBezTo>
                <a:cubicBezTo>
                  <a:pt x="75" y="352"/>
                  <a:pt x="75" y="352"/>
                  <a:pt x="75" y="352"/>
                </a:cubicBezTo>
                <a:cubicBezTo>
                  <a:pt x="233" y="455"/>
                  <a:pt x="233" y="455"/>
                  <a:pt x="233" y="455"/>
                </a:cubicBezTo>
                <a:cubicBezTo>
                  <a:pt x="232" y="457"/>
                  <a:pt x="231" y="460"/>
                  <a:pt x="231" y="462"/>
                </a:cubicBezTo>
                <a:cubicBezTo>
                  <a:pt x="231" y="469"/>
                  <a:pt x="237" y="475"/>
                  <a:pt x="244" y="475"/>
                </a:cubicBezTo>
                <a:cubicBezTo>
                  <a:pt x="246" y="475"/>
                  <a:pt x="248" y="474"/>
                  <a:pt x="250" y="473"/>
                </a:cubicBezTo>
                <a:cubicBezTo>
                  <a:pt x="460" y="808"/>
                  <a:pt x="460" y="808"/>
                  <a:pt x="460" y="808"/>
                </a:cubicBezTo>
                <a:cubicBezTo>
                  <a:pt x="456" y="810"/>
                  <a:pt x="454" y="814"/>
                  <a:pt x="454" y="818"/>
                </a:cubicBezTo>
                <a:cubicBezTo>
                  <a:pt x="454" y="825"/>
                  <a:pt x="460" y="831"/>
                  <a:pt x="467" y="831"/>
                </a:cubicBezTo>
                <a:cubicBezTo>
                  <a:pt x="474" y="831"/>
                  <a:pt x="480" y="825"/>
                  <a:pt x="480" y="818"/>
                </a:cubicBezTo>
                <a:cubicBezTo>
                  <a:pt x="480" y="813"/>
                  <a:pt x="477" y="809"/>
                  <a:pt x="474" y="807"/>
                </a:cubicBezTo>
                <a:cubicBezTo>
                  <a:pt x="556" y="650"/>
                  <a:pt x="556" y="650"/>
                  <a:pt x="556" y="650"/>
                </a:cubicBezTo>
                <a:cubicBezTo>
                  <a:pt x="558" y="650"/>
                  <a:pt x="560" y="651"/>
                  <a:pt x="562" y="651"/>
                </a:cubicBezTo>
                <a:cubicBezTo>
                  <a:pt x="569" y="651"/>
                  <a:pt x="574" y="645"/>
                  <a:pt x="574" y="638"/>
                </a:cubicBezTo>
                <a:cubicBezTo>
                  <a:pt x="574" y="637"/>
                  <a:pt x="574" y="635"/>
                  <a:pt x="574" y="634"/>
                </a:cubicBezTo>
                <a:cubicBezTo>
                  <a:pt x="591" y="627"/>
                  <a:pt x="591" y="627"/>
                  <a:pt x="591" y="627"/>
                </a:cubicBezTo>
                <a:cubicBezTo>
                  <a:pt x="810" y="730"/>
                  <a:pt x="810" y="730"/>
                  <a:pt x="810" y="730"/>
                </a:cubicBezTo>
                <a:cubicBezTo>
                  <a:pt x="809" y="731"/>
                  <a:pt x="809" y="732"/>
                  <a:pt x="809" y="733"/>
                </a:cubicBezTo>
                <a:cubicBezTo>
                  <a:pt x="809" y="737"/>
                  <a:pt x="811" y="741"/>
                  <a:pt x="814" y="743"/>
                </a:cubicBezTo>
                <a:cubicBezTo>
                  <a:pt x="662" y="936"/>
                  <a:pt x="662" y="936"/>
                  <a:pt x="662" y="936"/>
                </a:cubicBezTo>
                <a:cubicBezTo>
                  <a:pt x="661" y="937"/>
                  <a:pt x="661" y="937"/>
                  <a:pt x="661" y="937"/>
                </a:cubicBezTo>
                <a:cubicBezTo>
                  <a:pt x="1319" y="937"/>
                  <a:pt x="1319" y="937"/>
                  <a:pt x="1319" y="937"/>
                </a:cubicBezTo>
                <a:cubicBezTo>
                  <a:pt x="1320" y="938"/>
                  <a:pt x="1320" y="938"/>
                  <a:pt x="1320" y="938"/>
                </a:cubicBezTo>
                <a:lnTo>
                  <a:pt x="1320" y="937"/>
                </a:lnTo>
                <a:close/>
                <a:moveTo>
                  <a:pt x="1318" y="934"/>
                </a:moveTo>
                <a:cubicBezTo>
                  <a:pt x="1197" y="808"/>
                  <a:pt x="1197" y="808"/>
                  <a:pt x="1197" y="808"/>
                </a:cubicBezTo>
                <a:cubicBezTo>
                  <a:pt x="1199" y="806"/>
                  <a:pt x="1200" y="803"/>
                  <a:pt x="1200" y="800"/>
                </a:cubicBezTo>
                <a:cubicBezTo>
                  <a:pt x="1200" y="795"/>
                  <a:pt x="1197" y="790"/>
                  <a:pt x="1192" y="788"/>
                </a:cubicBezTo>
                <a:cubicBezTo>
                  <a:pt x="1283" y="453"/>
                  <a:pt x="1283" y="453"/>
                  <a:pt x="1283" y="453"/>
                </a:cubicBezTo>
                <a:cubicBezTo>
                  <a:pt x="1283" y="454"/>
                  <a:pt x="1284" y="454"/>
                  <a:pt x="1285" y="454"/>
                </a:cubicBezTo>
                <a:cubicBezTo>
                  <a:pt x="1285" y="454"/>
                  <a:pt x="1285" y="454"/>
                  <a:pt x="1285" y="454"/>
                </a:cubicBezTo>
                <a:lnTo>
                  <a:pt x="1318" y="934"/>
                </a:lnTo>
                <a:close/>
                <a:moveTo>
                  <a:pt x="1275" y="448"/>
                </a:moveTo>
                <a:cubicBezTo>
                  <a:pt x="1276" y="451"/>
                  <a:pt x="1278" y="452"/>
                  <a:pt x="1281" y="453"/>
                </a:cubicBezTo>
                <a:cubicBezTo>
                  <a:pt x="1190" y="788"/>
                  <a:pt x="1190" y="788"/>
                  <a:pt x="1190" y="788"/>
                </a:cubicBezTo>
                <a:cubicBezTo>
                  <a:pt x="1189" y="787"/>
                  <a:pt x="1188" y="787"/>
                  <a:pt x="1187" y="787"/>
                </a:cubicBezTo>
                <a:cubicBezTo>
                  <a:pt x="1181" y="787"/>
                  <a:pt x="1176" y="791"/>
                  <a:pt x="1175" y="797"/>
                </a:cubicBezTo>
                <a:cubicBezTo>
                  <a:pt x="834" y="736"/>
                  <a:pt x="834" y="736"/>
                  <a:pt x="834" y="736"/>
                </a:cubicBezTo>
                <a:cubicBezTo>
                  <a:pt x="835" y="735"/>
                  <a:pt x="835" y="734"/>
                  <a:pt x="835" y="733"/>
                </a:cubicBezTo>
                <a:cubicBezTo>
                  <a:pt x="835" y="731"/>
                  <a:pt x="834" y="730"/>
                  <a:pt x="834" y="728"/>
                </a:cubicBezTo>
                <a:lnTo>
                  <a:pt x="1275" y="448"/>
                </a:lnTo>
                <a:close/>
                <a:moveTo>
                  <a:pt x="256" y="459"/>
                </a:moveTo>
                <a:cubicBezTo>
                  <a:pt x="552" y="351"/>
                  <a:pt x="552" y="351"/>
                  <a:pt x="552" y="351"/>
                </a:cubicBezTo>
                <a:cubicBezTo>
                  <a:pt x="769" y="272"/>
                  <a:pt x="769" y="272"/>
                  <a:pt x="769" y="272"/>
                </a:cubicBezTo>
                <a:cubicBezTo>
                  <a:pt x="770" y="275"/>
                  <a:pt x="772" y="277"/>
                  <a:pt x="774" y="278"/>
                </a:cubicBezTo>
                <a:cubicBezTo>
                  <a:pt x="660" y="470"/>
                  <a:pt x="660" y="470"/>
                  <a:pt x="660" y="470"/>
                </a:cubicBezTo>
                <a:cubicBezTo>
                  <a:pt x="480" y="492"/>
                  <a:pt x="480" y="492"/>
                  <a:pt x="480" y="492"/>
                </a:cubicBezTo>
                <a:cubicBezTo>
                  <a:pt x="479" y="486"/>
                  <a:pt x="473" y="481"/>
                  <a:pt x="467" y="481"/>
                </a:cubicBezTo>
                <a:cubicBezTo>
                  <a:pt x="460" y="481"/>
                  <a:pt x="454" y="487"/>
                  <a:pt x="454" y="494"/>
                </a:cubicBezTo>
                <a:cubicBezTo>
                  <a:pt x="454" y="501"/>
                  <a:pt x="460" y="507"/>
                  <a:pt x="467" y="507"/>
                </a:cubicBezTo>
                <a:cubicBezTo>
                  <a:pt x="471" y="507"/>
                  <a:pt x="475" y="505"/>
                  <a:pt x="477" y="502"/>
                </a:cubicBezTo>
                <a:cubicBezTo>
                  <a:pt x="594" y="581"/>
                  <a:pt x="594" y="581"/>
                  <a:pt x="594" y="581"/>
                </a:cubicBezTo>
                <a:cubicBezTo>
                  <a:pt x="573" y="617"/>
                  <a:pt x="573" y="617"/>
                  <a:pt x="573" y="617"/>
                </a:cubicBezTo>
                <a:cubicBezTo>
                  <a:pt x="256" y="467"/>
                  <a:pt x="256" y="467"/>
                  <a:pt x="256" y="467"/>
                </a:cubicBezTo>
                <a:cubicBezTo>
                  <a:pt x="256" y="465"/>
                  <a:pt x="257" y="464"/>
                  <a:pt x="257" y="462"/>
                </a:cubicBezTo>
                <a:cubicBezTo>
                  <a:pt x="257" y="461"/>
                  <a:pt x="256" y="460"/>
                  <a:pt x="256" y="459"/>
                </a:cubicBezTo>
                <a:close/>
                <a:moveTo>
                  <a:pt x="595" y="580"/>
                </a:moveTo>
                <a:cubicBezTo>
                  <a:pt x="478" y="501"/>
                  <a:pt x="478" y="501"/>
                  <a:pt x="478" y="501"/>
                </a:cubicBezTo>
                <a:cubicBezTo>
                  <a:pt x="479" y="499"/>
                  <a:pt x="480" y="496"/>
                  <a:pt x="480" y="494"/>
                </a:cubicBezTo>
                <a:cubicBezTo>
                  <a:pt x="480" y="494"/>
                  <a:pt x="480" y="494"/>
                  <a:pt x="480" y="493"/>
                </a:cubicBezTo>
                <a:cubicBezTo>
                  <a:pt x="659" y="472"/>
                  <a:pt x="659" y="472"/>
                  <a:pt x="659" y="472"/>
                </a:cubicBezTo>
                <a:cubicBezTo>
                  <a:pt x="631" y="519"/>
                  <a:pt x="631" y="519"/>
                  <a:pt x="631" y="519"/>
                </a:cubicBezTo>
                <a:lnTo>
                  <a:pt x="595" y="580"/>
                </a:lnTo>
                <a:close/>
                <a:moveTo>
                  <a:pt x="596" y="582"/>
                </a:moveTo>
                <a:cubicBezTo>
                  <a:pt x="633" y="607"/>
                  <a:pt x="633" y="607"/>
                  <a:pt x="633" y="607"/>
                </a:cubicBezTo>
                <a:cubicBezTo>
                  <a:pt x="591" y="625"/>
                  <a:pt x="591" y="625"/>
                  <a:pt x="591" y="625"/>
                </a:cubicBezTo>
                <a:cubicBezTo>
                  <a:pt x="575" y="617"/>
                  <a:pt x="575" y="617"/>
                  <a:pt x="575" y="617"/>
                </a:cubicBezTo>
                <a:lnTo>
                  <a:pt x="596" y="582"/>
                </a:lnTo>
                <a:close/>
                <a:moveTo>
                  <a:pt x="596" y="581"/>
                </a:moveTo>
                <a:cubicBezTo>
                  <a:pt x="634" y="517"/>
                  <a:pt x="634" y="517"/>
                  <a:pt x="634" y="517"/>
                </a:cubicBezTo>
                <a:cubicBezTo>
                  <a:pt x="661" y="471"/>
                  <a:pt x="661" y="471"/>
                  <a:pt x="661" y="471"/>
                </a:cubicBezTo>
                <a:cubicBezTo>
                  <a:pt x="1074" y="422"/>
                  <a:pt x="1074" y="422"/>
                  <a:pt x="1074" y="422"/>
                </a:cubicBezTo>
                <a:cubicBezTo>
                  <a:pt x="1074" y="422"/>
                  <a:pt x="1074" y="423"/>
                  <a:pt x="1075" y="423"/>
                </a:cubicBezTo>
                <a:cubicBezTo>
                  <a:pt x="635" y="607"/>
                  <a:pt x="635" y="607"/>
                  <a:pt x="635" y="607"/>
                </a:cubicBezTo>
                <a:lnTo>
                  <a:pt x="596" y="581"/>
                </a:lnTo>
                <a:close/>
                <a:moveTo>
                  <a:pt x="1076" y="424"/>
                </a:moveTo>
                <a:cubicBezTo>
                  <a:pt x="1076" y="425"/>
                  <a:pt x="1077" y="426"/>
                  <a:pt x="1078" y="427"/>
                </a:cubicBezTo>
                <a:cubicBezTo>
                  <a:pt x="839" y="713"/>
                  <a:pt x="839" y="713"/>
                  <a:pt x="839" y="713"/>
                </a:cubicBezTo>
                <a:cubicBezTo>
                  <a:pt x="830" y="724"/>
                  <a:pt x="830" y="724"/>
                  <a:pt x="830" y="724"/>
                </a:cubicBezTo>
                <a:cubicBezTo>
                  <a:pt x="828" y="722"/>
                  <a:pt x="825" y="720"/>
                  <a:pt x="822" y="720"/>
                </a:cubicBezTo>
                <a:cubicBezTo>
                  <a:pt x="817" y="720"/>
                  <a:pt x="813" y="723"/>
                  <a:pt x="811" y="726"/>
                </a:cubicBezTo>
                <a:cubicBezTo>
                  <a:pt x="636" y="608"/>
                  <a:pt x="636" y="608"/>
                  <a:pt x="636" y="608"/>
                </a:cubicBezTo>
                <a:lnTo>
                  <a:pt x="1076" y="424"/>
                </a:lnTo>
                <a:close/>
                <a:moveTo>
                  <a:pt x="524" y="17"/>
                </a:moveTo>
                <a:cubicBezTo>
                  <a:pt x="525" y="16"/>
                  <a:pt x="525" y="16"/>
                  <a:pt x="525" y="15"/>
                </a:cubicBezTo>
                <a:cubicBezTo>
                  <a:pt x="1073" y="178"/>
                  <a:pt x="1073" y="178"/>
                  <a:pt x="1073" y="178"/>
                </a:cubicBezTo>
                <a:cubicBezTo>
                  <a:pt x="1073" y="179"/>
                  <a:pt x="1072" y="180"/>
                  <a:pt x="1072" y="180"/>
                </a:cubicBezTo>
                <a:cubicBezTo>
                  <a:pt x="1072" y="186"/>
                  <a:pt x="1077" y="191"/>
                  <a:pt x="1082" y="193"/>
                </a:cubicBezTo>
                <a:cubicBezTo>
                  <a:pt x="1084" y="403"/>
                  <a:pt x="1084" y="403"/>
                  <a:pt x="1084" y="403"/>
                </a:cubicBezTo>
                <a:cubicBezTo>
                  <a:pt x="1080" y="403"/>
                  <a:pt x="1076" y="406"/>
                  <a:pt x="1074" y="410"/>
                </a:cubicBezTo>
                <a:lnTo>
                  <a:pt x="524" y="17"/>
                </a:lnTo>
                <a:close/>
                <a:moveTo>
                  <a:pt x="1073" y="414"/>
                </a:moveTo>
                <a:cubicBezTo>
                  <a:pt x="1073" y="415"/>
                  <a:pt x="1072" y="415"/>
                  <a:pt x="1072" y="416"/>
                </a:cubicBezTo>
                <a:cubicBezTo>
                  <a:pt x="1072" y="417"/>
                  <a:pt x="1073" y="419"/>
                  <a:pt x="1073" y="420"/>
                </a:cubicBezTo>
                <a:cubicBezTo>
                  <a:pt x="662" y="470"/>
                  <a:pt x="662" y="470"/>
                  <a:pt x="662" y="470"/>
                </a:cubicBezTo>
                <a:cubicBezTo>
                  <a:pt x="775" y="279"/>
                  <a:pt x="775" y="279"/>
                  <a:pt x="775" y="279"/>
                </a:cubicBezTo>
                <a:cubicBezTo>
                  <a:pt x="777" y="280"/>
                  <a:pt x="779" y="280"/>
                  <a:pt x="781" y="280"/>
                </a:cubicBezTo>
                <a:cubicBezTo>
                  <a:pt x="786" y="280"/>
                  <a:pt x="790" y="278"/>
                  <a:pt x="792" y="274"/>
                </a:cubicBezTo>
                <a:lnTo>
                  <a:pt x="1073" y="414"/>
                </a:lnTo>
                <a:close/>
                <a:moveTo>
                  <a:pt x="533" y="161"/>
                </a:moveTo>
                <a:cubicBezTo>
                  <a:pt x="537" y="161"/>
                  <a:pt x="541" y="158"/>
                  <a:pt x="543" y="155"/>
                </a:cubicBezTo>
                <a:cubicBezTo>
                  <a:pt x="769" y="263"/>
                  <a:pt x="769" y="263"/>
                  <a:pt x="769" y="263"/>
                </a:cubicBezTo>
                <a:cubicBezTo>
                  <a:pt x="768" y="264"/>
                  <a:pt x="768" y="266"/>
                  <a:pt x="768" y="267"/>
                </a:cubicBezTo>
                <a:cubicBezTo>
                  <a:pt x="768" y="269"/>
                  <a:pt x="768" y="270"/>
                  <a:pt x="769" y="271"/>
                </a:cubicBezTo>
                <a:cubicBezTo>
                  <a:pt x="550" y="350"/>
                  <a:pt x="550" y="350"/>
                  <a:pt x="550" y="350"/>
                </a:cubicBezTo>
                <a:cubicBezTo>
                  <a:pt x="255" y="457"/>
                  <a:pt x="255" y="457"/>
                  <a:pt x="255" y="457"/>
                </a:cubicBezTo>
                <a:cubicBezTo>
                  <a:pt x="255" y="456"/>
                  <a:pt x="254" y="454"/>
                  <a:pt x="253" y="453"/>
                </a:cubicBezTo>
                <a:cubicBezTo>
                  <a:pt x="524" y="157"/>
                  <a:pt x="524" y="157"/>
                  <a:pt x="524" y="157"/>
                </a:cubicBezTo>
                <a:cubicBezTo>
                  <a:pt x="526" y="159"/>
                  <a:pt x="529" y="161"/>
                  <a:pt x="533" y="161"/>
                </a:cubicBezTo>
                <a:close/>
                <a:moveTo>
                  <a:pt x="530" y="101"/>
                </a:moveTo>
                <a:cubicBezTo>
                  <a:pt x="530" y="101"/>
                  <a:pt x="531" y="102"/>
                  <a:pt x="531" y="102"/>
                </a:cubicBezTo>
                <a:cubicBezTo>
                  <a:pt x="316" y="185"/>
                  <a:pt x="316" y="185"/>
                  <a:pt x="316" y="185"/>
                </a:cubicBezTo>
                <a:cubicBezTo>
                  <a:pt x="154" y="247"/>
                  <a:pt x="154" y="247"/>
                  <a:pt x="154" y="247"/>
                </a:cubicBezTo>
                <a:cubicBezTo>
                  <a:pt x="230" y="147"/>
                  <a:pt x="230" y="147"/>
                  <a:pt x="230" y="147"/>
                </a:cubicBezTo>
                <a:cubicBezTo>
                  <a:pt x="232" y="148"/>
                  <a:pt x="234" y="149"/>
                  <a:pt x="237" y="149"/>
                </a:cubicBezTo>
                <a:cubicBezTo>
                  <a:pt x="244" y="149"/>
                  <a:pt x="250" y="143"/>
                  <a:pt x="250" y="136"/>
                </a:cubicBezTo>
                <a:cubicBezTo>
                  <a:pt x="250" y="136"/>
                  <a:pt x="250" y="135"/>
                  <a:pt x="250" y="135"/>
                </a:cubicBezTo>
                <a:lnTo>
                  <a:pt x="530" y="101"/>
                </a:lnTo>
                <a:close/>
                <a:moveTo>
                  <a:pt x="227" y="144"/>
                </a:moveTo>
                <a:cubicBezTo>
                  <a:pt x="228" y="145"/>
                  <a:pt x="228" y="145"/>
                  <a:pt x="229" y="146"/>
                </a:cubicBezTo>
                <a:cubicBezTo>
                  <a:pt x="151" y="248"/>
                  <a:pt x="151" y="248"/>
                  <a:pt x="151" y="248"/>
                </a:cubicBezTo>
                <a:cubicBezTo>
                  <a:pt x="11" y="302"/>
                  <a:pt x="11" y="302"/>
                  <a:pt x="11" y="302"/>
                </a:cubicBezTo>
                <a:lnTo>
                  <a:pt x="227" y="144"/>
                </a:lnTo>
                <a:close/>
                <a:moveTo>
                  <a:pt x="7" y="305"/>
                </a:moveTo>
                <a:cubicBezTo>
                  <a:pt x="150" y="250"/>
                  <a:pt x="150" y="250"/>
                  <a:pt x="150" y="250"/>
                </a:cubicBezTo>
                <a:cubicBezTo>
                  <a:pt x="75" y="350"/>
                  <a:pt x="75" y="350"/>
                  <a:pt x="75" y="350"/>
                </a:cubicBezTo>
                <a:lnTo>
                  <a:pt x="7" y="305"/>
                </a:lnTo>
                <a:close/>
                <a:moveTo>
                  <a:pt x="76" y="351"/>
                </a:moveTo>
                <a:cubicBezTo>
                  <a:pt x="152" y="249"/>
                  <a:pt x="152" y="249"/>
                  <a:pt x="152" y="249"/>
                </a:cubicBezTo>
                <a:cubicBezTo>
                  <a:pt x="320" y="185"/>
                  <a:pt x="320" y="185"/>
                  <a:pt x="320" y="185"/>
                </a:cubicBezTo>
                <a:cubicBezTo>
                  <a:pt x="531" y="104"/>
                  <a:pt x="531" y="104"/>
                  <a:pt x="531" y="104"/>
                </a:cubicBezTo>
                <a:cubicBezTo>
                  <a:pt x="532" y="105"/>
                  <a:pt x="533" y="106"/>
                  <a:pt x="534" y="107"/>
                </a:cubicBezTo>
                <a:cubicBezTo>
                  <a:pt x="251" y="452"/>
                  <a:pt x="251" y="452"/>
                  <a:pt x="251" y="452"/>
                </a:cubicBezTo>
                <a:cubicBezTo>
                  <a:pt x="249" y="450"/>
                  <a:pt x="247" y="449"/>
                  <a:pt x="244" y="449"/>
                </a:cubicBezTo>
                <a:cubicBezTo>
                  <a:pt x="240" y="449"/>
                  <a:pt x="236" y="451"/>
                  <a:pt x="234" y="454"/>
                </a:cubicBezTo>
                <a:lnTo>
                  <a:pt x="76" y="351"/>
                </a:lnTo>
                <a:close/>
                <a:moveTo>
                  <a:pt x="472" y="806"/>
                </a:moveTo>
                <a:cubicBezTo>
                  <a:pt x="471" y="806"/>
                  <a:pt x="469" y="805"/>
                  <a:pt x="467" y="805"/>
                </a:cubicBezTo>
                <a:cubicBezTo>
                  <a:pt x="465" y="805"/>
                  <a:pt x="463" y="806"/>
                  <a:pt x="461" y="807"/>
                </a:cubicBezTo>
                <a:cubicBezTo>
                  <a:pt x="251" y="472"/>
                  <a:pt x="251" y="472"/>
                  <a:pt x="251" y="472"/>
                </a:cubicBezTo>
                <a:cubicBezTo>
                  <a:pt x="253" y="471"/>
                  <a:pt x="254" y="470"/>
                  <a:pt x="255" y="468"/>
                </a:cubicBezTo>
                <a:cubicBezTo>
                  <a:pt x="573" y="618"/>
                  <a:pt x="573" y="618"/>
                  <a:pt x="573" y="618"/>
                </a:cubicBezTo>
                <a:cubicBezTo>
                  <a:pt x="567" y="627"/>
                  <a:pt x="567" y="627"/>
                  <a:pt x="567" y="627"/>
                </a:cubicBezTo>
                <a:cubicBezTo>
                  <a:pt x="566" y="626"/>
                  <a:pt x="564" y="625"/>
                  <a:pt x="562" y="625"/>
                </a:cubicBezTo>
                <a:cubicBezTo>
                  <a:pt x="555" y="625"/>
                  <a:pt x="549" y="631"/>
                  <a:pt x="549" y="638"/>
                </a:cubicBezTo>
                <a:cubicBezTo>
                  <a:pt x="549" y="643"/>
                  <a:pt x="551" y="647"/>
                  <a:pt x="555" y="649"/>
                </a:cubicBezTo>
                <a:lnTo>
                  <a:pt x="472" y="806"/>
                </a:lnTo>
                <a:close/>
                <a:moveTo>
                  <a:pt x="573" y="632"/>
                </a:moveTo>
                <a:cubicBezTo>
                  <a:pt x="572" y="630"/>
                  <a:pt x="571" y="629"/>
                  <a:pt x="569" y="627"/>
                </a:cubicBezTo>
                <a:cubicBezTo>
                  <a:pt x="574" y="619"/>
                  <a:pt x="574" y="619"/>
                  <a:pt x="574" y="619"/>
                </a:cubicBezTo>
                <a:cubicBezTo>
                  <a:pt x="589" y="626"/>
                  <a:pt x="589" y="626"/>
                  <a:pt x="589" y="626"/>
                </a:cubicBezTo>
                <a:lnTo>
                  <a:pt x="573" y="632"/>
                </a:lnTo>
                <a:close/>
                <a:moveTo>
                  <a:pt x="593" y="626"/>
                </a:moveTo>
                <a:cubicBezTo>
                  <a:pt x="634" y="608"/>
                  <a:pt x="634" y="608"/>
                  <a:pt x="634" y="608"/>
                </a:cubicBezTo>
                <a:cubicBezTo>
                  <a:pt x="810" y="728"/>
                  <a:pt x="810" y="728"/>
                  <a:pt x="810" y="728"/>
                </a:cubicBezTo>
                <a:cubicBezTo>
                  <a:pt x="810" y="728"/>
                  <a:pt x="810" y="728"/>
                  <a:pt x="810" y="728"/>
                </a:cubicBezTo>
                <a:lnTo>
                  <a:pt x="593" y="626"/>
                </a:lnTo>
                <a:close/>
                <a:moveTo>
                  <a:pt x="664" y="935"/>
                </a:moveTo>
                <a:cubicBezTo>
                  <a:pt x="815" y="744"/>
                  <a:pt x="815" y="744"/>
                  <a:pt x="815" y="744"/>
                </a:cubicBezTo>
                <a:cubicBezTo>
                  <a:pt x="817" y="745"/>
                  <a:pt x="819" y="746"/>
                  <a:pt x="822" y="746"/>
                </a:cubicBezTo>
                <a:cubicBezTo>
                  <a:pt x="827" y="746"/>
                  <a:pt x="831" y="744"/>
                  <a:pt x="833" y="740"/>
                </a:cubicBezTo>
                <a:cubicBezTo>
                  <a:pt x="1315" y="935"/>
                  <a:pt x="1315" y="935"/>
                  <a:pt x="1315" y="935"/>
                </a:cubicBezTo>
                <a:lnTo>
                  <a:pt x="664" y="935"/>
                </a:lnTo>
                <a:close/>
                <a:moveTo>
                  <a:pt x="833" y="739"/>
                </a:moveTo>
                <a:cubicBezTo>
                  <a:pt x="834" y="738"/>
                  <a:pt x="834" y="738"/>
                  <a:pt x="834" y="738"/>
                </a:cubicBezTo>
                <a:cubicBezTo>
                  <a:pt x="1175" y="798"/>
                  <a:pt x="1175" y="798"/>
                  <a:pt x="1175" y="798"/>
                </a:cubicBezTo>
                <a:cubicBezTo>
                  <a:pt x="1175" y="799"/>
                  <a:pt x="1174" y="799"/>
                  <a:pt x="1174" y="800"/>
                </a:cubicBezTo>
                <a:cubicBezTo>
                  <a:pt x="1174" y="807"/>
                  <a:pt x="1180" y="813"/>
                  <a:pt x="1187" y="813"/>
                </a:cubicBezTo>
                <a:cubicBezTo>
                  <a:pt x="1191" y="813"/>
                  <a:pt x="1193" y="812"/>
                  <a:pt x="1196" y="809"/>
                </a:cubicBezTo>
                <a:cubicBezTo>
                  <a:pt x="1316" y="934"/>
                  <a:pt x="1316" y="934"/>
                  <a:pt x="1316" y="934"/>
                </a:cubicBezTo>
                <a:lnTo>
                  <a:pt x="833" y="739"/>
                </a:lnTo>
                <a:close/>
              </a:path>
            </a:pathLst>
          </a:custGeom>
          <a:solidFill>
            <a:srgbClr val="878787">
              <a:alpha val="45000"/>
            </a:srgbClr>
          </a:solidFill>
          <a:ln>
            <a:noFill/>
          </a:ln>
        </p:spPr>
        <p:txBody>
          <a:bodyPr vert="horz" wrap="square" lIns="68570" tIns="34285" rIns="68570" bIns="34285" numCol="1" anchor="t" anchorCtr="0" compatLnSpc="1"/>
          <a:lstStyle/>
          <a:p>
            <a:pPr defTabSz="913765">
              <a:defRPr/>
            </a:pPr>
            <a:endParaRPr lang="id-ID" kern="0">
              <a:solidFill>
                <a:sysClr val="windowText" lastClr="000000"/>
              </a:solidFill>
              <a:latin typeface="微软雅黑"/>
              <a:ea typeface="微软雅黑"/>
            </a:endParaRPr>
          </a:p>
        </p:txBody>
      </p:sp>
      <p:sp>
        <p:nvSpPr>
          <p:cNvPr id="48" name="Freeform 72"/>
          <p:cNvSpPr>
            <a:spLocks noEditPoints="1"/>
          </p:cNvSpPr>
          <p:nvPr/>
        </p:nvSpPr>
        <p:spPr bwMode="auto">
          <a:xfrm>
            <a:off x="-673869" y="3084580"/>
            <a:ext cx="4842838" cy="3439050"/>
          </a:xfrm>
          <a:custGeom>
            <a:avLst/>
            <a:gdLst>
              <a:gd name="T0" fmla="*/ 1287 w 1323"/>
              <a:gd name="T1" fmla="*/ 453 h 938"/>
              <a:gd name="T2" fmla="*/ 1274 w 1323"/>
              <a:gd name="T3" fmla="*/ 447 h 938"/>
              <a:gd name="T4" fmla="*/ 1080 w 1323"/>
              <a:gd name="T5" fmla="*/ 427 h 938"/>
              <a:gd name="T6" fmla="*/ 1084 w 1323"/>
              <a:gd name="T7" fmla="*/ 193 h 938"/>
              <a:gd name="T8" fmla="*/ 1242 w 1323"/>
              <a:gd name="T9" fmla="*/ 26 h 938"/>
              <a:gd name="T10" fmla="*/ 1238 w 1323"/>
              <a:gd name="T11" fmla="*/ 17 h 938"/>
              <a:gd name="T12" fmla="*/ 1073 w 1323"/>
              <a:gd name="T13" fmla="*/ 177 h 938"/>
              <a:gd name="T14" fmla="*/ 500 w 1323"/>
              <a:gd name="T15" fmla="*/ 12 h 938"/>
              <a:gd name="T16" fmla="*/ 1073 w 1323"/>
              <a:gd name="T17" fmla="*/ 413 h 938"/>
              <a:gd name="T18" fmla="*/ 770 w 1323"/>
              <a:gd name="T19" fmla="*/ 261 h 938"/>
              <a:gd name="T20" fmla="*/ 520 w 1323"/>
              <a:gd name="T21" fmla="*/ 148 h 938"/>
              <a:gd name="T22" fmla="*/ 543 w 1323"/>
              <a:gd name="T23" fmla="*/ 111 h 938"/>
              <a:gd name="T24" fmla="*/ 530 w 1323"/>
              <a:gd name="T25" fmla="*/ 99 h 938"/>
              <a:gd name="T26" fmla="*/ 226 w 1323"/>
              <a:gd name="T27" fmla="*/ 143 h 938"/>
              <a:gd name="T28" fmla="*/ 0 w 1323"/>
              <a:gd name="T29" fmla="*/ 308 h 938"/>
              <a:gd name="T30" fmla="*/ 6 w 1323"/>
              <a:gd name="T31" fmla="*/ 444 h 938"/>
              <a:gd name="T32" fmla="*/ 244 w 1323"/>
              <a:gd name="T33" fmla="*/ 475 h 938"/>
              <a:gd name="T34" fmla="*/ 467 w 1323"/>
              <a:gd name="T35" fmla="*/ 831 h 938"/>
              <a:gd name="T36" fmla="*/ 562 w 1323"/>
              <a:gd name="T37" fmla="*/ 651 h 938"/>
              <a:gd name="T38" fmla="*/ 810 w 1323"/>
              <a:gd name="T39" fmla="*/ 730 h 938"/>
              <a:gd name="T40" fmla="*/ 661 w 1323"/>
              <a:gd name="T41" fmla="*/ 937 h 938"/>
              <a:gd name="T42" fmla="*/ 1318 w 1323"/>
              <a:gd name="T43" fmla="*/ 934 h 938"/>
              <a:gd name="T44" fmla="*/ 1283 w 1323"/>
              <a:gd name="T45" fmla="*/ 453 h 938"/>
              <a:gd name="T46" fmla="*/ 1275 w 1323"/>
              <a:gd name="T47" fmla="*/ 448 h 938"/>
              <a:gd name="T48" fmla="*/ 1175 w 1323"/>
              <a:gd name="T49" fmla="*/ 797 h 938"/>
              <a:gd name="T50" fmla="*/ 1275 w 1323"/>
              <a:gd name="T51" fmla="*/ 448 h 938"/>
              <a:gd name="T52" fmla="*/ 774 w 1323"/>
              <a:gd name="T53" fmla="*/ 278 h 938"/>
              <a:gd name="T54" fmla="*/ 454 w 1323"/>
              <a:gd name="T55" fmla="*/ 494 h 938"/>
              <a:gd name="T56" fmla="*/ 573 w 1323"/>
              <a:gd name="T57" fmla="*/ 617 h 938"/>
              <a:gd name="T58" fmla="*/ 595 w 1323"/>
              <a:gd name="T59" fmla="*/ 580 h 938"/>
              <a:gd name="T60" fmla="*/ 659 w 1323"/>
              <a:gd name="T61" fmla="*/ 472 h 938"/>
              <a:gd name="T62" fmla="*/ 633 w 1323"/>
              <a:gd name="T63" fmla="*/ 607 h 938"/>
              <a:gd name="T64" fmla="*/ 596 w 1323"/>
              <a:gd name="T65" fmla="*/ 581 h 938"/>
              <a:gd name="T66" fmla="*/ 1075 w 1323"/>
              <a:gd name="T67" fmla="*/ 423 h 938"/>
              <a:gd name="T68" fmla="*/ 1078 w 1323"/>
              <a:gd name="T69" fmla="*/ 427 h 938"/>
              <a:gd name="T70" fmla="*/ 811 w 1323"/>
              <a:gd name="T71" fmla="*/ 726 h 938"/>
              <a:gd name="T72" fmla="*/ 525 w 1323"/>
              <a:gd name="T73" fmla="*/ 15 h 938"/>
              <a:gd name="T74" fmla="*/ 1084 w 1323"/>
              <a:gd name="T75" fmla="*/ 403 h 938"/>
              <a:gd name="T76" fmla="*/ 1072 w 1323"/>
              <a:gd name="T77" fmla="*/ 416 h 938"/>
              <a:gd name="T78" fmla="*/ 781 w 1323"/>
              <a:gd name="T79" fmla="*/ 280 h 938"/>
              <a:gd name="T80" fmla="*/ 543 w 1323"/>
              <a:gd name="T81" fmla="*/ 155 h 938"/>
              <a:gd name="T82" fmla="*/ 550 w 1323"/>
              <a:gd name="T83" fmla="*/ 350 h 938"/>
              <a:gd name="T84" fmla="*/ 533 w 1323"/>
              <a:gd name="T85" fmla="*/ 161 h 938"/>
              <a:gd name="T86" fmla="*/ 154 w 1323"/>
              <a:gd name="T87" fmla="*/ 247 h 938"/>
              <a:gd name="T88" fmla="*/ 250 w 1323"/>
              <a:gd name="T89" fmla="*/ 135 h 938"/>
              <a:gd name="T90" fmla="*/ 151 w 1323"/>
              <a:gd name="T91" fmla="*/ 248 h 938"/>
              <a:gd name="T92" fmla="*/ 150 w 1323"/>
              <a:gd name="T93" fmla="*/ 250 h 938"/>
              <a:gd name="T94" fmla="*/ 152 w 1323"/>
              <a:gd name="T95" fmla="*/ 249 h 938"/>
              <a:gd name="T96" fmla="*/ 251 w 1323"/>
              <a:gd name="T97" fmla="*/ 452 h 938"/>
              <a:gd name="T98" fmla="*/ 472 w 1323"/>
              <a:gd name="T99" fmla="*/ 806 h 938"/>
              <a:gd name="T100" fmla="*/ 255 w 1323"/>
              <a:gd name="T101" fmla="*/ 468 h 938"/>
              <a:gd name="T102" fmla="*/ 549 w 1323"/>
              <a:gd name="T103" fmla="*/ 638 h 938"/>
              <a:gd name="T104" fmla="*/ 569 w 1323"/>
              <a:gd name="T105" fmla="*/ 627 h 938"/>
              <a:gd name="T106" fmla="*/ 593 w 1323"/>
              <a:gd name="T107" fmla="*/ 626 h 938"/>
              <a:gd name="T108" fmla="*/ 593 w 1323"/>
              <a:gd name="T109" fmla="*/ 626 h 938"/>
              <a:gd name="T110" fmla="*/ 833 w 1323"/>
              <a:gd name="T111" fmla="*/ 740 h 938"/>
              <a:gd name="T112" fmla="*/ 834 w 1323"/>
              <a:gd name="T113" fmla="*/ 738 h 938"/>
              <a:gd name="T114" fmla="*/ 1196 w 1323"/>
              <a:gd name="T115" fmla="*/ 809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23" h="938">
                <a:moveTo>
                  <a:pt x="1320" y="937"/>
                </a:moveTo>
                <a:cubicBezTo>
                  <a:pt x="1323" y="937"/>
                  <a:pt x="1323" y="937"/>
                  <a:pt x="1323" y="937"/>
                </a:cubicBezTo>
                <a:cubicBezTo>
                  <a:pt x="1320" y="935"/>
                  <a:pt x="1320" y="935"/>
                  <a:pt x="1320" y="935"/>
                </a:cubicBezTo>
                <a:cubicBezTo>
                  <a:pt x="1287" y="453"/>
                  <a:pt x="1287" y="453"/>
                  <a:pt x="1287" y="453"/>
                </a:cubicBezTo>
                <a:cubicBezTo>
                  <a:pt x="1293" y="453"/>
                  <a:pt x="1298" y="447"/>
                  <a:pt x="1298" y="441"/>
                </a:cubicBezTo>
                <a:cubicBezTo>
                  <a:pt x="1298" y="434"/>
                  <a:pt x="1292" y="428"/>
                  <a:pt x="1285" y="428"/>
                </a:cubicBezTo>
                <a:cubicBezTo>
                  <a:pt x="1278" y="428"/>
                  <a:pt x="1272" y="434"/>
                  <a:pt x="1272" y="441"/>
                </a:cubicBezTo>
                <a:cubicBezTo>
                  <a:pt x="1272" y="443"/>
                  <a:pt x="1273" y="445"/>
                  <a:pt x="1274" y="447"/>
                </a:cubicBezTo>
                <a:cubicBezTo>
                  <a:pt x="833" y="727"/>
                  <a:pt x="833" y="727"/>
                  <a:pt x="833" y="727"/>
                </a:cubicBezTo>
                <a:cubicBezTo>
                  <a:pt x="832" y="726"/>
                  <a:pt x="832" y="725"/>
                  <a:pt x="831" y="725"/>
                </a:cubicBezTo>
                <a:cubicBezTo>
                  <a:pt x="837" y="717"/>
                  <a:pt x="837" y="717"/>
                  <a:pt x="837" y="717"/>
                </a:cubicBezTo>
                <a:cubicBezTo>
                  <a:pt x="1080" y="427"/>
                  <a:pt x="1080" y="427"/>
                  <a:pt x="1080" y="427"/>
                </a:cubicBezTo>
                <a:cubicBezTo>
                  <a:pt x="1081" y="428"/>
                  <a:pt x="1083" y="429"/>
                  <a:pt x="1085" y="429"/>
                </a:cubicBezTo>
                <a:cubicBezTo>
                  <a:pt x="1092" y="429"/>
                  <a:pt x="1098" y="423"/>
                  <a:pt x="1098" y="416"/>
                </a:cubicBezTo>
                <a:cubicBezTo>
                  <a:pt x="1098" y="409"/>
                  <a:pt x="1093" y="403"/>
                  <a:pt x="1086" y="403"/>
                </a:cubicBezTo>
                <a:cubicBezTo>
                  <a:pt x="1084" y="193"/>
                  <a:pt x="1084" y="193"/>
                  <a:pt x="1084" y="193"/>
                </a:cubicBezTo>
                <a:cubicBezTo>
                  <a:pt x="1084" y="193"/>
                  <a:pt x="1085" y="193"/>
                  <a:pt x="1085" y="193"/>
                </a:cubicBezTo>
                <a:cubicBezTo>
                  <a:pt x="1092" y="193"/>
                  <a:pt x="1098" y="187"/>
                  <a:pt x="1098" y="180"/>
                </a:cubicBezTo>
                <a:cubicBezTo>
                  <a:pt x="1098" y="177"/>
                  <a:pt x="1096" y="173"/>
                  <a:pt x="1094" y="171"/>
                </a:cubicBezTo>
                <a:cubicBezTo>
                  <a:pt x="1242" y="26"/>
                  <a:pt x="1242" y="26"/>
                  <a:pt x="1242" y="26"/>
                </a:cubicBezTo>
                <a:cubicBezTo>
                  <a:pt x="1244" y="28"/>
                  <a:pt x="1247" y="29"/>
                  <a:pt x="1250" y="29"/>
                </a:cubicBezTo>
                <a:cubicBezTo>
                  <a:pt x="1257" y="29"/>
                  <a:pt x="1263" y="24"/>
                  <a:pt x="1263" y="17"/>
                </a:cubicBezTo>
                <a:cubicBezTo>
                  <a:pt x="1263" y="10"/>
                  <a:pt x="1257" y="4"/>
                  <a:pt x="1250" y="4"/>
                </a:cubicBezTo>
                <a:cubicBezTo>
                  <a:pt x="1243" y="4"/>
                  <a:pt x="1238" y="10"/>
                  <a:pt x="1238" y="17"/>
                </a:cubicBezTo>
                <a:cubicBezTo>
                  <a:pt x="1238" y="20"/>
                  <a:pt x="1239" y="23"/>
                  <a:pt x="1241" y="25"/>
                </a:cubicBezTo>
                <a:cubicBezTo>
                  <a:pt x="1093" y="170"/>
                  <a:pt x="1093" y="170"/>
                  <a:pt x="1093" y="170"/>
                </a:cubicBezTo>
                <a:cubicBezTo>
                  <a:pt x="1090" y="168"/>
                  <a:pt x="1088" y="168"/>
                  <a:pt x="1085" y="168"/>
                </a:cubicBezTo>
                <a:cubicBezTo>
                  <a:pt x="1079" y="168"/>
                  <a:pt x="1075" y="171"/>
                  <a:pt x="1073" y="177"/>
                </a:cubicBezTo>
                <a:cubicBezTo>
                  <a:pt x="525" y="14"/>
                  <a:pt x="525" y="14"/>
                  <a:pt x="525" y="14"/>
                </a:cubicBezTo>
                <a:cubicBezTo>
                  <a:pt x="525" y="13"/>
                  <a:pt x="525" y="13"/>
                  <a:pt x="525" y="12"/>
                </a:cubicBezTo>
                <a:cubicBezTo>
                  <a:pt x="525" y="5"/>
                  <a:pt x="520" y="0"/>
                  <a:pt x="512" y="0"/>
                </a:cubicBezTo>
                <a:cubicBezTo>
                  <a:pt x="505" y="0"/>
                  <a:pt x="500" y="5"/>
                  <a:pt x="500" y="12"/>
                </a:cubicBezTo>
                <a:cubicBezTo>
                  <a:pt x="500" y="19"/>
                  <a:pt x="505" y="25"/>
                  <a:pt x="512" y="25"/>
                </a:cubicBezTo>
                <a:cubicBezTo>
                  <a:pt x="517" y="25"/>
                  <a:pt x="522" y="22"/>
                  <a:pt x="524" y="18"/>
                </a:cubicBezTo>
                <a:cubicBezTo>
                  <a:pt x="1073" y="412"/>
                  <a:pt x="1073" y="412"/>
                  <a:pt x="1073" y="412"/>
                </a:cubicBezTo>
                <a:cubicBezTo>
                  <a:pt x="1073" y="412"/>
                  <a:pt x="1073" y="412"/>
                  <a:pt x="1073" y="413"/>
                </a:cubicBezTo>
                <a:cubicBezTo>
                  <a:pt x="793" y="272"/>
                  <a:pt x="793" y="272"/>
                  <a:pt x="793" y="272"/>
                </a:cubicBezTo>
                <a:cubicBezTo>
                  <a:pt x="793" y="271"/>
                  <a:pt x="794" y="269"/>
                  <a:pt x="794" y="267"/>
                </a:cubicBezTo>
                <a:cubicBezTo>
                  <a:pt x="794" y="260"/>
                  <a:pt x="788" y="255"/>
                  <a:pt x="781" y="255"/>
                </a:cubicBezTo>
                <a:cubicBezTo>
                  <a:pt x="776" y="255"/>
                  <a:pt x="772" y="257"/>
                  <a:pt x="770" y="261"/>
                </a:cubicBezTo>
                <a:cubicBezTo>
                  <a:pt x="544" y="153"/>
                  <a:pt x="544" y="153"/>
                  <a:pt x="544" y="153"/>
                </a:cubicBezTo>
                <a:cubicBezTo>
                  <a:pt x="545" y="152"/>
                  <a:pt x="546" y="150"/>
                  <a:pt x="546" y="148"/>
                </a:cubicBezTo>
                <a:cubicBezTo>
                  <a:pt x="546" y="141"/>
                  <a:pt x="540" y="135"/>
                  <a:pt x="533" y="135"/>
                </a:cubicBezTo>
                <a:cubicBezTo>
                  <a:pt x="526" y="135"/>
                  <a:pt x="520" y="141"/>
                  <a:pt x="520" y="148"/>
                </a:cubicBezTo>
                <a:cubicBezTo>
                  <a:pt x="520" y="151"/>
                  <a:pt x="521" y="153"/>
                  <a:pt x="523" y="155"/>
                </a:cubicBezTo>
                <a:cubicBezTo>
                  <a:pt x="258" y="446"/>
                  <a:pt x="258" y="446"/>
                  <a:pt x="258" y="446"/>
                </a:cubicBezTo>
                <a:cubicBezTo>
                  <a:pt x="535" y="108"/>
                  <a:pt x="535" y="108"/>
                  <a:pt x="535" y="108"/>
                </a:cubicBezTo>
                <a:cubicBezTo>
                  <a:pt x="537" y="110"/>
                  <a:pt x="540" y="111"/>
                  <a:pt x="543" y="111"/>
                </a:cubicBezTo>
                <a:cubicBezTo>
                  <a:pt x="550" y="111"/>
                  <a:pt x="556" y="105"/>
                  <a:pt x="556" y="98"/>
                </a:cubicBezTo>
                <a:cubicBezTo>
                  <a:pt x="556" y="91"/>
                  <a:pt x="550" y="86"/>
                  <a:pt x="543" y="86"/>
                </a:cubicBezTo>
                <a:cubicBezTo>
                  <a:pt x="536" y="86"/>
                  <a:pt x="530" y="91"/>
                  <a:pt x="530" y="98"/>
                </a:cubicBezTo>
                <a:cubicBezTo>
                  <a:pt x="530" y="99"/>
                  <a:pt x="530" y="99"/>
                  <a:pt x="530" y="99"/>
                </a:cubicBezTo>
                <a:cubicBezTo>
                  <a:pt x="250" y="134"/>
                  <a:pt x="250" y="134"/>
                  <a:pt x="250" y="134"/>
                </a:cubicBezTo>
                <a:cubicBezTo>
                  <a:pt x="249" y="128"/>
                  <a:pt x="243" y="123"/>
                  <a:pt x="237" y="123"/>
                </a:cubicBezTo>
                <a:cubicBezTo>
                  <a:pt x="230" y="123"/>
                  <a:pt x="224" y="129"/>
                  <a:pt x="224" y="136"/>
                </a:cubicBezTo>
                <a:cubicBezTo>
                  <a:pt x="224" y="139"/>
                  <a:pt x="225" y="141"/>
                  <a:pt x="226" y="143"/>
                </a:cubicBezTo>
                <a:cubicBezTo>
                  <a:pt x="5" y="304"/>
                  <a:pt x="5" y="304"/>
                  <a:pt x="5" y="304"/>
                </a:cubicBezTo>
                <a:cubicBezTo>
                  <a:pt x="3" y="305"/>
                  <a:pt x="3" y="305"/>
                  <a:pt x="3" y="305"/>
                </a:cubicBezTo>
                <a:cubicBezTo>
                  <a:pt x="4" y="305"/>
                  <a:pt x="4" y="305"/>
                  <a:pt x="4" y="305"/>
                </a:cubicBezTo>
                <a:cubicBezTo>
                  <a:pt x="0" y="308"/>
                  <a:pt x="0" y="308"/>
                  <a:pt x="0" y="308"/>
                </a:cubicBezTo>
                <a:cubicBezTo>
                  <a:pt x="5" y="306"/>
                  <a:pt x="5" y="306"/>
                  <a:pt x="5" y="306"/>
                </a:cubicBezTo>
                <a:cubicBezTo>
                  <a:pt x="74" y="351"/>
                  <a:pt x="74" y="351"/>
                  <a:pt x="74" y="351"/>
                </a:cubicBezTo>
                <a:cubicBezTo>
                  <a:pt x="4" y="443"/>
                  <a:pt x="4" y="443"/>
                  <a:pt x="4" y="443"/>
                </a:cubicBezTo>
                <a:cubicBezTo>
                  <a:pt x="6" y="444"/>
                  <a:pt x="6" y="444"/>
                  <a:pt x="6" y="444"/>
                </a:cubicBezTo>
                <a:cubicBezTo>
                  <a:pt x="75" y="352"/>
                  <a:pt x="75" y="352"/>
                  <a:pt x="75" y="352"/>
                </a:cubicBezTo>
                <a:cubicBezTo>
                  <a:pt x="233" y="455"/>
                  <a:pt x="233" y="455"/>
                  <a:pt x="233" y="455"/>
                </a:cubicBezTo>
                <a:cubicBezTo>
                  <a:pt x="232" y="457"/>
                  <a:pt x="231" y="460"/>
                  <a:pt x="231" y="462"/>
                </a:cubicBezTo>
                <a:cubicBezTo>
                  <a:pt x="231" y="469"/>
                  <a:pt x="237" y="475"/>
                  <a:pt x="244" y="475"/>
                </a:cubicBezTo>
                <a:cubicBezTo>
                  <a:pt x="246" y="475"/>
                  <a:pt x="248" y="474"/>
                  <a:pt x="250" y="473"/>
                </a:cubicBezTo>
                <a:cubicBezTo>
                  <a:pt x="460" y="808"/>
                  <a:pt x="460" y="808"/>
                  <a:pt x="460" y="808"/>
                </a:cubicBezTo>
                <a:cubicBezTo>
                  <a:pt x="456" y="810"/>
                  <a:pt x="454" y="814"/>
                  <a:pt x="454" y="818"/>
                </a:cubicBezTo>
                <a:cubicBezTo>
                  <a:pt x="454" y="825"/>
                  <a:pt x="460" y="831"/>
                  <a:pt x="467" y="831"/>
                </a:cubicBezTo>
                <a:cubicBezTo>
                  <a:pt x="474" y="831"/>
                  <a:pt x="480" y="825"/>
                  <a:pt x="480" y="818"/>
                </a:cubicBezTo>
                <a:cubicBezTo>
                  <a:pt x="480" y="813"/>
                  <a:pt x="477" y="809"/>
                  <a:pt x="474" y="807"/>
                </a:cubicBezTo>
                <a:cubicBezTo>
                  <a:pt x="556" y="650"/>
                  <a:pt x="556" y="650"/>
                  <a:pt x="556" y="650"/>
                </a:cubicBezTo>
                <a:cubicBezTo>
                  <a:pt x="558" y="650"/>
                  <a:pt x="560" y="651"/>
                  <a:pt x="562" y="651"/>
                </a:cubicBezTo>
                <a:cubicBezTo>
                  <a:pt x="569" y="651"/>
                  <a:pt x="574" y="645"/>
                  <a:pt x="574" y="638"/>
                </a:cubicBezTo>
                <a:cubicBezTo>
                  <a:pt x="574" y="637"/>
                  <a:pt x="574" y="635"/>
                  <a:pt x="574" y="634"/>
                </a:cubicBezTo>
                <a:cubicBezTo>
                  <a:pt x="591" y="627"/>
                  <a:pt x="591" y="627"/>
                  <a:pt x="591" y="627"/>
                </a:cubicBezTo>
                <a:cubicBezTo>
                  <a:pt x="810" y="730"/>
                  <a:pt x="810" y="730"/>
                  <a:pt x="810" y="730"/>
                </a:cubicBezTo>
                <a:cubicBezTo>
                  <a:pt x="809" y="731"/>
                  <a:pt x="809" y="732"/>
                  <a:pt x="809" y="733"/>
                </a:cubicBezTo>
                <a:cubicBezTo>
                  <a:pt x="809" y="737"/>
                  <a:pt x="811" y="741"/>
                  <a:pt x="814" y="743"/>
                </a:cubicBezTo>
                <a:cubicBezTo>
                  <a:pt x="662" y="936"/>
                  <a:pt x="662" y="936"/>
                  <a:pt x="662" y="936"/>
                </a:cubicBezTo>
                <a:cubicBezTo>
                  <a:pt x="661" y="937"/>
                  <a:pt x="661" y="937"/>
                  <a:pt x="661" y="937"/>
                </a:cubicBezTo>
                <a:cubicBezTo>
                  <a:pt x="1319" y="937"/>
                  <a:pt x="1319" y="937"/>
                  <a:pt x="1319" y="937"/>
                </a:cubicBezTo>
                <a:cubicBezTo>
                  <a:pt x="1320" y="938"/>
                  <a:pt x="1320" y="938"/>
                  <a:pt x="1320" y="938"/>
                </a:cubicBezTo>
                <a:lnTo>
                  <a:pt x="1320" y="937"/>
                </a:lnTo>
                <a:close/>
                <a:moveTo>
                  <a:pt x="1318" y="934"/>
                </a:moveTo>
                <a:cubicBezTo>
                  <a:pt x="1197" y="808"/>
                  <a:pt x="1197" y="808"/>
                  <a:pt x="1197" y="808"/>
                </a:cubicBezTo>
                <a:cubicBezTo>
                  <a:pt x="1199" y="806"/>
                  <a:pt x="1200" y="803"/>
                  <a:pt x="1200" y="800"/>
                </a:cubicBezTo>
                <a:cubicBezTo>
                  <a:pt x="1200" y="795"/>
                  <a:pt x="1197" y="790"/>
                  <a:pt x="1192" y="788"/>
                </a:cubicBezTo>
                <a:cubicBezTo>
                  <a:pt x="1283" y="453"/>
                  <a:pt x="1283" y="453"/>
                  <a:pt x="1283" y="453"/>
                </a:cubicBezTo>
                <a:cubicBezTo>
                  <a:pt x="1283" y="454"/>
                  <a:pt x="1284" y="454"/>
                  <a:pt x="1285" y="454"/>
                </a:cubicBezTo>
                <a:cubicBezTo>
                  <a:pt x="1285" y="454"/>
                  <a:pt x="1285" y="454"/>
                  <a:pt x="1285" y="454"/>
                </a:cubicBezTo>
                <a:lnTo>
                  <a:pt x="1318" y="934"/>
                </a:lnTo>
                <a:close/>
                <a:moveTo>
                  <a:pt x="1275" y="448"/>
                </a:moveTo>
                <a:cubicBezTo>
                  <a:pt x="1276" y="451"/>
                  <a:pt x="1278" y="452"/>
                  <a:pt x="1281" y="453"/>
                </a:cubicBezTo>
                <a:cubicBezTo>
                  <a:pt x="1190" y="788"/>
                  <a:pt x="1190" y="788"/>
                  <a:pt x="1190" y="788"/>
                </a:cubicBezTo>
                <a:cubicBezTo>
                  <a:pt x="1189" y="787"/>
                  <a:pt x="1188" y="787"/>
                  <a:pt x="1187" y="787"/>
                </a:cubicBezTo>
                <a:cubicBezTo>
                  <a:pt x="1181" y="787"/>
                  <a:pt x="1176" y="791"/>
                  <a:pt x="1175" y="797"/>
                </a:cubicBezTo>
                <a:cubicBezTo>
                  <a:pt x="834" y="736"/>
                  <a:pt x="834" y="736"/>
                  <a:pt x="834" y="736"/>
                </a:cubicBezTo>
                <a:cubicBezTo>
                  <a:pt x="835" y="735"/>
                  <a:pt x="835" y="734"/>
                  <a:pt x="835" y="733"/>
                </a:cubicBezTo>
                <a:cubicBezTo>
                  <a:pt x="835" y="731"/>
                  <a:pt x="834" y="730"/>
                  <a:pt x="834" y="728"/>
                </a:cubicBezTo>
                <a:lnTo>
                  <a:pt x="1275" y="448"/>
                </a:lnTo>
                <a:close/>
                <a:moveTo>
                  <a:pt x="256" y="459"/>
                </a:moveTo>
                <a:cubicBezTo>
                  <a:pt x="552" y="351"/>
                  <a:pt x="552" y="351"/>
                  <a:pt x="552" y="351"/>
                </a:cubicBezTo>
                <a:cubicBezTo>
                  <a:pt x="769" y="272"/>
                  <a:pt x="769" y="272"/>
                  <a:pt x="769" y="272"/>
                </a:cubicBezTo>
                <a:cubicBezTo>
                  <a:pt x="770" y="275"/>
                  <a:pt x="772" y="277"/>
                  <a:pt x="774" y="278"/>
                </a:cubicBezTo>
                <a:cubicBezTo>
                  <a:pt x="660" y="470"/>
                  <a:pt x="660" y="470"/>
                  <a:pt x="660" y="470"/>
                </a:cubicBezTo>
                <a:cubicBezTo>
                  <a:pt x="480" y="492"/>
                  <a:pt x="480" y="492"/>
                  <a:pt x="480" y="492"/>
                </a:cubicBezTo>
                <a:cubicBezTo>
                  <a:pt x="479" y="486"/>
                  <a:pt x="473" y="481"/>
                  <a:pt x="467" y="481"/>
                </a:cubicBezTo>
                <a:cubicBezTo>
                  <a:pt x="460" y="481"/>
                  <a:pt x="454" y="487"/>
                  <a:pt x="454" y="494"/>
                </a:cubicBezTo>
                <a:cubicBezTo>
                  <a:pt x="454" y="501"/>
                  <a:pt x="460" y="507"/>
                  <a:pt x="467" y="507"/>
                </a:cubicBezTo>
                <a:cubicBezTo>
                  <a:pt x="471" y="507"/>
                  <a:pt x="475" y="505"/>
                  <a:pt x="477" y="502"/>
                </a:cubicBezTo>
                <a:cubicBezTo>
                  <a:pt x="594" y="581"/>
                  <a:pt x="594" y="581"/>
                  <a:pt x="594" y="581"/>
                </a:cubicBezTo>
                <a:cubicBezTo>
                  <a:pt x="573" y="617"/>
                  <a:pt x="573" y="617"/>
                  <a:pt x="573" y="617"/>
                </a:cubicBezTo>
                <a:cubicBezTo>
                  <a:pt x="256" y="467"/>
                  <a:pt x="256" y="467"/>
                  <a:pt x="256" y="467"/>
                </a:cubicBezTo>
                <a:cubicBezTo>
                  <a:pt x="256" y="465"/>
                  <a:pt x="257" y="464"/>
                  <a:pt x="257" y="462"/>
                </a:cubicBezTo>
                <a:cubicBezTo>
                  <a:pt x="257" y="461"/>
                  <a:pt x="256" y="460"/>
                  <a:pt x="256" y="459"/>
                </a:cubicBezTo>
                <a:close/>
                <a:moveTo>
                  <a:pt x="595" y="580"/>
                </a:moveTo>
                <a:cubicBezTo>
                  <a:pt x="478" y="501"/>
                  <a:pt x="478" y="501"/>
                  <a:pt x="478" y="501"/>
                </a:cubicBezTo>
                <a:cubicBezTo>
                  <a:pt x="479" y="499"/>
                  <a:pt x="480" y="496"/>
                  <a:pt x="480" y="494"/>
                </a:cubicBezTo>
                <a:cubicBezTo>
                  <a:pt x="480" y="494"/>
                  <a:pt x="480" y="494"/>
                  <a:pt x="480" y="493"/>
                </a:cubicBezTo>
                <a:cubicBezTo>
                  <a:pt x="659" y="472"/>
                  <a:pt x="659" y="472"/>
                  <a:pt x="659" y="472"/>
                </a:cubicBezTo>
                <a:cubicBezTo>
                  <a:pt x="631" y="519"/>
                  <a:pt x="631" y="519"/>
                  <a:pt x="631" y="519"/>
                </a:cubicBezTo>
                <a:lnTo>
                  <a:pt x="595" y="580"/>
                </a:lnTo>
                <a:close/>
                <a:moveTo>
                  <a:pt x="596" y="582"/>
                </a:moveTo>
                <a:cubicBezTo>
                  <a:pt x="633" y="607"/>
                  <a:pt x="633" y="607"/>
                  <a:pt x="633" y="607"/>
                </a:cubicBezTo>
                <a:cubicBezTo>
                  <a:pt x="591" y="625"/>
                  <a:pt x="591" y="625"/>
                  <a:pt x="591" y="625"/>
                </a:cubicBezTo>
                <a:cubicBezTo>
                  <a:pt x="575" y="617"/>
                  <a:pt x="575" y="617"/>
                  <a:pt x="575" y="617"/>
                </a:cubicBezTo>
                <a:lnTo>
                  <a:pt x="596" y="582"/>
                </a:lnTo>
                <a:close/>
                <a:moveTo>
                  <a:pt x="596" y="581"/>
                </a:moveTo>
                <a:cubicBezTo>
                  <a:pt x="634" y="517"/>
                  <a:pt x="634" y="517"/>
                  <a:pt x="634" y="517"/>
                </a:cubicBezTo>
                <a:cubicBezTo>
                  <a:pt x="661" y="471"/>
                  <a:pt x="661" y="471"/>
                  <a:pt x="661" y="471"/>
                </a:cubicBezTo>
                <a:cubicBezTo>
                  <a:pt x="1074" y="422"/>
                  <a:pt x="1074" y="422"/>
                  <a:pt x="1074" y="422"/>
                </a:cubicBezTo>
                <a:cubicBezTo>
                  <a:pt x="1074" y="422"/>
                  <a:pt x="1074" y="423"/>
                  <a:pt x="1075" y="423"/>
                </a:cubicBezTo>
                <a:cubicBezTo>
                  <a:pt x="635" y="607"/>
                  <a:pt x="635" y="607"/>
                  <a:pt x="635" y="607"/>
                </a:cubicBezTo>
                <a:lnTo>
                  <a:pt x="596" y="581"/>
                </a:lnTo>
                <a:close/>
                <a:moveTo>
                  <a:pt x="1076" y="424"/>
                </a:moveTo>
                <a:cubicBezTo>
                  <a:pt x="1076" y="425"/>
                  <a:pt x="1077" y="426"/>
                  <a:pt x="1078" y="427"/>
                </a:cubicBezTo>
                <a:cubicBezTo>
                  <a:pt x="839" y="713"/>
                  <a:pt x="839" y="713"/>
                  <a:pt x="839" y="713"/>
                </a:cubicBezTo>
                <a:cubicBezTo>
                  <a:pt x="830" y="724"/>
                  <a:pt x="830" y="724"/>
                  <a:pt x="830" y="724"/>
                </a:cubicBezTo>
                <a:cubicBezTo>
                  <a:pt x="828" y="722"/>
                  <a:pt x="825" y="720"/>
                  <a:pt x="822" y="720"/>
                </a:cubicBezTo>
                <a:cubicBezTo>
                  <a:pt x="817" y="720"/>
                  <a:pt x="813" y="723"/>
                  <a:pt x="811" y="726"/>
                </a:cubicBezTo>
                <a:cubicBezTo>
                  <a:pt x="636" y="608"/>
                  <a:pt x="636" y="608"/>
                  <a:pt x="636" y="608"/>
                </a:cubicBezTo>
                <a:lnTo>
                  <a:pt x="1076" y="424"/>
                </a:lnTo>
                <a:close/>
                <a:moveTo>
                  <a:pt x="524" y="17"/>
                </a:moveTo>
                <a:cubicBezTo>
                  <a:pt x="525" y="16"/>
                  <a:pt x="525" y="16"/>
                  <a:pt x="525" y="15"/>
                </a:cubicBezTo>
                <a:cubicBezTo>
                  <a:pt x="1073" y="178"/>
                  <a:pt x="1073" y="178"/>
                  <a:pt x="1073" y="178"/>
                </a:cubicBezTo>
                <a:cubicBezTo>
                  <a:pt x="1073" y="179"/>
                  <a:pt x="1072" y="180"/>
                  <a:pt x="1072" y="180"/>
                </a:cubicBezTo>
                <a:cubicBezTo>
                  <a:pt x="1072" y="186"/>
                  <a:pt x="1077" y="191"/>
                  <a:pt x="1082" y="193"/>
                </a:cubicBezTo>
                <a:cubicBezTo>
                  <a:pt x="1084" y="403"/>
                  <a:pt x="1084" y="403"/>
                  <a:pt x="1084" y="403"/>
                </a:cubicBezTo>
                <a:cubicBezTo>
                  <a:pt x="1080" y="403"/>
                  <a:pt x="1076" y="406"/>
                  <a:pt x="1074" y="410"/>
                </a:cubicBezTo>
                <a:lnTo>
                  <a:pt x="524" y="17"/>
                </a:lnTo>
                <a:close/>
                <a:moveTo>
                  <a:pt x="1073" y="414"/>
                </a:moveTo>
                <a:cubicBezTo>
                  <a:pt x="1073" y="415"/>
                  <a:pt x="1072" y="415"/>
                  <a:pt x="1072" y="416"/>
                </a:cubicBezTo>
                <a:cubicBezTo>
                  <a:pt x="1072" y="417"/>
                  <a:pt x="1073" y="419"/>
                  <a:pt x="1073" y="420"/>
                </a:cubicBezTo>
                <a:cubicBezTo>
                  <a:pt x="662" y="470"/>
                  <a:pt x="662" y="470"/>
                  <a:pt x="662" y="470"/>
                </a:cubicBezTo>
                <a:cubicBezTo>
                  <a:pt x="775" y="279"/>
                  <a:pt x="775" y="279"/>
                  <a:pt x="775" y="279"/>
                </a:cubicBezTo>
                <a:cubicBezTo>
                  <a:pt x="777" y="280"/>
                  <a:pt x="779" y="280"/>
                  <a:pt x="781" y="280"/>
                </a:cubicBezTo>
                <a:cubicBezTo>
                  <a:pt x="786" y="280"/>
                  <a:pt x="790" y="278"/>
                  <a:pt x="792" y="274"/>
                </a:cubicBezTo>
                <a:lnTo>
                  <a:pt x="1073" y="414"/>
                </a:lnTo>
                <a:close/>
                <a:moveTo>
                  <a:pt x="533" y="161"/>
                </a:moveTo>
                <a:cubicBezTo>
                  <a:pt x="537" y="161"/>
                  <a:pt x="541" y="158"/>
                  <a:pt x="543" y="155"/>
                </a:cubicBezTo>
                <a:cubicBezTo>
                  <a:pt x="769" y="263"/>
                  <a:pt x="769" y="263"/>
                  <a:pt x="769" y="263"/>
                </a:cubicBezTo>
                <a:cubicBezTo>
                  <a:pt x="768" y="264"/>
                  <a:pt x="768" y="266"/>
                  <a:pt x="768" y="267"/>
                </a:cubicBezTo>
                <a:cubicBezTo>
                  <a:pt x="768" y="269"/>
                  <a:pt x="768" y="270"/>
                  <a:pt x="769" y="271"/>
                </a:cubicBezTo>
                <a:cubicBezTo>
                  <a:pt x="550" y="350"/>
                  <a:pt x="550" y="350"/>
                  <a:pt x="550" y="350"/>
                </a:cubicBezTo>
                <a:cubicBezTo>
                  <a:pt x="255" y="457"/>
                  <a:pt x="255" y="457"/>
                  <a:pt x="255" y="457"/>
                </a:cubicBezTo>
                <a:cubicBezTo>
                  <a:pt x="255" y="456"/>
                  <a:pt x="254" y="454"/>
                  <a:pt x="253" y="453"/>
                </a:cubicBezTo>
                <a:cubicBezTo>
                  <a:pt x="524" y="157"/>
                  <a:pt x="524" y="157"/>
                  <a:pt x="524" y="157"/>
                </a:cubicBezTo>
                <a:cubicBezTo>
                  <a:pt x="526" y="159"/>
                  <a:pt x="529" y="161"/>
                  <a:pt x="533" y="161"/>
                </a:cubicBezTo>
                <a:close/>
                <a:moveTo>
                  <a:pt x="530" y="101"/>
                </a:moveTo>
                <a:cubicBezTo>
                  <a:pt x="530" y="101"/>
                  <a:pt x="531" y="102"/>
                  <a:pt x="531" y="102"/>
                </a:cubicBezTo>
                <a:cubicBezTo>
                  <a:pt x="316" y="185"/>
                  <a:pt x="316" y="185"/>
                  <a:pt x="316" y="185"/>
                </a:cubicBezTo>
                <a:cubicBezTo>
                  <a:pt x="154" y="247"/>
                  <a:pt x="154" y="247"/>
                  <a:pt x="154" y="247"/>
                </a:cubicBezTo>
                <a:cubicBezTo>
                  <a:pt x="230" y="147"/>
                  <a:pt x="230" y="147"/>
                  <a:pt x="230" y="147"/>
                </a:cubicBezTo>
                <a:cubicBezTo>
                  <a:pt x="232" y="148"/>
                  <a:pt x="234" y="149"/>
                  <a:pt x="237" y="149"/>
                </a:cubicBezTo>
                <a:cubicBezTo>
                  <a:pt x="244" y="149"/>
                  <a:pt x="250" y="143"/>
                  <a:pt x="250" y="136"/>
                </a:cubicBezTo>
                <a:cubicBezTo>
                  <a:pt x="250" y="136"/>
                  <a:pt x="250" y="135"/>
                  <a:pt x="250" y="135"/>
                </a:cubicBezTo>
                <a:lnTo>
                  <a:pt x="530" y="101"/>
                </a:lnTo>
                <a:close/>
                <a:moveTo>
                  <a:pt x="227" y="144"/>
                </a:moveTo>
                <a:cubicBezTo>
                  <a:pt x="228" y="145"/>
                  <a:pt x="228" y="145"/>
                  <a:pt x="229" y="146"/>
                </a:cubicBezTo>
                <a:cubicBezTo>
                  <a:pt x="151" y="248"/>
                  <a:pt x="151" y="248"/>
                  <a:pt x="151" y="248"/>
                </a:cubicBezTo>
                <a:cubicBezTo>
                  <a:pt x="11" y="302"/>
                  <a:pt x="11" y="302"/>
                  <a:pt x="11" y="302"/>
                </a:cubicBezTo>
                <a:lnTo>
                  <a:pt x="227" y="144"/>
                </a:lnTo>
                <a:close/>
                <a:moveTo>
                  <a:pt x="7" y="305"/>
                </a:moveTo>
                <a:cubicBezTo>
                  <a:pt x="150" y="250"/>
                  <a:pt x="150" y="250"/>
                  <a:pt x="150" y="250"/>
                </a:cubicBezTo>
                <a:cubicBezTo>
                  <a:pt x="75" y="350"/>
                  <a:pt x="75" y="350"/>
                  <a:pt x="75" y="350"/>
                </a:cubicBezTo>
                <a:lnTo>
                  <a:pt x="7" y="305"/>
                </a:lnTo>
                <a:close/>
                <a:moveTo>
                  <a:pt x="76" y="351"/>
                </a:moveTo>
                <a:cubicBezTo>
                  <a:pt x="152" y="249"/>
                  <a:pt x="152" y="249"/>
                  <a:pt x="152" y="249"/>
                </a:cubicBezTo>
                <a:cubicBezTo>
                  <a:pt x="320" y="185"/>
                  <a:pt x="320" y="185"/>
                  <a:pt x="320" y="185"/>
                </a:cubicBezTo>
                <a:cubicBezTo>
                  <a:pt x="531" y="104"/>
                  <a:pt x="531" y="104"/>
                  <a:pt x="531" y="104"/>
                </a:cubicBezTo>
                <a:cubicBezTo>
                  <a:pt x="532" y="105"/>
                  <a:pt x="533" y="106"/>
                  <a:pt x="534" y="107"/>
                </a:cubicBezTo>
                <a:cubicBezTo>
                  <a:pt x="251" y="452"/>
                  <a:pt x="251" y="452"/>
                  <a:pt x="251" y="452"/>
                </a:cubicBezTo>
                <a:cubicBezTo>
                  <a:pt x="249" y="450"/>
                  <a:pt x="247" y="449"/>
                  <a:pt x="244" y="449"/>
                </a:cubicBezTo>
                <a:cubicBezTo>
                  <a:pt x="240" y="449"/>
                  <a:pt x="236" y="451"/>
                  <a:pt x="234" y="454"/>
                </a:cubicBezTo>
                <a:lnTo>
                  <a:pt x="76" y="351"/>
                </a:lnTo>
                <a:close/>
                <a:moveTo>
                  <a:pt x="472" y="806"/>
                </a:moveTo>
                <a:cubicBezTo>
                  <a:pt x="471" y="806"/>
                  <a:pt x="469" y="805"/>
                  <a:pt x="467" y="805"/>
                </a:cubicBezTo>
                <a:cubicBezTo>
                  <a:pt x="465" y="805"/>
                  <a:pt x="463" y="806"/>
                  <a:pt x="461" y="807"/>
                </a:cubicBezTo>
                <a:cubicBezTo>
                  <a:pt x="251" y="472"/>
                  <a:pt x="251" y="472"/>
                  <a:pt x="251" y="472"/>
                </a:cubicBezTo>
                <a:cubicBezTo>
                  <a:pt x="253" y="471"/>
                  <a:pt x="254" y="470"/>
                  <a:pt x="255" y="468"/>
                </a:cubicBezTo>
                <a:cubicBezTo>
                  <a:pt x="573" y="618"/>
                  <a:pt x="573" y="618"/>
                  <a:pt x="573" y="618"/>
                </a:cubicBezTo>
                <a:cubicBezTo>
                  <a:pt x="567" y="627"/>
                  <a:pt x="567" y="627"/>
                  <a:pt x="567" y="627"/>
                </a:cubicBezTo>
                <a:cubicBezTo>
                  <a:pt x="566" y="626"/>
                  <a:pt x="564" y="625"/>
                  <a:pt x="562" y="625"/>
                </a:cubicBezTo>
                <a:cubicBezTo>
                  <a:pt x="555" y="625"/>
                  <a:pt x="549" y="631"/>
                  <a:pt x="549" y="638"/>
                </a:cubicBezTo>
                <a:cubicBezTo>
                  <a:pt x="549" y="643"/>
                  <a:pt x="551" y="647"/>
                  <a:pt x="555" y="649"/>
                </a:cubicBezTo>
                <a:lnTo>
                  <a:pt x="472" y="806"/>
                </a:lnTo>
                <a:close/>
                <a:moveTo>
                  <a:pt x="573" y="632"/>
                </a:moveTo>
                <a:cubicBezTo>
                  <a:pt x="572" y="630"/>
                  <a:pt x="571" y="629"/>
                  <a:pt x="569" y="627"/>
                </a:cubicBezTo>
                <a:cubicBezTo>
                  <a:pt x="574" y="619"/>
                  <a:pt x="574" y="619"/>
                  <a:pt x="574" y="619"/>
                </a:cubicBezTo>
                <a:cubicBezTo>
                  <a:pt x="589" y="626"/>
                  <a:pt x="589" y="626"/>
                  <a:pt x="589" y="626"/>
                </a:cubicBezTo>
                <a:lnTo>
                  <a:pt x="573" y="632"/>
                </a:lnTo>
                <a:close/>
                <a:moveTo>
                  <a:pt x="593" y="626"/>
                </a:moveTo>
                <a:cubicBezTo>
                  <a:pt x="634" y="608"/>
                  <a:pt x="634" y="608"/>
                  <a:pt x="634" y="608"/>
                </a:cubicBezTo>
                <a:cubicBezTo>
                  <a:pt x="810" y="728"/>
                  <a:pt x="810" y="728"/>
                  <a:pt x="810" y="728"/>
                </a:cubicBezTo>
                <a:cubicBezTo>
                  <a:pt x="810" y="728"/>
                  <a:pt x="810" y="728"/>
                  <a:pt x="810" y="728"/>
                </a:cubicBezTo>
                <a:lnTo>
                  <a:pt x="593" y="626"/>
                </a:lnTo>
                <a:close/>
                <a:moveTo>
                  <a:pt x="664" y="935"/>
                </a:moveTo>
                <a:cubicBezTo>
                  <a:pt x="815" y="744"/>
                  <a:pt x="815" y="744"/>
                  <a:pt x="815" y="744"/>
                </a:cubicBezTo>
                <a:cubicBezTo>
                  <a:pt x="817" y="745"/>
                  <a:pt x="819" y="746"/>
                  <a:pt x="822" y="746"/>
                </a:cubicBezTo>
                <a:cubicBezTo>
                  <a:pt x="827" y="746"/>
                  <a:pt x="831" y="744"/>
                  <a:pt x="833" y="740"/>
                </a:cubicBezTo>
                <a:cubicBezTo>
                  <a:pt x="1315" y="935"/>
                  <a:pt x="1315" y="935"/>
                  <a:pt x="1315" y="935"/>
                </a:cubicBezTo>
                <a:lnTo>
                  <a:pt x="664" y="935"/>
                </a:lnTo>
                <a:close/>
                <a:moveTo>
                  <a:pt x="833" y="739"/>
                </a:moveTo>
                <a:cubicBezTo>
                  <a:pt x="834" y="738"/>
                  <a:pt x="834" y="738"/>
                  <a:pt x="834" y="738"/>
                </a:cubicBezTo>
                <a:cubicBezTo>
                  <a:pt x="1175" y="798"/>
                  <a:pt x="1175" y="798"/>
                  <a:pt x="1175" y="798"/>
                </a:cubicBezTo>
                <a:cubicBezTo>
                  <a:pt x="1175" y="799"/>
                  <a:pt x="1174" y="799"/>
                  <a:pt x="1174" y="800"/>
                </a:cubicBezTo>
                <a:cubicBezTo>
                  <a:pt x="1174" y="807"/>
                  <a:pt x="1180" y="813"/>
                  <a:pt x="1187" y="813"/>
                </a:cubicBezTo>
                <a:cubicBezTo>
                  <a:pt x="1191" y="813"/>
                  <a:pt x="1193" y="812"/>
                  <a:pt x="1196" y="809"/>
                </a:cubicBezTo>
                <a:cubicBezTo>
                  <a:pt x="1316" y="934"/>
                  <a:pt x="1316" y="934"/>
                  <a:pt x="1316" y="934"/>
                </a:cubicBezTo>
                <a:lnTo>
                  <a:pt x="833" y="739"/>
                </a:lnTo>
                <a:close/>
              </a:path>
            </a:pathLst>
          </a:custGeom>
          <a:solidFill>
            <a:srgbClr val="878787">
              <a:alpha val="45000"/>
            </a:srgbClr>
          </a:solidFill>
          <a:ln>
            <a:noFill/>
          </a:ln>
        </p:spPr>
        <p:txBody>
          <a:bodyPr vert="horz" wrap="square" lIns="68570" tIns="34285" rIns="68570" bIns="34285" numCol="1" anchor="t" anchorCtr="0" compatLnSpc="1"/>
          <a:lstStyle/>
          <a:p>
            <a:pPr defTabSz="913765">
              <a:defRPr/>
            </a:pPr>
            <a:endParaRPr lang="id-ID" kern="0">
              <a:solidFill>
                <a:sysClr val="windowText" lastClr="000000"/>
              </a:solidFill>
              <a:latin typeface="微软雅黑"/>
              <a:ea typeface="微软雅黑"/>
            </a:endParaRPr>
          </a:p>
        </p:txBody>
      </p:sp>
      <p:sp>
        <p:nvSpPr>
          <p:cNvPr id="50" name="TextBox 4"/>
          <p:cNvSpPr txBox="1"/>
          <p:nvPr/>
        </p:nvSpPr>
        <p:spPr>
          <a:xfrm>
            <a:off x="5501600" y="787020"/>
            <a:ext cx="3270447" cy="830997"/>
          </a:xfrm>
          <a:prstGeom prst="rect">
            <a:avLst/>
          </a:prstGeom>
          <a:noFill/>
        </p:spPr>
        <p:txBody>
          <a:bodyPr wrap="none" rtlCol="0">
            <a:spAutoFit/>
          </a:bodyPr>
          <a:lstStyle/>
          <a:p>
            <a:pPr defTabSz="913765">
              <a:defRPr/>
            </a:pPr>
            <a:r>
              <a:rPr lang="en-US" altLang="zh-CN" sz="4800" b="1" kern="0" dirty="0">
                <a:solidFill>
                  <a:srgbClr val="C00000"/>
                </a:solidFill>
                <a:latin typeface="微软雅黑" panose="020B0503020204020204" pitchFamily="34" charset="-122"/>
                <a:ea typeface="微软雅黑" panose="020B0503020204020204" pitchFamily="34" charset="-122"/>
              </a:rPr>
              <a:t>CONTENT</a:t>
            </a:r>
            <a:endParaRPr lang="vi-VN" altLang="zh-CN" sz="4800" b="1" kern="0" dirty="0">
              <a:solidFill>
                <a:srgbClr val="C00000"/>
              </a:solidFill>
              <a:latin typeface="Roboto"/>
              <a:ea typeface="微软雅黑" panose="020B0503020204020204" pitchFamily="34" charset="-122"/>
            </a:endParaRPr>
          </a:p>
        </p:txBody>
      </p:sp>
      <p:grpSp>
        <p:nvGrpSpPr>
          <p:cNvPr id="52" name="Group 20"/>
          <p:cNvGrpSpPr/>
          <p:nvPr/>
        </p:nvGrpSpPr>
        <p:grpSpPr>
          <a:xfrm>
            <a:off x="4799067" y="1011958"/>
            <a:ext cx="561409" cy="434423"/>
            <a:chOff x="5895975" y="3276601"/>
            <a:chExt cx="400050" cy="309563"/>
          </a:xfrm>
          <a:solidFill>
            <a:srgbClr val="BA0B31"/>
          </a:solidFill>
        </p:grpSpPr>
        <p:sp>
          <p:nvSpPr>
            <p:cNvPr id="53" name="Freeform 5"/>
            <p:cNvSpPr/>
            <p:nvPr/>
          </p:nvSpPr>
          <p:spPr bwMode="auto">
            <a:xfrm>
              <a:off x="6003925" y="3276601"/>
              <a:ext cx="292100" cy="61913"/>
            </a:xfrm>
            <a:custGeom>
              <a:avLst/>
              <a:gdLst>
                <a:gd name="T0" fmla="*/ 4 w 76"/>
                <a:gd name="T1" fmla="*/ 0 h 16"/>
                <a:gd name="T2" fmla="*/ 72 w 76"/>
                <a:gd name="T3" fmla="*/ 0 h 16"/>
                <a:gd name="T4" fmla="*/ 76 w 76"/>
                <a:gd name="T5" fmla="*/ 4 h 16"/>
                <a:gd name="T6" fmla="*/ 76 w 76"/>
                <a:gd name="T7" fmla="*/ 12 h 16"/>
                <a:gd name="T8" fmla="*/ 72 w 76"/>
                <a:gd name="T9" fmla="*/ 16 h 16"/>
                <a:gd name="T10" fmla="*/ 4 w 76"/>
                <a:gd name="T11" fmla="*/ 16 h 16"/>
                <a:gd name="T12" fmla="*/ 0 w 76"/>
                <a:gd name="T13" fmla="*/ 12 h 16"/>
                <a:gd name="T14" fmla="*/ 0 w 76"/>
                <a:gd name="T15" fmla="*/ 4 h 16"/>
                <a:gd name="T16" fmla="*/ 4 w 76"/>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16">
                  <a:moveTo>
                    <a:pt x="4" y="0"/>
                  </a:moveTo>
                  <a:cubicBezTo>
                    <a:pt x="72" y="0"/>
                    <a:pt x="72" y="0"/>
                    <a:pt x="72" y="0"/>
                  </a:cubicBezTo>
                  <a:cubicBezTo>
                    <a:pt x="74" y="0"/>
                    <a:pt x="76" y="2"/>
                    <a:pt x="76" y="4"/>
                  </a:cubicBezTo>
                  <a:cubicBezTo>
                    <a:pt x="76" y="12"/>
                    <a:pt x="76" y="12"/>
                    <a:pt x="76" y="12"/>
                  </a:cubicBezTo>
                  <a:cubicBezTo>
                    <a:pt x="76" y="14"/>
                    <a:pt x="74" y="16"/>
                    <a:pt x="72" y="16"/>
                  </a:cubicBezTo>
                  <a:cubicBezTo>
                    <a:pt x="4" y="16"/>
                    <a:pt x="4" y="16"/>
                    <a:pt x="4" y="16"/>
                  </a:cubicBezTo>
                  <a:cubicBezTo>
                    <a:pt x="2" y="16"/>
                    <a:pt x="0" y="14"/>
                    <a:pt x="0" y="12"/>
                  </a:cubicBezTo>
                  <a:cubicBezTo>
                    <a:pt x="0" y="4"/>
                    <a:pt x="0" y="4"/>
                    <a:pt x="0" y="4"/>
                  </a:cubicBezTo>
                  <a:cubicBezTo>
                    <a:pt x="0" y="2"/>
                    <a:pt x="2"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sz="3600" kern="0">
                <a:solidFill>
                  <a:sysClr val="windowText" lastClr="000000"/>
                </a:solidFill>
                <a:latin typeface="微软雅黑" panose="020B0503020204020204" pitchFamily="34" charset="-122"/>
                <a:ea typeface="微软雅黑" panose="020B0503020204020204" pitchFamily="34" charset="-122"/>
              </a:endParaRPr>
            </a:p>
          </p:txBody>
        </p:sp>
        <p:sp>
          <p:nvSpPr>
            <p:cNvPr id="54" name="Freeform 6"/>
            <p:cNvSpPr/>
            <p:nvPr/>
          </p:nvSpPr>
          <p:spPr bwMode="auto">
            <a:xfrm>
              <a:off x="6003925" y="3400426"/>
              <a:ext cx="231775" cy="61913"/>
            </a:xfrm>
            <a:custGeom>
              <a:avLst/>
              <a:gdLst>
                <a:gd name="T0" fmla="*/ 4 w 60"/>
                <a:gd name="T1" fmla="*/ 0 h 16"/>
                <a:gd name="T2" fmla="*/ 56 w 60"/>
                <a:gd name="T3" fmla="*/ 0 h 16"/>
                <a:gd name="T4" fmla="*/ 60 w 60"/>
                <a:gd name="T5" fmla="*/ 4 h 16"/>
                <a:gd name="T6" fmla="*/ 60 w 60"/>
                <a:gd name="T7" fmla="*/ 12 h 16"/>
                <a:gd name="T8" fmla="*/ 56 w 60"/>
                <a:gd name="T9" fmla="*/ 16 h 16"/>
                <a:gd name="T10" fmla="*/ 4 w 60"/>
                <a:gd name="T11" fmla="*/ 16 h 16"/>
                <a:gd name="T12" fmla="*/ 0 w 60"/>
                <a:gd name="T13" fmla="*/ 12 h 16"/>
                <a:gd name="T14" fmla="*/ 0 w 60"/>
                <a:gd name="T15" fmla="*/ 4 h 16"/>
                <a:gd name="T16" fmla="*/ 4 w 60"/>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16">
                  <a:moveTo>
                    <a:pt x="4" y="0"/>
                  </a:moveTo>
                  <a:cubicBezTo>
                    <a:pt x="56" y="0"/>
                    <a:pt x="56" y="0"/>
                    <a:pt x="56" y="0"/>
                  </a:cubicBezTo>
                  <a:cubicBezTo>
                    <a:pt x="58" y="0"/>
                    <a:pt x="60" y="2"/>
                    <a:pt x="60" y="4"/>
                  </a:cubicBezTo>
                  <a:cubicBezTo>
                    <a:pt x="60" y="12"/>
                    <a:pt x="60" y="12"/>
                    <a:pt x="60" y="12"/>
                  </a:cubicBezTo>
                  <a:cubicBezTo>
                    <a:pt x="60" y="14"/>
                    <a:pt x="58" y="16"/>
                    <a:pt x="56" y="16"/>
                  </a:cubicBezTo>
                  <a:cubicBezTo>
                    <a:pt x="4" y="16"/>
                    <a:pt x="4" y="16"/>
                    <a:pt x="4" y="16"/>
                  </a:cubicBezTo>
                  <a:cubicBezTo>
                    <a:pt x="2" y="16"/>
                    <a:pt x="0" y="14"/>
                    <a:pt x="0" y="12"/>
                  </a:cubicBezTo>
                  <a:cubicBezTo>
                    <a:pt x="0" y="4"/>
                    <a:pt x="0" y="4"/>
                    <a:pt x="0" y="4"/>
                  </a:cubicBezTo>
                  <a:cubicBezTo>
                    <a:pt x="0" y="2"/>
                    <a:pt x="2"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sz="3600" kern="0">
                <a:solidFill>
                  <a:sysClr val="windowText" lastClr="000000"/>
                </a:solidFill>
                <a:latin typeface="微软雅黑" panose="020B0503020204020204" pitchFamily="34" charset="-122"/>
                <a:ea typeface="微软雅黑" panose="020B0503020204020204" pitchFamily="34" charset="-122"/>
              </a:endParaRPr>
            </a:p>
          </p:txBody>
        </p:sp>
        <p:sp>
          <p:nvSpPr>
            <p:cNvPr id="55" name="Freeform 7"/>
            <p:cNvSpPr/>
            <p:nvPr/>
          </p:nvSpPr>
          <p:spPr bwMode="auto">
            <a:xfrm>
              <a:off x="6003925" y="3524251"/>
              <a:ext cx="277813" cy="61913"/>
            </a:xfrm>
            <a:custGeom>
              <a:avLst/>
              <a:gdLst>
                <a:gd name="T0" fmla="*/ 4 w 72"/>
                <a:gd name="T1" fmla="*/ 0 h 16"/>
                <a:gd name="T2" fmla="*/ 68 w 72"/>
                <a:gd name="T3" fmla="*/ 0 h 16"/>
                <a:gd name="T4" fmla="*/ 72 w 72"/>
                <a:gd name="T5" fmla="*/ 4 h 16"/>
                <a:gd name="T6" fmla="*/ 72 w 72"/>
                <a:gd name="T7" fmla="*/ 12 h 16"/>
                <a:gd name="T8" fmla="*/ 68 w 72"/>
                <a:gd name="T9" fmla="*/ 16 h 16"/>
                <a:gd name="T10" fmla="*/ 4 w 72"/>
                <a:gd name="T11" fmla="*/ 16 h 16"/>
                <a:gd name="T12" fmla="*/ 0 w 72"/>
                <a:gd name="T13" fmla="*/ 12 h 16"/>
                <a:gd name="T14" fmla="*/ 0 w 72"/>
                <a:gd name="T15" fmla="*/ 4 h 16"/>
                <a:gd name="T16" fmla="*/ 4 w 72"/>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16">
                  <a:moveTo>
                    <a:pt x="4" y="0"/>
                  </a:moveTo>
                  <a:cubicBezTo>
                    <a:pt x="68" y="0"/>
                    <a:pt x="68" y="0"/>
                    <a:pt x="68" y="0"/>
                  </a:cubicBezTo>
                  <a:cubicBezTo>
                    <a:pt x="70" y="0"/>
                    <a:pt x="72" y="2"/>
                    <a:pt x="72" y="4"/>
                  </a:cubicBezTo>
                  <a:cubicBezTo>
                    <a:pt x="72" y="12"/>
                    <a:pt x="72" y="12"/>
                    <a:pt x="72" y="12"/>
                  </a:cubicBezTo>
                  <a:cubicBezTo>
                    <a:pt x="72" y="14"/>
                    <a:pt x="70" y="16"/>
                    <a:pt x="68" y="16"/>
                  </a:cubicBezTo>
                  <a:cubicBezTo>
                    <a:pt x="4" y="16"/>
                    <a:pt x="4" y="16"/>
                    <a:pt x="4" y="16"/>
                  </a:cubicBezTo>
                  <a:cubicBezTo>
                    <a:pt x="2" y="16"/>
                    <a:pt x="0" y="14"/>
                    <a:pt x="0" y="12"/>
                  </a:cubicBezTo>
                  <a:cubicBezTo>
                    <a:pt x="0" y="4"/>
                    <a:pt x="0" y="4"/>
                    <a:pt x="0" y="4"/>
                  </a:cubicBezTo>
                  <a:cubicBezTo>
                    <a:pt x="0" y="2"/>
                    <a:pt x="2"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sz="3600" kern="0">
                <a:solidFill>
                  <a:sysClr val="windowText" lastClr="000000"/>
                </a:solidFill>
                <a:latin typeface="微软雅黑" panose="020B0503020204020204" pitchFamily="34" charset="-122"/>
                <a:ea typeface="微软雅黑" panose="020B0503020204020204" pitchFamily="34" charset="-122"/>
              </a:endParaRPr>
            </a:p>
          </p:txBody>
        </p:sp>
        <p:sp>
          <p:nvSpPr>
            <p:cNvPr id="56" name="Freeform 8"/>
            <p:cNvSpPr/>
            <p:nvPr/>
          </p:nvSpPr>
          <p:spPr bwMode="auto">
            <a:xfrm>
              <a:off x="5895975" y="3276601"/>
              <a:ext cx="60325" cy="61913"/>
            </a:xfrm>
            <a:custGeom>
              <a:avLst/>
              <a:gdLst>
                <a:gd name="T0" fmla="*/ 4 w 16"/>
                <a:gd name="T1" fmla="*/ 0 h 16"/>
                <a:gd name="T2" fmla="*/ 12 w 16"/>
                <a:gd name="T3" fmla="*/ 0 h 16"/>
                <a:gd name="T4" fmla="*/ 16 w 16"/>
                <a:gd name="T5" fmla="*/ 4 h 16"/>
                <a:gd name="T6" fmla="*/ 16 w 16"/>
                <a:gd name="T7" fmla="*/ 12 h 16"/>
                <a:gd name="T8" fmla="*/ 12 w 16"/>
                <a:gd name="T9" fmla="*/ 16 h 16"/>
                <a:gd name="T10" fmla="*/ 4 w 16"/>
                <a:gd name="T11" fmla="*/ 16 h 16"/>
                <a:gd name="T12" fmla="*/ 0 w 16"/>
                <a:gd name="T13" fmla="*/ 12 h 16"/>
                <a:gd name="T14" fmla="*/ 0 w 16"/>
                <a:gd name="T15" fmla="*/ 4 h 16"/>
                <a:gd name="T16" fmla="*/ 4 w 16"/>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6">
                  <a:moveTo>
                    <a:pt x="4" y="0"/>
                  </a:moveTo>
                  <a:cubicBezTo>
                    <a:pt x="12" y="0"/>
                    <a:pt x="12" y="0"/>
                    <a:pt x="12" y="0"/>
                  </a:cubicBezTo>
                  <a:cubicBezTo>
                    <a:pt x="14" y="0"/>
                    <a:pt x="16" y="2"/>
                    <a:pt x="16" y="4"/>
                  </a:cubicBezTo>
                  <a:cubicBezTo>
                    <a:pt x="16" y="12"/>
                    <a:pt x="16" y="12"/>
                    <a:pt x="16" y="12"/>
                  </a:cubicBezTo>
                  <a:cubicBezTo>
                    <a:pt x="16" y="14"/>
                    <a:pt x="14" y="16"/>
                    <a:pt x="12" y="16"/>
                  </a:cubicBezTo>
                  <a:cubicBezTo>
                    <a:pt x="4" y="16"/>
                    <a:pt x="4" y="16"/>
                    <a:pt x="4" y="16"/>
                  </a:cubicBezTo>
                  <a:cubicBezTo>
                    <a:pt x="2" y="16"/>
                    <a:pt x="0" y="14"/>
                    <a:pt x="0" y="12"/>
                  </a:cubicBezTo>
                  <a:cubicBezTo>
                    <a:pt x="0" y="4"/>
                    <a:pt x="0" y="4"/>
                    <a:pt x="0" y="4"/>
                  </a:cubicBezTo>
                  <a:cubicBezTo>
                    <a:pt x="0" y="2"/>
                    <a:pt x="2"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sz="3600" kern="0">
                <a:solidFill>
                  <a:sysClr val="windowText" lastClr="000000"/>
                </a:solidFill>
                <a:latin typeface="微软雅黑" panose="020B0503020204020204" pitchFamily="34" charset="-122"/>
                <a:ea typeface="微软雅黑" panose="020B0503020204020204" pitchFamily="34" charset="-122"/>
              </a:endParaRPr>
            </a:p>
          </p:txBody>
        </p:sp>
        <p:sp>
          <p:nvSpPr>
            <p:cNvPr id="57" name="Freeform 9"/>
            <p:cNvSpPr/>
            <p:nvPr/>
          </p:nvSpPr>
          <p:spPr bwMode="auto">
            <a:xfrm>
              <a:off x="5895975" y="3400426"/>
              <a:ext cx="60325" cy="61913"/>
            </a:xfrm>
            <a:custGeom>
              <a:avLst/>
              <a:gdLst>
                <a:gd name="T0" fmla="*/ 4 w 16"/>
                <a:gd name="T1" fmla="*/ 0 h 16"/>
                <a:gd name="T2" fmla="*/ 12 w 16"/>
                <a:gd name="T3" fmla="*/ 0 h 16"/>
                <a:gd name="T4" fmla="*/ 16 w 16"/>
                <a:gd name="T5" fmla="*/ 4 h 16"/>
                <a:gd name="T6" fmla="*/ 16 w 16"/>
                <a:gd name="T7" fmla="*/ 12 h 16"/>
                <a:gd name="T8" fmla="*/ 12 w 16"/>
                <a:gd name="T9" fmla="*/ 16 h 16"/>
                <a:gd name="T10" fmla="*/ 4 w 16"/>
                <a:gd name="T11" fmla="*/ 16 h 16"/>
                <a:gd name="T12" fmla="*/ 0 w 16"/>
                <a:gd name="T13" fmla="*/ 12 h 16"/>
                <a:gd name="T14" fmla="*/ 0 w 16"/>
                <a:gd name="T15" fmla="*/ 4 h 16"/>
                <a:gd name="T16" fmla="*/ 4 w 16"/>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6">
                  <a:moveTo>
                    <a:pt x="4" y="0"/>
                  </a:moveTo>
                  <a:cubicBezTo>
                    <a:pt x="12" y="0"/>
                    <a:pt x="12" y="0"/>
                    <a:pt x="12" y="0"/>
                  </a:cubicBezTo>
                  <a:cubicBezTo>
                    <a:pt x="14" y="0"/>
                    <a:pt x="16" y="2"/>
                    <a:pt x="16" y="4"/>
                  </a:cubicBezTo>
                  <a:cubicBezTo>
                    <a:pt x="16" y="12"/>
                    <a:pt x="16" y="12"/>
                    <a:pt x="16" y="12"/>
                  </a:cubicBezTo>
                  <a:cubicBezTo>
                    <a:pt x="16" y="14"/>
                    <a:pt x="14" y="16"/>
                    <a:pt x="12" y="16"/>
                  </a:cubicBezTo>
                  <a:cubicBezTo>
                    <a:pt x="4" y="16"/>
                    <a:pt x="4" y="16"/>
                    <a:pt x="4" y="16"/>
                  </a:cubicBezTo>
                  <a:cubicBezTo>
                    <a:pt x="2" y="16"/>
                    <a:pt x="0" y="14"/>
                    <a:pt x="0" y="12"/>
                  </a:cubicBezTo>
                  <a:cubicBezTo>
                    <a:pt x="0" y="4"/>
                    <a:pt x="0" y="4"/>
                    <a:pt x="0" y="4"/>
                  </a:cubicBezTo>
                  <a:cubicBezTo>
                    <a:pt x="0" y="2"/>
                    <a:pt x="2"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sz="3600" kern="0">
                <a:solidFill>
                  <a:sysClr val="windowText" lastClr="000000"/>
                </a:solidFill>
                <a:latin typeface="微软雅黑" panose="020B0503020204020204" pitchFamily="34" charset="-122"/>
                <a:ea typeface="微软雅黑" panose="020B0503020204020204" pitchFamily="34" charset="-122"/>
              </a:endParaRPr>
            </a:p>
          </p:txBody>
        </p:sp>
        <p:sp>
          <p:nvSpPr>
            <p:cNvPr id="58" name="Freeform 10"/>
            <p:cNvSpPr/>
            <p:nvPr/>
          </p:nvSpPr>
          <p:spPr bwMode="auto">
            <a:xfrm>
              <a:off x="5895975" y="3524251"/>
              <a:ext cx="60325" cy="61913"/>
            </a:xfrm>
            <a:custGeom>
              <a:avLst/>
              <a:gdLst>
                <a:gd name="T0" fmla="*/ 4 w 16"/>
                <a:gd name="T1" fmla="*/ 0 h 16"/>
                <a:gd name="T2" fmla="*/ 12 w 16"/>
                <a:gd name="T3" fmla="*/ 0 h 16"/>
                <a:gd name="T4" fmla="*/ 16 w 16"/>
                <a:gd name="T5" fmla="*/ 4 h 16"/>
                <a:gd name="T6" fmla="*/ 16 w 16"/>
                <a:gd name="T7" fmla="*/ 12 h 16"/>
                <a:gd name="T8" fmla="*/ 12 w 16"/>
                <a:gd name="T9" fmla="*/ 16 h 16"/>
                <a:gd name="T10" fmla="*/ 4 w 16"/>
                <a:gd name="T11" fmla="*/ 16 h 16"/>
                <a:gd name="T12" fmla="*/ 0 w 16"/>
                <a:gd name="T13" fmla="*/ 12 h 16"/>
                <a:gd name="T14" fmla="*/ 0 w 16"/>
                <a:gd name="T15" fmla="*/ 4 h 16"/>
                <a:gd name="T16" fmla="*/ 4 w 16"/>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6">
                  <a:moveTo>
                    <a:pt x="4" y="0"/>
                  </a:moveTo>
                  <a:cubicBezTo>
                    <a:pt x="12" y="0"/>
                    <a:pt x="12" y="0"/>
                    <a:pt x="12" y="0"/>
                  </a:cubicBezTo>
                  <a:cubicBezTo>
                    <a:pt x="14" y="0"/>
                    <a:pt x="16" y="2"/>
                    <a:pt x="16" y="4"/>
                  </a:cubicBezTo>
                  <a:cubicBezTo>
                    <a:pt x="16" y="12"/>
                    <a:pt x="16" y="12"/>
                    <a:pt x="16" y="12"/>
                  </a:cubicBezTo>
                  <a:cubicBezTo>
                    <a:pt x="16" y="14"/>
                    <a:pt x="14" y="16"/>
                    <a:pt x="12" y="16"/>
                  </a:cubicBezTo>
                  <a:cubicBezTo>
                    <a:pt x="4" y="16"/>
                    <a:pt x="4" y="16"/>
                    <a:pt x="4" y="16"/>
                  </a:cubicBezTo>
                  <a:cubicBezTo>
                    <a:pt x="2" y="16"/>
                    <a:pt x="0" y="14"/>
                    <a:pt x="0" y="12"/>
                  </a:cubicBezTo>
                  <a:cubicBezTo>
                    <a:pt x="0" y="4"/>
                    <a:pt x="0" y="4"/>
                    <a:pt x="0" y="4"/>
                  </a:cubicBezTo>
                  <a:cubicBezTo>
                    <a:pt x="0" y="2"/>
                    <a:pt x="2"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defRPr/>
              </a:pPr>
              <a:endParaRPr lang="id-ID" sz="3600" kern="0">
                <a:solidFill>
                  <a:sysClr val="windowText" lastClr="000000"/>
                </a:solidFill>
                <a:latin typeface="微软雅黑" panose="020B0503020204020204" pitchFamily="34" charset="-122"/>
                <a:ea typeface="微软雅黑" panose="020B0503020204020204" pitchFamily="34" charset="-122"/>
              </a:endParaRPr>
            </a:p>
          </p:txBody>
        </p:sp>
      </p:grpSp>
      <p:sp>
        <p:nvSpPr>
          <p:cNvPr id="59" name="Oval 21"/>
          <p:cNvSpPr/>
          <p:nvPr/>
        </p:nvSpPr>
        <p:spPr>
          <a:xfrm>
            <a:off x="4599754" y="762750"/>
            <a:ext cx="901846" cy="909368"/>
          </a:xfrm>
          <a:prstGeom prst="ellipse">
            <a:avLst/>
          </a:prstGeom>
          <a:noFill/>
          <a:ln w="19050" cap="flat" cmpd="sng" algn="ctr">
            <a:solidFill>
              <a:srgbClr val="BA0B31"/>
            </a:solidFill>
            <a:prstDash val="solid"/>
            <a:miter lim="800000"/>
          </a:ln>
          <a:effectLst/>
        </p:spPr>
        <p:txBody>
          <a:bodyPr lIns="68570" tIns="34285" rIns="68570" bIns="34285" rtlCol="0" anchor="ctr"/>
          <a:lstStyle/>
          <a:p>
            <a:pPr algn="ctr" defTabSz="913765">
              <a:defRPr/>
            </a:pPr>
            <a:endParaRPr lang="id-ID" sz="3600" kern="0">
              <a:solidFill>
                <a:srgbClr val="FFFFFF"/>
              </a:solidFill>
              <a:latin typeface="微软雅黑" panose="020B0503020204020204" pitchFamily="34" charset="-122"/>
              <a:ea typeface="微软雅黑" panose="020B0503020204020204" pitchFamily="34" charset="-122"/>
            </a:endParaRPr>
          </a:p>
        </p:txBody>
      </p:sp>
      <p:sp>
        <p:nvSpPr>
          <p:cNvPr id="60" name="Oval 34"/>
          <p:cNvSpPr/>
          <p:nvPr/>
        </p:nvSpPr>
        <p:spPr>
          <a:xfrm>
            <a:off x="4697492" y="2397306"/>
            <a:ext cx="684333" cy="684333"/>
          </a:xfrm>
          <a:prstGeom prst="ellipse">
            <a:avLst/>
          </a:prstGeom>
          <a:noFill/>
          <a:ln w="19050" cap="flat" cmpd="sng" algn="ctr">
            <a:solidFill>
              <a:srgbClr val="BA0B31"/>
            </a:solidFill>
            <a:prstDash val="solid"/>
            <a:miter lim="800000"/>
          </a:ln>
          <a:effectLst/>
        </p:spPr>
        <p:txBody>
          <a:bodyPr lIns="68570" tIns="34285" rIns="68570" bIns="34285" rtlCol="0" anchor="ctr"/>
          <a:lstStyle/>
          <a:p>
            <a:pPr algn="ctr" defTabSz="913765">
              <a:defRPr/>
            </a:pPr>
            <a:endParaRPr lang="id-ID" sz="3600" kern="0">
              <a:solidFill>
                <a:srgbClr val="FFFFFF"/>
              </a:solidFill>
              <a:latin typeface="微软雅黑" panose="020B0503020204020204" pitchFamily="34" charset="-122"/>
              <a:ea typeface="微软雅黑" panose="020B0503020204020204" pitchFamily="34" charset="-122"/>
            </a:endParaRPr>
          </a:p>
        </p:txBody>
      </p:sp>
      <p:sp>
        <p:nvSpPr>
          <p:cNvPr id="61" name="TextBox 16"/>
          <p:cNvSpPr txBox="1"/>
          <p:nvPr/>
        </p:nvSpPr>
        <p:spPr>
          <a:xfrm>
            <a:off x="5462335" y="2605245"/>
            <a:ext cx="1700061" cy="592460"/>
          </a:xfrm>
          <a:prstGeom prst="rect">
            <a:avLst/>
          </a:prstGeom>
          <a:noFill/>
        </p:spPr>
        <p:txBody>
          <a:bodyPr wrap="none" lIns="68570" tIns="34285" rIns="68570" bIns="34285" rtlCol="0">
            <a:spAutoFit/>
          </a:bodyPr>
          <a:lstStyle/>
          <a:p>
            <a:pPr defTabSz="913765">
              <a:defRPr/>
            </a:pPr>
            <a:r>
              <a:rPr lang="en-US" altLang="zh-CN" b="1" dirty="0">
                <a:latin typeface="微软雅黑" panose="020B0503020204020204" pitchFamily="34" charset="-122"/>
                <a:ea typeface="微软雅黑" panose="020B0503020204020204" pitchFamily="34" charset="-122"/>
              </a:rPr>
              <a:t>Group profile</a:t>
            </a:r>
          </a:p>
          <a:p>
            <a:pPr defTabSz="913765">
              <a:defRPr/>
            </a:pPr>
            <a:endParaRPr lang="id-ID" sz="1600" b="1" kern="0" spc="3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62" name="Straight Connector 40"/>
          <p:cNvCxnSpPr>
            <a:endCxn id="60" idx="0"/>
          </p:cNvCxnSpPr>
          <p:nvPr/>
        </p:nvCxnSpPr>
        <p:spPr>
          <a:xfrm>
            <a:off x="5025242" y="1685173"/>
            <a:ext cx="14417" cy="712133"/>
          </a:xfrm>
          <a:prstGeom prst="line">
            <a:avLst/>
          </a:prstGeom>
          <a:noFill/>
          <a:ln w="19050" cap="flat" cmpd="sng" algn="ctr">
            <a:solidFill>
              <a:srgbClr val="BA0B31"/>
            </a:solidFill>
            <a:prstDash val="solid"/>
            <a:miter lim="800000"/>
          </a:ln>
          <a:effectLst/>
        </p:spPr>
      </p:cxnSp>
      <p:sp>
        <p:nvSpPr>
          <p:cNvPr id="63" name="Oval 43"/>
          <p:cNvSpPr/>
          <p:nvPr/>
        </p:nvSpPr>
        <p:spPr>
          <a:xfrm>
            <a:off x="4738683" y="3358327"/>
            <a:ext cx="684333" cy="684333"/>
          </a:xfrm>
          <a:prstGeom prst="ellipse">
            <a:avLst/>
          </a:prstGeom>
          <a:noFill/>
          <a:ln w="19050" cap="flat" cmpd="sng" algn="ctr">
            <a:solidFill>
              <a:srgbClr val="BA0B31"/>
            </a:solidFill>
            <a:prstDash val="solid"/>
            <a:miter lim="800000"/>
          </a:ln>
          <a:effectLst/>
        </p:spPr>
        <p:txBody>
          <a:bodyPr lIns="68570" tIns="34285" rIns="68570" bIns="34285" rtlCol="0" anchor="ctr"/>
          <a:lstStyle/>
          <a:p>
            <a:pPr algn="ctr" defTabSz="913765">
              <a:defRPr/>
            </a:pPr>
            <a:endParaRPr lang="id-ID" sz="3600" kern="0">
              <a:solidFill>
                <a:srgbClr val="FFFFFF"/>
              </a:solidFill>
              <a:latin typeface="微软雅黑" panose="020B0503020204020204" pitchFamily="34" charset="-122"/>
              <a:ea typeface="微软雅黑" panose="020B0503020204020204" pitchFamily="34" charset="-122"/>
            </a:endParaRPr>
          </a:p>
        </p:txBody>
      </p:sp>
      <p:sp>
        <p:nvSpPr>
          <p:cNvPr id="64" name="TextBox 19"/>
          <p:cNvSpPr txBox="1"/>
          <p:nvPr/>
        </p:nvSpPr>
        <p:spPr>
          <a:xfrm>
            <a:off x="5443095" y="3664380"/>
            <a:ext cx="2709696" cy="346239"/>
          </a:xfrm>
          <a:prstGeom prst="rect">
            <a:avLst/>
          </a:prstGeom>
          <a:noFill/>
        </p:spPr>
        <p:txBody>
          <a:bodyPr wrap="none" lIns="68570" tIns="34285" rIns="68570" bIns="34285" rtlCol="0">
            <a:spAutoFit/>
          </a:bodyPr>
          <a:lstStyle>
            <a:defPPr>
              <a:defRPr lang="zh-CN"/>
            </a:defPPr>
            <a:lvl1pPr marR="0" lvl="0" indent="0" fontAlgn="auto">
              <a:lnSpc>
                <a:spcPct val="100000"/>
              </a:lnSpc>
              <a:spcBef>
                <a:spcPts val="0"/>
              </a:spcBef>
              <a:spcAft>
                <a:spcPts val="0"/>
              </a:spcAft>
              <a:buClrTx/>
              <a:buSzTx/>
              <a:buFontTx/>
              <a:buNone/>
              <a:defRPr kumimoji="0" sz="1600" b="1" i="0" u="none" strike="noStrike" kern="0" cap="none" spc="0" normalizeH="0" baseline="0">
                <a:ln>
                  <a:noFill/>
                </a:ln>
                <a:solidFill>
                  <a:schemeClr val="tx1">
                    <a:lumMod val="95000"/>
                    <a:lumOff val="5000"/>
                  </a:schemeClr>
                </a:solidFill>
                <a:effectLst/>
                <a:uLnTx/>
                <a:uFillTx/>
                <a:latin typeface="Calibri Light" panose="020F0302020204030204" pitchFamily="34" charset="0"/>
              </a:defRPr>
            </a:lvl1pPr>
          </a:lstStyle>
          <a:p>
            <a:r>
              <a:rPr lang="en-US" altLang="zh-CN" sz="1800" dirty="0">
                <a:latin typeface="微软雅黑" panose="020B0503020204020204" pitchFamily="34" charset="-122"/>
                <a:ea typeface="微软雅黑" panose="020B0503020204020204" pitchFamily="34" charset="-122"/>
              </a:rPr>
              <a:t>Company background</a:t>
            </a:r>
          </a:p>
        </p:txBody>
      </p:sp>
      <p:cxnSp>
        <p:nvCxnSpPr>
          <p:cNvPr id="65" name="Straight Connector 45"/>
          <p:cNvCxnSpPr/>
          <p:nvPr/>
        </p:nvCxnSpPr>
        <p:spPr>
          <a:xfrm>
            <a:off x="5069325" y="3073609"/>
            <a:ext cx="0" cy="270000"/>
          </a:xfrm>
          <a:prstGeom prst="line">
            <a:avLst/>
          </a:prstGeom>
          <a:noFill/>
          <a:ln w="19050" cap="flat" cmpd="sng" algn="ctr">
            <a:solidFill>
              <a:srgbClr val="BA0B31"/>
            </a:solidFill>
            <a:prstDash val="solid"/>
            <a:miter lim="800000"/>
          </a:ln>
          <a:effectLst/>
        </p:spPr>
      </p:cxnSp>
      <p:sp>
        <p:nvSpPr>
          <p:cNvPr id="66" name="Oval 32"/>
          <p:cNvSpPr/>
          <p:nvPr/>
        </p:nvSpPr>
        <p:spPr>
          <a:xfrm>
            <a:off x="4722927" y="4302069"/>
            <a:ext cx="684333" cy="684333"/>
          </a:xfrm>
          <a:prstGeom prst="ellipse">
            <a:avLst/>
          </a:prstGeom>
          <a:noFill/>
          <a:ln w="19050" cap="flat" cmpd="sng" algn="ctr">
            <a:solidFill>
              <a:srgbClr val="BA0B31"/>
            </a:solidFill>
            <a:prstDash val="solid"/>
            <a:miter lim="800000"/>
          </a:ln>
          <a:effectLst/>
        </p:spPr>
        <p:txBody>
          <a:bodyPr lIns="68570" tIns="34285" rIns="68570" bIns="34285" rtlCol="0" anchor="ctr"/>
          <a:lstStyle/>
          <a:p>
            <a:pPr algn="ctr" defTabSz="913765">
              <a:defRPr/>
            </a:pPr>
            <a:endParaRPr lang="id-ID" sz="3600" kern="0">
              <a:solidFill>
                <a:srgbClr val="FFFFFF"/>
              </a:solidFill>
              <a:latin typeface="微软雅黑" panose="020B0503020204020204" pitchFamily="34" charset="-122"/>
              <a:ea typeface="微软雅黑" panose="020B0503020204020204" pitchFamily="34" charset="-122"/>
            </a:endParaRPr>
          </a:p>
        </p:txBody>
      </p:sp>
      <p:sp>
        <p:nvSpPr>
          <p:cNvPr id="67" name="TextBox 22"/>
          <p:cNvSpPr txBox="1"/>
          <p:nvPr/>
        </p:nvSpPr>
        <p:spPr>
          <a:xfrm>
            <a:off x="5462335" y="4628244"/>
            <a:ext cx="2223987" cy="346239"/>
          </a:xfrm>
          <a:prstGeom prst="rect">
            <a:avLst/>
          </a:prstGeom>
          <a:noFill/>
        </p:spPr>
        <p:txBody>
          <a:bodyPr wrap="none" lIns="68570" tIns="34285" rIns="68570" bIns="34285" rtlCol="0">
            <a:spAutoFit/>
          </a:bodyPr>
          <a:lstStyle>
            <a:defPPr>
              <a:defRPr lang="zh-CN"/>
            </a:defPPr>
            <a:lvl1pPr marR="0" lvl="0" indent="0" fontAlgn="auto">
              <a:lnSpc>
                <a:spcPct val="100000"/>
              </a:lnSpc>
              <a:spcBef>
                <a:spcPts val="0"/>
              </a:spcBef>
              <a:spcAft>
                <a:spcPts val="0"/>
              </a:spcAft>
              <a:buClrTx/>
              <a:buSzTx/>
              <a:buFontTx/>
              <a:buNone/>
              <a:defRPr kumimoji="0" sz="1600" b="1" i="0" u="none" strike="noStrike" kern="0" cap="none" spc="0" normalizeH="0" baseline="0">
                <a:ln>
                  <a:noFill/>
                </a:ln>
                <a:solidFill>
                  <a:schemeClr val="tx1">
                    <a:lumMod val="95000"/>
                    <a:lumOff val="5000"/>
                  </a:schemeClr>
                </a:solidFill>
                <a:effectLst/>
                <a:uLnTx/>
                <a:uFillTx/>
                <a:latin typeface="Calibri Light" panose="020F0302020204030204" pitchFamily="34" charset="0"/>
              </a:defRPr>
            </a:lvl1pPr>
          </a:lstStyle>
          <a:p>
            <a:pPr defTabSz="913765">
              <a:defRPr/>
            </a:pPr>
            <a:r>
              <a:rPr lang="en-US" altLang="zh-CN" sz="1800" dirty="0">
                <a:latin typeface="微软雅黑" panose="020B0503020204020204" pitchFamily="34" charset="-122"/>
                <a:ea typeface="微软雅黑" panose="020B0503020204020204" pitchFamily="34" charset="-122"/>
              </a:rPr>
              <a:t>Company analysis</a:t>
            </a:r>
            <a:endParaRPr lang="id-ID" altLang="zh-CN" sz="1800" spc="3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68" name="Straight Connector 36"/>
          <p:cNvCxnSpPr/>
          <p:nvPr/>
        </p:nvCxnSpPr>
        <p:spPr>
          <a:xfrm>
            <a:off x="5065093" y="4042660"/>
            <a:ext cx="0" cy="270000"/>
          </a:xfrm>
          <a:prstGeom prst="line">
            <a:avLst/>
          </a:prstGeom>
          <a:noFill/>
          <a:ln w="19050" cap="flat" cmpd="sng" algn="ctr">
            <a:solidFill>
              <a:srgbClr val="BA0B31"/>
            </a:solidFill>
            <a:prstDash val="solid"/>
            <a:miter lim="800000"/>
          </a:ln>
          <a:effectLst/>
        </p:spPr>
      </p:cxnSp>
      <p:sp>
        <p:nvSpPr>
          <p:cNvPr id="69" name="Oval 39"/>
          <p:cNvSpPr/>
          <p:nvPr/>
        </p:nvSpPr>
        <p:spPr>
          <a:xfrm>
            <a:off x="4723648" y="5435543"/>
            <a:ext cx="684333" cy="684333"/>
          </a:xfrm>
          <a:prstGeom prst="ellipse">
            <a:avLst/>
          </a:prstGeom>
          <a:noFill/>
          <a:ln w="19050" cap="flat" cmpd="sng" algn="ctr">
            <a:solidFill>
              <a:srgbClr val="BA0B31"/>
            </a:solidFill>
            <a:prstDash val="solid"/>
            <a:miter lim="800000"/>
          </a:ln>
          <a:effectLst/>
        </p:spPr>
        <p:txBody>
          <a:bodyPr lIns="68570" tIns="34285" rIns="68570" bIns="34285" rtlCol="0" anchor="ctr"/>
          <a:lstStyle/>
          <a:p>
            <a:pPr algn="ctr" defTabSz="913765">
              <a:defRPr/>
            </a:pPr>
            <a:endParaRPr lang="id-ID" sz="3600" kern="0">
              <a:solidFill>
                <a:srgbClr val="FFFFFF"/>
              </a:solidFill>
              <a:latin typeface="微软雅黑" panose="020B0503020204020204" pitchFamily="34" charset="-122"/>
              <a:ea typeface="微软雅黑" panose="020B0503020204020204" pitchFamily="34" charset="-122"/>
            </a:endParaRPr>
          </a:p>
        </p:txBody>
      </p:sp>
      <p:sp>
        <p:nvSpPr>
          <p:cNvPr id="70" name="TextBox 25"/>
          <p:cNvSpPr txBox="1"/>
          <p:nvPr/>
        </p:nvSpPr>
        <p:spPr>
          <a:xfrm>
            <a:off x="5501600" y="5574296"/>
            <a:ext cx="2522145" cy="346239"/>
          </a:xfrm>
          <a:prstGeom prst="rect">
            <a:avLst/>
          </a:prstGeom>
          <a:noFill/>
        </p:spPr>
        <p:txBody>
          <a:bodyPr wrap="none" lIns="68570" tIns="34285" rIns="68570" bIns="34285" rtlCol="0">
            <a:spAutoFit/>
          </a:bodyPr>
          <a:lstStyle>
            <a:defPPr>
              <a:defRPr lang="zh-CN"/>
            </a:defPPr>
            <a:lvl1pPr marR="0" lvl="0" indent="0" fontAlgn="auto">
              <a:lnSpc>
                <a:spcPct val="100000"/>
              </a:lnSpc>
              <a:spcBef>
                <a:spcPts val="0"/>
              </a:spcBef>
              <a:spcAft>
                <a:spcPts val="0"/>
              </a:spcAft>
              <a:buClrTx/>
              <a:buSzTx/>
              <a:buFontTx/>
              <a:buNone/>
              <a:defRPr kumimoji="0" sz="1600" b="1" i="0" u="none" strike="noStrike" kern="0" cap="none" spc="0" normalizeH="0" baseline="0">
                <a:ln>
                  <a:noFill/>
                </a:ln>
                <a:solidFill>
                  <a:schemeClr val="tx1">
                    <a:lumMod val="95000"/>
                    <a:lumOff val="5000"/>
                  </a:schemeClr>
                </a:solidFill>
                <a:effectLst/>
                <a:uLnTx/>
                <a:uFillTx/>
                <a:latin typeface="Calibri Light" panose="020F0302020204030204" pitchFamily="34" charset="0"/>
              </a:defRPr>
            </a:lvl1pPr>
          </a:lstStyle>
          <a:p>
            <a:r>
              <a:rPr lang="en-US" altLang="zh-CN" sz="1800" dirty="0">
                <a:latin typeface="微软雅黑" panose="020B0503020204020204" pitchFamily="34" charset="-122"/>
                <a:ea typeface="微软雅黑" panose="020B0503020204020204" pitchFamily="34" charset="-122"/>
              </a:rPr>
              <a:t>Technology strategy</a:t>
            </a:r>
          </a:p>
        </p:txBody>
      </p:sp>
      <p:cxnSp>
        <p:nvCxnSpPr>
          <p:cNvPr id="71" name="Straight Connector 48"/>
          <p:cNvCxnSpPr>
            <a:stCxn id="66" idx="4"/>
            <a:endCxn id="69" idx="0"/>
          </p:cNvCxnSpPr>
          <p:nvPr/>
        </p:nvCxnSpPr>
        <p:spPr>
          <a:xfrm>
            <a:off x="5065094" y="4986402"/>
            <a:ext cx="721" cy="449141"/>
          </a:xfrm>
          <a:prstGeom prst="line">
            <a:avLst/>
          </a:prstGeom>
          <a:noFill/>
          <a:ln w="19050" cap="flat" cmpd="sng" algn="ctr">
            <a:solidFill>
              <a:srgbClr val="BA0B31"/>
            </a:solidFill>
            <a:prstDash val="solid"/>
            <a:miter lim="800000"/>
          </a:ln>
          <a:effectLst/>
        </p:spPr>
      </p:cxnSp>
      <p:cxnSp>
        <p:nvCxnSpPr>
          <p:cNvPr id="72" name="直接连接符 71"/>
          <p:cNvCxnSpPr/>
          <p:nvPr/>
        </p:nvCxnSpPr>
        <p:spPr>
          <a:xfrm>
            <a:off x="5381825" y="3000245"/>
            <a:ext cx="2767636" cy="0"/>
          </a:xfrm>
          <a:prstGeom prst="line">
            <a:avLst/>
          </a:prstGeom>
          <a:noFill/>
          <a:ln w="19050" cap="flat" cmpd="sng" algn="ctr">
            <a:solidFill>
              <a:srgbClr val="BA0B31"/>
            </a:solidFill>
            <a:prstDash val="solid"/>
            <a:headEnd type="none"/>
          </a:ln>
          <a:effectLst/>
        </p:spPr>
      </p:cxnSp>
      <p:cxnSp>
        <p:nvCxnSpPr>
          <p:cNvPr id="73" name="直接连接符 72"/>
          <p:cNvCxnSpPr/>
          <p:nvPr/>
        </p:nvCxnSpPr>
        <p:spPr>
          <a:xfrm>
            <a:off x="5443095" y="4044353"/>
            <a:ext cx="2767636" cy="0"/>
          </a:xfrm>
          <a:prstGeom prst="line">
            <a:avLst/>
          </a:prstGeom>
          <a:noFill/>
          <a:ln w="19050" cap="flat" cmpd="sng" algn="ctr">
            <a:solidFill>
              <a:srgbClr val="BA0B31"/>
            </a:solidFill>
            <a:prstDash val="solid"/>
            <a:headEnd type="none"/>
          </a:ln>
          <a:effectLst/>
        </p:spPr>
      </p:cxnSp>
      <p:cxnSp>
        <p:nvCxnSpPr>
          <p:cNvPr id="74" name="直接连接符 73"/>
          <p:cNvCxnSpPr/>
          <p:nvPr/>
        </p:nvCxnSpPr>
        <p:spPr>
          <a:xfrm>
            <a:off x="5432627" y="5022611"/>
            <a:ext cx="2767636" cy="0"/>
          </a:xfrm>
          <a:prstGeom prst="line">
            <a:avLst/>
          </a:prstGeom>
          <a:noFill/>
          <a:ln w="19050" cap="flat" cmpd="sng" algn="ctr">
            <a:solidFill>
              <a:srgbClr val="BA0B31"/>
            </a:solidFill>
            <a:prstDash val="solid"/>
            <a:headEnd type="none"/>
          </a:ln>
          <a:effectLst/>
        </p:spPr>
      </p:cxnSp>
      <p:cxnSp>
        <p:nvCxnSpPr>
          <p:cNvPr id="75" name="直接连接符 74"/>
          <p:cNvCxnSpPr/>
          <p:nvPr/>
        </p:nvCxnSpPr>
        <p:spPr>
          <a:xfrm>
            <a:off x="5501600" y="5987717"/>
            <a:ext cx="2767636" cy="0"/>
          </a:xfrm>
          <a:prstGeom prst="line">
            <a:avLst/>
          </a:prstGeom>
          <a:noFill/>
          <a:ln w="19050" cap="flat" cmpd="sng" algn="ctr">
            <a:solidFill>
              <a:srgbClr val="BA0B31"/>
            </a:solidFill>
            <a:prstDash val="solid"/>
            <a:headEnd type="none"/>
          </a:ln>
          <a:effectLst/>
        </p:spPr>
      </p:cxnSp>
      <p:sp>
        <p:nvSpPr>
          <p:cNvPr id="76" name="TextBox 42"/>
          <p:cNvSpPr txBox="1"/>
          <p:nvPr/>
        </p:nvSpPr>
        <p:spPr>
          <a:xfrm>
            <a:off x="4744936" y="2510958"/>
            <a:ext cx="627068" cy="523208"/>
          </a:xfrm>
          <a:prstGeom prst="rect">
            <a:avLst/>
          </a:prstGeom>
          <a:noFill/>
        </p:spPr>
        <p:txBody>
          <a:bodyPr wrap="none" lIns="91427" tIns="45714" rIns="91427" bIns="45714" rtlCol="0">
            <a:spAutoFit/>
          </a:bodyPr>
          <a:lstStyle/>
          <a:p>
            <a:pPr defTabSz="913765"/>
            <a:r>
              <a:rPr lang="en-US" altLang="zh-CN" sz="2800" b="1">
                <a:solidFill>
                  <a:srgbClr val="C00000"/>
                </a:solidFill>
                <a:latin typeface="微软雅黑" panose="020B0503020204020204" pitchFamily="34" charset="-122"/>
                <a:ea typeface="微软雅黑" panose="020B0503020204020204" pitchFamily="34" charset="-122"/>
              </a:rPr>
              <a:t>01</a:t>
            </a:r>
            <a:endParaRPr lang="zh-CN" altLang="en-US" sz="2800" b="1">
              <a:solidFill>
                <a:srgbClr val="C00000"/>
              </a:solidFill>
              <a:latin typeface="微软雅黑" panose="020B0503020204020204" pitchFamily="34" charset="-122"/>
              <a:ea typeface="微软雅黑" panose="020B0503020204020204" pitchFamily="34" charset="-122"/>
            </a:endParaRPr>
          </a:p>
        </p:txBody>
      </p:sp>
      <p:sp>
        <p:nvSpPr>
          <p:cNvPr id="77" name="TextBox 43"/>
          <p:cNvSpPr txBox="1"/>
          <p:nvPr/>
        </p:nvSpPr>
        <p:spPr>
          <a:xfrm>
            <a:off x="4760692" y="3471843"/>
            <a:ext cx="627068" cy="523208"/>
          </a:xfrm>
          <a:prstGeom prst="rect">
            <a:avLst/>
          </a:prstGeom>
          <a:noFill/>
        </p:spPr>
        <p:txBody>
          <a:bodyPr wrap="none" lIns="91427" tIns="45714" rIns="91427" bIns="45714" rtlCol="0">
            <a:spAutoFit/>
          </a:bodyPr>
          <a:lstStyle/>
          <a:p>
            <a:pPr defTabSz="913765"/>
            <a:r>
              <a:rPr lang="en-US" altLang="zh-CN" sz="2800" b="1">
                <a:solidFill>
                  <a:srgbClr val="C00000"/>
                </a:solidFill>
                <a:latin typeface="微软雅黑" panose="020B0503020204020204" pitchFamily="34" charset="-122"/>
                <a:ea typeface="微软雅黑" panose="020B0503020204020204" pitchFamily="34" charset="-122"/>
              </a:rPr>
              <a:t>02</a:t>
            </a:r>
            <a:endParaRPr lang="zh-CN" altLang="en-US" sz="2800" b="1">
              <a:solidFill>
                <a:srgbClr val="C00000"/>
              </a:solidFill>
              <a:latin typeface="微软雅黑" panose="020B0503020204020204" pitchFamily="34" charset="-122"/>
              <a:ea typeface="微软雅黑" panose="020B0503020204020204" pitchFamily="34" charset="-122"/>
            </a:endParaRPr>
          </a:p>
        </p:txBody>
      </p:sp>
      <p:sp>
        <p:nvSpPr>
          <p:cNvPr id="78" name="TextBox 44"/>
          <p:cNvSpPr txBox="1"/>
          <p:nvPr/>
        </p:nvSpPr>
        <p:spPr>
          <a:xfrm>
            <a:off x="4738683" y="4407432"/>
            <a:ext cx="627068" cy="523208"/>
          </a:xfrm>
          <a:prstGeom prst="rect">
            <a:avLst/>
          </a:prstGeom>
          <a:noFill/>
        </p:spPr>
        <p:txBody>
          <a:bodyPr wrap="none" lIns="91427" tIns="45714" rIns="91427" bIns="45714" rtlCol="0">
            <a:spAutoFit/>
          </a:bodyPr>
          <a:lstStyle/>
          <a:p>
            <a:pPr defTabSz="913765"/>
            <a:r>
              <a:rPr lang="en-US" altLang="zh-CN" sz="2800" b="1">
                <a:solidFill>
                  <a:srgbClr val="C00000"/>
                </a:solidFill>
                <a:latin typeface="微软雅黑" panose="020B0503020204020204" pitchFamily="34" charset="-122"/>
                <a:ea typeface="微软雅黑" panose="020B0503020204020204" pitchFamily="34" charset="-122"/>
              </a:rPr>
              <a:t>03</a:t>
            </a:r>
            <a:endParaRPr lang="zh-CN" altLang="en-US" sz="2800" b="1">
              <a:solidFill>
                <a:srgbClr val="C00000"/>
              </a:solidFill>
              <a:latin typeface="微软雅黑" panose="020B0503020204020204" pitchFamily="34" charset="-122"/>
              <a:ea typeface="微软雅黑" panose="020B0503020204020204" pitchFamily="34" charset="-122"/>
            </a:endParaRPr>
          </a:p>
        </p:txBody>
      </p:sp>
      <p:sp>
        <p:nvSpPr>
          <p:cNvPr id="79" name="TextBox 45"/>
          <p:cNvSpPr txBox="1"/>
          <p:nvPr/>
        </p:nvSpPr>
        <p:spPr>
          <a:xfrm>
            <a:off x="4737143" y="5533090"/>
            <a:ext cx="627068" cy="523208"/>
          </a:xfrm>
          <a:prstGeom prst="rect">
            <a:avLst/>
          </a:prstGeom>
          <a:noFill/>
        </p:spPr>
        <p:txBody>
          <a:bodyPr wrap="none" lIns="91427" tIns="45714" rIns="91427" bIns="45714" rtlCol="0">
            <a:spAutoFit/>
          </a:bodyPr>
          <a:lstStyle/>
          <a:p>
            <a:pPr defTabSz="913765"/>
            <a:r>
              <a:rPr lang="en-US" altLang="zh-CN" sz="2800" b="1">
                <a:solidFill>
                  <a:srgbClr val="C00000"/>
                </a:solidFill>
                <a:latin typeface="微软雅黑" panose="020B0503020204020204" pitchFamily="34" charset="-122"/>
                <a:ea typeface="微软雅黑" panose="020B0503020204020204" pitchFamily="34" charset="-122"/>
              </a:rPr>
              <a:t>04</a:t>
            </a:r>
            <a:endParaRPr lang="zh-CN" altLang="en-US" sz="2800" b="1">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900" advClick="0" advTm="1500">
        <p14:warp dir="in"/>
      </p:transition>
    </mc:Choice>
    <mc:Fallback xmlns="">
      <p:transition spd="slow"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left)">
                                      <p:cBhvr>
                                        <p:cTn id="7" dur="750"/>
                                        <p:tgtEl>
                                          <p:spTgt spid="4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wipe(left)">
                                      <p:cBhvr>
                                        <p:cTn id="10" dur="750"/>
                                        <p:tgtEl>
                                          <p:spTgt spid="47"/>
                                        </p:tgtEl>
                                      </p:cBhvr>
                                    </p:animEffect>
                                  </p:childTnLst>
                                </p:cTn>
                              </p:par>
                              <p:par>
                                <p:cTn id="11" presetID="21" presetClass="entr" presetSubtype="2" fill="hold" grpId="0" nodeType="withEffect">
                                  <p:stCondLst>
                                    <p:cond delay="0"/>
                                  </p:stCondLst>
                                  <p:childTnLst>
                                    <p:set>
                                      <p:cBhvr>
                                        <p:cTn id="12" dur="1" fill="hold">
                                          <p:stCondLst>
                                            <p:cond delay="0"/>
                                          </p:stCondLst>
                                        </p:cTn>
                                        <p:tgtEl>
                                          <p:spTgt spid="59"/>
                                        </p:tgtEl>
                                        <p:attrNameLst>
                                          <p:attrName>style.visibility</p:attrName>
                                        </p:attrNameLst>
                                      </p:cBhvr>
                                      <p:to>
                                        <p:strVal val="visible"/>
                                      </p:to>
                                    </p:set>
                                    <p:animEffect transition="in" filter="wheel(2)">
                                      <p:cBhvr>
                                        <p:cTn id="13" dur="250"/>
                                        <p:tgtEl>
                                          <p:spTgt spid="59"/>
                                        </p:tgtEl>
                                      </p:cBhvr>
                                    </p:animEffect>
                                  </p:childTnLst>
                                </p:cTn>
                              </p:par>
                              <p:par>
                                <p:cTn id="14" presetID="10" presetClass="entr" presetSubtype="0" fill="hold" nodeType="withEffect">
                                  <p:stCondLst>
                                    <p:cond delay="0"/>
                                  </p:stCondLst>
                                  <p:childTnLst>
                                    <p:set>
                                      <p:cBhvr>
                                        <p:cTn id="15" dur="1" fill="hold">
                                          <p:stCondLst>
                                            <p:cond delay="0"/>
                                          </p:stCondLst>
                                        </p:cTn>
                                        <p:tgtEl>
                                          <p:spTgt spid="52"/>
                                        </p:tgtEl>
                                        <p:attrNameLst>
                                          <p:attrName>style.visibility</p:attrName>
                                        </p:attrNameLst>
                                      </p:cBhvr>
                                      <p:to>
                                        <p:strVal val="visible"/>
                                      </p:to>
                                    </p:set>
                                    <p:animEffect transition="in" filter="fade">
                                      <p:cBhvr>
                                        <p:cTn id="16" dur="250"/>
                                        <p:tgtEl>
                                          <p:spTgt spid="52"/>
                                        </p:tgtEl>
                                      </p:cBhvr>
                                    </p:animEffect>
                                  </p:childTnLst>
                                </p:cTn>
                              </p:par>
                              <p:par>
                                <p:cTn id="17" presetID="22" presetClass="entr" presetSubtype="1" fill="hold" nodeType="withEffect">
                                  <p:stCondLst>
                                    <p:cond delay="0"/>
                                  </p:stCondLst>
                                  <p:childTnLst>
                                    <p:set>
                                      <p:cBhvr>
                                        <p:cTn id="18" dur="1" fill="hold">
                                          <p:stCondLst>
                                            <p:cond delay="0"/>
                                          </p:stCondLst>
                                        </p:cTn>
                                        <p:tgtEl>
                                          <p:spTgt spid="62"/>
                                        </p:tgtEl>
                                        <p:attrNameLst>
                                          <p:attrName>style.visibility</p:attrName>
                                        </p:attrNameLst>
                                      </p:cBhvr>
                                      <p:to>
                                        <p:strVal val="visible"/>
                                      </p:to>
                                    </p:set>
                                    <p:animEffect transition="in" filter="wipe(up)">
                                      <p:cBhvr>
                                        <p:cTn id="19" dur="250"/>
                                        <p:tgtEl>
                                          <p:spTgt spid="62"/>
                                        </p:tgtEl>
                                      </p:cBhvr>
                                    </p:animEffect>
                                  </p:childTnLst>
                                </p:cTn>
                              </p:par>
                              <p:par>
                                <p:cTn id="20" presetID="21" presetClass="entr" presetSubtype="2" fill="hold" grpId="0" nodeType="withEffect">
                                  <p:stCondLst>
                                    <p:cond delay="0"/>
                                  </p:stCondLst>
                                  <p:childTnLst>
                                    <p:set>
                                      <p:cBhvr>
                                        <p:cTn id="21" dur="1" fill="hold">
                                          <p:stCondLst>
                                            <p:cond delay="0"/>
                                          </p:stCondLst>
                                        </p:cTn>
                                        <p:tgtEl>
                                          <p:spTgt spid="60"/>
                                        </p:tgtEl>
                                        <p:attrNameLst>
                                          <p:attrName>style.visibility</p:attrName>
                                        </p:attrNameLst>
                                      </p:cBhvr>
                                      <p:to>
                                        <p:strVal val="visible"/>
                                      </p:to>
                                    </p:set>
                                    <p:animEffect transition="in" filter="wheel(2)">
                                      <p:cBhvr>
                                        <p:cTn id="22" dur="250"/>
                                        <p:tgtEl>
                                          <p:spTgt spid="60"/>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76"/>
                                        </p:tgtEl>
                                        <p:attrNameLst>
                                          <p:attrName>style.visibility</p:attrName>
                                        </p:attrNameLst>
                                      </p:cBhvr>
                                      <p:to>
                                        <p:strVal val="visible"/>
                                      </p:to>
                                    </p:set>
                                    <p:animEffect transition="in" filter="wipe(down)">
                                      <p:cBhvr>
                                        <p:cTn id="25" dur="250"/>
                                        <p:tgtEl>
                                          <p:spTgt spid="76"/>
                                        </p:tgtEl>
                                      </p:cBhvr>
                                    </p:animEffect>
                                  </p:childTnLst>
                                </p:cTn>
                              </p:par>
                              <p:par>
                                <p:cTn id="26" presetID="22" presetClass="entr" presetSubtype="8" fill="hold" nodeType="withEffect">
                                  <p:stCondLst>
                                    <p:cond delay="0"/>
                                  </p:stCondLst>
                                  <p:childTnLst>
                                    <p:set>
                                      <p:cBhvr>
                                        <p:cTn id="27" dur="1" fill="hold">
                                          <p:stCondLst>
                                            <p:cond delay="0"/>
                                          </p:stCondLst>
                                        </p:cTn>
                                        <p:tgtEl>
                                          <p:spTgt spid="72"/>
                                        </p:tgtEl>
                                        <p:attrNameLst>
                                          <p:attrName>style.visibility</p:attrName>
                                        </p:attrNameLst>
                                      </p:cBhvr>
                                      <p:to>
                                        <p:strVal val="visible"/>
                                      </p:to>
                                    </p:set>
                                    <p:animEffect transition="in" filter="wipe(left)">
                                      <p:cBhvr>
                                        <p:cTn id="28" dur="250"/>
                                        <p:tgtEl>
                                          <p:spTgt spid="72"/>
                                        </p:tgtEl>
                                      </p:cBhvr>
                                    </p:animEffect>
                                  </p:childTnLst>
                                </p:cTn>
                              </p:par>
                              <p:par>
                                <p:cTn id="29" presetID="12" presetClass="entr" presetSubtype="8" fill="hold" grpId="0" nodeType="withEffect">
                                  <p:stCondLst>
                                    <p:cond delay="0"/>
                                  </p:stCondLst>
                                  <p:childTnLst>
                                    <p:set>
                                      <p:cBhvr>
                                        <p:cTn id="30" dur="1" fill="hold">
                                          <p:stCondLst>
                                            <p:cond delay="0"/>
                                          </p:stCondLst>
                                        </p:cTn>
                                        <p:tgtEl>
                                          <p:spTgt spid="61"/>
                                        </p:tgtEl>
                                        <p:attrNameLst>
                                          <p:attrName>style.visibility</p:attrName>
                                        </p:attrNameLst>
                                      </p:cBhvr>
                                      <p:to>
                                        <p:strVal val="visible"/>
                                      </p:to>
                                    </p:set>
                                    <p:anim calcmode="lin" valueType="num">
                                      <p:cBhvr additive="base">
                                        <p:cTn id="31" dur="250"/>
                                        <p:tgtEl>
                                          <p:spTgt spid="61"/>
                                        </p:tgtEl>
                                        <p:attrNameLst>
                                          <p:attrName>ppt_x</p:attrName>
                                        </p:attrNameLst>
                                      </p:cBhvr>
                                      <p:tavLst>
                                        <p:tav tm="0">
                                          <p:val>
                                            <p:strVal val="#ppt_x-#ppt_w*1.125000"/>
                                          </p:val>
                                        </p:tav>
                                        <p:tav tm="100000">
                                          <p:val>
                                            <p:strVal val="#ppt_x"/>
                                          </p:val>
                                        </p:tav>
                                      </p:tavLst>
                                    </p:anim>
                                    <p:animEffect transition="in" filter="wipe(right)">
                                      <p:cBhvr>
                                        <p:cTn id="32" dur="250"/>
                                        <p:tgtEl>
                                          <p:spTgt spid="61"/>
                                        </p:tgtEl>
                                      </p:cBhvr>
                                    </p:animEffect>
                                  </p:childTnLst>
                                </p:cTn>
                              </p:par>
                              <p:par>
                                <p:cTn id="33" presetID="22" presetClass="entr" presetSubtype="1" fill="hold" nodeType="withEffect">
                                  <p:stCondLst>
                                    <p:cond delay="0"/>
                                  </p:stCondLst>
                                  <p:childTnLst>
                                    <p:set>
                                      <p:cBhvr>
                                        <p:cTn id="34" dur="1" fill="hold">
                                          <p:stCondLst>
                                            <p:cond delay="0"/>
                                          </p:stCondLst>
                                        </p:cTn>
                                        <p:tgtEl>
                                          <p:spTgt spid="65"/>
                                        </p:tgtEl>
                                        <p:attrNameLst>
                                          <p:attrName>style.visibility</p:attrName>
                                        </p:attrNameLst>
                                      </p:cBhvr>
                                      <p:to>
                                        <p:strVal val="visible"/>
                                      </p:to>
                                    </p:set>
                                    <p:animEffect transition="in" filter="wipe(up)">
                                      <p:cBhvr>
                                        <p:cTn id="35" dur="250"/>
                                        <p:tgtEl>
                                          <p:spTgt spid="65"/>
                                        </p:tgtEl>
                                      </p:cBhvr>
                                    </p:animEffect>
                                  </p:childTnLst>
                                </p:cTn>
                              </p:par>
                              <p:par>
                                <p:cTn id="36" presetID="21" presetClass="entr" presetSubtype="2" fill="hold" grpId="0" nodeType="withEffect">
                                  <p:stCondLst>
                                    <p:cond delay="0"/>
                                  </p:stCondLst>
                                  <p:childTnLst>
                                    <p:set>
                                      <p:cBhvr>
                                        <p:cTn id="37" dur="1" fill="hold">
                                          <p:stCondLst>
                                            <p:cond delay="0"/>
                                          </p:stCondLst>
                                        </p:cTn>
                                        <p:tgtEl>
                                          <p:spTgt spid="63"/>
                                        </p:tgtEl>
                                        <p:attrNameLst>
                                          <p:attrName>style.visibility</p:attrName>
                                        </p:attrNameLst>
                                      </p:cBhvr>
                                      <p:to>
                                        <p:strVal val="visible"/>
                                      </p:to>
                                    </p:set>
                                    <p:animEffect transition="in" filter="wheel(2)">
                                      <p:cBhvr>
                                        <p:cTn id="38" dur="250"/>
                                        <p:tgtEl>
                                          <p:spTgt spid="63"/>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77"/>
                                        </p:tgtEl>
                                        <p:attrNameLst>
                                          <p:attrName>style.visibility</p:attrName>
                                        </p:attrNameLst>
                                      </p:cBhvr>
                                      <p:to>
                                        <p:strVal val="visible"/>
                                      </p:to>
                                    </p:set>
                                    <p:animEffect transition="in" filter="wipe(down)">
                                      <p:cBhvr>
                                        <p:cTn id="41" dur="250"/>
                                        <p:tgtEl>
                                          <p:spTgt spid="77"/>
                                        </p:tgtEl>
                                      </p:cBhvr>
                                    </p:animEffect>
                                  </p:childTnLst>
                                </p:cTn>
                              </p:par>
                              <p:par>
                                <p:cTn id="42" presetID="22" presetClass="entr" presetSubtype="8" fill="hold" nodeType="withEffect">
                                  <p:stCondLst>
                                    <p:cond delay="0"/>
                                  </p:stCondLst>
                                  <p:childTnLst>
                                    <p:set>
                                      <p:cBhvr>
                                        <p:cTn id="43" dur="1" fill="hold">
                                          <p:stCondLst>
                                            <p:cond delay="0"/>
                                          </p:stCondLst>
                                        </p:cTn>
                                        <p:tgtEl>
                                          <p:spTgt spid="73"/>
                                        </p:tgtEl>
                                        <p:attrNameLst>
                                          <p:attrName>style.visibility</p:attrName>
                                        </p:attrNameLst>
                                      </p:cBhvr>
                                      <p:to>
                                        <p:strVal val="visible"/>
                                      </p:to>
                                    </p:set>
                                    <p:animEffect transition="in" filter="wipe(left)">
                                      <p:cBhvr>
                                        <p:cTn id="44" dur="250"/>
                                        <p:tgtEl>
                                          <p:spTgt spid="73"/>
                                        </p:tgtEl>
                                      </p:cBhvr>
                                    </p:animEffect>
                                  </p:childTnLst>
                                </p:cTn>
                              </p:par>
                              <p:par>
                                <p:cTn id="45" presetID="12" presetClass="entr" presetSubtype="8" fill="hold" grpId="0" nodeType="withEffect">
                                  <p:stCondLst>
                                    <p:cond delay="0"/>
                                  </p:stCondLst>
                                  <p:childTnLst>
                                    <p:set>
                                      <p:cBhvr>
                                        <p:cTn id="46" dur="1" fill="hold">
                                          <p:stCondLst>
                                            <p:cond delay="0"/>
                                          </p:stCondLst>
                                        </p:cTn>
                                        <p:tgtEl>
                                          <p:spTgt spid="64"/>
                                        </p:tgtEl>
                                        <p:attrNameLst>
                                          <p:attrName>style.visibility</p:attrName>
                                        </p:attrNameLst>
                                      </p:cBhvr>
                                      <p:to>
                                        <p:strVal val="visible"/>
                                      </p:to>
                                    </p:set>
                                    <p:anim calcmode="lin" valueType="num">
                                      <p:cBhvr additive="base">
                                        <p:cTn id="47" dur="250"/>
                                        <p:tgtEl>
                                          <p:spTgt spid="64"/>
                                        </p:tgtEl>
                                        <p:attrNameLst>
                                          <p:attrName>ppt_x</p:attrName>
                                        </p:attrNameLst>
                                      </p:cBhvr>
                                      <p:tavLst>
                                        <p:tav tm="0">
                                          <p:val>
                                            <p:strVal val="#ppt_x-#ppt_w*1.125000"/>
                                          </p:val>
                                        </p:tav>
                                        <p:tav tm="100000">
                                          <p:val>
                                            <p:strVal val="#ppt_x"/>
                                          </p:val>
                                        </p:tav>
                                      </p:tavLst>
                                    </p:anim>
                                    <p:animEffect transition="in" filter="wipe(right)">
                                      <p:cBhvr>
                                        <p:cTn id="48" dur="250"/>
                                        <p:tgtEl>
                                          <p:spTgt spid="64"/>
                                        </p:tgtEl>
                                      </p:cBhvr>
                                    </p:animEffect>
                                  </p:childTnLst>
                                </p:cTn>
                              </p:par>
                              <p:par>
                                <p:cTn id="49" presetID="22" presetClass="entr" presetSubtype="1" fill="hold" nodeType="withEffect">
                                  <p:stCondLst>
                                    <p:cond delay="0"/>
                                  </p:stCondLst>
                                  <p:childTnLst>
                                    <p:set>
                                      <p:cBhvr>
                                        <p:cTn id="50" dur="1" fill="hold">
                                          <p:stCondLst>
                                            <p:cond delay="0"/>
                                          </p:stCondLst>
                                        </p:cTn>
                                        <p:tgtEl>
                                          <p:spTgt spid="68"/>
                                        </p:tgtEl>
                                        <p:attrNameLst>
                                          <p:attrName>style.visibility</p:attrName>
                                        </p:attrNameLst>
                                      </p:cBhvr>
                                      <p:to>
                                        <p:strVal val="visible"/>
                                      </p:to>
                                    </p:set>
                                    <p:animEffect transition="in" filter="wipe(up)">
                                      <p:cBhvr>
                                        <p:cTn id="51" dur="250"/>
                                        <p:tgtEl>
                                          <p:spTgt spid="68"/>
                                        </p:tgtEl>
                                      </p:cBhvr>
                                    </p:animEffect>
                                  </p:childTnLst>
                                </p:cTn>
                              </p:par>
                              <p:par>
                                <p:cTn id="52" presetID="21" presetClass="entr" presetSubtype="2" fill="hold" grpId="0" nodeType="withEffect">
                                  <p:stCondLst>
                                    <p:cond delay="0"/>
                                  </p:stCondLst>
                                  <p:childTnLst>
                                    <p:set>
                                      <p:cBhvr>
                                        <p:cTn id="53" dur="1" fill="hold">
                                          <p:stCondLst>
                                            <p:cond delay="0"/>
                                          </p:stCondLst>
                                        </p:cTn>
                                        <p:tgtEl>
                                          <p:spTgt spid="66"/>
                                        </p:tgtEl>
                                        <p:attrNameLst>
                                          <p:attrName>style.visibility</p:attrName>
                                        </p:attrNameLst>
                                      </p:cBhvr>
                                      <p:to>
                                        <p:strVal val="visible"/>
                                      </p:to>
                                    </p:set>
                                    <p:animEffect transition="in" filter="wheel(2)">
                                      <p:cBhvr>
                                        <p:cTn id="54" dur="250"/>
                                        <p:tgtEl>
                                          <p:spTgt spid="66"/>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78"/>
                                        </p:tgtEl>
                                        <p:attrNameLst>
                                          <p:attrName>style.visibility</p:attrName>
                                        </p:attrNameLst>
                                      </p:cBhvr>
                                      <p:to>
                                        <p:strVal val="visible"/>
                                      </p:to>
                                    </p:set>
                                    <p:animEffect transition="in" filter="wipe(down)">
                                      <p:cBhvr>
                                        <p:cTn id="57" dur="250"/>
                                        <p:tgtEl>
                                          <p:spTgt spid="78"/>
                                        </p:tgtEl>
                                      </p:cBhvr>
                                    </p:animEffect>
                                  </p:childTnLst>
                                </p:cTn>
                              </p:par>
                              <p:par>
                                <p:cTn id="58" presetID="12" presetClass="entr" presetSubtype="8" fill="hold" grpId="0" nodeType="withEffect">
                                  <p:stCondLst>
                                    <p:cond delay="0"/>
                                  </p:stCondLst>
                                  <p:childTnLst>
                                    <p:set>
                                      <p:cBhvr>
                                        <p:cTn id="59" dur="1" fill="hold">
                                          <p:stCondLst>
                                            <p:cond delay="0"/>
                                          </p:stCondLst>
                                        </p:cTn>
                                        <p:tgtEl>
                                          <p:spTgt spid="67"/>
                                        </p:tgtEl>
                                        <p:attrNameLst>
                                          <p:attrName>style.visibility</p:attrName>
                                        </p:attrNameLst>
                                      </p:cBhvr>
                                      <p:to>
                                        <p:strVal val="visible"/>
                                      </p:to>
                                    </p:set>
                                    <p:anim calcmode="lin" valueType="num">
                                      <p:cBhvr additive="base">
                                        <p:cTn id="60" dur="250"/>
                                        <p:tgtEl>
                                          <p:spTgt spid="67"/>
                                        </p:tgtEl>
                                        <p:attrNameLst>
                                          <p:attrName>ppt_x</p:attrName>
                                        </p:attrNameLst>
                                      </p:cBhvr>
                                      <p:tavLst>
                                        <p:tav tm="0">
                                          <p:val>
                                            <p:strVal val="#ppt_x-#ppt_w*1.125000"/>
                                          </p:val>
                                        </p:tav>
                                        <p:tav tm="100000">
                                          <p:val>
                                            <p:strVal val="#ppt_x"/>
                                          </p:val>
                                        </p:tav>
                                      </p:tavLst>
                                    </p:anim>
                                    <p:animEffect transition="in" filter="wipe(right)">
                                      <p:cBhvr>
                                        <p:cTn id="61" dur="250"/>
                                        <p:tgtEl>
                                          <p:spTgt spid="67"/>
                                        </p:tgtEl>
                                      </p:cBhvr>
                                    </p:animEffect>
                                  </p:childTnLst>
                                </p:cTn>
                              </p:par>
                              <p:par>
                                <p:cTn id="62" presetID="22" presetClass="entr" presetSubtype="8" fill="hold" nodeType="withEffect">
                                  <p:stCondLst>
                                    <p:cond delay="0"/>
                                  </p:stCondLst>
                                  <p:childTnLst>
                                    <p:set>
                                      <p:cBhvr>
                                        <p:cTn id="63" dur="1" fill="hold">
                                          <p:stCondLst>
                                            <p:cond delay="0"/>
                                          </p:stCondLst>
                                        </p:cTn>
                                        <p:tgtEl>
                                          <p:spTgt spid="74"/>
                                        </p:tgtEl>
                                        <p:attrNameLst>
                                          <p:attrName>style.visibility</p:attrName>
                                        </p:attrNameLst>
                                      </p:cBhvr>
                                      <p:to>
                                        <p:strVal val="visible"/>
                                      </p:to>
                                    </p:set>
                                    <p:animEffect transition="in" filter="wipe(left)">
                                      <p:cBhvr>
                                        <p:cTn id="64" dur="250"/>
                                        <p:tgtEl>
                                          <p:spTgt spid="74"/>
                                        </p:tgtEl>
                                      </p:cBhvr>
                                    </p:animEffect>
                                  </p:childTnLst>
                                </p:cTn>
                              </p:par>
                              <p:par>
                                <p:cTn id="65" presetID="22" presetClass="entr" presetSubtype="1" fill="hold" nodeType="withEffect">
                                  <p:stCondLst>
                                    <p:cond delay="0"/>
                                  </p:stCondLst>
                                  <p:childTnLst>
                                    <p:set>
                                      <p:cBhvr>
                                        <p:cTn id="66" dur="1" fill="hold">
                                          <p:stCondLst>
                                            <p:cond delay="0"/>
                                          </p:stCondLst>
                                        </p:cTn>
                                        <p:tgtEl>
                                          <p:spTgt spid="71"/>
                                        </p:tgtEl>
                                        <p:attrNameLst>
                                          <p:attrName>style.visibility</p:attrName>
                                        </p:attrNameLst>
                                      </p:cBhvr>
                                      <p:to>
                                        <p:strVal val="visible"/>
                                      </p:to>
                                    </p:set>
                                    <p:animEffect transition="in" filter="wipe(up)">
                                      <p:cBhvr>
                                        <p:cTn id="67" dur="250"/>
                                        <p:tgtEl>
                                          <p:spTgt spid="71"/>
                                        </p:tgtEl>
                                      </p:cBhvr>
                                    </p:animEffect>
                                  </p:childTnLst>
                                </p:cTn>
                              </p:par>
                              <p:par>
                                <p:cTn id="68" presetID="21" presetClass="entr" presetSubtype="2" fill="hold" grpId="0" nodeType="withEffect">
                                  <p:stCondLst>
                                    <p:cond delay="0"/>
                                  </p:stCondLst>
                                  <p:childTnLst>
                                    <p:set>
                                      <p:cBhvr>
                                        <p:cTn id="69" dur="1" fill="hold">
                                          <p:stCondLst>
                                            <p:cond delay="0"/>
                                          </p:stCondLst>
                                        </p:cTn>
                                        <p:tgtEl>
                                          <p:spTgt spid="69"/>
                                        </p:tgtEl>
                                        <p:attrNameLst>
                                          <p:attrName>style.visibility</p:attrName>
                                        </p:attrNameLst>
                                      </p:cBhvr>
                                      <p:to>
                                        <p:strVal val="visible"/>
                                      </p:to>
                                    </p:set>
                                    <p:animEffect transition="in" filter="wheel(2)">
                                      <p:cBhvr>
                                        <p:cTn id="70" dur="250"/>
                                        <p:tgtEl>
                                          <p:spTgt spid="69"/>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79"/>
                                        </p:tgtEl>
                                        <p:attrNameLst>
                                          <p:attrName>style.visibility</p:attrName>
                                        </p:attrNameLst>
                                      </p:cBhvr>
                                      <p:to>
                                        <p:strVal val="visible"/>
                                      </p:to>
                                    </p:set>
                                    <p:animEffect transition="in" filter="wipe(down)">
                                      <p:cBhvr>
                                        <p:cTn id="73" dur="250"/>
                                        <p:tgtEl>
                                          <p:spTgt spid="79"/>
                                        </p:tgtEl>
                                      </p:cBhvr>
                                    </p:animEffect>
                                  </p:childTnLst>
                                </p:cTn>
                              </p:par>
                              <p:par>
                                <p:cTn id="74" presetID="22" presetClass="entr" presetSubtype="8" fill="hold" nodeType="withEffect">
                                  <p:stCondLst>
                                    <p:cond delay="0"/>
                                  </p:stCondLst>
                                  <p:childTnLst>
                                    <p:set>
                                      <p:cBhvr>
                                        <p:cTn id="75" dur="1" fill="hold">
                                          <p:stCondLst>
                                            <p:cond delay="0"/>
                                          </p:stCondLst>
                                        </p:cTn>
                                        <p:tgtEl>
                                          <p:spTgt spid="75"/>
                                        </p:tgtEl>
                                        <p:attrNameLst>
                                          <p:attrName>style.visibility</p:attrName>
                                        </p:attrNameLst>
                                      </p:cBhvr>
                                      <p:to>
                                        <p:strVal val="visible"/>
                                      </p:to>
                                    </p:set>
                                    <p:animEffect transition="in" filter="wipe(left)">
                                      <p:cBhvr>
                                        <p:cTn id="76" dur="250"/>
                                        <p:tgtEl>
                                          <p:spTgt spid="75"/>
                                        </p:tgtEl>
                                      </p:cBhvr>
                                    </p:animEffect>
                                  </p:childTnLst>
                                </p:cTn>
                              </p:par>
                              <p:par>
                                <p:cTn id="77" presetID="12" presetClass="entr" presetSubtype="8" fill="hold" grpId="0" nodeType="withEffect">
                                  <p:stCondLst>
                                    <p:cond delay="0"/>
                                  </p:stCondLst>
                                  <p:childTnLst>
                                    <p:set>
                                      <p:cBhvr>
                                        <p:cTn id="78" dur="1" fill="hold">
                                          <p:stCondLst>
                                            <p:cond delay="0"/>
                                          </p:stCondLst>
                                        </p:cTn>
                                        <p:tgtEl>
                                          <p:spTgt spid="70"/>
                                        </p:tgtEl>
                                        <p:attrNameLst>
                                          <p:attrName>style.visibility</p:attrName>
                                        </p:attrNameLst>
                                      </p:cBhvr>
                                      <p:to>
                                        <p:strVal val="visible"/>
                                      </p:to>
                                    </p:set>
                                    <p:anim calcmode="lin" valueType="num">
                                      <p:cBhvr additive="base">
                                        <p:cTn id="79" dur="250"/>
                                        <p:tgtEl>
                                          <p:spTgt spid="70"/>
                                        </p:tgtEl>
                                        <p:attrNameLst>
                                          <p:attrName>ppt_x</p:attrName>
                                        </p:attrNameLst>
                                      </p:cBhvr>
                                      <p:tavLst>
                                        <p:tav tm="0">
                                          <p:val>
                                            <p:strVal val="#ppt_x-#ppt_w*1.125000"/>
                                          </p:val>
                                        </p:tav>
                                        <p:tav tm="100000">
                                          <p:val>
                                            <p:strVal val="#ppt_x"/>
                                          </p:val>
                                        </p:tav>
                                      </p:tavLst>
                                    </p:anim>
                                    <p:animEffect transition="in" filter="wipe(right)">
                                      <p:cBhvr>
                                        <p:cTn id="80" dur="25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59" grpId="0" animBg="1"/>
      <p:bldP spid="60" grpId="0" animBg="1"/>
      <p:bldP spid="61" grpId="0"/>
      <p:bldP spid="63" grpId="0" animBg="1"/>
      <p:bldP spid="64" grpId="0"/>
      <p:bldP spid="66" grpId="0" animBg="1"/>
      <p:bldP spid="67" grpId="0"/>
      <p:bldP spid="69" grpId="0" animBg="1"/>
      <p:bldP spid="70" grpId="0"/>
      <p:bldP spid="76" grpId="0"/>
      <p:bldP spid="77" grpId="0"/>
      <p:bldP spid="78" grpId="0"/>
      <p:bldP spid="7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6390073" y="5749478"/>
            <a:ext cx="1841888" cy="1108522"/>
            <a:chOff x="6390073" y="5749478"/>
            <a:chExt cx="1841888" cy="1108522"/>
          </a:xfrm>
        </p:grpSpPr>
        <p:sp>
          <p:nvSpPr>
            <p:cNvPr id="141" name="Freeform 140"/>
            <p:cNvSpPr/>
            <p:nvPr/>
          </p:nvSpPr>
          <p:spPr bwMode="auto">
            <a:xfrm rot="5400000" flipH="1">
              <a:off x="7078663" y="5060888"/>
              <a:ext cx="464707" cy="1841888"/>
            </a:xfrm>
            <a:custGeom>
              <a:avLst/>
              <a:gdLst>
                <a:gd name="T0" fmla="*/ 192 w 192"/>
                <a:gd name="T1" fmla="*/ 724 h 761"/>
                <a:gd name="T2" fmla="*/ 0 w 192"/>
                <a:gd name="T3" fmla="*/ 0 h 761"/>
                <a:gd name="T4" fmla="*/ 0 w 192"/>
                <a:gd name="T5" fmla="*/ 223 h 761"/>
                <a:gd name="T6" fmla="*/ 192 w 192"/>
                <a:gd name="T7" fmla="*/ 761 h 761"/>
                <a:gd name="T8" fmla="*/ 192 w 192"/>
                <a:gd name="T9" fmla="*/ 724 h 761"/>
              </a:gdLst>
              <a:ahLst/>
              <a:cxnLst>
                <a:cxn ang="0">
                  <a:pos x="T0" y="T1"/>
                </a:cxn>
                <a:cxn ang="0">
                  <a:pos x="T2" y="T3"/>
                </a:cxn>
                <a:cxn ang="0">
                  <a:pos x="T4" y="T5"/>
                </a:cxn>
                <a:cxn ang="0">
                  <a:pos x="T6" y="T7"/>
                </a:cxn>
                <a:cxn ang="0">
                  <a:pos x="T8" y="T9"/>
                </a:cxn>
              </a:cxnLst>
              <a:rect l="0" t="0" r="r" b="b"/>
              <a:pathLst>
                <a:path w="192" h="761">
                  <a:moveTo>
                    <a:pt x="192" y="724"/>
                  </a:moveTo>
                  <a:lnTo>
                    <a:pt x="0" y="0"/>
                  </a:lnTo>
                  <a:lnTo>
                    <a:pt x="0" y="223"/>
                  </a:lnTo>
                  <a:lnTo>
                    <a:pt x="192" y="761"/>
                  </a:lnTo>
                  <a:lnTo>
                    <a:pt x="192" y="724"/>
                  </a:lnTo>
                  <a:close/>
                </a:path>
              </a:pathLst>
            </a:custGeom>
            <a:solidFill>
              <a:schemeClr val="accent6"/>
            </a:solidFill>
            <a:ln>
              <a:noFill/>
            </a:ln>
          </p:spPr>
          <p:txBody>
            <a:bodyPr vert="horz" wrap="square" lIns="91440" tIns="45720" rIns="91440" bIns="45720" numCol="1" anchor="t" anchorCtr="0" compatLnSpc="1"/>
            <a:lstStyle/>
            <a:p>
              <a:endParaRPr lang="id-ID">
                <a:latin typeface="Arial" panose="020B0604020202090204" pitchFamily="34" charset="0"/>
                <a:ea typeface="微软雅黑" panose="020B0503020204020204" pitchFamily="34" charset="-122"/>
                <a:sym typeface="Arial" panose="020B0604020202090204" pitchFamily="34" charset="0"/>
              </a:endParaRPr>
            </a:p>
          </p:txBody>
        </p:sp>
        <p:sp>
          <p:nvSpPr>
            <p:cNvPr id="146" name="Rectangle 37"/>
            <p:cNvSpPr>
              <a:spLocks noChangeArrowheads="1"/>
            </p:cNvSpPr>
            <p:nvPr/>
          </p:nvSpPr>
          <p:spPr bwMode="auto">
            <a:xfrm rot="5400000" flipH="1">
              <a:off x="7640185" y="6266224"/>
              <a:ext cx="643814" cy="539738"/>
            </a:xfrm>
            <a:prstGeom prst="rect">
              <a:avLst/>
            </a:prstGeom>
            <a:solidFill>
              <a:schemeClr val="accent6"/>
            </a:solidFill>
            <a:ln>
              <a:noFill/>
            </a:ln>
          </p:spPr>
          <p:txBody>
            <a:bodyPr vert="horz" wrap="square" lIns="91440" tIns="45720" rIns="91440" bIns="45720" numCol="1" anchor="t" anchorCtr="0" compatLnSpc="1"/>
            <a:lstStyle/>
            <a:p>
              <a:endParaRPr lang="id-ID">
                <a:latin typeface="Arial" panose="020B0604020202090204" pitchFamily="34" charset="0"/>
                <a:ea typeface="微软雅黑" panose="020B0503020204020204" pitchFamily="34" charset="-122"/>
                <a:sym typeface="Arial" panose="020B0604020202090204" pitchFamily="34" charset="0"/>
              </a:endParaRPr>
            </a:p>
          </p:txBody>
        </p:sp>
      </p:grpSp>
      <p:grpSp>
        <p:nvGrpSpPr>
          <p:cNvPr id="5" name="组合 4"/>
          <p:cNvGrpSpPr/>
          <p:nvPr/>
        </p:nvGrpSpPr>
        <p:grpSpPr>
          <a:xfrm>
            <a:off x="6227909" y="5744636"/>
            <a:ext cx="1074637" cy="1113364"/>
            <a:chOff x="6227909" y="5744636"/>
            <a:chExt cx="1074637" cy="1113364"/>
          </a:xfrm>
        </p:grpSpPr>
        <p:sp>
          <p:nvSpPr>
            <p:cNvPr id="142" name="Freeform 141"/>
            <p:cNvSpPr/>
            <p:nvPr/>
          </p:nvSpPr>
          <p:spPr bwMode="auto">
            <a:xfrm rot="5400000" flipH="1">
              <a:off x="6524402" y="5448143"/>
              <a:ext cx="481651" cy="1074637"/>
            </a:xfrm>
            <a:custGeom>
              <a:avLst/>
              <a:gdLst>
                <a:gd name="T0" fmla="*/ 199 w 199"/>
                <a:gd name="T1" fmla="*/ 408 h 444"/>
                <a:gd name="T2" fmla="*/ 0 w 199"/>
                <a:gd name="T3" fmla="*/ 0 h 444"/>
                <a:gd name="T4" fmla="*/ 0 w 199"/>
                <a:gd name="T5" fmla="*/ 228 h 444"/>
                <a:gd name="T6" fmla="*/ 199 w 199"/>
                <a:gd name="T7" fmla="*/ 444 h 444"/>
                <a:gd name="T8" fmla="*/ 199 w 199"/>
                <a:gd name="T9" fmla="*/ 408 h 444"/>
              </a:gdLst>
              <a:ahLst/>
              <a:cxnLst>
                <a:cxn ang="0">
                  <a:pos x="T0" y="T1"/>
                </a:cxn>
                <a:cxn ang="0">
                  <a:pos x="T2" y="T3"/>
                </a:cxn>
                <a:cxn ang="0">
                  <a:pos x="T4" y="T5"/>
                </a:cxn>
                <a:cxn ang="0">
                  <a:pos x="T6" y="T7"/>
                </a:cxn>
                <a:cxn ang="0">
                  <a:pos x="T8" y="T9"/>
                </a:cxn>
              </a:cxnLst>
              <a:rect l="0" t="0" r="r" b="b"/>
              <a:pathLst>
                <a:path w="199" h="444">
                  <a:moveTo>
                    <a:pt x="199" y="408"/>
                  </a:moveTo>
                  <a:lnTo>
                    <a:pt x="0" y="0"/>
                  </a:lnTo>
                  <a:lnTo>
                    <a:pt x="0" y="228"/>
                  </a:lnTo>
                  <a:lnTo>
                    <a:pt x="199" y="444"/>
                  </a:lnTo>
                  <a:lnTo>
                    <a:pt x="199" y="408"/>
                  </a:lnTo>
                  <a:close/>
                </a:path>
              </a:pathLst>
            </a:custGeom>
            <a:solidFill>
              <a:schemeClr val="tx1">
                <a:lumMod val="65000"/>
                <a:lumOff val="35000"/>
              </a:schemeClr>
            </a:solidFill>
            <a:ln>
              <a:noFill/>
            </a:ln>
          </p:spPr>
          <p:txBody>
            <a:bodyPr vert="horz" wrap="square" lIns="91440" tIns="45720" rIns="91440" bIns="45720" numCol="1" anchor="t" anchorCtr="0" compatLnSpc="1"/>
            <a:lstStyle/>
            <a:p>
              <a:endParaRPr lang="id-ID">
                <a:latin typeface="Arial" panose="020B0604020202090204" pitchFamily="34" charset="0"/>
                <a:ea typeface="微软雅黑" panose="020B0503020204020204" pitchFamily="34" charset="-122"/>
                <a:sym typeface="Arial" panose="020B0604020202090204" pitchFamily="34" charset="0"/>
              </a:endParaRPr>
            </a:p>
          </p:txBody>
        </p:sp>
        <p:sp>
          <p:nvSpPr>
            <p:cNvPr id="147" name="Rectangle 38"/>
            <p:cNvSpPr>
              <a:spLocks noChangeArrowheads="1"/>
            </p:cNvSpPr>
            <p:nvPr/>
          </p:nvSpPr>
          <p:spPr bwMode="auto">
            <a:xfrm rot="5400000" flipH="1">
              <a:off x="6710769" y="6266223"/>
              <a:ext cx="631713" cy="551841"/>
            </a:xfrm>
            <a:prstGeom prst="rect">
              <a:avLst/>
            </a:prstGeom>
            <a:solidFill>
              <a:schemeClr val="tx1">
                <a:lumMod val="65000"/>
                <a:lumOff val="35000"/>
              </a:schemeClr>
            </a:solidFill>
            <a:ln>
              <a:noFill/>
            </a:ln>
          </p:spPr>
          <p:txBody>
            <a:bodyPr vert="horz" wrap="square" lIns="91440" tIns="45720" rIns="91440" bIns="45720" numCol="1" anchor="t" anchorCtr="0" compatLnSpc="1"/>
            <a:lstStyle/>
            <a:p>
              <a:endParaRPr lang="id-ID">
                <a:latin typeface="Arial" panose="020B0604020202090204" pitchFamily="34" charset="0"/>
                <a:ea typeface="微软雅黑" panose="020B0503020204020204" pitchFamily="34" charset="-122"/>
                <a:sym typeface="Arial" panose="020B0604020202090204" pitchFamily="34" charset="0"/>
              </a:endParaRPr>
            </a:p>
          </p:txBody>
        </p:sp>
      </p:grpSp>
      <p:grpSp>
        <p:nvGrpSpPr>
          <p:cNvPr id="4" name="组合 3"/>
          <p:cNvGrpSpPr/>
          <p:nvPr/>
        </p:nvGrpSpPr>
        <p:grpSpPr>
          <a:xfrm>
            <a:off x="5830972" y="5756738"/>
            <a:ext cx="546999" cy="1101262"/>
            <a:chOff x="5830972" y="5756738"/>
            <a:chExt cx="546999" cy="1101262"/>
          </a:xfrm>
        </p:grpSpPr>
        <p:sp>
          <p:nvSpPr>
            <p:cNvPr id="143" name="Freeform 142"/>
            <p:cNvSpPr/>
            <p:nvPr/>
          </p:nvSpPr>
          <p:spPr bwMode="auto">
            <a:xfrm rot="5400000" flipH="1">
              <a:off x="5869697" y="5718013"/>
              <a:ext cx="469549" cy="546999"/>
            </a:xfrm>
            <a:custGeom>
              <a:avLst/>
              <a:gdLst>
                <a:gd name="T0" fmla="*/ 194 w 194"/>
                <a:gd name="T1" fmla="*/ 98 h 226"/>
                <a:gd name="T2" fmla="*/ 0 w 194"/>
                <a:gd name="T3" fmla="*/ 0 h 226"/>
                <a:gd name="T4" fmla="*/ 0 w 194"/>
                <a:gd name="T5" fmla="*/ 226 h 226"/>
                <a:gd name="T6" fmla="*/ 194 w 194"/>
                <a:gd name="T7" fmla="*/ 133 h 226"/>
                <a:gd name="T8" fmla="*/ 194 w 194"/>
                <a:gd name="T9" fmla="*/ 98 h 226"/>
              </a:gdLst>
              <a:ahLst/>
              <a:cxnLst>
                <a:cxn ang="0">
                  <a:pos x="T0" y="T1"/>
                </a:cxn>
                <a:cxn ang="0">
                  <a:pos x="T2" y="T3"/>
                </a:cxn>
                <a:cxn ang="0">
                  <a:pos x="T4" y="T5"/>
                </a:cxn>
                <a:cxn ang="0">
                  <a:pos x="T6" y="T7"/>
                </a:cxn>
                <a:cxn ang="0">
                  <a:pos x="T8" y="T9"/>
                </a:cxn>
              </a:cxnLst>
              <a:rect l="0" t="0" r="r" b="b"/>
              <a:pathLst>
                <a:path w="194" h="226">
                  <a:moveTo>
                    <a:pt x="194" y="98"/>
                  </a:moveTo>
                  <a:lnTo>
                    <a:pt x="0" y="0"/>
                  </a:lnTo>
                  <a:lnTo>
                    <a:pt x="0" y="226"/>
                  </a:lnTo>
                  <a:lnTo>
                    <a:pt x="194" y="133"/>
                  </a:lnTo>
                  <a:lnTo>
                    <a:pt x="194" y="98"/>
                  </a:lnTo>
                  <a:close/>
                </a:path>
              </a:pathLst>
            </a:custGeom>
            <a:solidFill>
              <a:schemeClr val="accent6"/>
            </a:solidFill>
            <a:ln>
              <a:noFill/>
            </a:ln>
          </p:spPr>
          <p:txBody>
            <a:bodyPr vert="horz" wrap="square" lIns="91440" tIns="45720" rIns="91440" bIns="45720" numCol="1" anchor="t" anchorCtr="0" compatLnSpc="1"/>
            <a:lstStyle/>
            <a:p>
              <a:endParaRPr lang="id-ID">
                <a:latin typeface="Arial" panose="020B0604020202090204" pitchFamily="34" charset="0"/>
                <a:ea typeface="微软雅黑" panose="020B0503020204020204" pitchFamily="34" charset="-122"/>
                <a:sym typeface="Arial" panose="020B0604020202090204" pitchFamily="34" charset="0"/>
              </a:endParaRPr>
            </a:p>
          </p:txBody>
        </p:sp>
        <p:sp>
          <p:nvSpPr>
            <p:cNvPr id="148" name="Rectangle 39"/>
            <p:cNvSpPr>
              <a:spLocks noChangeArrowheads="1"/>
            </p:cNvSpPr>
            <p:nvPr/>
          </p:nvSpPr>
          <p:spPr bwMode="auto">
            <a:xfrm rot="5400000" flipH="1">
              <a:off x="5788615" y="6268644"/>
              <a:ext cx="631713" cy="546999"/>
            </a:xfrm>
            <a:prstGeom prst="rect">
              <a:avLst/>
            </a:prstGeom>
            <a:solidFill>
              <a:schemeClr val="accent6"/>
            </a:solidFill>
            <a:ln>
              <a:noFill/>
            </a:ln>
          </p:spPr>
          <p:txBody>
            <a:bodyPr vert="horz" wrap="square" lIns="91440" tIns="45720" rIns="91440" bIns="45720" numCol="1" anchor="t" anchorCtr="0" compatLnSpc="1"/>
            <a:lstStyle/>
            <a:p>
              <a:endParaRPr lang="id-ID">
                <a:latin typeface="Arial" panose="020B0604020202090204" pitchFamily="34" charset="0"/>
                <a:ea typeface="微软雅黑" panose="020B0503020204020204" pitchFamily="34" charset="-122"/>
                <a:sym typeface="Arial" panose="020B0604020202090204" pitchFamily="34" charset="0"/>
              </a:endParaRPr>
            </a:p>
          </p:txBody>
        </p:sp>
      </p:grpSp>
      <p:grpSp>
        <p:nvGrpSpPr>
          <p:cNvPr id="3" name="组合 2"/>
          <p:cNvGrpSpPr/>
          <p:nvPr/>
        </p:nvGrpSpPr>
        <p:grpSpPr>
          <a:xfrm>
            <a:off x="4896716" y="5744636"/>
            <a:ext cx="1072216" cy="1113364"/>
            <a:chOff x="4896716" y="5744636"/>
            <a:chExt cx="1072216" cy="1113364"/>
          </a:xfrm>
        </p:grpSpPr>
        <p:sp>
          <p:nvSpPr>
            <p:cNvPr id="144" name="Freeform 143"/>
            <p:cNvSpPr/>
            <p:nvPr/>
          </p:nvSpPr>
          <p:spPr bwMode="auto">
            <a:xfrm rot="5400000" flipH="1">
              <a:off x="5191998" y="5449354"/>
              <a:ext cx="481651" cy="1072216"/>
            </a:xfrm>
            <a:custGeom>
              <a:avLst/>
              <a:gdLst>
                <a:gd name="T0" fmla="*/ 199 w 199"/>
                <a:gd name="T1" fmla="*/ 0 h 443"/>
                <a:gd name="T2" fmla="*/ 0 w 199"/>
                <a:gd name="T3" fmla="*/ 218 h 443"/>
                <a:gd name="T4" fmla="*/ 0 w 199"/>
                <a:gd name="T5" fmla="*/ 443 h 443"/>
                <a:gd name="T6" fmla="*/ 199 w 199"/>
                <a:gd name="T7" fmla="*/ 35 h 443"/>
                <a:gd name="T8" fmla="*/ 199 w 199"/>
                <a:gd name="T9" fmla="*/ 0 h 443"/>
              </a:gdLst>
              <a:ahLst/>
              <a:cxnLst>
                <a:cxn ang="0">
                  <a:pos x="T0" y="T1"/>
                </a:cxn>
                <a:cxn ang="0">
                  <a:pos x="T2" y="T3"/>
                </a:cxn>
                <a:cxn ang="0">
                  <a:pos x="T4" y="T5"/>
                </a:cxn>
                <a:cxn ang="0">
                  <a:pos x="T6" y="T7"/>
                </a:cxn>
                <a:cxn ang="0">
                  <a:pos x="T8" y="T9"/>
                </a:cxn>
              </a:cxnLst>
              <a:rect l="0" t="0" r="r" b="b"/>
              <a:pathLst>
                <a:path w="199" h="443">
                  <a:moveTo>
                    <a:pt x="199" y="0"/>
                  </a:moveTo>
                  <a:lnTo>
                    <a:pt x="0" y="218"/>
                  </a:lnTo>
                  <a:lnTo>
                    <a:pt x="0" y="443"/>
                  </a:lnTo>
                  <a:lnTo>
                    <a:pt x="199" y="35"/>
                  </a:lnTo>
                  <a:lnTo>
                    <a:pt x="199" y="0"/>
                  </a:lnTo>
                  <a:close/>
                </a:path>
              </a:pathLst>
            </a:custGeom>
            <a:solidFill>
              <a:schemeClr val="tx1">
                <a:lumMod val="65000"/>
                <a:lumOff val="35000"/>
              </a:schemeClr>
            </a:solidFill>
            <a:ln>
              <a:noFill/>
            </a:ln>
          </p:spPr>
          <p:txBody>
            <a:bodyPr vert="horz" wrap="square" lIns="91440" tIns="45720" rIns="91440" bIns="45720" numCol="1" anchor="t" anchorCtr="0" compatLnSpc="1"/>
            <a:lstStyle/>
            <a:p>
              <a:endParaRPr lang="id-ID">
                <a:latin typeface="Arial" panose="020B0604020202090204" pitchFamily="34" charset="0"/>
                <a:ea typeface="微软雅黑" panose="020B0503020204020204" pitchFamily="34" charset="-122"/>
                <a:sym typeface="Arial" panose="020B0604020202090204" pitchFamily="34" charset="0"/>
              </a:endParaRPr>
            </a:p>
          </p:txBody>
        </p:sp>
        <p:sp>
          <p:nvSpPr>
            <p:cNvPr id="149" name="Rectangle 40"/>
            <p:cNvSpPr>
              <a:spLocks noChangeArrowheads="1"/>
            </p:cNvSpPr>
            <p:nvPr/>
          </p:nvSpPr>
          <p:spPr bwMode="auto">
            <a:xfrm rot="5400000" flipH="1">
              <a:off x="4855570" y="6267434"/>
              <a:ext cx="636553" cy="544579"/>
            </a:xfrm>
            <a:prstGeom prst="rect">
              <a:avLst/>
            </a:prstGeom>
            <a:solidFill>
              <a:schemeClr val="tx1">
                <a:lumMod val="65000"/>
                <a:lumOff val="35000"/>
              </a:schemeClr>
            </a:solidFill>
            <a:ln>
              <a:noFill/>
            </a:ln>
          </p:spPr>
          <p:txBody>
            <a:bodyPr vert="horz" wrap="square" lIns="91440" tIns="45720" rIns="91440" bIns="45720" numCol="1" anchor="t" anchorCtr="0" compatLnSpc="1"/>
            <a:lstStyle/>
            <a:p>
              <a:endParaRPr lang="id-ID">
                <a:latin typeface="Arial" panose="020B0604020202090204" pitchFamily="34" charset="0"/>
                <a:ea typeface="微软雅黑" panose="020B0503020204020204" pitchFamily="34" charset="-122"/>
                <a:sym typeface="Arial" panose="020B0604020202090204" pitchFamily="34" charset="0"/>
              </a:endParaRPr>
            </a:p>
          </p:txBody>
        </p:sp>
      </p:grpSp>
      <p:grpSp>
        <p:nvGrpSpPr>
          <p:cNvPr id="2" name="组合 1"/>
          <p:cNvGrpSpPr/>
          <p:nvPr/>
        </p:nvGrpSpPr>
        <p:grpSpPr>
          <a:xfrm>
            <a:off x="3960039" y="5739796"/>
            <a:ext cx="1853990" cy="1118205"/>
            <a:chOff x="3960039" y="5739796"/>
            <a:chExt cx="1853990" cy="1118205"/>
          </a:xfrm>
        </p:grpSpPr>
        <p:sp>
          <p:nvSpPr>
            <p:cNvPr id="145" name="Freeform 144"/>
            <p:cNvSpPr/>
            <p:nvPr/>
          </p:nvSpPr>
          <p:spPr bwMode="auto">
            <a:xfrm rot="5400000" flipH="1">
              <a:off x="4643788" y="5060887"/>
              <a:ext cx="491332" cy="1849150"/>
            </a:xfrm>
            <a:custGeom>
              <a:avLst/>
              <a:gdLst>
                <a:gd name="T0" fmla="*/ 203 w 203"/>
                <a:gd name="T1" fmla="*/ 0 h 764"/>
                <a:gd name="T2" fmla="*/ 0 w 203"/>
                <a:gd name="T3" fmla="*/ 536 h 764"/>
                <a:gd name="T4" fmla="*/ 0 w 203"/>
                <a:gd name="T5" fmla="*/ 764 h 764"/>
                <a:gd name="T6" fmla="*/ 203 w 203"/>
                <a:gd name="T7" fmla="*/ 35 h 764"/>
                <a:gd name="T8" fmla="*/ 203 w 203"/>
                <a:gd name="T9" fmla="*/ 0 h 764"/>
              </a:gdLst>
              <a:ahLst/>
              <a:cxnLst>
                <a:cxn ang="0">
                  <a:pos x="T0" y="T1"/>
                </a:cxn>
                <a:cxn ang="0">
                  <a:pos x="T2" y="T3"/>
                </a:cxn>
                <a:cxn ang="0">
                  <a:pos x="T4" y="T5"/>
                </a:cxn>
                <a:cxn ang="0">
                  <a:pos x="T6" y="T7"/>
                </a:cxn>
                <a:cxn ang="0">
                  <a:pos x="T8" y="T9"/>
                </a:cxn>
              </a:cxnLst>
              <a:rect l="0" t="0" r="r" b="b"/>
              <a:pathLst>
                <a:path w="203" h="764">
                  <a:moveTo>
                    <a:pt x="203" y="0"/>
                  </a:moveTo>
                  <a:lnTo>
                    <a:pt x="0" y="536"/>
                  </a:lnTo>
                  <a:lnTo>
                    <a:pt x="0" y="764"/>
                  </a:lnTo>
                  <a:lnTo>
                    <a:pt x="203" y="35"/>
                  </a:lnTo>
                  <a:lnTo>
                    <a:pt x="203" y="0"/>
                  </a:lnTo>
                  <a:close/>
                </a:path>
              </a:pathLst>
            </a:custGeom>
            <a:solidFill>
              <a:schemeClr val="accent6"/>
            </a:solidFill>
            <a:ln>
              <a:noFill/>
            </a:ln>
          </p:spPr>
          <p:txBody>
            <a:bodyPr vert="horz" wrap="square" lIns="91440" tIns="45720" rIns="91440" bIns="45720" numCol="1" anchor="t" anchorCtr="0" compatLnSpc="1"/>
            <a:lstStyle/>
            <a:p>
              <a:endParaRPr lang="id-ID">
                <a:latin typeface="Arial" panose="020B0604020202090204" pitchFamily="34" charset="0"/>
                <a:ea typeface="微软雅黑" panose="020B0503020204020204" pitchFamily="34" charset="-122"/>
                <a:sym typeface="Arial" panose="020B0604020202090204" pitchFamily="34" charset="0"/>
              </a:endParaRPr>
            </a:p>
          </p:txBody>
        </p:sp>
        <p:sp>
          <p:nvSpPr>
            <p:cNvPr id="150" name="Rectangle 41"/>
            <p:cNvSpPr>
              <a:spLocks noChangeArrowheads="1"/>
            </p:cNvSpPr>
            <p:nvPr/>
          </p:nvSpPr>
          <p:spPr bwMode="auto">
            <a:xfrm rot="5400000" flipH="1">
              <a:off x="3924944" y="6266224"/>
              <a:ext cx="626872" cy="556681"/>
            </a:xfrm>
            <a:prstGeom prst="rect">
              <a:avLst/>
            </a:prstGeom>
            <a:solidFill>
              <a:schemeClr val="accent6"/>
            </a:solidFill>
            <a:ln>
              <a:noFill/>
            </a:ln>
          </p:spPr>
          <p:txBody>
            <a:bodyPr vert="horz" wrap="square" lIns="91440" tIns="45720" rIns="91440" bIns="45720" numCol="1" anchor="t" anchorCtr="0" compatLnSpc="1"/>
            <a:lstStyle/>
            <a:p>
              <a:endParaRPr lang="id-ID">
                <a:latin typeface="Arial" panose="020B0604020202090204" pitchFamily="34" charset="0"/>
                <a:ea typeface="微软雅黑" panose="020B0503020204020204" pitchFamily="34" charset="-122"/>
                <a:sym typeface="Arial" panose="020B0604020202090204" pitchFamily="34" charset="0"/>
              </a:endParaRPr>
            </a:p>
          </p:txBody>
        </p:sp>
      </p:grpSp>
      <p:grpSp>
        <p:nvGrpSpPr>
          <p:cNvPr id="11" name="组合 10"/>
          <p:cNvGrpSpPr/>
          <p:nvPr/>
        </p:nvGrpSpPr>
        <p:grpSpPr>
          <a:xfrm>
            <a:off x="6390073" y="4344047"/>
            <a:ext cx="1498198" cy="1405432"/>
            <a:chOff x="6390073" y="4344047"/>
            <a:chExt cx="1498198" cy="1405432"/>
          </a:xfrm>
        </p:grpSpPr>
        <p:sp>
          <p:nvSpPr>
            <p:cNvPr id="151" name="Rectangle 42"/>
            <p:cNvSpPr>
              <a:spLocks noChangeArrowheads="1"/>
            </p:cNvSpPr>
            <p:nvPr/>
          </p:nvSpPr>
          <p:spPr bwMode="auto">
            <a:xfrm rot="5400000" flipH="1">
              <a:off x="6039121" y="5308975"/>
              <a:ext cx="791456" cy="89552"/>
            </a:xfrm>
            <a:prstGeom prst="rect">
              <a:avLst/>
            </a:prstGeom>
            <a:solidFill>
              <a:schemeClr val="accent6"/>
            </a:solidFill>
            <a:ln>
              <a:noFill/>
            </a:ln>
          </p:spPr>
          <p:txBody>
            <a:bodyPr vert="horz" wrap="square" lIns="91440" tIns="45720" rIns="91440" bIns="45720" numCol="1" anchor="t" anchorCtr="0" compatLnSpc="1"/>
            <a:lstStyle/>
            <a:p>
              <a:endParaRPr lang="id-ID">
                <a:latin typeface="Arial" panose="020B0604020202090204" pitchFamily="34" charset="0"/>
                <a:ea typeface="微软雅黑" panose="020B0503020204020204" pitchFamily="34" charset="-122"/>
                <a:sym typeface="Arial" panose="020B0604020202090204" pitchFamily="34" charset="0"/>
              </a:endParaRPr>
            </a:p>
          </p:txBody>
        </p:sp>
        <p:sp>
          <p:nvSpPr>
            <p:cNvPr id="152" name="Freeform 43"/>
            <p:cNvSpPr>
              <a:spLocks noEditPoints="1"/>
            </p:cNvSpPr>
            <p:nvPr/>
          </p:nvSpPr>
          <p:spPr bwMode="auto">
            <a:xfrm rot="5400000" flipH="1">
              <a:off x="7093185" y="4081439"/>
              <a:ext cx="532477" cy="1057694"/>
            </a:xfrm>
            <a:custGeom>
              <a:avLst/>
              <a:gdLst>
                <a:gd name="T0" fmla="*/ 51 w 93"/>
                <a:gd name="T1" fmla="*/ 93 h 184"/>
                <a:gd name="T2" fmla="*/ 93 w 93"/>
                <a:gd name="T3" fmla="*/ 47 h 184"/>
                <a:gd name="T4" fmla="*/ 46 w 93"/>
                <a:gd name="T5" fmla="*/ 0 h 184"/>
                <a:gd name="T6" fmla="*/ 0 w 93"/>
                <a:gd name="T7" fmla="*/ 47 h 184"/>
                <a:gd name="T8" fmla="*/ 36 w 93"/>
                <a:gd name="T9" fmla="*/ 92 h 184"/>
                <a:gd name="T10" fmla="*/ 36 w 93"/>
                <a:gd name="T11" fmla="*/ 184 h 184"/>
                <a:gd name="T12" fmla="*/ 51 w 93"/>
                <a:gd name="T13" fmla="*/ 184 h 184"/>
                <a:gd name="T14" fmla="*/ 51 w 93"/>
                <a:gd name="T15" fmla="*/ 93 h 184"/>
                <a:gd name="T16" fmla="*/ 19 w 93"/>
                <a:gd name="T17" fmla="*/ 47 h 184"/>
                <a:gd name="T18" fmla="*/ 46 w 93"/>
                <a:gd name="T19" fmla="*/ 19 h 184"/>
                <a:gd name="T20" fmla="*/ 74 w 93"/>
                <a:gd name="T21" fmla="*/ 47 h 184"/>
                <a:gd name="T22" fmla="*/ 46 w 93"/>
                <a:gd name="T23" fmla="*/ 74 h 184"/>
                <a:gd name="T24" fmla="*/ 19 w 93"/>
                <a:gd name="T25" fmla="*/ 47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3" h="184">
                  <a:moveTo>
                    <a:pt x="51" y="93"/>
                  </a:moveTo>
                  <a:cubicBezTo>
                    <a:pt x="75" y="90"/>
                    <a:pt x="93" y="71"/>
                    <a:pt x="93" y="47"/>
                  </a:cubicBezTo>
                  <a:cubicBezTo>
                    <a:pt x="93" y="21"/>
                    <a:pt x="72" y="0"/>
                    <a:pt x="46" y="0"/>
                  </a:cubicBezTo>
                  <a:cubicBezTo>
                    <a:pt x="21" y="0"/>
                    <a:pt x="0" y="21"/>
                    <a:pt x="0" y="47"/>
                  </a:cubicBezTo>
                  <a:cubicBezTo>
                    <a:pt x="0" y="69"/>
                    <a:pt x="15" y="87"/>
                    <a:pt x="36" y="92"/>
                  </a:cubicBezTo>
                  <a:cubicBezTo>
                    <a:pt x="36" y="184"/>
                    <a:pt x="36" y="184"/>
                    <a:pt x="36" y="184"/>
                  </a:cubicBezTo>
                  <a:cubicBezTo>
                    <a:pt x="51" y="184"/>
                    <a:pt x="51" y="184"/>
                    <a:pt x="51" y="184"/>
                  </a:cubicBezTo>
                  <a:lnTo>
                    <a:pt x="51" y="93"/>
                  </a:lnTo>
                  <a:close/>
                  <a:moveTo>
                    <a:pt x="19" y="47"/>
                  </a:moveTo>
                  <a:cubicBezTo>
                    <a:pt x="19" y="32"/>
                    <a:pt x="31" y="19"/>
                    <a:pt x="46" y="19"/>
                  </a:cubicBezTo>
                  <a:cubicBezTo>
                    <a:pt x="61" y="19"/>
                    <a:pt x="74" y="32"/>
                    <a:pt x="74" y="47"/>
                  </a:cubicBezTo>
                  <a:cubicBezTo>
                    <a:pt x="74" y="62"/>
                    <a:pt x="61" y="74"/>
                    <a:pt x="46" y="74"/>
                  </a:cubicBezTo>
                  <a:cubicBezTo>
                    <a:pt x="31" y="74"/>
                    <a:pt x="19" y="62"/>
                    <a:pt x="19" y="47"/>
                  </a:cubicBezTo>
                  <a:close/>
                </a:path>
              </a:pathLst>
            </a:custGeom>
            <a:solidFill>
              <a:schemeClr val="accent6"/>
            </a:solidFill>
            <a:ln>
              <a:noFill/>
            </a:ln>
          </p:spPr>
          <p:txBody>
            <a:bodyPr vert="horz" wrap="square" lIns="91440" tIns="45720" rIns="91440" bIns="45720" numCol="1" anchor="t" anchorCtr="0" compatLnSpc="1"/>
            <a:lstStyle/>
            <a:p>
              <a:endParaRPr lang="id-ID">
                <a:latin typeface="Arial" panose="020B0604020202090204" pitchFamily="34" charset="0"/>
                <a:ea typeface="微软雅黑" panose="020B0503020204020204" pitchFamily="34" charset="-122"/>
                <a:sym typeface="Arial" panose="020B0604020202090204" pitchFamily="34" charset="0"/>
              </a:endParaRPr>
            </a:p>
          </p:txBody>
        </p:sp>
        <p:sp>
          <p:nvSpPr>
            <p:cNvPr id="153" name="Freeform 44"/>
            <p:cNvSpPr/>
            <p:nvPr/>
          </p:nvSpPr>
          <p:spPr bwMode="auto">
            <a:xfrm rot="5400000" flipH="1">
              <a:off x="6423958" y="4551403"/>
              <a:ext cx="372735" cy="440504"/>
            </a:xfrm>
            <a:custGeom>
              <a:avLst/>
              <a:gdLst>
                <a:gd name="T0" fmla="*/ 50 w 65"/>
                <a:gd name="T1" fmla="*/ 0 h 77"/>
                <a:gd name="T2" fmla="*/ 50 w 65"/>
                <a:gd name="T3" fmla="*/ 0 h 77"/>
                <a:gd name="T4" fmla="*/ 2 w 65"/>
                <a:gd name="T5" fmla="*/ 61 h 77"/>
                <a:gd name="T6" fmla="*/ 0 w 65"/>
                <a:gd name="T7" fmla="*/ 61 h 77"/>
                <a:gd name="T8" fmla="*/ 0 w 65"/>
                <a:gd name="T9" fmla="*/ 77 h 77"/>
                <a:gd name="T10" fmla="*/ 2 w 65"/>
                <a:gd name="T11" fmla="*/ 77 h 77"/>
                <a:gd name="T12" fmla="*/ 43 w 65"/>
                <a:gd name="T13" fmla="*/ 63 h 77"/>
                <a:gd name="T14" fmla="*/ 65 w 65"/>
                <a:gd name="T15" fmla="*/ 0 h 77"/>
                <a:gd name="T16" fmla="*/ 65 w 65"/>
                <a:gd name="T17" fmla="*/ 0 h 77"/>
                <a:gd name="T18" fmla="*/ 50 w 65"/>
                <a:gd name="T19"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 h="77">
                  <a:moveTo>
                    <a:pt x="50" y="0"/>
                  </a:moveTo>
                  <a:cubicBezTo>
                    <a:pt x="50" y="0"/>
                    <a:pt x="50" y="0"/>
                    <a:pt x="50" y="0"/>
                  </a:cubicBezTo>
                  <a:cubicBezTo>
                    <a:pt x="50" y="23"/>
                    <a:pt x="44" y="61"/>
                    <a:pt x="2" y="61"/>
                  </a:cubicBezTo>
                  <a:cubicBezTo>
                    <a:pt x="0" y="61"/>
                    <a:pt x="0" y="61"/>
                    <a:pt x="0" y="61"/>
                  </a:cubicBezTo>
                  <a:cubicBezTo>
                    <a:pt x="0" y="77"/>
                    <a:pt x="0" y="77"/>
                    <a:pt x="0" y="77"/>
                  </a:cubicBezTo>
                  <a:cubicBezTo>
                    <a:pt x="2" y="77"/>
                    <a:pt x="2" y="77"/>
                    <a:pt x="2" y="77"/>
                  </a:cubicBezTo>
                  <a:cubicBezTo>
                    <a:pt x="13" y="77"/>
                    <a:pt x="29" y="75"/>
                    <a:pt x="43" y="63"/>
                  </a:cubicBezTo>
                  <a:cubicBezTo>
                    <a:pt x="58" y="50"/>
                    <a:pt x="65" y="29"/>
                    <a:pt x="65" y="0"/>
                  </a:cubicBezTo>
                  <a:cubicBezTo>
                    <a:pt x="65" y="0"/>
                    <a:pt x="65" y="0"/>
                    <a:pt x="65" y="0"/>
                  </a:cubicBezTo>
                  <a:lnTo>
                    <a:pt x="50" y="0"/>
                  </a:lnTo>
                  <a:close/>
                </a:path>
              </a:pathLst>
            </a:custGeom>
            <a:solidFill>
              <a:schemeClr val="accent6"/>
            </a:solidFill>
            <a:ln>
              <a:noFill/>
            </a:ln>
          </p:spPr>
          <p:txBody>
            <a:bodyPr vert="horz" wrap="square" lIns="91440" tIns="45720" rIns="91440" bIns="45720" numCol="1" anchor="t" anchorCtr="0" compatLnSpc="1"/>
            <a:lstStyle/>
            <a:p>
              <a:endParaRPr lang="id-ID">
                <a:latin typeface="Arial" panose="020B0604020202090204" pitchFamily="34" charset="0"/>
                <a:ea typeface="微软雅黑" panose="020B0503020204020204" pitchFamily="34" charset="-122"/>
                <a:sym typeface="Arial" panose="020B0604020202090204" pitchFamily="34" charset="0"/>
              </a:endParaRPr>
            </a:p>
          </p:txBody>
        </p:sp>
      </p:grpSp>
      <p:grpSp>
        <p:nvGrpSpPr>
          <p:cNvPr id="10" name="组合 9"/>
          <p:cNvGrpSpPr/>
          <p:nvPr/>
        </p:nvGrpSpPr>
        <p:grpSpPr>
          <a:xfrm>
            <a:off x="6227910" y="2987063"/>
            <a:ext cx="1661988" cy="2757575"/>
            <a:chOff x="6227910" y="2987063"/>
            <a:chExt cx="1661988" cy="2757575"/>
          </a:xfrm>
        </p:grpSpPr>
        <p:sp>
          <p:nvSpPr>
            <p:cNvPr id="154" name="Rectangle 45"/>
            <p:cNvSpPr>
              <a:spLocks noChangeArrowheads="1"/>
            </p:cNvSpPr>
            <p:nvPr/>
          </p:nvSpPr>
          <p:spPr bwMode="auto">
            <a:xfrm rot="5400000" flipH="1">
              <a:off x="5182317" y="4611913"/>
              <a:ext cx="2178318" cy="87132"/>
            </a:xfrm>
            <a:prstGeom prst="rect">
              <a:avLst/>
            </a:prstGeom>
            <a:solidFill>
              <a:schemeClr val="tx1">
                <a:lumMod val="65000"/>
                <a:lumOff val="35000"/>
              </a:schemeClr>
            </a:solidFill>
            <a:ln>
              <a:noFill/>
            </a:ln>
          </p:spPr>
          <p:txBody>
            <a:bodyPr vert="horz" wrap="square" lIns="91440" tIns="45720" rIns="91440" bIns="45720" numCol="1" anchor="t" anchorCtr="0" compatLnSpc="1"/>
            <a:lstStyle/>
            <a:p>
              <a:endParaRPr lang="id-ID">
                <a:latin typeface="Arial" panose="020B0604020202090204" pitchFamily="34" charset="0"/>
                <a:ea typeface="微软雅黑" panose="020B0503020204020204" pitchFamily="34" charset="-122"/>
                <a:sym typeface="Arial" panose="020B0604020202090204" pitchFamily="34" charset="0"/>
              </a:endParaRPr>
            </a:p>
          </p:txBody>
        </p:sp>
        <p:sp>
          <p:nvSpPr>
            <p:cNvPr id="155" name="Freeform 46"/>
            <p:cNvSpPr/>
            <p:nvPr/>
          </p:nvSpPr>
          <p:spPr bwMode="auto">
            <a:xfrm rot="5400000" flipH="1">
              <a:off x="6269471" y="3170593"/>
              <a:ext cx="355792" cy="435664"/>
            </a:xfrm>
            <a:custGeom>
              <a:avLst/>
              <a:gdLst>
                <a:gd name="T0" fmla="*/ 46 w 62"/>
                <a:gd name="T1" fmla="*/ 0 h 76"/>
                <a:gd name="T2" fmla="*/ 46 w 62"/>
                <a:gd name="T3" fmla="*/ 0 h 76"/>
                <a:gd name="T4" fmla="*/ 1 w 62"/>
                <a:gd name="T5" fmla="*/ 61 h 76"/>
                <a:gd name="T6" fmla="*/ 0 w 62"/>
                <a:gd name="T7" fmla="*/ 61 h 76"/>
                <a:gd name="T8" fmla="*/ 0 w 62"/>
                <a:gd name="T9" fmla="*/ 76 h 76"/>
                <a:gd name="T10" fmla="*/ 1 w 62"/>
                <a:gd name="T11" fmla="*/ 76 h 76"/>
                <a:gd name="T12" fmla="*/ 62 w 62"/>
                <a:gd name="T13" fmla="*/ 0 h 76"/>
                <a:gd name="T14" fmla="*/ 62 w 62"/>
                <a:gd name="T15" fmla="*/ 0 h 76"/>
                <a:gd name="T16" fmla="*/ 46 w 62"/>
                <a:gd name="T17"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76">
                  <a:moveTo>
                    <a:pt x="46" y="0"/>
                  </a:moveTo>
                  <a:cubicBezTo>
                    <a:pt x="46" y="0"/>
                    <a:pt x="46" y="0"/>
                    <a:pt x="46" y="0"/>
                  </a:cubicBezTo>
                  <a:cubicBezTo>
                    <a:pt x="46" y="55"/>
                    <a:pt x="14" y="61"/>
                    <a:pt x="1" y="61"/>
                  </a:cubicBezTo>
                  <a:cubicBezTo>
                    <a:pt x="0" y="61"/>
                    <a:pt x="0" y="61"/>
                    <a:pt x="0" y="61"/>
                  </a:cubicBezTo>
                  <a:cubicBezTo>
                    <a:pt x="0" y="76"/>
                    <a:pt x="0" y="76"/>
                    <a:pt x="0" y="76"/>
                  </a:cubicBezTo>
                  <a:cubicBezTo>
                    <a:pt x="1" y="76"/>
                    <a:pt x="1" y="76"/>
                    <a:pt x="1" y="76"/>
                  </a:cubicBezTo>
                  <a:cubicBezTo>
                    <a:pt x="38" y="76"/>
                    <a:pt x="62" y="47"/>
                    <a:pt x="62" y="0"/>
                  </a:cubicBezTo>
                  <a:cubicBezTo>
                    <a:pt x="62" y="0"/>
                    <a:pt x="62" y="0"/>
                    <a:pt x="62" y="0"/>
                  </a:cubicBezTo>
                  <a:lnTo>
                    <a:pt x="46" y="0"/>
                  </a:lnTo>
                  <a:close/>
                </a:path>
              </a:pathLst>
            </a:custGeom>
            <a:solidFill>
              <a:schemeClr val="tx1">
                <a:lumMod val="65000"/>
                <a:lumOff val="35000"/>
              </a:schemeClr>
            </a:solidFill>
            <a:ln>
              <a:noFill/>
            </a:ln>
          </p:spPr>
          <p:txBody>
            <a:bodyPr vert="horz" wrap="square" lIns="91440" tIns="45720" rIns="91440" bIns="45720" numCol="1" anchor="t" anchorCtr="0" compatLnSpc="1"/>
            <a:lstStyle/>
            <a:p>
              <a:endParaRPr lang="id-ID">
                <a:latin typeface="Arial" panose="020B0604020202090204" pitchFamily="34" charset="0"/>
                <a:ea typeface="微软雅黑" panose="020B0503020204020204" pitchFamily="34" charset="-122"/>
                <a:sym typeface="Arial" panose="020B0604020202090204" pitchFamily="34" charset="0"/>
              </a:endParaRPr>
            </a:p>
          </p:txBody>
        </p:sp>
        <p:sp>
          <p:nvSpPr>
            <p:cNvPr id="156" name="Freeform 47"/>
            <p:cNvSpPr>
              <a:spLocks noEditPoints="1"/>
            </p:cNvSpPr>
            <p:nvPr/>
          </p:nvSpPr>
          <p:spPr bwMode="auto">
            <a:xfrm rot="5400000" flipH="1">
              <a:off x="7013730" y="2638532"/>
              <a:ext cx="527637" cy="1224699"/>
            </a:xfrm>
            <a:custGeom>
              <a:avLst/>
              <a:gdLst>
                <a:gd name="T0" fmla="*/ 53 w 92"/>
                <a:gd name="T1" fmla="*/ 93 h 213"/>
                <a:gd name="T2" fmla="*/ 92 w 92"/>
                <a:gd name="T3" fmla="*/ 47 h 213"/>
                <a:gd name="T4" fmla="*/ 46 w 92"/>
                <a:gd name="T5" fmla="*/ 0 h 213"/>
                <a:gd name="T6" fmla="*/ 0 w 92"/>
                <a:gd name="T7" fmla="*/ 47 h 213"/>
                <a:gd name="T8" fmla="*/ 37 w 92"/>
                <a:gd name="T9" fmla="*/ 92 h 213"/>
                <a:gd name="T10" fmla="*/ 37 w 92"/>
                <a:gd name="T11" fmla="*/ 213 h 213"/>
                <a:gd name="T12" fmla="*/ 53 w 92"/>
                <a:gd name="T13" fmla="*/ 213 h 213"/>
                <a:gd name="T14" fmla="*/ 53 w 92"/>
                <a:gd name="T15" fmla="*/ 93 h 213"/>
                <a:gd name="T16" fmla="*/ 19 w 92"/>
                <a:gd name="T17" fmla="*/ 47 h 213"/>
                <a:gd name="T18" fmla="*/ 46 w 92"/>
                <a:gd name="T19" fmla="*/ 19 h 213"/>
                <a:gd name="T20" fmla="*/ 73 w 92"/>
                <a:gd name="T21" fmla="*/ 47 h 213"/>
                <a:gd name="T22" fmla="*/ 46 w 92"/>
                <a:gd name="T23" fmla="*/ 74 h 213"/>
                <a:gd name="T24" fmla="*/ 19 w 92"/>
                <a:gd name="T25" fmla="*/ 47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 h="213">
                  <a:moveTo>
                    <a:pt x="53" y="93"/>
                  </a:moveTo>
                  <a:cubicBezTo>
                    <a:pt x="75" y="89"/>
                    <a:pt x="92" y="70"/>
                    <a:pt x="92" y="47"/>
                  </a:cubicBezTo>
                  <a:cubicBezTo>
                    <a:pt x="92" y="21"/>
                    <a:pt x="72" y="0"/>
                    <a:pt x="46" y="0"/>
                  </a:cubicBezTo>
                  <a:cubicBezTo>
                    <a:pt x="20" y="0"/>
                    <a:pt x="0" y="21"/>
                    <a:pt x="0" y="47"/>
                  </a:cubicBezTo>
                  <a:cubicBezTo>
                    <a:pt x="0" y="69"/>
                    <a:pt x="16" y="88"/>
                    <a:pt x="37" y="92"/>
                  </a:cubicBezTo>
                  <a:cubicBezTo>
                    <a:pt x="37" y="213"/>
                    <a:pt x="37" y="213"/>
                    <a:pt x="37" y="213"/>
                  </a:cubicBezTo>
                  <a:cubicBezTo>
                    <a:pt x="53" y="213"/>
                    <a:pt x="53" y="213"/>
                    <a:pt x="53" y="213"/>
                  </a:cubicBezTo>
                  <a:lnTo>
                    <a:pt x="53" y="93"/>
                  </a:lnTo>
                  <a:close/>
                  <a:moveTo>
                    <a:pt x="19" y="47"/>
                  </a:moveTo>
                  <a:cubicBezTo>
                    <a:pt x="19" y="32"/>
                    <a:pt x="31" y="19"/>
                    <a:pt x="46" y="19"/>
                  </a:cubicBezTo>
                  <a:cubicBezTo>
                    <a:pt x="61" y="19"/>
                    <a:pt x="73" y="32"/>
                    <a:pt x="73" y="47"/>
                  </a:cubicBezTo>
                  <a:cubicBezTo>
                    <a:pt x="73" y="62"/>
                    <a:pt x="61" y="74"/>
                    <a:pt x="46" y="74"/>
                  </a:cubicBezTo>
                  <a:cubicBezTo>
                    <a:pt x="31" y="74"/>
                    <a:pt x="19" y="62"/>
                    <a:pt x="19" y="47"/>
                  </a:cubicBezTo>
                  <a:close/>
                </a:path>
              </a:pathLst>
            </a:custGeom>
            <a:solidFill>
              <a:schemeClr val="tx1">
                <a:lumMod val="65000"/>
                <a:lumOff val="35000"/>
              </a:schemeClr>
            </a:solidFill>
            <a:ln>
              <a:noFill/>
            </a:ln>
          </p:spPr>
          <p:txBody>
            <a:bodyPr vert="horz" wrap="square" lIns="91440" tIns="45720" rIns="91440" bIns="45720" numCol="1" anchor="t" anchorCtr="0" compatLnSpc="1"/>
            <a:lstStyle/>
            <a:p>
              <a:endParaRPr lang="id-ID">
                <a:latin typeface="Arial" panose="020B0604020202090204" pitchFamily="34" charset="0"/>
                <a:ea typeface="微软雅黑" panose="020B0503020204020204" pitchFamily="34" charset="-122"/>
                <a:sym typeface="Arial" panose="020B0604020202090204" pitchFamily="34" charset="0"/>
              </a:endParaRPr>
            </a:p>
          </p:txBody>
        </p:sp>
      </p:grpSp>
      <p:grpSp>
        <p:nvGrpSpPr>
          <p:cNvPr id="9" name="组合 8"/>
          <p:cNvGrpSpPr/>
          <p:nvPr/>
        </p:nvGrpSpPr>
        <p:grpSpPr>
          <a:xfrm>
            <a:off x="6056064" y="1600200"/>
            <a:ext cx="1832207" cy="4156539"/>
            <a:chOff x="6056064" y="1600200"/>
            <a:chExt cx="1832207" cy="4156539"/>
          </a:xfrm>
        </p:grpSpPr>
        <p:sp>
          <p:nvSpPr>
            <p:cNvPr id="157" name="Rectangle 48"/>
            <p:cNvSpPr>
              <a:spLocks noChangeArrowheads="1"/>
            </p:cNvSpPr>
            <p:nvPr/>
          </p:nvSpPr>
          <p:spPr bwMode="auto">
            <a:xfrm rot="5400000" flipH="1">
              <a:off x="4340034" y="3955997"/>
              <a:ext cx="3516773" cy="84712"/>
            </a:xfrm>
            <a:prstGeom prst="rect">
              <a:avLst/>
            </a:prstGeom>
            <a:solidFill>
              <a:schemeClr val="accent6"/>
            </a:solidFill>
            <a:ln>
              <a:noFill/>
            </a:ln>
          </p:spPr>
          <p:txBody>
            <a:bodyPr vert="horz" wrap="square" lIns="91440" tIns="45720" rIns="91440" bIns="45720" numCol="1" anchor="t" anchorCtr="0" compatLnSpc="1"/>
            <a:lstStyle/>
            <a:p>
              <a:endParaRPr lang="id-ID">
                <a:latin typeface="Arial" panose="020B0604020202090204" pitchFamily="34" charset="0"/>
                <a:ea typeface="微软雅黑" panose="020B0503020204020204" pitchFamily="34" charset="-122"/>
                <a:sym typeface="Arial" panose="020B0604020202090204" pitchFamily="34" charset="0"/>
              </a:endParaRPr>
            </a:p>
          </p:txBody>
        </p:sp>
        <p:sp>
          <p:nvSpPr>
            <p:cNvPr id="158" name="Freeform 49"/>
            <p:cNvSpPr>
              <a:spLocks noEditPoints="1"/>
            </p:cNvSpPr>
            <p:nvPr/>
          </p:nvSpPr>
          <p:spPr bwMode="auto">
            <a:xfrm rot="5400000" flipH="1">
              <a:off x="6961276" y="1205682"/>
              <a:ext cx="532477" cy="1321513"/>
            </a:xfrm>
            <a:custGeom>
              <a:avLst/>
              <a:gdLst>
                <a:gd name="T0" fmla="*/ 54 w 93"/>
                <a:gd name="T1" fmla="*/ 92 h 230"/>
                <a:gd name="T2" fmla="*/ 93 w 93"/>
                <a:gd name="T3" fmla="*/ 47 h 230"/>
                <a:gd name="T4" fmla="*/ 47 w 93"/>
                <a:gd name="T5" fmla="*/ 0 h 230"/>
                <a:gd name="T6" fmla="*/ 0 w 93"/>
                <a:gd name="T7" fmla="*/ 47 h 230"/>
                <a:gd name="T8" fmla="*/ 39 w 93"/>
                <a:gd name="T9" fmla="*/ 92 h 230"/>
                <a:gd name="T10" fmla="*/ 39 w 93"/>
                <a:gd name="T11" fmla="*/ 230 h 230"/>
                <a:gd name="T12" fmla="*/ 54 w 93"/>
                <a:gd name="T13" fmla="*/ 230 h 230"/>
                <a:gd name="T14" fmla="*/ 54 w 93"/>
                <a:gd name="T15" fmla="*/ 92 h 230"/>
                <a:gd name="T16" fmla="*/ 19 w 93"/>
                <a:gd name="T17" fmla="*/ 47 h 230"/>
                <a:gd name="T18" fmla="*/ 47 w 93"/>
                <a:gd name="T19" fmla="*/ 19 h 230"/>
                <a:gd name="T20" fmla="*/ 74 w 93"/>
                <a:gd name="T21" fmla="*/ 47 h 230"/>
                <a:gd name="T22" fmla="*/ 47 w 93"/>
                <a:gd name="T23" fmla="*/ 74 h 230"/>
                <a:gd name="T24" fmla="*/ 19 w 93"/>
                <a:gd name="T25" fmla="*/ 47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3" h="230">
                  <a:moveTo>
                    <a:pt x="54" y="92"/>
                  </a:moveTo>
                  <a:cubicBezTo>
                    <a:pt x="76" y="89"/>
                    <a:pt x="93" y="70"/>
                    <a:pt x="93" y="47"/>
                  </a:cubicBezTo>
                  <a:cubicBezTo>
                    <a:pt x="93" y="21"/>
                    <a:pt x="72" y="0"/>
                    <a:pt x="47" y="0"/>
                  </a:cubicBezTo>
                  <a:cubicBezTo>
                    <a:pt x="21" y="0"/>
                    <a:pt x="0" y="21"/>
                    <a:pt x="0" y="47"/>
                  </a:cubicBezTo>
                  <a:cubicBezTo>
                    <a:pt x="0" y="70"/>
                    <a:pt x="17" y="89"/>
                    <a:pt x="39" y="92"/>
                  </a:cubicBezTo>
                  <a:cubicBezTo>
                    <a:pt x="39" y="230"/>
                    <a:pt x="39" y="230"/>
                    <a:pt x="39" y="230"/>
                  </a:cubicBezTo>
                  <a:cubicBezTo>
                    <a:pt x="54" y="230"/>
                    <a:pt x="54" y="230"/>
                    <a:pt x="54" y="230"/>
                  </a:cubicBezTo>
                  <a:lnTo>
                    <a:pt x="54" y="92"/>
                  </a:lnTo>
                  <a:close/>
                  <a:moveTo>
                    <a:pt x="19" y="47"/>
                  </a:moveTo>
                  <a:cubicBezTo>
                    <a:pt x="19" y="32"/>
                    <a:pt x="31" y="19"/>
                    <a:pt x="47" y="19"/>
                  </a:cubicBezTo>
                  <a:cubicBezTo>
                    <a:pt x="62" y="19"/>
                    <a:pt x="74" y="32"/>
                    <a:pt x="74" y="47"/>
                  </a:cubicBezTo>
                  <a:cubicBezTo>
                    <a:pt x="74" y="62"/>
                    <a:pt x="62" y="74"/>
                    <a:pt x="47" y="74"/>
                  </a:cubicBezTo>
                  <a:cubicBezTo>
                    <a:pt x="31" y="74"/>
                    <a:pt x="19" y="62"/>
                    <a:pt x="19" y="47"/>
                  </a:cubicBezTo>
                  <a:close/>
                </a:path>
              </a:pathLst>
            </a:custGeom>
            <a:solidFill>
              <a:schemeClr val="accent6"/>
            </a:solidFill>
            <a:ln>
              <a:noFill/>
            </a:ln>
          </p:spPr>
          <p:txBody>
            <a:bodyPr vert="horz" wrap="square" lIns="91440" tIns="45720" rIns="91440" bIns="45720" numCol="1" anchor="t" anchorCtr="0" compatLnSpc="1"/>
            <a:lstStyle/>
            <a:p>
              <a:endParaRPr lang="id-ID">
                <a:latin typeface="Arial" panose="020B0604020202090204" pitchFamily="34" charset="0"/>
                <a:ea typeface="微软雅黑" panose="020B0503020204020204" pitchFamily="34" charset="-122"/>
                <a:sym typeface="Arial" panose="020B0604020202090204" pitchFamily="34" charset="0"/>
              </a:endParaRPr>
            </a:p>
          </p:txBody>
        </p:sp>
        <p:sp>
          <p:nvSpPr>
            <p:cNvPr id="159" name="Freeform 50"/>
            <p:cNvSpPr/>
            <p:nvPr/>
          </p:nvSpPr>
          <p:spPr bwMode="auto">
            <a:xfrm rot="5400000" flipH="1">
              <a:off x="6103261" y="1776470"/>
              <a:ext cx="416300" cy="510694"/>
            </a:xfrm>
            <a:custGeom>
              <a:avLst/>
              <a:gdLst>
                <a:gd name="T0" fmla="*/ 58 w 73"/>
                <a:gd name="T1" fmla="*/ 0 h 89"/>
                <a:gd name="T2" fmla="*/ 58 w 73"/>
                <a:gd name="T3" fmla="*/ 1 h 89"/>
                <a:gd name="T4" fmla="*/ 1 w 73"/>
                <a:gd name="T5" fmla="*/ 74 h 89"/>
                <a:gd name="T6" fmla="*/ 0 w 73"/>
                <a:gd name="T7" fmla="*/ 74 h 89"/>
                <a:gd name="T8" fmla="*/ 0 w 73"/>
                <a:gd name="T9" fmla="*/ 89 h 89"/>
                <a:gd name="T10" fmla="*/ 1 w 73"/>
                <a:gd name="T11" fmla="*/ 89 h 89"/>
                <a:gd name="T12" fmla="*/ 58 w 73"/>
                <a:gd name="T13" fmla="*/ 60 h 89"/>
                <a:gd name="T14" fmla="*/ 73 w 73"/>
                <a:gd name="T15" fmla="*/ 1 h 89"/>
                <a:gd name="T16" fmla="*/ 73 w 73"/>
                <a:gd name="T17" fmla="*/ 0 h 89"/>
                <a:gd name="T18" fmla="*/ 58 w 73"/>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89">
                  <a:moveTo>
                    <a:pt x="58" y="0"/>
                  </a:moveTo>
                  <a:cubicBezTo>
                    <a:pt x="58" y="1"/>
                    <a:pt x="58" y="1"/>
                    <a:pt x="58" y="1"/>
                  </a:cubicBezTo>
                  <a:cubicBezTo>
                    <a:pt x="58" y="23"/>
                    <a:pt x="52" y="74"/>
                    <a:pt x="1" y="74"/>
                  </a:cubicBezTo>
                  <a:cubicBezTo>
                    <a:pt x="0" y="74"/>
                    <a:pt x="0" y="74"/>
                    <a:pt x="0" y="74"/>
                  </a:cubicBezTo>
                  <a:cubicBezTo>
                    <a:pt x="0" y="89"/>
                    <a:pt x="0" y="89"/>
                    <a:pt x="0" y="89"/>
                  </a:cubicBezTo>
                  <a:cubicBezTo>
                    <a:pt x="1" y="89"/>
                    <a:pt x="1" y="89"/>
                    <a:pt x="1" y="89"/>
                  </a:cubicBezTo>
                  <a:cubicBezTo>
                    <a:pt x="26" y="89"/>
                    <a:pt x="45" y="79"/>
                    <a:pt x="58" y="60"/>
                  </a:cubicBezTo>
                  <a:cubicBezTo>
                    <a:pt x="71" y="41"/>
                    <a:pt x="73" y="17"/>
                    <a:pt x="73" y="1"/>
                  </a:cubicBezTo>
                  <a:cubicBezTo>
                    <a:pt x="73" y="0"/>
                    <a:pt x="73" y="0"/>
                    <a:pt x="73" y="0"/>
                  </a:cubicBezTo>
                  <a:lnTo>
                    <a:pt x="58" y="0"/>
                  </a:lnTo>
                  <a:close/>
                </a:path>
              </a:pathLst>
            </a:custGeom>
            <a:solidFill>
              <a:schemeClr val="accent6"/>
            </a:solidFill>
            <a:ln>
              <a:noFill/>
            </a:ln>
          </p:spPr>
          <p:txBody>
            <a:bodyPr vert="horz" wrap="square" lIns="91440" tIns="45720" rIns="91440" bIns="45720" numCol="1" anchor="t" anchorCtr="0" compatLnSpc="1"/>
            <a:lstStyle/>
            <a:p>
              <a:endParaRPr lang="id-ID">
                <a:latin typeface="Arial" panose="020B0604020202090204" pitchFamily="34" charset="0"/>
                <a:ea typeface="微软雅黑" panose="020B0503020204020204" pitchFamily="34" charset="-122"/>
                <a:sym typeface="Arial" panose="020B0604020202090204" pitchFamily="34" charset="0"/>
              </a:endParaRPr>
            </a:p>
          </p:txBody>
        </p:sp>
      </p:grpSp>
      <p:grpSp>
        <p:nvGrpSpPr>
          <p:cNvPr id="8" name="组合 7"/>
          <p:cNvGrpSpPr/>
          <p:nvPr/>
        </p:nvGrpSpPr>
        <p:grpSpPr>
          <a:xfrm>
            <a:off x="4304604" y="2313410"/>
            <a:ext cx="1676429" cy="3431227"/>
            <a:chOff x="4304604" y="2313410"/>
            <a:chExt cx="1676429" cy="3431227"/>
          </a:xfrm>
        </p:grpSpPr>
        <p:sp>
          <p:nvSpPr>
            <p:cNvPr id="160" name="Freeform 51"/>
            <p:cNvSpPr/>
            <p:nvPr/>
          </p:nvSpPr>
          <p:spPr bwMode="auto">
            <a:xfrm rot="5400000" flipH="1">
              <a:off x="5572868" y="2469106"/>
              <a:ext cx="348531" cy="459867"/>
            </a:xfrm>
            <a:custGeom>
              <a:avLst/>
              <a:gdLst>
                <a:gd name="T0" fmla="*/ 61 w 61"/>
                <a:gd name="T1" fmla="*/ 78 h 80"/>
                <a:gd name="T2" fmla="*/ 4 w 61"/>
                <a:gd name="T3" fmla="*/ 1 h 80"/>
                <a:gd name="T4" fmla="*/ 0 w 61"/>
                <a:gd name="T5" fmla="*/ 0 h 80"/>
                <a:gd name="T6" fmla="*/ 0 w 61"/>
                <a:gd name="T7" fmla="*/ 16 h 80"/>
                <a:gd name="T8" fmla="*/ 3 w 61"/>
                <a:gd name="T9" fmla="*/ 16 h 80"/>
                <a:gd name="T10" fmla="*/ 46 w 61"/>
                <a:gd name="T11" fmla="*/ 78 h 80"/>
                <a:gd name="T12" fmla="*/ 46 w 61"/>
                <a:gd name="T13" fmla="*/ 80 h 80"/>
                <a:gd name="T14" fmla="*/ 61 w 61"/>
                <a:gd name="T15" fmla="*/ 80 h 80"/>
                <a:gd name="T16" fmla="*/ 61 w 61"/>
                <a:gd name="T17" fmla="*/ 7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80">
                  <a:moveTo>
                    <a:pt x="61" y="78"/>
                  </a:moveTo>
                  <a:cubicBezTo>
                    <a:pt x="61" y="26"/>
                    <a:pt x="45" y="3"/>
                    <a:pt x="4" y="1"/>
                  </a:cubicBezTo>
                  <a:cubicBezTo>
                    <a:pt x="3" y="1"/>
                    <a:pt x="2" y="1"/>
                    <a:pt x="0" y="0"/>
                  </a:cubicBezTo>
                  <a:cubicBezTo>
                    <a:pt x="0" y="16"/>
                    <a:pt x="0" y="16"/>
                    <a:pt x="0" y="16"/>
                  </a:cubicBezTo>
                  <a:cubicBezTo>
                    <a:pt x="1" y="16"/>
                    <a:pt x="2" y="16"/>
                    <a:pt x="3" y="16"/>
                  </a:cubicBezTo>
                  <a:cubicBezTo>
                    <a:pt x="26" y="18"/>
                    <a:pt x="46" y="24"/>
                    <a:pt x="46" y="78"/>
                  </a:cubicBezTo>
                  <a:cubicBezTo>
                    <a:pt x="46" y="80"/>
                    <a:pt x="46" y="80"/>
                    <a:pt x="46" y="80"/>
                  </a:cubicBezTo>
                  <a:cubicBezTo>
                    <a:pt x="61" y="80"/>
                    <a:pt x="61" y="80"/>
                    <a:pt x="61" y="80"/>
                  </a:cubicBezTo>
                  <a:lnTo>
                    <a:pt x="61" y="78"/>
                  </a:lnTo>
                  <a:close/>
                </a:path>
              </a:pathLst>
            </a:custGeom>
            <a:solidFill>
              <a:schemeClr val="tx1">
                <a:lumMod val="65000"/>
                <a:lumOff val="35000"/>
              </a:schemeClr>
            </a:solidFill>
            <a:ln>
              <a:noFill/>
            </a:ln>
          </p:spPr>
          <p:txBody>
            <a:bodyPr vert="horz" wrap="square" lIns="91440" tIns="45720" rIns="91440" bIns="45720" numCol="1" anchor="t" anchorCtr="0" compatLnSpc="1"/>
            <a:lstStyle/>
            <a:p>
              <a:endParaRPr lang="id-ID">
                <a:latin typeface="Arial" panose="020B0604020202090204" pitchFamily="34" charset="0"/>
                <a:ea typeface="微软雅黑" panose="020B0503020204020204" pitchFamily="34" charset="-122"/>
                <a:sym typeface="Arial" panose="020B0604020202090204" pitchFamily="34" charset="0"/>
              </a:endParaRPr>
            </a:p>
          </p:txBody>
        </p:sp>
        <p:sp>
          <p:nvSpPr>
            <p:cNvPr id="161" name="Freeform 52"/>
            <p:cNvSpPr/>
            <p:nvPr/>
          </p:nvSpPr>
          <p:spPr bwMode="auto">
            <a:xfrm rot="5400000" flipH="1">
              <a:off x="4496146" y="4259751"/>
              <a:ext cx="2872959" cy="96814"/>
            </a:xfrm>
            <a:custGeom>
              <a:avLst/>
              <a:gdLst>
                <a:gd name="T0" fmla="*/ 0 w 501"/>
                <a:gd name="T1" fmla="*/ 2 h 17"/>
                <a:gd name="T2" fmla="*/ 0 w 501"/>
                <a:gd name="T3" fmla="*/ 17 h 17"/>
                <a:gd name="T4" fmla="*/ 501 w 501"/>
                <a:gd name="T5" fmla="*/ 17 h 17"/>
                <a:gd name="T6" fmla="*/ 501 w 501"/>
                <a:gd name="T7" fmla="*/ 1 h 17"/>
                <a:gd name="T8" fmla="*/ 0 w 501"/>
                <a:gd name="T9" fmla="*/ 2 h 17"/>
              </a:gdLst>
              <a:ahLst/>
              <a:cxnLst>
                <a:cxn ang="0">
                  <a:pos x="T0" y="T1"/>
                </a:cxn>
                <a:cxn ang="0">
                  <a:pos x="T2" y="T3"/>
                </a:cxn>
                <a:cxn ang="0">
                  <a:pos x="T4" y="T5"/>
                </a:cxn>
                <a:cxn ang="0">
                  <a:pos x="T6" y="T7"/>
                </a:cxn>
                <a:cxn ang="0">
                  <a:pos x="T8" y="T9"/>
                </a:cxn>
              </a:cxnLst>
              <a:rect l="0" t="0" r="r" b="b"/>
              <a:pathLst>
                <a:path w="501" h="17">
                  <a:moveTo>
                    <a:pt x="0" y="2"/>
                  </a:moveTo>
                  <a:cubicBezTo>
                    <a:pt x="0" y="17"/>
                    <a:pt x="0" y="17"/>
                    <a:pt x="0" y="17"/>
                  </a:cubicBezTo>
                  <a:cubicBezTo>
                    <a:pt x="4" y="17"/>
                    <a:pt x="447" y="15"/>
                    <a:pt x="501" y="17"/>
                  </a:cubicBezTo>
                  <a:cubicBezTo>
                    <a:pt x="501" y="1"/>
                    <a:pt x="501" y="1"/>
                    <a:pt x="501" y="1"/>
                  </a:cubicBezTo>
                  <a:cubicBezTo>
                    <a:pt x="443" y="0"/>
                    <a:pt x="18" y="2"/>
                    <a:pt x="0" y="2"/>
                  </a:cubicBezTo>
                  <a:close/>
                </a:path>
              </a:pathLst>
            </a:custGeom>
            <a:solidFill>
              <a:schemeClr val="tx1">
                <a:lumMod val="65000"/>
                <a:lumOff val="35000"/>
              </a:schemeClr>
            </a:solidFill>
            <a:ln>
              <a:noFill/>
            </a:ln>
          </p:spPr>
          <p:txBody>
            <a:bodyPr vert="horz" wrap="square" lIns="91440" tIns="45720" rIns="91440" bIns="45720" numCol="1" anchor="t" anchorCtr="0" compatLnSpc="1"/>
            <a:lstStyle/>
            <a:p>
              <a:endParaRPr lang="id-ID">
                <a:latin typeface="Arial" panose="020B0604020202090204" pitchFamily="34" charset="0"/>
                <a:ea typeface="微软雅黑" panose="020B0503020204020204" pitchFamily="34" charset="-122"/>
                <a:sym typeface="Arial" panose="020B0604020202090204" pitchFamily="34" charset="0"/>
              </a:endParaRPr>
            </a:p>
          </p:txBody>
        </p:sp>
        <p:sp>
          <p:nvSpPr>
            <p:cNvPr id="162" name="Freeform 53"/>
            <p:cNvSpPr>
              <a:spLocks noEditPoints="1"/>
            </p:cNvSpPr>
            <p:nvPr/>
          </p:nvSpPr>
          <p:spPr bwMode="auto">
            <a:xfrm rot="5400000" flipH="1">
              <a:off x="4644663" y="1973351"/>
              <a:ext cx="532477" cy="1212596"/>
            </a:xfrm>
            <a:custGeom>
              <a:avLst/>
              <a:gdLst>
                <a:gd name="T0" fmla="*/ 56 w 93"/>
                <a:gd name="T1" fmla="*/ 119 h 211"/>
                <a:gd name="T2" fmla="*/ 56 w 93"/>
                <a:gd name="T3" fmla="*/ 0 h 211"/>
                <a:gd name="T4" fmla="*/ 41 w 93"/>
                <a:gd name="T5" fmla="*/ 0 h 211"/>
                <a:gd name="T6" fmla="*/ 41 w 93"/>
                <a:gd name="T7" fmla="*/ 118 h 211"/>
                <a:gd name="T8" fmla="*/ 0 w 93"/>
                <a:gd name="T9" fmla="*/ 164 h 211"/>
                <a:gd name="T10" fmla="*/ 46 w 93"/>
                <a:gd name="T11" fmla="*/ 211 h 211"/>
                <a:gd name="T12" fmla="*/ 93 w 93"/>
                <a:gd name="T13" fmla="*/ 164 h 211"/>
                <a:gd name="T14" fmla="*/ 56 w 93"/>
                <a:gd name="T15" fmla="*/ 119 h 211"/>
                <a:gd name="T16" fmla="*/ 46 w 93"/>
                <a:gd name="T17" fmla="*/ 191 h 211"/>
                <a:gd name="T18" fmla="*/ 19 w 93"/>
                <a:gd name="T19" fmla="*/ 164 h 211"/>
                <a:gd name="T20" fmla="*/ 46 w 93"/>
                <a:gd name="T21" fmla="*/ 137 h 211"/>
                <a:gd name="T22" fmla="*/ 74 w 93"/>
                <a:gd name="T23" fmla="*/ 164 h 211"/>
                <a:gd name="T24" fmla="*/ 46 w 93"/>
                <a:gd name="T25" fmla="*/ 19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3" h="211">
                  <a:moveTo>
                    <a:pt x="56" y="119"/>
                  </a:moveTo>
                  <a:cubicBezTo>
                    <a:pt x="56" y="0"/>
                    <a:pt x="56" y="0"/>
                    <a:pt x="56" y="0"/>
                  </a:cubicBezTo>
                  <a:cubicBezTo>
                    <a:pt x="41" y="0"/>
                    <a:pt x="41" y="0"/>
                    <a:pt x="41" y="0"/>
                  </a:cubicBezTo>
                  <a:cubicBezTo>
                    <a:pt x="41" y="118"/>
                    <a:pt x="41" y="118"/>
                    <a:pt x="41" y="118"/>
                  </a:cubicBezTo>
                  <a:cubicBezTo>
                    <a:pt x="18" y="121"/>
                    <a:pt x="0" y="141"/>
                    <a:pt x="0" y="164"/>
                  </a:cubicBezTo>
                  <a:cubicBezTo>
                    <a:pt x="0" y="190"/>
                    <a:pt x="21" y="211"/>
                    <a:pt x="46" y="211"/>
                  </a:cubicBezTo>
                  <a:cubicBezTo>
                    <a:pt x="72" y="211"/>
                    <a:pt x="93" y="190"/>
                    <a:pt x="93" y="164"/>
                  </a:cubicBezTo>
                  <a:cubicBezTo>
                    <a:pt x="93" y="142"/>
                    <a:pt x="77" y="123"/>
                    <a:pt x="56" y="119"/>
                  </a:cubicBezTo>
                  <a:close/>
                  <a:moveTo>
                    <a:pt x="46" y="191"/>
                  </a:moveTo>
                  <a:cubicBezTo>
                    <a:pt x="31" y="191"/>
                    <a:pt x="19" y="179"/>
                    <a:pt x="19" y="164"/>
                  </a:cubicBezTo>
                  <a:cubicBezTo>
                    <a:pt x="19" y="149"/>
                    <a:pt x="31" y="137"/>
                    <a:pt x="46" y="137"/>
                  </a:cubicBezTo>
                  <a:cubicBezTo>
                    <a:pt x="61" y="137"/>
                    <a:pt x="74" y="149"/>
                    <a:pt x="74" y="164"/>
                  </a:cubicBezTo>
                  <a:cubicBezTo>
                    <a:pt x="74" y="179"/>
                    <a:pt x="61" y="191"/>
                    <a:pt x="46" y="191"/>
                  </a:cubicBezTo>
                  <a:close/>
                </a:path>
              </a:pathLst>
            </a:custGeom>
            <a:solidFill>
              <a:schemeClr val="tx1">
                <a:lumMod val="65000"/>
                <a:lumOff val="35000"/>
              </a:schemeClr>
            </a:solidFill>
            <a:ln>
              <a:noFill/>
            </a:ln>
          </p:spPr>
          <p:txBody>
            <a:bodyPr vert="horz" wrap="square" lIns="91440" tIns="45720" rIns="91440" bIns="45720" numCol="1" anchor="t" anchorCtr="0" compatLnSpc="1"/>
            <a:lstStyle/>
            <a:p>
              <a:endParaRPr lang="id-ID">
                <a:latin typeface="Arial" panose="020B0604020202090204" pitchFamily="34" charset="0"/>
                <a:ea typeface="微软雅黑" panose="020B0503020204020204" pitchFamily="34" charset="-122"/>
                <a:sym typeface="Arial" panose="020B0604020202090204" pitchFamily="34" charset="0"/>
              </a:endParaRPr>
            </a:p>
          </p:txBody>
        </p:sp>
      </p:grpSp>
      <p:grpSp>
        <p:nvGrpSpPr>
          <p:cNvPr id="7" name="组合 6"/>
          <p:cNvGrpSpPr/>
          <p:nvPr/>
        </p:nvGrpSpPr>
        <p:grpSpPr>
          <a:xfrm>
            <a:off x="4315831" y="3681704"/>
            <a:ext cx="1498199" cy="2058092"/>
            <a:chOff x="4315831" y="3681704"/>
            <a:chExt cx="1498199" cy="2058092"/>
          </a:xfrm>
        </p:grpSpPr>
        <p:sp>
          <p:nvSpPr>
            <p:cNvPr id="163" name="Freeform 54"/>
            <p:cNvSpPr/>
            <p:nvPr/>
          </p:nvSpPr>
          <p:spPr bwMode="auto">
            <a:xfrm rot="5400000" flipH="1">
              <a:off x="5427982" y="3901539"/>
              <a:ext cx="394519" cy="377575"/>
            </a:xfrm>
            <a:custGeom>
              <a:avLst/>
              <a:gdLst>
                <a:gd name="T0" fmla="*/ 69 w 69"/>
                <a:gd name="T1" fmla="*/ 64 h 66"/>
                <a:gd name="T2" fmla="*/ 1 w 69"/>
                <a:gd name="T3" fmla="*/ 0 h 66"/>
                <a:gd name="T4" fmla="*/ 0 w 69"/>
                <a:gd name="T5" fmla="*/ 0 h 66"/>
                <a:gd name="T6" fmla="*/ 0 w 69"/>
                <a:gd name="T7" fmla="*/ 15 h 66"/>
                <a:gd name="T8" fmla="*/ 1 w 69"/>
                <a:gd name="T9" fmla="*/ 15 h 66"/>
                <a:gd name="T10" fmla="*/ 53 w 69"/>
                <a:gd name="T11" fmla="*/ 64 h 66"/>
                <a:gd name="T12" fmla="*/ 53 w 69"/>
                <a:gd name="T13" fmla="*/ 66 h 66"/>
                <a:gd name="T14" fmla="*/ 69 w 69"/>
                <a:gd name="T15" fmla="*/ 66 h 66"/>
                <a:gd name="T16" fmla="*/ 69 w 69"/>
                <a:gd name="T17" fmla="*/ 6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66">
                  <a:moveTo>
                    <a:pt x="69" y="64"/>
                  </a:moveTo>
                  <a:cubicBezTo>
                    <a:pt x="69" y="28"/>
                    <a:pt x="31" y="0"/>
                    <a:pt x="1" y="0"/>
                  </a:cubicBezTo>
                  <a:cubicBezTo>
                    <a:pt x="0" y="0"/>
                    <a:pt x="0" y="0"/>
                    <a:pt x="0" y="0"/>
                  </a:cubicBezTo>
                  <a:cubicBezTo>
                    <a:pt x="0" y="15"/>
                    <a:pt x="0" y="15"/>
                    <a:pt x="0" y="15"/>
                  </a:cubicBezTo>
                  <a:cubicBezTo>
                    <a:pt x="1" y="15"/>
                    <a:pt x="1" y="15"/>
                    <a:pt x="1" y="15"/>
                  </a:cubicBezTo>
                  <a:cubicBezTo>
                    <a:pt x="21" y="15"/>
                    <a:pt x="53" y="36"/>
                    <a:pt x="53" y="64"/>
                  </a:cubicBezTo>
                  <a:cubicBezTo>
                    <a:pt x="53" y="65"/>
                    <a:pt x="53" y="66"/>
                    <a:pt x="53" y="66"/>
                  </a:cubicBezTo>
                  <a:cubicBezTo>
                    <a:pt x="69" y="66"/>
                    <a:pt x="69" y="66"/>
                    <a:pt x="69" y="66"/>
                  </a:cubicBezTo>
                  <a:cubicBezTo>
                    <a:pt x="69" y="66"/>
                    <a:pt x="69" y="65"/>
                    <a:pt x="69" y="64"/>
                  </a:cubicBezTo>
                  <a:close/>
                </a:path>
              </a:pathLst>
            </a:custGeom>
            <a:solidFill>
              <a:schemeClr val="accent6"/>
            </a:solidFill>
            <a:ln>
              <a:noFill/>
            </a:ln>
          </p:spPr>
          <p:txBody>
            <a:bodyPr vert="horz" wrap="square" lIns="91440" tIns="45720" rIns="91440" bIns="45720" numCol="1" anchor="t" anchorCtr="0" compatLnSpc="1"/>
            <a:lstStyle/>
            <a:p>
              <a:endParaRPr lang="id-ID">
                <a:latin typeface="Arial" panose="020B0604020202090204" pitchFamily="34" charset="0"/>
                <a:ea typeface="微软雅黑" panose="020B0503020204020204" pitchFamily="34" charset="-122"/>
                <a:sym typeface="Arial" panose="020B0604020202090204" pitchFamily="34" charset="0"/>
              </a:endParaRPr>
            </a:p>
          </p:txBody>
        </p:sp>
        <p:sp>
          <p:nvSpPr>
            <p:cNvPr id="164" name="Rectangle 55"/>
            <p:cNvSpPr>
              <a:spLocks noChangeArrowheads="1"/>
            </p:cNvSpPr>
            <p:nvPr/>
          </p:nvSpPr>
          <p:spPr bwMode="auto">
            <a:xfrm rot="5400000" flipH="1">
              <a:off x="5045568" y="4971335"/>
              <a:ext cx="1452211" cy="84712"/>
            </a:xfrm>
            <a:prstGeom prst="rect">
              <a:avLst/>
            </a:prstGeom>
            <a:solidFill>
              <a:schemeClr val="accent6"/>
            </a:solidFill>
            <a:ln>
              <a:noFill/>
            </a:ln>
          </p:spPr>
          <p:txBody>
            <a:bodyPr vert="horz" wrap="square" lIns="91440" tIns="45720" rIns="91440" bIns="45720" numCol="1" anchor="t" anchorCtr="0" compatLnSpc="1"/>
            <a:lstStyle/>
            <a:p>
              <a:endParaRPr lang="id-ID">
                <a:latin typeface="Arial" panose="020B0604020202090204" pitchFamily="34" charset="0"/>
                <a:ea typeface="微软雅黑" panose="020B0503020204020204" pitchFamily="34" charset="-122"/>
                <a:sym typeface="Arial" panose="020B0604020202090204" pitchFamily="34" charset="0"/>
              </a:endParaRPr>
            </a:p>
          </p:txBody>
        </p:sp>
        <p:sp>
          <p:nvSpPr>
            <p:cNvPr id="165" name="Freeform 56"/>
            <p:cNvSpPr>
              <a:spLocks noEditPoints="1"/>
            </p:cNvSpPr>
            <p:nvPr/>
          </p:nvSpPr>
          <p:spPr bwMode="auto">
            <a:xfrm rot="5400000" flipH="1">
              <a:off x="4609904" y="3387631"/>
              <a:ext cx="532477" cy="1120623"/>
            </a:xfrm>
            <a:custGeom>
              <a:avLst/>
              <a:gdLst>
                <a:gd name="T0" fmla="*/ 55 w 93"/>
                <a:gd name="T1" fmla="*/ 103 h 195"/>
                <a:gd name="T2" fmla="*/ 56 w 93"/>
                <a:gd name="T3" fmla="*/ 0 h 195"/>
                <a:gd name="T4" fmla="*/ 40 w 93"/>
                <a:gd name="T5" fmla="*/ 0 h 195"/>
                <a:gd name="T6" fmla="*/ 39 w 93"/>
                <a:gd name="T7" fmla="*/ 102 h 195"/>
                <a:gd name="T8" fmla="*/ 0 w 93"/>
                <a:gd name="T9" fmla="*/ 148 h 195"/>
                <a:gd name="T10" fmla="*/ 47 w 93"/>
                <a:gd name="T11" fmla="*/ 195 h 195"/>
                <a:gd name="T12" fmla="*/ 93 w 93"/>
                <a:gd name="T13" fmla="*/ 148 h 195"/>
                <a:gd name="T14" fmla="*/ 55 w 93"/>
                <a:gd name="T15" fmla="*/ 103 h 195"/>
                <a:gd name="T16" fmla="*/ 47 w 93"/>
                <a:gd name="T17" fmla="*/ 176 h 195"/>
                <a:gd name="T18" fmla="*/ 19 w 93"/>
                <a:gd name="T19" fmla="*/ 148 h 195"/>
                <a:gd name="T20" fmla="*/ 47 w 93"/>
                <a:gd name="T21" fmla="*/ 121 h 195"/>
                <a:gd name="T22" fmla="*/ 74 w 93"/>
                <a:gd name="T23" fmla="*/ 148 h 195"/>
                <a:gd name="T24" fmla="*/ 47 w 93"/>
                <a:gd name="T25" fmla="*/ 17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3" h="195">
                  <a:moveTo>
                    <a:pt x="55" y="103"/>
                  </a:moveTo>
                  <a:cubicBezTo>
                    <a:pt x="55" y="81"/>
                    <a:pt x="56" y="27"/>
                    <a:pt x="56" y="0"/>
                  </a:cubicBezTo>
                  <a:cubicBezTo>
                    <a:pt x="40" y="0"/>
                    <a:pt x="40" y="0"/>
                    <a:pt x="40" y="0"/>
                  </a:cubicBezTo>
                  <a:cubicBezTo>
                    <a:pt x="40" y="27"/>
                    <a:pt x="39" y="81"/>
                    <a:pt x="39" y="102"/>
                  </a:cubicBezTo>
                  <a:cubicBezTo>
                    <a:pt x="17" y="106"/>
                    <a:pt x="0" y="125"/>
                    <a:pt x="0" y="148"/>
                  </a:cubicBezTo>
                  <a:cubicBezTo>
                    <a:pt x="0" y="174"/>
                    <a:pt x="21" y="195"/>
                    <a:pt x="47" y="195"/>
                  </a:cubicBezTo>
                  <a:cubicBezTo>
                    <a:pt x="72" y="195"/>
                    <a:pt x="93" y="174"/>
                    <a:pt x="93" y="148"/>
                  </a:cubicBezTo>
                  <a:cubicBezTo>
                    <a:pt x="93" y="125"/>
                    <a:pt x="77" y="106"/>
                    <a:pt x="55" y="103"/>
                  </a:cubicBezTo>
                  <a:close/>
                  <a:moveTo>
                    <a:pt x="47" y="176"/>
                  </a:moveTo>
                  <a:cubicBezTo>
                    <a:pt x="32" y="176"/>
                    <a:pt x="19" y="163"/>
                    <a:pt x="19" y="148"/>
                  </a:cubicBezTo>
                  <a:cubicBezTo>
                    <a:pt x="19" y="133"/>
                    <a:pt x="32" y="121"/>
                    <a:pt x="47" y="121"/>
                  </a:cubicBezTo>
                  <a:cubicBezTo>
                    <a:pt x="62" y="121"/>
                    <a:pt x="74" y="133"/>
                    <a:pt x="74" y="148"/>
                  </a:cubicBezTo>
                  <a:cubicBezTo>
                    <a:pt x="74" y="163"/>
                    <a:pt x="62" y="176"/>
                    <a:pt x="47" y="176"/>
                  </a:cubicBezTo>
                  <a:close/>
                </a:path>
              </a:pathLst>
            </a:custGeom>
            <a:solidFill>
              <a:schemeClr val="accent6"/>
            </a:solidFill>
            <a:ln>
              <a:noFill/>
            </a:ln>
          </p:spPr>
          <p:txBody>
            <a:bodyPr vert="horz" wrap="square" lIns="91440" tIns="45720" rIns="91440" bIns="45720" numCol="1" anchor="t" anchorCtr="0" compatLnSpc="1"/>
            <a:lstStyle/>
            <a:p>
              <a:endParaRPr lang="id-ID">
                <a:latin typeface="Arial" panose="020B0604020202090204" pitchFamily="34" charset="0"/>
                <a:ea typeface="微软雅黑" panose="020B0503020204020204" pitchFamily="34" charset="-122"/>
                <a:sym typeface="Arial" panose="020B0604020202090204" pitchFamily="34" charset="0"/>
              </a:endParaRPr>
            </a:p>
          </p:txBody>
        </p:sp>
      </p:grpSp>
      <p:sp>
        <p:nvSpPr>
          <p:cNvPr id="168" name="TextBox 167"/>
          <p:cNvSpPr txBox="1"/>
          <p:nvPr/>
        </p:nvSpPr>
        <p:spPr>
          <a:xfrm>
            <a:off x="8018561" y="1589439"/>
            <a:ext cx="3681349" cy="1138773"/>
          </a:xfrm>
          <a:prstGeom prst="rect">
            <a:avLst/>
          </a:prstGeom>
          <a:noFill/>
        </p:spPr>
        <p:txBody>
          <a:bodyPr wrap="square" rtlCol="0">
            <a:spAutoFit/>
          </a:bodyPr>
          <a:lstStyle/>
          <a:p>
            <a:r>
              <a:rPr lang="en-US" b="1" dirty="0">
                <a:solidFill>
                  <a:schemeClr val="accent6"/>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90204" pitchFamily="34" charset="0"/>
              </a:rPr>
              <a:t>Wang </a:t>
            </a:r>
            <a:r>
              <a:rPr lang="en-US" b="1" dirty="0" err="1">
                <a:solidFill>
                  <a:schemeClr val="accent6"/>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90204" pitchFamily="34" charset="0"/>
              </a:rPr>
              <a:t>Ruotong</a:t>
            </a:r>
            <a:r>
              <a:rPr lang="en-US" b="1" dirty="0">
                <a:solidFill>
                  <a:schemeClr val="accent6"/>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90204" pitchFamily="34" charset="0"/>
              </a:rPr>
              <a:t> &amp; </a:t>
            </a:r>
          </a:p>
          <a:p>
            <a:r>
              <a:rPr lang="en-US" b="1" dirty="0">
                <a:solidFill>
                  <a:schemeClr val="accent6"/>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90204" pitchFamily="34" charset="0"/>
              </a:rPr>
              <a:t>Tan </a:t>
            </a:r>
            <a:r>
              <a:rPr lang="en-US" b="1" dirty="0" err="1">
                <a:solidFill>
                  <a:schemeClr val="accent6"/>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90204" pitchFamily="34" charset="0"/>
              </a:rPr>
              <a:t>Haoyuan</a:t>
            </a:r>
            <a:endParaRPr lang="en-US" b="1" dirty="0">
              <a:solidFill>
                <a:schemeClr val="accent6"/>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90204" pitchFamily="34" charset="0"/>
            </a:endParaRPr>
          </a:p>
          <a:p>
            <a:pPr algn="ctr"/>
            <a:r>
              <a:rPr lang="en-US" altLang="zh-CN" sz="1600" dirty="0">
                <a:solidFill>
                  <a:srgbClr val="6D6D6D"/>
                </a:solidFill>
                <a:latin typeface="微软雅黑" panose="020B0503020204020204" pitchFamily="34" charset="-122"/>
                <a:ea typeface="微软雅黑" panose="020B0503020204020204" pitchFamily="34" charset="-122"/>
              </a:rPr>
              <a:t>Analyze bottlenecks and develop a FinTech strategy.</a:t>
            </a:r>
          </a:p>
        </p:txBody>
      </p:sp>
      <p:sp>
        <p:nvSpPr>
          <p:cNvPr id="169" name="TextBox 168"/>
          <p:cNvSpPr txBox="1"/>
          <p:nvPr/>
        </p:nvSpPr>
        <p:spPr>
          <a:xfrm>
            <a:off x="8018560" y="2973882"/>
            <a:ext cx="3681351" cy="861774"/>
          </a:xfrm>
          <a:prstGeom prst="rect">
            <a:avLst/>
          </a:prstGeom>
          <a:noFill/>
        </p:spPr>
        <p:txBody>
          <a:bodyPr wrap="square" rtlCol="0">
            <a:spAutoFit/>
          </a:bodyPr>
          <a:lstStyle/>
          <a:p>
            <a:r>
              <a:rPr lang="en-US" b="1" dirty="0">
                <a:solidFill>
                  <a:schemeClr val="tx1">
                    <a:lumMod val="65000"/>
                    <a:lumOff val="35000"/>
                  </a:scheme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90204" pitchFamily="34" charset="0"/>
              </a:rPr>
              <a:t>Chen </a:t>
            </a:r>
            <a:r>
              <a:rPr lang="en-US" b="1" dirty="0" err="1">
                <a:solidFill>
                  <a:schemeClr val="tx1">
                    <a:lumMod val="65000"/>
                    <a:lumOff val="35000"/>
                  </a:scheme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90204" pitchFamily="34" charset="0"/>
              </a:rPr>
              <a:t>Liwen</a:t>
            </a:r>
            <a:endParaRPr lang="en-US" b="1" dirty="0">
              <a:solidFill>
                <a:schemeClr val="tx1">
                  <a:lumMod val="65000"/>
                  <a:lumOff val="35000"/>
                </a:scheme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90204" pitchFamily="34" charset="0"/>
            </a:endParaRPr>
          </a:p>
          <a:p>
            <a:pPr algn="ctr"/>
            <a:r>
              <a:rPr lang="en-US" altLang="zh-CN" sz="1600" dirty="0">
                <a:solidFill>
                  <a:srgbClr val="6D6D6D"/>
                </a:solidFill>
                <a:latin typeface="微软雅黑" panose="020B0503020204020204" pitchFamily="34" charset="-122"/>
                <a:ea typeface="微软雅黑" panose="020B0503020204020204" pitchFamily="34" charset="-122"/>
              </a:rPr>
              <a:t>Assign work, produce presentations, analyze SWOT, participate in pre.</a:t>
            </a:r>
          </a:p>
        </p:txBody>
      </p:sp>
      <p:sp>
        <p:nvSpPr>
          <p:cNvPr id="170" name="TextBox 169"/>
          <p:cNvSpPr txBox="1"/>
          <p:nvPr/>
        </p:nvSpPr>
        <p:spPr>
          <a:xfrm>
            <a:off x="8018559" y="4333287"/>
            <a:ext cx="3681351" cy="861774"/>
          </a:xfrm>
          <a:prstGeom prst="rect">
            <a:avLst/>
          </a:prstGeom>
          <a:noFill/>
        </p:spPr>
        <p:txBody>
          <a:bodyPr wrap="square" rtlCol="0">
            <a:spAutoFit/>
          </a:bodyPr>
          <a:lstStyle/>
          <a:p>
            <a:r>
              <a:rPr lang="en-US" b="1" dirty="0">
                <a:solidFill>
                  <a:schemeClr val="accent6"/>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90204" pitchFamily="34" charset="0"/>
              </a:rPr>
              <a:t>Zhu Lei</a:t>
            </a:r>
          </a:p>
          <a:p>
            <a:pPr algn="ctr"/>
            <a:r>
              <a:rPr lang="en-US" altLang="zh-CN" sz="1600" dirty="0">
                <a:solidFill>
                  <a:srgbClr val="6D6D6D"/>
                </a:solidFill>
                <a:latin typeface="微软雅黑" panose="020B0503020204020204" pitchFamily="34" charset="-122"/>
                <a:ea typeface="微软雅黑" panose="020B0503020204020204" pitchFamily="34" charset="-122"/>
              </a:rPr>
              <a:t>Identify topics, provide information and </a:t>
            </a:r>
            <a:r>
              <a:rPr lang="en-US" altLang="zh-CN" sz="1600" dirty="0" err="1">
                <a:solidFill>
                  <a:srgbClr val="6D6D6D"/>
                </a:solidFill>
                <a:latin typeface="微软雅黑" panose="020B0503020204020204" pitchFamily="34" charset="-122"/>
                <a:ea typeface="微软雅黑" panose="020B0503020204020204" pitchFamily="34" charset="-122"/>
              </a:rPr>
              <a:t>literature,and</a:t>
            </a:r>
            <a:r>
              <a:rPr lang="en-US" altLang="zh-CN" sz="1600" dirty="0">
                <a:solidFill>
                  <a:srgbClr val="6D6D6D"/>
                </a:solidFill>
                <a:latin typeface="微软雅黑" panose="020B0503020204020204" pitchFamily="34" charset="-122"/>
                <a:ea typeface="微软雅黑" panose="020B0503020204020204" pitchFamily="34" charset="-122"/>
              </a:rPr>
              <a:t> participate in pre.</a:t>
            </a:r>
          </a:p>
        </p:txBody>
      </p:sp>
      <p:sp>
        <p:nvSpPr>
          <p:cNvPr id="171" name="TextBox 170"/>
          <p:cNvSpPr txBox="1"/>
          <p:nvPr/>
        </p:nvSpPr>
        <p:spPr>
          <a:xfrm>
            <a:off x="492088" y="2313410"/>
            <a:ext cx="3768950" cy="1138773"/>
          </a:xfrm>
          <a:prstGeom prst="rect">
            <a:avLst/>
          </a:prstGeom>
          <a:noFill/>
        </p:spPr>
        <p:txBody>
          <a:bodyPr wrap="square" rtlCol="0">
            <a:spAutoFit/>
          </a:bodyPr>
          <a:lstStyle/>
          <a:p>
            <a:pPr algn="r"/>
            <a:r>
              <a:rPr lang="en-US" b="1" dirty="0">
                <a:solidFill>
                  <a:schemeClr val="tx1">
                    <a:lumMod val="65000"/>
                    <a:lumOff val="35000"/>
                  </a:scheme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90204" pitchFamily="34" charset="0"/>
              </a:rPr>
              <a:t>Long </a:t>
            </a:r>
            <a:r>
              <a:rPr lang="en-US" b="1" dirty="0" err="1">
                <a:solidFill>
                  <a:schemeClr val="tx1">
                    <a:lumMod val="65000"/>
                    <a:lumOff val="35000"/>
                  </a:scheme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90204" pitchFamily="34" charset="0"/>
              </a:rPr>
              <a:t>Yuanfang</a:t>
            </a:r>
            <a:r>
              <a:rPr lang="en-US" b="1" dirty="0">
                <a:solidFill>
                  <a:schemeClr val="tx1">
                    <a:lumMod val="65000"/>
                    <a:lumOff val="35000"/>
                  </a:scheme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90204" pitchFamily="34" charset="0"/>
              </a:rPr>
              <a:t> &amp; Li </a:t>
            </a:r>
            <a:r>
              <a:rPr lang="en-US" b="1" dirty="0" err="1">
                <a:solidFill>
                  <a:schemeClr val="tx1">
                    <a:lumMod val="65000"/>
                    <a:lumOff val="35000"/>
                  </a:scheme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90204" pitchFamily="34" charset="0"/>
              </a:rPr>
              <a:t>Guoyi</a:t>
            </a:r>
            <a:r>
              <a:rPr lang="en-US" b="1" dirty="0">
                <a:solidFill>
                  <a:schemeClr val="tx1">
                    <a:lumMod val="65000"/>
                    <a:lumOff val="35000"/>
                  </a:scheme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90204" pitchFamily="34" charset="0"/>
              </a:rPr>
              <a:t> &amp; Tang </a:t>
            </a:r>
            <a:r>
              <a:rPr lang="en-US" b="1" dirty="0" err="1">
                <a:solidFill>
                  <a:schemeClr val="tx1">
                    <a:lumMod val="65000"/>
                    <a:lumOff val="35000"/>
                  </a:scheme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90204" pitchFamily="34" charset="0"/>
              </a:rPr>
              <a:t>Diyun</a:t>
            </a:r>
            <a:endParaRPr lang="en-US" b="1" dirty="0">
              <a:solidFill>
                <a:schemeClr val="tx1">
                  <a:lumMod val="65000"/>
                  <a:lumOff val="35000"/>
                </a:scheme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90204" pitchFamily="34" charset="0"/>
            </a:endParaRPr>
          </a:p>
          <a:p>
            <a:pPr algn="ctr"/>
            <a:r>
              <a:rPr lang="en-US" altLang="zh-CN" sz="1600" dirty="0">
                <a:solidFill>
                  <a:srgbClr val="6D6D6D"/>
                </a:solidFill>
                <a:latin typeface="微软雅黑" panose="020B0503020204020204" pitchFamily="34" charset="-122"/>
                <a:ea typeface="微软雅黑" panose="020B0503020204020204" pitchFamily="34" charset="-122"/>
              </a:rPr>
              <a:t>Analysis of Porter’s Five Forces and traditional banking competition.</a:t>
            </a:r>
          </a:p>
        </p:txBody>
      </p:sp>
      <p:sp>
        <p:nvSpPr>
          <p:cNvPr id="173" name="TextBox 172"/>
          <p:cNvSpPr txBox="1"/>
          <p:nvPr/>
        </p:nvSpPr>
        <p:spPr>
          <a:xfrm>
            <a:off x="661012" y="3657315"/>
            <a:ext cx="3597789" cy="861774"/>
          </a:xfrm>
          <a:prstGeom prst="rect">
            <a:avLst/>
          </a:prstGeom>
          <a:noFill/>
        </p:spPr>
        <p:txBody>
          <a:bodyPr wrap="square" rtlCol="0">
            <a:spAutoFit/>
          </a:bodyPr>
          <a:lstStyle/>
          <a:p>
            <a:pPr algn="r"/>
            <a:r>
              <a:rPr lang="en-US" altLang="zh-CN" b="1" dirty="0">
                <a:solidFill>
                  <a:schemeClr val="accent6"/>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90204" pitchFamily="34" charset="0"/>
              </a:rPr>
              <a:t>Sun </a:t>
            </a:r>
            <a:r>
              <a:rPr lang="en-US" altLang="zh-CN" b="1" dirty="0" err="1">
                <a:solidFill>
                  <a:schemeClr val="accent6"/>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90204" pitchFamily="34" charset="0"/>
              </a:rPr>
              <a:t>Qiyue</a:t>
            </a:r>
            <a:endParaRPr lang="en-US" b="1" dirty="0">
              <a:solidFill>
                <a:schemeClr val="accent6"/>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90204" pitchFamily="34" charset="0"/>
            </a:endParaRPr>
          </a:p>
          <a:p>
            <a:pPr algn="ctr"/>
            <a:r>
              <a:rPr lang="en-US" altLang="zh-CN" sz="1600" dirty="0">
                <a:solidFill>
                  <a:srgbClr val="6D6D6D"/>
                </a:solidFill>
                <a:latin typeface="微软雅黑" panose="020B0503020204020204" pitchFamily="34" charset="-122"/>
                <a:ea typeface="微软雅黑" panose="020B0503020204020204" pitchFamily="34" charset="-122"/>
              </a:rPr>
              <a:t>Search for background information and key services of Bank of China.</a:t>
            </a:r>
          </a:p>
        </p:txBody>
      </p:sp>
      <p:sp>
        <p:nvSpPr>
          <p:cNvPr id="174" name="TextBox 173"/>
          <p:cNvSpPr txBox="1"/>
          <p:nvPr/>
        </p:nvSpPr>
        <p:spPr>
          <a:xfrm>
            <a:off x="7414305" y="1722376"/>
            <a:ext cx="383438" cy="307777"/>
          </a:xfrm>
          <a:prstGeom prst="rect">
            <a:avLst/>
          </a:prstGeom>
          <a:noFill/>
        </p:spPr>
        <p:txBody>
          <a:bodyPr wrap="none" rtlCol="0">
            <a:spAutoFit/>
          </a:bodyPr>
          <a:lstStyle/>
          <a:p>
            <a:r>
              <a:rPr lang="en-US" sz="1400" b="1">
                <a:solidFill>
                  <a:schemeClr val="tx1">
                    <a:lumMod val="50000"/>
                    <a:lumOff val="50000"/>
                  </a:schemeClr>
                </a:solidFill>
                <a:latin typeface="Arial" panose="020B0604020202090204" pitchFamily="34" charset="0"/>
                <a:ea typeface="微软雅黑" panose="020B0503020204020204" pitchFamily="34" charset="-122"/>
                <a:cs typeface="Open Sans" panose="020B0606030504020204" pitchFamily="34" charset="0"/>
                <a:sym typeface="Arial" panose="020B0604020202090204" pitchFamily="34" charset="0"/>
              </a:rPr>
              <a:t>03</a:t>
            </a:r>
          </a:p>
        </p:txBody>
      </p:sp>
      <p:sp>
        <p:nvSpPr>
          <p:cNvPr id="175" name="TextBox 174"/>
          <p:cNvSpPr txBox="1"/>
          <p:nvPr/>
        </p:nvSpPr>
        <p:spPr>
          <a:xfrm>
            <a:off x="7414305" y="3096079"/>
            <a:ext cx="383438" cy="307777"/>
          </a:xfrm>
          <a:prstGeom prst="rect">
            <a:avLst/>
          </a:prstGeom>
          <a:noFill/>
        </p:spPr>
        <p:txBody>
          <a:bodyPr wrap="none" rtlCol="0">
            <a:spAutoFit/>
          </a:bodyPr>
          <a:lstStyle/>
          <a:p>
            <a:r>
              <a:rPr lang="en-US" sz="1400" b="1">
                <a:solidFill>
                  <a:schemeClr val="tx1">
                    <a:lumMod val="50000"/>
                    <a:lumOff val="50000"/>
                  </a:schemeClr>
                </a:solidFill>
                <a:latin typeface="Arial" panose="020B0604020202090204" pitchFamily="34" charset="0"/>
                <a:ea typeface="微软雅黑" panose="020B0503020204020204" pitchFamily="34" charset="-122"/>
                <a:cs typeface="Open Sans" panose="020B0606030504020204" pitchFamily="34" charset="0"/>
                <a:sym typeface="Arial" panose="020B0604020202090204" pitchFamily="34" charset="0"/>
              </a:rPr>
              <a:t>04</a:t>
            </a:r>
          </a:p>
        </p:txBody>
      </p:sp>
      <p:sp>
        <p:nvSpPr>
          <p:cNvPr id="176" name="TextBox 175"/>
          <p:cNvSpPr txBox="1"/>
          <p:nvPr/>
        </p:nvSpPr>
        <p:spPr>
          <a:xfrm>
            <a:off x="7414305" y="4451527"/>
            <a:ext cx="383438" cy="307777"/>
          </a:xfrm>
          <a:prstGeom prst="rect">
            <a:avLst/>
          </a:prstGeom>
          <a:noFill/>
        </p:spPr>
        <p:txBody>
          <a:bodyPr wrap="none" rtlCol="0">
            <a:spAutoFit/>
          </a:bodyPr>
          <a:lstStyle/>
          <a:p>
            <a:r>
              <a:rPr lang="en-US" sz="1400" b="1">
                <a:solidFill>
                  <a:schemeClr val="tx1">
                    <a:lumMod val="50000"/>
                    <a:lumOff val="50000"/>
                  </a:schemeClr>
                </a:solidFill>
                <a:latin typeface="Arial" panose="020B0604020202090204" pitchFamily="34" charset="0"/>
                <a:ea typeface="微软雅黑" panose="020B0503020204020204" pitchFamily="34" charset="-122"/>
                <a:cs typeface="Open Sans" panose="020B0606030504020204" pitchFamily="34" charset="0"/>
                <a:sym typeface="Arial" panose="020B0604020202090204" pitchFamily="34" charset="0"/>
              </a:rPr>
              <a:t>05</a:t>
            </a:r>
          </a:p>
        </p:txBody>
      </p:sp>
      <p:sp>
        <p:nvSpPr>
          <p:cNvPr id="177" name="TextBox 176"/>
          <p:cNvSpPr txBox="1"/>
          <p:nvPr/>
        </p:nvSpPr>
        <p:spPr>
          <a:xfrm>
            <a:off x="4385055" y="2436520"/>
            <a:ext cx="383438" cy="307777"/>
          </a:xfrm>
          <a:prstGeom prst="rect">
            <a:avLst/>
          </a:prstGeom>
          <a:noFill/>
        </p:spPr>
        <p:txBody>
          <a:bodyPr wrap="none" rtlCol="0">
            <a:spAutoFit/>
          </a:bodyPr>
          <a:lstStyle/>
          <a:p>
            <a:r>
              <a:rPr lang="en-US" sz="1400" b="1">
                <a:solidFill>
                  <a:schemeClr val="tx1">
                    <a:lumMod val="50000"/>
                    <a:lumOff val="50000"/>
                  </a:schemeClr>
                </a:solidFill>
                <a:latin typeface="Arial" panose="020B0604020202090204" pitchFamily="34" charset="0"/>
                <a:ea typeface="微软雅黑" panose="020B0503020204020204" pitchFamily="34" charset="-122"/>
                <a:cs typeface="Open Sans" panose="020B0606030504020204" pitchFamily="34" charset="0"/>
                <a:sym typeface="Arial" panose="020B0604020202090204" pitchFamily="34" charset="0"/>
              </a:rPr>
              <a:t>02</a:t>
            </a:r>
          </a:p>
        </p:txBody>
      </p:sp>
      <p:sp>
        <p:nvSpPr>
          <p:cNvPr id="178" name="TextBox 177"/>
          <p:cNvSpPr txBox="1"/>
          <p:nvPr/>
        </p:nvSpPr>
        <p:spPr>
          <a:xfrm>
            <a:off x="4389680" y="3774699"/>
            <a:ext cx="383438" cy="307777"/>
          </a:xfrm>
          <a:prstGeom prst="rect">
            <a:avLst/>
          </a:prstGeom>
          <a:noFill/>
        </p:spPr>
        <p:txBody>
          <a:bodyPr wrap="none" rtlCol="0">
            <a:spAutoFit/>
          </a:bodyPr>
          <a:lstStyle/>
          <a:p>
            <a:r>
              <a:rPr lang="en-US" sz="1400" b="1">
                <a:solidFill>
                  <a:schemeClr val="tx1">
                    <a:lumMod val="50000"/>
                    <a:lumOff val="50000"/>
                  </a:schemeClr>
                </a:solidFill>
                <a:latin typeface="Arial" panose="020B0604020202090204" pitchFamily="34" charset="0"/>
                <a:ea typeface="微软雅黑" panose="020B0503020204020204" pitchFamily="34" charset="-122"/>
                <a:cs typeface="Open Sans" panose="020B0606030504020204" pitchFamily="34" charset="0"/>
                <a:sym typeface="Arial" panose="020B0604020202090204" pitchFamily="34" charset="0"/>
              </a:rPr>
              <a:t>01</a:t>
            </a:r>
          </a:p>
        </p:txBody>
      </p:sp>
      <p:sp>
        <p:nvSpPr>
          <p:cNvPr id="47" name="Oval 34"/>
          <p:cNvSpPr/>
          <p:nvPr/>
        </p:nvSpPr>
        <p:spPr>
          <a:xfrm>
            <a:off x="149921" y="206443"/>
            <a:ext cx="684333" cy="684333"/>
          </a:xfrm>
          <a:prstGeom prst="ellipse">
            <a:avLst/>
          </a:prstGeom>
          <a:noFill/>
          <a:ln w="19050" cap="flat" cmpd="sng" algn="ctr">
            <a:solidFill>
              <a:srgbClr val="BA0B31"/>
            </a:solidFill>
            <a:prstDash val="solid"/>
            <a:miter lim="800000"/>
          </a:ln>
          <a:effectLst/>
        </p:spPr>
        <p:txBody>
          <a:bodyPr lIns="68570" tIns="34285" rIns="68570" bIns="34285" rtlCol="0" anchor="ctr"/>
          <a:lstStyle/>
          <a:p>
            <a:pPr algn="ctr" defTabSz="913765">
              <a:defRPr/>
            </a:pPr>
            <a:endParaRPr lang="id-ID" sz="3600" kern="0">
              <a:solidFill>
                <a:srgbClr val="FFFFFF"/>
              </a:solidFill>
              <a:latin typeface="微软雅黑" panose="020B0503020204020204" pitchFamily="34" charset="-122"/>
              <a:ea typeface="微软雅黑" panose="020B0503020204020204" pitchFamily="34" charset="-122"/>
            </a:endParaRPr>
          </a:p>
        </p:txBody>
      </p:sp>
      <p:sp>
        <p:nvSpPr>
          <p:cNvPr id="48" name="TextBox 16"/>
          <p:cNvSpPr txBox="1"/>
          <p:nvPr/>
        </p:nvSpPr>
        <p:spPr>
          <a:xfrm>
            <a:off x="914764" y="414382"/>
            <a:ext cx="1872544" cy="623237"/>
          </a:xfrm>
          <a:prstGeom prst="rect">
            <a:avLst/>
          </a:prstGeom>
          <a:noFill/>
        </p:spPr>
        <p:txBody>
          <a:bodyPr wrap="none" lIns="68570" tIns="34285" rIns="68570" bIns="34285" rtlCol="0">
            <a:spAutoFit/>
          </a:bodyPr>
          <a:lstStyle/>
          <a:p>
            <a:pPr defTabSz="913765">
              <a:defRPr/>
            </a:pPr>
            <a:r>
              <a:rPr lang="en-US" altLang="zh-CN" sz="2000" b="1" dirty="0">
                <a:latin typeface="微软雅黑" panose="020B0503020204020204" pitchFamily="34" charset="-122"/>
                <a:ea typeface="微软雅黑" panose="020B0503020204020204" pitchFamily="34" charset="-122"/>
              </a:rPr>
              <a:t>Group profile</a:t>
            </a:r>
          </a:p>
          <a:p>
            <a:pPr defTabSz="913765">
              <a:defRPr/>
            </a:pPr>
            <a:endParaRPr lang="id-ID" sz="1600" b="1" kern="0" spc="3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49" name="直接连接符 48"/>
          <p:cNvCxnSpPr/>
          <p:nvPr/>
        </p:nvCxnSpPr>
        <p:spPr>
          <a:xfrm>
            <a:off x="834254" y="809382"/>
            <a:ext cx="2767636" cy="0"/>
          </a:xfrm>
          <a:prstGeom prst="line">
            <a:avLst/>
          </a:prstGeom>
          <a:noFill/>
          <a:ln w="19050" cap="flat" cmpd="sng" algn="ctr">
            <a:solidFill>
              <a:srgbClr val="BA0B31"/>
            </a:solidFill>
            <a:prstDash val="solid"/>
            <a:headEnd type="none"/>
          </a:ln>
          <a:effectLst/>
        </p:spPr>
      </p:cxnSp>
      <p:sp>
        <p:nvSpPr>
          <p:cNvPr id="50" name="TextBox 42"/>
          <p:cNvSpPr txBox="1"/>
          <p:nvPr/>
        </p:nvSpPr>
        <p:spPr>
          <a:xfrm>
            <a:off x="197365" y="320095"/>
            <a:ext cx="627068" cy="523208"/>
          </a:xfrm>
          <a:prstGeom prst="rect">
            <a:avLst/>
          </a:prstGeom>
          <a:noFill/>
        </p:spPr>
        <p:txBody>
          <a:bodyPr wrap="none" lIns="91427" tIns="45714" rIns="91427" bIns="45714" rtlCol="0">
            <a:spAutoFit/>
          </a:bodyPr>
          <a:lstStyle/>
          <a:p>
            <a:pPr defTabSz="913765"/>
            <a:r>
              <a:rPr lang="en-US" altLang="zh-CN" sz="2800" b="1" dirty="0">
                <a:solidFill>
                  <a:srgbClr val="C00000"/>
                </a:solidFill>
                <a:latin typeface="微软雅黑" panose="020B0503020204020204" pitchFamily="34" charset="-122"/>
                <a:ea typeface="微软雅黑" panose="020B0503020204020204" pitchFamily="34" charset="-122"/>
              </a:rPr>
              <a:t>01</a:t>
            </a:r>
            <a:endParaRPr lang="zh-CN" altLang="en-US" sz="2800" b="1"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advClick="0" advTm="1500">
        <p:blinds dir="vert"/>
      </p:transition>
    </mc:Choice>
    <mc:Fallback xmlns="">
      <p:transition spd="slow" advClick="0" advTm="15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250"/>
                                        <p:tgtEl>
                                          <p:spTgt spid="2"/>
                                        </p:tgtEl>
                                      </p:cBhvr>
                                    </p:animEffect>
                                  </p:childTnLst>
                                </p:cTn>
                              </p:par>
                              <p:par>
                                <p:cTn id="8" presetID="2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250"/>
                                        <p:tgtEl>
                                          <p:spTgt spid="3"/>
                                        </p:tgtEl>
                                      </p:cBhvr>
                                    </p:animEffect>
                                  </p:childTnLst>
                                </p:cTn>
                              </p:par>
                              <p:par>
                                <p:cTn id="11" presetID="22" presetClass="entr" presetSubtype="4"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250"/>
                                        <p:tgtEl>
                                          <p:spTgt spid="4"/>
                                        </p:tgtEl>
                                      </p:cBhvr>
                                    </p:animEffect>
                                  </p:childTnLst>
                                </p:cTn>
                              </p:par>
                              <p:par>
                                <p:cTn id="14" presetID="22" presetClass="entr" presetSubtype="4"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down)">
                                      <p:cBhvr>
                                        <p:cTn id="16" dur="250"/>
                                        <p:tgtEl>
                                          <p:spTgt spid="5"/>
                                        </p:tgtEl>
                                      </p:cBhvr>
                                    </p:animEffect>
                                  </p:childTnLst>
                                </p:cTn>
                              </p:par>
                              <p:par>
                                <p:cTn id="17" presetID="22" presetClass="entr" presetSubtype="4"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250"/>
                                        <p:tgtEl>
                                          <p:spTgt spid="6"/>
                                        </p:tgtEl>
                                      </p:cBhvr>
                                    </p:animEffect>
                                  </p:childTnLst>
                                </p:cTn>
                              </p:par>
                              <p:par>
                                <p:cTn id="20" presetID="22" presetClass="entr" presetSubtype="4"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250"/>
                                        <p:tgtEl>
                                          <p:spTgt spid="7"/>
                                        </p:tgtEl>
                                      </p:cBhvr>
                                    </p:animEffect>
                                  </p:childTnLst>
                                </p:cTn>
                              </p:par>
                              <p:par>
                                <p:cTn id="23" presetID="22" presetClass="entr" presetSubtype="4"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down)">
                                      <p:cBhvr>
                                        <p:cTn id="25" dur="250"/>
                                        <p:tgtEl>
                                          <p:spTgt spid="8"/>
                                        </p:tgtEl>
                                      </p:cBhvr>
                                    </p:animEffect>
                                  </p:childTnLst>
                                </p:cTn>
                              </p:par>
                              <p:par>
                                <p:cTn id="26" presetID="22" presetClass="entr" presetSubtype="4"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down)">
                                      <p:cBhvr>
                                        <p:cTn id="28" dur="250"/>
                                        <p:tgtEl>
                                          <p:spTgt spid="9"/>
                                        </p:tgtEl>
                                      </p:cBhvr>
                                    </p:animEffect>
                                  </p:childTnLst>
                                </p:cTn>
                              </p:par>
                              <p:par>
                                <p:cTn id="29" presetID="22" presetClass="entr" presetSubtype="4"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down)">
                                      <p:cBhvr>
                                        <p:cTn id="31" dur="250"/>
                                        <p:tgtEl>
                                          <p:spTgt spid="10"/>
                                        </p:tgtEl>
                                      </p:cBhvr>
                                    </p:animEffect>
                                  </p:childTnLst>
                                </p:cTn>
                              </p:par>
                              <p:par>
                                <p:cTn id="32" presetID="22" presetClass="entr" presetSubtype="4"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down)">
                                      <p:cBhvr>
                                        <p:cTn id="34" dur="250"/>
                                        <p:tgtEl>
                                          <p:spTgt spid="11"/>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78"/>
                                        </p:tgtEl>
                                        <p:attrNameLst>
                                          <p:attrName>style.visibility</p:attrName>
                                        </p:attrNameLst>
                                      </p:cBhvr>
                                      <p:to>
                                        <p:strVal val="visible"/>
                                      </p:to>
                                    </p:set>
                                    <p:anim calcmode="lin" valueType="num">
                                      <p:cBhvr>
                                        <p:cTn id="37" dur="250" fill="hold"/>
                                        <p:tgtEl>
                                          <p:spTgt spid="178"/>
                                        </p:tgtEl>
                                        <p:attrNameLst>
                                          <p:attrName>ppt_w</p:attrName>
                                        </p:attrNameLst>
                                      </p:cBhvr>
                                      <p:tavLst>
                                        <p:tav tm="0">
                                          <p:val>
                                            <p:fltVal val="0"/>
                                          </p:val>
                                        </p:tav>
                                        <p:tav tm="100000">
                                          <p:val>
                                            <p:strVal val="#ppt_w"/>
                                          </p:val>
                                        </p:tav>
                                      </p:tavLst>
                                    </p:anim>
                                    <p:anim calcmode="lin" valueType="num">
                                      <p:cBhvr>
                                        <p:cTn id="38" dur="250" fill="hold"/>
                                        <p:tgtEl>
                                          <p:spTgt spid="178"/>
                                        </p:tgtEl>
                                        <p:attrNameLst>
                                          <p:attrName>ppt_h</p:attrName>
                                        </p:attrNameLst>
                                      </p:cBhvr>
                                      <p:tavLst>
                                        <p:tav tm="0">
                                          <p:val>
                                            <p:fltVal val="0"/>
                                          </p:val>
                                        </p:tav>
                                        <p:tav tm="100000">
                                          <p:val>
                                            <p:strVal val="#ppt_h"/>
                                          </p:val>
                                        </p:tav>
                                      </p:tavLst>
                                    </p:anim>
                                    <p:animEffect transition="in" filter="fade">
                                      <p:cBhvr>
                                        <p:cTn id="39" dur="250"/>
                                        <p:tgtEl>
                                          <p:spTgt spid="178"/>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77"/>
                                        </p:tgtEl>
                                        <p:attrNameLst>
                                          <p:attrName>style.visibility</p:attrName>
                                        </p:attrNameLst>
                                      </p:cBhvr>
                                      <p:to>
                                        <p:strVal val="visible"/>
                                      </p:to>
                                    </p:set>
                                    <p:anim calcmode="lin" valueType="num">
                                      <p:cBhvr>
                                        <p:cTn id="42" dur="250" fill="hold"/>
                                        <p:tgtEl>
                                          <p:spTgt spid="177"/>
                                        </p:tgtEl>
                                        <p:attrNameLst>
                                          <p:attrName>ppt_w</p:attrName>
                                        </p:attrNameLst>
                                      </p:cBhvr>
                                      <p:tavLst>
                                        <p:tav tm="0">
                                          <p:val>
                                            <p:fltVal val="0"/>
                                          </p:val>
                                        </p:tav>
                                        <p:tav tm="100000">
                                          <p:val>
                                            <p:strVal val="#ppt_w"/>
                                          </p:val>
                                        </p:tav>
                                      </p:tavLst>
                                    </p:anim>
                                    <p:anim calcmode="lin" valueType="num">
                                      <p:cBhvr>
                                        <p:cTn id="43" dur="250" fill="hold"/>
                                        <p:tgtEl>
                                          <p:spTgt spid="177"/>
                                        </p:tgtEl>
                                        <p:attrNameLst>
                                          <p:attrName>ppt_h</p:attrName>
                                        </p:attrNameLst>
                                      </p:cBhvr>
                                      <p:tavLst>
                                        <p:tav tm="0">
                                          <p:val>
                                            <p:fltVal val="0"/>
                                          </p:val>
                                        </p:tav>
                                        <p:tav tm="100000">
                                          <p:val>
                                            <p:strVal val="#ppt_h"/>
                                          </p:val>
                                        </p:tav>
                                      </p:tavLst>
                                    </p:anim>
                                    <p:animEffect transition="in" filter="fade">
                                      <p:cBhvr>
                                        <p:cTn id="44" dur="250"/>
                                        <p:tgtEl>
                                          <p:spTgt spid="177"/>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74"/>
                                        </p:tgtEl>
                                        <p:attrNameLst>
                                          <p:attrName>style.visibility</p:attrName>
                                        </p:attrNameLst>
                                      </p:cBhvr>
                                      <p:to>
                                        <p:strVal val="visible"/>
                                      </p:to>
                                    </p:set>
                                    <p:anim calcmode="lin" valueType="num">
                                      <p:cBhvr>
                                        <p:cTn id="47" dur="250" fill="hold"/>
                                        <p:tgtEl>
                                          <p:spTgt spid="174"/>
                                        </p:tgtEl>
                                        <p:attrNameLst>
                                          <p:attrName>ppt_w</p:attrName>
                                        </p:attrNameLst>
                                      </p:cBhvr>
                                      <p:tavLst>
                                        <p:tav tm="0">
                                          <p:val>
                                            <p:fltVal val="0"/>
                                          </p:val>
                                        </p:tav>
                                        <p:tav tm="100000">
                                          <p:val>
                                            <p:strVal val="#ppt_w"/>
                                          </p:val>
                                        </p:tav>
                                      </p:tavLst>
                                    </p:anim>
                                    <p:anim calcmode="lin" valueType="num">
                                      <p:cBhvr>
                                        <p:cTn id="48" dur="250" fill="hold"/>
                                        <p:tgtEl>
                                          <p:spTgt spid="174"/>
                                        </p:tgtEl>
                                        <p:attrNameLst>
                                          <p:attrName>ppt_h</p:attrName>
                                        </p:attrNameLst>
                                      </p:cBhvr>
                                      <p:tavLst>
                                        <p:tav tm="0">
                                          <p:val>
                                            <p:fltVal val="0"/>
                                          </p:val>
                                        </p:tav>
                                        <p:tav tm="100000">
                                          <p:val>
                                            <p:strVal val="#ppt_h"/>
                                          </p:val>
                                        </p:tav>
                                      </p:tavLst>
                                    </p:anim>
                                    <p:animEffect transition="in" filter="fade">
                                      <p:cBhvr>
                                        <p:cTn id="49" dur="250"/>
                                        <p:tgtEl>
                                          <p:spTgt spid="174"/>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75"/>
                                        </p:tgtEl>
                                        <p:attrNameLst>
                                          <p:attrName>style.visibility</p:attrName>
                                        </p:attrNameLst>
                                      </p:cBhvr>
                                      <p:to>
                                        <p:strVal val="visible"/>
                                      </p:to>
                                    </p:set>
                                    <p:anim calcmode="lin" valueType="num">
                                      <p:cBhvr>
                                        <p:cTn id="52" dur="250" fill="hold"/>
                                        <p:tgtEl>
                                          <p:spTgt spid="175"/>
                                        </p:tgtEl>
                                        <p:attrNameLst>
                                          <p:attrName>ppt_w</p:attrName>
                                        </p:attrNameLst>
                                      </p:cBhvr>
                                      <p:tavLst>
                                        <p:tav tm="0">
                                          <p:val>
                                            <p:fltVal val="0"/>
                                          </p:val>
                                        </p:tav>
                                        <p:tav tm="100000">
                                          <p:val>
                                            <p:strVal val="#ppt_w"/>
                                          </p:val>
                                        </p:tav>
                                      </p:tavLst>
                                    </p:anim>
                                    <p:anim calcmode="lin" valueType="num">
                                      <p:cBhvr>
                                        <p:cTn id="53" dur="250" fill="hold"/>
                                        <p:tgtEl>
                                          <p:spTgt spid="175"/>
                                        </p:tgtEl>
                                        <p:attrNameLst>
                                          <p:attrName>ppt_h</p:attrName>
                                        </p:attrNameLst>
                                      </p:cBhvr>
                                      <p:tavLst>
                                        <p:tav tm="0">
                                          <p:val>
                                            <p:fltVal val="0"/>
                                          </p:val>
                                        </p:tav>
                                        <p:tav tm="100000">
                                          <p:val>
                                            <p:strVal val="#ppt_h"/>
                                          </p:val>
                                        </p:tav>
                                      </p:tavLst>
                                    </p:anim>
                                    <p:animEffect transition="in" filter="fade">
                                      <p:cBhvr>
                                        <p:cTn id="54" dur="250"/>
                                        <p:tgtEl>
                                          <p:spTgt spid="175"/>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176"/>
                                        </p:tgtEl>
                                        <p:attrNameLst>
                                          <p:attrName>style.visibility</p:attrName>
                                        </p:attrNameLst>
                                      </p:cBhvr>
                                      <p:to>
                                        <p:strVal val="visible"/>
                                      </p:to>
                                    </p:set>
                                    <p:anim calcmode="lin" valueType="num">
                                      <p:cBhvr>
                                        <p:cTn id="57" dur="250" fill="hold"/>
                                        <p:tgtEl>
                                          <p:spTgt spid="176"/>
                                        </p:tgtEl>
                                        <p:attrNameLst>
                                          <p:attrName>ppt_w</p:attrName>
                                        </p:attrNameLst>
                                      </p:cBhvr>
                                      <p:tavLst>
                                        <p:tav tm="0">
                                          <p:val>
                                            <p:fltVal val="0"/>
                                          </p:val>
                                        </p:tav>
                                        <p:tav tm="100000">
                                          <p:val>
                                            <p:strVal val="#ppt_w"/>
                                          </p:val>
                                        </p:tav>
                                      </p:tavLst>
                                    </p:anim>
                                    <p:anim calcmode="lin" valueType="num">
                                      <p:cBhvr>
                                        <p:cTn id="58" dur="250" fill="hold"/>
                                        <p:tgtEl>
                                          <p:spTgt spid="176"/>
                                        </p:tgtEl>
                                        <p:attrNameLst>
                                          <p:attrName>ppt_h</p:attrName>
                                        </p:attrNameLst>
                                      </p:cBhvr>
                                      <p:tavLst>
                                        <p:tav tm="0">
                                          <p:val>
                                            <p:fltVal val="0"/>
                                          </p:val>
                                        </p:tav>
                                        <p:tav tm="100000">
                                          <p:val>
                                            <p:strVal val="#ppt_h"/>
                                          </p:val>
                                        </p:tav>
                                      </p:tavLst>
                                    </p:anim>
                                    <p:animEffect transition="in" filter="fade">
                                      <p:cBhvr>
                                        <p:cTn id="59" dur="250"/>
                                        <p:tgtEl>
                                          <p:spTgt spid="176"/>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71"/>
                                        </p:tgtEl>
                                        <p:attrNameLst>
                                          <p:attrName>style.visibility</p:attrName>
                                        </p:attrNameLst>
                                      </p:cBhvr>
                                      <p:to>
                                        <p:strVal val="visible"/>
                                      </p:to>
                                    </p:set>
                                    <p:animEffect transition="in" filter="fade">
                                      <p:cBhvr>
                                        <p:cTn id="62" dur="250"/>
                                        <p:tgtEl>
                                          <p:spTgt spid="171"/>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73"/>
                                        </p:tgtEl>
                                        <p:attrNameLst>
                                          <p:attrName>style.visibility</p:attrName>
                                        </p:attrNameLst>
                                      </p:cBhvr>
                                      <p:to>
                                        <p:strVal val="visible"/>
                                      </p:to>
                                    </p:set>
                                    <p:animEffect transition="in" filter="fade">
                                      <p:cBhvr>
                                        <p:cTn id="65" dur="250"/>
                                        <p:tgtEl>
                                          <p:spTgt spid="173"/>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68"/>
                                        </p:tgtEl>
                                        <p:attrNameLst>
                                          <p:attrName>style.visibility</p:attrName>
                                        </p:attrNameLst>
                                      </p:cBhvr>
                                      <p:to>
                                        <p:strVal val="visible"/>
                                      </p:to>
                                    </p:set>
                                    <p:animEffect transition="in" filter="fade">
                                      <p:cBhvr>
                                        <p:cTn id="68" dur="250"/>
                                        <p:tgtEl>
                                          <p:spTgt spid="168"/>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69"/>
                                        </p:tgtEl>
                                        <p:attrNameLst>
                                          <p:attrName>style.visibility</p:attrName>
                                        </p:attrNameLst>
                                      </p:cBhvr>
                                      <p:to>
                                        <p:strVal val="visible"/>
                                      </p:to>
                                    </p:set>
                                    <p:animEffect transition="in" filter="fade">
                                      <p:cBhvr>
                                        <p:cTn id="71" dur="250"/>
                                        <p:tgtEl>
                                          <p:spTgt spid="169"/>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70"/>
                                        </p:tgtEl>
                                        <p:attrNameLst>
                                          <p:attrName>style.visibility</p:attrName>
                                        </p:attrNameLst>
                                      </p:cBhvr>
                                      <p:to>
                                        <p:strVal val="visible"/>
                                      </p:to>
                                    </p:set>
                                    <p:animEffect transition="in" filter="fade">
                                      <p:cBhvr>
                                        <p:cTn id="74" dur="250"/>
                                        <p:tgtEl>
                                          <p:spTgt spid="170"/>
                                        </p:tgtEl>
                                      </p:cBhvr>
                                    </p:animEffect>
                                  </p:childTnLst>
                                </p:cTn>
                              </p:par>
                              <p:par>
                                <p:cTn id="75" presetID="26" presetClass="emph" presetSubtype="0" repeatCount="2000" fill="hold" grpId="1" nodeType="withEffect">
                                  <p:stCondLst>
                                    <p:cond delay="0"/>
                                  </p:stCondLst>
                                  <p:childTnLst>
                                    <p:animEffect transition="out" filter="fade">
                                      <p:cBhvr>
                                        <p:cTn id="76" dur="250" tmFilter="0, 0; .2, .5; .8, .5; 1, 0"/>
                                        <p:tgtEl>
                                          <p:spTgt spid="171"/>
                                        </p:tgtEl>
                                      </p:cBhvr>
                                    </p:animEffect>
                                    <p:animScale>
                                      <p:cBhvr>
                                        <p:cTn id="77" dur="125" autoRev="1" fill="hold"/>
                                        <p:tgtEl>
                                          <p:spTgt spid="171"/>
                                        </p:tgtEl>
                                      </p:cBhvr>
                                      <p:by x="105000" y="105000"/>
                                    </p:animScale>
                                  </p:childTnLst>
                                </p:cTn>
                              </p:par>
                              <p:par>
                                <p:cTn id="78" presetID="26" presetClass="emph" presetSubtype="0" repeatCount="2000" fill="hold" grpId="1" nodeType="withEffect">
                                  <p:stCondLst>
                                    <p:cond delay="0"/>
                                  </p:stCondLst>
                                  <p:childTnLst>
                                    <p:animEffect transition="out" filter="fade">
                                      <p:cBhvr>
                                        <p:cTn id="79" dur="250" tmFilter="0, 0; .2, .5; .8, .5; 1, 0"/>
                                        <p:tgtEl>
                                          <p:spTgt spid="173"/>
                                        </p:tgtEl>
                                      </p:cBhvr>
                                    </p:animEffect>
                                    <p:animScale>
                                      <p:cBhvr>
                                        <p:cTn id="80" dur="125" autoRev="1" fill="hold"/>
                                        <p:tgtEl>
                                          <p:spTgt spid="173"/>
                                        </p:tgtEl>
                                      </p:cBhvr>
                                      <p:by x="105000" y="105000"/>
                                    </p:animScale>
                                  </p:childTnLst>
                                </p:cTn>
                              </p:par>
                              <p:par>
                                <p:cTn id="81" presetID="26" presetClass="emph" presetSubtype="0" repeatCount="2000" fill="hold" grpId="1" nodeType="withEffect">
                                  <p:stCondLst>
                                    <p:cond delay="0"/>
                                  </p:stCondLst>
                                  <p:childTnLst>
                                    <p:animEffect transition="out" filter="fade">
                                      <p:cBhvr>
                                        <p:cTn id="82" dur="250" tmFilter="0, 0; .2, .5; .8, .5; 1, 0"/>
                                        <p:tgtEl>
                                          <p:spTgt spid="168"/>
                                        </p:tgtEl>
                                      </p:cBhvr>
                                    </p:animEffect>
                                    <p:animScale>
                                      <p:cBhvr>
                                        <p:cTn id="83" dur="125" autoRev="1" fill="hold"/>
                                        <p:tgtEl>
                                          <p:spTgt spid="168"/>
                                        </p:tgtEl>
                                      </p:cBhvr>
                                      <p:by x="105000" y="105000"/>
                                    </p:animScale>
                                  </p:childTnLst>
                                </p:cTn>
                              </p:par>
                              <p:par>
                                <p:cTn id="84" presetID="26" presetClass="emph" presetSubtype="0" repeatCount="2000" fill="hold" grpId="1" nodeType="withEffect">
                                  <p:stCondLst>
                                    <p:cond delay="0"/>
                                  </p:stCondLst>
                                  <p:childTnLst>
                                    <p:animEffect transition="out" filter="fade">
                                      <p:cBhvr>
                                        <p:cTn id="85" dur="250" tmFilter="0, 0; .2, .5; .8, .5; 1, 0"/>
                                        <p:tgtEl>
                                          <p:spTgt spid="169"/>
                                        </p:tgtEl>
                                      </p:cBhvr>
                                    </p:animEffect>
                                    <p:animScale>
                                      <p:cBhvr>
                                        <p:cTn id="86" dur="125" autoRev="1" fill="hold"/>
                                        <p:tgtEl>
                                          <p:spTgt spid="169"/>
                                        </p:tgtEl>
                                      </p:cBhvr>
                                      <p:by x="105000" y="105000"/>
                                    </p:animScale>
                                  </p:childTnLst>
                                </p:cTn>
                              </p:par>
                              <p:par>
                                <p:cTn id="87" presetID="26" presetClass="emph" presetSubtype="0" repeatCount="2000" fill="hold" grpId="1" nodeType="withEffect">
                                  <p:stCondLst>
                                    <p:cond delay="0"/>
                                  </p:stCondLst>
                                  <p:childTnLst>
                                    <p:animEffect transition="out" filter="fade">
                                      <p:cBhvr>
                                        <p:cTn id="88" dur="250" tmFilter="0, 0; .2, .5; .8, .5; 1, 0"/>
                                        <p:tgtEl>
                                          <p:spTgt spid="170"/>
                                        </p:tgtEl>
                                      </p:cBhvr>
                                    </p:animEffect>
                                    <p:animScale>
                                      <p:cBhvr>
                                        <p:cTn id="89" dur="125" autoRev="1" fill="hold"/>
                                        <p:tgtEl>
                                          <p:spTgt spid="170"/>
                                        </p:tgtEl>
                                      </p:cBhvr>
                                      <p:by x="105000" y="105000"/>
                                    </p:animScale>
                                  </p:childTnLst>
                                </p:cTn>
                              </p:par>
                              <p:par>
                                <p:cTn id="90" presetID="21" presetClass="entr" presetSubtype="2" fill="hold" grpId="0" nodeType="withEffect">
                                  <p:stCondLst>
                                    <p:cond delay="0"/>
                                  </p:stCondLst>
                                  <p:childTnLst>
                                    <p:set>
                                      <p:cBhvr>
                                        <p:cTn id="91" dur="1" fill="hold">
                                          <p:stCondLst>
                                            <p:cond delay="0"/>
                                          </p:stCondLst>
                                        </p:cTn>
                                        <p:tgtEl>
                                          <p:spTgt spid="47"/>
                                        </p:tgtEl>
                                        <p:attrNameLst>
                                          <p:attrName>style.visibility</p:attrName>
                                        </p:attrNameLst>
                                      </p:cBhvr>
                                      <p:to>
                                        <p:strVal val="visible"/>
                                      </p:to>
                                    </p:set>
                                    <p:animEffect transition="in" filter="wheel(2)">
                                      <p:cBhvr>
                                        <p:cTn id="92" dur="250"/>
                                        <p:tgtEl>
                                          <p:spTgt spid="47"/>
                                        </p:tgtEl>
                                      </p:cBhvr>
                                    </p:animEffect>
                                  </p:childTnLst>
                                </p:cTn>
                              </p:par>
                              <p:par>
                                <p:cTn id="93" presetID="22" presetClass="entr" presetSubtype="4" fill="hold" grpId="0" nodeType="withEffect">
                                  <p:stCondLst>
                                    <p:cond delay="0"/>
                                  </p:stCondLst>
                                  <p:childTnLst>
                                    <p:set>
                                      <p:cBhvr>
                                        <p:cTn id="94" dur="1" fill="hold">
                                          <p:stCondLst>
                                            <p:cond delay="0"/>
                                          </p:stCondLst>
                                        </p:cTn>
                                        <p:tgtEl>
                                          <p:spTgt spid="50"/>
                                        </p:tgtEl>
                                        <p:attrNameLst>
                                          <p:attrName>style.visibility</p:attrName>
                                        </p:attrNameLst>
                                      </p:cBhvr>
                                      <p:to>
                                        <p:strVal val="visible"/>
                                      </p:to>
                                    </p:set>
                                    <p:animEffect transition="in" filter="wipe(down)">
                                      <p:cBhvr>
                                        <p:cTn id="95" dur="250"/>
                                        <p:tgtEl>
                                          <p:spTgt spid="50"/>
                                        </p:tgtEl>
                                      </p:cBhvr>
                                    </p:animEffect>
                                  </p:childTnLst>
                                </p:cTn>
                              </p:par>
                              <p:par>
                                <p:cTn id="96" presetID="22" presetClass="entr" presetSubtype="8" fill="hold" nodeType="withEffect">
                                  <p:stCondLst>
                                    <p:cond delay="0"/>
                                  </p:stCondLst>
                                  <p:childTnLst>
                                    <p:set>
                                      <p:cBhvr>
                                        <p:cTn id="97" dur="1" fill="hold">
                                          <p:stCondLst>
                                            <p:cond delay="0"/>
                                          </p:stCondLst>
                                        </p:cTn>
                                        <p:tgtEl>
                                          <p:spTgt spid="49"/>
                                        </p:tgtEl>
                                        <p:attrNameLst>
                                          <p:attrName>style.visibility</p:attrName>
                                        </p:attrNameLst>
                                      </p:cBhvr>
                                      <p:to>
                                        <p:strVal val="visible"/>
                                      </p:to>
                                    </p:set>
                                    <p:animEffect transition="in" filter="wipe(left)">
                                      <p:cBhvr>
                                        <p:cTn id="98" dur="250"/>
                                        <p:tgtEl>
                                          <p:spTgt spid="49"/>
                                        </p:tgtEl>
                                      </p:cBhvr>
                                    </p:animEffect>
                                  </p:childTnLst>
                                </p:cTn>
                              </p:par>
                              <p:par>
                                <p:cTn id="99" presetID="12" presetClass="entr" presetSubtype="8" fill="hold" grpId="0" nodeType="withEffect">
                                  <p:stCondLst>
                                    <p:cond delay="0"/>
                                  </p:stCondLst>
                                  <p:childTnLst>
                                    <p:set>
                                      <p:cBhvr>
                                        <p:cTn id="100" dur="1" fill="hold">
                                          <p:stCondLst>
                                            <p:cond delay="0"/>
                                          </p:stCondLst>
                                        </p:cTn>
                                        <p:tgtEl>
                                          <p:spTgt spid="48"/>
                                        </p:tgtEl>
                                        <p:attrNameLst>
                                          <p:attrName>style.visibility</p:attrName>
                                        </p:attrNameLst>
                                      </p:cBhvr>
                                      <p:to>
                                        <p:strVal val="visible"/>
                                      </p:to>
                                    </p:set>
                                    <p:anim calcmode="lin" valueType="num">
                                      <p:cBhvr additive="base">
                                        <p:cTn id="101" dur="250"/>
                                        <p:tgtEl>
                                          <p:spTgt spid="48"/>
                                        </p:tgtEl>
                                        <p:attrNameLst>
                                          <p:attrName>ppt_x</p:attrName>
                                        </p:attrNameLst>
                                      </p:cBhvr>
                                      <p:tavLst>
                                        <p:tav tm="0">
                                          <p:val>
                                            <p:strVal val="#ppt_x-#ppt_w*1.125000"/>
                                          </p:val>
                                        </p:tav>
                                        <p:tav tm="100000">
                                          <p:val>
                                            <p:strVal val="#ppt_x"/>
                                          </p:val>
                                        </p:tav>
                                      </p:tavLst>
                                    </p:anim>
                                    <p:animEffect transition="in" filter="wipe(right)">
                                      <p:cBhvr>
                                        <p:cTn id="102" dur="25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 grpId="0"/>
      <p:bldP spid="168" grpId="1"/>
      <p:bldP spid="169" grpId="0"/>
      <p:bldP spid="169" grpId="1"/>
      <p:bldP spid="170" grpId="0"/>
      <p:bldP spid="170" grpId="1"/>
      <p:bldP spid="171" grpId="0"/>
      <p:bldP spid="171" grpId="1"/>
      <p:bldP spid="173" grpId="0"/>
      <p:bldP spid="173" grpId="1"/>
      <p:bldP spid="174" grpId="0"/>
      <p:bldP spid="175" grpId="0"/>
      <p:bldP spid="176" grpId="0"/>
      <p:bldP spid="177" grpId="0"/>
      <p:bldP spid="178" grpId="0"/>
      <p:bldP spid="47" grpId="0" animBg="1"/>
      <p:bldP spid="48" grpId="0"/>
      <p:bldP spid="5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3376725" y="2887466"/>
            <a:ext cx="2445488" cy="0"/>
          </a:xfrm>
          <a:prstGeom prst="line">
            <a:avLst/>
          </a:prstGeom>
          <a:ln w="50800">
            <a:solidFill>
              <a:schemeClr val="accent6"/>
            </a:solidFill>
            <a:headEnd type="ova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011068" y="2887466"/>
            <a:ext cx="2445488" cy="0"/>
          </a:xfrm>
          <a:prstGeom prst="line">
            <a:avLst/>
          </a:prstGeom>
          <a:ln w="50800">
            <a:solidFill>
              <a:schemeClr val="tx1">
                <a:lumMod val="50000"/>
                <a:lumOff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645411" y="2887466"/>
            <a:ext cx="2445488" cy="0"/>
          </a:xfrm>
          <a:prstGeom prst="line">
            <a:avLst/>
          </a:prstGeom>
          <a:ln w="50800">
            <a:solidFill>
              <a:schemeClr val="accent6"/>
            </a:solidFill>
            <a:headEnd type="oval"/>
          </a:ln>
        </p:spPr>
        <p:style>
          <a:lnRef idx="1">
            <a:schemeClr val="accent1"/>
          </a:lnRef>
          <a:fillRef idx="0">
            <a:schemeClr val="accent1"/>
          </a:fillRef>
          <a:effectRef idx="0">
            <a:schemeClr val="accent1"/>
          </a:effectRef>
          <a:fontRef idx="minor">
            <a:schemeClr val="tx1"/>
          </a:fontRef>
        </p:style>
      </p:cxnSp>
      <p:sp>
        <p:nvSpPr>
          <p:cNvPr id="17" name="Arc 16"/>
          <p:cNvSpPr/>
          <p:nvPr/>
        </p:nvSpPr>
        <p:spPr>
          <a:xfrm>
            <a:off x="5818415" y="2702409"/>
            <a:ext cx="370114" cy="370114"/>
          </a:xfrm>
          <a:prstGeom prst="arc">
            <a:avLst>
              <a:gd name="adj1" fmla="val 1821037"/>
              <a:gd name="adj2" fmla="val 19752242"/>
            </a:avLst>
          </a:prstGeom>
          <a:no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18" name="Arc 17"/>
          <p:cNvSpPr/>
          <p:nvPr/>
        </p:nvSpPr>
        <p:spPr>
          <a:xfrm>
            <a:off x="8448960" y="2702409"/>
            <a:ext cx="370114" cy="370114"/>
          </a:xfrm>
          <a:prstGeom prst="arc">
            <a:avLst>
              <a:gd name="adj1" fmla="val 1821037"/>
              <a:gd name="adj2" fmla="val 19752242"/>
            </a:avLst>
          </a:prstGeom>
          <a:no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19" name="Arc 18"/>
          <p:cNvSpPr/>
          <p:nvPr/>
        </p:nvSpPr>
        <p:spPr>
          <a:xfrm>
            <a:off x="11079505" y="2702409"/>
            <a:ext cx="370114" cy="370114"/>
          </a:xfrm>
          <a:prstGeom prst="arc">
            <a:avLst>
              <a:gd name="adj1" fmla="val 1821037"/>
              <a:gd name="adj2" fmla="val 19752242"/>
            </a:avLst>
          </a:prstGeom>
          <a:no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23" name="TextBox 22"/>
          <p:cNvSpPr txBox="1"/>
          <p:nvPr/>
        </p:nvSpPr>
        <p:spPr>
          <a:xfrm>
            <a:off x="3622586" y="2518134"/>
            <a:ext cx="755335" cy="400110"/>
          </a:xfrm>
          <a:prstGeom prst="rect">
            <a:avLst/>
          </a:prstGeom>
          <a:noFill/>
        </p:spPr>
        <p:txBody>
          <a:bodyPr wrap="none" rtlCol="0">
            <a:spAutoFit/>
          </a:bodyPr>
          <a:lstStyle/>
          <a:p>
            <a:r>
              <a:rPr lang="en-US" sz="2000" b="1" dirty="0">
                <a:solidFill>
                  <a:schemeClr val="tx1">
                    <a:lumMod val="50000"/>
                    <a:lumOff val="50000"/>
                  </a:schemeClr>
                </a:solidFill>
                <a:latin typeface="Arial" panose="020B0604020202090204" pitchFamily="34" charset="0"/>
                <a:ea typeface="微软雅黑" panose="020B0503020204020204" pitchFamily="34" charset="-122"/>
                <a:cs typeface="Open Sans" panose="020B0606030504020204" pitchFamily="34" charset="0"/>
                <a:sym typeface="Arial" panose="020B0604020202090204" pitchFamily="34" charset="0"/>
              </a:rPr>
              <a:t>1905</a:t>
            </a:r>
          </a:p>
        </p:txBody>
      </p:sp>
      <p:sp>
        <p:nvSpPr>
          <p:cNvPr id="24" name="TextBox 23"/>
          <p:cNvSpPr txBox="1"/>
          <p:nvPr/>
        </p:nvSpPr>
        <p:spPr>
          <a:xfrm>
            <a:off x="3405228" y="3201094"/>
            <a:ext cx="2388481" cy="922020"/>
          </a:xfrm>
          <a:prstGeom prst="rect">
            <a:avLst/>
          </a:prstGeom>
          <a:noFill/>
        </p:spPr>
        <p:txBody>
          <a:bodyPr wrap="square" rtlCol="0">
            <a:spAutoFit/>
          </a:bodyPr>
          <a:lstStyle/>
          <a:p>
            <a:r>
              <a:rPr lang="en-US" altLang="zh-CN" b="1" dirty="0" err="1">
                <a:solidFill>
                  <a:schemeClr val="accent6"/>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90204" pitchFamily="34" charset="0"/>
              </a:rPr>
              <a:t>Hubu</a:t>
            </a:r>
            <a:r>
              <a:rPr lang="en-US" altLang="zh-CN" b="1" dirty="0">
                <a:solidFill>
                  <a:schemeClr val="accent6"/>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90204" pitchFamily="34" charset="0"/>
              </a:rPr>
              <a:t> Bank</a:t>
            </a:r>
            <a:endParaRPr lang="zh-CN" altLang="en-US" b="1" dirty="0">
              <a:solidFill>
                <a:schemeClr val="accent6"/>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90204" pitchFamily="34" charset="0"/>
            </a:endParaRPr>
          </a:p>
          <a:p>
            <a:r>
              <a:rPr lang="en-US" altLang="zh-CN" dirty="0">
                <a:solidFill>
                  <a:srgbClr val="6D6D6D"/>
                </a:solidFill>
                <a:latin typeface="微软雅黑" panose="020B0503020204020204" pitchFamily="34" charset="-122"/>
                <a:ea typeface="微软雅黑" panose="020B0503020204020204" pitchFamily="34" charset="-122"/>
              </a:rPr>
              <a:t>the earliest national bank in China</a:t>
            </a:r>
            <a:endParaRPr lang="en-US" sz="1000" dirty="0">
              <a:solidFill>
                <a:srgbClr val="6D6D6D"/>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90204" pitchFamily="34" charset="0"/>
            </a:endParaRPr>
          </a:p>
        </p:txBody>
      </p:sp>
      <p:sp>
        <p:nvSpPr>
          <p:cNvPr id="25" name="TextBox 24"/>
          <p:cNvSpPr txBox="1"/>
          <p:nvPr/>
        </p:nvSpPr>
        <p:spPr>
          <a:xfrm>
            <a:off x="6341280" y="2517743"/>
            <a:ext cx="1111202" cy="400110"/>
          </a:xfrm>
          <a:prstGeom prst="rect">
            <a:avLst/>
          </a:prstGeom>
          <a:noFill/>
        </p:spPr>
        <p:txBody>
          <a:bodyPr wrap="none" rtlCol="0">
            <a:spAutoFit/>
          </a:bodyPr>
          <a:lstStyle/>
          <a:p>
            <a:r>
              <a:rPr lang="en-US" sz="2000" b="1" dirty="0">
                <a:solidFill>
                  <a:schemeClr val="tx1">
                    <a:lumMod val="50000"/>
                    <a:lumOff val="50000"/>
                  </a:schemeClr>
                </a:solidFill>
                <a:latin typeface="Arial" panose="020B0604020202090204" pitchFamily="34" charset="0"/>
                <a:ea typeface="微软雅黑" panose="020B0503020204020204" pitchFamily="34" charset="-122"/>
                <a:cs typeface="Open Sans" panose="020B0606030504020204" pitchFamily="34" charset="0"/>
                <a:sym typeface="Arial" panose="020B0604020202090204" pitchFamily="34" charset="0"/>
              </a:rPr>
              <a:t>1908/02</a:t>
            </a:r>
          </a:p>
        </p:txBody>
      </p:sp>
      <p:sp>
        <p:nvSpPr>
          <p:cNvPr id="26" name="TextBox 25"/>
          <p:cNvSpPr txBox="1"/>
          <p:nvPr/>
        </p:nvSpPr>
        <p:spPr>
          <a:xfrm>
            <a:off x="6096000" y="3185263"/>
            <a:ext cx="2745405" cy="1200329"/>
          </a:xfrm>
          <a:prstGeom prst="rect">
            <a:avLst/>
          </a:prstGeom>
          <a:noFill/>
        </p:spPr>
        <p:txBody>
          <a:bodyPr wrap="square" rtlCol="0">
            <a:spAutoFit/>
          </a:bodyPr>
          <a:lstStyle/>
          <a:p>
            <a:r>
              <a:rPr lang="en-US" altLang="zh-CN" b="1" dirty="0">
                <a:solidFill>
                  <a:schemeClr val="tx1">
                    <a:lumMod val="50000"/>
                    <a:lumOff val="50000"/>
                  </a:scheme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90204" pitchFamily="34" charset="0"/>
              </a:rPr>
              <a:t>Daqing Bank</a:t>
            </a:r>
            <a:endParaRPr lang="zh-CN" altLang="en-US" b="1" dirty="0">
              <a:solidFill>
                <a:schemeClr val="tx1">
                  <a:lumMod val="50000"/>
                  <a:lumOff val="50000"/>
                </a:scheme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90204" pitchFamily="34" charset="0"/>
            </a:endParaRPr>
          </a:p>
          <a:p>
            <a:r>
              <a:rPr lang="en-US" altLang="zh-CN" dirty="0">
                <a:solidFill>
                  <a:srgbClr val="6D6D6D"/>
                </a:solidFill>
                <a:latin typeface="微软雅黑" panose="020B0503020204020204" pitchFamily="34" charset="-122"/>
                <a:ea typeface="微软雅黑" panose="020B0503020204020204" pitchFamily="34" charset="-122"/>
              </a:rPr>
              <a:t>It was renamed.(also known as "Beijing Normal Headquarters")</a:t>
            </a:r>
            <a:endParaRPr lang="en-US" sz="1000" dirty="0">
              <a:solidFill>
                <a:srgbClr val="6D6D6D"/>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90204" pitchFamily="34" charset="0"/>
            </a:endParaRPr>
          </a:p>
        </p:txBody>
      </p:sp>
      <p:sp>
        <p:nvSpPr>
          <p:cNvPr id="27" name="TextBox 26"/>
          <p:cNvSpPr txBox="1"/>
          <p:nvPr/>
        </p:nvSpPr>
        <p:spPr>
          <a:xfrm>
            <a:off x="9007929" y="2517743"/>
            <a:ext cx="1338828" cy="369332"/>
          </a:xfrm>
          <a:prstGeom prst="rect">
            <a:avLst/>
          </a:prstGeom>
          <a:noFill/>
        </p:spPr>
        <p:txBody>
          <a:bodyPr wrap="none" rtlCol="0">
            <a:spAutoFit/>
          </a:bodyPr>
          <a:lstStyle/>
          <a:p>
            <a:r>
              <a:rPr lang="en-US" b="1" dirty="0">
                <a:solidFill>
                  <a:schemeClr val="tx1">
                    <a:lumMod val="50000"/>
                    <a:lumOff val="50000"/>
                  </a:schemeClr>
                </a:solidFill>
                <a:latin typeface="Arial" panose="020B0604020202090204" pitchFamily="34" charset="0"/>
                <a:ea typeface="微软雅黑" panose="020B0503020204020204" pitchFamily="34" charset="-122"/>
                <a:cs typeface="Open Sans" panose="020B0606030504020204" pitchFamily="34" charset="0"/>
                <a:sym typeface="Arial" panose="020B0604020202090204" pitchFamily="34" charset="0"/>
              </a:rPr>
              <a:t>1912/02/05</a:t>
            </a:r>
          </a:p>
        </p:txBody>
      </p:sp>
      <p:sp>
        <p:nvSpPr>
          <p:cNvPr id="28" name="TextBox 27"/>
          <p:cNvSpPr txBox="1"/>
          <p:nvPr/>
        </p:nvSpPr>
        <p:spPr>
          <a:xfrm>
            <a:off x="8819074" y="3206060"/>
            <a:ext cx="2836772" cy="1477328"/>
          </a:xfrm>
          <a:prstGeom prst="rect">
            <a:avLst/>
          </a:prstGeom>
          <a:noFill/>
        </p:spPr>
        <p:txBody>
          <a:bodyPr wrap="square" rtlCol="0">
            <a:spAutoFit/>
          </a:bodyPr>
          <a:lstStyle/>
          <a:p>
            <a:r>
              <a:rPr lang="en-US" altLang="zh-CN" b="1" dirty="0">
                <a:solidFill>
                  <a:schemeClr val="accent6"/>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90204" pitchFamily="34" charset="0"/>
              </a:rPr>
              <a:t>Bank Of China</a:t>
            </a:r>
            <a:endParaRPr lang="zh-CN" altLang="en-US" b="1" dirty="0">
              <a:solidFill>
                <a:schemeClr val="accent6"/>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90204" pitchFamily="34" charset="0"/>
            </a:endParaRPr>
          </a:p>
          <a:p>
            <a:r>
              <a:rPr lang="en-US" altLang="zh-CN" dirty="0">
                <a:solidFill>
                  <a:srgbClr val="6D6D6D"/>
                </a:solidFill>
                <a:latin typeface="微软雅黑" panose="020B0503020204020204" pitchFamily="34" charset="-122"/>
                <a:ea typeface="微软雅黑" panose="020B0503020204020204" pitchFamily="34" charset="-122"/>
              </a:rPr>
              <a:t>Under the instructions of </a:t>
            </a:r>
            <a:r>
              <a:rPr lang="en-US" altLang="zh-CN" dirty="0">
                <a:solidFill>
                  <a:srgbClr val="C00000"/>
                </a:solidFill>
                <a:latin typeface="微软雅黑" panose="020B0503020204020204" pitchFamily="34" charset="-122"/>
                <a:ea typeface="微软雅黑" panose="020B0503020204020204" pitchFamily="34" charset="-122"/>
              </a:rPr>
              <a:t>Dr. Sun </a:t>
            </a:r>
            <a:r>
              <a:rPr lang="en-US" altLang="zh-CN" dirty="0" err="1">
                <a:solidFill>
                  <a:srgbClr val="C00000"/>
                </a:solidFill>
                <a:latin typeface="微软雅黑" panose="020B0503020204020204" pitchFamily="34" charset="-122"/>
                <a:ea typeface="微软雅黑" panose="020B0503020204020204" pitchFamily="34" charset="-122"/>
              </a:rPr>
              <a:t>Yat-sen</a:t>
            </a:r>
            <a:r>
              <a:rPr lang="en-US" altLang="zh-CN" dirty="0">
                <a:latin typeface="微软雅黑" panose="020B0503020204020204" pitchFamily="34" charset="-122"/>
                <a:ea typeface="微软雅黑" panose="020B0503020204020204" pitchFamily="34" charset="-122"/>
              </a:rPr>
              <a:t>, </a:t>
            </a:r>
            <a:r>
              <a:rPr lang="en-US" altLang="zh-CN" dirty="0">
                <a:solidFill>
                  <a:srgbClr val="6D6D6D"/>
                </a:solidFill>
                <a:latin typeface="微软雅黑" panose="020B0503020204020204" pitchFamily="34" charset="-122"/>
                <a:ea typeface="微软雅黑" panose="020B0503020204020204" pitchFamily="34" charset="-122"/>
              </a:rPr>
              <a:t>it was renamed and established in</a:t>
            </a:r>
            <a:r>
              <a:rPr lang="en-US" altLang="zh-CN" dirty="0">
                <a:latin typeface="微软雅黑" panose="020B0503020204020204" pitchFamily="34" charset="-122"/>
                <a:ea typeface="微软雅黑" panose="020B0503020204020204" pitchFamily="34" charset="-122"/>
              </a:rPr>
              <a:t> </a:t>
            </a:r>
            <a:r>
              <a:rPr lang="en-US" altLang="zh-CN" dirty="0">
                <a:solidFill>
                  <a:srgbClr val="C00000"/>
                </a:solidFill>
                <a:latin typeface="微软雅黑" panose="020B0503020204020204" pitchFamily="34" charset="-122"/>
                <a:ea typeface="微软雅黑" panose="020B0503020204020204" pitchFamily="34" charset="-122"/>
              </a:rPr>
              <a:t>Shanghai.</a:t>
            </a:r>
          </a:p>
        </p:txBody>
      </p:sp>
      <p:sp>
        <p:nvSpPr>
          <p:cNvPr id="29" name="Oval 43"/>
          <p:cNvSpPr/>
          <p:nvPr/>
        </p:nvSpPr>
        <p:spPr>
          <a:xfrm>
            <a:off x="208478" y="196486"/>
            <a:ext cx="684333" cy="684333"/>
          </a:xfrm>
          <a:prstGeom prst="ellipse">
            <a:avLst/>
          </a:prstGeom>
          <a:noFill/>
          <a:ln w="19050" cap="flat" cmpd="sng" algn="ctr">
            <a:solidFill>
              <a:srgbClr val="BA0B31"/>
            </a:solidFill>
            <a:prstDash val="solid"/>
            <a:miter lim="800000"/>
          </a:ln>
          <a:effectLst/>
        </p:spPr>
        <p:txBody>
          <a:bodyPr lIns="68570" tIns="34285" rIns="68570" bIns="34285" rtlCol="0" anchor="ctr"/>
          <a:lstStyle/>
          <a:p>
            <a:pPr algn="ctr" defTabSz="913765">
              <a:defRPr/>
            </a:pPr>
            <a:endParaRPr lang="id-ID" sz="3600" kern="0">
              <a:solidFill>
                <a:srgbClr val="FFFFFF"/>
              </a:solidFill>
              <a:latin typeface="微软雅黑" panose="020B0503020204020204" pitchFamily="34" charset="-122"/>
              <a:ea typeface="微软雅黑" panose="020B0503020204020204" pitchFamily="34" charset="-122"/>
            </a:endParaRPr>
          </a:p>
        </p:txBody>
      </p:sp>
      <p:sp>
        <p:nvSpPr>
          <p:cNvPr id="30" name="TextBox 19"/>
          <p:cNvSpPr txBox="1"/>
          <p:nvPr/>
        </p:nvSpPr>
        <p:spPr>
          <a:xfrm>
            <a:off x="912890" y="502539"/>
            <a:ext cx="2996634" cy="377016"/>
          </a:xfrm>
          <a:prstGeom prst="rect">
            <a:avLst/>
          </a:prstGeom>
          <a:noFill/>
        </p:spPr>
        <p:txBody>
          <a:bodyPr wrap="none" lIns="68570" tIns="34285" rIns="68570" bIns="34285" rtlCol="0">
            <a:spAutoFit/>
          </a:bodyPr>
          <a:lstStyle>
            <a:defPPr>
              <a:defRPr lang="zh-CN"/>
            </a:defPPr>
            <a:lvl1pPr marR="0" lvl="0" indent="0" fontAlgn="auto">
              <a:lnSpc>
                <a:spcPct val="100000"/>
              </a:lnSpc>
              <a:spcBef>
                <a:spcPts val="0"/>
              </a:spcBef>
              <a:spcAft>
                <a:spcPts val="0"/>
              </a:spcAft>
              <a:buClrTx/>
              <a:buSzTx/>
              <a:buFontTx/>
              <a:buNone/>
              <a:defRPr kumimoji="0" sz="1600" b="1" i="0" u="none" strike="noStrike" kern="0" cap="none" spc="0" normalizeH="0" baseline="0">
                <a:ln>
                  <a:noFill/>
                </a:ln>
                <a:solidFill>
                  <a:schemeClr val="tx1">
                    <a:lumMod val="95000"/>
                    <a:lumOff val="5000"/>
                  </a:schemeClr>
                </a:solidFill>
                <a:effectLst/>
                <a:uLnTx/>
                <a:uFillTx/>
                <a:latin typeface="Calibri Light" panose="020F0302020204030204" pitchFamily="34" charset="0"/>
              </a:defRPr>
            </a:lvl1pPr>
          </a:lstStyle>
          <a:p>
            <a:r>
              <a:rPr lang="en-US" altLang="zh-CN" sz="2000" dirty="0">
                <a:latin typeface="微软雅黑" panose="020B0503020204020204" pitchFamily="34" charset="-122"/>
                <a:ea typeface="微软雅黑" panose="020B0503020204020204" pitchFamily="34" charset="-122"/>
              </a:rPr>
              <a:t>Company background</a:t>
            </a:r>
          </a:p>
        </p:txBody>
      </p:sp>
      <p:cxnSp>
        <p:nvCxnSpPr>
          <p:cNvPr id="31" name="直接连接符 30"/>
          <p:cNvCxnSpPr/>
          <p:nvPr/>
        </p:nvCxnSpPr>
        <p:spPr>
          <a:xfrm>
            <a:off x="912890" y="882512"/>
            <a:ext cx="2767636" cy="0"/>
          </a:xfrm>
          <a:prstGeom prst="line">
            <a:avLst/>
          </a:prstGeom>
          <a:noFill/>
          <a:ln w="19050" cap="flat" cmpd="sng" algn="ctr">
            <a:solidFill>
              <a:srgbClr val="BA0B31"/>
            </a:solidFill>
            <a:prstDash val="solid"/>
            <a:headEnd type="none"/>
          </a:ln>
          <a:effectLst/>
        </p:spPr>
      </p:cxnSp>
      <p:sp>
        <p:nvSpPr>
          <p:cNvPr id="32" name="TextBox 43"/>
          <p:cNvSpPr txBox="1"/>
          <p:nvPr/>
        </p:nvSpPr>
        <p:spPr>
          <a:xfrm>
            <a:off x="230487" y="310002"/>
            <a:ext cx="627068" cy="523208"/>
          </a:xfrm>
          <a:prstGeom prst="rect">
            <a:avLst/>
          </a:prstGeom>
          <a:noFill/>
        </p:spPr>
        <p:txBody>
          <a:bodyPr wrap="none" lIns="91427" tIns="45714" rIns="91427" bIns="45714" rtlCol="0">
            <a:spAutoFit/>
          </a:bodyPr>
          <a:lstStyle/>
          <a:p>
            <a:pPr defTabSz="913765"/>
            <a:r>
              <a:rPr lang="en-US" altLang="zh-CN" sz="2800" b="1">
                <a:solidFill>
                  <a:srgbClr val="C00000"/>
                </a:solidFill>
                <a:latin typeface="微软雅黑" panose="020B0503020204020204" pitchFamily="34" charset="-122"/>
                <a:ea typeface="微软雅黑" panose="020B0503020204020204" pitchFamily="34" charset="-122"/>
              </a:rPr>
              <a:t>02</a:t>
            </a:r>
            <a:endParaRPr lang="zh-CN" altLang="en-US" sz="2800" b="1">
              <a:solidFill>
                <a:srgbClr val="C00000"/>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710" y="994335"/>
            <a:ext cx="2534629" cy="572657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advClick="0" advTm="1500">
        <p14:prism isInverted="1"/>
      </p:transition>
    </mc:Choice>
    <mc:Fallback xmlns="">
      <p:transition spd="slow"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heel(1)">
                                      <p:cBhvr>
                                        <p:cTn id="7" dur="250"/>
                                        <p:tgtEl>
                                          <p:spTgt spid="19"/>
                                        </p:tgtEl>
                                      </p:cBhvr>
                                    </p:animEffect>
                                  </p:childTnLst>
                                </p:cTn>
                              </p:par>
                              <p:par>
                                <p:cTn id="8" presetID="22" presetClass="entr" presetSubtype="2"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right)">
                                      <p:cBhvr>
                                        <p:cTn id="10" dur="250"/>
                                        <p:tgtEl>
                                          <p:spTgt spid="15"/>
                                        </p:tgtEl>
                                      </p:cBhvr>
                                    </p:animEffect>
                                  </p:childTnLst>
                                </p:cTn>
                              </p:par>
                              <p:par>
                                <p:cTn id="11" presetID="21" presetClass="entr" presetSubtype="2"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heel(2)">
                                      <p:cBhvr>
                                        <p:cTn id="13" dur="250"/>
                                        <p:tgtEl>
                                          <p:spTgt spid="18"/>
                                        </p:tgtEl>
                                      </p:cBhvr>
                                    </p:animEffect>
                                  </p:childTnLst>
                                </p:cTn>
                              </p:par>
                              <p:par>
                                <p:cTn id="14" presetID="22" presetClass="entr" presetSubtype="2"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right)">
                                      <p:cBhvr>
                                        <p:cTn id="16" dur="250"/>
                                        <p:tgtEl>
                                          <p:spTgt spid="13"/>
                                        </p:tgtEl>
                                      </p:cBhvr>
                                    </p:animEffect>
                                  </p:childTnLst>
                                </p:cTn>
                              </p:par>
                              <p:par>
                                <p:cTn id="17" presetID="21" presetClass="entr" presetSubtype="2"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heel(2)">
                                      <p:cBhvr>
                                        <p:cTn id="19" dur="250"/>
                                        <p:tgtEl>
                                          <p:spTgt spid="17"/>
                                        </p:tgtEl>
                                      </p:cBhvr>
                                    </p:animEffect>
                                  </p:childTnLst>
                                </p:cTn>
                              </p:par>
                              <p:par>
                                <p:cTn id="20" presetID="22" presetClass="entr" presetSubtype="2"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right)">
                                      <p:cBhvr>
                                        <p:cTn id="22" dur="250"/>
                                        <p:tgtEl>
                                          <p:spTgt spid="11"/>
                                        </p:tgtEl>
                                      </p:cBhvr>
                                    </p:animEffect>
                                  </p:childTnLst>
                                </p:cTn>
                              </p:par>
                              <p:par>
                                <p:cTn id="23" presetID="47"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250"/>
                                        <p:tgtEl>
                                          <p:spTgt spid="27"/>
                                        </p:tgtEl>
                                      </p:cBhvr>
                                    </p:animEffect>
                                    <p:anim calcmode="lin" valueType="num">
                                      <p:cBhvr>
                                        <p:cTn id="26" dur="250" fill="hold"/>
                                        <p:tgtEl>
                                          <p:spTgt spid="27"/>
                                        </p:tgtEl>
                                        <p:attrNameLst>
                                          <p:attrName>ppt_x</p:attrName>
                                        </p:attrNameLst>
                                      </p:cBhvr>
                                      <p:tavLst>
                                        <p:tav tm="0">
                                          <p:val>
                                            <p:strVal val="#ppt_x"/>
                                          </p:val>
                                        </p:tav>
                                        <p:tav tm="100000">
                                          <p:val>
                                            <p:strVal val="#ppt_x"/>
                                          </p:val>
                                        </p:tav>
                                      </p:tavLst>
                                    </p:anim>
                                    <p:anim calcmode="lin" valueType="num">
                                      <p:cBhvr>
                                        <p:cTn id="27" dur="250" fill="hold"/>
                                        <p:tgtEl>
                                          <p:spTgt spid="27"/>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250"/>
                                        <p:tgtEl>
                                          <p:spTgt spid="25"/>
                                        </p:tgtEl>
                                      </p:cBhvr>
                                    </p:animEffect>
                                    <p:anim calcmode="lin" valueType="num">
                                      <p:cBhvr>
                                        <p:cTn id="31" dur="250" fill="hold"/>
                                        <p:tgtEl>
                                          <p:spTgt spid="25"/>
                                        </p:tgtEl>
                                        <p:attrNameLst>
                                          <p:attrName>ppt_x</p:attrName>
                                        </p:attrNameLst>
                                      </p:cBhvr>
                                      <p:tavLst>
                                        <p:tav tm="0">
                                          <p:val>
                                            <p:strVal val="#ppt_x"/>
                                          </p:val>
                                        </p:tav>
                                        <p:tav tm="100000">
                                          <p:val>
                                            <p:strVal val="#ppt_x"/>
                                          </p:val>
                                        </p:tav>
                                      </p:tavLst>
                                    </p:anim>
                                    <p:anim calcmode="lin" valueType="num">
                                      <p:cBhvr>
                                        <p:cTn id="32" dur="250" fill="hold"/>
                                        <p:tgtEl>
                                          <p:spTgt spid="25"/>
                                        </p:tgtEl>
                                        <p:attrNameLst>
                                          <p:attrName>ppt_y</p:attrName>
                                        </p:attrNameLst>
                                      </p:cBhvr>
                                      <p:tavLst>
                                        <p:tav tm="0">
                                          <p:val>
                                            <p:strVal val="#ppt_y+.1"/>
                                          </p:val>
                                        </p:tav>
                                        <p:tav tm="100000">
                                          <p:val>
                                            <p:strVal val="#ppt_y"/>
                                          </p:val>
                                        </p:tav>
                                      </p:tavLst>
                                    </p:anim>
                                  </p:childTnLst>
                                </p:cTn>
                              </p:par>
                              <p:par>
                                <p:cTn id="33" presetID="47"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250"/>
                                        <p:tgtEl>
                                          <p:spTgt spid="23"/>
                                        </p:tgtEl>
                                      </p:cBhvr>
                                    </p:animEffect>
                                    <p:anim calcmode="lin" valueType="num">
                                      <p:cBhvr>
                                        <p:cTn id="36" dur="250" fill="hold"/>
                                        <p:tgtEl>
                                          <p:spTgt spid="23"/>
                                        </p:tgtEl>
                                        <p:attrNameLst>
                                          <p:attrName>ppt_x</p:attrName>
                                        </p:attrNameLst>
                                      </p:cBhvr>
                                      <p:tavLst>
                                        <p:tav tm="0">
                                          <p:val>
                                            <p:strVal val="#ppt_x"/>
                                          </p:val>
                                        </p:tav>
                                        <p:tav tm="100000">
                                          <p:val>
                                            <p:strVal val="#ppt_x"/>
                                          </p:val>
                                        </p:tav>
                                      </p:tavLst>
                                    </p:anim>
                                    <p:anim calcmode="lin" valueType="num">
                                      <p:cBhvr>
                                        <p:cTn id="37" dur="250" fill="hold"/>
                                        <p:tgtEl>
                                          <p:spTgt spid="23"/>
                                        </p:tgtEl>
                                        <p:attrNameLst>
                                          <p:attrName>ppt_y</p:attrName>
                                        </p:attrNameLst>
                                      </p:cBhvr>
                                      <p:tavLst>
                                        <p:tav tm="0">
                                          <p:val>
                                            <p:strVal val="#ppt_y-.1"/>
                                          </p:val>
                                        </p:tav>
                                        <p:tav tm="100000">
                                          <p:val>
                                            <p:strVal val="#ppt_y"/>
                                          </p:val>
                                        </p:tav>
                                      </p:tavLst>
                                    </p:anim>
                                  </p:childTnLst>
                                </p:cTn>
                              </p:par>
                              <p:par>
                                <p:cTn id="38" presetID="52" presetClass="entr" presetSubtype="0" fill="hold" grpId="0" nodeType="withEffect">
                                  <p:stCondLst>
                                    <p:cond delay="0"/>
                                  </p:stCondLst>
                                  <p:childTnLst>
                                    <p:set>
                                      <p:cBhvr>
                                        <p:cTn id="39" dur="1" fill="hold">
                                          <p:stCondLst>
                                            <p:cond delay="0"/>
                                          </p:stCondLst>
                                        </p:cTn>
                                        <p:tgtEl>
                                          <p:spTgt spid="24"/>
                                        </p:tgtEl>
                                        <p:attrNameLst>
                                          <p:attrName>style.visibility</p:attrName>
                                        </p:attrNameLst>
                                      </p:cBhvr>
                                      <p:to>
                                        <p:strVal val="visible"/>
                                      </p:to>
                                    </p:set>
                                    <p:animScale>
                                      <p:cBhvr>
                                        <p:cTn id="40" dur="250" decel="50000" fill="hold">
                                          <p:stCondLst>
                                            <p:cond delay="0"/>
                                          </p:stCondLst>
                                        </p:cTn>
                                        <p:tgtEl>
                                          <p:spTgt spid="2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1" dur="250" decel="50000" fill="hold">
                                          <p:stCondLst>
                                            <p:cond delay="0"/>
                                          </p:stCondLst>
                                        </p:cTn>
                                        <p:tgtEl>
                                          <p:spTgt spid="24"/>
                                        </p:tgtEl>
                                        <p:attrNameLst>
                                          <p:attrName>ppt_x</p:attrName>
                                          <p:attrName>ppt_y</p:attrName>
                                        </p:attrNameLst>
                                      </p:cBhvr>
                                    </p:animMotion>
                                    <p:animEffect transition="in" filter="fade">
                                      <p:cBhvr>
                                        <p:cTn id="42" dur="250"/>
                                        <p:tgtEl>
                                          <p:spTgt spid="24"/>
                                        </p:tgtEl>
                                      </p:cBhvr>
                                    </p:animEffect>
                                  </p:childTnLst>
                                </p:cTn>
                              </p:par>
                              <p:par>
                                <p:cTn id="43" presetID="52"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animScale>
                                      <p:cBhvr>
                                        <p:cTn id="45" dur="250" decel="50000" fill="hold">
                                          <p:stCondLst>
                                            <p:cond delay="0"/>
                                          </p:stCondLst>
                                        </p:cTn>
                                        <p:tgtEl>
                                          <p:spTgt spid="2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6" dur="250" decel="50000" fill="hold">
                                          <p:stCondLst>
                                            <p:cond delay="0"/>
                                          </p:stCondLst>
                                        </p:cTn>
                                        <p:tgtEl>
                                          <p:spTgt spid="26"/>
                                        </p:tgtEl>
                                        <p:attrNameLst>
                                          <p:attrName>ppt_x</p:attrName>
                                          <p:attrName>ppt_y</p:attrName>
                                        </p:attrNameLst>
                                      </p:cBhvr>
                                    </p:animMotion>
                                    <p:animEffect transition="in" filter="fade">
                                      <p:cBhvr>
                                        <p:cTn id="47" dur="250"/>
                                        <p:tgtEl>
                                          <p:spTgt spid="26"/>
                                        </p:tgtEl>
                                      </p:cBhvr>
                                    </p:animEffect>
                                  </p:childTnLst>
                                </p:cTn>
                              </p:par>
                              <p:par>
                                <p:cTn id="48" presetID="52" presetClass="entr" presetSubtype="0" fill="hold" grpId="0" nodeType="withEffect">
                                  <p:stCondLst>
                                    <p:cond delay="0"/>
                                  </p:stCondLst>
                                  <p:childTnLst>
                                    <p:set>
                                      <p:cBhvr>
                                        <p:cTn id="49" dur="1" fill="hold">
                                          <p:stCondLst>
                                            <p:cond delay="0"/>
                                          </p:stCondLst>
                                        </p:cTn>
                                        <p:tgtEl>
                                          <p:spTgt spid="28"/>
                                        </p:tgtEl>
                                        <p:attrNameLst>
                                          <p:attrName>style.visibility</p:attrName>
                                        </p:attrNameLst>
                                      </p:cBhvr>
                                      <p:to>
                                        <p:strVal val="visible"/>
                                      </p:to>
                                    </p:set>
                                    <p:animScale>
                                      <p:cBhvr>
                                        <p:cTn id="50" dur="250" decel="50000" fill="hold">
                                          <p:stCondLst>
                                            <p:cond delay="0"/>
                                          </p:stCondLst>
                                        </p:cTn>
                                        <p:tgtEl>
                                          <p:spTgt spid="2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1" dur="250" decel="50000" fill="hold">
                                          <p:stCondLst>
                                            <p:cond delay="0"/>
                                          </p:stCondLst>
                                        </p:cTn>
                                        <p:tgtEl>
                                          <p:spTgt spid="28"/>
                                        </p:tgtEl>
                                        <p:attrNameLst>
                                          <p:attrName>ppt_x</p:attrName>
                                          <p:attrName>ppt_y</p:attrName>
                                        </p:attrNameLst>
                                      </p:cBhvr>
                                    </p:animMotion>
                                    <p:animEffect transition="in" filter="fade">
                                      <p:cBhvr>
                                        <p:cTn id="52" dur="250"/>
                                        <p:tgtEl>
                                          <p:spTgt spid="28"/>
                                        </p:tgtEl>
                                      </p:cBhvr>
                                    </p:animEffect>
                                  </p:childTnLst>
                                </p:cTn>
                              </p:par>
                              <p:par>
                                <p:cTn id="53" presetID="21" presetClass="entr" presetSubtype="2"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wheel(2)">
                                      <p:cBhvr>
                                        <p:cTn id="55" dur="250"/>
                                        <p:tgtEl>
                                          <p:spTgt spid="29"/>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32"/>
                                        </p:tgtEl>
                                        <p:attrNameLst>
                                          <p:attrName>style.visibility</p:attrName>
                                        </p:attrNameLst>
                                      </p:cBhvr>
                                      <p:to>
                                        <p:strVal val="visible"/>
                                      </p:to>
                                    </p:set>
                                    <p:animEffect transition="in" filter="wipe(down)">
                                      <p:cBhvr>
                                        <p:cTn id="58" dur="250"/>
                                        <p:tgtEl>
                                          <p:spTgt spid="32"/>
                                        </p:tgtEl>
                                      </p:cBhvr>
                                    </p:animEffect>
                                  </p:childTnLst>
                                </p:cTn>
                              </p:par>
                              <p:par>
                                <p:cTn id="59" presetID="22" presetClass="entr" presetSubtype="8" fill="hold" nodeType="withEffect">
                                  <p:stCondLst>
                                    <p:cond delay="0"/>
                                  </p:stCondLst>
                                  <p:childTnLst>
                                    <p:set>
                                      <p:cBhvr>
                                        <p:cTn id="60" dur="1" fill="hold">
                                          <p:stCondLst>
                                            <p:cond delay="0"/>
                                          </p:stCondLst>
                                        </p:cTn>
                                        <p:tgtEl>
                                          <p:spTgt spid="31"/>
                                        </p:tgtEl>
                                        <p:attrNameLst>
                                          <p:attrName>style.visibility</p:attrName>
                                        </p:attrNameLst>
                                      </p:cBhvr>
                                      <p:to>
                                        <p:strVal val="visible"/>
                                      </p:to>
                                    </p:set>
                                    <p:animEffect transition="in" filter="wipe(left)">
                                      <p:cBhvr>
                                        <p:cTn id="61" dur="250"/>
                                        <p:tgtEl>
                                          <p:spTgt spid="31"/>
                                        </p:tgtEl>
                                      </p:cBhvr>
                                    </p:animEffect>
                                  </p:childTnLst>
                                </p:cTn>
                              </p:par>
                              <p:par>
                                <p:cTn id="62" presetID="12" presetClass="entr" presetSubtype="8" fill="hold" grpId="0" nodeType="withEffect">
                                  <p:stCondLst>
                                    <p:cond delay="0"/>
                                  </p:stCondLst>
                                  <p:childTnLst>
                                    <p:set>
                                      <p:cBhvr>
                                        <p:cTn id="63" dur="1" fill="hold">
                                          <p:stCondLst>
                                            <p:cond delay="0"/>
                                          </p:stCondLst>
                                        </p:cTn>
                                        <p:tgtEl>
                                          <p:spTgt spid="30"/>
                                        </p:tgtEl>
                                        <p:attrNameLst>
                                          <p:attrName>style.visibility</p:attrName>
                                        </p:attrNameLst>
                                      </p:cBhvr>
                                      <p:to>
                                        <p:strVal val="visible"/>
                                      </p:to>
                                    </p:set>
                                    <p:anim calcmode="lin" valueType="num">
                                      <p:cBhvr additive="base">
                                        <p:cTn id="64" dur="250"/>
                                        <p:tgtEl>
                                          <p:spTgt spid="30"/>
                                        </p:tgtEl>
                                        <p:attrNameLst>
                                          <p:attrName>ppt_x</p:attrName>
                                        </p:attrNameLst>
                                      </p:cBhvr>
                                      <p:tavLst>
                                        <p:tav tm="0">
                                          <p:val>
                                            <p:strVal val="#ppt_x-#ppt_w*1.125000"/>
                                          </p:val>
                                        </p:tav>
                                        <p:tav tm="100000">
                                          <p:val>
                                            <p:strVal val="#ppt_x"/>
                                          </p:val>
                                        </p:tav>
                                      </p:tavLst>
                                    </p:anim>
                                    <p:animEffect transition="in" filter="wipe(right)">
                                      <p:cBhvr>
                                        <p:cTn id="65" dur="25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3" grpId="0"/>
      <p:bldP spid="24" grpId="0"/>
      <p:bldP spid="25" grpId="0"/>
      <p:bldP spid="26" grpId="0"/>
      <p:bldP spid="27" grpId="0"/>
      <p:bldP spid="28" grpId="0"/>
      <p:bldP spid="29" grpId="0" animBg="1"/>
      <p:bldP spid="30" grpId="0"/>
      <p:bldP spid="3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843930" y="2466611"/>
            <a:ext cx="2504140" cy="2504140"/>
          </a:xfrm>
          <a:custGeom>
            <a:avLst/>
            <a:gdLst>
              <a:gd name="connsiteX0" fmla="*/ 0 w 2504140"/>
              <a:gd name="connsiteY0" fmla="*/ 1252070 h 2504140"/>
              <a:gd name="connsiteX1" fmla="*/ 1252070 w 2504140"/>
              <a:gd name="connsiteY1" fmla="*/ 0 h 2504140"/>
              <a:gd name="connsiteX2" fmla="*/ 2504140 w 2504140"/>
              <a:gd name="connsiteY2" fmla="*/ 1252070 h 2504140"/>
              <a:gd name="connsiteX3" fmla="*/ 1252070 w 2504140"/>
              <a:gd name="connsiteY3" fmla="*/ 2504140 h 2504140"/>
              <a:gd name="connsiteX4" fmla="*/ 0 w 2504140"/>
              <a:gd name="connsiteY4" fmla="*/ 1252070 h 25041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4140" h="2504140">
                <a:moveTo>
                  <a:pt x="0" y="1252070"/>
                </a:moveTo>
                <a:cubicBezTo>
                  <a:pt x="0" y="560571"/>
                  <a:pt x="560571" y="0"/>
                  <a:pt x="1252070" y="0"/>
                </a:cubicBezTo>
                <a:cubicBezTo>
                  <a:pt x="1943569" y="0"/>
                  <a:pt x="2504140" y="560571"/>
                  <a:pt x="2504140" y="1252070"/>
                </a:cubicBezTo>
                <a:cubicBezTo>
                  <a:pt x="2504140" y="1943569"/>
                  <a:pt x="1943569" y="2504140"/>
                  <a:pt x="1252070" y="2504140"/>
                </a:cubicBezTo>
                <a:cubicBezTo>
                  <a:pt x="560571" y="2504140"/>
                  <a:pt x="0" y="1943569"/>
                  <a:pt x="0" y="1252070"/>
                </a:cubicBezTo>
                <a:close/>
              </a:path>
            </a:pathLst>
          </a:custGeom>
          <a:solidFill>
            <a:schemeClr val="accent6"/>
          </a:solidFill>
          <a:ln w="3175"/>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437843" tIns="437843" rIns="437843" bIns="437843" numCol="1" spcCol="1270" anchor="ctr" anchorCtr="0">
            <a:noAutofit/>
          </a:bodyPr>
          <a:lstStyle/>
          <a:p>
            <a:pPr lvl="0" algn="ctr" defTabSz="2489200">
              <a:lnSpc>
                <a:spcPct val="90000"/>
              </a:lnSpc>
              <a:spcBef>
                <a:spcPct val="0"/>
              </a:spcBef>
              <a:spcAft>
                <a:spcPct val="35000"/>
              </a:spcAft>
            </a:pPr>
            <a:endParaRPr lang="en-US" sz="5600" kern="1200">
              <a:latin typeface="Arial" panose="020B0604020202090204" pitchFamily="34" charset="0"/>
              <a:ea typeface="微软雅黑" panose="020B0503020204020204" pitchFamily="34" charset="-122"/>
              <a:sym typeface="Arial" panose="020B0604020202090204" pitchFamily="34" charset="0"/>
            </a:endParaRPr>
          </a:p>
        </p:txBody>
      </p:sp>
      <p:sp>
        <p:nvSpPr>
          <p:cNvPr id="10" name="Freeform 9"/>
          <p:cNvSpPr/>
          <p:nvPr/>
        </p:nvSpPr>
        <p:spPr>
          <a:xfrm>
            <a:off x="5469965" y="1461875"/>
            <a:ext cx="1252070" cy="1252070"/>
          </a:xfrm>
          <a:custGeom>
            <a:avLst/>
            <a:gdLst>
              <a:gd name="connsiteX0" fmla="*/ 0 w 1252070"/>
              <a:gd name="connsiteY0" fmla="*/ 626035 h 1252070"/>
              <a:gd name="connsiteX1" fmla="*/ 626035 w 1252070"/>
              <a:gd name="connsiteY1" fmla="*/ 0 h 1252070"/>
              <a:gd name="connsiteX2" fmla="*/ 1252070 w 1252070"/>
              <a:gd name="connsiteY2" fmla="*/ 626035 h 1252070"/>
              <a:gd name="connsiteX3" fmla="*/ 626035 w 1252070"/>
              <a:gd name="connsiteY3" fmla="*/ 1252070 h 1252070"/>
              <a:gd name="connsiteX4" fmla="*/ 0 w 1252070"/>
              <a:gd name="connsiteY4" fmla="*/ 626035 h 12520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070" h="1252070">
                <a:moveTo>
                  <a:pt x="0" y="626035"/>
                </a:moveTo>
                <a:cubicBezTo>
                  <a:pt x="0" y="280285"/>
                  <a:pt x="280285" y="0"/>
                  <a:pt x="626035" y="0"/>
                </a:cubicBezTo>
                <a:cubicBezTo>
                  <a:pt x="971785" y="0"/>
                  <a:pt x="1252070" y="280285"/>
                  <a:pt x="1252070" y="626035"/>
                </a:cubicBezTo>
                <a:cubicBezTo>
                  <a:pt x="1252070" y="971785"/>
                  <a:pt x="971785" y="1252070"/>
                  <a:pt x="626035" y="1252070"/>
                </a:cubicBezTo>
                <a:cubicBezTo>
                  <a:pt x="280285" y="1252070"/>
                  <a:pt x="0" y="971785"/>
                  <a:pt x="0" y="626035"/>
                </a:cubicBezTo>
                <a:close/>
              </a:path>
            </a:pathLst>
          </a:custGeom>
          <a:solidFill>
            <a:schemeClr val="tx1">
              <a:lumMod val="65000"/>
              <a:lumOff val="35000"/>
            </a:schemeClr>
          </a:solidFill>
          <a:ln w="3175"/>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218921" tIns="218921" rIns="218921" bIns="218921" numCol="1" spcCol="1270" anchor="ctr" anchorCtr="0">
            <a:noAutofit/>
          </a:bodyPr>
          <a:lstStyle/>
          <a:p>
            <a:pPr lvl="0" algn="ctr" defTabSz="1244600">
              <a:lnSpc>
                <a:spcPct val="90000"/>
              </a:lnSpc>
              <a:spcBef>
                <a:spcPct val="0"/>
              </a:spcBef>
              <a:spcAft>
                <a:spcPct val="35000"/>
              </a:spcAft>
            </a:pPr>
            <a:r>
              <a:rPr lang="en-US" sz="3600" kern="1200" dirty="0">
                <a:solidFill>
                  <a:schemeClr val="bg1"/>
                </a:solidFill>
                <a:latin typeface="Arial" panose="020B0604020202090204" pitchFamily="34" charset="0"/>
                <a:ea typeface="微软雅黑" panose="020B0503020204020204" pitchFamily="34" charset="-122"/>
                <a:sym typeface="Arial" panose="020B0604020202090204" pitchFamily="34" charset="0"/>
              </a:rPr>
              <a:t>B</a:t>
            </a:r>
          </a:p>
        </p:txBody>
      </p:sp>
      <p:sp>
        <p:nvSpPr>
          <p:cNvPr id="11" name="Freeform 10"/>
          <p:cNvSpPr/>
          <p:nvPr/>
        </p:nvSpPr>
        <p:spPr>
          <a:xfrm>
            <a:off x="7100737" y="3092646"/>
            <a:ext cx="1252070" cy="1252070"/>
          </a:xfrm>
          <a:custGeom>
            <a:avLst/>
            <a:gdLst>
              <a:gd name="connsiteX0" fmla="*/ 0 w 1252070"/>
              <a:gd name="connsiteY0" fmla="*/ 626035 h 1252070"/>
              <a:gd name="connsiteX1" fmla="*/ 626035 w 1252070"/>
              <a:gd name="connsiteY1" fmla="*/ 0 h 1252070"/>
              <a:gd name="connsiteX2" fmla="*/ 1252070 w 1252070"/>
              <a:gd name="connsiteY2" fmla="*/ 626035 h 1252070"/>
              <a:gd name="connsiteX3" fmla="*/ 626035 w 1252070"/>
              <a:gd name="connsiteY3" fmla="*/ 1252070 h 1252070"/>
              <a:gd name="connsiteX4" fmla="*/ 0 w 1252070"/>
              <a:gd name="connsiteY4" fmla="*/ 626035 h 12520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070" h="1252070">
                <a:moveTo>
                  <a:pt x="0" y="626035"/>
                </a:moveTo>
                <a:cubicBezTo>
                  <a:pt x="0" y="280285"/>
                  <a:pt x="280285" y="0"/>
                  <a:pt x="626035" y="0"/>
                </a:cubicBezTo>
                <a:cubicBezTo>
                  <a:pt x="971785" y="0"/>
                  <a:pt x="1252070" y="280285"/>
                  <a:pt x="1252070" y="626035"/>
                </a:cubicBezTo>
                <a:cubicBezTo>
                  <a:pt x="1252070" y="971785"/>
                  <a:pt x="971785" y="1252070"/>
                  <a:pt x="626035" y="1252070"/>
                </a:cubicBezTo>
                <a:cubicBezTo>
                  <a:pt x="280285" y="1252070"/>
                  <a:pt x="0" y="971785"/>
                  <a:pt x="0" y="626035"/>
                </a:cubicBezTo>
                <a:close/>
              </a:path>
            </a:pathLst>
          </a:custGeom>
          <a:solidFill>
            <a:schemeClr val="accent6"/>
          </a:solidFill>
          <a:ln w="3175"/>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218921" tIns="218921" rIns="218921" bIns="218921" numCol="1" spcCol="1270" anchor="ctr" anchorCtr="0">
            <a:noAutofit/>
          </a:bodyPr>
          <a:lstStyle/>
          <a:p>
            <a:pPr lvl="0" algn="ctr" defTabSz="1244600">
              <a:lnSpc>
                <a:spcPct val="90000"/>
              </a:lnSpc>
              <a:spcBef>
                <a:spcPct val="0"/>
              </a:spcBef>
              <a:spcAft>
                <a:spcPct val="35000"/>
              </a:spcAft>
            </a:pPr>
            <a:r>
              <a:rPr lang="en-US" sz="3600" kern="1200">
                <a:solidFill>
                  <a:schemeClr val="bg1"/>
                </a:solidFill>
                <a:latin typeface="Arial" panose="020B0604020202090204" pitchFamily="34" charset="0"/>
                <a:ea typeface="微软雅黑" panose="020B0503020204020204" pitchFamily="34" charset="-122"/>
                <a:sym typeface="Arial" panose="020B0604020202090204" pitchFamily="34" charset="0"/>
              </a:rPr>
              <a:t>D</a:t>
            </a:r>
          </a:p>
        </p:txBody>
      </p:sp>
      <p:sp>
        <p:nvSpPr>
          <p:cNvPr id="12" name="Freeform 11"/>
          <p:cNvSpPr/>
          <p:nvPr/>
        </p:nvSpPr>
        <p:spPr>
          <a:xfrm>
            <a:off x="5469965" y="4723418"/>
            <a:ext cx="1252070" cy="1252070"/>
          </a:xfrm>
          <a:custGeom>
            <a:avLst/>
            <a:gdLst>
              <a:gd name="connsiteX0" fmla="*/ 0 w 1252070"/>
              <a:gd name="connsiteY0" fmla="*/ 626035 h 1252070"/>
              <a:gd name="connsiteX1" fmla="*/ 626035 w 1252070"/>
              <a:gd name="connsiteY1" fmla="*/ 0 h 1252070"/>
              <a:gd name="connsiteX2" fmla="*/ 1252070 w 1252070"/>
              <a:gd name="connsiteY2" fmla="*/ 626035 h 1252070"/>
              <a:gd name="connsiteX3" fmla="*/ 626035 w 1252070"/>
              <a:gd name="connsiteY3" fmla="*/ 1252070 h 1252070"/>
              <a:gd name="connsiteX4" fmla="*/ 0 w 1252070"/>
              <a:gd name="connsiteY4" fmla="*/ 626035 h 12520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070" h="1252070">
                <a:moveTo>
                  <a:pt x="0" y="626035"/>
                </a:moveTo>
                <a:cubicBezTo>
                  <a:pt x="0" y="280285"/>
                  <a:pt x="280285" y="0"/>
                  <a:pt x="626035" y="0"/>
                </a:cubicBezTo>
                <a:cubicBezTo>
                  <a:pt x="971785" y="0"/>
                  <a:pt x="1252070" y="280285"/>
                  <a:pt x="1252070" y="626035"/>
                </a:cubicBezTo>
                <a:cubicBezTo>
                  <a:pt x="1252070" y="971785"/>
                  <a:pt x="971785" y="1252070"/>
                  <a:pt x="626035" y="1252070"/>
                </a:cubicBezTo>
                <a:cubicBezTo>
                  <a:pt x="280285" y="1252070"/>
                  <a:pt x="0" y="971785"/>
                  <a:pt x="0" y="626035"/>
                </a:cubicBezTo>
                <a:close/>
              </a:path>
            </a:pathLst>
          </a:custGeom>
          <a:solidFill>
            <a:schemeClr val="tx1">
              <a:lumMod val="65000"/>
              <a:lumOff val="35000"/>
            </a:schemeClr>
          </a:solidFill>
          <a:ln w="3175"/>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218921" tIns="218921" rIns="218921" bIns="218921" numCol="1" spcCol="1270" anchor="ctr" anchorCtr="0">
            <a:noAutofit/>
          </a:bodyPr>
          <a:lstStyle/>
          <a:p>
            <a:pPr lvl="0" algn="ctr" defTabSz="1244600">
              <a:lnSpc>
                <a:spcPct val="90000"/>
              </a:lnSpc>
              <a:spcBef>
                <a:spcPct val="0"/>
              </a:spcBef>
              <a:spcAft>
                <a:spcPct val="35000"/>
              </a:spcAft>
            </a:pPr>
            <a:r>
              <a:rPr lang="en-US" sz="3600" kern="1200">
                <a:solidFill>
                  <a:schemeClr val="bg1"/>
                </a:solidFill>
                <a:latin typeface="Arial" panose="020B0604020202090204" pitchFamily="34" charset="0"/>
                <a:ea typeface="微软雅黑" panose="020B0503020204020204" pitchFamily="34" charset="-122"/>
                <a:sym typeface="Arial" panose="020B0604020202090204" pitchFamily="34" charset="0"/>
              </a:rPr>
              <a:t>C</a:t>
            </a:r>
          </a:p>
        </p:txBody>
      </p:sp>
      <p:sp>
        <p:nvSpPr>
          <p:cNvPr id="13" name="Freeform 12"/>
          <p:cNvSpPr/>
          <p:nvPr/>
        </p:nvSpPr>
        <p:spPr>
          <a:xfrm>
            <a:off x="3839194" y="3092646"/>
            <a:ext cx="1252070" cy="1252070"/>
          </a:xfrm>
          <a:custGeom>
            <a:avLst/>
            <a:gdLst>
              <a:gd name="connsiteX0" fmla="*/ 0 w 1252070"/>
              <a:gd name="connsiteY0" fmla="*/ 626035 h 1252070"/>
              <a:gd name="connsiteX1" fmla="*/ 626035 w 1252070"/>
              <a:gd name="connsiteY1" fmla="*/ 0 h 1252070"/>
              <a:gd name="connsiteX2" fmla="*/ 1252070 w 1252070"/>
              <a:gd name="connsiteY2" fmla="*/ 626035 h 1252070"/>
              <a:gd name="connsiteX3" fmla="*/ 626035 w 1252070"/>
              <a:gd name="connsiteY3" fmla="*/ 1252070 h 1252070"/>
              <a:gd name="connsiteX4" fmla="*/ 0 w 1252070"/>
              <a:gd name="connsiteY4" fmla="*/ 626035 h 12520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070" h="1252070">
                <a:moveTo>
                  <a:pt x="0" y="626035"/>
                </a:moveTo>
                <a:cubicBezTo>
                  <a:pt x="0" y="280285"/>
                  <a:pt x="280285" y="0"/>
                  <a:pt x="626035" y="0"/>
                </a:cubicBezTo>
                <a:cubicBezTo>
                  <a:pt x="971785" y="0"/>
                  <a:pt x="1252070" y="280285"/>
                  <a:pt x="1252070" y="626035"/>
                </a:cubicBezTo>
                <a:cubicBezTo>
                  <a:pt x="1252070" y="971785"/>
                  <a:pt x="971785" y="1252070"/>
                  <a:pt x="626035" y="1252070"/>
                </a:cubicBezTo>
                <a:cubicBezTo>
                  <a:pt x="280285" y="1252070"/>
                  <a:pt x="0" y="971785"/>
                  <a:pt x="0" y="626035"/>
                </a:cubicBezTo>
                <a:close/>
              </a:path>
            </a:pathLst>
          </a:custGeom>
          <a:solidFill>
            <a:schemeClr val="accent6"/>
          </a:solidFill>
          <a:ln w="3175"/>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218921" tIns="218921" rIns="218921" bIns="218921" numCol="1" spcCol="1270" anchor="ctr" anchorCtr="0">
            <a:noAutofit/>
          </a:bodyPr>
          <a:lstStyle/>
          <a:p>
            <a:pPr lvl="0" algn="ctr" defTabSz="1244600">
              <a:lnSpc>
                <a:spcPct val="90000"/>
              </a:lnSpc>
              <a:spcBef>
                <a:spcPct val="0"/>
              </a:spcBef>
              <a:spcAft>
                <a:spcPct val="35000"/>
              </a:spcAft>
            </a:pPr>
            <a:r>
              <a:rPr lang="en-US" sz="3600" kern="1200">
                <a:solidFill>
                  <a:schemeClr val="bg1"/>
                </a:solidFill>
                <a:latin typeface="Arial" panose="020B0604020202090204" pitchFamily="34" charset="0"/>
                <a:ea typeface="微软雅黑" panose="020B0503020204020204" pitchFamily="34" charset="-122"/>
                <a:sym typeface="Arial" panose="020B0604020202090204" pitchFamily="34" charset="0"/>
              </a:rPr>
              <a:t>A</a:t>
            </a:r>
          </a:p>
        </p:txBody>
      </p:sp>
      <p:sp>
        <p:nvSpPr>
          <p:cNvPr id="14" name="TextBox 13"/>
          <p:cNvSpPr txBox="1"/>
          <p:nvPr/>
        </p:nvSpPr>
        <p:spPr>
          <a:xfrm>
            <a:off x="5091264" y="3356465"/>
            <a:ext cx="1968335" cy="830997"/>
          </a:xfrm>
          <a:prstGeom prst="rect">
            <a:avLst/>
          </a:prstGeom>
          <a:noFill/>
          <a:ln w="3175">
            <a:noFill/>
          </a:ln>
        </p:spPr>
        <p:txBody>
          <a:bodyPr wrap="square" rtlCol="0">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Main business</a:t>
            </a:r>
          </a:p>
        </p:txBody>
      </p:sp>
      <p:sp>
        <p:nvSpPr>
          <p:cNvPr id="19" name="Oval 18"/>
          <p:cNvSpPr/>
          <p:nvPr/>
        </p:nvSpPr>
        <p:spPr>
          <a:xfrm>
            <a:off x="426891" y="2455922"/>
            <a:ext cx="392048" cy="39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bg1"/>
                </a:solidFill>
                <a:latin typeface="Arial" panose="020B0604020202090204" pitchFamily="34" charset="0"/>
                <a:ea typeface="微软雅黑" panose="020B0503020204020204" pitchFamily="34" charset="-122"/>
                <a:sym typeface="Arial" panose="020B0604020202090204" pitchFamily="34" charset="0"/>
              </a:rPr>
              <a:t>A</a:t>
            </a:r>
            <a:endParaRPr lang="en-US" sz="600">
              <a:solidFill>
                <a:schemeClr val="bg1"/>
              </a:solidFill>
              <a:latin typeface="Arial" panose="020B0604020202090204" pitchFamily="34" charset="0"/>
              <a:ea typeface="微软雅黑" panose="020B0503020204020204" pitchFamily="34" charset="-122"/>
              <a:sym typeface="Arial" panose="020B0604020202090204" pitchFamily="34" charset="0"/>
            </a:endParaRPr>
          </a:p>
        </p:txBody>
      </p:sp>
      <p:sp>
        <p:nvSpPr>
          <p:cNvPr id="20" name="TextBox 19"/>
          <p:cNvSpPr txBox="1"/>
          <p:nvPr/>
        </p:nvSpPr>
        <p:spPr>
          <a:xfrm>
            <a:off x="971433" y="2374947"/>
            <a:ext cx="2867760" cy="1630045"/>
          </a:xfrm>
          <a:prstGeom prst="rect">
            <a:avLst/>
          </a:prstGeom>
          <a:noFill/>
        </p:spPr>
        <p:txBody>
          <a:bodyPr wrap="square" rtlCol="0">
            <a:spAutoFit/>
          </a:bodyPr>
          <a:lstStyle/>
          <a:p>
            <a:r>
              <a:rPr lang="en-US" altLang="zh-CN" sz="2000" b="1" dirty="0">
                <a:solidFill>
                  <a:srgbClr val="BA0B31"/>
                </a:solidFill>
                <a:latin typeface="微软雅黑" panose="020B0503020204020204" pitchFamily="34" charset="-122"/>
                <a:ea typeface="微软雅黑" panose="020B0503020204020204" pitchFamily="34" charset="-122"/>
              </a:rPr>
              <a:t>Commercial banking</a:t>
            </a:r>
          </a:p>
          <a:p>
            <a:r>
              <a:rPr lang="en-US" altLang="zh-CN" sz="1600" dirty="0">
                <a:solidFill>
                  <a:srgbClr val="6D6D6D"/>
                </a:solidFill>
                <a:latin typeface="微软雅黑" panose="020B0503020204020204" pitchFamily="34" charset="-122"/>
                <a:ea typeface="微软雅黑" panose="020B0503020204020204" pitchFamily="34" charset="-122"/>
              </a:rPr>
              <a:t>It is the traditional main business of BOC, including corporate finance, personal finance and financial market Business.</a:t>
            </a:r>
            <a:endParaRPr lang="en-US" sz="1100" dirty="0">
              <a:solidFill>
                <a:srgbClr val="6D6D6D"/>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90204" pitchFamily="34" charset="0"/>
            </a:endParaRPr>
          </a:p>
        </p:txBody>
      </p:sp>
      <p:sp>
        <p:nvSpPr>
          <p:cNvPr id="21" name="Oval 20"/>
          <p:cNvSpPr/>
          <p:nvPr/>
        </p:nvSpPr>
        <p:spPr>
          <a:xfrm>
            <a:off x="426891" y="4428280"/>
            <a:ext cx="392048" cy="39204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solidFill>
                  <a:schemeClr val="bg1"/>
                </a:solidFill>
                <a:latin typeface="Arial" panose="020B0604020202090204" pitchFamily="34" charset="0"/>
                <a:ea typeface="微软雅黑" panose="020B0503020204020204" pitchFamily="34" charset="-122"/>
                <a:sym typeface="Arial" panose="020B0604020202090204" pitchFamily="34" charset="0"/>
              </a:rPr>
              <a:t>C</a:t>
            </a:r>
          </a:p>
        </p:txBody>
      </p:sp>
      <p:sp>
        <p:nvSpPr>
          <p:cNvPr id="22" name="TextBox 21"/>
          <p:cNvSpPr txBox="1"/>
          <p:nvPr/>
        </p:nvSpPr>
        <p:spPr>
          <a:xfrm>
            <a:off x="971432" y="4347305"/>
            <a:ext cx="3600568" cy="1383665"/>
          </a:xfrm>
          <a:prstGeom prst="rect">
            <a:avLst/>
          </a:prstGeom>
          <a:noFill/>
        </p:spPr>
        <p:txBody>
          <a:bodyPr wrap="square" rtlCol="0">
            <a:spAutoFit/>
          </a:bodyPr>
          <a:lstStyle/>
          <a:p>
            <a:pPr lvl="0"/>
            <a:r>
              <a:rPr lang="en-US" altLang="zh-CN" sz="2000" b="1" dirty="0">
                <a:solidFill>
                  <a:srgbClr val="6D6D6D"/>
                </a:solidFill>
                <a:latin typeface="微软雅黑" panose="020B0503020204020204" pitchFamily="34" charset="-122"/>
                <a:ea typeface="微软雅黑" panose="020B0503020204020204" pitchFamily="34" charset="-122"/>
              </a:rPr>
              <a:t>Personal banking</a:t>
            </a:r>
          </a:p>
          <a:p>
            <a:r>
              <a:rPr lang="en-US" altLang="zh-CN" sz="1600" dirty="0">
                <a:solidFill>
                  <a:srgbClr val="6D6D6D"/>
                </a:solidFill>
                <a:latin typeface="微软雅黑" panose="020B0503020204020204" pitchFamily="34" charset="-122"/>
                <a:ea typeface="微软雅黑" panose="020B0503020204020204" pitchFamily="34" charset="-122"/>
              </a:rPr>
              <a:t>Savings deposit service, personal intermediary service, private banking service, bank card service</a:t>
            </a:r>
            <a:endParaRPr lang="zh-CN" altLang="zh-CN" sz="1600" dirty="0">
              <a:solidFill>
                <a:srgbClr val="6D6D6D"/>
              </a:solidFill>
              <a:latin typeface="微软雅黑" panose="020B0503020204020204" pitchFamily="34" charset="-122"/>
              <a:ea typeface="微软雅黑" panose="020B0503020204020204" pitchFamily="34" charset="-122"/>
            </a:endParaRPr>
          </a:p>
          <a:p>
            <a:r>
              <a:rPr lang="en-US" altLang="zh-CN" sz="1600" dirty="0">
                <a:solidFill>
                  <a:srgbClr val="6D6D6D"/>
                </a:solidFill>
                <a:latin typeface="微软雅黑" panose="020B0503020204020204" pitchFamily="34" charset="-122"/>
                <a:ea typeface="微软雅黑" panose="020B0503020204020204" pitchFamily="34" charset="-122"/>
              </a:rPr>
              <a:t>Channel construction.</a:t>
            </a:r>
            <a:endParaRPr lang="zh-CN" altLang="zh-CN" sz="1600" dirty="0">
              <a:solidFill>
                <a:srgbClr val="6D6D6D"/>
              </a:solidFill>
              <a:latin typeface="微软雅黑" panose="020B0503020204020204" pitchFamily="34" charset="-122"/>
              <a:ea typeface="微软雅黑" panose="020B0503020204020204" pitchFamily="34" charset="-122"/>
            </a:endParaRPr>
          </a:p>
        </p:txBody>
      </p:sp>
      <p:sp>
        <p:nvSpPr>
          <p:cNvPr id="23" name="Oval 22"/>
          <p:cNvSpPr/>
          <p:nvPr/>
        </p:nvSpPr>
        <p:spPr>
          <a:xfrm>
            <a:off x="11348629" y="2322572"/>
            <a:ext cx="392048" cy="39204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solidFill>
                  <a:schemeClr val="bg1"/>
                </a:solidFill>
                <a:latin typeface="Arial" panose="020B0604020202090204" pitchFamily="34" charset="0"/>
                <a:ea typeface="微软雅黑" panose="020B0503020204020204" pitchFamily="34" charset="-122"/>
                <a:sym typeface="Arial" panose="020B0604020202090204" pitchFamily="34" charset="0"/>
              </a:rPr>
              <a:t>B</a:t>
            </a:r>
          </a:p>
        </p:txBody>
      </p:sp>
      <p:sp>
        <p:nvSpPr>
          <p:cNvPr id="24" name="TextBox 23"/>
          <p:cNvSpPr txBox="1"/>
          <p:nvPr/>
        </p:nvSpPr>
        <p:spPr>
          <a:xfrm>
            <a:off x="8352806" y="2374947"/>
            <a:ext cx="3022493" cy="1630045"/>
          </a:xfrm>
          <a:prstGeom prst="rect">
            <a:avLst/>
          </a:prstGeom>
          <a:noFill/>
        </p:spPr>
        <p:txBody>
          <a:bodyPr wrap="square" rtlCol="0">
            <a:spAutoFit/>
          </a:bodyPr>
          <a:lstStyle/>
          <a:p>
            <a:pPr algn="ctr"/>
            <a:r>
              <a:rPr lang="en-US" altLang="zh-CN" sz="2000" b="1" dirty="0">
                <a:solidFill>
                  <a:srgbClr val="6D6D6D"/>
                </a:solidFill>
                <a:latin typeface="微软雅黑" panose="020B0503020204020204" pitchFamily="34" charset="-122"/>
                <a:ea typeface="微软雅黑" panose="020B0503020204020204" pitchFamily="34" charset="-122"/>
              </a:rPr>
              <a:t>Corporate banking</a:t>
            </a:r>
          </a:p>
          <a:p>
            <a:r>
              <a:rPr lang="en-US" altLang="zh-CN" sz="1600" dirty="0">
                <a:solidFill>
                  <a:srgbClr val="6D6D6D"/>
                </a:solidFill>
                <a:latin typeface="微软雅黑" panose="020B0503020204020204" pitchFamily="34" charset="-122"/>
                <a:ea typeface="微软雅黑" panose="020B0503020204020204" pitchFamily="34" charset="-122"/>
              </a:rPr>
              <a:t>Including Deposit business, loan business, financial institution business, international settlement and trade financing business.</a:t>
            </a:r>
            <a:endParaRPr lang="zh-CN" altLang="zh-CN" sz="1600" dirty="0">
              <a:solidFill>
                <a:srgbClr val="6D6D6D"/>
              </a:solidFill>
              <a:latin typeface="微软雅黑" panose="020B0503020204020204" pitchFamily="34" charset="-122"/>
              <a:ea typeface="微软雅黑" panose="020B0503020204020204" pitchFamily="34" charset="-122"/>
            </a:endParaRPr>
          </a:p>
        </p:txBody>
      </p:sp>
      <p:sp>
        <p:nvSpPr>
          <p:cNvPr id="25" name="Oval 24"/>
          <p:cNvSpPr/>
          <p:nvPr/>
        </p:nvSpPr>
        <p:spPr>
          <a:xfrm>
            <a:off x="11375299" y="4443668"/>
            <a:ext cx="392048" cy="39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solidFill>
                  <a:schemeClr val="bg1"/>
                </a:solidFill>
                <a:latin typeface="Arial" panose="020B0604020202090204" pitchFamily="34" charset="0"/>
                <a:ea typeface="微软雅黑" panose="020B0503020204020204" pitchFamily="34" charset="-122"/>
                <a:sym typeface="Arial" panose="020B0604020202090204" pitchFamily="34" charset="0"/>
              </a:rPr>
              <a:t>D</a:t>
            </a:r>
          </a:p>
        </p:txBody>
      </p:sp>
      <p:sp>
        <p:nvSpPr>
          <p:cNvPr id="26" name="TextBox 25"/>
          <p:cNvSpPr txBox="1"/>
          <p:nvPr/>
        </p:nvSpPr>
        <p:spPr>
          <a:xfrm>
            <a:off x="7620000" y="4362693"/>
            <a:ext cx="3755298" cy="1383665"/>
          </a:xfrm>
          <a:prstGeom prst="rect">
            <a:avLst/>
          </a:prstGeom>
          <a:noFill/>
        </p:spPr>
        <p:txBody>
          <a:bodyPr wrap="square" rtlCol="0">
            <a:spAutoFit/>
          </a:bodyPr>
          <a:lstStyle/>
          <a:p>
            <a:pPr lvl="0" algn="ctr"/>
            <a:r>
              <a:rPr lang="en-US" altLang="zh-CN" sz="2000" b="1" dirty="0">
                <a:solidFill>
                  <a:srgbClr val="C00000"/>
                </a:solidFill>
                <a:latin typeface="微软雅黑" panose="020B0503020204020204" pitchFamily="34" charset="-122"/>
                <a:ea typeface="微软雅黑" panose="020B0503020204020204" pitchFamily="34" charset="-122"/>
              </a:rPr>
              <a:t> Financial markets business</a:t>
            </a:r>
          </a:p>
          <a:p>
            <a:pPr algn="ctr"/>
            <a:r>
              <a:rPr lang="en-US" altLang="zh-CN" sz="1600" dirty="0">
                <a:solidFill>
                  <a:srgbClr val="6D6D6D"/>
                </a:solidFill>
                <a:latin typeface="微软雅黑" panose="020B0503020204020204" pitchFamily="34" charset="-122"/>
                <a:ea typeface="微软雅黑" panose="020B0503020204020204" pitchFamily="34" charset="-122"/>
              </a:rPr>
              <a:t>BOC operates its capital business primarily through five trading centers in Beijing, Shanghai, Hong Kong, London and New York.</a:t>
            </a:r>
          </a:p>
        </p:txBody>
      </p:sp>
      <p:sp>
        <p:nvSpPr>
          <p:cNvPr id="16" name="Oval 43"/>
          <p:cNvSpPr/>
          <p:nvPr/>
        </p:nvSpPr>
        <p:spPr>
          <a:xfrm>
            <a:off x="208478" y="196486"/>
            <a:ext cx="684333" cy="684333"/>
          </a:xfrm>
          <a:prstGeom prst="ellipse">
            <a:avLst/>
          </a:prstGeom>
          <a:noFill/>
          <a:ln w="19050" cap="flat" cmpd="sng" algn="ctr">
            <a:solidFill>
              <a:srgbClr val="BA0B31"/>
            </a:solidFill>
            <a:prstDash val="solid"/>
            <a:miter lim="800000"/>
          </a:ln>
          <a:effectLst/>
        </p:spPr>
        <p:txBody>
          <a:bodyPr lIns="68570" tIns="34285" rIns="68570" bIns="34285" rtlCol="0" anchor="ctr"/>
          <a:lstStyle/>
          <a:p>
            <a:pPr algn="ctr" defTabSz="913765">
              <a:defRPr/>
            </a:pPr>
            <a:endParaRPr lang="id-ID" sz="3600" kern="0">
              <a:solidFill>
                <a:srgbClr val="FFFFFF"/>
              </a:solidFill>
              <a:latin typeface="微软雅黑" panose="020B0503020204020204" pitchFamily="34" charset="-122"/>
              <a:ea typeface="微软雅黑" panose="020B0503020204020204" pitchFamily="34" charset="-122"/>
            </a:endParaRPr>
          </a:p>
        </p:txBody>
      </p:sp>
      <p:sp>
        <p:nvSpPr>
          <p:cNvPr id="17" name="TextBox 19"/>
          <p:cNvSpPr txBox="1"/>
          <p:nvPr/>
        </p:nvSpPr>
        <p:spPr>
          <a:xfrm>
            <a:off x="912890" y="502539"/>
            <a:ext cx="2996634" cy="377016"/>
          </a:xfrm>
          <a:prstGeom prst="rect">
            <a:avLst/>
          </a:prstGeom>
          <a:noFill/>
        </p:spPr>
        <p:txBody>
          <a:bodyPr wrap="none" lIns="68570" tIns="34285" rIns="68570" bIns="34285" rtlCol="0">
            <a:spAutoFit/>
          </a:bodyPr>
          <a:lstStyle>
            <a:defPPr>
              <a:defRPr lang="zh-CN"/>
            </a:defPPr>
            <a:lvl1pPr marR="0" lvl="0" indent="0" fontAlgn="auto">
              <a:lnSpc>
                <a:spcPct val="100000"/>
              </a:lnSpc>
              <a:spcBef>
                <a:spcPts val="0"/>
              </a:spcBef>
              <a:spcAft>
                <a:spcPts val="0"/>
              </a:spcAft>
              <a:buClrTx/>
              <a:buSzTx/>
              <a:buFontTx/>
              <a:buNone/>
              <a:defRPr kumimoji="0" sz="1600" b="1" i="0" u="none" strike="noStrike" kern="0" cap="none" spc="0" normalizeH="0" baseline="0">
                <a:ln>
                  <a:noFill/>
                </a:ln>
                <a:solidFill>
                  <a:schemeClr val="tx1">
                    <a:lumMod val="95000"/>
                    <a:lumOff val="5000"/>
                  </a:schemeClr>
                </a:solidFill>
                <a:effectLst/>
                <a:uLnTx/>
                <a:uFillTx/>
                <a:latin typeface="Calibri Light" panose="020F0302020204030204" pitchFamily="34" charset="0"/>
              </a:defRPr>
            </a:lvl1pPr>
          </a:lstStyle>
          <a:p>
            <a:r>
              <a:rPr lang="en-US" altLang="zh-CN" sz="2000" dirty="0">
                <a:latin typeface="微软雅黑" panose="020B0503020204020204" pitchFamily="34" charset="-122"/>
                <a:ea typeface="微软雅黑" panose="020B0503020204020204" pitchFamily="34" charset="-122"/>
              </a:rPr>
              <a:t>Company background</a:t>
            </a:r>
          </a:p>
        </p:txBody>
      </p:sp>
      <p:cxnSp>
        <p:nvCxnSpPr>
          <p:cNvPr id="18" name="直接连接符 17"/>
          <p:cNvCxnSpPr/>
          <p:nvPr/>
        </p:nvCxnSpPr>
        <p:spPr>
          <a:xfrm>
            <a:off x="912890" y="882512"/>
            <a:ext cx="2767636" cy="0"/>
          </a:xfrm>
          <a:prstGeom prst="line">
            <a:avLst/>
          </a:prstGeom>
          <a:noFill/>
          <a:ln w="19050" cap="flat" cmpd="sng" algn="ctr">
            <a:solidFill>
              <a:srgbClr val="BA0B31"/>
            </a:solidFill>
            <a:prstDash val="solid"/>
            <a:headEnd type="none"/>
          </a:ln>
          <a:effectLst/>
        </p:spPr>
      </p:cxnSp>
      <p:sp>
        <p:nvSpPr>
          <p:cNvPr id="27" name="TextBox 43"/>
          <p:cNvSpPr txBox="1"/>
          <p:nvPr/>
        </p:nvSpPr>
        <p:spPr>
          <a:xfrm>
            <a:off x="230487" y="310002"/>
            <a:ext cx="627068" cy="523208"/>
          </a:xfrm>
          <a:prstGeom prst="rect">
            <a:avLst/>
          </a:prstGeom>
          <a:noFill/>
        </p:spPr>
        <p:txBody>
          <a:bodyPr wrap="none" lIns="91427" tIns="45714" rIns="91427" bIns="45714" rtlCol="0">
            <a:spAutoFit/>
          </a:bodyPr>
          <a:lstStyle/>
          <a:p>
            <a:pPr defTabSz="913765"/>
            <a:r>
              <a:rPr lang="en-US" altLang="zh-CN" sz="2800" b="1">
                <a:solidFill>
                  <a:srgbClr val="C00000"/>
                </a:solidFill>
                <a:latin typeface="微软雅黑" panose="020B0503020204020204" pitchFamily="34" charset="-122"/>
                <a:ea typeface="微软雅黑" panose="020B0503020204020204" pitchFamily="34" charset="-122"/>
              </a:rPr>
              <a:t>02</a:t>
            </a:r>
            <a:endParaRPr lang="zh-CN" altLang="en-US" sz="2800" b="1">
              <a:solidFill>
                <a:srgbClr val="C00000"/>
              </a:solidFill>
              <a:latin typeface="微软雅黑" panose="020B0503020204020204" pitchFamily="34" charset="-122"/>
              <a:ea typeface="微软雅黑" panose="020B0503020204020204" pitchFamily="34" charset="-122"/>
            </a:endParaRPr>
          </a:p>
        </p:txBody>
      </p:sp>
      <p:sp>
        <p:nvSpPr>
          <p:cNvPr id="28" name="TextBox 19"/>
          <p:cNvSpPr txBox="1"/>
          <p:nvPr/>
        </p:nvSpPr>
        <p:spPr>
          <a:xfrm>
            <a:off x="208280" y="6288405"/>
            <a:ext cx="11893550" cy="559435"/>
          </a:xfrm>
          <a:prstGeom prst="rect">
            <a:avLst/>
          </a:prstGeom>
          <a:noFill/>
        </p:spPr>
        <p:txBody>
          <a:bodyPr wrap="square" lIns="68570" tIns="34285" rIns="68570" bIns="34285" rtlCol="0">
            <a:spAutoFit/>
          </a:bodyPr>
          <a:lstStyle>
            <a:defPPr>
              <a:defRPr lang="zh-CN"/>
            </a:defPPr>
            <a:lvl1pPr marR="0" lvl="0" indent="0" fontAlgn="auto">
              <a:lnSpc>
                <a:spcPct val="100000"/>
              </a:lnSpc>
              <a:spcBef>
                <a:spcPts val="0"/>
              </a:spcBef>
              <a:spcAft>
                <a:spcPts val="0"/>
              </a:spcAft>
              <a:buClrTx/>
              <a:buSzTx/>
              <a:buFontTx/>
              <a:buNone/>
              <a:defRPr kumimoji="0" sz="1600" b="1" i="0" u="none" strike="noStrike" kern="0" cap="none" spc="0" normalizeH="0" baseline="0">
                <a:ln>
                  <a:noFill/>
                </a:ln>
                <a:solidFill>
                  <a:schemeClr val="tx1">
                    <a:lumMod val="95000"/>
                    <a:lumOff val="5000"/>
                  </a:schemeClr>
                </a:solidFill>
                <a:effectLst/>
                <a:uLnTx/>
                <a:uFillTx/>
                <a:latin typeface="Calibri Light" panose="020F0302020204030204" pitchFamily="34" charset="0"/>
              </a:defRPr>
            </a:lvl1pPr>
          </a:lstStyle>
          <a:p>
            <a:r>
              <a:rPr lang="en-US" altLang="zh-CN" dirty="0">
                <a:latin typeface="微软雅黑" panose="020B0503020204020204" pitchFamily="34" charset="-122"/>
                <a:ea typeface="微软雅黑" panose="020B0503020204020204" pitchFamily="34" charset="-122"/>
              </a:rPr>
              <a:t>Bank loan financing business tends to higher end customers, such as large enterprises. Personal business is positioned as the middle end, but it is more inclined to serve medium and high-end customers.</a:t>
            </a:r>
          </a:p>
        </p:txBody>
      </p:sp>
    </p:spTree>
  </p:cSld>
  <p:clrMapOvr>
    <a:masterClrMapping/>
  </p:clrMapOvr>
  <mc:AlternateContent xmlns:mc="http://schemas.openxmlformats.org/markup-compatibility/2006" xmlns:p14="http://schemas.microsoft.com/office/powerpoint/2010/main">
    <mc:Choice Requires="p14">
      <p:transition spd="slow" p14:dur="1600" advClick="0" advTm="1500">
        <p14:prism isInverted="1"/>
      </p:transition>
    </mc:Choice>
    <mc:Fallback xmlns="">
      <p:transition spd="slow"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5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250"/>
                                        <p:tgtEl>
                                          <p:spTgt spid="14"/>
                                        </p:tgtEl>
                                      </p:cBhvr>
                                    </p:animEffect>
                                  </p:childTnLst>
                                </p:cTn>
                              </p:par>
                              <p:par>
                                <p:cTn id="11" presetID="23" presetClass="entr" presetSubtype="32"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p:cTn id="13" dur="250" fill="hold"/>
                                        <p:tgtEl>
                                          <p:spTgt spid="13"/>
                                        </p:tgtEl>
                                        <p:attrNameLst>
                                          <p:attrName>ppt_w</p:attrName>
                                        </p:attrNameLst>
                                      </p:cBhvr>
                                      <p:tavLst>
                                        <p:tav tm="0">
                                          <p:val>
                                            <p:strVal val="4*#ppt_w"/>
                                          </p:val>
                                        </p:tav>
                                        <p:tav tm="100000">
                                          <p:val>
                                            <p:strVal val="#ppt_w"/>
                                          </p:val>
                                        </p:tav>
                                      </p:tavLst>
                                    </p:anim>
                                    <p:anim calcmode="lin" valueType="num">
                                      <p:cBhvr>
                                        <p:cTn id="14" dur="250" fill="hold"/>
                                        <p:tgtEl>
                                          <p:spTgt spid="13"/>
                                        </p:tgtEl>
                                        <p:attrNameLst>
                                          <p:attrName>ppt_h</p:attrName>
                                        </p:attrNameLst>
                                      </p:cBhvr>
                                      <p:tavLst>
                                        <p:tav tm="0">
                                          <p:val>
                                            <p:strVal val="4*#ppt_h"/>
                                          </p:val>
                                        </p:tav>
                                        <p:tav tm="100000">
                                          <p:val>
                                            <p:strVal val="#ppt_h"/>
                                          </p:val>
                                        </p:tav>
                                      </p:tavLst>
                                    </p:anim>
                                  </p:childTnLst>
                                </p:cTn>
                              </p:par>
                              <p:par>
                                <p:cTn id="15" presetID="23" presetClass="entr" presetSubtype="32"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250" fill="hold"/>
                                        <p:tgtEl>
                                          <p:spTgt spid="10"/>
                                        </p:tgtEl>
                                        <p:attrNameLst>
                                          <p:attrName>ppt_w</p:attrName>
                                        </p:attrNameLst>
                                      </p:cBhvr>
                                      <p:tavLst>
                                        <p:tav tm="0">
                                          <p:val>
                                            <p:strVal val="4*#ppt_w"/>
                                          </p:val>
                                        </p:tav>
                                        <p:tav tm="100000">
                                          <p:val>
                                            <p:strVal val="#ppt_w"/>
                                          </p:val>
                                        </p:tav>
                                      </p:tavLst>
                                    </p:anim>
                                    <p:anim calcmode="lin" valueType="num">
                                      <p:cBhvr>
                                        <p:cTn id="18" dur="250" fill="hold"/>
                                        <p:tgtEl>
                                          <p:spTgt spid="10"/>
                                        </p:tgtEl>
                                        <p:attrNameLst>
                                          <p:attrName>ppt_h</p:attrName>
                                        </p:attrNameLst>
                                      </p:cBhvr>
                                      <p:tavLst>
                                        <p:tav tm="0">
                                          <p:val>
                                            <p:strVal val="4*#ppt_h"/>
                                          </p:val>
                                        </p:tav>
                                        <p:tav tm="100000">
                                          <p:val>
                                            <p:strVal val="#ppt_h"/>
                                          </p:val>
                                        </p:tav>
                                      </p:tavLst>
                                    </p:anim>
                                  </p:childTnLst>
                                </p:cTn>
                              </p:par>
                              <p:par>
                                <p:cTn id="19" presetID="23" presetClass="entr" presetSubtype="32"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250" fill="hold"/>
                                        <p:tgtEl>
                                          <p:spTgt spid="12"/>
                                        </p:tgtEl>
                                        <p:attrNameLst>
                                          <p:attrName>ppt_w</p:attrName>
                                        </p:attrNameLst>
                                      </p:cBhvr>
                                      <p:tavLst>
                                        <p:tav tm="0">
                                          <p:val>
                                            <p:strVal val="4*#ppt_w"/>
                                          </p:val>
                                        </p:tav>
                                        <p:tav tm="100000">
                                          <p:val>
                                            <p:strVal val="#ppt_w"/>
                                          </p:val>
                                        </p:tav>
                                      </p:tavLst>
                                    </p:anim>
                                    <p:anim calcmode="lin" valueType="num">
                                      <p:cBhvr>
                                        <p:cTn id="22" dur="250" fill="hold"/>
                                        <p:tgtEl>
                                          <p:spTgt spid="12"/>
                                        </p:tgtEl>
                                        <p:attrNameLst>
                                          <p:attrName>ppt_h</p:attrName>
                                        </p:attrNameLst>
                                      </p:cBhvr>
                                      <p:tavLst>
                                        <p:tav tm="0">
                                          <p:val>
                                            <p:strVal val="4*#ppt_h"/>
                                          </p:val>
                                        </p:tav>
                                        <p:tav tm="100000">
                                          <p:val>
                                            <p:strVal val="#ppt_h"/>
                                          </p:val>
                                        </p:tav>
                                      </p:tavLst>
                                    </p:anim>
                                  </p:childTnLst>
                                </p:cTn>
                              </p:par>
                              <p:par>
                                <p:cTn id="23" presetID="23" presetClass="entr" presetSubtype="32"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p:cTn id="25" dur="250" fill="hold"/>
                                        <p:tgtEl>
                                          <p:spTgt spid="11"/>
                                        </p:tgtEl>
                                        <p:attrNameLst>
                                          <p:attrName>ppt_w</p:attrName>
                                        </p:attrNameLst>
                                      </p:cBhvr>
                                      <p:tavLst>
                                        <p:tav tm="0">
                                          <p:val>
                                            <p:strVal val="4*#ppt_w"/>
                                          </p:val>
                                        </p:tav>
                                        <p:tav tm="100000">
                                          <p:val>
                                            <p:strVal val="#ppt_w"/>
                                          </p:val>
                                        </p:tav>
                                      </p:tavLst>
                                    </p:anim>
                                    <p:anim calcmode="lin" valueType="num">
                                      <p:cBhvr>
                                        <p:cTn id="26" dur="250" fill="hold"/>
                                        <p:tgtEl>
                                          <p:spTgt spid="11"/>
                                        </p:tgtEl>
                                        <p:attrNameLst>
                                          <p:attrName>ppt_h</p:attrName>
                                        </p:attrNameLst>
                                      </p:cBhvr>
                                      <p:tavLst>
                                        <p:tav tm="0">
                                          <p:val>
                                            <p:strVal val="4*#ppt_h"/>
                                          </p:val>
                                        </p:tav>
                                        <p:tav tm="100000">
                                          <p:val>
                                            <p:strVal val="#ppt_h"/>
                                          </p:val>
                                        </p:tav>
                                      </p:tavLst>
                                    </p:anim>
                                  </p:childTnLst>
                                </p:cTn>
                              </p:par>
                              <p:par>
                                <p:cTn id="27" presetID="53" presetClass="entr" presetSubtype="16"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p:cTn id="29" dur="250" fill="hold"/>
                                        <p:tgtEl>
                                          <p:spTgt spid="19"/>
                                        </p:tgtEl>
                                        <p:attrNameLst>
                                          <p:attrName>ppt_w</p:attrName>
                                        </p:attrNameLst>
                                      </p:cBhvr>
                                      <p:tavLst>
                                        <p:tav tm="0">
                                          <p:val>
                                            <p:fltVal val="0"/>
                                          </p:val>
                                        </p:tav>
                                        <p:tav tm="100000">
                                          <p:val>
                                            <p:strVal val="#ppt_w"/>
                                          </p:val>
                                        </p:tav>
                                      </p:tavLst>
                                    </p:anim>
                                    <p:anim calcmode="lin" valueType="num">
                                      <p:cBhvr>
                                        <p:cTn id="30" dur="250" fill="hold"/>
                                        <p:tgtEl>
                                          <p:spTgt spid="19"/>
                                        </p:tgtEl>
                                        <p:attrNameLst>
                                          <p:attrName>ppt_h</p:attrName>
                                        </p:attrNameLst>
                                      </p:cBhvr>
                                      <p:tavLst>
                                        <p:tav tm="0">
                                          <p:val>
                                            <p:fltVal val="0"/>
                                          </p:val>
                                        </p:tav>
                                        <p:tav tm="100000">
                                          <p:val>
                                            <p:strVal val="#ppt_h"/>
                                          </p:val>
                                        </p:tav>
                                      </p:tavLst>
                                    </p:anim>
                                    <p:animEffect transition="in" filter="fade">
                                      <p:cBhvr>
                                        <p:cTn id="31" dur="250"/>
                                        <p:tgtEl>
                                          <p:spTgt spid="19"/>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 calcmode="lin" valueType="num">
                                      <p:cBhvr>
                                        <p:cTn id="34" dur="250" fill="hold"/>
                                        <p:tgtEl>
                                          <p:spTgt spid="21"/>
                                        </p:tgtEl>
                                        <p:attrNameLst>
                                          <p:attrName>ppt_w</p:attrName>
                                        </p:attrNameLst>
                                      </p:cBhvr>
                                      <p:tavLst>
                                        <p:tav tm="0">
                                          <p:val>
                                            <p:fltVal val="0"/>
                                          </p:val>
                                        </p:tav>
                                        <p:tav tm="100000">
                                          <p:val>
                                            <p:strVal val="#ppt_w"/>
                                          </p:val>
                                        </p:tav>
                                      </p:tavLst>
                                    </p:anim>
                                    <p:anim calcmode="lin" valueType="num">
                                      <p:cBhvr>
                                        <p:cTn id="35" dur="250" fill="hold"/>
                                        <p:tgtEl>
                                          <p:spTgt spid="21"/>
                                        </p:tgtEl>
                                        <p:attrNameLst>
                                          <p:attrName>ppt_h</p:attrName>
                                        </p:attrNameLst>
                                      </p:cBhvr>
                                      <p:tavLst>
                                        <p:tav tm="0">
                                          <p:val>
                                            <p:fltVal val="0"/>
                                          </p:val>
                                        </p:tav>
                                        <p:tav tm="100000">
                                          <p:val>
                                            <p:strVal val="#ppt_h"/>
                                          </p:val>
                                        </p:tav>
                                      </p:tavLst>
                                    </p:anim>
                                    <p:animEffect transition="in" filter="fade">
                                      <p:cBhvr>
                                        <p:cTn id="36" dur="250"/>
                                        <p:tgtEl>
                                          <p:spTgt spid="21"/>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 calcmode="lin" valueType="num">
                                      <p:cBhvr>
                                        <p:cTn id="39" dur="250" fill="hold"/>
                                        <p:tgtEl>
                                          <p:spTgt spid="23"/>
                                        </p:tgtEl>
                                        <p:attrNameLst>
                                          <p:attrName>ppt_w</p:attrName>
                                        </p:attrNameLst>
                                      </p:cBhvr>
                                      <p:tavLst>
                                        <p:tav tm="0">
                                          <p:val>
                                            <p:fltVal val="0"/>
                                          </p:val>
                                        </p:tav>
                                        <p:tav tm="100000">
                                          <p:val>
                                            <p:strVal val="#ppt_w"/>
                                          </p:val>
                                        </p:tav>
                                      </p:tavLst>
                                    </p:anim>
                                    <p:anim calcmode="lin" valueType="num">
                                      <p:cBhvr>
                                        <p:cTn id="40" dur="250" fill="hold"/>
                                        <p:tgtEl>
                                          <p:spTgt spid="23"/>
                                        </p:tgtEl>
                                        <p:attrNameLst>
                                          <p:attrName>ppt_h</p:attrName>
                                        </p:attrNameLst>
                                      </p:cBhvr>
                                      <p:tavLst>
                                        <p:tav tm="0">
                                          <p:val>
                                            <p:fltVal val="0"/>
                                          </p:val>
                                        </p:tav>
                                        <p:tav tm="100000">
                                          <p:val>
                                            <p:strVal val="#ppt_h"/>
                                          </p:val>
                                        </p:tav>
                                      </p:tavLst>
                                    </p:anim>
                                    <p:animEffect transition="in" filter="fade">
                                      <p:cBhvr>
                                        <p:cTn id="41" dur="250"/>
                                        <p:tgtEl>
                                          <p:spTgt spid="23"/>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cBhvr>
                                        <p:cTn id="44" dur="250" fill="hold"/>
                                        <p:tgtEl>
                                          <p:spTgt spid="25"/>
                                        </p:tgtEl>
                                        <p:attrNameLst>
                                          <p:attrName>ppt_w</p:attrName>
                                        </p:attrNameLst>
                                      </p:cBhvr>
                                      <p:tavLst>
                                        <p:tav tm="0">
                                          <p:val>
                                            <p:fltVal val="0"/>
                                          </p:val>
                                        </p:tav>
                                        <p:tav tm="100000">
                                          <p:val>
                                            <p:strVal val="#ppt_w"/>
                                          </p:val>
                                        </p:tav>
                                      </p:tavLst>
                                    </p:anim>
                                    <p:anim calcmode="lin" valueType="num">
                                      <p:cBhvr>
                                        <p:cTn id="45" dur="250" fill="hold"/>
                                        <p:tgtEl>
                                          <p:spTgt spid="25"/>
                                        </p:tgtEl>
                                        <p:attrNameLst>
                                          <p:attrName>ppt_h</p:attrName>
                                        </p:attrNameLst>
                                      </p:cBhvr>
                                      <p:tavLst>
                                        <p:tav tm="0">
                                          <p:val>
                                            <p:fltVal val="0"/>
                                          </p:val>
                                        </p:tav>
                                        <p:tav tm="100000">
                                          <p:val>
                                            <p:strVal val="#ppt_h"/>
                                          </p:val>
                                        </p:tav>
                                      </p:tavLst>
                                    </p:anim>
                                    <p:animEffect transition="in" filter="fade">
                                      <p:cBhvr>
                                        <p:cTn id="46" dur="250"/>
                                        <p:tgtEl>
                                          <p:spTgt spid="25"/>
                                        </p:tgtEl>
                                      </p:cBhvr>
                                    </p:animEffect>
                                  </p:childTnLst>
                                </p:cTn>
                              </p:par>
                              <p:par>
                                <p:cTn id="47" presetID="50" presetClass="entr" presetSubtype="0" decel="10000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 calcmode="lin" valueType="num">
                                      <p:cBhvr>
                                        <p:cTn id="49" dur="250" fill="hold"/>
                                        <p:tgtEl>
                                          <p:spTgt spid="20"/>
                                        </p:tgtEl>
                                        <p:attrNameLst>
                                          <p:attrName>ppt_w</p:attrName>
                                        </p:attrNameLst>
                                      </p:cBhvr>
                                      <p:tavLst>
                                        <p:tav tm="0">
                                          <p:val>
                                            <p:strVal val="#ppt_w+.3"/>
                                          </p:val>
                                        </p:tav>
                                        <p:tav tm="100000">
                                          <p:val>
                                            <p:strVal val="#ppt_w"/>
                                          </p:val>
                                        </p:tav>
                                      </p:tavLst>
                                    </p:anim>
                                    <p:anim calcmode="lin" valueType="num">
                                      <p:cBhvr>
                                        <p:cTn id="50" dur="250" fill="hold"/>
                                        <p:tgtEl>
                                          <p:spTgt spid="20"/>
                                        </p:tgtEl>
                                        <p:attrNameLst>
                                          <p:attrName>ppt_h</p:attrName>
                                        </p:attrNameLst>
                                      </p:cBhvr>
                                      <p:tavLst>
                                        <p:tav tm="0">
                                          <p:val>
                                            <p:strVal val="#ppt_h"/>
                                          </p:val>
                                        </p:tav>
                                        <p:tav tm="100000">
                                          <p:val>
                                            <p:strVal val="#ppt_h"/>
                                          </p:val>
                                        </p:tav>
                                      </p:tavLst>
                                    </p:anim>
                                    <p:animEffect transition="in" filter="fade">
                                      <p:cBhvr>
                                        <p:cTn id="51" dur="250"/>
                                        <p:tgtEl>
                                          <p:spTgt spid="20"/>
                                        </p:tgtEl>
                                      </p:cBhvr>
                                    </p:animEffect>
                                  </p:childTnLst>
                                </p:cTn>
                              </p:par>
                              <p:par>
                                <p:cTn id="52" presetID="50" presetClass="entr" presetSubtype="0" decel="100000" fill="hold" grpId="0" nodeType="withEffect">
                                  <p:stCondLst>
                                    <p:cond delay="0"/>
                                  </p:stCondLst>
                                  <p:childTnLst>
                                    <p:set>
                                      <p:cBhvr>
                                        <p:cTn id="53" dur="1" fill="hold">
                                          <p:stCondLst>
                                            <p:cond delay="0"/>
                                          </p:stCondLst>
                                        </p:cTn>
                                        <p:tgtEl>
                                          <p:spTgt spid="22"/>
                                        </p:tgtEl>
                                        <p:attrNameLst>
                                          <p:attrName>style.visibility</p:attrName>
                                        </p:attrNameLst>
                                      </p:cBhvr>
                                      <p:to>
                                        <p:strVal val="visible"/>
                                      </p:to>
                                    </p:set>
                                    <p:anim calcmode="lin" valueType="num">
                                      <p:cBhvr>
                                        <p:cTn id="54" dur="250" fill="hold"/>
                                        <p:tgtEl>
                                          <p:spTgt spid="22"/>
                                        </p:tgtEl>
                                        <p:attrNameLst>
                                          <p:attrName>ppt_w</p:attrName>
                                        </p:attrNameLst>
                                      </p:cBhvr>
                                      <p:tavLst>
                                        <p:tav tm="0">
                                          <p:val>
                                            <p:strVal val="#ppt_w+.3"/>
                                          </p:val>
                                        </p:tav>
                                        <p:tav tm="100000">
                                          <p:val>
                                            <p:strVal val="#ppt_w"/>
                                          </p:val>
                                        </p:tav>
                                      </p:tavLst>
                                    </p:anim>
                                    <p:anim calcmode="lin" valueType="num">
                                      <p:cBhvr>
                                        <p:cTn id="55" dur="250" fill="hold"/>
                                        <p:tgtEl>
                                          <p:spTgt spid="22"/>
                                        </p:tgtEl>
                                        <p:attrNameLst>
                                          <p:attrName>ppt_h</p:attrName>
                                        </p:attrNameLst>
                                      </p:cBhvr>
                                      <p:tavLst>
                                        <p:tav tm="0">
                                          <p:val>
                                            <p:strVal val="#ppt_h"/>
                                          </p:val>
                                        </p:tav>
                                        <p:tav tm="100000">
                                          <p:val>
                                            <p:strVal val="#ppt_h"/>
                                          </p:val>
                                        </p:tav>
                                      </p:tavLst>
                                    </p:anim>
                                    <p:animEffect transition="in" filter="fade">
                                      <p:cBhvr>
                                        <p:cTn id="56" dur="250"/>
                                        <p:tgtEl>
                                          <p:spTgt spid="22"/>
                                        </p:tgtEl>
                                      </p:cBhvr>
                                    </p:animEffect>
                                  </p:childTnLst>
                                </p:cTn>
                              </p:par>
                              <p:par>
                                <p:cTn id="57" presetID="50" presetClass="entr" presetSubtype="0" decel="100000" fill="hold" grpId="0" nodeType="withEffect">
                                  <p:stCondLst>
                                    <p:cond delay="0"/>
                                  </p:stCondLst>
                                  <p:childTnLst>
                                    <p:set>
                                      <p:cBhvr>
                                        <p:cTn id="58" dur="1" fill="hold">
                                          <p:stCondLst>
                                            <p:cond delay="0"/>
                                          </p:stCondLst>
                                        </p:cTn>
                                        <p:tgtEl>
                                          <p:spTgt spid="24"/>
                                        </p:tgtEl>
                                        <p:attrNameLst>
                                          <p:attrName>style.visibility</p:attrName>
                                        </p:attrNameLst>
                                      </p:cBhvr>
                                      <p:to>
                                        <p:strVal val="visible"/>
                                      </p:to>
                                    </p:set>
                                    <p:anim calcmode="lin" valueType="num">
                                      <p:cBhvr>
                                        <p:cTn id="59" dur="250" fill="hold"/>
                                        <p:tgtEl>
                                          <p:spTgt spid="24"/>
                                        </p:tgtEl>
                                        <p:attrNameLst>
                                          <p:attrName>ppt_w</p:attrName>
                                        </p:attrNameLst>
                                      </p:cBhvr>
                                      <p:tavLst>
                                        <p:tav tm="0">
                                          <p:val>
                                            <p:strVal val="#ppt_w+.3"/>
                                          </p:val>
                                        </p:tav>
                                        <p:tav tm="100000">
                                          <p:val>
                                            <p:strVal val="#ppt_w"/>
                                          </p:val>
                                        </p:tav>
                                      </p:tavLst>
                                    </p:anim>
                                    <p:anim calcmode="lin" valueType="num">
                                      <p:cBhvr>
                                        <p:cTn id="60" dur="250" fill="hold"/>
                                        <p:tgtEl>
                                          <p:spTgt spid="24"/>
                                        </p:tgtEl>
                                        <p:attrNameLst>
                                          <p:attrName>ppt_h</p:attrName>
                                        </p:attrNameLst>
                                      </p:cBhvr>
                                      <p:tavLst>
                                        <p:tav tm="0">
                                          <p:val>
                                            <p:strVal val="#ppt_h"/>
                                          </p:val>
                                        </p:tav>
                                        <p:tav tm="100000">
                                          <p:val>
                                            <p:strVal val="#ppt_h"/>
                                          </p:val>
                                        </p:tav>
                                      </p:tavLst>
                                    </p:anim>
                                    <p:animEffect transition="in" filter="fade">
                                      <p:cBhvr>
                                        <p:cTn id="61" dur="250"/>
                                        <p:tgtEl>
                                          <p:spTgt spid="24"/>
                                        </p:tgtEl>
                                      </p:cBhvr>
                                    </p:animEffect>
                                  </p:childTnLst>
                                </p:cTn>
                              </p:par>
                              <p:par>
                                <p:cTn id="62" presetID="50" presetClass="entr" presetSubtype="0" decel="100000" fill="hold" grpId="0" nodeType="withEffect">
                                  <p:stCondLst>
                                    <p:cond delay="0"/>
                                  </p:stCondLst>
                                  <p:childTnLst>
                                    <p:set>
                                      <p:cBhvr>
                                        <p:cTn id="63" dur="1" fill="hold">
                                          <p:stCondLst>
                                            <p:cond delay="0"/>
                                          </p:stCondLst>
                                        </p:cTn>
                                        <p:tgtEl>
                                          <p:spTgt spid="26"/>
                                        </p:tgtEl>
                                        <p:attrNameLst>
                                          <p:attrName>style.visibility</p:attrName>
                                        </p:attrNameLst>
                                      </p:cBhvr>
                                      <p:to>
                                        <p:strVal val="visible"/>
                                      </p:to>
                                    </p:set>
                                    <p:anim calcmode="lin" valueType="num">
                                      <p:cBhvr>
                                        <p:cTn id="64" dur="250" fill="hold"/>
                                        <p:tgtEl>
                                          <p:spTgt spid="26"/>
                                        </p:tgtEl>
                                        <p:attrNameLst>
                                          <p:attrName>ppt_w</p:attrName>
                                        </p:attrNameLst>
                                      </p:cBhvr>
                                      <p:tavLst>
                                        <p:tav tm="0">
                                          <p:val>
                                            <p:strVal val="#ppt_w+.3"/>
                                          </p:val>
                                        </p:tav>
                                        <p:tav tm="100000">
                                          <p:val>
                                            <p:strVal val="#ppt_w"/>
                                          </p:val>
                                        </p:tav>
                                      </p:tavLst>
                                    </p:anim>
                                    <p:anim calcmode="lin" valueType="num">
                                      <p:cBhvr>
                                        <p:cTn id="65" dur="250" fill="hold"/>
                                        <p:tgtEl>
                                          <p:spTgt spid="26"/>
                                        </p:tgtEl>
                                        <p:attrNameLst>
                                          <p:attrName>ppt_h</p:attrName>
                                        </p:attrNameLst>
                                      </p:cBhvr>
                                      <p:tavLst>
                                        <p:tav tm="0">
                                          <p:val>
                                            <p:strVal val="#ppt_h"/>
                                          </p:val>
                                        </p:tav>
                                        <p:tav tm="100000">
                                          <p:val>
                                            <p:strVal val="#ppt_h"/>
                                          </p:val>
                                        </p:tav>
                                      </p:tavLst>
                                    </p:anim>
                                    <p:animEffect transition="in" filter="fade">
                                      <p:cBhvr>
                                        <p:cTn id="66" dur="250"/>
                                        <p:tgtEl>
                                          <p:spTgt spid="26"/>
                                        </p:tgtEl>
                                      </p:cBhvr>
                                    </p:animEffect>
                                  </p:childTnLst>
                                </p:cTn>
                              </p:par>
                              <p:par>
                                <p:cTn id="67" presetID="21" presetClass="entr" presetSubtype="2" fill="hold" grpId="0" nodeType="withEffect">
                                  <p:stCondLst>
                                    <p:cond delay="0"/>
                                  </p:stCondLst>
                                  <p:childTnLst>
                                    <p:set>
                                      <p:cBhvr>
                                        <p:cTn id="68" dur="1" fill="hold">
                                          <p:stCondLst>
                                            <p:cond delay="0"/>
                                          </p:stCondLst>
                                        </p:cTn>
                                        <p:tgtEl>
                                          <p:spTgt spid="16"/>
                                        </p:tgtEl>
                                        <p:attrNameLst>
                                          <p:attrName>style.visibility</p:attrName>
                                        </p:attrNameLst>
                                      </p:cBhvr>
                                      <p:to>
                                        <p:strVal val="visible"/>
                                      </p:to>
                                    </p:set>
                                    <p:animEffect transition="in" filter="wheel(2)">
                                      <p:cBhvr>
                                        <p:cTn id="69" dur="250"/>
                                        <p:tgtEl>
                                          <p:spTgt spid="16"/>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27"/>
                                        </p:tgtEl>
                                        <p:attrNameLst>
                                          <p:attrName>style.visibility</p:attrName>
                                        </p:attrNameLst>
                                      </p:cBhvr>
                                      <p:to>
                                        <p:strVal val="visible"/>
                                      </p:to>
                                    </p:set>
                                    <p:animEffect transition="in" filter="wipe(down)">
                                      <p:cBhvr>
                                        <p:cTn id="72" dur="250"/>
                                        <p:tgtEl>
                                          <p:spTgt spid="27"/>
                                        </p:tgtEl>
                                      </p:cBhvr>
                                    </p:animEffect>
                                  </p:childTnLst>
                                </p:cTn>
                              </p:par>
                              <p:par>
                                <p:cTn id="73" presetID="22" presetClass="entr" presetSubtype="8" fill="hold" nodeType="withEffect">
                                  <p:stCondLst>
                                    <p:cond delay="0"/>
                                  </p:stCondLst>
                                  <p:childTnLst>
                                    <p:set>
                                      <p:cBhvr>
                                        <p:cTn id="74" dur="1" fill="hold">
                                          <p:stCondLst>
                                            <p:cond delay="0"/>
                                          </p:stCondLst>
                                        </p:cTn>
                                        <p:tgtEl>
                                          <p:spTgt spid="18"/>
                                        </p:tgtEl>
                                        <p:attrNameLst>
                                          <p:attrName>style.visibility</p:attrName>
                                        </p:attrNameLst>
                                      </p:cBhvr>
                                      <p:to>
                                        <p:strVal val="visible"/>
                                      </p:to>
                                    </p:set>
                                    <p:animEffect transition="in" filter="wipe(left)">
                                      <p:cBhvr>
                                        <p:cTn id="75" dur="250"/>
                                        <p:tgtEl>
                                          <p:spTgt spid="18"/>
                                        </p:tgtEl>
                                      </p:cBhvr>
                                    </p:animEffect>
                                  </p:childTnLst>
                                </p:cTn>
                              </p:par>
                              <p:par>
                                <p:cTn id="76" presetID="12" presetClass="entr" presetSubtype="8" fill="hold" grpId="0" nodeType="withEffect">
                                  <p:stCondLst>
                                    <p:cond delay="0"/>
                                  </p:stCondLst>
                                  <p:childTnLst>
                                    <p:set>
                                      <p:cBhvr>
                                        <p:cTn id="77" dur="1" fill="hold">
                                          <p:stCondLst>
                                            <p:cond delay="0"/>
                                          </p:stCondLst>
                                        </p:cTn>
                                        <p:tgtEl>
                                          <p:spTgt spid="17"/>
                                        </p:tgtEl>
                                        <p:attrNameLst>
                                          <p:attrName>style.visibility</p:attrName>
                                        </p:attrNameLst>
                                      </p:cBhvr>
                                      <p:to>
                                        <p:strVal val="visible"/>
                                      </p:to>
                                    </p:set>
                                    <p:anim calcmode="lin" valueType="num">
                                      <p:cBhvr additive="base">
                                        <p:cTn id="78" dur="250"/>
                                        <p:tgtEl>
                                          <p:spTgt spid="17"/>
                                        </p:tgtEl>
                                        <p:attrNameLst>
                                          <p:attrName>ppt_x</p:attrName>
                                        </p:attrNameLst>
                                      </p:cBhvr>
                                      <p:tavLst>
                                        <p:tav tm="0">
                                          <p:val>
                                            <p:strVal val="#ppt_x-#ppt_w*1.125000"/>
                                          </p:val>
                                        </p:tav>
                                        <p:tav tm="100000">
                                          <p:val>
                                            <p:strVal val="#ppt_x"/>
                                          </p:val>
                                        </p:tav>
                                      </p:tavLst>
                                    </p:anim>
                                    <p:animEffect transition="in" filter="wipe(right)">
                                      <p:cBhvr>
                                        <p:cTn id="79" dur="250"/>
                                        <p:tgtEl>
                                          <p:spTgt spid="17"/>
                                        </p:tgtEl>
                                      </p:cBhvr>
                                    </p:animEffect>
                                  </p:childTnLst>
                                </p:cTn>
                              </p:par>
                              <p:par>
                                <p:cTn id="80" presetID="12" presetClass="entr" presetSubtype="8" fill="hold" grpId="0" nodeType="withEffect">
                                  <p:stCondLst>
                                    <p:cond delay="0"/>
                                  </p:stCondLst>
                                  <p:childTnLst>
                                    <p:set>
                                      <p:cBhvr>
                                        <p:cTn id="81" dur="1" fill="hold">
                                          <p:stCondLst>
                                            <p:cond delay="0"/>
                                          </p:stCondLst>
                                        </p:cTn>
                                        <p:tgtEl>
                                          <p:spTgt spid="28"/>
                                        </p:tgtEl>
                                        <p:attrNameLst>
                                          <p:attrName>style.visibility</p:attrName>
                                        </p:attrNameLst>
                                      </p:cBhvr>
                                      <p:to>
                                        <p:strVal val="visible"/>
                                      </p:to>
                                    </p:set>
                                    <p:anim calcmode="lin" valueType="num">
                                      <p:cBhvr additive="base">
                                        <p:cTn id="82" dur="250"/>
                                        <p:tgtEl>
                                          <p:spTgt spid="28"/>
                                        </p:tgtEl>
                                        <p:attrNameLst>
                                          <p:attrName>ppt_x</p:attrName>
                                        </p:attrNameLst>
                                      </p:cBhvr>
                                      <p:tavLst>
                                        <p:tav tm="0">
                                          <p:val>
                                            <p:strVal val="#ppt_x-#ppt_w*1.125000"/>
                                          </p:val>
                                        </p:tav>
                                        <p:tav tm="100000">
                                          <p:val>
                                            <p:strVal val="#ppt_x"/>
                                          </p:val>
                                        </p:tav>
                                      </p:tavLst>
                                    </p:anim>
                                    <p:animEffect transition="in" filter="wipe(right)">
                                      <p:cBhvr>
                                        <p:cTn id="83" dur="25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p:bldP spid="19" grpId="0" animBg="1"/>
      <p:bldP spid="20" grpId="0"/>
      <p:bldP spid="21" grpId="0" animBg="1"/>
      <p:bldP spid="22" grpId="0"/>
      <p:bldP spid="23" grpId="0" bldLvl="0" animBg="1"/>
      <p:bldP spid="24" grpId="0"/>
      <p:bldP spid="25" grpId="0" animBg="1"/>
      <p:bldP spid="26" grpId="0"/>
      <p:bldP spid="16" grpId="0" animBg="1"/>
      <p:bldP spid="17" grpId="0"/>
      <p:bldP spid="27" grpId="0"/>
      <p:bldP spid="2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Freeform 72"/>
          <p:cNvSpPr>
            <a:spLocks noEditPoints="1"/>
          </p:cNvSpPr>
          <p:nvPr/>
        </p:nvSpPr>
        <p:spPr bwMode="auto">
          <a:xfrm rot="17613237">
            <a:off x="-2061620" y="1615033"/>
            <a:ext cx="4842838" cy="3439050"/>
          </a:xfrm>
          <a:custGeom>
            <a:avLst/>
            <a:gdLst>
              <a:gd name="T0" fmla="*/ 1287 w 1323"/>
              <a:gd name="T1" fmla="*/ 453 h 938"/>
              <a:gd name="T2" fmla="*/ 1274 w 1323"/>
              <a:gd name="T3" fmla="*/ 447 h 938"/>
              <a:gd name="T4" fmla="*/ 1080 w 1323"/>
              <a:gd name="T5" fmla="*/ 427 h 938"/>
              <a:gd name="T6" fmla="*/ 1084 w 1323"/>
              <a:gd name="T7" fmla="*/ 193 h 938"/>
              <a:gd name="T8" fmla="*/ 1242 w 1323"/>
              <a:gd name="T9" fmla="*/ 26 h 938"/>
              <a:gd name="T10" fmla="*/ 1238 w 1323"/>
              <a:gd name="T11" fmla="*/ 17 h 938"/>
              <a:gd name="T12" fmla="*/ 1073 w 1323"/>
              <a:gd name="T13" fmla="*/ 177 h 938"/>
              <a:gd name="T14" fmla="*/ 500 w 1323"/>
              <a:gd name="T15" fmla="*/ 12 h 938"/>
              <a:gd name="T16" fmla="*/ 1073 w 1323"/>
              <a:gd name="T17" fmla="*/ 413 h 938"/>
              <a:gd name="T18" fmla="*/ 770 w 1323"/>
              <a:gd name="T19" fmla="*/ 261 h 938"/>
              <a:gd name="T20" fmla="*/ 520 w 1323"/>
              <a:gd name="T21" fmla="*/ 148 h 938"/>
              <a:gd name="T22" fmla="*/ 543 w 1323"/>
              <a:gd name="T23" fmla="*/ 111 h 938"/>
              <a:gd name="T24" fmla="*/ 530 w 1323"/>
              <a:gd name="T25" fmla="*/ 99 h 938"/>
              <a:gd name="T26" fmla="*/ 226 w 1323"/>
              <a:gd name="T27" fmla="*/ 143 h 938"/>
              <a:gd name="T28" fmla="*/ 0 w 1323"/>
              <a:gd name="T29" fmla="*/ 308 h 938"/>
              <a:gd name="T30" fmla="*/ 6 w 1323"/>
              <a:gd name="T31" fmla="*/ 444 h 938"/>
              <a:gd name="T32" fmla="*/ 244 w 1323"/>
              <a:gd name="T33" fmla="*/ 475 h 938"/>
              <a:gd name="T34" fmla="*/ 467 w 1323"/>
              <a:gd name="T35" fmla="*/ 831 h 938"/>
              <a:gd name="T36" fmla="*/ 562 w 1323"/>
              <a:gd name="T37" fmla="*/ 651 h 938"/>
              <a:gd name="T38" fmla="*/ 810 w 1323"/>
              <a:gd name="T39" fmla="*/ 730 h 938"/>
              <a:gd name="T40" fmla="*/ 661 w 1323"/>
              <a:gd name="T41" fmla="*/ 937 h 938"/>
              <a:gd name="T42" fmla="*/ 1318 w 1323"/>
              <a:gd name="T43" fmla="*/ 934 h 938"/>
              <a:gd name="T44" fmla="*/ 1283 w 1323"/>
              <a:gd name="T45" fmla="*/ 453 h 938"/>
              <a:gd name="T46" fmla="*/ 1275 w 1323"/>
              <a:gd name="T47" fmla="*/ 448 h 938"/>
              <a:gd name="T48" fmla="*/ 1175 w 1323"/>
              <a:gd name="T49" fmla="*/ 797 h 938"/>
              <a:gd name="T50" fmla="*/ 1275 w 1323"/>
              <a:gd name="T51" fmla="*/ 448 h 938"/>
              <a:gd name="T52" fmla="*/ 774 w 1323"/>
              <a:gd name="T53" fmla="*/ 278 h 938"/>
              <a:gd name="T54" fmla="*/ 454 w 1323"/>
              <a:gd name="T55" fmla="*/ 494 h 938"/>
              <a:gd name="T56" fmla="*/ 573 w 1323"/>
              <a:gd name="T57" fmla="*/ 617 h 938"/>
              <a:gd name="T58" fmla="*/ 595 w 1323"/>
              <a:gd name="T59" fmla="*/ 580 h 938"/>
              <a:gd name="T60" fmla="*/ 659 w 1323"/>
              <a:gd name="T61" fmla="*/ 472 h 938"/>
              <a:gd name="T62" fmla="*/ 633 w 1323"/>
              <a:gd name="T63" fmla="*/ 607 h 938"/>
              <a:gd name="T64" fmla="*/ 596 w 1323"/>
              <a:gd name="T65" fmla="*/ 581 h 938"/>
              <a:gd name="T66" fmla="*/ 1075 w 1323"/>
              <a:gd name="T67" fmla="*/ 423 h 938"/>
              <a:gd name="T68" fmla="*/ 1078 w 1323"/>
              <a:gd name="T69" fmla="*/ 427 h 938"/>
              <a:gd name="T70" fmla="*/ 811 w 1323"/>
              <a:gd name="T71" fmla="*/ 726 h 938"/>
              <a:gd name="T72" fmla="*/ 525 w 1323"/>
              <a:gd name="T73" fmla="*/ 15 h 938"/>
              <a:gd name="T74" fmla="*/ 1084 w 1323"/>
              <a:gd name="T75" fmla="*/ 403 h 938"/>
              <a:gd name="T76" fmla="*/ 1072 w 1323"/>
              <a:gd name="T77" fmla="*/ 416 h 938"/>
              <a:gd name="T78" fmla="*/ 781 w 1323"/>
              <a:gd name="T79" fmla="*/ 280 h 938"/>
              <a:gd name="T80" fmla="*/ 543 w 1323"/>
              <a:gd name="T81" fmla="*/ 155 h 938"/>
              <a:gd name="T82" fmla="*/ 550 w 1323"/>
              <a:gd name="T83" fmla="*/ 350 h 938"/>
              <a:gd name="T84" fmla="*/ 533 w 1323"/>
              <a:gd name="T85" fmla="*/ 161 h 938"/>
              <a:gd name="T86" fmla="*/ 154 w 1323"/>
              <a:gd name="T87" fmla="*/ 247 h 938"/>
              <a:gd name="T88" fmla="*/ 250 w 1323"/>
              <a:gd name="T89" fmla="*/ 135 h 938"/>
              <a:gd name="T90" fmla="*/ 151 w 1323"/>
              <a:gd name="T91" fmla="*/ 248 h 938"/>
              <a:gd name="T92" fmla="*/ 150 w 1323"/>
              <a:gd name="T93" fmla="*/ 250 h 938"/>
              <a:gd name="T94" fmla="*/ 152 w 1323"/>
              <a:gd name="T95" fmla="*/ 249 h 938"/>
              <a:gd name="T96" fmla="*/ 251 w 1323"/>
              <a:gd name="T97" fmla="*/ 452 h 938"/>
              <a:gd name="T98" fmla="*/ 472 w 1323"/>
              <a:gd name="T99" fmla="*/ 806 h 938"/>
              <a:gd name="T100" fmla="*/ 255 w 1323"/>
              <a:gd name="T101" fmla="*/ 468 h 938"/>
              <a:gd name="T102" fmla="*/ 549 w 1323"/>
              <a:gd name="T103" fmla="*/ 638 h 938"/>
              <a:gd name="T104" fmla="*/ 569 w 1323"/>
              <a:gd name="T105" fmla="*/ 627 h 938"/>
              <a:gd name="T106" fmla="*/ 593 w 1323"/>
              <a:gd name="T107" fmla="*/ 626 h 938"/>
              <a:gd name="T108" fmla="*/ 593 w 1323"/>
              <a:gd name="T109" fmla="*/ 626 h 938"/>
              <a:gd name="T110" fmla="*/ 833 w 1323"/>
              <a:gd name="T111" fmla="*/ 740 h 938"/>
              <a:gd name="T112" fmla="*/ 834 w 1323"/>
              <a:gd name="T113" fmla="*/ 738 h 938"/>
              <a:gd name="T114" fmla="*/ 1196 w 1323"/>
              <a:gd name="T115" fmla="*/ 809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23" h="938">
                <a:moveTo>
                  <a:pt x="1320" y="937"/>
                </a:moveTo>
                <a:cubicBezTo>
                  <a:pt x="1323" y="937"/>
                  <a:pt x="1323" y="937"/>
                  <a:pt x="1323" y="937"/>
                </a:cubicBezTo>
                <a:cubicBezTo>
                  <a:pt x="1320" y="935"/>
                  <a:pt x="1320" y="935"/>
                  <a:pt x="1320" y="935"/>
                </a:cubicBezTo>
                <a:cubicBezTo>
                  <a:pt x="1287" y="453"/>
                  <a:pt x="1287" y="453"/>
                  <a:pt x="1287" y="453"/>
                </a:cubicBezTo>
                <a:cubicBezTo>
                  <a:pt x="1293" y="453"/>
                  <a:pt x="1298" y="447"/>
                  <a:pt x="1298" y="441"/>
                </a:cubicBezTo>
                <a:cubicBezTo>
                  <a:pt x="1298" y="434"/>
                  <a:pt x="1292" y="428"/>
                  <a:pt x="1285" y="428"/>
                </a:cubicBezTo>
                <a:cubicBezTo>
                  <a:pt x="1278" y="428"/>
                  <a:pt x="1272" y="434"/>
                  <a:pt x="1272" y="441"/>
                </a:cubicBezTo>
                <a:cubicBezTo>
                  <a:pt x="1272" y="443"/>
                  <a:pt x="1273" y="445"/>
                  <a:pt x="1274" y="447"/>
                </a:cubicBezTo>
                <a:cubicBezTo>
                  <a:pt x="833" y="727"/>
                  <a:pt x="833" y="727"/>
                  <a:pt x="833" y="727"/>
                </a:cubicBezTo>
                <a:cubicBezTo>
                  <a:pt x="832" y="726"/>
                  <a:pt x="832" y="725"/>
                  <a:pt x="831" y="725"/>
                </a:cubicBezTo>
                <a:cubicBezTo>
                  <a:pt x="837" y="717"/>
                  <a:pt x="837" y="717"/>
                  <a:pt x="837" y="717"/>
                </a:cubicBezTo>
                <a:cubicBezTo>
                  <a:pt x="1080" y="427"/>
                  <a:pt x="1080" y="427"/>
                  <a:pt x="1080" y="427"/>
                </a:cubicBezTo>
                <a:cubicBezTo>
                  <a:pt x="1081" y="428"/>
                  <a:pt x="1083" y="429"/>
                  <a:pt x="1085" y="429"/>
                </a:cubicBezTo>
                <a:cubicBezTo>
                  <a:pt x="1092" y="429"/>
                  <a:pt x="1098" y="423"/>
                  <a:pt x="1098" y="416"/>
                </a:cubicBezTo>
                <a:cubicBezTo>
                  <a:pt x="1098" y="409"/>
                  <a:pt x="1093" y="403"/>
                  <a:pt x="1086" y="403"/>
                </a:cubicBezTo>
                <a:cubicBezTo>
                  <a:pt x="1084" y="193"/>
                  <a:pt x="1084" y="193"/>
                  <a:pt x="1084" y="193"/>
                </a:cubicBezTo>
                <a:cubicBezTo>
                  <a:pt x="1084" y="193"/>
                  <a:pt x="1085" y="193"/>
                  <a:pt x="1085" y="193"/>
                </a:cubicBezTo>
                <a:cubicBezTo>
                  <a:pt x="1092" y="193"/>
                  <a:pt x="1098" y="187"/>
                  <a:pt x="1098" y="180"/>
                </a:cubicBezTo>
                <a:cubicBezTo>
                  <a:pt x="1098" y="177"/>
                  <a:pt x="1096" y="173"/>
                  <a:pt x="1094" y="171"/>
                </a:cubicBezTo>
                <a:cubicBezTo>
                  <a:pt x="1242" y="26"/>
                  <a:pt x="1242" y="26"/>
                  <a:pt x="1242" y="26"/>
                </a:cubicBezTo>
                <a:cubicBezTo>
                  <a:pt x="1244" y="28"/>
                  <a:pt x="1247" y="29"/>
                  <a:pt x="1250" y="29"/>
                </a:cubicBezTo>
                <a:cubicBezTo>
                  <a:pt x="1257" y="29"/>
                  <a:pt x="1263" y="24"/>
                  <a:pt x="1263" y="17"/>
                </a:cubicBezTo>
                <a:cubicBezTo>
                  <a:pt x="1263" y="10"/>
                  <a:pt x="1257" y="4"/>
                  <a:pt x="1250" y="4"/>
                </a:cubicBezTo>
                <a:cubicBezTo>
                  <a:pt x="1243" y="4"/>
                  <a:pt x="1238" y="10"/>
                  <a:pt x="1238" y="17"/>
                </a:cubicBezTo>
                <a:cubicBezTo>
                  <a:pt x="1238" y="20"/>
                  <a:pt x="1239" y="23"/>
                  <a:pt x="1241" y="25"/>
                </a:cubicBezTo>
                <a:cubicBezTo>
                  <a:pt x="1093" y="170"/>
                  <a:pt x="1093" y="170"/>
                  <a:pt x="1093" y="170"/>
                </a:cubicBezTo>
                <a:cubicBezTo>
                  <a:pt x="1090" y="168"/>
                  <a:pt x="1088" y="168"/>
                  <a:pt x="1085" y="168"/>
                </a:cubicBezTo>
                <a:cubicBezTo>
                  <a:pt x="1079" y="168"/>
                  <a:pt x="1075" y="171"/>
                  <a:pt x="1073" y="177"/>
                </a:cubicBezTo>
                <a:cubicBezTo>
                  <a:pt x="525" y="14"/>
                  <a:pt x="525" y="14"/>
                  <a:pt x="525" y="14"/>
                </a:cubicBezTo>
                <a:cubicBezTo>
                  <a:pt x="525" y="13"/>
                  <a:pt x="525" y="13"/>
                  <a:pt x="525" y="12"/>
                </a:cubicBezTo>
                <a:cubicBezTo>
                  <a:pt x="525" y="5"/>
                  <a:pt x="520" y="0"/>
                  <a:pt x="512" y="0"/>
                </a:cubicBezTo>
                <a:cubicBezTo>
                  <a:pt x="505" y="0"/>
                  <a:pt x="500" y="5"/>
                  <a:pt x="500" y="12"/>
                </a:cubicBezTo>
                <a:cubicBezTo>
                  <a:pt x="500" y="19"/>
                  <a:pt x="505" y="25"/>
                  <a:pt x="512" y="25"/>
                </a:cubicBezTo>
                <a:cubicBezTo>
                  <a:pt x="517" y="25"/>
                  <a:pt x="522" y="22"/>
                  <a:pt x="524" y="18"/>
                </a:cubicBezTo>
                <a:cubicBezTo>
                  <a:pt x="1073" y="412"/>
                  <a:pt x="1073" y="412"/>
                  <a:pt x="1073" y="412"/>
                </a:cubicBezTo>
                <a:cubicBezTo>
                  <a:pt x="1073" y="412"/>
                  <a:pt x="1073" y="412"/>
                  <a:pt x="1073" y="413"/>
                </a:cubicBezTo>
                <a:cubicBezTo>
                  <a:pt x="793" y="272"/>
                  <a:pt x="793" y="272"/>
                  <a:pt x="793" y="272"/>
                </a:cubicBezTo>
                <a:cubicBezTo>
                  <a:pt x="793" y="271"/>
                  <a:pt x="794" y="269"/>
                  <a:pt x="794" y="267"/>
                </a:cubicBezTo>
                <a:cubicBezTo>
                  <a:pt x="794" y="260"/>
                  <a:pt x="788" y="255"/>
                  <a:pt x="781" y="255"/>
                </a:cubicBezTo>
                <a:cubicBezTo>
                  <a:pt x="776" y="255"/>
                  <a:pt x="772" y="257"/>
                  <a:pt x="770" y="261"/>
                </a:cubicBezTo>
                <a:cubicBezTo>
                  <a:pt x="544" y="153"/>
                  <a:pt x="544" y="153"/>
                  <a:pt x="544" y="153"/>
                </a:cubicBezTo>
                <a:cubicBezTo>
                  <a:pt x="545" y="152"/>
                  <a:pt x="546" y="150"/>
                  <a:pt x="546" y="148"/>
                </a:cubicBezTo>
                <a:cubicBezTo>
                  <a:pt x="546" y="141"/>
                  <a:pt x="540" y="135"/>
                  <a:pt x="533" y="135"/>
                </a:cubicBezTo>
                <a:cubicBezTo>
                  <a:pt x="526" y="135"/>
                  <a:pt x="520" y="141"/>
                  <a:pt x="520" y="148"/>
                </a:cubicBezTo>
                <a:cubicBezTo>
                  <a:pt x="520" y="151"/>
                  <a:pt x="521" y="153"/>
                  <a:pt x="523" y="155"/>
                </a:cubicBezTo>
                <a:cubicBezTo>
                  <a:pt x="258" y="446"/>
                  <a:pt x="258" y="446"/>
                  <a:pt x="258" y="446"/>
                </a:cubicBezTo>
                <a:cubicBezTo>
                  <a:pt x="535" y="108"/>
                  <a:pt x="535" y="108"/>
                  <a:pt x="535" y="108"/>
                </a:cubicBezTo>
                <a:cubicBezTo>
                  <a:pt x="537" y="110"/>
                  <a:pt x="540" y="111"/>
                  <a:pt x="543" y="111"/>
                </a:cubicBezTo>
                <a:cubicBezTo>
                  <a:pt x="550" y="111"/>
                  <a:pt x="556" y="105"/>
                  <a:pt x="556" y="98"/>
                </a:cubicBezTo>
                <a:cubicBezTo>
                  <a:pt x="556" y="91"/>
                  <a:pt x="550" y="86"/>
                  <a:pt x="543" y="86"/>
                </a:cubicBezTo>
                <a:cubicBezTo>
                  <a:pt x="536" y="86"/>
                  <a:pt x="530" y="91"/>
                  <a:pt x="530" y="98"/>
                </a:cubicBezTo>
                <a:cubicBezTo>
                  <a:pt x="530" y="99"/>
                  <a:pt x="530" y="99"/>
                  <a:pt x="530" y="99"/>
                </a:cubicBezTo>
                <a:cubicBezTo>
                  <a:pt x="250" y="134"/>
                  <a:pt x="250" y="134"/>
                  <a:pt x="250" y="134"/>
                </a:cubicBezTo>
                <a:cubicBezTo>
                  <a:pt x="249" y="128"/>
                  <a:pt x="243" y="123"/>
                  <a:pt x="237" y="123"/>
                </a:cubicBezTo>
                <a:cubicBezTo>
                  <a:pt x="230" y="123"/>
                  <a:pt x="224" y="129"/>
                  <a:pt x="224" y="136"/>
                </a:cubicBezTo>
                <a:cubicBezTo>
                  <a:pt x="224" y="139"/>
                  <a:pt x="225" y="141"/>
                  <a:pt x="226" y="143"/>
                </a:cubicBezTo>
                <a:cubicBezTo>
                  <a:pt x="5" y="304"/>
                  <a:pt x="5" y="304"/>
                  <a:pt x="5" y="304"/>
                </a:cubicBezTo>
                <a:cubicBezTo>
                  <a:pt x="3" y="305"/>
                  <a:pt x="3" y="305"/>
                  <a:pt x="3" y="305"/>
                </a:cubicBezTo>
                <a:cubicBezTo>
                  <a:pt x="4" y="305"/>
                  <a:pt x="4" y="305"/>
                  <a:pt x="4" y="305"/>
                </a:cubicBezTo>
                <a:cubicBezTo>
                  <a:pt x="0" y="308"/>
                  <a:pt x="0" y="308"/>
                  <a:pt x="0" y="308"/>
                </a:cubicBezTo>
                <a:cubicBezTo>
                  <a:pt x="5" y="306"/>
                  <a:pt x="5" y="306"/>
                  <a:pt x="5" y="306"/>
                </a:cubicBezTo>
                <a:cubicBezTo>
                  <a:pt x="74" y="351"/>
                  <a:pt x="74" y="351"/>
                  <a:pt x="74" y="351"/>
                </a:cubicBezTo>
                <a:cubicBezTo>
                  <a:pt x="4" y="443"/>
                  <a:pt x="4" y="443"/>
                  <a:pt x="4" y="443"/>
                </a:cubicBezTo>
                <a:cubicBezTo>
                  <a:pt x="6" y="444"/>
                  <a:pt x="6" y="444"/>
                  <a:pt x="6" y="444"/>
                </a:cubicBezTo>
                <a:cubicBezTo>
                  <a:pt x="75" y="352"/>
                  <a:pt x="75" y="352"/>
                  <a:pt x="75" y="352"/>
                </a:cubicBezTo>
                <a:cubicBezTo>
                  <a:pt x="233" y="455"/>
                  <a:pt x="233" y="455"/>
                  <a:pt x="233" y="455"/>
                </a:cubicBezTo>
                <a:cubicBezTo>
                  <a:pt x="232" y="457"/>
                  <a:pt x="231" y="460"/>
                  <a:pt x="231" y="462"/>
                </a:cubicBezTo>
                <a:cubicBezTo>
                  <a:pt x="231" y="469"/>
                  <a:pt x="237" y="475"/>
                  <a:pt x="244" y="475"/>
                </a:cubicBezTo>
                <a:cubicBezTo>
                  <a:pt x="246" y="475"/>
                  <a:pt x="248" y="474"/>
                  <a:pt x="250" y="473"/>
                </a:cubicBezTo>
                <a:cubicBezTo>
                  <a:pt x="460" y="808"/>
                  <a:pt x="460" y="808"/>
                  <a:pt x="460" y="808"/>
                </a:cubicBezTo>
                <a:cubicBezTo>
                  <a:pt x="456" y="810"/>
                  <a:pt x="454" y="814"/>
                  <a:pt x="454" y="818"/>
                </a:cubicBezTo>
                <a:cubicBezTo>
                  <a:pt x="454" y="825"/>
                  <a:pt x="460" y="831"/>
                  <a:pt x="467" y="831"/>
                </a:cubicBezTo>
                <a:cubicBezTo>
                  <a:pt x="474" y="831"/>
                  <a:pt x="480" y="825"/>
                  <a:pt x="480" y="818"/>
                </a:cubicBezTo>
                <a:cubicBezTo>
                  <a:pt x="480" y="813"/>
                  <a:pt x="477" y="809"/>
                  <a:pt x="474" y="807"/>
                </a:cubicBezTo>
                <a:cubicBezTo>
                  <a:pt x="556" y="650"/>
                  <a:pt x="556" y="650"/>
                  <a:pt x="556" y="650"/>
                </a:cubicBezTo>
                <a:cubicBezTo>
                  <a:pt x="558" y="650"/>
                  <a:pt x="560" y="651"/>
                  <a:pt x="562" y="651"/>
                </a:cubicBezTo>
                <a:cubicBezTo>
                  <a:pt x="569" y="651"/>
                  <a:pt x="574" y="645"/>
                  <a:pt x="574" y="638"/>
                </a:cubicBezTo>
                <a:cubicBezTo>
                  <a:pt x="574" y="637"/>
                  <a:pt x="574" y="635"/>
                  <a:pt x="574" y="634"/>
                </a:cubicBezTo>
                <a:cubicBezTo>
                  <a:pt x="591" y="627"/>
                  <a:pt x="591" y="627"/>
                  <a:pt x="591" y="627"/>
                </a:cubicBezTo>
                <a:cubicBezTo>
                  <a:pt x="810" y="730"/>
                  <a:pt x="810" y="730"/>
                  <a:pt x="810" y="730"/>
                </a:cubicBezTo>
                <a:cubicBezTo>
                  <a:pt x="809" y="731"/>
                  <a:pt x="809" y="732"/>
                  <a:pt x="809" y="733"/>
                </a:cubicBezTo>
                <a:cubicBezTo>
                  <a:pt x="809" y="737"/>
                  <a:pt x="811" y="741"/>
                  <a:pt x="814" y="743"/>
                </a:cubicBezTo>
                <a:cubicBezTo>
                  <a:pt x="662" y="936"/>
                  <a:pt x="662" y="936"/>
                  <a:pt x="662" y="936"/>
                </a:cubicBezTo>
                <a:cubicBezTo>
                  <a:pt x="661" y="937"/>
                  <a:pt x="661" y="937"/>
                  <a:pt x="661" y="937"/>
                </a:cubicBezTo>
                <a:cubicBezTo>
                  <a:pt x="1319" y="937"/>
                  <a:pt x="1319" y="937"/>
                  <a:pt x="1319" y="937"/>
                </a:cubicBezTo>
                <a:cubicBezTo>
                  <a:pt x="1320" y="938"/>
                  <a:pt x="1320" y="938"/>
                  <a:pt x="1320" y="938"/>
                </a:cubicBezTo>
                <a:lnTo>
                  <a:pt x="1320" y="937"/>
                </a:lnTo>
                <a:close/>
                <a:moveTo>
                  <a:pt x="1318" y="934"/>
                </a:moveTo>
                <a:cubicBezTo>
                  <a:pt x="1197" y="808"/>
                  <a:pt x="1197" y="808"/>
                  <a:pt x="1197" y="808"/>
                </a:cubicBezTo>
                <a:cubicBezTo>
                  <a:pt x="1199" y="806"/>
                  <a:pt x="1200" y="803"/>
                  <a:pt x="1200" y="800"/>
                </a:cubicBezTo>
                <a:cubicBezTo>
                  <a:pt x="1200" y="795"/>
                  <a:pt x="1197" y="790"/>
                  <a:pt x="1192" y="788"/>
                </a:cubicBezTo>
                <a:cubicBezTo>
                  <a:pt x="1283" y="453"/>
                  <a:pt x="1283" y="453"/>
                  <a:pt x="1283" y="453"/>
                </a:cubicBezTo>
                <a:cubicBezTo>
                  <a:pt x="1283" y="454"/>
                  <a:pt x="1284" y="454"/>
                  <a:pt x="1285" y="454"/>
                </a:cubicBezTo>
                <a:cubicBezTo>
                  <a:pt x="1285" y="454"/>
                  <a:pt x="1285" y="454"/>
                  <a:pt x="1285" y="454"/>
                </a:cubicBezTo>
                <a:lnTo>
                  <a:pt x="1318" y="934"/>
                </a:lnTo>
                <a:close/>
                <a:moveTo>
                  <a:pt x="1275" y="448"/>
                </a:moveTo>
                <a:cubicBezTo>
                  <a:pt x="1276" y="451"/>
                  <a:pt x="1278" y="452"/>
                  <a:pt x="1281" y="453"/>
                </a:cubicBezTo>
                <a:cubicBezTo>
                  <a:pt x="1190" y="788"/>
                  <a:pt x="1190" y="788"/>
                  <a:pt x="1190" y="788"/>
                </a:cubicBezTo>
                <a:cubicBezTo>
                  <a:pt x="1189" y="787"/>
                  <a:pt x="1188" y="787"/>
                  <a:pt x="1187" y="787"/>
                </a:cubicBezTo>
                <a:cubicBezTo>
                  <a:pt x="1181" y="787"/>
                  <a:pt x="1176" y="791"/>
                  <a:pt x="1175" y="797"/>
                </a:cubicBezTo>
                <a:cubicBezTo>
                  <a:pt x="834" y="736"/>
                  <a:pt x="834" y="736"/>
                  <a:pt x="834" y="736"/>
                </a:cubicBezTo>
                <a:cubicBezTo>
                  <a:pt x="835" y="735"/>
                  <a:pt x="835" y="734"/>
                  <a:pt x="835" y="733"/>
                </a:cubicBezTo>
                <a:cubicBezTo>
                  <a:pt x="835" y="731"/>
                  <a:pt x="834" y="730"/>
                  <a:pt x="834" y="728"/>
                </a:cubicBezTo>
                <a:lnTo>
                  <a:pt x="1275" y="448"/>
                </a:lnTo>
                <a:close/>
                <a:moveTo>
                  <a:pt x="256" y="459"/>
                </a:moveTo>
                <a:cubicBezTo>
                  <a:pt x="552" y="351"/>
                  <a:pt x="552" y="351"/>
                  <a:pt x="552" y="351"/>
                </a:cubicBezTo>
                <a:cubicBezTo>
                  <a:pt x="769" y="272"/>
                  <a:pt x="769" y="272"/>
                  <a:pt x="769" y="272"/>
                </a:cubicBezTo>
                <a:cubicBezTo>
                  <a:pt x="770" y="275"/>
                  <a:pt x="772" y="277"/>
                  <a:pt x="774" y="278"/>
                </a:cubicBezTo>
                <a:cubicBezTo>
                  <a:pt x="660" y="470"/>
                  <a:pt x="660" y="470"/>
                  <a:pt x="660" y="470"/>
                </a:cubicBezTo>
                <a:cubicBezTo>
                  <a:pt x="480" y="492"/>
                  <a:pt x="480" y="492"/>
                  <a:pt x="480" y="492"/>
                </a:cubicBezTo>
                <a:cubicBezTo>
                  <a:pt x="479" y="486"/>
                  <a:pt x="473" y="481"/>
                  <a:pt x="467" y="481"/>
                </a:cubicBezTo>
                <a:cubicBezTo>
                  <a:pt x="460" y="481"/>
                  <a:pt x="454" y="487"/>
                  <a:pt x="454" y="494"/>
                </a:cubicBezTo>
                <a:cubicBezTo>
                  <a:pt x="454" y="501"/>
                  <a:pt x="460" y="507"/>
                  <a:pt x="467" y="507"/>
                </a:cubicBezTo>
                <a:cubicBezTo>
                  <a:pt x="471" y="507"/>
                  <a:pt x="475" y="505"/>
                  <a:pt x="477" y="502"/>
                </a:cubicBezTo>
                <a:cubicBezTo>
                  <a:pt x="594" y="581"/>
                  <a:pt x="594" y="581"/>
                  <a:pt x="594" y="581"/>
                </a:cubicBezTo>
                <a:cubicBezTo>
                  <a:pt x="573" y="617"/>
                  <a:pt x="573" y="617"/>
                  <a:pt x="573" y="617"/>
                </a:cubicBezTo>
                <a:cubicBezTo>
                  <a:pt x="256" y="467"/>
                  <a:pt x="256" y="467"/>
                  <a:pt x="256" y="467"/>
                </a:cubicBezTo>
                <a:cubicBezTo>
                  <a:pt x="256" y="465"/>
                  <a:pt x="257" y="464"/>
                  <a:pt x="257" y="462"/>
                </a:cubicBezTo>
                <a:cubicBezTo>
                  <a:pt x="257" y="461"/>
                  <a:pt x="256" y="460"/>
                  <a:pt x="256" y="459"/>
                </a:cubicBezTo>
                <a:close/>
                <a:moveTo>
                  <a:pt x="595" y="580"/>
                </a:moveTo>
                <a:cubicBezTo>
                  <a:pt x="478" y="501"/>
                  <a:pt x="478" y="501"/>
                  <a:pt x="478" y="501"/>
                </a:cubicBezTo>
                <a:cubicBezTo>
                  <a:pt x="479" y="499"/>
                  <a:pt x="480" y="496"/>
                  <a:pt x="480" y="494"/>
                </a:cubicBezTo>
                <a:cubicBezTo>
                  <a:pt x="480" y="494"/>
                  <a:pt x="480" y="494"/>
                  <a:pt x="480" y="493"/>
                </a:cubicBezTo>
                <a:cubicBezTo>
                  <a:pt x="659" y="472"/>
                  <a:pt x="659" y="472"/>
                  <a:pt x="659" y="472"/>
                </a:cubicBezTo>
                <a:cubicBezTo>
                  <a:pt x="631" y="519"/>
                  <a:pt x="631" y="519"/>
                  <a:pt x="631" y="519"/>
                </a:cubicBezTo>
                <a:lnTo>
                  <a:pt x="595" y="580"/>
                </a:lnTo>
                <a:close/>
                <a:moveTo>
                  <a:pt x="596" y="582"/>
                </a:moveTo>
                <a:cubicBezTo>
                  <a:pt x="633" y="607"/>
                  <a:pt x="633" y="607"/>
                  <a:pt x="633" y="607"/>
                </a:cubicBezTo>
                <a:cubicBezTo>
                  <a:pt x="591" y="625"/>
                  <a:pt x="591" y="625"/>
                  <a:pt x="591" y="625"/>
                </a:cubicBezTo>
                <a:cubicBezTo>
                  <a:pt x="575" y="617"/>
                  <a:pt x="575" y="617"/>
                  <a:pt x="575" y="617"/>
                </a:cubicBezTo>
                <a:lnTo>
                  <a:pt x="596" y="582"/>
                </a:lnTo>
                <a:close/>
                <a:moveTo>
                  <a:pt x="596" y="581"/>
                </a:moveTo>
                <a:cubicBezTo>
                  <a:pt x="634" y="517"/>
                  <a:pt x="634" y="517"/>
                  <a:pt x="634" y="517"/>
                </a:cubicBezTo>
                <a:cubicBezTo>
                  <a:pt x="661" y="471"/>
                  <a:pt x="661" y="471"/>
                  <a:pt x="661" y="471"/>
                </a:cubicBezTo>
                <a:cubicBezTo>
                  <a:pt x="1074" y="422"/>
                  <a:pt x="1074" y="422"/>
                  <a:pt x="1074" y="422"/>
                </a:cubicBezTo>
                <a:cubicBezTo>
                  <a:pt x="1074" y="422"/>
                  <a:pt x="1074" y="423"/>
                  <a:pt x="1075" y="423"/>
                </a:cubicBezTo>
                <a:cubicBezTo>
                  <a:pt x="635" y="607"/>
                  <a:pt x="635" y="607"/>
                  <a:pt x="635" y="607"/>
                </a:cubicBezTo>
                <a:lnTo>
                  <a:pt x="596" y="581"/>
                </a:lnTo>
                <a:close/>
                <a:moveTo>
                  <a:pt x="1076" y="424"/>
                </a:moveTo>
                <a:cubicBezTo>
                  <a:pt x="1076" y="425"/>
                  <a:pt x="1077" y="426"/>
                  <a:pt x="1078" y="427"/>
                </a:cubicBezTo>
                <a:cubicBezTo>
                  <a:pt x="839" y="713"/>
                  <a:pt x="839" y="713"/>
                  <a:pt x="839" y="713"/>
                </a:cubicBezTo>
                <a:cubicBezTo>
                  <a:pt x="830" y="724"/>
                  <a:pt x="830" y="724"/>
                  <a:pt x="830" y="724"/>
                </a:cubicBezTo>
                <a:cubicBezTo>
                  <a:pt x="828" y="722"/>
                  <a:pt x="825" y="720"/>
                  <a:pt x="822" y="720"/>
                </a:cubicBezTo>
                <a:cubicBezTo>
                  <a:pt x="817" y="720"/>
                  <a:pt x="813" y="723"/>
                  <a:pt x="811" y="726"/>
                </a:cubicBezTo>
                <a:cubicBezTo>
                  <a:pt x="636" y="608"/>
                  <a:pt x="636" y="608"/>
                  <a:pt x="636" y="608"/>
                </a:cubicBezTo>
                <a:lnTo>
                  <a:pt x="1076" y="424"/>
                </a:lnTo>
                <a:close/>
                <a:moveTo>
                  <a:pt x="524" y="17"/>
                </a:moveTo>
                <a:cubicBezTo>
                  <a:pt x="525" y="16"/>
                  <a:pt x="525" y="16"/>
                  <a:pt x="525" y="15"/>
                </a:cubicBezTo>
                <a:cubicBezTo>
                  <a:pt x="1073" y="178"/>
                  <a:pt x="1073" y="178"/>
                  <a:pt x="1073" y="178"/>
                </a:cubicBezTo>
                <a:cubicBezTo>
                  <a:pt x="1073" y="179"/>
                  <a:pt x="1072" y="180"/>
                  <a:pt x="1072" y="180"/>
                </a:cubicBezTo>
                <a:cubicBezTo>
                  <a:pt x="1072" y="186"/>
                  <a:pt x="1077" y="191"/>
                  <a:pt x="1082" y="193"/>
                </a:cubicBezTo>
                <a:cubicBezTo>
                  <a:pt x="1084" y="403"/>
                  <a:pt x="1084" y="403"/>
                  <a:pt x="1084" y="403"/>
                </a:cubicBezTo>
                <a:cubicBezTo>
                  <a:pt x="1080" y="403"/>
                  <a:pt x="1076" y="406"/>
                  <a:pt x="1074" y="410"/>
                </a:cubicBezTo>
                <a:lnTo>
                  <a:pt x="524" y="17"/>
                </a:lnTo>
                <a:close/>
                <a:moveTo>
                  <a:pt x="1073" y="414"/>
                </a:moveTo>
                <a:cubicBezTo>
                  <a:pt x="1073" y="415"/>
                  <a:pt x="1072" y="415"/>
                  <a:pt x="1072" y="416"/>
                </a:cubicBezTo>
                <a:cubicBezTo>
                  <a:pt x="1072" y="417"/>
                  <a:pt x="1073" y="419"/>
                  <a:pt x="1073" y="420"/>
                </a:cubicBezTo>
                <a:cubicBezTo>
                  <a:pt x="662" y="470"/>
                  <a:pt x="662" y="470"/>
                  <a:pt x="662" y="470"/>
                </a:cubicBezTo>
                <a:cubicBezTo>
                  <a:pt x="775" y="279"/>
                  <a:pt x="775" y="279"/>
                  <a:pt x="775" y="279"/>
                </a:cubicBezTo>
                <a:cubicBezTo>
                  <a:pt x="777" y="280"/>
                  <a:pt x="779" y="280"/>
                  <a:pt x="781" y="280"/>
                </a:cubicBezTo>
                <a:cubicBezTo>
                  <a:pt x="786" y="280"/>
                  <a:pt x="790" y="278"/>
                  <a:pt x="792" y="274"/>
                </a:cubicBezTo>
                <a:lnTo>
                  <a:pt x="1073" y="414"/>
                </a:lnTo>
                <a:close/>
                <a:moveTo>
                  <a:pt x="533" y="161"/>
                </a:moveTo>
                <a:cubicBezTo>
                  <a:pt x="537" y="161"/>
                  <a:pt x="541" y="158"/>
                  <a:pt x="543" y="155"/>
                </a:cubicBezTo>
                <a:cubicBezTo>
                  <a:pt x="769" y="263"/>
                  <a:pt x="769" y="263"/>
                  <a:pt x="769" y="263"/>
                </a:cubicBezTo>
                <a:cubicBezTo>
                  <a:pt x="768" y="264"/>
                  <a:pt x="768" y="266"/>
                  <a:pt x="768" y="267"/>
                </a:cubicBezTo>
                <a:cubicBezTo>
                  <a:pt x="768" y="269"/>
                  <a:pt x="768" y="270"/>
                  <a:pt x="769" y="271"/>
                </a:cubicBezTo>
                <a:cubicBezTo>
                  <a:pt x="550" y="350"/>
                  <a:pt x="550" y="350"/>
                  <a:pt x="550" y="350"/>
                </a:cubicBezTo>
                <a:cubicBezTo>
                  <a:pt x="255" y="457"/>
                  <a:pt x="255" y="457"/>
                  <a:pt x="255" y="457"/>
                </a:cubicBezTo>
                <a:cubicBezTo>
                  <a:pt x="255" y="456"/>
                  <a:pt x="254" y="454"/>
                  <a:pt x="253" y="453"/>
                </a:cubicBezTo>
                <a:cubicBezTo>
                  <a:pt x="524" y="157"/>
                  <a:pt x="524" y="157"/>
                  <a:pt x="524" y="157"/>
                </a:cubicBezTo>
                <a:cubicBezTo>
                  <a:pt x="526" y="159"/>
                  <a:pt x="529" y="161"/>
                  <a:pt x="533" y="161"/>
                </a:cubicBezTo>
                <a:close/>
                <a:moveTo>
                  <a:pt x="530" y="101"/>
                </a:moveTo>
                <a:cubicBezTo>
                  <a:pt x="530" y="101"/>
                  <a:pt x="531" y="102"/>
                  <a:pt x="531" y="102"/>
                </a:cubicBezTo>
                <a:cubicBezTo>
                  <a:pt x="316" y="185"/>
                  <a:pt x="316" y="185"/>
                  <a:pt x="316" y="185"/>
                </a:cubicBezTo>
                <a:cubicBezTo>
                  <a:pt x="154" y="247"/>
                  <a:pt x="154" y="247"/>
                  <a:pt x="154" y="247"/>
                </a:cubicBezTo>
                <a:cubicBezTo>
                  <a:pt x="230" y="147"/>
                  <a:pt x="230" y="147"/>
                  <a:pt x="230" y="147"/>
                </a:cubicBezTo>
                <a:cubicBezTo>
                  <a:pt x="232" y="148"/>
                  <a:pt x="234" y="149"/>
                  <a:pt x="237" y="149"/>
                </a:cubicBezTo>
                <a:cubicBezTo>
                  <a:pt x="244" y="149"/>
                  <a:pt x="250" y="143"/>
                  <a:pt x="250" y="136"/>
                </a:cubicBezTo>
                <a:cubicBezTo>
                  <a:pt x="250" y="136"/>
                  <a:pt x="250" y="135"/>
                  <a:pt x="250" y="135"/>
                </a:cubicBezTo>
                <a:lnTo>
                  <a:pt x="530" y="101"/>
                </a:lnTo>
                <a:close/>
                <a:moveTo>
                  <a:pt x="227" y="144"/>
                </a:moveTo>
                <a:cubicBezTo>
                  <a:pt x="228" y="145"/>
                  <a:pt x="228" y="145"/>
                  <a:pt x="229" y="146"/>
                </a:cubicBezTo>
                <a:cubicBezTo>
                  <a:pt x="151" y="248"/>
                  <a:pt x="151" y="248"/>
                  <a:pt x="151" y="248"/>
                </a:cubicBezTo>
                <a:cubicBezTo>
                  <a:pt x="11" y="302"/>
                  <a:pt x="11" y="302"/>
                  <a:pt x="11" y="302"/>
                </a:cubicBezTo>
                <a:lnTo>
                  <a:pt x="227" y="144"/>
                </a:lnTo>
                <a:close/>
                <a:moveTo>
                  <a:pt x="7" y="305"/>
                </a:moveTo>
                <a:cubicBezTo>
                  <a:pt x="150" y="250"/>
                  <a:pt x="150" y="250"/>
                  <a:pt x="150" y="250"/>
                </a:cubicBezTo>
                <a:cubicBezTo>
                  <a:pt x="75" y="350"/>
                  <a:pt x="75" y="350"/>
                  <a:pt x="75" y="350"/>
                </a:cubicBezTo>
                <a:lnTo>
                  <a:pt x="7" y="305"/>
                </a:lnTo>
                <a:close/>
                <a:moveTo>
                  <a:pt x="76" y="351"/>
                </a:moveTo>
                <a:cubicBezTo>
                  <a:pt x="152" y="249"/>
                  <a:pt x="152" y="249"/>
                  <a:pt x="152" y="249"/>
                </a:cubicBezTo>
                <a:cubicBezTo>
                  <a:pt x="320" y="185"/>
                  <a:pt x="320" y="185"/>
                  <a:pt x="320" y="185"/>
                </a:cubicBezTo>
                <a:cubicBezTo>
                  <a:pt x="531" y="104"/>
                  <a:pt x="531" y="104"/>
                  <a:pt x="531" y="104"/>
                </a:cubicBezTo>
                <a:cubicBezTo>
                  <a:pt x="532" y="105"/>
                  <a:pt x="533" y="106"/>
                  <a:pt x="534" y="107"/>
                </a:cubicBezTo>
                <a:cubicBezTo>
                  <a:pt x="251" y="452"/>
                  <a:pt x="251" y="452"/>
                  <a:pt x="251" y="452"/>
                </a:cubicBezTo>
                <a:cubicBezTo>
                  <a:pt x="249" y="450"/>
                  <a:pt x="247" y="449"/>
                  <a:pt x="244" y="449"/>
                </a:cubicBezTo>
                <a:cubicBezTo>
                  <a:pt x="240" y="449"/>
                  <a:pt x="236" y="451"/>
                  <a:pt x="234" y="454"/>
                </a:cubicBezTo>
                <a:lnTo>
                  <a:pt x="76" y="351"/>
                </a:lnTo>
                <a:close/>
                <a:moveTo>
                  <a:pt x="472" y="806"/>
                </a:moveTo>
                <a:cubicBezTo>
                  <a:pt x="471" y="806"/>
                  <a:pt x="469" y="805"/>
                  <a:pt x="467" y="805"/>
                </a:cubicBezTo>
                <a:cubicBezTo>
                  <a:pt x="465" y="805"/>
                  <a:pt x="463" y="806"/>
                  <a:pt x="461" y="807"/>
                </a:cubicBezTo>
                <a:cubicBezTo>
                  <a:pt x="251" y="472"/>
                  <a:pt x="251" y="472"/>
                  <a:pt x="251" y="472"/>
                </a:cubicBezTo>
                <a:cubicBezTo>
                  <a:pt x="253" y="471"/>
                  <a:pt x="254" y="470"/>
                  <a:pt x="255" y="468"/>
                </a:cubicBezTo>
                <a:cubicBezTo>
                  <a:pt x="573" y="618"/>
                  <a:pt x="573" y="618"/>
                  <a:pt x="573" y="618"/>
                </a:cubicBezTo>
                <a:cubicBezTo>
                  <a:pt x="567" y="627"/>
                  <a:pt x="567" y="627"/>
                  <a:pt x="567" y="627"/>
                </a:cubicBezTo>
                <a:cubicBezTo>
                  <a:pt x="566" y="626"/>
                  <a:pt x="564" y="625"/>
                  <a:pt x="562" y="625"/>
                </a:cubicBezTo>
                <a:cubicBezTo>
                  <a:pt x="555" y="625"/>
                  <a:pt x="549" y="631"/>
                  <a:pt x="549" y="638"/>
                </a:cubicBezTo>
                <a:cubicBezTo>
                  <a:pt x="549" y="643"/>
                  <a:pt x="551" y="647"/>
                  <a:pt x="555" y="649"/>
                </a:cubicBezTo>
                <a:lnTo>
                  <a:pt x="472" y="806"/>
                </a:lnTo>
                <a:close/>
                <a:moveTo>
                  <a:pt x="573" y="632"/>
                </a:moveTo>
                <a:cubicBezTo>
                  <a:pt x="572" y="630"/>
                  <a:pt x="571" y="629"/>
                  <a:pt x="569" y="627"/>
                </a:cubicBezTo>
                <a:cubicBezTo>
                  <a:pt x="574" y="619"/>
                  <a:pt x="574" y="619"/>
                  <a:pt x="574" y="619"/>
                </a:cubicBezTo>
                <a:cubicBezTo>
                  <a:pt x="589" y="626"/>
                  <a:pt x="589" y="626"/>
                  <a:pt x="589" y="626"/>
                </a:cubicBezTo>
                <a:lnTo>
                  <a:pt x="573" y="632"/>
                </a:lnTo>
                <a:close/>
                <a:moveTo>
                  <a:pt x="593" y="626"/>
                </a:moveTo>
                <a:cubicBezTo>
                  <a:pt x="634" y="608"/>
                  <a:pt x="634" y="608"/>
                  <a:pt x="634" y="608"/>
                </a:cubicBezTo>
                <a:cubicBezTo>
                  <a:pt x="810" y="728"/>
                  <a:pt x="810" y="728"/>
                  <a:pt x="810" y="728"/>
                </a:cubicBezTo>
                <a:cubicBezTo>
                  <a:pt x="810" y="728"/>
                  <a:pt x="810" y="728"/>
                  <a:pt x="810" y="728"/>
                </a:cubicBezTo>
                <a:lnTo>
                  <a:pt x="593" y="626"/>
                </a:lnTo>
                <a:close/>
                <a:moveTo>
                  <a:pt x="664" y="935"/>
                </a:moveTo>
                <a:cubicBezTo>
                  <a:pt x="815" y="744"/>
                  <a:pt x="815" y="744"/>
                  <a:pt x="815" y="744"/>
                </a:cubicBezTo>
                <a:cubicBezTo>
                  <a:pt x="817" y="745"/>
                  <a:pt x="819" y="746"/>
                  <a:pt x="822" y="746"/>
                </a:cubicBezTo>
                <a:cubicBezTo>
                  <a:pt x="827" y="746"/>
                  <a:pt x="831" y="744"/>
                  <a:pt x="833" y="740"/>
                </a:cubicBezTo>
                <a:cubicBezTo>
                  <a:pt x="1315" y="935"/>
                  <a:pt x="1315" y="935"/>
                  <a:pt x="1315" y="935"/>
                </a:cubicBezTo>
                <a:lnTo>
                  <a:pt x="664" y="935"/>
                </a:lnTo>
                <a:close/>
                <a:moveTo>
                  <a:pt x="833" y="739"/>
                </a:moveTo>
                <a:cubicBezTo>
                  <a:pt x="834" y="738"/>
                  <a:pt x="834" y="738"/>
                  <a:pt x="834" y="738"/>
                </a:cubicBezTo>
                <a:cubicBezTo>
                  <a:pt x="1175" y="798"/>
                  <a:pt x="1175" y="798"/>
                  <a:pt x="1175" y="798"/>
                </a:cubicBezTo>
                <a:cubicBezTo>
                  <a:pt x="1175" y="799"/>
                  <a:pt x="1174" y="799"/>
                  <a:pt x="1174" y="800"/>
                </a:cubicBezTo>
                <a:cubicBezTo>
                  <a:pt x="1174" y="807"/>
                  <a:pt x="1180" y="813"/>
                  <a:pt x="1187" y="813"/>
                </a:cubicBezTo>
                <a:cubicBezTo>
                  <a:pt x="1191" y="813"/>
                  <a:pt x="1193" y="812"/>
                  <a:pt x="1196" y="809"/>
                </a:cubicBezTo>
                <a:cubicBezTo>
                  <a:pt x="1316" y="934"/>
                  <a:pt x="1316" y="934"/>
                  <a:pt x="1316" y="934"/>
                </a:cubicBezTo>
                <a:lnTo>
                  <a:pt x="833" y="739"/>
                </a:lnTo>
                <a:close/>
              </a:path>
            </a:pathLst>
          </a:custGeom>
          <a:solidFill>
            <a:srgbClr val="878787">
              <a:alpha val="45000"/>
            </a:srgbClr>
          </a:solidFill>
          <a:ln>
            <a:noFill/>
          </a:ln>
        </p:spPr>
        <p:txBody>
          <a:bodyPr vert="horz" wrap="square" lIns="68570" tIns="34285" rIns="68570" bIns="34285" numCol="1" anchor="t" anchorCtr="0" compatLnSpc="1">
            <a:prstTxWarp prst="textNoShape">
              <a:avLst/>
            </a:prstTxWarp>
          </a:bodyPr>
          <a:lstStyle/>
          <a:p>
            <a:pPr defTabSz="914270">
              <a:defRPr/>
            </a:pPr>
            <a:endParaRPr lang="id-ID" kern="0">
              <a:solidFill>
                <a:sysClr val="windowText" lastClr="000000"/>
              </a:solidFill>
              <a:latin typeface="微软雅黑"/>
              <a:ea typeface="微软雅黑"/>
            </a:endParaRPr>
          </a:p>
        </p:txBody>
      </p:sp>
      <p:sp>
        <p:nvSpPr>
          <p:cNvPr id="48" name="Freeform 72"/>
          <p:cNvSpPr>
            <a:spLocks noEditPoints="1"/>
          </p:cNvSpPr>
          <p:nvPr/>
        </p:nvSpPr>
        <p:spPr bwMode="auto">
          <a:xfrm>
            <a:off x="-673869" y="3084580"/>
            <a:ext cx="4842838" cy="3439050"/>
          </a:xfrm>
          <a:custGeom>
            <a:avLst/>
            <a:gdLst>
              <a:gd name="T0" fmla="*/ 1287 w 1323"/>
              <a:gd name="T1" fmla="*/ 453 h 938"/>
              <a:gd name="T2" fmla="*/ 1274 w 1323"/>
              <a:gd name="T3" fmla="*/ 447 h 938"/>
              <a:gd name="T4" fmla="*/ 1080 w 1323"/>
              <a:gd name="T5" fmla="*/ 427 h 938"/>
              <a:gd name="T6" fmla="*/ 1084 w 1323"/>
              <a:gd name="T7" fmla="*/ 193 h 938"/>
              <a:gd name="T8" fmla="*/ 1242 w 1323"/>
              <a:gd name="T9" fmla="*/ 26 h 938"/>
              <a:gd name="T10" fmla="*/ 1238 w 1323"/>
              <a:gd name="T11" fmla="*/ 17 h 938"/>
              <a:gd name="T12" fmla="*/ 1073 w 1323"/>
              <a:gd name="T13" fmla="*/ 177 h 938"/>
              <a:gd name="T14" fmla="*/ 500 w 1323"/>
              <a:gd name="T15" fmla="*/ 12 h 938"/>
              <a:gd name="T16" fmla="*/ 1073 w 1323"/>
              <a:gd name="T17" fmla="*/ 413 h 938"/>
              <a:gd name="T18" fmla="*/ 770 w 1323"/>
              <a:gd name="T19" fmla="*/ 261 h 938"/>
              <a:gd name="T20" fmla="*/ 520 w 1323"/>
              <a:gd name="T21" fmla="*/ 148 h 938"/>
              <a:gd name="T22" fmla="*/ 543 w 1323"/>
              <a:gd name="T23" fmla="*/ 111 h 938"/>
              <a:gd name="T24" fmla="*/ 530 w 1323"/>
              <a:gd name="T25" fmla="*/ 99 h 938"/>
              <a:gd name="T26" fmla="*/ 226 w 1323"/>
              <a:gd name="T27" fmla="*/ 143 h 938"/>
              <a:gd name="T28" fmla="*/ 0 w 1323"/>
              <a:gd name="T29" fmla="*/ 308 h 938"/>
              <a:gd name="T30" fmla="*/ 6 w 1323"/>
              <a:gd name="T31" fmla="*/ 444 h 938"/>
              <a:gd name="T32" fmla="*/ 244 w 1323"/>
              <a:gd name="T33" fmla="*/ 475 h 938"/>
              <a:gd name="T34" fmla="*/ 467 w 1323"/>
              <a:gd name="T35" fmla="*/ 831 h 938"/>
              <a:gd name="T36" fmla="*/ 562 w 1323"/>
              <a:gd name="T37" fmla="*/ 651 h 938"/>
              <a:gd name="T38" fmla="*/ 810 w 1323"/>
              <a:gd name="T39" fmla="*/ 730 h 938"/>
              <a:gd name="T40" fmla="*/ 661 w 1323"/>
              <a:gd name="T41" fmla="*/ 937 h 938"/>
              <a:gd name="T42" fmla="*/ 1318 w 1323"/>
              <a:gd name="T43" fmla="*/ 934 h 938"/>
              <a:gd name="T44" fmla="*/ 1283 w 1323"/>
              <a:gd name="T45" fmla="*/ 453 h 938"/>
              <a:gd name="T46" fmla="*/ 1275 w 1323"/>
              <a:gd name="T47" fmla="*/ 448 h 938"/>
              <a:gd name="T48" fmla="*/ 1175 w 1323"/>
              <a:gd name="T49" fmla="*/ 797 h 938"/>
              <a:gd name="T50" fmla="*/ 1275 w 1323"/>
              <a:gd name="T51" fmla="*/ 448 h 938"/>
              <a:gd name="T52" fmla="*/ 774 w 1323"/>
              <a:gd name="T53" fmla="*/ 278 h 938"/>
              <a:gd name="T54" fmla="*/ 454 w 1323"/>
              <a:gd name="T55" fmla="*/ 494 h 938"/>
              <a:gd name="T56" fmla="*/ 573 w 1323"/>
              <a:gd name="T57" fmla="*/ 617 h 938"/>
              <a:gd name="T58" fmla="*/ 595 w 1323"/>
              <a:gd name="T59" fmla="*/ 580 h 938"/>
              <a:gd name="T60" fmla="*/ 659 w 1323"/>
              <a:gd name="T61" fmla="*/ 472 h 938"/>
              <a:gd name="T62" fmla="*/ 633 w 1323"/>
              <a:gd name="T63" fmla="*/ 607 h 938"/>
              <a:gd name="T64" fmla="*/ 596 w 1323"/>
              <a:gd name="T65" fmla="*/ 581 h 938"/>
              <a:gd name="T66" fmla="*/ 1075 w 1323"/>
              <a:gd name="T67" fmla="*/ 423 h 938"/>
              <a:gd name="T68" fmla="*/ 1078 w 1323"/>
              <a:gd name="T69" fmla="*/ 427 h 938"/>
              <a:gd name="T70" fmla="*/ 811 w 1323"/>
              <a:gd name="T71" fmla="*/ 726 h 938"/>
              <a:gd name="T72" fmla="*/ 525 w 1323"/>
              <a:gd name="T73" fmla="*/ 15 h 938"/>
              <a:gd name="T74" fmla="*/ 1084 w 1323"/>
              <a:gd name="T75" fmla="*/ 403 h 938"/>
              <a:gd name="T76" fmla="*/ 1072 w 1323"/>
              <a:gd name="T77" fmla="*/ 416 h 938"/>
              <a:gd name="T78" fmla="*/ 781 w 1323"/>
              <a:gd name="T79" fmla="*/ 280 h 938"/>
              <a:gd name="T80" fmla="*/ 543 w 1323"/>
              <a:gd name="T81" fmla="*/ 155 h 938"/>
              <a:gd name="T82" fmla="*/ 550 w 1323"/>
              <a:gd name="T83" fmla="*/ 350 h 938"/>
              <a:gd name="T84" fmla="*/ 533 w 1323"/>
              <a:gd name="T85" fmla="*/ 161 h 938"/>
              <a:gd name="T86" fmla="*/ 154 w 1323"/>
              <a:gd name="T87" fmla="*/ 247 h 938"/>
              <a:gd name="T88" fmla="*/ 250 w 1323"/>
              <a:gd name="T89" fmla="*/ 135 h 938"/>
              <a:gd name="T90" fmla="*/ 151 w 1323"/>
              <a:gd name="T91" fmla="*/ 248 h 938"/>
              <a:gd name="T92" fmla="*/ 150 w 1323"/>
              <a:gd name="T93" fmla="*/ 250 h 938"/>
              <a:gd name="T94" fmla="*/ 152 w 1323"/>
              <a:gd name="T95" fmla="*/ 249 h 938"/>
              <a:gd name="T96" fmla="*/ 251 w 1323"/>
              <a:gd name="T97" fmla="*/ 452 h 938"/>
              <a:gd name="T98" fmla="*/ 472 w 1323"/>
              <a:gd name="T99" fmla="*/ 806 h 938"/>
              <a:gd name="T100" fmla="*/ 255 w 1323"/>
              <a:gd name="T101" fmla="*/ 468 h 938"/>
              <a:gd name="T102" fmla="*/ 549 w 1323"/>
              <a:gd name="T103" fmla="*/ 638 h 938"/>
              <a:gd name="T104" fmla="*/ 569 w 1323"/>
              <a:gd name="T105" fmla="*/ 627 h 938"/>
              <a:gd name="T106" fmla="*/ 593 w 1323"/>
              <a:gd name="T107" fmla="*/ 626 h 938"/>
              <a:gd name="T108" fmla="*/ 593 w 1323"/>
              <a:gd name="T109" fmla="*/ 626 h 938"/>
              <a:gd name="T110" fmla="*/ 833 w 1323"/>
              <a:gd name="T111" fmla="*/ 740 h 938"/>
              <a:gd name="T112" fmla="*/ 834 w 1323"/>
              <a:gd name="T113" fmla="*/ 738 h 938"/>
              <a:gd name="T114" fmla="*/ 1196 w 1323"/>
              <a:gd name="T115" fmla="*/ 809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23" h="938">
                <a:moveTo>
                  <a:pt x="1320" y="937"/>
                </a:moveTo>
                <a:cubicBezTo>
                  <a:pt x="1323" y="937"/>
                  <a:pt x="1323" y="937"/>
                  <a:pt x="1323" y="937"/>
                </a:cubicBezTo>
                <a:cubicBezTo>
                  <a:pt x="1320" y="935"/>
                  <a:pt x="1320" y="935"/>
                  <a:pt x="1320" y="935"/>
                </a:cubicBezTo>
                <a:cubicBezTo>
                  <a:pt x="1287" y="453"/>
                  <a:pt x="1287" y="453"/>
                  <a:pt x="1287" y="453"/>
                </a:cubicBezTo>
                <a:cubicBezTo>
                  <a:pt x="1293" y="453"/>
                  <a:pt x="1298" y="447"/>
                  <a:pt x="1298" y="441"/>
                </a:cubicBezTo>
                <a:cubicBezTo>
                  <a:pt x="1298" y="434"/>
                  <a:pt x="1292" y="428"/>
                  <a:pt x="1285" y="428"/>
                </a:cubicBezTo>
                <a:cubicBezTo>
                  <a:pt x="1278" y="428"/>
                  <a:pt x="1272" y="434"/>
                  <a:pt x="1272" y="441"/>
                </a:cubicBezTo>
                <a:cubicBezTo>
                  <a:pt x="1272" y="443"/>
                  <a:pt x="1273" y="445"/>
                  <a:pt x="1274" y="447"/>
                </a:cubicBezTo>
                <a:cubicBezTo>
                  <a:pt x="833" y="727"/>
                  <a:pt x="833" y="727"/>
                  <a:pt x="833" y="727"/>
                </a:cubicBezTo>
                <a:cubicBezTo>
                  <a:pt x="832" y="726"/>
                  <a:pt x="832" y="725"/>
                  <a:pt x="831" y="725"/>
                </a:cubicBezTo>
                <a:cubicBezTo>
                  <a:pt x="837" y="717"/>
                  <a:pt x="837" y="717"/>
                  <a:pt x="837" y="717"/>
                </a:cubicBezTo>
                <a:cubicBezTo>
                  <a:pt x="1080" y="427"/>
                  <a:pt x="1080" y="427"/>
                  <a:pt x="1080" y="427"/>
                </a:cubicBezTo>
                <a:cubicBezTo>
                  <a:pt x="1081" y="428"/>
                  <a:pt x="1083" y="429"/>
                  <a:pt x="1085" y="429"/>
                </a:cubicBezTo>
                <a:cubicBezTo>
                  <a:pt x="1092" y="429"/>
                  <a:pt x="1098" y="423"/>
                  <a:pt x="1098" y="416"/>
                </a:cubicBezTo>
                <a:cubicBezTo>
                  <a:pt x="1098" y="409"/>
                  <a:pt x="1093" y="403"/>
                  <a:pt x="1086" y="403"/>
                </a:cubicBezTo>
                <a:cubicBezTo>
                  <a:pt x="1084" y="193"/>
                  <a:pt x="1084" y="193"/>
                  <a:pt x="1084" y="193"/>
                </a:cubicBezTo>
                <a:cubicBezTo>
                  <a:pt x="1084" y="193"/>
                  <a:pt x="1085" y="193"/>
                  <a:pt x="1085" y="193"/>
                </a:cubicBezTo>
                <a:cubicBezTo>
                  <a:pt x="1092" y="193"/>
                  <a:pt x="1098" y="187"/>
                  <a:pt x="1098" y="180"/>
                </a:cubicBezTo>
                <a:cubicBezTo>
                  <a:pt x="1098" y="177"/>
                  <a:pt x="1096" y="173"/>
                  <a:pt x="1094" y="171"/>
                </a:cubicBezTo>
                <a:cubicBezTo>
                  <a:pt x="1242" y="26"/>
                  <a:pt x="1242" y="26"/>
                  <a:pt x="1242" y="26"/>
                </a:cubicBezTo>
                <a:cubicBezTo>
                  <a:pt x="1244" y="28"/>
                  <a:pt x="1247" y="29"/>
                  <a:pt x="1250" y="29"/>
                </a:cubicBezTo>
                <a:cubicBezTo>
                  <a:pt x="1257" y="29"/>
                  <a:pt x="1263" y="24"/>
                  <a:pt x="1263" y="17"/>
                </a:cubicBezTo>
                <a:cubicBezTo>
                  <a:pt x="1263" y="10"/>
                  <a:pt x="1257" y="4"/>
                  <a:pt x="1250" y="4"/>
                </a:cubicBezTo>
                <a:cubicBezTo>
                  <a:pt x="1243" y="4"/>
                  <a:pt x="1238" y="10"/>
                  <a:pt x="1238" y="17"/>
                </a:cubicBezTo>
                <a:cubicBezTo>
                  <a:pt x="1238" y="20"/>
                  <a:pt x="1239" y="23"/>
                  <a:pt x="1241" y="25"/>
                </a:cubicBezTo>
                <a:cubicBezTo>
                  <a:pt x="1093" y="170"/>
                  <a:pt x="1093" y="170"/>
                  <a:pt x="1093" y="170"/>
                </a:cubicBezTo>
                <a:cubicBezTo>
                  <a:pt x="1090" y="168"/>
                  <a:pt x="1088" y="168"/>
                  <a:pt x="1085" y="168"/>
                </a:cubicBezTo>
                <a:cubicBezTo>
                  <a:pt x="1079" y="168"/>
                  <a:pt x="1075" y="171"/>
                  <a:pt x="1073" y="177"/>
                </a:cubicBezTo>
                <a:cubicBezTo>
                  <a:pt x="525" y="14"/>
                  <a:pt x="525" y="14"/>
                  <a:pt x="525" y="14"/>
                </a:cubicBezTo>
                <a:cubicBezTo>
                  <a:pt x="525" y="13"/>
                  <a:pt x="525" y="13"/>
                  <a:pt x="525" y="12"/>
                </a:cubicBezTo>
                <a:cubicBezTo>
                  <a:pt x="525" y="5"/>
                  <a:pt x="520" y="0"/>
                  <a:pt x="512" y="0"/>
                </a:cubicBezTo>
                <a:cubicBezTo>
                  <a:pt x="505" y="0"/>
                  <a:pt x="500" y="5"/>
                  <a:pt x="500" y="12"/>
                </a:cubicBezTo>
                <a:cubicBezTo>
                  <a:pt x="500" y="19"/>
                  <a:pt x="505" y="25"/>
                  <a:pt x="512" y="25"/>
                </a:cubicBezTo>
                <a:cubicBezTo>
                  <a:pt x="517" y="25"/>
                  <a:pt x="522" y="22"/>
                  <a:pt x="524" y="18"/>
                </a:cubicBezTo>
                <a:cubicBezTo>
                  <a:pt x="1073" y="412"/>
                  <a:pt x="1073" y="412"/>
                  <a:pt x="1073" y="412"/>
                </a:cubicBezTo>
                <a:cubicBezTo>
                  <a:pt x="1073" y="412"/>
                  <a:pt x="1073" y="412"/>
                  <a:pt x="1073" y="413"/>
                </a:cubicBezTo>
                <a:cubicBezTo>
                  <a:pt x="793" y="272"/>
                  <a:pt x="793" y="272"/>
                  <a:pt x="793" y="272"/>
                </a:cubicBezTo>
                <a:cubicBezTo>
                  <a:pt x="793" y="271"/>
                  <a:pt x="794" y="269"/>
                  <a:pt x="794" y="267"/>
                </a:cubicBezTo>
                <a:cubicBezTo>
                  <a:pt x="794" y="260"/>
                  <a:pt x="788" y="255"/>
                  <a:pt x="781" y="255"/>
                </a:cubicBezTo>
                <a:cubicBezTo>
                  <a:pt x="776" y="255"/>
                  <a:pt x="772" y="257"/>
                  <a:pt x="770" y="261"/>
                </a:cubicBezTo>
                <a:cubicBezTo>
                  <a:pt x="544" y="153"/>
                  <a:pt x="544" y="153"/>
                  <a:pt x="544" y="153"/>
                </a:cubicBezTo>
                <a:cubicBezTo>
                  <a:pt x="545" y="152"/>
                  <a:pt x="546" y="150"/>
                  <a:pt x="546" y="148"/>
                </a:cubicBezTo>
                <a:cubicBezTo>
                  <a:pt x="546" y="141"/>
                  <a:pt x="540" y="135"/>
                  <a:pt x="533" y="135"/>
                </a:cubicBezTo>
                <a:cubicBezTo>
                  <a:pt x="526" y="135"/>
                  <a:pt x="520" y="141"/>
                  <a:pt x="520" y="148"/>
                </a:cubicBezTo>
                <a:cubicBezTo>
                  <a:pt x="520" y="151"/>
                  <a:pt x="521" y="153"/>
                  <a:pt x="523" y="155"/>
                </a:cubicBezTo>
                <a:cubicBezTo>
                  <a:pt x="258" y="446"/>
                  <a:pt x="258" y="446"/>
                  <a:pt x="258" y="446"/>
                </a:cubicBezTo>
                <a:cubicBezTo>
                  <a:pt x="535" y="108"/>
                  <a:pt x="535" y="108"/>
                  <a:pt x="535" y="108"/>
                </a:cubicBezTo>
                <a:cubicBezTo>
                  <a:pt x="537" y="110"/>
                  <a:pt x="540" y="111"/>
                  <a:pt x="543" y="111"/>
                </a:cubicBezTo>
                <a:cubicBezTo>
                  <a:pt x="550" y="111"/>
                  <a:pt x="556" y="105"/>
                  <a:pt x="556" y="98"/>
                </a:cubicBezTo>
                <a:cubicBezTo>
                  <a:pt x="556" y="91"/>
                  <a:pt x="550" y="86"/>
                  <a:pt x="543" y="86"/>
                </a:cubicBezTo>
                <a:cubicBezTo>
                  <a:pt x="536" y="86"/>
                  <a:pt x="530" y="91"/>
                  <a:pt x="530" y="98"/>
                </a:cubicBezTo>
                <a:cubicBezTo>
                  <a:pt x="530" y="99"/>
                  <a:pt x="530" y="99"/>
                  <a:pt x="530" y="99"/>
                </a:cubicBezTo>
                <a:cubicBezTo>
                  <a:pt x="250" y="134"/>
                  <a:pt x="250" y="134"/>
                  <a:pt x="250" y="134"/>
                </a:cubicBezTo>
                <a:cubicBezTo>
                  <a:pt x="249" y="128"/>
                  <a:pt x="243" y="123"/>
                  <a:pt x="237" y="123"/>
                </a:cubicBezTo>
                <a:cubicBezTo>
                  <a:pt x="230" y="123"/>
                  <a:pt x="224" y="129"/>
                  <a:pt x="224" y="136"/>
                </a:cubicBezTo>
                <a:cubicBezTo>
                  <a:pt x="224" y="139"/>
                  <a:pt x="225" y="141"/>
                  <a:pt x="226" y="143"/>
                </a:cubicBezTo>
                <a:cubicBezTo>
                  <a:pt x="5" y="304"/>
                  <a:pt x="5" y="304"/>
                  <a:pt x="5" y="304"/>
                </a:cubicBezTo>
                <a:cubicBezTo>
                  <a:pt x="3" y="305"/>
                  <a:pt x="3" y="305"/>
                  <a:pt x="3" y="305"/>
                </a:cubicBezTo>
                <a:cubicBezTo>
                  <a:pt x="4" y="305"/>
                  <a:pt x="4" y="305"/>
                  <a:pt x="4" y="305"/>
                </a:cubicBezTo>
                <a:cubicBezTo>
                  <a:pt x="0" y="308"/>
                  <a:pt x="0" y="308"/>
                  <a:pt x="0" y="308"/>
                </a:cubicBezTo>
                <a:cubicBezTo>
                  <a:pt x="5" y="306"/>
                  <a:pt x="5" y="306"/>
                  <a:pt x="5" y="306"/>
                </a:cubicBezTo>
                <a:cubicBezTo>
                  <a:pt x="74" y="351"/>
                  <a:pt x="74" y="351"/>
                  <a:pt x="74" y="351"/>
                </a:cubicBezTo>
                <a:cubicBezTo>
                  <a:pt x="4" y="443"/>
                  <a:pt x="4" y="443"/>
                  <a:pt x="4" y="443"/>
                </a:cubicBezTo>
                <a:cubicBezTo>
                  <a:pt x="6" y="444"/>
                  <a:pt x="6" y="444"/>
                  <a:pt x="6" y="444"/>
                </a:cubicBezTo>
                <a:cubicBezTo>
                  <a:pt x="75" y="352"/>
                  <a:pt x="75" y="352"/>
                  <a:pt x="75" y="352"/>
                </a:cubicBezTo>
                <a:cubicBezTo>
                  <a:pt x="233" y="455"/>
                  <a:pt x="233" y="455"/>
                  <a:pt x="233" y="455"/>
                </a:cubicBezTo>
                <a:cubicBezTo>
                  <a:pt x="232" y="457"/>
                  <a:pt x="231" y="460"/>
                  <a:pt x="231" y="462"/>
                </a:cubicBezTo>
                <a:cubicBezTo>
                  <a:pt x="231" y="469"/>
                  <a:pt x="237" y="475"/>
                  <a:pt x="244" y="475"/>
                </a:cubicBezTo>
                <a:cubicBezTo>
                  <a:pt x="246" y="475"/>
                  <a:pt x="248" y="474"/>
                  <a:pt x="250" y="473"/>
                </a:cubicBezTo>
                <a:cubicBezTo>
                  <a:pt x="460" y="808"/>
                  <a:pt x="460" y="808"/>
                  <a:pt x="460" y="808"/>
                </a:cubicBezTo>
                <a:cubicBezTo>
                  <a:pt x="456" y="810"/>
                  <a:pt x="454" y="814"/>
                  <a:pt x="454" y="818"/>
                </a:cubicBezTo>
                <a:cubicBezTo>
                  <a:pt x="454" y="825"/>
                  <a:pt x="460" y="831"/>
                  <a:pt x="467" y="831"/>
                </a:cubicBezTo>
                <a:cubicBezTo>
                  <a:pt x="474" y="831"/>
                  <a:pt x="480" y="825"/>
                  <a:pt x="480" y="818"/>
                </a:cubicBezTo>
                <a:cubicBezTo>
                  <a:pt x="480" y="813"/>
                  <a:pt x="477" y="809"/>
                  <a:pt x="474" y="807"/>
                </a:cubicBezTo>
                <a:cubicBezTo>
                  <a:pt x="556" y="650"/>
                  <a:pt x="556" y="650"/>
                  <a:pt x="556" y="650"/>
                </a:cubicBezTo>
                <a:cubicBezTo>
                  <a:pt x="558" y="650"/>
                  <a:pt x="560" y="651"/>
                  <a:pt x="562" y="651"/>
                </a:cubicBezTo>
                <a:cubicBezTo>
                  <a:pt x="569" y="651"/>
                  <a:pt x="574" y="645"/>
                  <a:pt x="574" y="638"/>
                </a:cubicBezTo>
                <a:cubicBezTo>
                  <a:pt x="574" y="637"/>
                  <a:pt x="574" y="635"/>
                  <a:pt x="574" y="634"/>
                </a:cubicBezTo>
                <a:cubicBezTo>
                  <a:pt x="591" y="627"/>
                  <a:pt x="591" y="627"/>
                  <a:pt x="591" y="627"/>
                </a:cubicBezTo>
                <a:cubicBezTo>
                  <a:pt x="810" y="730"/>
                  <a:pt x="810" y="730"/>
                  <a:pt x="810" y="730"/>
                </a:cubicBezTo>
                <a:cubicBezTo>
                  <a:pt x="809" y="731"/>
                  <a:pt x="809" y="732"/>
                  <a:pt x="809" y="733"/>
                </a:cubicBezTo>
                <a:cubicBezTo>
                  <a:pt x="809" y="737"/>
                  <a:pt x="811" y="741"/>
                  <a:pt x="814" y="743"/>
                </a:cubicBezTo>
                <a:cubicBezTo>
                  <a:pt x="662" y="936"/>
                  <a:pt x="662" y="936"/>
                  <a:pt x="662" y="936"/>
                </a:cubicBezTo>
                <a:cubicBezTo>
                  <a:pt x="661" y="937"/>
                  <a:pt x="661" y="937"/>
                  <a:pt x="661" y="937"/>
                </a:cubicBezTo>
                <a:cubicBezTo>
                  <a:pt x="1319" y="937"/>
                  <a:pt x="1319" y="937"/>
                  <a:pt x="1319" y="937"/>
                </a:cubicBezTo>
                <a:cubicBezTo>
                  <a:pt x="1320" y="938"/>
                  <a:pt x="1320" y="938"/>
                  <a:pt x="1320" y="938"/>
                </a:cubicBezTo>
                <a:lnTo>
                  <a:pt x="1320" y="937"/>
                </a:lnTo>
                <a:close/>
                <a:moveTo>
                  <a:pt x="1318" y="934"/>
                </a:moveTo>
                <a:cubicBezTo>
                  <a:pt x="1197" y="808"/>
                  <a:pt x="1197" y="808"/>
                  <a:pt x="1197" y="808"/>
                </a:cubicBezTo>
                <a:cubicBezTo>
                  <a:pt x="1199" y="806"/>
                  <a:pt x="1200" y="803"/>
                  <a:pt x="1200" y="800"/>
                </a:cubicBezTo>
                <a:cubicBezTo>
                  <a:pt x="1200" y="795"/>
                  <a:pt x="1197" y="790"/>
                  <a:pt x="1192" y="788"/>
                </a:cubicBezTo>
                <a:cubicBezTo>
                  <a:pt x="1283" y="453"/>
                  <a:pt x="1283" y="453"/>
                  <a:pt x="1283" y="453"/>
                </a:cubicBezTo>
                <a:cubicBezTo>
                  <a:pt x="1283" y="454"/>
                  <a:pt x="1284" y="454"/>
                  <a:pt x="1285" y="454"/>
                </a:cubicBezTo>
                <a:cubicBezTo>
                  <a:pt x="1285" y="454"/>
                  <a:pt x="1285" y="454"/>
                  <a:pt x="1285" y="454"/>
                </a:cubicBezTo>
                <a:lnTo>
                  <a:pt x="1318" y="934"/>
                </a:lnTo>
                <a:close/>
                <a:moveTo>
                  <a:pt x="1275" y="448"/>
                </a:moveTo>
                <a:cubicBezTo>
                  <a:pt x="1276" y="451"/>
                  <a:pt x="1278" y="452"/>
                  <a:pt x="1281" y="453"/>
                </a:cubicBezTo>
                <a:cubicBezTo>
                  <a:pt x="1190" y="788"/>
                  <a:pt x="1190" y="788"/>
                  <a:pt x="1190" y="788"/>
                </a:cubicBezTo>
                <a:cubicBezTo>
                  <a:pt x="1189" y="787"/>
                  <a:pt x="1188" y="787"/>
                  <a:pt x="1187" y="787"/>
                </a:cubicBezTo>
                <a:cubicBezTo>
                  <a:pt x="1181" y="787"/>
                  <a:pt x="1176" y="791"/>
                  <a:pt x="1175" y="797"/>
                </a:cubicBezTo>
                <a:cubicBezTo>
                  <a:pt x="834" y="736"/>
                  <a:pt x="834" y="736"/>
                  <a:pt x="834" y="736"/>
                </a:cubicBezTo>
                <a:cubicBezTo>
                  <a:pt x="835" y="735"/>
                  <a:pt x="835" y="734"/>
                  <a:pt x="835" y="733"/>
                </a:cubicBezTo>
                <a:cubicBezTo>
                  <a:pt x="835" y="731"/>
                  <a:pt x="834" y="730"/>
                  <a:pt x="834" y="728"/>
                </a:cubicBezTo>
                <a:lnTo>
                  <a:pt x="1275" y="448"/>
                </a:lnTo>
                <a:close/>
                <a:moveTo>
                  <a:pt x="256" y="459"/>
                </a:moveTo>
                <a:cubicBezTo>
                  <a:pt x="552" y="351"/>
                  <a:pt x="552" y="351"/>
                  <a:pt x="552" y="351"/>
                </a:cubicBezTo>
                <a:cubicBezTo>
                  <a:pt x="769" y="272"/>
                  <a:pt x="769" y="272"/>
                  <a:pt x="769" y="272"/>
                </a:cubicBezTo>
                <a:cubicBezTo>
                  <a:pt x="770" y="275"/>
                  <a:pt x="772" y="277"/>
                  <a:pt x="774" y="278"/>
                </a:cubicBezTo>
                <a:cubicBezTo>
                  <a:pt x="660" y="470"/>
                  <a:pt x="660" y="470"/>
                  <a:pt x="660" y="470"/>
                </a:cubicBezTo>
                <a:cubicBezTo>
                  <a:pt x="480" y="492"/>
                  <a:pt x="480" y="492"/>
                  <a:pt x="480" y="492"/>
                </a:cubicBezTo>
                <a:cubicBezTo>
                  <a:pt x="479" y="486"/>
                  <a:pt x="473" y="481"/>
                  <a:pt x="467" y="481"/>
                </a:cubicBezTo>
                <a:cubicBezTo>
                  <a:pt x="460" y="481"/>
                  <a:pt x="454" y="487"/>
                  <a:pt x="454" y="494"/>
                </a:cubicBezTo>
                <a:cubicBezTo>
                  <a:pt x="454" y="501"/>
                  <a:pt x="460" y="507"/>
                  <a:pt x="467" y="507"/>
                </a:cubicBezTo>
                <a:cubicBezTo>
                  <a:pt x="471" y="507"/>
                  <a:pt x="475" y="505"/>
                  <a:pt x="477" y="502"/>
                </a:cubicBezTo>
                <a:cubicBezTo>
                  <a:pt x="594" y="581"/>
                  <a:pt x="594" y="581"/>
                  <a:pt x="594" y="581"/>
                </a:cubicBezTo>
                <a:cubicBezTo>
                  <a:pt x="573" y="617"/>
                  <a:pt x="573" y="617"/>
                  <a:pt x="573" y="617"/>
                </a:cubicBezTo>
                <a:cubicBezTo>
                  <a:pt x="256" y="467"/>
                  <a:pt x="256" y="467"/>
                  <a:pt x="256" y="467"/>
                </a:cubicBezTo>
                <a:cubicBezTo>
                  <a:pt x="256" y="465"/>
                  <a:pt x="257" y="464"/>
                  <a:pt x="257" y="462"/>
                </a:cubicBezTo>
                <a:cubicBezTo>
                  <a:pt x="257" y="461"/>
                  <a:pt x="256" y="460"/>
                  <a:pt x="256" y="459"/>
                </a:cubicBezTo>
                <a:close/>
                <a:moveTo>
                  <a:pt x="595" y="580"/>
                </a:moveTo>
                <a:cubicBezTo>
                  <a:pt x="478" y="501"/>
                  <a:pt x="478" y="501"/>
                  <a:pt x="478" y="501"/>
                </a:cubicBezTo>
                <a:cubicBezTo>
                  <a:pt x="479" y="499"/>
                  <a:pt x="480" y="496"/>
                  <a:pt x="480" y="494"/>
                </a:cubicBezTo>
                <a:cubicBezTo>
                  <a:pt x="480" y="494"/>
                  <a:pt x="480" y="494"/>
                  <a:pt x="480" y="493"/>
                </a:cubicBezTo>
                <a:cubicBezTo>
                  <a:pt x="659" y="472"/>
                  <a:pt x="659" y="472"/>
                  <a:pt x="659" y="472"/>
                </a:cubicBezTo>
                <a:cubicBezTo>
                  <a:pt x="631" y="519"/>
                  <a:pt x="631" y="519"/>
                  <a:pt x="631" y="519"/>
                </a:cubicBezTo>
                <a:lnTo>
                  <a:pt x="595" y="580"/>
                </a:lnTo>
                <a:close/>
                <a:moveTo>
                  <a:pt x="596" y="582"/>
                </a:moveTo>
                <a:cubicBezTo>
                  <a:pt x="633" y="607"/>
                  <a:pt x="633" y="607"/>
                  <a:pt x="633" y="607"/>
                </a:cubicBezTo>
                <a:cubicBezTo>
                  <a:pt x="591" y="625"/>
                  <a:pt x="591" y="625"/>
                  <a:pt x="591" y="625"/>
                </a:cubicBezTo>
                <a:cubicBezTo>
                  <a:pt x="575" y="617"/>
                  <a:pt x="575" y="617"/>
                  <a:pt x="575" y="617"/>
                </a:cubicBezTo>
                <a:lnTo>
                  <a:pt x="596" y="582"/>
                </a:lnTo>
                <a:close/>
                <a:moveTo>
                  <a:pt x="596" y="581"/>
                </a:moveTo>
                <a:cubicBezTo>
                  <a:pt x="634" y="517"/>
                  <a:pt x="634" y="517"/>
                  <a:pt x="634" y="517"/>
                </a:cubicBezTo>
                <a:cubicBezTo>
                  <a:pt x="661" y="471"/>
                  <a:pt x="661" y="471"/>
                  <a:pt x="661" y="471"/>
                </a:cubicBezTo>
                <a:cubicBezTo>
                  <a:pt x="1074" y="422"/>
                  <a:pt x="1074" y="422"/>
                  <a:pt x="1074" y="422"/>
                </a:cubicBezTo>
                <a:cubicBezTo>
                  <a:pt x="1074" y="422"/>
                  <a:pt x="1074" y="423"/>
                  <a:pt x="1075" y="423"/>
                </a:cubicBezTo>
                <a:cubicBezTo>
                  <a:pt x="635" y="607"/>
                  <a:pt x="635" y="607"/>
                  <a:pt x="635" y="607"/>
                </a:cubicBezTo>
                <a:lnTo>
                  <a:pt x="596" y="581"/>
                </a:lnTo>
                <a:close/>
                <a:moveTo>
                  <a:pt x="1076" y="424"/>
                </a:moveTo>
                <a:cubicBezTo>
                  <a:pt x="1076" y="425"/>
                  <a:pt x="1077" y="426"/>
                  <a:pt x="1078" y="427"/>
                </a:cubicBezTo>
                <a:cubicBezTo>
                  <a:pt x="839" y="713"/>
                  <a:pt x="839" y="713"/>
                  <a:pt x="839" y="713"/>
                </a:cubicBezTo>
                <a:cubicBezTo>
                  <a:pt x="830" y="724"/>
                  <a:pt x="830" y="724"/>
                  <a:pt x="830" y="724"/>
                </a:cubicBezTo>
                <a:cubicBezTo>
                  <a:pt x="828" y="722"/>
                  <a:pt x="825" y="720"/>
                  <a:pt x="822" y="720"/>
                </a:cubicBezTo>
                <a:cubicBezTo>
                  <a:pt x="817" y="720"/>
                  <a:pt x="813" y="723"/>
                  <a:pt x="811" y="726"/>
                </a:cubicBezTo>
                <a:cubicBezTo>
                  <a:pt x="636" y="608"/>
                  <a:pt x="636" y="608"/>
                  <a:pt x="636" y="608"/>
                </a:cubicBezTo>
                <a:lnTo>
                  <a:pt x="1076" y="424"/>
                </a:lnTo>
                <a:close/>
                <a:moveTo>
                  <a:pt x="524" y="17"/>
                </a:moveTo>
                <a:cubicBezTo>
                  <a:pt x="525" y="16"/>
                  <a:pt x="525" y="16"/>
                  <a:pt x="525" y="15"/>
                </a:cubicBezTo>
                <a:cubicBezTo>
                  <a:pt x="1073" y="178"/>
                  <a:pt x="1073" y="178"/>
                  <a:pt x="1073" y="178"/>
                </a:cubicBezTo>
                <a:cubicBezTo>
                  <a:pt x="1073" y="179"/>
                  <a:pt x="1072" y="180"/>
                  <a:pt x="1072" y="180"/>
                </a:cubicBezTo>
                <a:cubicBezTo>
                  <a:pt x="1072" y="186"/>
                  <a:pt x="1077" y="191"/>
                  <a:pt x="1082" y="193"/>
                </a:cubicBezTo>
                <a:cubicBezTo>
                  <a:pt x="1084" y="403"/>
                  <a:pt x="1084" y="403"/>
                  <a:pt x="1084" y="403"/>
                </a:cubicBezTo>
                <a:cubicBezTo>
                  <a:pt x="1080" y="403"/>
                  <a:pt x="1076" y="406"/>
                  <a:pt x="1074" y="410"/>
                </a:cubicBezTo>
                <a:lnTo>
                  <a:pt x="524" y="17"/>
                </a:lnTo>
                <a:close/>
                <a:moveTo>
                  <a:pt x="1073" y="414"/>
                </a:moveTo>
                <a:cubicBezTo>
                  <a:pt x="1073" y="415"/>
                  <a:pt x="1072" y="415"/>
                  <a:pt x="1072" y="416"/>
                </a:cubicBezTo>
                <a:cubicBezTo>
                  <a:pt x="1072" y="417"/>
                  <a:pt x="1073" y="419"/>
                  <a:pt x="1073" y="420"/>
                </a:cubicBezTo>
                <a:cubicBezTo>
                  <a:pt x="662" y="470"/>
                  <a:pt x="662" y="470"/>
                  <a:pt x="662" y="470"/>
                </a:cubicBezTo>
                <a:cubicBezTo>
                  <a:pt x="775" y="279"/>
                  <a:pt x="775" y="279"/>
                  <a:pt x="775" y="279"/>
                </a:cubicBezTo>
                <a:cubicBezTo>
                  <a:pt x="777" y="280"/>
                  <a:pt x="779" y="280"/>
                  <a:pt x="781" y="280"/>
                </a:cubicBezTo>
                <a:cubicBezTo>
                  <a:pt x="786" y="280"/>
                  <a:pt x="790" y="278"/>
                  <a:pt x="792" y="274"/>
                </a:cubicBezTo>
                <a:lnTo>
                  <a:pt x="1073" y="414"/>
                </a:lnTo>
                <a:close/>
                <a:moveTo>
                  <a:pt x="533" y="161"/>
                </a:moveTo>
                <a:cubicBezTo>
                  <a:pt x="537" y="161"/>
                  <a:pt x="541" y="158"/>
                  <a:pt x="543" y="155"/>
                </a:cubicBezTo>
                <a:cubicBezTo>
                  <a:pt x="769" y="263"/>
                  <a:pt x="769" y="263"/>
                  <a:pt x="769" y="263"/>
                </a:cubicBezTo>
                <a:cubicBezTo>
                  <a:pt x="768" y="264"/>
                  <a:pt x="768" y="266"/>
                  <a:pt x="768" y="267"/>
                </a:cubicBezTo>
                <a:cubicBezTo>
                  <a:pt x="768" y="269"/>
                  <a:pt x="768" y="270"/>
                  <a:pt x="769" y="271"/>
                </a:cubicBezTo>
                <a:cubicBezTo>
                  <a:pt x="550" y="350"/>
                  <a:pt x="550" y="350"/>
                  <a:pt x="550" y="350"/>
                </a:cubicBezTo>
                <a:cubicBezTo>
                  <a:pt x="255" y="457"/>
                  <a:pt x="255" y="457"/>
                  <a:pt x="255" y="457"/>
                </a:cubicBezTo>
                <a:cubicBezTo>
                  <a:pt x="255" y="456"/>
                  <a:pt x="254" y="454"/>
                  <a:pt x="253" y="453"/>
                </a:cubicBezTo>
                <a:cubicBezTo>
                  <a:pt x="524" y="157"/>
                  <a:pt x="524" y="157"/>
                  <a:pt x="524" y="157"/>
                </a:cubicBezTo>
                <a:cubicBezTo>
                  <a:pt x="526" y="159"/>
                  <a:pt x="529" y="161"/>
                  <a:pt x="533" y="161"/>
                </a:cubicBezTo>
                <a:close/>
                <a:moveTo>
                  <a:pt x="530" y="101"/>
                </a:moveTo>
                <a:cubicBezTo>
                  <a:pt x="530" y="101"/>
                  <a:pt x="531" y="102"/>
                  <a:pt x="531" y="102"/>
                </a:cubicBezTo>
                <a:cubicBezTo>
                  <a:pt x="316" y="185"/>
                  <a:pt x="316" y="185"/>
                  <a:pt x="316" y="185"/>
                </a:cubicBezTo>
                <a:cubicBezTo>
                  <a:pt x="154" y="247"/>
                  <a:pt x="154" y="247"/>
                  <a:pt x="154" y="247"/>
                </a:cubicBezTo>
                <a:cubicBezTo>
                  <a:pt x="230" y="147"/>
                  <a:pt x="230" y="147"/>
                  <a:pt x="230" y="147"/>
                </a:cubicBezTo>
                <a:cubicBezTo>
                  <a:pt x="232" y="148"/>
                  <a:pt x="234" y="149"/>
                  <a:pt x="237" y="149"/>
                </a:cubicBezTo>
                <a:cubicBezTo>
                  <a:pt x="244" y="149"/>
                  <a:pt x="250" y="143"/>
                  <a:pt x="250" y="136"/>
                </a:cubicBezTo>
                <a:cubicBezTo>
                  <a:pt x="250" y="136"/>
                  <a:pt x="250" y="135"/>
                  <a:pt x="250" y="135"/>
                </a:cubicBezTo>
                <a:lnTo>
                  <a:pt x="530" y="101"/>
                </a:lnTo>
                <a:close/>
                <a:moveTo>
                  <a:pt x="227" y="144"/>
                </a:moveTo>
                <a:cubicBezTo>
                  <a:pt x="228" y="145"/>
                  <a:pt x="228" y="145"/>
                  <a:pt x="229" y="146"/>
                </a:cubicBezTo>
                <a:cubicBezTo>
                  <a:pt x="151" y="248"/>
                  <a:pt x="151" y="248"/>
                  <a:pt x="151" y="248"/>
                </a:cubicBezTo>
                <a:cubicBezTo>
                  <a:pt x="11" y="302"/>
                  <a:pt x="11" y="302"/>
                  <a:pt x="11" y="302"/>
                </a:cubicBezTo>
                <a:lnTo>
                  <a:pt x="227" y="144"/>
                </a:lnTo>
                <a:close/>
                <a:moveTo>
                  <a:pt x="7" y="305"/>
                </a:moveTo>
                <a:cubicBezTo>
                  <a:pt x="150" y="250"/>
                  <a:pt x="150" y="250"/>
                  <a:pt x="150" y="250"/>
                </a:cubicBezTo>
                <a:cubicBezTo>
                  <a:pt x="75" y="350"/>
                  <a:pt x="75" y="350"/>
                  <a:pt x="75" y="350"/>
                </a:cubicBezTo>
                <a:lnTo>
                  <a:pt x="7" y="305"/>
                </a:lnTo>
                <a:close/>
                <a:moveTo>
                  <a:pt x="76" y="351"/>
                </a:moveTo>
                <a:cubicBezTo>
                  <a:pt x="152" y="249"/>
                  <a:pt x="152" y="249"/>
                  <a:pt x="152" y="249"/>
                </a:cubicBezTo>
                <a:cubicBezTo>
                  <a:pt x="320" y="185"/>
                  <a:pt x="320" y="185"/>
                  <a:pt x="320" y="185"/>
                </a:cubicBezTo>
                <a:cubicBezTo>
                  <a:pt x="531" y="104"/>
                  <a:pt x="531" y="104"/>
                  <a:pt x="531" y="104"/>
                </a:cubicBezTo>
                <a:cubicBezTo>
                  <a:pt x="532" y="105"/>
                  <a:pt x="533" y="106"/>
                  <a:pt x="534" y="107"/>
                </a:cubicBezTo>
                <a:cubicBezTo>
                  <a:pt x="251" y="452"/>
                  <a:pt x="251" y="452"/>
                  <a:pt x="251" y="452"/>
                </a:cubicBezTo>
                <a:cubicBezTo>
                  <a:pt x="249" y="450"/>
                  <a:pt x="247" y="449"/>
                  <a:pt x="244" y="449"/>
                </a:cubicBezTo>
                <a:cubicBezTo>
                  <a:pt x="240" y="449"/>
                  <a:pt x="236" y="451"/>
                  <a:pt x="234" y="454"/>
                </a:cubicBezTo>
                <a:lnTo>
                  <a:pt x="76" y="351"/>
                </a:lnTo>
                <a:close/>
                <a:moveTo>
                  <a:pt x="472" y="806"/>
                </a:moveTo>
                <a:cubicBezTo>
                  <a:pt x="471" y="806"/>
                  <a:pt x="469" y="805"/>
                  <a:pt x="467" y="805"/>
                </a:cubicBezTo>
                <a:cubicBezTo>
                  <a:pt x="465" y="805"/>
                  <a:pt x="463" y="806"/>
                  <a:pt x="461" y="807"/>
                </a:cubicBezTo>
                <a:cubicBezTo>
                  <a:pt x="251" y="472"/>
                  <a:pt x="251" y="472"/>
                  <a:pt x="251" y="472"/>
                </a:cubicBezTo>
                <a:cubicBezTo>
                  <a:pt x="253" y="471"/>
                  <a:pt x="254" y="470"/>
                  <a:pt x="255" y="468"/>
                </a:cubicBezTo>
                <a:cubicBezTo>
                  <a:pt x="573" y="618"/>
                  <a:pt x="573" y="618"/>
                  <a:pt x="573" y="618"/>
                </a:cubicBezTo>
                <a:cubicBezTo>
                  <a:pt x="567" y="627"/>
                  <a:pt x="567" y="627"/>
                  <a:pt x="567" y="627"/>
                </a:cubicBezTo>
                <a:cubicBezTo>
                  <a:pt x="566" y="626"/>
                  <a:pt x="564" y="625"/>
                  <a:pt x="562" y="625"/>
                </a:cubicBezTo>
                <a:cubicBezTo>
                  <a:pt x="555" y="625"/>
                  <a:pt x="549" y="631"/>
                  <a:pt x="549" y="638"/>
                </a:cubicBezTo>
                <a:cubicBezTo>
                  <a:pt x="549" y="643"/>
                  <a:pt x="551" y="647"/>
                  <a:pt x="555" y="649"/>
                </a:cubicBezTo>
                <a:lnTo>
                  <a:pt x="472" y="806"/>
                </a:lnTo>
                <a:close/>
                <a:moveTo>
                  <a:pt x="573" y="632"/>
                </a:moveTo>
                <a:cubicBezTo>
                  <a:pt x="572" y="630"/>
                  <a:pt x="571" y="629"/>
                  <a:pt x="569" y="627"/>
                </a:cubicBezTo>
                <a:cubicBezTo>
                  <a:pt x="574" y="619"/>
                  <a:pt x="574" y="619"/>
                  <a:pt x="574" y="619"/>
                </a:cubicBezTo>
                <a:cubicBezTo>
                  <a:pt x="589" y="626"/>
                  <a:pt x="589" y="626"/>
                  <a:pt x="589" y="626"/>
                </a:cubicBezTo>
                <a:lnTo>
                  <a:pt x="573" y="632"/>
                </a:lnTo>
                <a:close/>
                <a:moveTo>
                  <a:pt x="593" y="626"/>
                </a:moveTo>
                <a:cubicBezTo>
                  <a:pt x="634" y="608"/>
                  <a:pt x="634" y="608"/>
                  <a:pt x="634" y="608"/>
                </a:cubicBezTo>
                <a:cubicBezTo>
                  <a:pt x="810" y="728"/>
                  <a:pt x="810" y="728"/>
                  <a:pt x="810" y="728"/>
                </a:cubicBezTo>
                <a:cubicBezTo>
                  <a:pt x="810" y="728"/>
                  <a:pt x="810" y="728"/>
                  <a:pt x="810" y="728"/>
                </a:cubicBezTo>
                <a:lnTo>
                  <a:pt x="593" y="626"/>
                </a:lnTo>
                <a:close/>
                <a:moveTo>
                  <a:pt x="664" y="935"/>
                </a:moveTo>
                <a:cubicBezTo>
                  <a:pt x="815" y="744"/>
                  <a:pt x="815" y="744"/>
                  <a:pt x="815" y="744"/>
                </a:cubicBezTo>
                <a:cubicBezTo>
                  <a:pt x="817" y="745"/>
                  <a:pt x="819" y="746"/>
                  <a:pt x="822" y="746"/>
                </a:cubicBezTo>
                <a:cubicBezTo>
                  <a:pt x="827" y="746"/>
                  <a:pt x="831" y="744"/>
                  <a:pt x="833" y="740"/>
                </a:cubicBezTo>
                <a:cubicBezTo>
                  <a:pt x="1315" y="935"/>
                  <a:pt x="1315" y="935"/>
                  <a:pt x="1315" y="935"/>
                </a:cubicBezTo>
                <a:lnTo>
                  <a:pt x="664" y="935"/>
                </a:lnTo>
                <a:close/>
                <a:moveTo>
                  <a:pt x="833" y="739"/>
                </a:moveTo>
                <a:cubicBezTo>
                  <a:pt x="834" y="738"/>
                  <a:pt x="834" y="738"/>
                  <a:pt x="834" y="738"/>
                </a:cubicBezTo>
                <a:cubicBezTo>
                  <a:pt x="1175" y="798"/>
                  <a:pt x="1175" y="798"/>
                  <a:pt x="1175" y="798"/>
                </a:cubicBezTo>
                <a:cubicBezTo>
                  <a:pt x="1175" y="799"/>
                  <a:pt x="1174" y="799"/>
                  <a:pt x="1174" y="800"/>
                </a:cubicBezTo>
                <a:cubicBezTo>
                  <a:pt x="1174" y="807"/>
                  <a:pt x="1180" y="813"/>
                  <a:pt x="1187" y="813"/>
                </a:cubicBezTo>
                <a:cubicBezTo>
                  <a:pt x="1191" y="813"/>
                  <a:pt x="1193" y="812"/>
                  <a:pt x="1196" y="809"/>
                </a:cubicBezTo>
                <a:cubicBezTo>
                  <a:pt x="1316" y="934"/>
                  <a:pt x="1316" y="934"/>
                  <a:pt x="1316" y="934"/>
                </a:cubicBezTo>
                <a:lnTo>
                  <a:pt x="833" y="739"/>
                </a:lnTo>
                <a:close/>
              </a:path>
            </a:pathLst>
          </a:custGeom>
          <a:solidFill>
            <a:srgbClr val="878787">
              <a:alpha val="45000"/>
            </a:srgbClr>
          </a:solidFill>
          <a:ln>
            <a:noFill/>
          </a:ln>
        </p:spPr>
        <p:txBody>
          <a:bodyPr vert="horz" wrap="square" lIns="68570" tIns="34285" rIns="68570" bIns="34285" numCol="1" anchor="t" anchorCtr="0" compatLnSpc="1">
            <a:prstTxWarp prst="textNoShape">
              <a:avLst/>
            </a:prstTxWarp>
          </a:bodyPr>
          <a:lstStyle/>
          <a:p>
            <a:pPr defTabSz="914270">
              <a:defRPr/>
            </a:pPr>
            <a:endParaRPr lang="id-ID" kern="0">
              <a:solidFill>
                <a:sysClr val="windowText" lastClr="000000"/>
              </a:solidFill>
              <a:latin typeface="微软雅黑"/>
              <a:ea typeface="微软雅黑"/>
            </a:endParaRPr>
          </a:p>
        </p:txBody>
      </p:sp>
      <p:sp>
        <p:nvSpPr>
          <p:cNvPr id="34" name="文本框 33">
            <a:extLst>
              <a:ext uri="{FF2B5EF4-FFF2-40B4-BE49-F238E27FC236}">
                <a16:creationId xmlns:a16="http://schemas.microsoft.com/office/drawing/2014/main" id="{4D9CACD5-4A31-4AB2-85B9-F95729D16E73}"/>
              </a:ext>
            </a:extLst>
          </p:cNvPr>
          <p:cNvSpPr txBox="1"/>
          <p:nvPr/>
        </p:nvSpPr>
        <p:spPr>
          <a:xfrm>
            <a:off x="2629933" y="3011392"/>
            <a:ext cx="6932134" cy="646331"/>
          </a:xfrm>
          <a:prstGeom prst="rect">
            <a:avLst/>
          </a:prstGeom>
          <a:noFill/>
        </p:spPr>
        <p:txBody>
          <a:bodyPr wrap="square">
            <a:spAutoFit/>
          </a:bodyPr>
          <a:lstStyle/>
          <a:p>
            <a:r>
              <a:rPr lang="en-US" altLang="zh-CN" sz="3600" b="1" dirty="0">
                <a:effectLst/>
                <a:latin typeface="微软雅黑" panose="020B0503020204020204" pitchFamily="34" charset="-122"/>
                <a:ea typeface="微软雅黑" panose="020B0503020204020204" pitchFamily="34" charset="-122"/>
              </a:rPr>
              <a:t>Porter's Five Forces Analysis</a:t>
            </a:r>
          </a:p>
        </p:txBody>
      </p:sp>
      <p:sp>
        <p:nvSpPr>
          <p:cNvPr id="6" name="Oval 32">
            <a:extLst>
              <a:ext uri="{FF2B5EF4-FFF2-40B4-BE49-F238E27FC236}">
                <a16:creationId xmlns:a16="http://schemas.microsoft.com/office/drawing/2014/main" id="{528CF043-88E9-447D-BCC4-1D677BA2C209}"/>
              </a:ext>
            </a:extLst>
          </p:cNvPr>
          <p:cNvSpPr/>
          <p:nvPr/>
        </p:nvSpPr>
        <p:spPr>
          <a:xfrm>
            <a:off x="106859" y="145485"/>
            <a:ext cx="684333" cy="684333"/>
          </a:xfrm>
          <a:prstGeom prst="ellipse">
            <a:avLst/>
          </a:prstGeom>
          <a:noFill/>
          <a:ln w="19050" cap="flat" cmpd="sng" algn="ctr">
            <a:solidFill>
              <a:srgbClr val="BA0B31"/>
            </a:solidFill>
            <a:prstDash val="solid"/>
            <a:miter lim="800000"/>
          </a:ln>
          <a:effectLst/>
        </p:spPr>
        <p:txBody>
          <a:bodyPr lIns="68570" tIns="34285" rIns="68570" bIns="34285" rtlCol="0" anchor="ctr"/>
          <a:lstStyle/>
          <a:p>
            <a:pPr algn="ctr" defTabSz="914270">
              <a:defRPr/>
            </a:pPr>
            <a:endParaRPr lang="id-ID" sz="3600" kern="0">
              <a:solidFill>
                <a:srgbClr val="FFFFFF"/>
              </a:solidFill>
              <a:latin typeface="微软雅黑" panose="020B0503020204020204" pitchFamily="34" charset="-122"/>
              <a:ea typeface="微软雅黑" panose="020B0503020204020204" pitchFamily="34" charset="-122"/>
            </a:endParaRPr>
          </a:p>
        </p:txBody>
      </p:sp>
      <p:sp>
        <p:nvSpPr>
          <p:cNvPr id="7" name="TextBox 22">
            <a:extLst>
              <a:ext uri="{FF2B5EF4-FFF2-40B4-BE49-F238E27FC236}">
                <a16:creationId xmlns:a16="http://schemas.microsoft.com/office/drawing/2014/main" id="{E5AEC547-9D8A-41B2-9A84-19C2FCF8109F}"/>
              </a:ext>
            </a:extLst>
          </p:cNvPr>
          <p:cNvSpPr txBox="1"/>
          <p:nvPr/>
        </p:nvSpPr>
        <p:spPr>
          <a:xfrm>
            <a:off x="846267" y="471660"/>
            <a:ext cx="2454819" cy="377016"/>
          </a:xfrm>
          <a:prstGeom prst="rect">
            <a:avLst/>
          </a:prstGeom>
          <a:noFill/>
        </p:spPr>
        <p:txBody>
          <a:bodyPr wrap="none" lIns="68570" tIns="34285" rIns="68570" bIns="34285" rtlCol="0">
            <a:spAutoFit/>
          </a:bodyPr>
          <a:lstStyle>
            <a:defPPr>
              <a:defRPr lang="zh-CN"/>
            </a:defPPr>
            <a:lvl1pPr marR="0" lvl="0" indent="0" fontAlgn="auto">
              <a:lnSpc>
                <a:spcPct val="100000"/>
              </a:lnSpc>
              <a:spcBef>
                <a:spcPts val="0"/>
              </a:spcBef>
              <a:spcAft>
                <a:spcPts val="0"/>
              </a:spcAft>
              <a:buClrTx/>
              <a:buSzTx/>
              <a:buFontTx/>
              <a:buNone/>
              <a:tabLst/>
              <a:defRPr kumimoji="0" sz="1600" b="1" i="0" u="none" strike="noStrike" kern="0" cap="none" spc="0" normalizeH="0" baseline="0">
                <a:ln>
                  <a:noFill/>
                </a:ln>
                <a:solidFill>
                  <a:schemeClr val="tx1">
                    <a:lumMod val="95000"/>
                    <a:lumOff val="5000"/>
                  </a:schemeClr>
                </a:solidFill>
                <a:effectLst/>
                <a:uLnTx/>
                <a:uFillTx/>
                <a:latin typeface="Calibri Light" panose="020F0302020204030204" pitchFamily="34" charset="0"/>
              </a:defRPr>
            </a:lvl1pPr>
          </a:lstStyle>
          <a:p>
            <a:pPr defTabSz="914270">
              <a:defRPr/>
            </a:pPr>
            <a:r>
              <a:rPr lang="en-US" altLang="zh-CN" sz="2000" dirty="0">
                <a:latin typeface="微软雅黑" panose="020B0503020204020204" pitchFamily="34" charset="-122"/>
                <a:ea typeface="微软雅黑" panose="020B0503020204020204" pitchFamily="34" charset="-122"/>
              </a:rPr>
              <a:t>Company analysis</a:t>
            </a:r>
            <a:endParaRPr lang="id-ID" altLang="zh-CN" sz="2000" spc="3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8" name="直接连接符 7">
            <a:extLst>
              <a:ext uri="{FF2B5EF4-FFF2-40B4-BE49-F238E27FC236}">
                <a16:creationId xmlns:a16="http://schemas.microsoft.com/office/drawing/2014/main" id="{3E94A4E6-5897-4F43-BFE8-35A8E14ECB78}"/>
              </a:ext>
            </a:extLst>
          </p:cNvPr>
          <p:cNvCxnSpPr/>
          <p:nvPr/>
        </p:nvCxnSpPr>
        <p:spPr>
          <a:xfrm>
            <a:off x="816559" y="866027"/>
            <a:ext cx="2767636" cy="0"/>
          </a:xfrm>
          <a:prstGeom prst="line">
            <a:avLst/>
          </a:prstGeom>
          <a:noFill/>
          <a:ln w="19050" cap="flat" cmpd="sng" algn="ctr">
            <a:solidFill>
              <a:srgbClr val="BA0B31"/>
            </a:solidFill>
            <a:prstDash val="solid"/>
            <a:headEnd type="none"/>
          </a:ln>
          <a:effectLst/>
        </p:spPr>
      </p:cxnSp>
      <p:sp>
        <p:nvSpPr>
          <p:cNvPr id="9" name="TextBox 44">
            <a:extLst>
              <a:ext uri="{FF2B5EF4-FFF2-40B4-BE49-F238E27FC236}">
                <a16:creationId xmlns:a16="http://schemas.microsoft.com/office/drawing/2014/main" id="{62FB2CDD-E592-448B-B4E6-E2E47860DD1E}"/>
              </a:ext>
            </a:extLst>
          </p:cNvPr>
          <p:cNvSpPr txBox="1"/>
          <p:nvPr/>
        </p:nvSpPr>
        <p:spPr>
          <a:xfrm>
            <a:off x="122615" y="250848"/>
            <a:ext cx="627068" cy="523208"/>
          </a:xfrm>
          <a:prstGeom prst="rect">
            <a:avLst/>
          </a:prstGeom>
          <a:noFill/>
        </p:spPr>
        <p:txBody>
          <a:bodyPr wrap="none" lIns="91427" tIns="45714" rIns="91427" bIns="45714" rtlCol="0">
            <a:spAutoFit/>
          </a:bodyPr>
          <a:lstStyle/>
          <a:p>
            <a:pPr defTabSz="914270"/>
            <a:r>
              <a:rPr lang="en-US" altLang="zh-CN" sz="2800" b="1">
                <a:solidFill>
                  <a:srgbClr val="C00000"/>
                </a:solidFill>
                <a:latin typeface="微软雅黑" panose="020B0503020204020204" pitchFamily="34" charset="-122"/>
                <a:ea typeface="微软雅黑" panose="020B0503020204020204" pitchFamily="34" charset="-122"/>
              </a:rPr>
              <a:t>03</a:t>
            </a:r>
            <a:endParaRPr lang="zh-CN" altLang="en-US" sz="2800" b="1">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53471409"/>
      </p:ext>
    </p:extLst>
  </p:cSld>
  <p:clrMapOvr>
    <a:masterClrMapping/>
  </p:clrMapOvr>
  <mc:AlternateContent xmlns:mc="http://schemas.openxmlformats.org/markup-compatibility/2006" xmlns:p14="http://schemas.microsoft.com/office/powerpoint/2010/main">
    <mc:Choice Requires="p14">
      <p:transition spd="slow" p14:dur="900" advClick="0" advTm="1500">
        <p14:warp dir="in"/>
      </p:transition>
    </mc:Choice>
    <mc:Fallback xmlns="">
      <p:transition spd="slow"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left)">
                                      <p:cBhvr>
                                        <p:cTn id="7" dur="750"/>
                                        <p:tgtEl>
                                          <p:spTgt spid="4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wipe(left)">
                                      <p:cBhvr>
                                        <p:cTn id="10" dur="750"/>
                                        <p:tgtEl>
                                          <p:spTgt spid="47"/>
                                        </p:tgtEl>
                                      </p:cBhvr>
                                    </p:animEffect>
                                  </p:childTnLst>
                                </p:cTn>
                              </p:par>
                            </p:childTnLst>
                          </p:cTn>
                        </p:par>
                        <p:par>
                          <p:cTn id="11" fill="hold">
                            <p:stCondLst>
                              <p:cond delay="750"/>
                            </p:stCondLst>
                            <p:childTnLst>
                              <p:par>
                                <p:cTn id="12" presetID="21" presetClass="entr" presetSubtype="2"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heel(2)">
                                      <p:cBhvr>
                                        <p:cTn id="14" dur="1000"/>
                                        <p:tgtEl>
                                          <p:spTgt spid="6"/>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250"/>
                                        <p:tgtEl>
                                          <p:spTgt spid="7"/>
                                        </p:tgtEl>
                                        <p:attrNameLst>
                                          <p:attrName>ppt_x</p:attrName>
                                        </p:attrNameLst>
                                      </p:cBhvr>
                                      <p:tavLst>
                                        <p:tav tm="0">
                                          <p:val>
                                            <p:strVal val="#ppt_x-#ppt_w*1.125000"/>
                                          </p:val>
                                        </p:tav>
                                        <p:tav tm="100000">
                                          <p:val>
                                            <p:strVal val="#ppt_x"/>
                                          </p:val>
                                        </p:tav>
                                      </p:tavLst>
                                    </p:anim>
                                    <p:animEffect transition="in" filter="wipe(right)">
                                      <p:cBhvr>
                                        <p:cTn id="23" dur="250"/>
                                        <p:tgtEl>
                                          <p:spTgt spid="7"/>
                                        </p:tgtEl>
                                      </p:cBhvr>
                                    </p:animEffect>
                                  </p:childTnLst>
                                </p:cTn>
                              </p:par>
                            </p:childTnLst>
                          </p:cTn>
                        </p:par>
                        <p:par>
                          <p:cTn id="24" fill="hold">
                            <p:stCondLst>
                              <p:cond delay="250"/>
                            </p:stCondLst>
                            <p:childTnLst>
                              <p:par>
                                <p:cTn id="25" presetID="22" presetClass="entr" presetSubtype="8"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6" grpId="0" animBg="1"/>
      <p:bldP spid="7"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reeform 28"/>
          <p:cNvSpPr/>
          <p:nvPr/>
        </p:nvSpPr>
        <p:spPr>
          <a:xfrm>
            <a:off x="5063184" y="1455614"/>
            <a:ext cx="222479" cy="223836"/>
          </a:xfrm>
          <a:custGeom>
            <a:avLst/>
            <a:gdLst>
              <a:gd name="connsiteX0" fmla="*/ 0 w 222479"/>
              <a:gd name="connsiteY0" fmla="*/ 0 h 223836"/>
              <a:gd name="connsiteX1" fmla="*/ 222479 w 222479"/>
              <a:gd name="connsiteY1" fmla="*/ 223836 h 223836"/>
              <a:gd name="connsiteX2" fmla="*/ 0 w 222479"/>
              <a:gd name="connsiteY2" fmla="*/ 2707 h 223836"/>
              <a:gd name="connsiteX3" fmla="*/ 0 w 222479"/>
              <a:gd name="connsiteY3" fmla="*/ 0 h 223836"/>
            </a:gdLst>
            <a:ahLst/>
            <a:cxnLst>
              <a:cxn ang="0">
                <a:pos x="connsiteX0" y="connsiteY0"/>
              </a:cxn>
              <a:cxn ang="0">
                <a:pos x="connsiteX1" y="connsiteY1"/>
              </a:cxn>
              <a:cxn ang="0">
                <a:pos x="connsiteX2" y="connsiteY2"/>
              </a:cxn>
              <a:cxn ang="0">
                <a:pos x="connsiteX3" y="connsiteY3"/>
              </a:cxn>
            </a:cxnLst>
            <a:rect l="l" t="t" r="r" b="b"/>
            <a:pathLst>
              <a:path w="222479" h="223836">
                <a:moveTo>
                  <a:pt x="0" y="0"/>
                </a:moveTo>
                <a:lnTo>
                  <a:pt x="222479" y="223836"/>
                </a:lnTo>
                <a:lnTo>
                  <a:pt x="0" y="2707"/>
                </a:lnTo>
                <a:lnTo>
                  <a:pt x="0" y="0"/>
                </a:lnTo>
                <a:close/>
              </a:path>
            </a:pathLst>
          </a:custGeom>
          <a:solidFill>
            <a:srgbClr val="B737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31" name="Freeform 30"/>
          <p:cNvSpPr/>
          <p:nvPr/>
        </p:nvSpPr>
        <p:spPr>
          <a:xfrm>
            <a:off x="5285663" y="1679450"/>
            <a:ext cx="223835" cy="222478"/>
          </a:xfrm>
          <a:custGeom>
            <a:avLst/>
            <a:gdLst>
              <a:gd name="connsiteX0" fmla="*/ 0 w 223835"/>
              <a:gd name="connsiteY0" fmla="*/ 0 h 222478"/>
              <a:gd name="connsiteX1" fmla="*/ 223835 w 223835"/>
              <a:gd name="connsiteY1" fmla="*/ 222478 h 222478"/>
              <a:gd name="connsiteX2" fmla="*/ 221129 w 223835"/>
              <a:gd name="connsiteY2" fmla="*/ 222478 h 222478"/>
              <a:gd name="connsiteX3" fmla="*/ 0 w 223835"/>
              <a:gd name="connsiteY3" fmla="*/ 0 h 222478"/>
            </a:gdLst>
            <a:ahLst/>
            <a:cxnLst>
              <a:cxn ang="0">
                <a:pos x="connsiteX0" y="connsiteY0"/>
              </a:cxn>
              <a:cxn ang="0">
                <a:pos x="connsiteX1" y="connsiteY1"/>
              </a:cxn>
              <a:cxn ang="0">
                <a:pos x="connsiteX2" y="connsiteY2"/>
              </a:cxn>
              <a:cxn ang="0">
                <a:pos x="connsiteX3" y="connsiteY3"/>
              </a:cxn>
            </a:cxnLst>
            <a:rect l="l" t="t" r="r" b="b"/>
            <a:pathLst>
              <a:path w="223835" h="222478">
                <a:moveTo>
                  <a:pt x="0" y="0"/>
                </a:moveTo>
                <a:lnTo>
                  <a:pt x="223835" y="222478"/>
                </a:lnTo>
                <a:lnTo>
                  <a:pt x="221129" y="222478"/>
                </a:lnTo>
                <a:lnTo>
                  <a:pt x="0" y="0"/>
                </a:lnTo>
                <a:close/>
              </a:path>
            </a:pathLst>
          </a:custGeom>
          <a:solidFill>
            <a:srgbClr val="B737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grpSp>
        <p:nvGrpSpPr>
          <p:cNvPr id="4" name="组合 3"/>
          <p:cNvGrpSpPr/>
          <p:nvPr/>
        </p:nvGrpSpPr>
        <p:grpSpPr>
          <a:xfrm>
            <a:off x="4307571" y="2521446"/>
            <a:ext cx="2245179" cy="2247872"/>
            <a:chOff x="4970001" y="2746482"/>
            <a:chExt cx="2245179" cy="2247872"/>
          </a:xfrm>
        </p:grpSpPr>
        <p:sp>
          <p:nvSpPr>
            <p:cNvPr id="34" name="Freeform 33"/>
            <p:cNvSpPr/>
            <p:nvPr/>
          </p:nvSpPr>
          <p:spPr>
            <a:xfrm>
              <a:off x="5948093" y="3476794"/>
              <a:ext cx="223835" cy="222479"/>
            </a:xfrm>
            <a:custGeom>
              <a:avLst/>
              <a:gdLst>
                <a:gd name="connsiteX0" fmla="*/ 221129 w 223835"/>
                <a:gd name="connsiteY0" fmla="*/ 0 h 222479"/>
                <a:gd name="connsiteX1" fmla="*/ 223835 w 223835"/>
                <a:gd name="connsiteY1" fmla="*/ 0 h 222479"/>
                <a:gd name="connsiteX2" fmla="*/ 0 w 223835"/>
                <a:gd name="connsiteY2" fmla="*/ 222479 h 222479"/>
                <a:gd name="connsiteX3" fmla="*/ 221129 w 223835"/>
                <a:gd name="connsiteY3" fmla="*/ 0 h 222479"/>
              </a:gdLst>
              <a:ahLst/>
              <a:cxnLst>
                <a:cxn ang="0">
                  <a:pos x="connsiteX0" y="connsiteY0"/>
                </a:cxn>
                <a:cxn ang="0">
                  <a:pos x="connsiteX1" y="connsiteY1"/>
                </a:cxn>
                <a:cxn ang="0">
                  <a:pos x="connsiteX2" y="connsiteY2"/>
                </a:cxn>
                <a:cxn ang="0">
                  <a:pos x="connsiteX3" y="connsiteY3"/>
                </a:cxn>
              </a:cxnLst>
              <a:rect l="l" t="t" r="r" b="b"/>
              <a:pathLst>
                <a:path w="223835" h="222479">
                  <a:moveTo>
                    <a:pt x="221129" y="0"/>
                  </a:moveTo>
                  <a:lnTo>
                    <a:pt x="223835" y="0"/>
                  </a:lnTo>
                  <a:lnTo>
                    <a:pt x="0" y="222479"/>
                  </a:lnTo>
                  <a:lnTo>
                    <a:pt x="221129" y="0"/>
                  </a:lnTo>
                  <a:close/>
                </a:path>
              </a:pathLst>
            </a:custGeom>
            <a:solidFill>
              <a:srgbClr val="B737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35" name="Freeform 34"/>
            <p:cNvSpPr/>
            <p:nvPr/>
          </p:nvSpPr>
          <p:spPr>
            <a:xfrm>
              <a:off x="5725614" y="3699273"/>
              <a:ext cx="222479" cy="223835"/>
            </a:xfrm>
            <a:custGeom>
              <a:avLst/>
              <a:gdLst>
                <a:gd name="connsiteX0" fmla="*/ 222479 w 222479"/>
                <a:gd name="connsiteY0" fmla="*/ 0 h 223835"/>
                <a:gd name="connsiteX1" fmla="*/ 0 w 222479"/>
                <a:gd name="connsiteY1" fmla="*/ 223835 h 223835"/>
                <a:gd name="connsiteX2" fmla="*/ 0 w 222479"/>
                <a:gd name="connsiteY2" fmla="*/ 221129 h 223835"/>
                <a:gd name="connsiteX3" fmla="*/ 222479 w 222479"/>
                <a:gd name="connsiteY3" fmla="*/ 0 h 223835"/>
              </a:gdLst>
              <a:ahLst/>
              <a:cxnLst>
                <a:cxn ang="0">
                  <a:pos x="connsiteX0" y="connsiteY0"/>
                </a:cxn>
                <a:cxn ang="0">
                  <a:pos x="connsiteX1" y="connsiteY1"/>
                </a:cxn>
                <a:cxn ang="0">
                  <a:pos x="connsiteX2" y="connsiteY2"/>
                </a:cxn>
                <a:cxn ang="0">
                  <a:pos x="connsiteX3" y="connsiteY3"/>
                </a:cxn>
              </a:cxnLst>
              <a:rect l="l" t="t" r="r" b="b"/>
              <a:pathLst>
                <a:path w="222479" h="223835">
                  <a:moveTo>
                    <a:pt x="222479" y="0"/>
                  </a:moveTo>
                  <a:lnTo>
                    <a:pt x="0" y="223835"/>
                  </a:lnTo>
                  <a:lnTo>
                    <a:pt x="0" y="221129"/>
                  </a:lnTo>
                  <a:lnTo>
                    <a:pt x="222479" y="0"/>
                  </a:lnTo>
                  <a:close/>
                </a:path>
              </a:pathLst>
            </a:custGeom>
            <a:solidFill>
              <a:srgbClr val="B737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86" name="Freeform 85"/>
            <p:cNvSpPr/>
            <p:nvPr/>
          </p:nvSpPr>
          <p:spPr>
            <a:xfrm>
              <a:off x="5660102" y="2757788"/>
              <a:ext cx="446314" cy="446314"/>
            </a:xfrm>
            <a:custGeom>
              <a:avLst/>
              <a:gdLst>
                <a:gd name="connsiteX0" fmla="*/ 0 w 446314"/>
                <a:gd name="connsiteY0" fmla="*/ 0 h 446314"/>
                <a:gd name="connsiteX1" fmla="*/ 446314 w 446314"/>
                <a:gd name="connsiteY1" fmla="*/ 0 h 446314"/>
                <a:gd name="connsiteX2" fmla="*/ 446314 w 446314"/>
                <a:gd name="connsiteY2" fmla="*/ 446314 h 446314"/>
                <a:gd name="connsiteX3" fmla="*/ 0 w 446314"/>
                <a:gd name="connsiteY3" fmla="*/ 446314 h 446314"/>
                <a:gd name="connsiteX4" fmla="*/ 0 w 446314"/>
                <a:gd name="connsiteY4" fmla="*/ 0 h 446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314" h="446314">
                  <a:moveTo>
                    <a:pt x="0" y="0"/>
                  </a:moveTo>
                  <a:lnTo>
                    <a:pt x="446314" y="0"/>
                  </a:lnTo>
                  <a:lnTo>
                    <a:pt x="446314" y="446314"/>
                  </a:lnTo>
                  <a:lnTo>
                    <a:pt x="0" y="446314"/>
                  </a:lnTo>
                  <a:lnTo>
                    <a:pt x="0" y="0"/>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81" name="Freeform 80"/>
            <p:cNvSpPr/>
            <p:nvPr/>
          </p:nvSpPr>
          <p:spPr>
            <a:xfrm>
              <a:off x="6088879" y="4545333"/>
              <a:ext cx="446314" cy="446314"/>
            </a:xfrm>
            <a:custGeom>
              <a:avLst/>
              <a:gdLst>
                <a:gd name="connsiteX0" fmla="*/ 0 w 446314"/>
                <a:gd name="connsiteY0" fmla="*/ 0 h 446314"/>
                <a:gd name="connsiteX1" fmla="*/ 446314 w 446314"/>
                <a:gd name="connsiteY1" fmla="*/ 0 h 446314"/>
                <a:gd name="connsiteX2" fmla="*/ 446314 w 446314"/>
                <a:gd name="connsiteY2" fmla="*/ 446314 h 446314"/>
                <a:gd name="connsiteX3" fmla="*/ 0 w 446314"/>
                <a:gd name="connsiteY3" fmla="*/ 446314 h 446314"/>
                <a:gd name="connsiteX4" fmla="*/ 0 w 446314"/>
                <a:gd name="connsiteY4" fmla="*/ 0 h 446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314" h="446314">
                  <a:moveTo>
                    <a:pt x="0" y="0"/>
                  </a:moveTo>
                  <a:lnTo>
                    <a:pt x="446314" y="0"/>
                  </a:lnTo>
                  <a:lnTo>
                    <a:pt x="446314" y="446314"/>
                  </a:lnTo>
                  <a:lnTo>
                    <a:pt x="0" y="446314"/>
                  </a:lnTo>
                  <a:lnTo>
                    <a:pt x="0" y="0"/>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79" name="Freeform 78"/>
            <p:cNvSpPr/>
            <p:nvPr/>
          </p:nvSpPr>
          <p:spPr>
            <a:xfrm>
              <a:off x="4984510" y="2757788"/>
              <a:ext cx="675592" cy="446315"/>
            </a:xfrm>
            <a:custGeom>
              <a:avLst/>
              <a:gdLst>
                <a:gd name="connsiteX0" fmla="*/ 449036 w 675592"/>
                <a:gd name="connsiteY0" fmla="*/ 0 h 446315"/>
                <a:gd name="connsiteX1" fmla="*/ 675592 w 675592"/>
                <a:gd name="connsiteY1" fmla="*/ 0 h 446315"/>
                <a:gd name="connsiteX2" fmla="*/ 675592 w 675592"/>
                <a:gd name="connsiteY2" fmla="*/ 446314 h 446315"/>
                <a:gd name="connsiteX3" fmla="*/ 443592 w 675592"/>
                <a:gd name="connsiteY3" fmla="*/ 446314 h 446315"/>
                <a:gd name="connsiteX4" fmla="*/ 443592 w 675592"/>
                <a:gd name="connsiteY4" fmla="*/ 446315 h 446315"/>
                <a:gd name="connsiteX5" fmla="*/ 443591 w 675592"/>
                <a:gd name="connsiteY5" fmla="*/ 446315 h 446315"/>
                <a:gd name="connsiteX6" fmla="*/ 443591 w 675592"/>
                <a:gd name="connsiteY6" fmla="*/ 446314 h 446315"/>
                <a:gd name="connsiteX7" fmla="*/ 0 w 675592"/>
                <a:gd name="connsiteY7" fmla="*/ 446314 h 446315"/>
                <a:gd name="connsiteX8" fmla="*/ 443592 w 675592"/>
                <a:gd name="connsiteY8" fmla="*/ 5412 h 446315"/>
                <a:gd name="connsiteX9" fmla="*/ 443592 w 675592"/>
                <a:gd name="connsiteY9" fmla="*/ 5411 h 446315"/>
                <a:gd name="connsiteX10" fmla="*/ 449036 w 675592"/>
                <a:gd name="connsiteY10" fmla="*/ 0 h 446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75592" h="446315">
                  <a:moveTo>
                    <a:pt x="449036" y="0"/>
                  </a:moveTo>
                  <a:lnTo>
                    <a:pt x="675592" y="0"/>
                  </a:lnTo>
                  <a:lnTo>
                    <a:pt x="675592" y="446314"/>
                  </a:lnTo>
                  <a:lnTo>
                    <a:pt x="443592" y="446314"/>
                  </a:lnTo>
                  <a:lnTo>
                    <a:pt x="443592" y="446315"/>
                  </a:lnTo>
                  <a:lnTo>
                    <a:pt x="443591" y="446315"/>
                  </a:lnTo>
                  <a:lnTo>
                    <a:pt x="443591" y="446314"/>
                  </a:lnTo>
                  <a:lnTo>
                    <a:pt x="0" y="446314"/>
                  </a:lnTo>
                  <a:lnTo>
                    <a:pt x="443592" y="5412"/>
                  </a:lnTo>
                  <a:lnTo>
                    <a:pt x="443592" y="5411"/>
                  </a:lnTo>
                  <a:lnTo>
                    <a:pt x="449036" y="0"/>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78" name="Freeform 77"/>
            <p:cNvSpPr/>
            <p:nvPr/>
          </p:nvSpPr>
          <p:spPr>
            <a:xfrm>
              <a:off x="6094630" y="2749189"/>
              <a:ext cx="1120550" cy="1003423"/>
            </a:xfrm>
            <a:custGeom>
              <a:avLst/>
              <a:gdLst>
                <a:gd name="connsiteX0" fmla="*/ 0 w 1120550"/>
                <a:gd name="connsiteY0" fmla="*/ 0 h 1003423"/>
                <a:gd name="connsiteX1" fmla="*/ 671513 w 1120550"/>
                <a:gd name="connsiteY1" fmla="*/ 0 h 1003423"/>
                <a:gd name="connsiteX2" fmla="*/ 674236 w 1120550"/>
                <a:gd name="connsiteY2" fmla="*/ 2707 h 1003423"/>
                <a:gd name="connsiteX3" fmla="*/ 674236 w 1120550"/>
                <a:gd name="connsiteY3" fmla="*/ 2708 h 1003423"/>
                <a:gd name="connsiteX4" fmla="*/ 896715 w 1120550"/>
                <a:gd name="connsiteY4" fmla="*/ 223837 h 1003423"/>
                <a:gd name="connsiteX5" fmla="*/ 1117843 w 1120550"/>
                <a:gd name="connsiteY5" fmla="*/ 446314 h 1003423"/>
                <a:gd name="connsiteX6" fmla="*/ 1117844 w 1120550"/>
                <a:gd name="connsiteY6" fmla="*/ 446314 h 1003423"/>
                <a:gd name="connsiteX7" fmla="*/ 1120550 w 1120550"/>
                <a:gd name="connsiteY7" fmla="*/ 449037 h 1003423"/>
                <a:gd name="connsiteX8" fmla="*/ 1120550 w 1120550"/>
                <a:gd name="connsiteY8" fmla="*/ 1003423 h 1003423"/>
                <a:gd name="connsiteX9" fmla="*/ 674236 w 1120550"/>
                <a:gd name="connsiteY9" fmla="*/ 1003423 h 1003423"/>
                <a:gd name="connsiteX10" fmla="*/ 674236 w 1120550"/>
                <a:gd name="connsiteY10" fmla="*/ 446315 h 1003423"/>
                <a:gd name="connsiteX11" fmla="*/ 674236 w 1120550"/>
                <a:gd name="connsiteY11" fmla="*/ 446314 h 1003423"/>
                <a:gd name="connsiteX12" fmla="*/ 0 w 1120550"/>
                <a:gd name="connsiteY12" fmla="*/ 446314 h 1003423"/>
                <a:gd name="connsiteX13" fmla="*/ 0 w 1120550"/>
                <a:gd name="connsiteY13" fmla="*/ 0 h 1003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20550" h="1003423">
                  <a:moveTo>
                    <a:pt x="0" y="0"/>
                  </a:moveTo>
                  <a:lnTo>
                    <a:pt x="671513" y="0"/>
                  </a:lnTo>
                  <a:lnTo>
                    <a:pt x="674236" y="2707"/>
                  </a:lnTo>
                  <a:lnTo>
                    <a:pt x="674236" y="2708"/>
                  </a:lnTo>
                  <a:lnTo>
                    <a:pt x="896715" y="223837"/>
                  </a:lnTo>
                  <a:lnTo>
                    <a:pt x="1117843" y="446314"/>
                  </a:lnTo>
                  <a:lnTo>
                    <a:pt x="1117844" y="446314"/>
                  </a:lnTo>
                  <a:lnTo>
                    <a:pt x="1120550" y="449037"/>
                  </a:lnTo>
                  <a:lnTo>
                    <a:pt x="1120550" y="1003423"/>
                  </a:lnTo>
                  <a:lnTo>
                    <a:pt x="674236" y="1003423"/>
                  </a:lnTo>
                  <a:lnTo>
                    <a:pt x="674236" y="446315"/>
                  </a:lnTo>
                  <a:lnTo>
                    <a:pt x="674236" y="446314"/>
                  </a:lnTo>
                  <a:lnTo>
                    <a:pt x="0" y="446314"/>
                  </a:lnTo>
                  <a:lnTo>
                    <a:pt x="0" y="0"/>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77" name="Freeform 76"/>
            <p:cNvSpPr/>
            <p:nvPr/>
          </p:nvSpPr>
          <p:spPr>
            <a:xfrm>
              <a:off x="4981787" y="2757789"/>
              <a:ext cx="446314" cy="729501"/>
            </a:xfrm>
            <a:custGeom>
              <a:avLst/>
              <a:gdLst>
                <a:gd name="connsiteX0" fmla="*/ 446314 w 446314"/>
                <a:gd name="connsiteY0" fmla="*/ 0 h 729501"/>
                <a:gd name="connsiteX1" fmla="*/ 446314 w 446314"/>
                <a:gd name="connsiteY1" fmla="*/ 5410 h 729501"/>
                <a:gd name="connsiteX2" fmla="*/ 2721 w 446314"/>
                <a:gd name="connsiteY2" fmla="*/ 446313 h 729501"/>
                <a:gd name="connsiteX3" fmla="*/ 2723 w 446314"/>
                <a:gd name="connsiteY3" fmla="*/ 446313 h 729501"/>
                <a:gd name="connsiteX4" fmla="*/ 2722 w 446314"/>
                <a:gd name="connsiteY4" fmla="*/ 446314 h 729501"/>
                <a:gd name="connsiteX5" fmla="*/ 446314 w 446314"/>
                <a:gd name="connsiteY5" fmla="*/ 446314 h 729501"/>
                <a:gd name="connsiteX6" fmla="*/ 446314 w 446314"/>
                <a:gd name="connsiteY6" fmla="*/ 729501 h 729501"/>
                <a:gd name="connsiteX7" fmla="*/ 0 w 446314"/>
                <a:gd name="connsiteY7" fmla="*/ 729501 h 729501"/>
                <a:gd name="connsiteX8" fmla="*/ 0 w 446314"/>
                <a:gd name="connsiteY8" fmla="*/ 449037 h 729501"/>
                <a:gd name="connsiteX9" fmla="*/ 446314 w 446314"/>
                <a:gd name="connsiteY9" fmla="*/ 0 h 729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6314" h="729501">
                  <a:moveTo>
                    <a:pt x="446314" y="0"/>
                  </a:moveTo>
                  <a:lnTo>
                    <a:pt x="446314" y="5410"/>
                  </a:lnTo>
                  <a:lnTo>
                    <a:pt x="2721" y="446313"/>
                  </a:lnTo>
                  <a:lnTo>
                    <a:pt x="2723" y="446313"/>
                  </a:lnTo>
                  <a:lnTo>
                    <a:pt x="2722" y="446314"/>
                  </a:lnTo>
                  <a:lnTo>
                    <a:pt x="446314" y="446314"/>
                  </a:lnTo>
                  <a:lnTo>
                    <a:pt x="446314" y="729501"/>
                  </a:lnTo>
                  <a:lnTo>
                    <a:pt x="0" y="729501"/>
                  </a:lnTo>
                  <a:lnTo>
                    <a:pt x="0" y="449037"/>
                  </a:lnTo>
                  <a:lnTo>
                    <a:pt x="446314" y="0"/>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71" name="Freeform 70"/>
            <p:cNvSpPr/>
            <p:nvPr/>
          </p:nvSpPr>
          <p:spPr>
            <a:xfrm>
              <a:off x="4970001" y="3925005"/>
              <a:ext cx="446314" cy="1066642"/>
            </a:xfrm>
            <a:custGeom>
              <a:avLst/>
              <a:gdLst>
                <a:gd name="connsiteX0" fmla="*/ 0 w 446314"/>
                <a:gd name="connsiteY0" fmla="*/ 0 h 1066642"/>
                <a:gd name="connsiteX1" fmla="*/ 446314 w 446314"/>
                <a:gd name="connsiteY1" fmla="*/ 0 h 1066642"/>
                <a:gd name="connsiteX2" fmla="*/ 446314 w 446314"/>
                <a:gd name="connsiteY2" fmla="*/ 620327 h 1066642"/>
                <a:gd name="connsiteX3" fmla="*/ 2721 w 446314"/>
                <a:gd name="connsiteY3" fmla="*/ 620327 h 1066642"/>
                <a:gd name="connsiteX4" fmla="*/ 2722 w 446314"/>
                <a:gd name="connsiteY4" fmla="*/ 620328 h 1066642"/>
                <a:gd name="connsiteX5" fmla="*/ 446314 w 446314"/>
                <a:gd name="connsiteY5" fmla="*/ 620328 h 1066642"/>
                <a:gd name="connsiteX6" fmla="*/ 446314 w 446314"/>
                <a:gd name="connsiteY6" fmla="*/ 1061230 h 1066642"/>
                <a:gd name="connsiteX7" fmla="*/ 446314 w 446314"/>
                <a:gd name="connsiteY7" fmla="*/ 1061231 h 1066642"/>
                <a:gd name="connsiteX8" fmla="*/ 446314 w 446314"/>
                <a:gd name="connsiteY8" fmla="*/ 1066642 h 1066642"/>
                <a:gd name="connsiteX9" fmla="*/ 0 w 446314"/>
                <a:gd name="connsiteY9" fmla="*/ 617605 h 1066642"/>
                <a:gd name="connsiteX10" fmla="*/ 0 w 446314"/>
                <a:gd name="connsiteY10" fmla="*/ 0 h 1066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46314" h="1066642">
                  <a:moveTo>
                    <a:pt x="0" y="0"/>
                  </a:moveTo>
                  <a:lnTo>
                    <a:pt x="446314" y="0"/>
                  </a:lnTo>
                  <a:lnTo>
                    <a:pt x="446314" y="620327"/>
                  </a:lnTo>
                  <a:lnTo>
                    <a:pt x="2721" y="620327"/>
                  </a:lnTo>
                  <a:lnTo>
                    <a:pt x="2722" y="620328"/>
                  </a:lnTo>
                  <a:lnTo>
                    <a:pt x="446314" y="620328"/>
                  </a:lnTo>
                  <a:lnTo>
                    <a:pt x="446314" y="1061230"/>
                  </a:lnTo>
                  <a:lnTo>
                    <a:pt x="446314" y="1061231"/>
                  </a:lnTo>
                  <a:lnTo>
                    <a:pt x="446314" y="1066642"/>
                  </a:lnTo>
                  <a:lnTo>
                    <a:pt x="0" y="617605"/>
                  </a:lnTo>
                  <a:lnTo>
                    <a:pt x="0" y="0"/>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70" name="Freeform 69"/>
            <p:cNvSpPr/>
            <p:nvPr/>
          </p:nvSpPr>
          <p:spPr>
            <a:xfrm>
              <a:off x="6535193" y="4198927"/>
              <a:ext cx="668792" cy="792720"/>
            </a:xfrm>
            <a:custGeom>
              <a:avLst/>
              <a:gdLst>
                <a:gd name="connsiteX0" fmla="*/ 222478 w 668792"/>
                <a:gd name="connsiteY0" fmla="*/ 0 h 792720"/>
                <a:gd name="connsiteX1" fmla="*/ 668792 w 668792"/>
                <a:gd name="connsiteY1" fmla="*/ 0 h 792720"/>
                <a:gd name="connsiteX2" fmla="*/ 668792 w 668792"/>
                <a:gd name="connsiteY2" fmla="*/ 343683 h 792720"/>
                <a:gd name="connsiteX3" fmla="*/ 666086 w 668792"/>
                <a:gd name="connsiteY3" fmla="*/ 346406 h 792720"/>
                <a:gd name="connsiteX4" fmla="*/ 444957 w 668792"/>
                <a:gd name="connsiteY4" fmla="*/ 568885 h 792720"/>
                <a:gd name="connsiteX5" fmla="*/ 222478 w 668792"/>
                <a:gd name="connsiteY5" fmla="*/ 790014 h 792720"/>
                <a:gd name="connsiteX6" fmla="*/ 219755 w 668792"/>
                <a:gd name="connsiteY6" fmla="*/ 792720 h 792720"/>
                <a:gd name="connsiteX7" fmla="*/ 0 w 668792"/>
                <a:gd name="connsiteY7" fmla="*/ 792720 h 792720"/>
                <a:gd name="connsiteX8" fmla="*/ 0 w 668792"/>
                <a:gd name="connsiteY8" fmla="*/ 346406 h 792720"/>
                <a:gd name="connsiteX9" fmla="*/ 222478 w 668792"/>
                <a:gd name="connsiteY9" fmla="*/ 346406 h 792720"/>
                <a:gd name="connsiteX10" fmla="*/ 222478 w 668792"/>
                <a:gd name="connsiteY10" fmla="*/ 0 h 792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68792" h="792720">
                  <a:moveTo>
                    <a:pt x="222478" y="0"/>
                  </a:moveTo>
                  <a:lnTo>
                    <a:pt x="668792" y="0"/>
                  </a:lnTo>
                  <a:lnTo>
                    <a:pt x="668792" y="343683"/>
                  </a:lnTo>
                  <a:lnTo>
                    <a:pt x="666086" y="346406"/>
                  </a:lnTo>
                  <a:lnTo>
                    <a:pt x="444957" y="568885"/>
                  </a:lnTo>
                  <a:lnTo>
                    <a:pt x="222478" y="790014"/>
                  </a:lnTo>
                  <a:lnTo>
                    <a:pt x="219755" y="792720"/>
                  </a:lnTo>
                  <a:lnTo>
                    <a:pt x="0" y="792720"/>
                  </a:lnTo>
                  <a:lnTo>
                    <a:pt x="0" y="346406"/>
                  </a:lnTo>
                  <a:lnTo>
                    <a:pt x="222478" y="346406"/>
                  </a:lnTo>
                  <a:lnTo>
                    <a:pt x="222478" y="0"/>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69" name="Freeform 68"/>
            <p:cNvSpPr/>
            <p:nvPr/>
          </p:nvSpPr>
          <p:spPr>
            <a:xfrm>
              <a:off x="5416316" y="4545332"/>
              <a:ext cx="683758" cy="446314"/>
            </a:xfrm>
            <a:custGeom>
              <a:avLst/>
              <a:gdLst>
                <a:gd name="connsiteX0" fmla="*/ 0 w 683758"/>
                <a:gd name="connsiteY0" fmla="*/ 0 h 446314"/>
                <a:gd name="connsiteX1" fmla="*/ 683758 w 683758"/>
                <a:gd name="connsiteY1" fmla="*/ 0 h 446314"/>
                <a:gd name="connsiteX2" fmla="*/ 683758 w 683758"/>
                <a:gd name="connsiteY2" fmla="*/ 446314 h 446314"/>
                <a:gd name="connsiteX3" fmla="*/ 5444 w 683758"/>
                <a:gd name="connsiteY3" fmla="*/ 446314 h 446314"/>
                <a:gd name="connsiteX4" fmla="*/ 0 w 683758"/>
                <a:gd name="connsiteY4" fmla="*/ 440903 h 446314"/>
                <a:gd name="connsiteX5" fmla="*/ 0 w 683758"/>
                <a:gd name="connsiteY5" fmla="*/ 0 h 446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3758" h="446314">
                  <a:moveTo>
                    <a:pt x="0" y="0"/>
                  </a:moveTo>
                  <a:lnTo>
                    <a:pt x="683758" y="0"/>
                  </a:lnTo>
                  <a:lnTo>
                    <a:pt x="683758" y="446314"/>
                  </a:lnTo>
                  <a:lnTo>
                    <a:pt x="5444" y="446314"/>
                  </a:lnTo>
                  <a:lnTo>
                    <a:pt x="0" y="440903"/>
                  </a:lnTo>
                  <a:lnTo>
                    <a:pt x="0" y="0"/>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47" name="Freeform 46"/>
            <p:cNvSpPr/>
            <p:nvPr/>
          </p:nvSpPr>
          <p:spPr>
            <a:xfrm>
              <a:off x="6768866" y="2749189"/>
              <a:ext cx="222479" cy="223836"/>
            </a:xfrm>
            <a:custGeom>
              <a:avLst/>
              <a:gdLst>
                <a:gd name="connsiteX0" fmla="*/ 0 w 222479"/>
                <a:gd name="connsiteY0" fmla="*/ 0 h 223836"/>
                <a:gd name="connsiteX1" fmla="*/ 222479 w 222479"/>
                <a:gd name="connsiteY1" fmla="*/ 223836 h 223836"/>
                <a:gd name="connsiteX2" fmla="*/ 0 w 222479"/>
                <a:gd name="connsiteY2" fmla="*/ 2707 h 223836"/>
                <a:gd name="connsiteX3" fmla="*/ 0 w 222479"/>
                <a:gd name="connsiteY3" fmla="*/ 0 h 223836"/>
              </a:gdLst>
              <a:ahLst/>
              <a:cxnLst>
                <a:cxn ang="0">
                  <a:pos x="connsiteX0" y="connsiteY0"/>
                </a:cxn>
                <a:cxn ang="0">
                  <a:pos x="connsiteX1" y="connsiteY1"/>
                </a:cxn>
                <a:cxn ang="0">
                  <a:pos x="connsiteX2" y="connsiteY2"/>
                </a:cxn>
                <a:cxn ang="0">
                  <a:pos x="connsiteX3" y="connsiteY3"/>
                </a:cxn>
              </a:cxnLst>
              <a:rect l="l" t="t" r="r" b="b"/>
              <a:pathLst>
                <a:path w="222479" h="223836">
                  <a:moveTo>
                    <a:pt x="0" y="0"/>
                  </a:moveTo>
                  <a:lnTo>
                    <a:pt x="222479" y="223836"/>
                  </a:lnTo>
                  <a:lnTo>
                    <a:pt x="0" y="2707"/>
                  </a:lnTo>
                  <a:lnTo>
                    <a:pt x="0" y="0"/>
                  </a:lnTo>
                  <a:close/>
                </a:path>
              </a:pathLst>
            </a:custGeom>
            <a:solidFill>
              <a:srgbClr val="B737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48" name="Freeform 47"/>
            <p:cNvSpPr/>
            <p:nvPr/>
          </p:nvSpPr>
          <p:spPr>
            <a:xfrm>
              <a:off x="6991345" y="2973025"/>
              <a:ext cx="223835" cy="222478"/>
            </a:xfrm>
            <a:custGeom>
              <a:avLst/>
              <a:gdLst>
                <a:gd name="connsiteX0" fmla="*/ 0 w 223835"/>
                <a:gd name="connsiteY0" fmla="*/ 0 h 222478"/>
                <a:gd name="connsiteX1" fmla="*/ 223835 w 223835"/>
                <a:gd name="connsiteY1" fmla="*/ 222478 h 222478"/>
                <a:gd name="connsiteX2" fmla="*/ 221129 w 223835"/>
                <a:gd name="connsiteY2" fmla="*/ 222478 h 222478"/>
                <a:gd name="connsiteX3" fmla="*/ 0 w 223835"/>
                <a:gd name="connsiteY3" fmla="*/ 0 h 222478"/>
              </a:gdLst>
              <a:ahLst/>
              <a:cxnLst>
                <a:cxn ang="0">
                  <a:pos x="connsiteX0" y="connsiteY0"/>
                </a:cxn>
                <a:cxn ang="0">
                  <a:pos x="connsiteX1" y="connsiteY1"/>
                </a:cxn>
                <a:cxn ang="0">
                  <a:pos x="connsiteX2" y="connsiteY2"/>
                </a:cxn>
                <a:cxn ang="0">
                  <a:pos x="connsiteX3" y="connsiteY3"/>
                </a:cxn>
              </a:cxnLst>
              <a:rect l="l" t="t" r="r" b="b"/>
              <a:pathLst>
                <a:path w="223835" h="222478">
                  <a:moveTo>
                    <a:pt x="0" y="0"/>
                  </a:moveTo>
                  <a:lnTo>
                    <a:pt x="223835" y="222478"/>
                  </a:lnTo>
                  <a:lnTo>
                    <a:pt x="221129" y="222478"/>
                  </a:lnTo>
                  <a:lnTo>
                    <a:pt x="0" y="0"/>
                  </a:lnTo>
                  <a:close/>
                </a:path>
              </a:pathLst>
            </a:custGeom>
            <a:solidFill>
              <a:srgbClr val="B737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52" name="Right Triangle 51"/>
            <p:cNvSpPr/>
            <p:nvPr/>
          </p:nvSpPr>
          <p:spPr>
            <a:xfrm flipH="1">
              <a:off x="6653538" y="2746482"/>
              <a:ext cx="116681" cy="446314"/>
            </a:xfrm>
            <a:prstGeom prst="rtTriangle">
              <a:avLst/>
            </a:prstGeom>
            <a:solidFill>
              <a:schemeClr val="tx1">
                <a:lumMod val="75000"/>
                <a:lumOff val="2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53" name="Right Triangle 52"/>
            <p:cNvSpPr/>
            <p:nvPr/>
          </p:nvSpPr>
          <p:spPr>
            <a:xfrm rot="5400000" flipH="1">
              <a:off x="6922487" y="4261127"/>
              <a:ext cx="116681" cy="446314"/>
            </a:xfrm>
            <a:prstGeom prst="rtTriangle">
              <a:avLst/>
            </a:prstGeom>
            <a:solidFill>
              <a:schemeClr val="tx1">
                <a:lumMod val="75000"/>
                <a:lumOff val="2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54" name="Right Triangle 53"/>
            <p:cNvSpPr/>
            <p:nvPr/>
          </p:nvSpPr>
          <p:spPr>
            <a:xfrm rot="16200000" flipH="1">
              <a:off x="5143899" y="3036579"/>
              <a:ext cx="116681" cy="446314"/>
            </a:xfrm>
            <a:prstGeom prst="rtTriangle">
              <a:avLst/>
            </a:prstGeom>
            <a:solidFill>
              <a:schemeClr val="tx1">
                <a:lumMod val="75000"/>
                <a:lumOff val="2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55" name="Right Triangle 54"/>
            <p:cNvSpPr/>
            <p:nvPr/>
          </p:nvSpPr>
          <p:spPr>
            <a:xfrm flipV="1">
              <a:off x="5416316" y="4548040"/>
              <a:ext cx="116681" cy="446314"/>
            </a:xfrm>
            <a:prstGeom prst="rtTriangle">
              <a:avLst/>
            </a:prstGeom>
            <a:solidFill>
              <a:schemeClr val="tx1">
                <a:lumMod val="75000"/>
                <a:lumOff val="2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grpSp>
      <p:grpSp>
        <p:nvGrpSpPr>
          <p:cNvPr id="3" name="组合 2"/>
          <p:cNvGrpSpPr/>
          <p:nvPr/>
        </p:nvGrpSpPr>
        <p:grpSpPr>
          <a:xfrm>
            <a:off x="5280729" y="3524869"/>
            <a:ext cx="2247883" cy="2247872"/>
            <a:chOff x="7485495" y="3920401"/>
            <a:chExt cx="2247883" cy="2247872"/>
          </a:xfrm>
        </p:grpSpPr>
        <p:sp>
          <p:nvSpPr>
            <p:cNvPr id="83" name="Freeform 82"/>
            <p:cNvSpPr/>
            <p:nvPr/>
          </p:nvSpPr>
          <p:spPr>
            <a:xfrm>
              <a:off x="8156991" y="3923108"/>
              <a:ext cx="446314" cy="446314"/>
            </a:xfrm>
            <a:custGeom>
              <a:avLst/>
              <a:gdLst>
                <a:gd name="connsiteX0" fmla="*/ 0 w 446314"/>
                <a:gd name="connsiteY0" fmla="*/ 0 h 446314"/>
                <a:gd name="connsiteX1" fmla="*/ 446314 w 446314"/>
                <a:gd name="connsiteY1" fmla="*/ 0 h 446314"/>
                <a:gd name="connsiteX2" fmla="*/ 446314 w 446314"/>
                <a:gd name="connsiteY2" fmla="*/ 446314 h 446314"/>
                <a:gd name="connsiteX3" fmla="*/ 0 w 446314"/>
                <a:gd name="connsiteY3" fmla="*/ 446314 h 446314"/>
                <a:gd name="connsiteX4" fmla="*/ 0 w 446314"/>
                <a:gd name="connsiteY4" fmla="*/ 0 h 446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314" h="446314">
                  <a:moveTo>
                    <a:pt x="0" y="0"/>
                  </a:moveTo>
                  <a:lnTo>
                    <a:pt x="446314" y="0"/>
                  </a:lnTo>
                  <a:lnTo>
                    <a:pt x="446314" y="446314"/>
                  </a:lnTo>
                  <a:lnTo>
                    <a:pt x="0" y="446314"/>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74" name="Freeform 73"/>
            <p:cNvSpPr/>
            <p:nvPr/>
          </p:nvSpPr>
          <p:spPr>
            <a:xfrm>
              <a:off x="7490922" y="3923108"/>
              <a:ext cx="666069" cy="446315"/>
            </a:xfrm>
            <a:custGeom>
              <a:avLst/>
              <a:gdLst>
                <a:gd name="connsiteX0" fmla="*/ 449036 w 666069"/>
                <a:gd name="connsiteY0" fmla="*/ 0 h 446315"/>
                <a:gd name="connsiteX1" fmla="*/ 666069 w 666069"/>
                <a:gd name="connsiteY1" fmla="*/ 0 h 446315"/>
                <a:gd name="connsiteX2" fmla="*/ 666069 w 666069"/>
                <a:gd name="connsiteY2" fmla="*/ 446314 h 446315"/>
                <a:gd name="connsiteX3" fmla="*/ 443592 w 666069"/>
                <a:gd name="connsiteY3" fmla="*/ 446314 h 446315"/>
                <a:gd name="connsiteX4" fmla="*/ 443592 w 666069"/>
                <a:gd name="connsiteY4" fmla="*/ 446315 h 446315"/>
                <a:gd name="connsiteX5" fmla="*/ 443591 w 666069"/>
                <a:gd name="connsiteY5" fmla="*/ 446315 h 446315"/>
                <a:gd name="connsiteX6" fmla="*/ 443591 w 666069"/>
                <a:gd name="connsiteY6" fmla="*/ 446314 h 446315"/>
                <a:gd name="connsiteX7" fmla="*/ 0 w 666069"/>
                <a:gd name="connsiteY7" fmla="*/ 446314 h 446315"/>
                <a:gd name="connsiteX8" fmla="*/ 443592 w 666069"/>
                <a:gd name="connsiteY8" fmla="*/ 5412 h 446315"/>
                <a:gd name="connsiteX9" fmla="*/ 443592 w 666069"/>
                <a:gd name="connsiteY9" fmla="*/ 5411 h 446315"/>
                <a:gd name="connsiteX10" fmla="*/ 449036 w 666069"/>
                <a:gd name="connsiteY10" fmla="*/ 0 h 446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66069" h="446315">
                  <a:moveTo>
                    <a:pt x="449036" y="0"/>
                  </a:moveTo>
                  <a:lnTo>
                    <a:pt x="666069" y="0"/>
                  </a:lnTo>
                  <a:lnTo>
                    <a:pt x="666069" y="446314"/>
                  </a:lnTo>
                  <a:lnTo>
                    <a:pt x="443592" y="446314"/>
                  </a:lnTo>
                  <a:lnTo>
                    <a:pt x="443592" y="446315"/>
                  </a:lnTo>
                  <a:lnTo>
                    <a:pt x="443591" y="446315"/>
                  </a:lnTo>
                  <a:lnTo>
                    <a:pt x="443591" y="446314"/>
                  </a:lnTo>
                  <a:lnTo>
                    <a:pt x="0" y="446314"/>
                  </a:lnTo>
                  <a:lnTo>
                    <a:pt x="443592" y="5412"/>
                  </a:lnTo>
                  <a:lnTo>
                    <a:pt x="443592" y="5411"/>
                  </a:lnTo>
                  <a:lnTo>
                    <a:pt x="449036"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73" name="Freeform 72"/>
            <p:cNvSpPr/>
            <p:nvPr/>
          </p:nvSpPr>
          <p:spPr>
            <a:xfrm>
              <a:off x="7934514" y="3923108"/>
              <a:ext cx="1798864" cy="2242457"/>
            </a:xfrm>
            <a:custGeom>
              <a:avLst/>
              <a:gdLst>
                <a:gd name="connsiteX0" fmla="*/ 668791 w 1798864"/>
                <a:gd name="connsiteY0" fmla="*/ 0 h 2242457"/>
                <a:gd name="connsiteX1" fmla="*/ 1349827 w 1798864"/>
                <a:gd name="connsiteY1" fmla="*/ 0 h 2242457"/>
                <a:gd name="connsiteX2" fmla="*/ 1352550 w 1798864"/>
                <a:gd name="connsiteY2" fmla="*/ 2707 h 2242457"/>
                <a:gd name="connsiteX3" fmla="*/ 1352550 w 1798864"/>
                <a:gd name="connsiteY3" fmla="*/ 2708 h 2242457"/>
                <a:gd name="connsiteX4" fmla="*/ 1575029 w 1798864"/>
                <a:gd name="connsiteY4" fmla="*/ 223837 h 2242457"/>
                <a:gd name="connsiteX5" fmla="*/ 1796157 w 1798864"/>
                <a:gd name="connsiteY5" fmla="*/ 446314 h 2242457"/>
                <a:gd name="connsiteX6" fmla="*/ 1796158 w 1798864"/>
                <a:gd name="connsiteY6" fmla="*/ 446314 h 2242457"/>
                <a:gd name="connsiteX7" fmla="*/ 1798864 w 1798864"/>
                <a:gd name="connsiteY7" fmla="*/ 449037 h 2242457"/>
                <a:gd name="connsiteX8" fmla="*/ 1798864 w 1798864"/>
                <a:gd name="connsiteY8" fmla="*/ 1793420 h 2242457"/>
                <a:gd name="connsiteX9" fmla="*/ 1796158 w 1798864"/>
                <a:gd name="connsiteY9" fmla="*/ 1796143 h 2242457"/>
                <a:gd name="connsiteX10" fmla="*/ 1575029 w 1798864"/>
                <a:gd name="connsiteY10" fmla="*/ 2018622 h 2242457"/>
                <a:gd name="connsiteX11" fmla="*/ 1352550 w 1798864"/>
                <a:gd name="connsiteY11" fmla="*/ 2239751 h 2242457"/>
                <a:gd name="connsiteX12" fmla="*/ 1349827 w 1798864"/>
                <a:gd name="connsiteY12" fmla="*/ 2242457 h 2242457"/>
                <a:gd name="connsiteX13" fmla="*/ 5444 w 1798864"/>
                <a:gd name="connsiteY13" fmla="*/ 2242457 h 2242457"/>
                <a:gd name="connsiteX14" fmla="*/ 0 w 1798864"/>
                <a:gd name="connsiteY14" fmla="*/ 2237046 h 2242457"/>
                <a:gd name="connsiteX15" fmla="*/ 0 w 1798864"/>
                <a:gd name="connsiteY15" fmla="*/ 1796143 h 2242457"/>
                <a:gd name="connsiteX16" fmla="*/ 1352550 w 1798864"/>
                <a:gd name="connsiteY16" fmla="*/ 1796143 h 2242457"/>
                <a:gd name="connsiteX17" fmla="*/ 1352550 w 1798864"/>
                <a:gd name="connsiteY17" fmla="*/ 446315 h 2242457"/>
                <a:gd name="connsiteX18" fmla="*/ 1352550 w 1798864"/>
                <a:gd name="connsiteY18" fmla="*/ 446314 h 2242457"/>
                <a:gd name="connsiteX19" fmla="*/ 668791 w 1798864"/>
                <a:gd name="connsiteY19" fmla="*/ 446314 h 2242457"/>
                <a:gd name="connsiteX20" fmla="*/ 668791 w 1798864"/>
                <a:gd name="connsiteY20" fmla="*/ 0 h 2242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98864" h="2242457">
                  <a:moveTo>
                    <a:pt x="668791" y="0"/>
                  </a:moveTo>
                  <a:lnTo>
                    <a:pt x="1349827" y="0"/>
                  </a:lnTo>
                  <a:lnTo>
                    <a:pt x="1352550" y="2707"/>
                  </a:lnTo>
                  <a:lnTo>
                    <a:pt x="1352550" y="2708"/>
                  </a:lnTo>
                  <a:lnTo>
                    <a:pt x="1575029" y="223837"/>
                  </a:lnTo>
                  <a:lnTo>
                    <a:pt x="1796157" y="446314"/>
                  </a:lnTo>
                  <a:lnTo>
                    <a:pt x="1796158" y="446314"/>
                  </a:lnTo>
                  <a:lnTo>
                    <a:pt x="1798864" y="449037"/>
                  </a:lnTo>
                  <a:lnTo>
                    <a:pt x="1798864" y="1793420"/>
                  </a:lnTo>
                  <a:lnTo>
                    <a:pt x="1796158" y="1796143"/>
                  </a:lnTo>
                  <a:lnTo>
                    <a:pt x="1575029" y="2018622"/>
                  </a:lnTo>
                  <a:lnTo>
                    <a:pt x="1352550" y="2239751"/>
                  </a:lnTo>
                  <a:lnTo>
                    <a:pt x="1349827" y="2242457"/>
                  </a:lnTo>
                  <a:lnTo>
                    <a:pt x="5444" y="2242457"/>
                  </a:lnTo>
                  <a:lnTo>
                    <a:pt x="0" y="2237046"/>
                  </a:lnTo>
                  <a:lnTo>
                    <a:pt x="0" y="1796143"/>
                  </a:lnTo>
                  <a:lnTo>
                    <a:pt x="1352550" y="1796143"/>
                  </a:lnTo>
                  <a:lnTo>
                    <a:pt x="1352550" y="446315"/>
                  </a:lnTo>
                  <a:lnTo>
                    <a:pt x="1352550" y="446314"/>
                  </a:lnTo>
                  <a:lnTo>
                    <a:pt x="668791" y="446314"/>
                  </a:lnTo>
                  <a:lnTo>
                    <a:pt x="668791"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72" name="Freeform 71"/>
            <p:cNvSpPr/>
            <p:nvPr/>
          </p:nvSpPr>
          <p:spPr>
            <a:xfrm>
              <a:off x="7488199" y="3923109"/>
              <a:ext cx="446314" cy="792719"/>
            </a:xfrm>
            <a:custGeom>
              <a:avLst/>
              <a:gdLst>
                <a:gd name="connsiteX0" fmla="*/ 446314 w 446314"/>
                <a:gd name="connsiteY0" fmla="*/ 0 h 792719"/>
                <a:gd name="connsiteX1" fmla="*/ 446314 w 446314"/>
                <a:gd name="connsiteY1" fmla="*/ 5410 h 792719"/>
                <a:gd name="connsiteX2" fmla="*/ 2721 w 446314"/>
                <a:gd name="connsiteY2" fmla="*/ 446313 h 792719"/>
                <a:gd name="connsiteX3" fmla="*/ 2723 w 446314"/>
                <a:gd name="connsiteY3" fmla="*/ 446313 h 792719"/>
                <a:gd name="connsiteX4" fmla="*/ 2722 w 446314"/>
                <a:gd name="connsiteY4" fmla="*/ 446314 h 792719"/>
                <a:gd name="connsiteX5" fmla="*/ 446314 w 446314"/>
                <a:gd name="connsiteY5" fmla="*/ 446314 h 792719"/>
                <a:gd name="connsiteX6" fmla="*/ 446314 w 446314"/>
                <a:gd name="connsiteY6" fmla="*/ 792719 h 792719"/>
                <a:gd name="connsiteX7" fmla="*/ 0 w 446314"/>
                <a:gd name="connsiteY7" fmla="*/ 792719 h 792719"/>
                <a:gd name="connsiteX8" fmla="*/ 0 w 446314"/>
                <a:gd name="connsiteY8" fmla="*/ 449037 h 792719"/>
                <a:gd name="connsiteX9" fmla="*/ 446314 w 446314"/>
                <a:gd name="connsiteY9" fmla="*/ 0 h 792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6314" h="792719">
                  <a:moveTo>
                    <a:pt x="446314" y="0"/>
                  </a:moveTo>
                  <a:lnTo>
                    <a:pt x="446314" y="5410"/>
                  </a:lnTo>
                  <a:lnTo>
                    <a:pt x="2721" y="446313"/>
                  </a:lnTo>
                  <a:lnTo>
                    <a:pt x="2723" y="446313"/>
                  </a:lnTo>
                  <a:lnTo>
                    <a:pt x="2722" y="446314"/>
                  </a:lnTo>
                  <a:lnTo>
                    <a:pt x="446314" y="446314"/>
                  </a:lnTo>
                  <a:lnTo>
                    <a:pt x="446314" y="792719"/>
                  </a:lnTo>
                  <a:lnTo>
                    <a:pt x="0" y="792719"/>
                  </a:lnTo>
                  <a:lnTo>
                    <a:pt x="0" y="449037"/>
                  </a:lnTo>
                  <a:lnTo>
                    <a:pt x="446314"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68" name="Freeform 67"/>
            <p:cNvSpPr/>
            <p:nvPr/>
          </p:nvSpPr>
          <p:spPr>
            <a:xfrm>
              <a:off x="7488199" y="5162142"/>
              <a:ext cx="446314" cy="1003424"/>
            </a:xfrm>
            <a:custGeom>
              <a:avLst/>
              <a:gdLst>
                <a:gd name="connsiteX0" fmla="*/ 0 w 446314"/>
                <a:gd name="connsiteY0" fmla="*/ 0 h 1003424"/>
                <a:gd name="connsiteX1" fmla="*/ 446314 w 446314"/>
                <a:gd name="connsiteY1" fmla="*/ 0 h 1003424"/>
                <a:gd name="connsiteX2" fmla="*/ 446314 w 446314"/>
                <a:gd name="connsiteY2" fmla="*/ 557109 h 1003424"/>
                <a:gd name="connsiteX3" fmla="*/ 2721 w 446314"/>
                <a:gd name="connsiteY3" fmla="*/ 557109 h 1003424"/>
                <a:gd name="connsiteX4" fmla="*/ 2722 w 446314"/>
                <a:gd name="connsiteY4" fmla="*/ 557110 h 1003424"/>
                <a:gd name="connsiteX5" fmla="*/ 446314 w 446314"/>
                <a:gd name="connsiteY5" fmla="*/ 557110 h 1003424"/>
                <a:gd name="connsiteX6" fmla="*/ 446314 w 446314"/>
                <a:gd name="connsiteY6" fmla="*/ 998012 h 1003424"/>
                <a:gd name="connsiteX7" fmla="*/ 446314 w 446314"/>
                <a:gd name="connsiteY7" fmla="*/ 998013 h 1003424"/>
                <a:gd name="connsiteX8" fmla="*/ 446314 w 446314"/>
                <a:gd name="connsiteY8" fmla="*/ 1003424 h 1003424"/>
                <a:gd name="connsiteX9" fmla="*/ 0 w 446314"/>
                <a:gd name="connsiteY9" fmla="*/ 554387 h 1003424"/>
                <a:gd name="connsiteX10" fmla="*/ 0 w 446314"/>
                <a:gd name="connsiteY10" fmla="*/ 0 h 1003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46314" h="1003424">
                  <a:moveTo>
                    <a:pt x="0" y="0"/>
                  </a:moveTo>
                  <a:lnTo>
                    <a:pt x="446314" y="0"/>
                  </a:lnTo>
                  <a:lnTo>
                    <a:pt x="446314" y="557109"/>
                  </a:lnTo>
                  <a:lnTo>
                    <a:pt x="2721" y="557109"/>
                  </a:lnTo>
                  <a:lnTo>
                    <a:pt x="2722" y="557110"/>
                  </a:lnTo>
                  <a:lnTo>
                    <a:pt x="446314" y="557110"/>
                  </a:lnTo>
                  <a:lnTo>
                    <a:pt x="446314" y="998012"/>
                  </a:lnTo>
                  <a:lnTo>
                    <a:pt x="446314" y="998013"/>
                  </a:lnTo>
                  <a:lnTo>
                    <a:pt x="446314" y="1003424"/>
                  </a:lnTo>
                  <a:lnTo>
                    <a:pt x="0" y="554387"/>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50" name="Freeform 49"/>
            <p:cNvSpPr/>
            <p:nvPr/>
          </p:nvSpPr>
          <p:spPr>
            <a:xfrm>
              <a:off x="8379470" y="4715829"/>
              <a:ext cx="223835" cy="222479"/>
            </a:xfrm>
            <a:custGeom>
              <a:avLst/>
              <a:gdLst>
                <a:gd name="connsiteX0" fmla="*/ 221129 w 223835"/>
                <a:gd name="connsiteY0" fmla="*/ 0 h 222479"/>
                <a:gd name="connsiteX1" fmla="*/ 223835 w 223835"/>
                <a:gd name="connsiteY1" fmla="*/ 0 h 222479"/>
                <a:gd name="connsiteX2" fmla="*/ 0 w 223835"/>
                <a:gd name="connsiteY2" fmla="*/ 222479 h 222479"/>
                <a:gd name="connsiteX3" fmla="*/ 221129 w 223835"/>
                <a:gd name="connsiteY3" fmla="*/ 0 h 222479"/>
              </a:gdLst>
              <a:ahLst/>
              <a:cxnLst>
                <a:cxn ang="0">
                  <a:pos x="connsiteX0" y="connsiteY0"/>
                </a:cxn>
                <a:cxn ang="0">
                  <a:pos x="connsiteX1" y="connsiteY1"/>
                </a:cxn>
                <a:cxn ang="0">
                  <a:pos x="connsiteX2" y="connsiteY2"/>
                </a:cxn>
                <a:cxn ang="0">
                  <a:pos x="connsiteX3" y="connsiteY3"/>
                </a:cxn>
              </a:cxnLst>
              <a:rect l="l" t="t" r="r" b="b"/>
              <a:pathLst>
                <a:path w="223835" h="222479">
                  <a:moveTo>
                    <a:pt x="221129" y="0"/>
                  </a:moveTo>
                  <a:lnTo>
                    <a:pt x="223835" y="0"/>
                  </a:lnTo>
                  <a:lnTo>
                    <a:pt x="0" y="222479"/>
                  </a:lnTo>
                  <a:lnTo>
                    <a:pt x="221129" y="0"/>
                  </a:lnTo>
                  <a:close/>
                </a:path>
              </a:pathLst>
            </a:custGeom>
            <a:solidFill>
              <a:srgbClr val="B737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51" name="Freeform 50"/>
            <p:cNvSpPr/>
            <p:nvPr/>
          </p:nvSpPr>
          <p:spPr>
            <a:xfrm>
              <a:off x="8156991" y="4938308"/>
              <a:ext cx="222479" cy="223835"/>
            </a:xfrm>
            <a:custGeom>
              <a:avLst/>
              <a:gdLst>
                <a:gd name="connsiteX0" fmla="*/ 222479 w 222479"/>
                <a:gd name="connsiteY0" fmla="*/ 0 h 223835"/>
                <a:gd name="connsiteX1" fmla="*/ 0 w 222479"/>
                <a:gd name="connsiteY1" fmla="*/ 223835 h 223835"/>
                <a:gd name="connsiteX2" fmla="*/ 0 w 222479"/>
                <a:gd name="connsiteY2" fmla="*/ 221129 h 223835"/>
                <a:gd name="connsiteX3" fmla="*/ 222479 w 222479"/>
                <a:gd name="connsiteY3" fmla="*/ 0 h 223835"/>
              </a:gdLst>
              <a:ahLst/>
              <a:cxnLst>
                <a:cxn ang="0">
                  <a:pos x="connsiteX0" y="connsiteY0"/>
                </a:cxn>
                <a:cxn ang="0">
                  <a:pos x="connsiteX1" y="connsiteY1"/>
                </a:cxn>
                <a:cxn ang="0">
                  <a:pos x="connsiteX2" y="connsiteY2"/>
                </a:cxn>
                <a:cxn ang="0">
                  <a:pos x="connsiteX3" y="connsiteY3"/>
                </a:cxn>
              </a:cxnLst>
              <a:rect l="l" t="t" r="r" b="b"/>
              <a:pathLst>
                <a:path w="222479" h="223835">
                  <a:moveTo>
                    <a:pt x="222479" y="0"/>
                  </a:moveTo>
                  <a:lnTo>
                    <a:pt x="0" y="223835"/>
                  </a:lnTo>
                  <a:lnTo>
                    <a:pt x="0" y="221129"/>
                  </a:lnTo>
                  <a:lnTo>
                    <a:pt x="222479" y="0"/>
                  </a:lnTo>
                  <a:close/>
                </a:path>
              </a:pathLst>
            </a:custGeom>
            <a:solidFill>
              <a:srgbClr val="B737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59" name="Freeform 58"/>
            <p:cNvSpPr/>
            <p:nvPr/>
          </p:nvSpPr>
          <p:spPr>
            <a:xfrm>
              <a:off x="9287064" y="3923108"/>
              <a:ext cx="222479" cy="223836"/>
            </a:xfrm>
            <a:custGeom>
              <a:avLst/>
              <a:gdLst>
                <a:gd name="connsiteX0" fmla="*/ 0 w 222479"/>
                <a:gd name="connsiteY0" fmla="*/ 0 h 223836"/>
                <a:gd name="connsiteX1" fmla="*/ 222479 w 222479"/>
                <a:gd name="connsiteY1" fmla="*/ 223836 h 223836"/>
                <a:gd name="connsiteX2" fmla="*/ 0 w 222479"/>
                <a:gd name="connsiteY2" fmla="*/ 2707 h 223836"/>
                <a:gd name="connsiteX3" fmla="*/ 0 w 222479"/>
                <a:gd name="connsiteY3" fmla="*/ 0 h 223836"/>
              </a:gdLst>
              <a:ahLst/>
              <a:cxnLst>
                <a:cxn ang="0">
                  <a:pos x="connsiteX0" y="connsiteY0"/>
                </a:cxn>
                <a:cxn ang="0">
                  <a:pos x="connsiteX1" y="connsiteY1"/>
                </a:cxn>
                <a:cxn ang="0">
                  <a:pos x="connsiteX2" y="connsiteY2"/>
                </a:cxn>
                <a:cxn ang="0">
                  <a:pos x="connsiteX3" y="connsiteY3"/>
                </a:cxn>
              </a:cxnLst>
              <a:rect l="l" t="t" r="r" b="b"/>
              <a:pathLst>
                <a:path w="222479" h="223836">
                  <a:moveTo>
                    <a:pt x="0" y="0"/>
                  </a:moveTo>
                  <a:lnTo>
                    <a:pt x="222479" y="223836"/>
                  </a:lnTo>
                  <a:lnTo>
                    <a:pt x="0" y="2707"/>
                  </a:lnTo>
                  <a:lnTo>
                    <a:pt x="0" y="0"/>
                  </a:lnTo>
                  <a:close/>
                </a:path>
              </a:pathLst>
            </a:custGeom>
            <a:solidFill>
              <a:srgbClr val="B737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60" name="Freeform 59"/>
            <p:cNvSpPr/>
            <p:nvPr/>
          </p:nvSpPr>
          <p:spPr>
            <a:xfrm>
              <a:off x="9509543" y="4146944"/>
              <a:ext cx="223835" cy="222478"/>
            </a:xfrm>
            <a:custGeom>
              <a:avLst/>
              <a:gdLst>
                <a:gd name="connsiteX0" fmla="*/ 0 w 223835"/>
                <a:gd name="connsiteY0" fmla="*/ 0 h 222478"/>
                <a:gd name="connsiteX1" fmla="*/ 223835 w 223835"/>
                <a:gd name="connsiteY1" fmla="*/ 222478 h 222478"/>
                <a:gd name="connsiteX2" fmla="*/ 221129 w 223835"/>
                <a:gd name="connsiteY2" fmla="*/ 222478 h 222478"/>
                <a:gd name="connsiteX3" fmla="*/ 0 w 223835"/>
                <a:gd name="connsiteY3" fmla="*/ 0 h 222478"/>
              </a:gdLst>
              <a:ahLst/>
              <a:cxnLst>
                <a:cxn ang="0">
                  <a:pos x="connsiteX0" y="connsiteY0"/>
                </a:cxn>
                <a:cxn ang="0">
                  <a:pos x="connsiteX1" y="connsiteY1"/>
                </a:cxn>
                <a:cxn ang="0">
                  <a:pos x="connsiteX2" y="connsiteY2"/>
                </a:cxn>
                <a:cxn ang="0">
                  <a:pos x="connsiteX3" y="connsiteY3"/>
                </a:cxn>
              </a:cxnLst>
              <a:rect l="l" t="t" r="r" b="b"/>
              <a:pathLst>
                <a:path w="223835" h="222478">
                  <a:moveTo>
                    <a:pt x="0" y="0"/>
                  </a:moveTo>
                  <a:lnTo>
                    <a:pt x="223835" y="222478"/>
                  </a:lnTo>
                  <a:lnTo>
                    <a:pt x="221129" y="222478"/>
                  </a:lnTo>
                  <a:lnTo>
                    <a:pt x="0" y="0"/>
                  </a:lnTo>
                  <a:close/>
                </a:path>
              </a:pathLst>
            </a:custGeom>
            <a:solidFill>
              <a:srgbClr val="B737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62" name="Freeform 61"/>
            <p:cNvSpPr/>
            <p:nvPr/>
          </p:nvSpPr>
          <p:spPr>
            <a:xfrm>
              <a:off x="9509543" y="5719252"/>
              <a:ext cx="223835" cy="222479"/>
            </a:xfrm>
            <a:custGeom>
              <a:avLst/>
              <a:gdLst>
                <a:gd name="connsiteX0" fmla="*/ 221129 w 223835"/>
                <a:gd name="connsiteY0" fmla="*/ 0 h 222479"/>
                <a:gd name="connsiteX1" fmla="*/ 223835 w 223835"/>
                <a:gd name="connsiteY1" fmla="*/ 0 h 222479"/>
                <a:gd name="connsiteX2" fmla="*/ 0 w 223835"/>
                <a:gd name="connsiteY2" fmla="*/ 222479 h 222479"/>
                <a:gd name="connsiteX3" fmla="*/ 221129 w 223835"/>
                <a:gd name="connsiteY3" fmla="*/ 0 h 222479"/>
              </a:gdLst>
              <a:ahLst/>
              <a:cxnLst>
                <a:cxn ang="0">
                  <a:pos x="connsiteX0" y="connsiteY0"/>
                </a:cxn>
                <a:cxn ang="0">
                  <a:pos x="connsiteX1" y="connsiteY1"/>
                </a:cxn>
                <a:cxn ang="0">
                  <a:pos x="connsiteX2" y="connsiteY2"/>
                </a:cxn>
                <a:cxn ang="0">
                  <a:pos x="connsiteX3" y="connsiteY3"/>
                </a:cxn>
              </a:cxnLst>
              <a:rect l="l" t="t" r="r" b="b"/>
              <a:pathLst>
                <a:path w="223835" h="222479">
                  <a:moveTo>
                    <a:pt x="221129" y="0"/>
                  </a:moveTo>
                  <a:lnTo>
                    <a:pt x="223835" y="0"/>
                  </a:lnTo>
                  <a:lnTo>
                    <a:pt x="0" y="222479"/>
                  </a:lnTo>
                  <a:lnTo>
                    <a:pt x="221129" y="0"/>
                  </a:lnTo>
                  <a:close/>
                </a:path>
              </a:pathLst>
            </a:custGeom>
            <a:solidFill>
              <a:srgbClr val="B737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63" name="Freeform 62"/>
            <p:cNvSpPr/>
            <p:nvPr/>
          </p:nvSpPr>
          <p:spPr>
            <a:xfrm>
              <a:off x="9287064" y="5941731"/>
              <a:ext cx="222479" cy="223835"/>
            </a:xfrm>
            <a:custGeom>
              <a:avLst/>
              <a:gdLst>
                <a:gd name="connsiteX0" fmla="*/ 222479 w 222479"/>
                <a:gd name="connsiteY0" fmla="*/ 0 h 223835"/>
                <a:gd name="connsiteX1" fmla="*/ 0 w 222479"/>
                <a:gd name="connsiteY1" fmla="*/ 223835 h 223835"/>
                <a:gd name="connsiteX2" fmla="*/ 0 w 222479"/>
                <a:gd name="connsiteY2" fmla="*/ 221129 h 223835"/>
                <a:gd name="connsiteX3" fmla="*/ 222479 w 222479"/>
                <a:gd name="connsiteY3" fmla="*/ 0 h 223835"/>
              </a:gdLst>
              <a:ahLst/>
              <a:cxnLst>
                <a:cxn ang="0">
                  <a:pos x="connsiteX0" y="connsiteY0"/>
                </a:cxn>
                <a:cxn ang="0">
                  <a:pos x="connsiteX1" y="connsiteY1"/>
                </a:cxn>
                <a:cxn ang="0">
                  <a:pos x="connsiteX2" y="connsiteY2"/>
                </a:cxn>
                <a:cxn ang="0">
                  <a:pos x="connsiteX3" y="connsiteY3"/>
                </a:cxn>
              </a:cxnLst>
              <a:rect l="l" t="t" r="r" b="b"/>
              <a:pathLst>
                <a:path w="222479" h="223835">
                  <a:moveTo>
                    <a:pt x="222479" y="0"/>
                  </a:moveTo>
                  <a:lnTo>
                    <a:pt x="0" y="223835"/>
                  </a:lnTo>
                  <a:lnTo>
                    <a:pt x="0" y="221129"/>
                  </a:lnTo>
                  <a:lnTo>
                    <a:pt x="222479" y="0"/>
                  </a:lnTo>
                  <a:close/>
                </a:path>
              </a:pathLst>
            </a:custGeom>
            <a:solidFill>
              <a:srgbClr val="B737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64" name="Right Triangle 63"/>
            <p:cNvSpPr/>
            <p:nvPr/>
          </p:nvSpPr>
          <p:spPr>
            <a:xfrm flipH="1">
              <a:off x="9171736" y="3920401"/>
              <a:ext cx="116681" cy="446314"/>
            </a:xfrm>
            <a:prstGeom prst="rtTriangle">
              <a:avLst/>
            </a:prstGeom>
            <a:solidFill>
              <a:schemeClr val="tx1">
                <a:lumMod val="75000"/>
                <a:lumOff val="2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65" name="Right Triangle 64"/>
            <p:cNvSpPr/>
            <p:nvPr/>
          </p:nvSpPr>
          <p:spPr>
            <a:xfrm rot="5400000" flipH="1">
              <a:off x="9451880" y="5435045"/>
              <a:ext cx="116681" cy="446314"/>
            </a:xfrm>
            <a:prstGeom prst="rtTriangle">
              <a:avLst/>
            </a:prstGeom>
            <a:solidFill>
              <a:schemeClr val="tx1">
                <a:lumMod val="75000"/>
                <a:lumOff val="2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66" name="Right Triangle 65"/>
            <p:cNvSpPr/>
            <p:nvPr/>
          </p:nvSpPr>
          <p:spPr>
            <a:xfrm rot="16200000" flipH="1">
              <a:off x="7650311" y="4201899"/>
              <a:ext cx="116681" cy="446314"/>
            </a:xfrm>
            <a:prstGeom prst="rtTriangle">
              <a:avLst/>
            </a:prstGeom>
            <a:solidFill>
              <a:schemeClr val="tx1">
                <a:lumMod val="75000"/>
                <a:lumOff val="2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67" name="Right Triangle 66"/>
            <p:cNvSpPr/>
            <p:nvPr/>
          </p:nvSpPr>
          <p:spPr>
            <a:xfrm flipV="1">
              <a:off x="7934514" y="5721959"/>
              <a:ext cx="116681" cy="446314"/>
            </a:xfrm>
            <a:prstGeom prst="rtTriangle">
              <a:avLst/>
            </a:prstGeom>
            <a:solidFill>
              <a:schemeClr val="tx1">
                <a:lumMod val="75000"/>
                <a:lumOff val="2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grpSp>
      <p:sp>
        <p:nvSpPr>
          <p:cNvPr id="90" name="TextBox 89"/>
          <p:cNvSpPr txBox="1"/>
          <p:nvPr/>
        </p:nvSpPr>
        <p:spPr>
          <a:xfrm>
            <a:off x="8245278" y="887644"/>
            <a:ext cx="3946722" cy="2861310"/>
          </a:xfrm>
          <a:prstGeom prst="rect">
            <a:avLst/>
          </a:prstGeom>
          <a:noFill/>
        </p:spPr>
        <p:txBody>
          <a:bodyPr wrap="square" rtlCol="0">
            <a:spAutoFit/>
          </a:bodyPr>
          <a:lstStyle/>
          <a:p>
            <a:r>
              <a:rPr lang="en-US" altLang="zh-CN" sz="2000" b="1" dirty="0">
                <a:solidFill>
                  <a:srgbClr val="C00000"/>
                </a:solidFill>
                <a:latin typeface="微软雅黑" panose="020B0503020204020204" pitchFamily="34" charset="-122"/>
                <a:ea typeface="微软雅黑" panose="020B0503020204020204" pitchFamily="34" charset="-122"/>
              </a:rPr>
              <a:t>Structure</a:t>
            </a:r>
            <a:r>
              <a:rPr lang="en-US" altLang="zh-CN" sz="2000" b="1" dirty="0">
                <a:solidFill>
                  <a:schemeClr val="accent6"/>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90204" pitchFamily="34" charset="0"/>
              </a:rPr>
              <a:t> of suppliers</a:t>
            </a:r>
            <a:endParaRPr lang="en-US" sz="2000" b="1" dirty="0">
              <a:solidFill>
                <a:schemeClr val="accent6"/>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90204" pitchFamily="34" charset="0"/>
            </a:endParaRPr>
          </a:p>
          <a:p>
            <a:r>
              <a:rPr lang="en-US" altLang="zh-CN" sz="1600" dirty="0">
                <a:solidFill>
                  <a:srgbClr val="6D6D6D"/>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90204" pitchFamily="34" charset="0"/>
              </a:rPr>
              <a:t>All kinds of deposits are the main body of the bank's liability business and the main input of the bank, and the credit products and services sold by the bank are heavily dependent on various types of deposits. The structure of this input severely weakens the bargaining power of banks and relatively increases the bargaining power of the supplier.</a:t>
            </a:r>
          </a:p>
        </p:txBody>
      </p:sp>
      <p:sp>
        <p:nvSpPr>
          <p:cNvPr id="91" name="TextBox 90"/>
          <p:cNvSpPr txBox="1"/>
          <p:nvPr/>
        </p:nvSpPr>
        <p:spPr>
          <a:xfrm>
            <a:off x="7563341" y="832360"/>
            <a:ext cx="639919" cy="584775"/>
          </a:xfrm>
          <a:prstGeom prst="rect">
            <a:avLst/>
          </a:prstGeom>
          <a:noFill/>
        </p:spPr>
        <p:txBody>
          <a:bodyPr wrap="none" rtlCol="0">
            <a:spAutoFit/>
          </a:bodyPr>
          <a:lstStyle/>
          <a:p>
            <a:r>
              <a:rPr lang="en-US" sz="3200" b="1" dirty="0">
                <a:solidFill>
                  <a:schemeClr val="accent6"/>
                </a:solidFill>
                <a:latin typeface="Arial" panose="020B0604020202090204" pitchFamily="34" charset="0"/>
                <a:ea typeface="微软雅黑" panose="020B0503020204020204" pitchFamily="34" charset="-122"/>
                <a:cs typeface="Open Sans" panose="020B0606030504020204" pitchFamily="34" charset="0"/>
                <a:sym typeface="Arial" panose="020B0604020202090204" pitchFamily="34" charset="0"/>
              </a:rPr>
              <a:t>01</a:t>
            </a:r>
          </a:p>
        </p:txBody>
      </p:sp>
      <p:sp>
        <p:nvSpPr>
          <p:cNvPr id="92" name="TextBox 91"/>
          <p:cNvSpPr txBox="1"/>
          <p:nvPr/>
        </p:nvSpPr>
        <p:spPr>
          <a:xfrm>
            <a:off x="8245475" y="4412615"/>
            <a:ext cx="3946525" cy="2122805"/>
          </a:xfrm>
          <a:prstGeom prst="rect">
            <a:avLst/>
          </a:prstGeom>
          <a:noFill/>
        </p:spPr>
        <p:txBody>
          <a:bodyPr wrap="square" rtlCol="0">
            <a:spAutoFit/>
          </a:bodyPr>
          <a:lstStyle/>
          <a:p>
            <a:r>
              <a:rPr lang="en-US" sz="2000" b="1" dirty="0">
                <a:solidFill>
                  <a:schemeClr val="tx1">
                    <a:lumMod val="65000"/>
                    <a:lumOff val="35000"/>
                  </a:scheme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90204" pitchFamily="34" charset="0"/>
              </a:rPr>
              <a:t>Size of suppliers</a:t>
            </a:r>
          </a:p>
          <a:p>
            <a:r>
              <a:rPr lang="en-US" altLang="zh-CN" sz="1600" dirty="0">
                <a:solidFill>
                  <a:srgbClr val="6D6D6D"/>
                </a:solidFill>
                <a:latin typeface="微软雅黑" panose="020B0503020204020204" pitchFamily="34" charset="-122"/>
                <a:ea typeface="微软雅黑" panose="020B0503020204020204" pitchFamily="34" charset="-122"/>
              </a:rPr>
              <a:t>With the improvement of the income level of Chinese residents, there are more and more channels for suppliers to obtain information, the demand for financial products is becoming more and more diversified, and the number of suppliers available.</a:t>
            </a:r>
            <a:endParaRPr lang="en-US" altLang="zh-CN" sz="1600" dirty="0">
              <a:solidFill>
                <a:srgbClr val="6D6D6D"/>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90204" pitchFamily="34" charset="0"/>
            </a:endParaRPr>
          </a:p>
        </p:txBody>
      </p:sp>
      <p:sp>
        <p:nvSpPr>
          <p:cNvPr id="93" name="TextBox 92"/>
          <p:cNvSpPr txBox="1"/>
          <p:nvPr/>
        </p:nvSpPr>
        <p:spPr>
          <a:xfrm>
            <a:off x="7563341" y="4342943"/>
            <a:ext cx="639919" cy="584775"/>
          </a:xfrm>
          <a:prstGeom prst="rect">
            <a:avLst/>
          </a:prstGeom>
          <a:noFill/>
        </p:spPr>
        <p:txBody>
          <a:bodyPr wrap="none" rtlCol="0">
            <a:spAutoFit/>
          </a:bodyPr>
          <a:lstStyle/>
          <a:p>
            <a:r>
              <a:rPr lang="en-US" sz="3200" b="1" dirty="0">
                <a:solidFill>
                  <a:schemeClr val="tx1">
                    <a:lumMod val="65000"/>
                    <a:lumOff val="35000"/>
                  </a:schemeClr>
                </a:solidFill>
                <a:latin typeface="Arial" panose="020B0604020202090204" pitchFamily="34" charset="0"/>
                <a:ea typeface="微软雅黑" panose="020B0503020204020204" pitchFamily="34" charset="-122"/>
                <a:cs typeface="Open Sans" panose="020B0606030504020204" pitchFamily="34" charset="0"/>
                <a:sym typeface="Arial" panose="020B0604020202090204" pitchFamily="34" charset="0"/>
              </a:rPr>
              <a:t>02</a:t>
            </a:r>
          </a:p>
        </p:txBody>
      </p:sp>
      <p:sp>
        <p:nvSpPr>
          <p:cNvPr id="94" name="TextBox 93"/>
          <p:cNvSpPr txBox="1"/>
          <p:nvPr/>
        </p:nvSpPr>
        <p:spPr>
          <a:xfrm>
            <a:off x="191770" y="4088130"/>
            <a:ext cx="4333875" cy="2614930"/>
          </a:xfrm>
          <a:prstGeom prst="rect">
            <a:avLst/>
          </a:prstGeom>
          <a:noFill/>
        </p:spPr>
        <p:txBody>
          <a:bodyPr wrap="square" rtlCol="0">
            <a:spAutoFit/>
          </a:bodyPr>
          <a:lstStyle/>
          <a:p>
            <a:r>
              <a:rPr lang="en-US" sz="2000" b="1" dirty="0">
                <a:solidFill>
                  <a:schemeClr val="accent6"/>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90204" pitchFamily="34" charset="0"/>
              </a:rPr>
              <a:t>Ability to substitute</a:t>
            </a:r>
          </a:p>
          <a:p>
            <a:r>
              <a:rPr lang="en-US" altLang="zh-CN" sz="1600" dirty="0">
                <a:solidFill>
                  <a:srgbClr val="6D6D6D"/>
                </a:solidFill>
                <a:latin typeface="微软雅黑" panose="020B0503020204020204" pitchFamily="34" charset="-122"/>
                <a:ea typeface="微软雅黑" panose="020B0503020204020204" pitchFamily="34" charset="-122"/>
              </a:rPr>
              <a:t>The asset structure of banks has undergone great changes, and the proportion of deposits has gradually decreased; the proportion of medium- and long-term bonds and short-term borrowings has become higher and higher. There will be more and more alternatives to supply-side credit funds, invisibly weakening bargaining power.</a:t>
            </a:r>
            <a:endParaRPr lang="en-US" altLang="zh-CN" sz="1600" dirty="0">
              <a:solidFill>
                <a:srgbClr val="6D6D6D"/>
              </a:solidFill>
              <a:latin typeface="微软雅黑" panose="020B0503020204020204" pitchFamily="34" charset="-122"/>
              <a:ea typeface="微软雅黑" panose="020B0503020204020204" pitchFamily="34" charset="-122"/>
              <a:sym typeface="Arial" panose="020B0604020202090204" pitchFamily="34" charset="0"/>
            </a:endParaRPr>
          </a:p>
        </p:txBody>
      </p:sp>
      <p:sp>
        <p:nvSpPr>
          <p:cNvPr id="95" name="TextBox 94"/>
          <p:cNvSpPr txBox="1"/>
          <p:nvPr/>
        </p:nvSpPr>
        <p:spPr>
          <a:xfrm>
            <a:off x="175026" y="3455887"/>
            <a:ext cx="639919" cy="584775"/>
          </a:xfrm>
          <a:prstGeom prst="rect">
            <a:avLst/>
          </a:prstGeom>
          <a:noFill/>
        </p:spPr>
        <p:txBody>
          <a:bodyPr wrap="none" rtlCol="0">
            <a:spAutoFit/>
          </a:bodyPr>
          <a:lstStyle/>
          <a:p>
            <a:r>
              <a:rPr lang="en-US" sz="3200" b="1">
                <a:solidFill>
                  <a:schemeClr val="accent6"/>
                </a:solidFill>
                <a:latin typeface="Arial" panose="020B0604020202090204" pitchFamily="34" charset="0"/>
                <a:ea typeface="微软雅黑" panose="020B0503020204020204" pitchFamily="34" charset="-122"/>
                <a:cs typeface="Open Sans" panose="020B0606030504020204" pitchFamily="34" charset="0"/>
                <a:sym typeface="Arial" panose="020B0604020202090204" pitchFamily="34" charset="0"/>
              </a:rPr>
              <a:t>03</a:t>
            </a:r>
          </a:p>
        </p:txBody>
      </p:sp>
      <p:sp>
        <p:nvSpPr>
          <p:cNvPr id="96" name="TextBox 95"/>
          <p:cNvSpPr txBox="1"/>
          <p:nvPr/>
        </p:nvSpPr>
        <p:spPr>
          <a:xfrm>
            <a:off x="413151" y="586843"/>
            <a:ext cx="3486232" cy="1569660"/>
          </a:xfrm>
          <a:prstGeom prst="rect">
            <a:avLst/>
          </a:prstGeom>
          <a:noFill/>
        </p:spPr>
        <p:txBody>
          <a:bodyPr wrap="square" rtlCol="0">
            <a:spAutoFit/>
          </a:bodyPr>
          <a:lstStyle/>
          <a:p>
            <a:r>
              <a:rPr lang="en-US" sz="3200" b="1" dirty="0">
                <a:solidFill>
                  <a:schemeClr val="accent6"/>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90204" pitchFamily="34" charset="0"/>
              </a:rPr>
              <a:t>1. BARGAINING POWER OF SUPPLIERS</a:t>
            </a:r>
          </a:p>
        </p:txBody>
      </p:sp>
      <p:grpSp>
        <p:nvGrpSpPr>
          <p:cNvPr id="2" name="组合 1"/>
          <p:cNvGrpSpPr/>
          <p:nvPr/>
        </p:nvGrpSpPr>
        <p:grpSpPr>
          <a:xfrm>
            <a:off x="3403062" y="1454805"/>
            <a:ext cx="2252648" cy="2247872"/>
            <a:chOff x="4506017" y="2072139"/>
            <a:chExt cx="2252648" cy="2247872"/>
          </a:xfrm>
        </p:grpSpPr>
        <p:sp>
          <p:nvSpPr>
            <p:cNvPr id="56" name="Freeform 42"/>
            <p:cNvSpPr/>
            <p:nvPr/>
          </p:nvSpPr>
          <p:spPr>
            <a:xfrm>
              <a:off x="4508721" y="2074847"/>
              <a:ext cx="446314" cy="2242457"/>
            </a:xfrm>
            <a:custGeom>
              <a:avLst/>
              <a:gdLst>
                <a:gd name="connsiteX0" fmla="*/ 446314 w 446314"/>
                <a:gd name="connsiteY0" fmla="*/ 0 h 2242457"/>
                <a:gd name="connsiteX1" fmla="*/ 446314 w 446314"/>
                <a:gd name="connsiteY1" fmla="*/ 5410 h 2242457"/>
                <a:gd name="connsiteX2" fmla="*/ 2721 w 446314"/>
                <a:gd name="connsiteY2" fmla="*/ 446313 h 2242457"/>
                <a:gd name="connsiteX3" fmla="*/ 446314 w 446314"/>
                <a:gd name="connsiteY3" fmla="*/ 446313 h 2242457"/>
                <a:gd name="connsiteX4" fmla="*/ 446314 w 446314"/>
                <a:gd name="connsiteY4" fmla="*/ 1796142 h 2242457"/>
                <a:gd name="connsiteX5" fmla="*/ 2721 w 446314"/>
                <a:gd name="connsiteY5" fmla="*/ 1796142 h 2242457"/>
                <a:gd name="connsiteX6" fmla="*/ 2722 w 446314"/>
                <a:gd name="connsiteY6" fmla="*/ 1796143 h 2242457"/>
                <a:gd name="connsiteX7" fmla="*/ 446314 w 446314"/>
                <a:gd name="connsiteY7" fmla="*/ 1796143 h 2242457"/>
                <a:gd name="connsiteX8" fmla="*/ 446314 w 446314"/>
                <a:gd name="connsiteY8" fmla="*/ 2237045 h 2242457"/>
                <a:gd name="connsiteX9" fmla="*/ 446314 w 446314"/>
                <a:gd name="connsiteY9" fmla="*/ 2237046 h 2242457"/>
                <a:gd name="connsiteX10" fmla="*/ 446314 w 446314"/>
                <a:gd name="connsiteY10" fmla="*/ 2242457 h 2242457"/>
                <a:gd name="connsiteX11" fmla="*/ 0 w 446314"/>
                <a:gd name="connsiteY11" fmla="*/ 1793420 h 2242457"/>
                <a:gd name="connsiteX12" fmla="*/ 0 w 446314"/>
                <a:gd name="connsiteY12" fmla="*/ 449037 h 2242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46314" h="2242457">
                  <a:moveTo>
                    <a:pt x="446314" y="0"/>
                  </a:moveTo>
                  <a:lnTo>
                    <a:pt x="446314" y="5410"/>
                  </a:lnTo>
                  <a:lnTo>
                    <a:pt x="2721" y="446313"/>
                  </a:lnTo>
                  <a:lnTo>
                    <a:pt x="446314" y="446313"/>
                  </a:lnTo>
                  <a:lnTo>
                    <a:pt x="446314" y="1796142"/>
                  </a:lnTo>
                  <a:lnTo>
                    <a:pt x="2721" y="1796142"/>
                  </a:lnTo>
                  <a:lnTo>
                    <a:pt x="2722" y="1796143"/>
                  </a:lnTo>
                  <a:lnTo>
                    <a:pt x="446314" y="1796143"/>
                  </a:lnTo>
                  <a:lnTo>
                    <a:pt x="446314" y="2237045"/>
                  </a:lnTo>
                  <a:lnTo>
                    <a:pt x="446314" y="2237046"/>
                  </a:lnTo>
                  <a:lnTo>
                    <a:pt x="446314" y="2242457"/>
                  </a:lnTo>
                  <a:lnTo>
                    <a:pt x="0" y="1793420"/>
                  </a:lnTo>
                  <a:lnTo>
                    <a:pt x="0" y="449037"/>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57" name="Freeform 39"/>
            <p:cNvSpPr/>
            <p:nvPr/>
          </p:nvSpPr>
          <p:spPr>
            <a:xfrm>
              <a:off x="4511443" y="2074846"/>
              <a:ext cx="1796143" cy="446315"/>
            </a:xfrm>
            <a:custGeom>
              <a:avLst/>
              <a:gdLst>
                <a:gd name="connsiteX0" fmla="*/ 449037 w 1796143"/>
                <a:gd name="connsiteY0" fmla="*/ 0 h 446315"/>
                <a:gd name="connsiteX1" fmla="*/ 1793420 w 1796143"/>
                <a:gd name="connsiteY1" fmla="*/ 0 h 446315"/>
                <a:gd name="connsiteX2" fmla="*/ 1796143 w 1796143"/>
                <a:gd name="connsiteY2" fmla="*/ 2707 h 446315"/>
                <a:gd name="connsiteX3" fmla="*/ 1796143 w 1796143"/>
                <a:gd name="connsiteY3" fmla="*/ 446314 h 446315"/>
                <a:gd name="connsiteX4" fmla="*/ 443593 w 1796143"/>
                <a:gd name="connsiteY4" fmla="*/ 446314 h 446315"/>
                <a:gd name="connsiteX5" fmla="*/ 443593 w 1796143"/>
                <a:gd name="connsiteY5" fmla="*/ 446315 h 446315"/>
                <a:gd name="connsiteX6" fmla="*/ 0 w 1796143"/>
                <a:gd name="connsiteY6" fmla="*/ 446315 h 446315"/>
                <a:gd name="connsiteX7" fmla="*/ 443593 w 1796143"/>
                <a:gd name="connsiteY7" fmla="*/ 5412 h 446315"/>
                <a:gd name="connsiteX8" fmla="*/ 443593 w 1796143"/>
                <a:gd name="connsiteY8" fmla="*/ 5411 h 446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96143" h="446315">
                  <a:moveTo>
                    <a:pt x="449037" y="0"/>
                  </a:moveTo>
                  <a:lnTo>
                    <a:pt x="1793420" y="0"/>
                  </a:lnTo>
                  <a:lnTo>
                    <a:pt x="1796143" y="2707"/>
                  </a:lnTo>
                  <a:lnTo>
                    <a:pt x="1796143" y="446314"/>
                  </a:lnTo>
                  <a:lnTo>
                    <a:pt x="443593" y="446314"/>
                  </a:lnTo>
                  <a:lnTo>
                    <a:pt x="443593" y="446315"/>
                  </a:lnTo>
                  <a:lnTo>
                    <a:pt x="0" y="446315"/>
                  </a:lnTo>
                  <a:lnTo>
                    <a:pt x="443593" y="5412"/>
                  </a:lnTo>
                  <a:lnTo>
                    <a:pt x="443593" y="5411"/>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58" name="Freeform 28"/>
            <p:cNvSpPr/>
            <p:nvPr/>
          </p:nvSpPr>
          <p:spPr>
            <a:xfrm>
              <a:off x="6307586" y="2074846"/>
              <a:ext cx="222479" cy="223836"/>
            </a:xfrm>
            <a:custGeom>
              <a:avLst/>
              <a:gdLst>
                <a:gd name="connsiteX0" fmla="*/ 0 w 222479"/>
                <a:gd name="connsiteY0" fmla="*/ 0 h 223836"/>
                <a:gd name="connsiteX1" fmla="*/ 222479 w 222479"/>
                <a:gd name="connsiteY1" fmla="*/ 223836 h 223836"/>
                <a:gd name="connsiteX2" fmla="*/ 0 w 222479"/>
                <a:gd name="connsiteY2" fmla="*/ 2707 h 223836"/>
                <a:gd name="connsiteX3" fmla="*/ 0 w 222479"/>
                <a:gd name="connsiteY3" fmla="*/ 0 h 223836"/>
              </a:gdLst>
              <a:ahLst/>
              <a:cxnLst>
                <a:cxn ang="0">
                  <a:pos x="connsiteX0" y="connsiteY0"/>
                </a:cxn>
                <a:cxn ang="0">
                  <a:pos x="connsiteX1" y="connsiteY1"/>
                </a:cxn>
                <a:cxn ang="0">
                  <a:pos x="connsiteX2" y="connsiteY2"/>
                </a:cxn>
                <a:cxn ang="0">
                  <a:pos x="connsiteX3" y="connsiteY3"/>
                </a:cxn>
              </a:cxnLst>
              <a:rect l="l" t="t" r="r" b="b"/>
              <a:pathLst>
                <a:path w="222479" h="223836">
                  <a:moveTo>
                    <a:pt x="0" y="0"/>
                  </a:moveTo>
                  <a:lnTo>
                    <a:pt x="222479" y="223836"/>
                  </a:lnTo>
                  <a:lnTo>
                    <a:pt x="0" y="2707"/>
                  </a:lnTo>
                  <a:lnTo>
                    <a:pt x="0" y="0"/>
                  </a:lnTo>
                  <a:close/>
                </a:path>
              </a:pathLst>
            </a:custGeom>
            <a:solidFill>
              <a:srgbClr val="B737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61" name="Freeform 30"/>
            <p:cNvSpPr/>
            <p:nvPr/>
          </p:nvSpPr>
          <p:spPr>
            <a:xfrm>
              <a:off x="6530065" y="2298682"/>
              <a:ext cx="223835" cy="222478"/>
            </a:xfrm>
            <a:custGeom>
              <a:avLst/>
              <a:gdLst>
                <a:gd name="connsiteX0" fmla="*/ 0 w 223835"/>
                <a:gd name="connsiteY0" fmla="*/ 0 h 222478"/>
                <a:gd name="connsiteX1" fmla="*/ 223835 w 223835"/>
                <a:gd name="connsiteY1" fmla="*/ 222478 h 222478"/>
                <a:gd name="connsiteX2" fmla="*/ 221129 w 223835"/>
                <a:gd name="connsiteY2" fmla="*/ 222478 h 222478"/>
                <a:gd name="connsiteX3" fmla="*/ 0 w 223835"/>
                <a:gd name="connsiteY3" fmla="*/ 0 h 222478"/>
              </a:gdLst>
              <a:ahLst/>
              <a:cxnLst>
                <a:cxn ang="0">
                  <a:pos x="connsiteX0" y="connsiteY0"/>
                </a:cxn>
                <a:cxn ang="0">
                  <a:pos x="connsiteX1" y="connsiteY1"/>
                </a:cxn>
                <a:cxn ang="0">
                  <a:pos x="connsiteX2" y="connsiteY2"/>
                </a:cxn>
                <a:cxn ang="0">
                  <a:pos x="connsiteX3" y="connsiteY3"/>
                </a:cxn>
              </a:cxnLst>
              <a:rect l="l" t="t" r="r" b="b"/>
              <a:pathLst>
                <a:path w="223835" h="222478">
                  <a:moveTo>
                    <a:pt x="0" y="0"/>
                  </a:moveTo>
                  <a:lnTo>
                    <a:pt x="223835" y="222478"/>
                  </a:lnTo>
                  <a:lnTo>
                    <a:pt x="221129" y="222478"/>
                  </a:lnTo>
                  <a:lnTo>
                    <a:pt x="0" y="0"/>
                  </a:lnTo>
                  <a:close/>
                </a:path>
              </a:pathLst>
            </a:custGeom>
            <a:solidFill>
              <a:srgbClr val="B737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82" name="Freeform 33"/>
            <p:cNvSpPr/>
            <p:nvPr/>
          </p:nvSpPr>
          <p:spPr>
            <a:xfrm>
              <a:off x="6530065" y="3870990"/>
              <a:ext cx="223835" cy="222479"/>
            </a:xfrm>
            <a:custGeom>
              <a:avLst/>
              <a:gdLst>
                <a:gd name="connsiteX0" fmla="*/ 221129 w 223835"/>
                <a:gd name="connsiteY0" fmla="*/ 0 h 222479"/>
                <a:gd name="connsiteX1" fmla="*/ 223835 w 223835"/>
                <a:gd name="connsiteY1" fmla="*/ 0 h 222479"/>
                <a:gd name="connsiteX2" fmla="*/ 0 w 223835"/>
                <a:gd name="connsiteY2" fmla="*/ 222479 h 222479"/>
                <a:gd name="connsiteX3" fmla="*/ 221129 w 223835"/>
                <a:gd name="connsiteY3" fmla="*/ 0 h 222479"/>
              </a:gdLst>
              <a:ahLst/>
              <a:cxnLst>
                <a:cxn ang="0">
                  <a:pos x="connsiteX0" y="connsiteY0"/>
                </a:cxn>
                <a:cxn ang="0">
                  <a:pos x="connsiteX1" y="connsiteY1"/>
                </a:cxn>
                <a:cxn ang="0">
                  <a:pos x="connsiteX2" y="connsiteY2"/>
                </a:cxn>
                <a:cxn ang="0">
                  <a:pos x="connsiteX3" y="connsiteY3"/>
                </a:cxn>
              </a:cxnLst>
              <a:rect l="l" t="t" r="r" b="b"/>
              <a:pathLst>
                <a:path w="223835" h="222479">
                  <a:moveTo>
                    <a:pt x="221129" y="0"/>
                  </a:moveTo>
                  <a:lnTo>
                    <a:pt x="223835" y="0"/>
                  </a:lnTo>
                  <a:lnTo>
                    <a:pt x="0" y="222479"/>
                  </a:lnTo>
                  <a:lnTo>
                    <a:pt x="221129" y="0"/>
                  </a:lnTo>
                  <a:close/>
                </a:path>
              </a:pathLst>
            </a:custGeom>
            <a:solidFill>
              <a:srgbClr val="B737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85" name="Freeform 34"/>
            <p:cNvSpPr/>
            <p:nvPr/>
          </p:nvSpPr>
          <p:spPr>
            <a:xfrm>
              <a:off x="6307586" y="4093469"/>
              <a:ext cx="222479" cy="223835"/>
            </a:xfrm>
            <a:custGeom>
              <a:avLst/>
              <a:gdLst>
                <a:gd name="connsiteX0" fmla="*/ 222479 w 222479"/>
                <a:gd name="connsiteY0" fmla="*/ 0 h 223835"/>
                <a:gd name="connsiteX1" fmla="*/ 0 w 222479"/>
                <a:gd name="connsiteY1" fmla="*/ 223835 h 223835"/>
                <a:gd name="connsiteX2" fmla="*/ 0 w 222479"/>
                <a:gd name="connsiteY2" fmla="*/ 221129 h 223835"/>
                <a:gd name="connsiteX3" fmla="*/ 222479 w 222479"/>
                <a:gd name="connsiteY3" fmla="*/ 0 h 223835"/>
              </a:gdLst>
              <a:ahLst/>
              <a:cxnLst>
                <a:cxn ang="0">
                  <a:pos x="connsiteX0" y="connsiteY0"/>
                </a:cxn>
                <a:cxn ang="0">
                  <a:pos x="connsiteX1" y="connsiteY1"/>
                </a:cxn>
                <a:cxn ang="0">
                  <a:pos x="connsiteX2" y="connsiteY2"/>
                </a:cxn>
                <a:cxn ang="0">
                  <a:pos x="connsiteX3" y="connsiteY3"/>
                </a:cxn>
              </a:cxnLst>
              <a:rect l="l" t="t" r="r" b="b"/>
              <a:pathLst>
                <a:path w="222479" h="223835">
                  <a:moveTo>
                    <a:pt x="222479" y="0"/>
                  </a:moveTo>
                  <a:lnTo>
                    <a:pt x="0" y="223835"/>
                  </a:lnTo>
                  <a:lnTo>
                    <a:pt x="0" y="221129"/>
                  </a:lnTo>
                  <a:lnTo>
                    <a:pt x="222479" y="0"/>
                  </a:lnTo>
                  <a:close/>
                </a:path>
              </a:pathLst>
            </a:custGeom>
            <a:solidFill>
              <a:srgbClr val="B737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89" name="Right Triangle 35"/>
            <p:cNvSpPr/>
            <p:nvPr/>
          </p:nvSpPr>
          <p:spPr>
            <a:xfrm flipH="1">
              <a:off x="6192258" y="2072139"/>
              <a:ext cx="116681" cy="446314"/>
            </a:xfrm>
            <a:prstGeom prst="rtTriangle">
              <a:avLst/>
            </a:prstGeom>
            <a:solidFill>
              <a:schemeClr val="tx1">
                <a:lumMod val="75000"/>
                <a:lumOff val="2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97" name="Right Triangle 36"/>
            <p:cNvSpPr/>
            <p:nvPr/>
          </p:nvSpPr>
          <p:spPr>
            <a:xfrm rot="5400000" flipH="1">
              <a:off x="6472402" y="3586783"/>
              <a:ext cx="116681" cy="446314"/>
            </a:xfrm>
            <a:prstGeom prst="rtTriangle">
              <a:avLst/>
            </a:prstGeom>
            <a:solidFill>
              <a:schemeClr val="tx1">
                <a:lumMod val="75000"/>
                <a:lumOff val="2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98" name="Right Triangle 37"/>
            <p:cNvSpPr/>
            <p:nvPr/>
          </p:nvSpPr>
          <p:spPr>
            <a:xfrm rot="16200000" flipH="1">
              <a:off x="4670833" y="2353637"/>
              <a:ext cx="116681" cy="446314"/>
            </a:xfrm>
            <a:prstGeom prst="rtTriangle">
              <a:avLst/>
            </a:prstGeom>
            <a:solidFill>
              <a:schemeClr val="tx1">
                <a:lumMod val="75000"/>
                <a:lumOff val="2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99" name="Right Triangle 38"/>
            <p:cNvSpPr/>
            <p:nvPr/>
          </p:nvSpPr>
          <p:spPr>
            <a:xfrm flipV="1">
              <a:off x="4955036" y="3873697"/>
              <a:ext cx="116681" cy="446314"/>
            </a:xfrm>
            <a:prstGeom prst="rtTriangle">
              <a:avLst/>
            </a:prstGeom>
            <a:solidFill>
              <a:schemeClr val="tx1">
                <a:lumMod val="75000"/>
                <a:lumOff val="2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100" name="Freeform 83"/>
            <p:cNvSpPr/>
            <p:nvPr/>
          </p:nvSpPr>
          <p:spPr>
            <a:xfrm>
              <a:off x="5629271" y="3870989"/>
              <a:ext cx="446314" cy="446314"/>
            </a:xfrm>
            <a:custGeom>
              <a:avLst/>
              <a:gdLst>
                <a:gd name="connsiteX0" fmla="*/ 0 w 446314"/>
                <a:gd name="connsiteY0" fmla="*/ 0 h 446314"/>
                <a:gd name="connsiteX1" fmla="*/ 446314 w 446314"/>
                <a:gd name="connsiteY1" fmla="*/ 0 h 446314"/>
                <a:gd name="connsiteX2" fmla="*/ 446314 w 446314"/>
                <a:gd name="connsiteY2" fmla="*/ 446314 h 446314"/>
                <a:gd name="connsiteX3" fmla="*/ 0 w 446314"/>
                <a:gd name="connsiteY3" fmla="*/ 446314 h 446314"/>
                <a:gd name="connsiteX4" fmla="*/ 0 w 446314"/>
                <a:gd name="connsiteY4" fmla="*/ 0 h 446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314" h="446314">
                  <a:moveTo>
                    <a:pt x="0" y="0"/>
                  </a:moveTo>
                  <a:lnTo>
                    <a:pt x="446314" y="0"/>
                  </a:lnTo>
                  <a:lnTo>
                    <a:pt x="446314" y="446314"/>
                  </a:lnTo>
                  <a:lnTo>
                    <a:pt x="0" y="446314"/>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101" name="Freeform 79"/>
            <p:cNvSpPr/>
            <p:nvPr/>
          </p:nvSpPr>
          <p:spPr>
            <a:xfrm>
              <a:off x="6307586" y="2077554"/>
              <a:ext cx="446314" cy="1063933"/>
            </a:xfrm>
            <a:custGeom>
              <a:avLst/>
              <a:gdLst>
                <a:gd name="connsiteX0" fmla="*/ 0 w 446314"/>
                <a:gd name="connsiteY0" fmla="*/ 0 h 1063933"/>
                <a:gd name="connsiteX1" fmla="*/ 222479 w 446314"/>
                <a:gd name="connsiteY1" fmla="*/ 221129 h 1063933"/>
                <a:gd name="connsiteX2" fmla="*/ 443607 w 446314"/>
                <a:gd name="connsiteY2" fmla="*/ 443606 h 1063933"/>
                <a:gd name="connsiteX3" fmla="*/ 443608 w 446314"/>
                <a:gd name="connsiteY3" fmla="*/ 443606 h 1063933"/>
                <a:gd name="connsiteX4" fmla="*/ 446314 w 446314"/>
                <a:gd name="connsiteY4" fmla="*/ 446329 h 1063933"/>
                <a:gd name="connsiteX5" fmla="*/ 446314 w 446314"/>
                <a:gd name="connsiteY5" fmla="*/ 1063933 h 1063933"/>
                <a:gd name="connsiteX6" fmla="*/ 0 w 446314"/>
                <a:gd name="connsiteY6" fmla="*/ 1063933 h 1063933"/>
                <a:gd name="connsiteX7" fmla="*/ 0 w 446314"/>
                <a:gd name="connsiteY7" fmla="*/ 443607 h 1063933"/>
                <a:gd name="connsiteX8" fmla="*/ 0 w 446314"/>
                <a:gd name="connsiteY8" fmla="*/ 443606 h 1063933"/>
                <a:gd name="connsiteX9" fmla="*/ 0 w 446314"/>
                <a:gd name="connsiteY9" fmla="*/ 0 h 1063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6314" h="1063933">
                  <a:moveTo>
                    <a:pt x="0" y="0"/>
                  </a:moveTo>
                  <a:lnTo>
                    <a:pt x="222479" y="221129"/>
                  </a:lnTo>
                  <a:lnTo>
                    <a:pt x="443607" y="443606"/>
                  </a:lnTo>
                  <a:lnTo>
                    <a:pt x="443608" y="443606"/>
                  </a:lnTo>
                  <a:lnTo>
                    <a:pt x="446314" y="446329"/>
                  </a:lnTo>
                  <a:lnTo>
                    <a:pt x="446314" y="1063933"/>
                  </a:lnTo>
                  <a:lnTo>
                    <a:pt x="0" y="1063933"/>
                  </a:lnTo>
                  <a:lnTo>
                    <a:pt x="0" y="443607"/>
                  </a:lnTo>
                  <a:lnTo>
                    <a:pt x="0" y="443606"/>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102" name="Freeform 75"/>
            <p:cNvSpPr/>
            <p:nvPr/>
          </p:nvSpPr>
          <p:spPr>
            <a:xfrm>
              <a:off x="6075585" y="3587801"/>
              <a:ext cx="678315" cy="729502"/>
            </a:xfrm>
            <a:custGeom>
              <a:avLst/>
              <a:gdLst>
                <a:gd name="connsiteX0" fmla="*/ 232001 w 678315"/>
                <a:gd name="connsiteY0" fmla="*/ 0 h 729502"/>
                <a:gd name="connsiteX1" fmla="*/ 678315 w 678315"/>
                <a:gd name="connsiteY1" fmla="*/ 0 h 729502"/>
                <a:gd name="connsiteX2" fmla="*/ 678315 w 678315"/>
                <a:gd name="connsiteY2" fmla="*/ 280465 h 729502"/>
                <a:gd name="connsiteX3" fmla="*/ 675609 w 678315"/>
                <a:gd name="connsiteY3" fmla="*/ 283188 h 729502"/>
                <a:gd name="connsiteX4" fmla="*/ 454480 w 678315"/>
                <a:gd name="connsiteY4" fmla="*/ 505667 h 729502"/>
                <a:gd name="connsiteX5" fmla="*/ 232001 w 678315"/>
                <a:gd name="connsiteY5" fmla="*/ 726796 h 729502"/>
                <a:gd name="connsiteX6" fmla="*/ 229278 w 678315"/>
                <a:gd name="connsiteY6" fmla="*/ 729502 h 729502"/>
                <a:gd name="connsiteX7" fmla="*/ 0 w 678315"/>
                <a:gd name="connsiteY7" fmla="*/ 729502 h 729502"/>
                <a:gd name="connsiteX8" fmla="*/ 0 w 678315"/>
                <a:gd name="connsiteY8" fmla="*/ 283188 h 729502"/>
                <a:gd name="connsiteX9" fmla="*/ 232001 w 678315"/>
                <a:gd name="connsiteY9" fmla="*/ 283188 h 729502"/>
                <a:gd name="connsiteX10" fmla="*/ 232001 w 678315"/>
                <a:gd name="connsiteY10" fmla="*/ 0 h 729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78315" h="729502">
                  <a:moveTo>
                    <a:pt x="232001" y="0"/>
                  </a:moveTo>
                  <a:lnTo>
                    <a:pt x="678315" y="0"/>
                  </a:lnTo>
                  <a:lnTo>
                    <a:pt x="678315" y="280465"/>
                  </a:lnTo>
                  <a:lnTo>
                    <a:pt x="675609" y="283188"/>
                  </a:lnTo>
                  <a:lnTo>
                    <a:pt x="454480" y="505667"/>
                  </a:lnTo>
                  <a:lnTo>
                    <a:pt x="232001" y="726796"/>
                  </a:lnTo>
                  <a:lnTo>
                    <a:pt x="229278" y="729502"/>
                  </a:lnTo>
                  <a:lnTo>
                    <a:pt x="0" y="729502"/>
                  </a:lnTo>
                  <a:lnTo>
                    <a:pt x="0" y="283188"/>
                  </a:lnTo>
                  <a:lnTo>
                    <a:pt x="232001" y="283188"/>
                  </a:lnTo>
                  <a:lnTo>
                    <a:pt x="232001"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103" name="Freeform 74"/>
            <p:cNvSpPr/>
            <p:nvPr/>
          </p:nvSpPr>
          <p:spPr>
            <a:xfrm>
              <a:off x="4955036" y="3870989"/>
              <a:ext cx="674235" cy="446314"/>
            </a:xfrm>
            <a:custGeom>
              <a:avLst/>
              <a:gdLst>
                <a:gd name="connsiteX0" fmla="*/ 0 w 674235"/>
                <a:gd name="connsiteY0" fmla="*/ 0 h 446314"/>
                <a:gd name="connsiteX1" fmla="*/ 674235 w 674235"/>
                <a:gd name="connsiteY1" fmla="*/ 0 h 446314"/>
                <a:gd name="connsiteX2" fmla="*/ 674235 w 674235"/>
                <a:gd name="connsiteY2" fmla="*/ 446314 h 446314"/>
                <a:gd name="connsiteX3" fmla="*/ 5444 w 674235"/>
                <a:gd name="connsiteY3" fmla="*/ 446314 h 446314"/>
                <a:gd name="connsiteX4" fmla="*/ 0 w 674235"/>
                <a:gd name="connsiteY4" fmla="*/ 440903 h 446314"/>
                <a:gd name="connsiteX5" fmla="*/ 0 w 674235"/>
                <a:gd name="connsiteY5" fmla="*/ 0 h 446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4235" h="446314">
                  <a:moveTo>
                    <a:pt x="0" y="0"/>
                  </a:moveTo>
                  <a:lnTo>
                    <a:pt x="674235" y="0"/>
                  </a:lnTo>
                  <a:lnTo>
                    <a:pt x="674235" y="446314"/>
                  </a:lnTo>
                  <a:lnTo>
                    <a:pt x="5444" y="446314"/>
                  </a:lnTo>
                  <a:lnTo>
                    <a:pt x="0" y="440903"/>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104" name="Right Triangle 86"/>
            <p:cNvSpPr/>
            <p:nvPr/>
          </p:nvSpPr>
          <p:spPr>
            <a:xfrm rot="5400000" flipH="1">
              <a:off x="6477167" y="3578532"/>
              <a:ext cx="116681" cy="446314"/>
            </a:xfrm>
            <a:prstGeom prst="rtTriangle">
              <a:avLst/>
            </a:prstGeom>
            <a:solidFill>
              <a:schemeClr val="tx1">
                <a:lumMod val="75000"/>
                <a:lumOff val="2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105" name="Right Triangle 87"/>
            <p:cNvSpPr/>
            <p:nvPr/>
          </p:nvSpPr>
          <p:spPr>
            <a:xfrm flipV="1">
              <a:off x="4944159" y="3870989"/>
              <a:ext cx="116681" cy="446314"/>
            </a:xfrm>
            <a:prstGeom prst="rtTriangle">
              <a:avLst/>
            </a:prstGeom>
            <a:solidFill>
              <a:schemeClr val="tx1">
                <a:lumMod val="75000"/>
                <a:lumOff val="2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600" advClick="0" advTm="1500">
        <p14:prism isInverted="1"/>
      </p:transition>
    </mc:Choice>
    <mc:Fallback xmlns="">
      <p:transition spd="slow"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50"/>
                                        <p:tgtEl>
                                          <p:spTgt spid="2"/>
                                        </p:tgtEl>
                                      </p:cBhvr>
                                    </p:animEffect>
                                  </p:childTnLst>
                                </p:cTn>
                              </p:par>
                              <p:par>
                                <p:cTn id="8" presetID="21" presetClass="entr" presetSubtype="1"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heel(1)">
                                      <p:cBhvr>
                                        <p:cTn id="10" dur="250"/>
                                        <p:tgtEl>
                                          <p:spTgt spid="4"/>
                                        </p:tgtEl>
                                      </p:cBhvr>
                                    </p:animEffect>
                                  </p:childTnLst>
                                </p:cTn>
                              </p:par>
                              <p:par>
                                <p:cTn id="11" presetID="21" presetClass="entr" presetSubtype="1"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heel(1)">
                                      <p:cBhvr>
                                        <p:cTn id="13" dur="250"/>
                                        <p:tgtEl>
                                          <p:spTgt spid="3"/>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91"/>
                                        </p:tgtEl>
                                        <p:attrNameLst>
                                          <p:attrName>style.visibility</p:attrName>
                                        </p:attrNameLst>
                                      </p:cBhvr>
                                      <p:to>
                                        <p:strVal val="visible"/>
                                      </p:to>
                                    </p:set>
                                    <p:anim calcmode="lin" valueType="num">
                                      <p:cBhvr>
                                        <p:cTn id="16" dur="250" fill="hold"/>
                                        <p:tgtEl>
                                          <p:spTgt spid="91"/>
                                        </p:tgtEl>
                                        <p:attrNameLst>
                                          <p:attrName>ppt_w</p:attrName>
                                        </p:attrNameLst>
                                      </p:cBhvr>
                                      <p:tavLst>
                                        <p:tav tm="0">
                                          <p:val>
                                            <p:fltVal val="0"/>
                                          </p:val>
                                        </p:tav>
                                        <p:tav tm="100000">
                                          <p:val>
                                            <p:strVal val="#ppt_w"/>
                                          </p:val>
                                        </p:tav>
                                      </p:tavLst>
                                    </p:anim>
                                    <p:anim calcmode="lin" valueType="num">
                                      <p:cBhvr>
                                        <p:cTn id="17" dur="250" fill="hold"/>
                                        <p:tgtEl>
                                          <p:spTgt spid="91"/>
                                        </p:tgtEl>
                                        <p:attrNameLst>
                                          <p:attrName>ppt_h</p:attrName>
                                        </p:attrNameLst>
                                      </p:cBhvr>
                                      <p:tavLst>
                                        <p:tav tm="0">
                                          <p:val>
                                            <p:fltVal val="0"/>
                                          </p:val>
                                        </p:tav>
                                        <p:tav tm="100000">
                                          <p:val>
                                            <p:strVal val="#ppt_h"/>
                                          </p:val>
                                        </p:tav>
                                      </p:tavLst>
                                    </p:anim>
                                    <p:animEffect transition="in" filter="fade">
                                      <p:cBhvr>
                                        <p:cTn id="18" dur="250"/>
                                        <p:tgtEl>
                                          <p:spTgt spid="91"/>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93"/>
                                        </p:tgtEl>
                                        <p:attrNameLst>
                                          <p:attrName>style.visibility</p:attrName>
                                        </p:attrNameLst>
                                      </p:cBhvr>
                                      <p:to>
                                        <p:strVal val="visible"/>
                                      </p:to>
                                    </p:set>
                                    <p:anim calcmode="lin" valueType="num">
                                      <p:cBhvr>
                                        <p:cTn id="21" dur="250" fill="hold"/>
                                        <p:tgtEl>
                                          <p:spTgt spid="93"/>
                                        </p:tgtEl>
                                        <p:attrNameLst>
                                          <p:attrName>ppt_w</p:attrName>
                                        </p:attrNameLst>
                                      </p:cBhvr>
                                      <p:tavLst>
                                        <p:tav tm="0">
                                          <p:val>
                                            <p:fltVal val="0"/>
                                          </p:val>
                                        </p:tav>
                                        <p:tav tm="100000">
                                          <p:val>
                                            <p:strVal val="#ppt_w"/>
                                          </p:val>
                                        </p:tav>
                                      </p:tavLst>
                                    </p:anim>
                                    <p:anim calcmode="lin" valueType="num">
                                      <p:cBhvr>
                                        <p:cTn id="22" dur="250" fill="hold"/>
                                        <p:tgtEl>
                                          <p:spTgt spid="93"/>
                                        </p:tgtEl>
                                        <p:attrNameLst>
                                          <p:attrName>ppt_h</p:attrName>
                                        </p:attrNameLst>
                                      </p:cBhvr>
                                      <p:tavLst>
                                        <p:tav tm="0">
                                          <p:val>
                                            <p:fltVal val="0"/>
                                          </p:val>
                                        </p:tav>
                                        <p:tav tm="100000">
                                          <p:val>
                                            <p:strVal val="#ppt_h"/>
                                          </p:val>
                                        </p:tav>
                                      </p:tavLst>
                                    </p:anim>
                                    <p:animEffect transition="in" filter="fade">
                                      <p:cBhvr>
                                        <p:cTn id="23" dur="250"/>
                                        <p:tgtEl>
                                          <p:spTgt spid="93"/>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95"/>
                                        </p:tgtEl>
                                        <p:attrNameLst>
                                          <p:attrName>style.visibility</p:attrName>
                                        </p:attrNameLst>
                                      </p:cBhvr>
                                      <p:to>
                                        <p:strVal val="visible"/>
                                      </p:to>
                                    </p:set>
                                    <p:anim calcmode="lin" valueType="num">
                                      <p:cBhvr>
                                        <p:cTn id="26" dur="250" fill="hold"/>
                                        <p:tgtEl>
                                          <p:spTgt spid="95"/>
                                        </p:tgtEl>
                                        <p:attrNameLst>
                                          <p:attrName>ppt_w</p:attrName>
                                        </p:attrNameLst>
                                      </p:cBhvr>
                                      <p:tavLst>
                                        <p:tav tm="0">
                                          <p:val>
                                            <p:fltVal val="0"/>
                                          </p:val>
                                        </p:tav>
                                        <p:tav tm="100000">
                                          <p:val>
                                            <p:strVal val="#ppt_w"/>
                                          </p:val>
                                        </p:tav>
                                      </p:tavLst>
                                    </p:anim>
                                    <p:anim calcmode="lin" valueType="num">
                                      <p:cBhvr>
                                        <p:cTn id="27" dur="250" fill="hold"/>
                                        <p:tgtEl>
                                          <p:spTgt spid="95"/>
                                        </p:tgtEl>
                                        <p:attrNameLst>
                                          <p:attrName>ppt_h</p:attrName>
                                        </p:attrNameLst>
                                      </p:cBhvr>
                                      <p:tavLst>
                                        <p:tav tm="0">
                                          <p:val>
                                            <p:fltVal val="0"/>
                                          </p:val>
                                        </p:tav>
                                        <p:tav tm="100000">
                                          <p:val>
                                            <p:strVal val="#ppt_h"/>
                                          </p:val>
                                        </p:tav>
                                      </p:tavLst>
                                    </p:anim>
                                    <p:animEffect transition="in" filter="fade">
                                      <p:cBhvr>
                                        <p:cTn id="28" dur="250"/>
                                        <p:tgtEl>
                                          <p:spTgt spid="95"/>
                                        </p:tgtEl>
                                      </p:cBhvr>
                                    </p:animEffect>
                                  </p:childTnLst>
                                </p:cTn>
                              </p:par>
                              <p:par>
                                <p:cTn id="29" presetID="12" presetClass="entr" presetSubtype="8" fill="hold" grpId="0" nodeType="withEffect">
                                  <p:stCondLst>
                                    <p:cond delay="0"/>
                                  </p:stCondLst>
                                  <p:childTnLst>
                                    <p:set>
                                      <p:cBhvr>
                                        <p:cTn id="30" dur="1" fill="hold">
                                          <p:stCondLst>
                                            <p:cond delay="0"/>
                                          </p:stCondLst>
                                        </p:cTn>
                                        <p:tgtEl>
                                          <p:spTgt spid="90"/>
                                        </p:tgtEl>
                                        <p:attrNameLst>
                                          <p:attrName>style.visibility</p:attrName>
                                        </p:attrNameLst>
                                      </p:cBhvr>
                                      <p:to>
                                        <p:strVal val="visible"/>
                                      </p:to>
                                    </p:set>
                                    <p:anim calcmode="lin" valueType="num">
                                      <p:cBhvr additive="base">
                                        <p:cTn id="31" dur="250"/>
                                        <p:tgtEl>
                                          <p:spTgt spid="90"/>
                                        </p:tgtEl>
                                        <p:attrNameLst>
                                          <p:attrName>ppt_x</p:attrName>
                                        </p:attrNameLst>
                                      </p:cBhvr>
                                      <p:tavLst>
                                        <p:tav tm="0">
                                          <p:val>
                                            <p:strVal val="#ppt_x-#ppt_w*1.125000"/>
                                          </p:val>
                                        </p:tav>
                                        <p:tav tm="100000">
                                          <p:val>
                                            <p:strVal val="#ppt_x"/>
                                          </p:val>
                                        </p:tav>
                                      </p:tavLst>
                                    </p:anim>
                                    <p:animEffect transition="in" filter="wipe(right)">
                                      <p:cBhvr>
                                        <p:cTn id="32" dur="250"/>
                                        <p:tgtEl>
                                          <p:spTgt spid="90"/>
                                        </p:tgtEl>
                                      </p:cBhvr>
                                    </p:animEffect>
                                  </p:childTnLst>
                                </p:cTn>
                              </p:par>
                              <p:par>
                                <p:cTn id="33" presetID="12" presetClass="entr" presetSubtype="8" fill="hold" grpId="0" nodeType="withEffect">
                                  <p:stCondLst>
                                    <p:cond delay="0"/>
                                  </p:stCondLst>
                                  <p:childTnLst>
                                    <p:set>
                                      <p:cBhvr>
                                        <p:cTn id="34" dur="1" fill="hold">
                                          <p:stCondLst>
                                            <p:cond delay="0"/>
                                          </p:stCondLst>
                                        </p:cTn>
                                        <p:tgtEl>
                                          <p:spTgt spid="92"/>
                                        </p:tgtEl>
                                        <p:attrNameLst>
                                          <p:attrName>style.visibility</p:attrName>
                                        </p:attrNameLst>
                                      </p:cBhvr>
                                      <p:to>
                                        <p:strVal val="visible"/>
                                      </p:to>
                                    </p:set>
                                    <p:anim calcmode="lin" valueType="num">
                                      <p:cBhvr additive="base">
                                        <p:cTn id="35" dur="250"/>
                                        <p:tgtEl>
                                          <p:spTgt spid="92"/>
                                        </p:tgtEl>
                                        <p:attrNameLst>
                                          <p:attrName>ppt_x</p:attrName>
                                        </p:attrNameLst>
                                      </p:cBhvr>
                                      <p:tavLst>
                                        <p:tav tm="0">
                                          <p:val>
                                            <p:strVal val="#ppt_x-#ppt_w*1.125000"/>
                                          </p:val>
                                        </p:tav>
                                        <p:tav tm="100000">
                                          <p:val>
                                            <p:strVal val="#ppt_x"/>
                                          </p:val>
                                        </p:tav>
                                      </p:tavLst>
                                    </p:anim>
                                    <p:animEffect transition="in" filter="wipe(right)">
                                      <p:cBhvr>
                                        <p:cTn id="36" dur="250"/>
                                        <p:tgtEl>
                                          <p:spTgt spid="92"/>
                                        </p:tgtEl>
                                      </p:cBhvr>
                                    </p:animEffect>
                                  </p:childTnLst>
                                </p:cTn>
                              </p:par>
                              <p:par>
                                <p:cTn id="37" presetID="12" presetClass="entr" presetSubtype="8" fill="hold" grpId="0" nodeType="withEffect">
                                  <p:stCondLst>
                                    <p:cond delay="0"/>
                                  </p:stCondLst>
                                  <p:childTnLst>
                                    <p:set>
                                      <p:cBhvr>
                                        <p:cTn id="38" dur="1" fill="hold">
                                          <p:stCondLst>
                                            <p:cond delay="0"/>
                                          </p:stCondLst>
                                        </p:cTn>
                                        <p:tgtEl>
                                          <p:spTgt spid="94"/>
                                        </p:tgtEl>
                                        <p:attrNameLst>
                                          <p:attrName>style.visibility</p:attrName>
                                        </p:attrNameLst>
                                      </p:cBhvr>
                                      <p:to>
                                        <p:strVal val="visible"/>
                                      </p:to>
                                    </p:set>
                                    <p:anim calcmode="lin" valueType="num">
                                      <p:cBhvr additive="base">
                                        <p:cTn id="39" dur="250"/>
                                        <p:tgtEl>
                                          <p:spTgt spid="94"/>
                                        </p:tgtEl>
                                        <p:attrNameLst>
                                          <p:attrName>ppt_x</p:attrName>
                                        </p:attrNameLst>
                                      </p:cBhvr>
                                      <p:tavLst>
                                        <p:tav tm="0">
                                          <p:val>
                                            <p:strVal val="#ppt_x-#ppt_w*1.125000"/>
                                          </p:val>
                                        </p:tav>
                                        <p:tav tm="100000">
                                          <p:val>
                                            <p:strVal val="#ppt_x"/>
                                          </p:val>
                                        </p:tav>
                                      </p:tavLst>
                                    </p:anim>
                                    <p:animEffect transition="in" filter="wipe(right)">
                                      <p:cBhvr>
                                        <p:cTn id="40" dur="250"/>
                                        <p:tgtEl>
                                          <p:spTgt spid="9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96"/>
                                        </p:tgtEl>
                                        <p:attrNameLst>
                                          <p:attrName>style.visibility</p:attrName>
                                        </p:attrNameLst>
                                      </p:cBhvr>
                                      <p:to>
                                        <p:strVal val="visible"/>
                                      </p:to>
                                    </p:set>
                                    <p:animEffect transition="in" filter="fade">
                                      <p:cBhvr>
                                        <p:cTn id="43" dur="25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P spid="91" grpId="0"/>
      <p:bldP spid="92" grpId="0"/>
      <p:bldP spid="93" grpId="0"/>
      <p:bldP spid="94" grpId="0"/>
      <p:bldP spid="95" grpId="0"/>
      <p:bldP spid="9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Oval 82"/>
          <p:cNvSpPr/>
          <p:nvPr/>
        </p:nvSpPr>
        <p:spPr>
          <a:xfrm>
            <a:off x="683005" y="599817"/>
            <a:ext cx="706707" cy="706707"/>
          </a:xfrm>
          <a:prstGeom prst="ellipse">
            <a:avLst/>
          </a:prstGeom>
          <a:noFill/>
          <a:ln w="31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latin typeface="Arial" panose="020B0604020202090204" pitchFamily="34" charset="0"/>
              <a:ea typeface="微软雅黑" panose="020B0503020204020204" pitchFamily="34" charset="-122"/>
              <a:sym typeface="Arial" panose="020B0604020202090204" pitchFamily="34" charset="0"/>
            </a:endParaRPr>
          </a:p>
        </p:txBody>
      </p:sp>
      <p:sp>
        <p:nvSpPr>
          <p:cNvPr id="84" name="TextBox 83"/>
          <p:cNvSpPr txBox="1"/>
          <p:nvPr/>
        </p:nvSpPr>
        <p:spPr>
          <a:xfrm>
            <a:off x="1514125" y="645394"/>
            <a:ext cx="4157295" cy="2122805"/>
          </a:xfrm>
          <a:prstGeom prst="rect">
            <a:avLst/>
          </a:prstGeom>
          <a:noFill/>
        </p:spPr>
        <p:txBody>
          <a:bodyPr wrap="square" rtlCol="0">
            <a:spAutoFit/>
          </a:bodyPr>
          <a:lstStyle/>
          <a:p>
            <a:pPr lvl="0"/>
            <a:r>
              <a:rPr lang="en-US" altLang="zh-CN" sz="2000" b="1" dirty="0">
                <a:solidFill>
                  <a:srgbClr val="BA0B31"/>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90204" pitchFamily="34" charset="0"/>
              </a:rPr>
              <a:t>Number of customers</a:t>
            </a:r>
            <a:endParaRPr lang="en-US" altLang="zh-CN" sz="2000" b="1" dirty="0">
              <a:solidFill>
                <a:prstClr val="black">
                  <a:lumMod val="50000"/>
                  <a:lumOff val="50000"/>
                </a:prst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90204" pitchFamily="34" charset="0"/>
            </a:endParaRPr>
          </a:p>
          <a:p>
            <a:r>
              <a:rPr lang="en-US" altLang="zh-CN" sz="1600" dirty="0">
                <a:latin typeface="微软雅黑" panose="020B0503020204020204" pitchFamily="34" charset="-122"/>
                <a:ea typeface="微软雅黑" panose="020B0503020204020204" pitchFamily="34" charset="-122"/>
              </a:rPr>
              <a:t>The buyer of wholesale business is generally a large industrial and commercial enterprise, government institutions, and the amount of banking products purchased by them is generally larger and more concentrated, so its bargaining power is relatively strong.</a:t>
            </a:r>
          </a:p>
        </p:txBody>
      </p:sp>
      <p:sp>
        <p:nvSpPr>
          <p:cNvPr id="85" name="Oval 84"/>
          <p:cNvSpPr/>
          <p:nvPr/>
        </p:nvSpPr>
        <p:spPr>
          <a:xfrm>
            <a:off x="663100" y="2821873"/>
            <a:ext cx="706707" cy="706707"/>
          </a:xfrm>
          <a:prstGeom prst="ellipse">
            <a:avLst/>
          </a:prstGeom>
          <a:no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rial" panose="020B0604020202090204" pitchFamily="34" charset="0"/>
              <a:ea typeface="微软雅黑" panose="020B0503020204020204" pitchFamily="34" charset="-122"/>
              <a:sym typeface="Arial" panose="020B0604020202090204" pitchFamily="34" charset="0"/>
            </a:endParaRPr>
          </a:p>
        </p:txBody>
      </p:sp>
      <p:sp>
        <p:nvSpPr>
          <p:cNvPr id="86" name="TextBox 85"/>
          <p:cNvSpPr txBox="1"/>
          <p:nvPr/>
        </p:nvSpPr>
        <p:spPr>
          <a:xfrm>
            <a:off x="1493893" y="2867450"/>
            <a:ext cx="4151569" cy="1630045"/>
          </a:xfrm>
          <a:prstGeom prst="rect">
            <a:avLst/>
          </a:prstGeom>
          <a:noFill/>
        </p:spPr>
        <p:txBody>
          <a:bodyPr wrap="square" rtlCol="0">
            <a:spAutoFit/>
          </a:bodyPr>
          <a:lstStyle/>
          <a:p>
            <a:r>
              <a:rPr lang="en-US" sz="2000" b="1" dirty="0">
                <a:solidFill>
                  <a:srgbClr val="BA0B31"/>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90204" pitchFamily="34" charset="0"/>
              </a:rPr>
              <a:t>Switching costs</a:t>
            </a:r>
            <a:endParaRPr lang="en-US" sz="2000" b="1" dirty="0">
              <a:solidFill>
                <a:schemeClr val="tx1">
                  <a:lumMod val="50000"/>
                  <a:lumOff val="50000"/>
                </a:scheme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90204" pitchFamily="34" charset="0"/>
            </a:endParaRPr>
          </a:p>
          <a:p>
            <a:r>
              <a:rPr lang="en-US" altLang="zh-CN" sz="1600" dirty="0">
                <a:latin typeface="微软雅黑" panose="020B0503020204020204" pitchFamily="34" charset="-122"/>
                <a:ea typeface="微软雅黑" panose="020B0503020204020204" pitchFamily="34" charset="-122"/>
              </a:rPr>
              <a:t>Buyers can buy products from any commercial bank with low switching fees. This determines that buyers can drive down the prices of goods sold by banks.</a:t>
            </a:r>
          </a:p>
        </p:txBody>
      </p:sp>
      <p:sp>
        <p:nvSpPr>
          <p:cNvPr id="87" name="Oval 86"/>
          <p:cNvSpPr/>
          <p:nvPr/>
        </p:nvSpPr>
        <p:spPr>
          <a:xfrm>
            <a:off x="663100" y="4639347"/>
            <a:ext cx="706707" cy="706707"/>
          </a:xfrm>
          <a:prstGeom prst="ellipse">
            <a:avLst/>
          </a:prstGeom>
          <a:noFill/>
          <a:ln w="31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latin typeface="Arial" panose="020B0604020202090204" pitchFamily="34" charset="0"/>
              <a:ea typeface="微软雅黑" panose="020B0503020204020204" pitchFamily="34" charset="-122"/>
              <a:sym typeface="Arial" panose="020B0604020202090204" pitchFamily="34" charset="0"/>
            </a:endParaRPr>
          </a:p>
        </p:txBody>
      </p:sp>
      <p:sp>
        <p:nvSpPr>
          <p:cNvPr id="88" name="TextBox 87"/>
          <p:cNvSpPr txBox="1"/>
          <p:nvPr/>
        </p:nvSpPr>
        <p:spPr>
          <a:xfrm>
            <a:off x="1494155" y="4685030"/>
            <a:ext cx="4670425" cy="1876425"/>
          </a:xfrm>
          <a:prstGeom prst="rect">
            <a:avLst/>
          </a:prstGeom>
          <a:noFill/>
        </p:spPr>
        <p:txBody>
          <a:bodyPr wrap="square" rtlCol="0">
            <a:spAutoFit/>
          </a:bodyPr>
          <a:lstStyle/>
          <a:p>
            <a:pPr lvl="0"/>
            <a:r>
              <a:rPr lang="en-US" altLang="zh-CN" sz="2000" b="1" dirty="0">
                <a:solidFill>
                  <a:srgbClr val="BA0B31"/>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90204" pitchFamily="34" charset="0"/>
              </a:rPr>
              <a:t>Buyer’s information availability</a:t>
            </a:r>
            <a:endParaRPr lang="en-US" altLang="zh-CN" sz="2000" b="1" dirty="0">
              <a:solidFill>
                <a:prstClr val="black">
                  <a:lumMod val="50000"/>
                  <a:lumOff val="50000"/>
                </a:prst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90204" pitchFamily="34" charset="0"/>
            </a:endParaRPr>
          </a:p>
          <a:p>
            <a:r>
              <a:rPr lang="en-US" altLang="zh-CN" sz="1600" dirty="0">
                <a:latin typeface="微软雅黑" panose="020B0503020204020204" pitchFamily="34" charset="-122"/>
                <a:ea typeface="微软雅黑" panose="020B0503020204020204" pitchFamily="34" charset="-122"/>
              </a:rPr>
              <a:t>With the development of science and technology, buyers understand the performance of bank products, the structure of bank products, and the cost composition of bank products, which invisibly improves the bargaining power of buyers.</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90204" pitchFamily="34" charset="0"/>
            </a:endParaRPr>
          </a:p>
        </p:txBody>
      </p:sp>
      <p:grpSp>
        <p:nvGrpSpPr>
          <p:cNvPr id="6" name="组合 5"/>
          <p:cNvGrpSpPr/>
          <p:nvPr/>
        </p:nvGrpSpPr>
        <p:grpSpPr>
          <a:xfrm>
            <a:off x="6069717" y="2084098"/>
            <a:ext cx="2478274" cy="4082976"/>
            <a:chOff x="4856863" y="1950523"/>
            <a:chExt cx="2478274" cy="4082976"/>
          </a:xfrm>
        </p:grpSpPr>
        <p:sp>
          <p:nvSpPr>
            <p:cNvPr id="7" name="Freeform 6"/>
            <p:cNvSpPr/>
            <p:nvPr/>
          </p:nvSpPr>
          <p:spPr>
            <a:xfrm>
              <a:off x="5573463" y="5002188"/>
              <a:ext cx="1064006" cy="1031311"/>
            </a:xfrm>
            <a:custGeom>
              <a:avLst/>
              <a:gdLst>
                <a:gd name="connsiteX0" fmla="*/ 55291 w 1064006"/>
                <a:gd name="connsiteY0" fmla="*/ 0 h 1188564"/>
                <a:gd name="connsiteX1" fmla="*/ 1008717 w 1064006"/>
                <a:gd name="connsiteY1" fmla="*/ 0 h 1188564"/>
                <a:gd name="connsiteX2" fmla="*/ 1005879 w 1064006"/>
                <a:gd name="connsiteY2" fmla="*/ 198055 h 1188564"/>
                <a:gd name="connsiteX3" fmla="*/ 1025324 w 1064006"/>
                <a:gd name="connsiteY3" fmla="*/ 201981 h 1188564"/>
                <a:gd name="connsiteX4" fmla="*/ 1064006 w 1064006"/>
                <a:gd name="connsiteY4" fmla="*/ 260338 h 1188564"/>
                <a:gd name="connsiteX5" fmla="*/ 1025324 w 1064006"/>
                <a:gd name="connsiteY5" fmla="*/ 318695 h 1188564"/>
                <a:gd name="connsiteX6" fmla="*/ 1004089 w 1064006"/>
                <a:gd name="connsiteY6" fmla="*/ 322982 h 1188564"/>
                <a:gd name="connsiteX7" fmla="*/ 1003464 w 1064006"/>
                <a:gd name="connsiteY7" fmla="*/ 366582 h 1188564"/>
                <a:gd name="connsiteX8" fmla="*/ 1025324 w 1064006"/>
                <a:gd name="connsiteY8" fmla="*/ 370996 h 1188564"/>
                <a:gd name="connsiteX9" fmla="*/ 1064006 w 1064006"/>
                <a:gd name="connsiteY9" fmla="*/ 429353 h 1188564"/>
                <a:gd name="connsiteX10" fmla="*/ 1025324 w 1064006"/>
                <a:gd name="connsiteY10" fmla="*/ 487710 h 1188564"/>
                <a:gd name="connsiteX11" fmla="*/ 1001659 w 1064006"/>
                <a:gd name="connsiteY11" fmla="*/ 492487 h 1188564"/>
                <a:gd name="connsiteX12" fmla="*/ 1001049 w 1064006"/>
                <a:gd name="connsiteY12" fmla="*/ 535111 h 1188564"/>
                <a:gd name="connsiteX13" fmla="*/ 1025324 w 1064006"/>
                <a:gd name="connsiteY13" fmla="*/ 540012 h 1188564"/>
                <a:gd name="connsiteX14" fmla="*/ 1064006 w 1064006"/>
                <a:gd name="connsiteY14" fmla="*/ 598369 h 1188564"/>
                <a:gd name="connsiteX15" fmla="*/ 1000672 w 1064006"/>
                <a:gd name="connsiteY15" fmla="*/ 661703 h 1188564"/>
                <a:gd name="connsiteX16" fmla="*/ 999234 w 1064006"/>
                <a:gd name="connsiteY16" fmla="*/ 661703 h 1188564"/>
                <a:gd name="connsiteX17" fmla="*/ 998628 w 1064006"/>
                <a:gd name="connsiteY17" fmla="*/ 704051 h 1188564"/>
                <a:gd name="connsiteX18" fmla="*/ 1000672 w 1064006"/>
                <a:gd name="connsiteY18" fmla="*/ 704051 h 1188564"/>
                <a:gd name="connsiteX19" fmla="*/ 1064006 w 1064006"/>
                <a:gd name="connsiteY19" fmla="*/ 767385 h 1188564"/>
                <a:gd name="connsiteX20" fmla="*/ 1000672 w 1064006"/>
                <a:gd name="connsiteY20" fmla="*/ 830719 h 1188564"/>
                <a:gd name="connsiteX21" fmla="*/ 961543 w 1064006"/>
                <a:gd name="connsiteY21" fmla="*/ 830719 h 1188564"/>
                <a:gd name="connsiteX22" fmla="*/ 960691 w 1064006"/>
                <a:gd name="connsiteY22" fmla="*/ 839174 h 1188564"/>
                <a:gd name="connsiteX23" fmla="*/ 532003 w 1064006"/>
                <a:gd name="connsiteY23" fmla="*/ 1188564 h 1188564"/>
                <a:gd name="connsiteX24" fmla="*/ 103315 w 1064006"/>
                <a:gd name="connsiteY24" fmla="*/ 839174 h 1188564"/>
                <a:gd name="connsiteX25" fmla="*/ 102463 w 1064006"/>
                <a:gd name="connsiteY25" fmla="*/ 830719 h 1188564"/>
                <a:gd name="connsiteX26" fmla="*/ 63334 w 1064006"/>
                <a:gd name="connsiteY26" fmla="*/ 830719 h 1188564"/>
                <a:gd name="connsiteX27" fmla="*/ 0 w 1064006"/>
                <a:gd name="connsiteY27" fmla="*/ 767385 h 1188564"/>
                <a:gd name="connsiteX28" fmla="*/ 63334 w 1064006"/>
                <a:gd name="connsiteY28" fmla="*/ 704051 h 1188564"/>
                <a:gd name="connsiteX29" fmla="*/ 65381 w 1064006"/>
                <a:gd name="connsiteY29" fmla="*/ 704051 h 1188564"/>
                <a:gd name="connsiteX30" fmla="*/ 64774 w 1064006"/>
                <a:gd name="connsiteY30" fmla="*/ 661703 h 1188564"/>
                <a:gd name="connsiteX31" fmla="*/ 63334 w 1064006"/>
                <a:gd name="connsiteY31" fmla="*/ 661703 h 1188564"/>
                <a:gd name="connsiteX32" fmla="*/ 0 w 1064006"/>
                <a:gd name="connsiteY32" fmla="*/ 598369 h 1188564"/>
                <a:gd name="connsiteX33" fmla="*/ 38682 w 1064006"/>
                <a:gd name="connsiteY33" fmla="*/ 540012 h 1188564"/>
                <a:gd name="connsiteX34" fmla="*/ 62960 w 1064006"/>
                <a:gd name="connsiteY34" fmla="*/ 535110 h 1188564"/>
                <a:gd name="connsiteX35" fmla="*/ 62349 w 1064006"/>
                <a:gd name="connsiteY35" fmla="*/ 492488 h 1188564"/>
                <a:gd name="connsiteX36" fmla="*/ 38682 w 1064006"/>
                <a:gd name="connsiteY36" fmla="*/ 487710 h 1188564"/>
                <a:gd name="connsiteX37" fmla="*/ 0 w 1064006"/>
                <a:gd name="connsiteY37" fmla="*/ 429353 h 1188564"/>
                <a:gd name="connsiteX38" fmla="*/ 38682 w 1064006"/>
                <a:gd name="connsiteY38" fmla="*/ 370996 h 1188564"/>
                <a:gd name="connsiteX39" fmla="*/ 60544 w 1064006"/>
                <a:gd name="connsiteY39" fmla="*/ 366582 h 1188564"/>
                <a:gd name="connsiteX40" fmla="*/ 59920 w 1064006"/>
                <a:gd name="connsiteY40" fmla="*/ 322982 h 1188564"/>
                <a:gd name="connsiteX41" fmla="*/ 38682 w 1064006"/>
                <a:gd name="connsiteY41" fmla="*/ 318695 h 1188564"/>
                <a:gd name="connsiteX42" fmla="*/ 0 w 1064006"/>
                <a:gd name="connsiteY42" fmla="*/ 260338 h 1188564"/>
                <a:gd name="connsiteX43" fmla="*/ 38682 w 1064006"/>
                <a:gd name="connsiteY43" fmla="*/ 201981 h 1188564"/>
                <a:gd name="connsiteX44" fmla="*/ 58129 w 1064006"/>
                <a:gd name="connsiteY44" fmla="*/ 198055 h 1188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64006" h="1188564">
                  <a:moveTo>
                    <a:pt x="55291" y="0"/>
                  </a:moveTo>
                  <a:lnTo>
                    <a:pt x="1008717" y="0"/>
                  </a:lnTo>
                  <a:lnTo>
                    <a:pt x="1005879" y="198055"/>
                  </a:lnTo>
                  <a:lnTo>
                    <a:pt x="1025324" y="201981"/>
                  </a:lnTo>
                  <a:cubicBezTo>
                    <a:pt x="1048056" y="211596"/>
                    <a:pt x="1064006" y="234104"/>
                    <a:pt x="1064006" y="260338"/>
                  </a:cubicBezTo>
                  <a:cubicBezTo>
                    <a:pt x="1064006" y="286571"/>
                    <a:pt x="1048056" y="309080"/>
                    <a:pt x="1025324" y="318695"/>
                  </a:cubicBezTo>
                  <a:lnTo>
                    <a:pt x="1004089" y="322982"/>
                  </a:lnTo>
                  <a:lnTo>
                    <a:pt x="1003464" y="366582"/>
                  </a:lnTo>
                  <a:lnTo>
                    <a:pt x="1025324" y="370996"/>
                  </a:lnTo>
                  <a:cubicBezTo>
                    <a:pt x="1048056" y="380611"/>
                    <a:pt x="1064006" y="403119"/>
                    <a:pt x="1064006" y="429353"/>
                  </a:cubicBezTo>
                  <a:cubicBezTo>
                    <a:pt x="1064006" y="455586"/>
                    <a:pt x="1048056" y="478095"/>
                    <a:pt x="1025324" y="487710"/>
                  </a:cubicBezTo>
                  <a:lnTo>
                    <a:pt x="1001659" y="492487"/>
                  </a:lnTo>
                  <a:lnTo>
                    <a:pt x="1001049" y="535111"/>
                  </a:lnTo>
                  <a:lnTo>
                    <a:pt x="1025324" y="540012"/>
                  </a:lnTo>
                  <a:cubicBezTo>
                    <a:pt x="1048056" y="549627"/>
                    <a:pt x="1064006" y="572135"/>
                    <a:pt x="1064006" y="598369"/>
                  </a:cubicBezTo>
                  <a:cubicBezTo>
                    <a:pt x="1064006" y="633347"/>
                    <a:pt x="1035650" y="661703"/>
                    <a:pt x="1000672" y="661703"/>
                  </a:cubicBezTo>
                  <a:lnTo>
                    <a:pt x="999234" y="661703"/>
                  </a:lnTo>
                  <a:lnTo>
                    <a:pt x="998628" y="704051"/>
                  </a:lnTo>
                  <a:lnTo>
                    <a:pt x="1000672" y="704051"/>
                  </a:lnTo>
                  <a:cubicBezTo>
                    <a:pt x="1035650" y="704051"/>
                    <a:pt x="1064006" y="732407"/>
                    <a:pt x="1064006" y="767385"/>
                  </a:cubicBezTo>
                  <a:cubicBezTo>
                    <a:pt x="1064006" y="802363"/>
                    <a:pt x="1035650" y="830719"/>
                    <a:pt x="1000672" y="830719"/>
                  </a:cubicBezTo>
                  <a:lnTo>
                    <a:pt x="961543" y="830719"/>
                  </a:lnTo>
                  <a:lnTo>
                    <a:pt x="960691" y="839174"/>
                  </a:lnTo>
                  <a:cubicBezTo>
                    <a:pt x="919889" y="1038571"/>
                    <a:pt x="743463" y="1188564"/>
                    <a:pt x="532003" y="1188564"/>
                  </a:cubicBezTo>
                  <a:cubicBezTo>
                    <a:pt x="320544" y="1188564"/>
                    <a:pt x="144118" y="1038571"/>
                    <a:pt x="103315" y="839174"/>
                  </a:cubicBezTo>
                  <a:lnTo>
                    <a:pt x="102463" y="830719"/>
                  </a:lnTo>
                  <a:lnTo>
                    <a:pt x="63334" y="830719"/>
                  </a:lnTo>
                  <a:cubicBezTo>
                    <a:pt x="28356" y="830719"/>
                    <a:pt x="0" y="802363"/>
                    <a:pt x="0" y="767385"/>
                  </a:cubicBezTo>
                  <a:cubicBezTo>
                    <a:pt x="0" y="732407"/>
                    <a:pt x="28356" y="704051"/>
                    <a:pt x="63334" y="704051"/>
                  </a:cubicBezTo>
                  <a:lnTo>
                    <a:pt x="65381" y="704051"/>
                  </a:lnTo>
                  <a:lnTo>
                    <a:pt x="64774" y="661703"/>
                  </a:lnTo>
                  <a:lnTo>
                    <a:pt x="63334" y="661703"/>
                  </a:lnTo>
                  <a:cubicBezTo>
                    <a:pt x="28356" y="661703"/>
                    <a:pt x="0" y="633347"/>
                    <a:pt x="0" y="598369"/>
                  </a:cubicBezTo>
                  <a:cubicBezTo>
                    <a:pt x="0" y="572135"/>
                    <a:pt x="15950" y="549627"/>
                    <a:pt x="38682" y="540012"/>
                  </a:cubicBezTo>
                  <a:lnTo>
                    <a:pt x="62960" y="535110"/>
                  </a:lnTo>
                  <a:lnTo>
                    <a:pt x="62349" y="492488"/>
                  </a:lnTo>
                  <a:lnTo>
                    <a:pt x="38682" y="487710"/>
                  </a:lnTo>
                  <a:cubicBezTo>
                    <a:pt x="15950" y="478095"/>
                    <a:pt x="0" y="455586"/>
                    <a:pt x="0" y="429353"/>
                  </a:cubicBezTo>
                  <a:cubicBezTo>
                    <a:pt x="0" y="403119"/>
                    <a:pt x="15950" y="380611"/>
                    <a:pt x="38682" y="370996"/>
                  </a:cubicBezTo>
                  <a:lnTo>
                    <a:pt x="60544" y="366582"/>
                  </a:lnTo>
                  <a:lnTo>
                    <a:pt x="59920" y="322982"/>
                  </a:lnTo>
                  <a:lnTo>
                    <a:pt x="38682" y="318695"/>
                  </a:lnTo>
                  <a:cubicBezTo>
                    <a:pt x="15950" y="309080"/>
                    <a:pt x="0" y="286571"/>
                    <a:pt x="0" y="260338"/>
                  </a:cubicBezTo>
                  <a:cubicBezTo>
                    <a:pt x="0" y="234104"/>
                    <a:pt x="15950" y="211596"/>
                    <a:pt x="38682" y="201981"/>
                  </a:cubicBezTo>
                  <a:lnTo>
                    <a:pt x="58129" y="198055"/>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9" name="Oval 8"/>
            <p:cNvSpPr/>
            <p:nvPr/>
          </p:nvSpPr>
          <p:spPr>
            <a:xfrm>
              <a:off x="5565170" y="4685095"/>
              <a:ext cx="191394" cy="19139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10" name="Oval 9"/>
            <p:cNvSpPr/>
            <p:nvPr/>
          </p:nvSpPr>
          <p:spPr>
            <a:xfrm>
              <a:off x="6460527" y="4685095"/>
              <a:ext cx="139249" cy="1392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11" name="Oval 10"/>
            <p:cNvSpPr/>
            <p:nvPr/>
          </p:nvSpPr>
          <p:spPr>
            <a:xfrm>
              <a:off x="6031082" y="4719684"/>
              <a:ext cx="139249" cy="1392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12" name="Oval 11"/>
            <p:cNvSpPr/>
            <p:nvPr/>
          </p:nvSpPr>
          <p:spPr>
            <a:xfrm>
              <a:off x="5267458" y="4166349"/>
              <a:ext cx="191394" cy="19139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13" name="Oval 12"/>
            <p:cNvSpPr/>
            <p:nvPr/>
          </p:nvSpPr>
          <p:spPr>
            <a:xfrm>
              <a:off x="4941995" y="3666654"/>
              <a:ext cx="191394" cy="19139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14" name="Oval 13"/>
            <p:cNvSpPr/>
            <p:nvPr/>
          </p:nvSpPr>
          <p:spPr>
            <a:xfrm>
              <a:off x="4856863" y="3037960"/>
              <a:ext cx="191394" cy="19139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15" name="Oval 14"/>
            <p:cNvSpPr/>
            <p:nvPr/>
          </p:nvSpPr>
          <p:spPr>
            <a:xfrm>
              <a:off x="5171166" y="2306907"/>
              <a:ext cx="191394" cy="19139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16" name="Oval 15"/>
            <p:cNvSpPr/>
            <p:nvPr/>
          </p:nvSpPr>
          <p:spPr>
            <a:xfrm>
              <a:off x="5667938" y="1982610"/>
              <a:ext cx="191394" cy="19139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17" name="Oval 16"/>
            <p:cNvSpPr/>
            <p:nvPr/>
          </p:nvSpPr>
          <p:spPr>
            <a:xfrm>
              <a:off x="6265553" y="1950523"/>
              <a:ext cx="191394" cy="19139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18" name="Oval 17"/>
            <p:cNvSpPr/>
            <p:nvPr/>
          </p:nvSpPr>
          <p:spPr>
            <a:xfrm>
              <a:off x="6906377" y="2356818"/>
              <a:ext cx="191394" cy="19139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19" name="Oval 18"/>
            <p:cNvSpPr/>
            <p:nvPr/>
          </p:nvSpPr>
          <p:spPr>
            <a:xfrm>
              <a:off x="7143743" y="2964252"/>
              <a:ext cx="191394" cy="19139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20" name="Oval 19"/>
            <p:cNvSpPr/>
            <p:nvPr/>
          </p:nvSpPr>
          <p:spPr>
            <a:xfrm>
              <a:off x="7089045" y="3622813"/>
              <a:ext cx="191394" cy="19139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21" name="Oval 20"/>
            <p:cNvSpPr/>
            <p:nvPr/>
          </p:nvSpPr>
          <p:spPr>
            <a:xfrm>
              <a:off x="6732346" y="4210216"/>
              <a:ext cx="139249" cy="139249"/>
            </a:xfrm>
            <a:prstGeom prst="ellipse">
              <a:avLst/>
            </a:prstGeom>
            <a:solidFill>
              <a:srgbClr val="7F8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22" name="Oval 21"/>
            <p:cNvSpPr/>
            <p:nvPr/>
          </p:nvSpPr>
          <p:spPr>
            <a:xfrm>
              <a:off x="5765119" y="4105225"/>
              <a:ext cx="139249" cy="1392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23" name="Oval 22"/>
            <p:cNvSpPr/>
            <p:nvPr/>
          </p:nvSpPr>
          <p:spPr>
            <a:xfrm>
              <a:off x="5507064" y="2958421"/>
              <a:ext cx="295957" cy="295957"/>
            </a:xfrm>
            <a:prstGeom prst="ellipse">
              <a:avLst/>
            </a:prstGeom>
            <a:solidFill>
              <a:srgbClr val="7F8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24" name="Oval 23"/>
            <p:cNvSpPr/>
            <p:nvPr/>
          </p:nvSpPr>
          <p:spPr>
            <a:xfrm>
              <a:off x="6101976" y="3564513"/>
              <a:ext cx="432576" cy="432576"/>
            </a:xfrm>
            <a:prstGeom prst="ellipse">
              <a:avLst/>
            </a:prstGeom>
            <a:solidFill>
              <a:srgbClr val="7F8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25" name="Oval 24"/>
            <p:cNvSpPr/>
            <p:nvPr/>
          </p:nvSpPr>
          <p:spPr>
            <a:xfrm>
              <a:off x="5817672" y="3425264"/>
              <a:ext cx="139249" cy="1392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26" name="Oval 25"/>
            <p:cNvSpPr/>
            <p:nvPr/>
          </p:nvSpPr>
          <p:spPr>
            <a:xfrm>
              <a:off x="5347686" y="3477876"/>
              <a:ext cx="139249" cy="139249"/>
            </a:xfrm>
            <a:prstGeom prst="ellipse">
              <a:avLst/>
            </a:prstGeom>
            <a:solidFill>
              <a:srgbClr val="7F8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27" name="Oval 26"/>
            <p:cNvSpPr/>
            <p:nvPr/>
          </p:nvSpPr>
          <p:spPr>
            <a:xfrm>
              <a:off x="6097298" y="2422987"/>
              <a:ext cx="139249" cy="1392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28" name="Oval 27"/>
            <p:cNvSpPr/>
            <p:nvPr/>
          </p:nvSpPr>
          <p:spPr>
            <a:xfrm>
              <a:off x="6297191" y="2780727"/>
              <a:ext cx="191394" cy="19139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29" name="Oval 28"/>
            <p:cNvSpPr/>
            <p:nvPr/>
          </p:nvSpPr>
          <p:spPr>
            <a:xfrm>
              <a:off x="6751402" y="3286482"/>
              <a:ext cx="191394" cy="19139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30" name="Oval 29"/>
            <p:cNvSpPr/>
            <p:nvPr/>
          </p:nvSpPr>
          <p:spPr>
            <a:xfrm>
              <a:off x="5518144" y="2425323"/>
              <a:ext cx="295957" cy="295957"/>
            </a:xfrm>
            <a:prstGeom prst="ellipse">
              <a:avLst/>
            </a:prstGeom>
            <a:solidFill>
              <a:srgbClr val="7F8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31" name="Oval 30"/>
            <p:cNvSpPr/>
            <p:nvPr/>
          </p:nvSpPr>
          <p:spPr>
            <a:xfrm>
              <a:off x="6222001" y="3255579"/>
              <a:ext cx="139249" cy="1392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cxnSp>
          <p:nvCxnSpPr>
            <p:cNvPr id="33" name="Straight Connector 32"/>
            <p:cNvCxnSpPr>
              <a:stCxn id="9" idx="6"/>
              <a:endCxn id="11" idx="2"/>
            </p:cNvCxnSpPr>
            <p:nvPr/>
          </p:nvCxnSpPr>
          <p:spPr>
            <a:xfrm>
              <a:off x="5756564" y="4780792"/>
              <a:ext cx="274518" cy="8517"/>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1" idx="6"/>
              <a:endCxn id="10" idx="2"/>
            </p:cNvCxnSpPr>
            <p:nvPr/>
          </p:nvCxnSpPr>
          <p:spPr>
            <a:xfrm flipV="1">
              <a:off x="6170331" y="4754720"/>
              <a:ext cx="290196" cy="34589"/>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10" idx="7"/>
              <a:endCxn id="21" idx="3"/>
            </p:cNvCxnSpPr>
            <p:nvPr/>
          </p:nvCxnSpPr>
          <p:spPr>
            <a:xfrm flipV="1">
              <a:off x="6579383" y="4329072"/>
              <a:ext cx="173356" cy="376416"/>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1" idx="7"/>
              <a:endCxn id="20" idx="3"/>
            </p:cNvCxnSpPr>
            <p:nvPr/>
          </p:nvCxnSpPr>
          <p:spPr>
            <a:xfrm flipV="1">
              <a:off x="6851202" y="3786178"/>
              <a:ext cx="265872" cy="444431"/>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0" idx="0"/>
              <a:endCxn id="19" idx="4"/>
            </p:cNvCxnSpPr>
            <p:nvPr/>
          </p:nvCxnSpPr>
          <p:spPr>
            <a:xfrm flipV="1">
              <a:off x="7184742" y="3155646"/>
              <a:ext cx="54698" cy="467167"/>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19" idx="0"/>
              <a:endCxn id="18" idx="5"/>
            </p:cNvCxnSpPr>
            <p:nvPr/>
          </p:nvCxnSpPr>
          <p:spPr>
            <a:xfrm flipH="1" flipV="1">
              <a:off x="7069742" y="2520183"/>
              <a:ext cx="169698" cy="444069"/>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18" idx="1"/>
              <a:endCxn id="17" idx="6"/>
            </p:cNvCxnSpPr>
            <p:nvPr/>
          </p:nvCxnSpPr>
          <p:spPr>
            <a:xfrm flipH="1" flipV="1">
              <a:off x="6456947" y="2046220"/>
              <a:ext cx="477459" cy="338627"/>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17" idx="2"/>
              <a:endCxn id="16" idx="6"/>
            </p:cNvCxnSpPr>
            <p:nvPr/>
          </p:nvCxnSpPr>
          <p:spPr>
            <a:xfrm flipH="1">
              <a:off x="5859332" y="2046220"/>
              <a:ext cx="406221" cy="32087"/>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16" idx="2"/>
              <a:endCxn id="15" idx="7"/>
            </p:cNvCxnSpPr>
            <p:nvPr/>
          </p:nvCxnSpPr>
          <p:spPr>
            <a:xfrm flipH="1">
              <a:off x="5334531" y="2078307"/>
              <a:ext cx="333407" cy="256629"/>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15" idx="3"/>
              <a:endCxn id="14" idx="0"/>
            </p:cNvCxnSpPr>
            <p:nvPr/>
          </p:nvCxnSpPr>
          <p:spPr>
            <a:xfrm flipH="1">
              <a:off x="4952560" y="2470272"/>
              <a:ext cx="246635" cy="567688"/>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14" idx="4"/>
              <a:endCxn id="13" idx="0"/>
            </p:cNvCxnSpPr>
            <p:nvPr/>
          </p:nvCxnSpPr>
          <p:spPr>
            <a:xfrm>
              <a:off x="4952560" y="3229354"/>
              <a:ext cx="85132" cy="437300"/>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13" idx="5"/>
              <a:endCxn id="12" idx="1"/>
            </p:cNvCxnSpPr>
            <p:nvPr/>
          </p:nvCxnSpPr>
          <p:spPr>
            <a:xfrm>
              <a:off x="5105360" y="3830019"/>
              <a:ext cx="190127" cy="364359"/>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12" idx="4"/>
              <a:endCxn id="9" idx="1"/>
            </p:cNvCxnSpPr>
            <p:nvPr/>
          </p:nvCxnSpPr>
          <p:spPr>
            <a:xfrm>
              <a:off x="5363155" y="4357743"/>
              <a:ext cx="230044" cy="355381"/>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9" idx="7"/>
              <a:endCxn id="22" idx="4"/>
            </p:cNvCxnSpPr>
            <p:nvPr/>
          </p:nvCxnSpPr>
          <p:spPr>
            <a:xfrm flipV="1">
              <a:off x="5728535" y="4244474"/>
              <a:ext cx="106209" cy="468650"/>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22" idx="6"/>
              <a:endCxn id="21" idx="2"/>
            </p:cNvCxnSpPr>
            <p:nvPr/>
          </p:nvCxnSpPr>
          <p:spPr>
            <a:xfrm>
              <a:off x="5904368" y="4174850"/>
              <a:ext cx="827978" cy="104991"/>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22" idx="5"/>
              <a:endCxn id="11" idx="0"/>
            </p:cNvCxnSpPr>
            <p:nvPr/>
          </p:nvCxnSpPr>
          <p:spPr>
            <a:xfrm>
              <a:off x="5883975" y="4224081"/>
              <a:ext cx="216732" cy="495603"/>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10" idx="1"/>
              <a:endCxn id="22" idx="5"/>
            </p:cNvCxnSpPr>
            <p:nvPr/>
          </p:nvCxnSpPr>
          <p:spPr>
            <a:xfrm flipH="1" flipV="1">
              <a:off x="5883975" y="4224081"/>
              <a:ext cx="596945" cy="481407"/>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22" idx="1"/>
              <a:endCxn id="26" idx="5"/>
            </p:cNvCxnSpPr>
            <p:nvPr/>
          </p:nvCxnSpPr>
          <p:spPr>
            <a:xfrm flipH="1" flipV="1">
              <a:off x="5466542" y="3596732"/>
              <a:ext cx="318970" cy="528886"/>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12" idx="7"/>
              <a:endCxn id="22" idx="2"/>
            </p:cNvCxnSpPr>
            <p:nvPr/>
          </p:nvCxnSpPr>
          <p:spPr>
            <a:xfrm flipV="1">
              <a:off x="5430823" y="4174850"/>
              <a:ext cx="334296" cy="19528"/>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26" idx="3"/>
              <a:endCxn id="13" idx="7"/>
            </p:cNvCxnSpPr>
            <p:nvPr/>
          </p:nvCxnSpPr>
          <p:spPr>
            <a:xfrm flipH="1">
              <a:off x="5105360" y="3596732"/>
              <a:ext cx="262719" cy="97951"/>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12" idx="0"/>
              <a:endCxn id="26" idx="4"/>
            </p:cNvCxnSpPr>
            <p:nvPr/>
          </p:nvCxnSpPr>
          <p:spPr>
            <a:xfrm flipV="1">
              <a:off x="5363155" y="3617125"/>
              <a:ext cx="54156" cy="549224"/>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26" idx="0"/>
              <a:endCxn id="15" idx="4"/>
            </p:cNvCxnSpPr>
            <p:nvPr/>
          </p:nvCxnSpPr>
          <p:spPr>
            <a:xfrm flipH="1" flipV="1">
              <a:off x="5266863" y="2498301"/>
              <a:ext cx="150448" cy="979575"/>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26" idx="1"/>
              <a:endCxn id="14" idx="6"/>
            </p:cNvCxnSpPr>
            <p:nvPr/>
          </p:nvCxnSpPr>
          <p:spPr>
            <a:xfrm flipH="1" flipV="1">
              <a:off x="5048257" y="3133657"/>
              <a:ext cx="319822" cy="364612"/>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15" idx="6"/>
              <a:endCxn id="30" idx="1"/>
            </p:cNvCxnSpPr>
            <p:nvPr/>
          </p:nvCxnSpPr>
          <p:spPr>
            <a:xfrm>
              <a:off x="5362560" y="2402604"/>
              <a:ext cx="198926" cy="66061"/>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30" idx="4"/>
              <a:endCxn id="23" idx="0"/>
            </p:cNvCxnSpPr>
            <p:nvPr/>
          </p:nvCxnSpPr>
          <p:spPr>
            <a:xfrm flipH="1">
              <a:off x="5655043" y="2721280"/>
              <a:ext cx="11080" cy="237141"/>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23" idx="5"/>
              <a:endCxn id="25" idx="1"/>
            </p:cNvCxnSpPr>
            <p:nvPr/>
          </p:nvCxnSpPr>
          <p:spPr>
            <a:xfrm>
              <a:off x="5759679" y="3211036"/>
              <a:ext cx="78386" cy="234621"/>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25" idx="5"/>
              <a:endCxn id="24" idx="1"/>
            </p:cNvCxnSpPr>
            <p:nvPr/>
          </p:nvCxnSpPr>
          <p:spPr>
            <a:xfrm>
              <a:off x="5936528" y="3544120"/>
              <a:ext cx="228797" cy="83742"/>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24" idx="5"/>
              <a:endCxn id="21" idx="1"/>
            </p:cNvCxnSpPr>
            <p:nvPr/>
          </p:nvCxnSpPr>
          <p:spPr>
            <a:xfrm>
              <a:off x="6471203" y="3933740"/>
              <a:ext cx="281536" cy="296869"/>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24" idx="3"/>
              <a:endCxn id="22" idx="7"/>
            </p:cNvCxnSpPr>
            <p:nvPr/>
          </p:nvCxnSpPr>
          <p:spPr>
            <a:xfrm flipH="1">
              <a:off x="5883975" y="3933740"/>
              <a:ext cx="281350" cy="191878"/>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25" idx="3"/>
              <a:endCxn id="26" idx="6"/>
            </p:cNvCxnSpPr>
            <p:nvPr/>
          </p:nvCxnSpPr>
          <p:spPr>
            <a:xfrm flipH="1">
              <a:off x="5486935" y="3544120"/>
              <a:ext cx="351130" cy="3381"/>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23" idx="3"/>
              <a:endCxn id="26" idx="7"/>
            </p:cNvCxnSpPr>
            <p:nvPr/>
          </p:nvCxnSpPr>
          <p:spPr>
            <a:xfrm flipH="1">
              <a:off x="5466542" y="3211036"/>
              <a:ext cx="83864" cy="287233"/>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23" idx="7"/>
              <a:endCxn id="27" idx="3"/>
            </p:cNvCxnSpPr>
            <p:nvPr/>
          </p:nvCxnSpPr>
          <p:spPr>
            <a:xfrm flipV="1">
              <a:off x="5759679" y="2541843"/>
              <a:ext cx="358012" cy="459920"/>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27" idx="7"/>
              <a:endCxn id="17" idx="3"/>
            </p:cNvCxnSpPr>
            <p:nvPr/>
          </p:nvCxnSpPr>
          <p:spPr>
            <a:xfrm flipV="1">
              <a:off x="6216154" y="2113888"/>
              <a:ext cx="77428" cy="329492"/>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30" idx="7"/>
              <a:endCxn id="17" idx="3"/>
            </p:cNvCxnSpPr>
            <p:nvPr/>
          </p:nvCxnSpPr>
          <p:spPr>
            <a:xfrm flipV="1">
              <a:off x="5770759" y="2113888"/>
              <a:ext cx="522823" cy="354777"/>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16" idx="5"/>
              <a:endCxn id="27" idx="1"/>
            </p:cNvCxnSpPr>
            <p:nvPr/>
          </p:nvCxnSpPr>
          <p:spPr>
            <a:xfrm>
              <a:off x="5831303" y="2145975"/>
              <a:ext cx="286388" cy="297405"/>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28" idx="7"/>
              <a:endCxn id="18" idx="3"/>
            </p:cNvCxnSpPr>
            <p:nvPr/>
          </p:nvCxnSpPr>
          <p:spPr>
            <a:xfrm flipV="1">
              <a:off x="6460556" y="2520183"/>
              <a:ext cx="473850" cy="288573"/>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28" idx="0"/>
              <a:endCxn id="17" idx="4"/>
            </p:cNvCxnSpPr>
            <p:nvPr/>
          </p:nvCxnSpPr>
          <p:spPr>
            <a:xfrm flipH="1" flipV="1">
              <a:off x="6361250" y="2141917"/>
              <a:ext cx="31638" cy="638810"/>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28" idx="1"/>
              <a:endCxn id="27" idx="5"/>
            </p:cNvCxnSpPr>
            <p:nvPr/>
          </p:nvCxnSpPr>
          <p:spPr>
            <a:xfrm flipH="1" flipV="1">
              <a:off x="6216154" y="2541843"/>
              <a:ext cx="109066" cy="266913"/>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31" idx="0"/>
              <a:endCxn id="28" idx="4"/>
            </p:cNvCxnSpPr>
            <p:nvPr/>
          </p:nvCxnSpPr>
          <p:spPr>
            <a:xfrm flipV="1">
              <a:off x="6291626" y="2972121"/>
              <a:ext cx="101262" cy="283458"/>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31" idx="4"/>
              <a:endCxn id="24" idx="0"/>
            </p:cNvCxnSpPr>
            <p:nvPr/>
          </p:nvCxnSpPr>
          <p:spPr>
            <a:xfrm>
              <a:off x="6291626" y="3394828"/>
              <a:ext cx="26638" cy="169685"/>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31" idx="1"/>
              <a:endCxn id="23" idx="6"/>
            </p:cNvCxnSpPr>
            <p:nvPr/>
          </p:nvCxnSpPr>
          <p:spPr>
            <a:xfrm flipH="1" flipV="1">
              <a:off x="5803021" y="3106400"/>
              <a:ext cx="439373" cy="169572"/>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24" idx="7"/>
              <a:endCxn id="29" idx="3"/>
            </p:cNvCxnSpPr>
            <p:nvPr/>
          </p:nvCxnSpPr>
          <p:spPr>
            <a:xfrm flipV="1">
              <a:off x="6471203" y="3449847"/>
              <a:ext cx="308228" cy="178015"/>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29" idx="0"/>
              <a:endCxn id="18" idx="4"/>
            </p:cNvCxnSpPr>
            <p:nvPr/>
          </p:nvCxnSpPr>
          <p:spPr>
            <a:xfrm flipV="1">
              <a:off x="6847099" y="2548212"/>
              <a:ext cx="154975" cy="738270"/>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29" idx="1"/>
              <a:endCxn id="28" idx="5"/>
            </p:cNvCxnSpPr>
            <p:nvPr/>
          </p:nvCxnSpPr>
          <p:spPr>
            <a:xfrm flipH="1" flipV="1">
              <a:off x="6460556" y="2944092"/>
              <a:ext cx="318875" cy="370419"/>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29" idx="7"/>
              <a:endCxn id="19" idx="3"/>
            </p:cNvCxnSpPr>
            <p:nvPr/>
          </p:nvCxnSpPr>
          <p:spPr>
            <a:xfrm flipV="1">
              <a:off x="6914767" y="3127617"/>
              <a:ext cx="257005" cy="186894"/>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29" idx="5"/>
              <a:endCxn id="20" idx="1"/>
            </p:cNvCxnSpPr>
            <p:nvPr/>
          </p:nvCxnSpPr>
          <p:spPr>
            <a:xfrm>
              <a:off x="6914767" y="3449847"/>
              <a:ext cx="202307" cy="200995"/>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21" idx="0"/>
              <a:endCxn id="29" idx="4"/>
            </p:cNvCxnSpPr>
            <p:nvPr/>
          </p:nvCxnSpPr>
          <p:spPr>
            <a:xfrm flipV="1">
              <a:off x="6801971" y="3477876"/>
              <a:ext cx="45128" cy="732340"/>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32" name="组合 31"/>
          <p:cNvGrpSpPr/>
          <p:nvPr/>
        </p:nvGrpSpPr>
        <p:grpSpPr>
          <a:xfrm>
            <a:off x="8873777" y="3611451"/>
            <a:ext cx="1473901" cy="2428263"/>
            <a:chOff x="7755082" y="3605236"/>
            <a:chExt cx="1473901" cy="2428263"/>
          </a:xfrm>
        </p:grpSpPr>
        <p:grpSp>
          <p:nvGrpSpPr>
            <p:cNvPr id="8" name="组合 7"/>
            <p:cNvGrpSpPr/>
            <p:nvPr/>
          </p:nvGrpSpPr>
          <p:grpSpPr>
            <a:xfrm>
              <a:off x="7755082" y="4251966"/>
              <a:ext cx="113828" cy="373902"/>
              <a:chOff x="7755082" y="4251966"/>
              <a:chExt cx="113828" cy="373902"/>
            </a:xfrm>
          </p:grpSpPr>
          <p:sp>
            <p:nvSpPr>
              <p:cNvPr id="97" name="Oval 96"/>
              <p:cNvSpPr/>
              <p:nvPr/>
            </p:nvSpPr>
            <p:spPr>
              <a:xfrm>
                <a:off x="7755082" y="4251966"/>
                <a:ext cx="113828" cy="11382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cxnSp>
            <p:nvCxnSpPr>
              <p:cNvPr id="125" name="Straight Connector 124"/>
              <p:cNvCxnSpPr>
                <a:stCxn id="97" idx="4"/>
                <a:endCxn id="96" idx="0"/>
              </p:cNvCxnSpPr>
              <p:nvPr/>
            </p:nvCxnSpPr>
            <p:spPr>
              <a:xfrm>
                <a:off x="7811996" y="4365793"/>
                <a:ext cx="50630" cy="260075"/>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5" name="组合 4"/>
            <p:cNvGrpSpPr/>
            <p:nvPr/>
          </p:nvGrpSpPr>
          <p:grpSpPr>
            <a:xfrm>
              <a:off x="7805712" y="3605236"/>
              <a:ext cx="1423271" cy="2428263"/>
              <a:chOff x="7805712" y="3605236"/>
              <a:chExt cx="1423271" cy="2428263"/>
            </a:xfrm>
          </p:grpSpPr>
          <p:sp>
            <p:nvSpPr>
              <p:cNvPr id="91" name="Freeform 90"/>
              <p:cNvSpPr/>
              <p:nvPr/>
            </p:nvSpPr>
            <p:spPr>
              <a:xfrm>
                <a:off x="8181265" y="5420149"/>
                <a:ext cx="632795" cy="613350"/>
              </a:xfrm>
              <a:custGeom>
                <a:avLst/>
                <a:gdLst>
                  <a:gd name="connsiteX0" fmla="*/ 55291 w 1064006"/>
                  <a:gd name="connsiteY0" fmla="*/ 0 h 1188564"/>
                  <a:gd name="connsiteX1" fmla="*/ 1008717 w 1064006"/>
                  <a:gd name="connsiteY1" fmla="*/ 0 h 1188564"/>
                  <a:gd name="connsiteX2" fmla="*/ 1005879 w 1064006"/>
                  <a:gd name="connsiteY2" fmla="*/ 198055 h 1188564"/>
                  <a:gd name="connsiteX3" fmla="*/ 1025324 w 1064006"/>
                  <a:gd name="connsiteY3" fmla="*/ 201981 h 1188564"/>
                  <a:gd name="connsiteX4" fmla="*/ 1064006 w 1064006"/>
                  <a:gd name="connsiteY4" fmla="*/ 260338 h 1188564"/>
                  <a:gd name="connsiteX5" fmla="*/ 1025324 w 1064006"/>
                  <a:gd name="connsiteY5" fmla="*/ 318695 h 1188564"/>
                  <a:gd name="connsiteX6" fmla="*/ 1004089 w 1064006"/>
                  <a:gd name="connsiteY6" fmla="*/ 322982 h 1188564"/>
                  <a:gd name="connsiteX7" fmla="*/ 1003464 w 1064006"/>
                  <a:gd name="connsiteY7" fmla="*/ 366582 h 1188564"/>
                  <a:gd name="connsiteX8" fmla="*/ 1025324 w 1064006"/>
                  <a:gd name="connsiteY8" fmla="*/ 370996 h 1188564"/>
                  <a:gd name="connsiteX9" fmla="*/ 1064006 w 1064006"/>
                  <a:gd name="connsiteY9" fmla="*/ 429353 h 1188564"/>
                  <a:gd name="connsiteX10" fmla="*/ 1025324 w 1064006"/>
                  <a:gd name="connsiteY10" fmla="*/ 487710 h 1188564"/>
                  <a:gd name="connsiteX11" fmla="*/ 1001659 w 1064006"/>
                  <a:gd name="connsiteY11" fmla="*/ 492487 h 1188564"/>
                  <a:gd name="connsiteX12" fmla="*/ 1001049 w 1064006"/>
                  <a:gd name="connsiteY12" fmla="*/ 535111 h 1188564"/>
                  <a:gd name="connsiteX13" fmla="*/ 1025324 w 1064006"/>
                  <a:gd name="connsiteY13" fmla="*/ 540012 h 1188564"/>
                  <a:gd name="connsiteX14" fmla="*/ 1064006 w 1064006"/>
                  <a:gd name="connsiteY14" fmla="*/ 598369 h 1188564"/>
                  <a:gd name="connsiteX15" fmla="*/ 1000672 w 1064006"/>
                  <a:gd name="connsiteY15" fmla="*/ 661703 h 1188564"/>
                  <a:gd name="connsiteX16" fmla="*/ 999234 w 1064006"/>
                  <a:gd name="connsiteY16" fmla="*/ 661703 h 1188564"/>
                  <a:gd name="connsiteX17" fmla="*/ 998628 w 1064006"/>
                  <a:gd name="connsiteY17" fmla="*/ 704051 h 1188564"/>
                  <a:gd name="connsiteX18" fmla="*/ 1000672 w 1064006"/>
                  <a:gd name="connsiteY18" fmla="*/ 704051 h 1188564"/>
                  <a:gd name="connsiteX19" fmla="*/ 1064006 w 1064006"/>
                  <a:gd name="connsiteY19" fmla="*/ 767385 h 1188564"/>
                  <a:gd name="connsiteX20" fmla="*/ 1000672 w 1064006"/>
                  <a:gd name="connsiteY20" fmla="*/ 830719 h 1188564"/>
                  <a:gd name="connsiteX21" fmla="*/ 961543 w 1064006"/>
                  <a:gd name="connsiteY21" fmla="*/ 830719 h 1188564"/>
                  <a:gd name="connsiteX22" fmla="*/ 960691 w 1064006"/>
                  <a:gd name="connsiteY22" fmla="*/ 839174 h 1188564"/>
                  <a:gd name="connsiteX23" fmla="*/ 532003 w 1064006"/>
                  <a:gd name="connsiteY23" fmla="*/ 1188564 h 1188564"/>
                  <a:gd name="connsiteX24" fmla="*/ 103315 w 1064006"/>
                  <a:gd name="connsiteY24" fmla="*/ 839174 h 1188564"/>
                  <a:gd name="connsiteX25" fmla="*/ 102463 w 1064006"/>
                  <a:gd name="connsiteY25" fmla="*/ 830719 h 1188564"/>
                  <a:gd name="connsiteX26" fmla="*/ 63334 w 1064006"/>
                  <a:gd name="connsiteY26" fmla="*/ 830719 h 1188564"/>
                  <a:gd name="connsiteX27" fmla="*/ 0 w 1064006"/>
                  <a:gd name="connsiteY27" fmla="*/ 767385 h 1188564"/>
                  <a:gd name="connsiteX28" fmla="*/ 63334 w 1064006"/>
                  <a:gd name="connsiteY28" fmla="*/ 704051 h 1188564"/>
                  <a:gd name="connsiteX29" fmla="*/ 65381 w 1064006"/>
                  <a:gd name="connsiteY29" fmla="*/ 704051 h 1188564"/>
                  <a:gd name="connsiteX30" fmla="*/ 64774 w 1064006"/>
                  <a:gd name="connsiteY30" fmla="*/ 661703 h 1188564"/>
                  <a:gd name="connsiteX31" fmla="*/ 63334 w 1064006"/>
                  <a:gd name="connsiteY31" fmla="*/ 661703 h 1188564"/>
                  <a:gd name="connsiteX32" fmla="*/ 0 w 1064006"/>
                  <a:gd name="connsiteY32" fmla="*/ 598369 h 1188564"/>
                  <a:gd name="connsiteX33" fmla="*/ 38682 w 1064006"/>
                  <a:gd name="connsiteY33" fmla="*/ 540012 h 1188564"/>
                  <a:gd name="connsiteX34" fmla="*/ 62960 w 1064006"/>
                  <a:gd name="connsiteY34" fmla="*/ 535110 h 1188564"/>
                  <a:gd name="connsiteX35" fmla="*/ 62349 w 1064006"/>
                  <a:gd name="connsiteY35" fmla="*/ 492488 h 1188564"/>
                  <a:gd name="connsiteX36" fmla="*/ 38682 w 1064006"/>
                  <a:gd name="connsiteY36" fmla="*/ 487710 h 1188564"/>
                  <a:gd name="connsiteX37" fmla="*/ 0 w 1064006"/>
                  <a:gd name="connsiteY37" fmla="*/ 429353 h 1188564"/>
                  <a:gd name="connsiteX38" fmla="*/ 38682 w 1064006"/>
                  <a:gd name="connsiteY38" fmla="*/ 370996 h 1188564"/>
                  <a:gd name="connsiteX39" fmla="*/ 60544 w 1064006"/>
                  <a:gd name="connsiteY39" fmla="*/ 366582 h 1188564"/>
                  <a:gd name="connsiteX40" fmla="*/ 59920 w 1064006"/>
                  <a:gd name="connsiteY40" fmla="*/ 322982 h 1188564"/>
                  <a:gd name="connsiteX41" fmla="*/ 38682 w 1064006"/>
                  <a:gd name="connsiteY41" fmla="*/ 318695 h 1188564"/>
                  <a:gd name="connsiteX42" fmla="*/ 0 w 1064006"/>
                  <a:gd name="connsiteY42" fmla="*/ 260338 h 1188564"/>
                  <a:gd name="connsiteX43" fmla="*/ 38682 w 1064006"/>
                  <a:gd name="connsiteY43" fmla="*/ 201981 h 1188564"/>
                  <a:gd name="connsiteX44" fmla="*/ 58129 w 1064006"/>
                  <a:gd name="connsiteY44" fmla="*/ 198055 h 1188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64006" h="1188564">
                    <a:moveTo>
                      <a:pt x="55291" y="0"/>
                    </a:moveTo>
                    <a:lnTo>
                      <a:pt x="1008717" y="0"/>
                    </a:lnTo>
                    <a:lnTo>
                      <a:pt x="1005879" y="198055"/>
                    </a:lnTo>
                    <a:lnTo>
                      <a:pt x="1025324" y="201981"/>
                    </a:lnTo>
                    <a:cubicBezTo>
                      <a:pt x="1048056" y="211596"/>
                      <a:pt x="1064006" y="234104"/>
                      <a:pt x="1064006" y="260338"/>
                    </a:cubicBezTo>
                    <a:cubicBezTo>
                      <a:pt x="1064006" y="286571"/>
                      <a:pt x="1048056" y="309080"/>
                      <a:pt x="1025324" y="318695"/>
                    </a:cubicBezTo>
                    <a:lnTo>
                      <a:pt x="1004089" y="322982"/>
                    </a:lnTo>
                    <a:lnTo>
                      <a:pt x="1003464" y="366582"/>
                    </a:lnTo>
                    <a:lnTo>
                      <a:pt x="1025324" y="370996"/>
                    </a:lnTo>
                    <a:cubicBezTo>
                      <a:pt x="1048056" y="380611"/>
                      <a:pt x="1064006" y="403119"/>
                      <a:pt x="1064006" y="429353"/>
                    </a:cubicBezTo>
                    <a:cubicBezTo>
                      <a:pt x="1064006" y="455586"/>
                      <a:pt x="1048056" y="478095"/>
                      <a:pt x="1025324" y="487710"/>
                    </a:cubicBezTo>
                    <a:lnTo>
                      <a:pt x="1001659" y="492487"/>
                    </a:lnTo>
                    <a:lnTo>
                      <a:pt x="1001049" y="535111"/>
                    </a:lnTo>
                    <a:lnTo>
                      <a:pt x="1025324" y="540012"/>
                    </a:lnTo>
                    <a:cubicBezTo>
                      <a:pt x="1048056" y="549627"/>
                      <a:pt x="1064006" y="572135"/>
                      <a:pt x="1064006" y="598369"/>
                    </a:cubicBezTo>
                    <a:cubicBezTo>
                      <a:pt x="1064006" y="633347"/>
                      <a:pt x="1035650" y="661703"/>
                      <a:pt x="1000672" y="661703"/>
                    </a:cubicBezTo>
                    <a:lnTo>
                      <a:pt x="999234" y="661703"/>
                    </a:lnTo>
                    <a:lnTo>
                      <a:pt x="998628" y="704051"/>
                    </a:lnTo>
                    <a:lnTo>
                      <a:pt x="1000672" y="704051"/>
                    </a:lnTo>
                    <a:cubicBezTo>
                      <a:pt x="1035650" y="704051"/>
                      <a:pt x="1064006" y="732407"/>
                      <a:pt x="1064006" y="767385"/>
                    </a:cubicBezTo>
                    <a:cubicBezTo>
                      <a:pt x="1064006" y="802363"/>
                      <a:pt x="1035650" y="830719"/>
                      <a:pt x="1000672" y="830719"/>
                    </a:cubicBezTo>
                    <a:lnTo>
                      <a:pt x="961543" y="830719"/>
                    </a:lnTo>
                    <a:lnTo>
                      <a:pt x="960691" y="839174"/>
                    </a:lnTo>
                    <a:cubicBezTo>
                      <a:pt x="919889" y="1038571"/>
                      <a:pt x="743463" y="1188564"/>
                      <a:pt x="532003" y="1188564"/>
                    </a:cubicBezTo>
                    <a:cubicBezTo>
                      <a:pt x="320544" y="1188564"/>
                      <a:pt x="144118" y="1038571"/>
                      <a:pt x="103315" y="839174"/>
                    </a:cubicBezTo>
                    <a:lnTo>
                      <a:pt x="102463" y="830719"/>
                    </a:lnTo>
                    <a:lnTo>
                      <a:pt x="63334" y="830719"/>
                    </a:lnTo>
                    <a:cubicBezTo>
                      <a:pt x="28356" y="830719"/>
                      <a:pt x="0" y="802363"/>
                      <a:pt x="0" y="767385"/>
                    </a:cubicBezTo>
                    <a:cubicBezTo>
                      <a:pt x="0" y="732407"/>
                      <a:pt x="28356" y="704051"/>
                      <a:pt x="63334" y="704051"/>
                    </a:cubicBezTo>
                    <a:lnTo>
                      <a:pt x="65381" y="704051"/>
                    </a:lnTo>
                    <a:lnTo>
                      <a:pt x="64774" y="661703"/>
                    </a:lnTo>
                    <a:lnTo>
                      <a:pt x="63334" y="661703"/>
                    </a:lnTo>
                    <a:cubicBezTo>
                      <a:pt x="28356" y="661703"/>
                      <a:pt x="0" y="633347"/>
                      <a:pt x="0" y="598369"/>
                    </a:cubicBezTo>
                    <a:cubicBezTo>
                      <a:pt x="0" y="572135"/>
                      <a:pt x="15950" y="549627"/>
                      <a:pt x="38682" y="540012"/>
                    </a:cubicBezTo>
                    <a:lnTo>
                      <a:pt x="62960" y="535110"/>
                    </a:lnTo>
                    <a:lnTo>
                      <a:pt x="62349" y="492488"/>
                    </a:lnTo>
                    <a:lnTo>
                      <a:pt x="38682" y="487710"/>
                    </a:lnTo>
                    <a:cubicBezTo>
                      <a:pt x="15950" y="478095"/>
                      <a:pt x="0" y="455586"/>
                      <a:pt x="0" y="429353"/>
                    </a:cubicBezTo>
                    <a:cubicBezTo>
                      <a:pt x="0" y="403119"/>
                      <a:pt x="15950" y="380611"/>
                      <a:pt x="38682" y="370996"/>
                    </a:cubicBezTo>
                    <a:lnTo>
                      <a:pt x="60544" y="366582"/>
                    </a:lnTo>
                    <a:lnTo>
                      <a:pt x="59920" y="322982"/>
                    </a:lnTo>
                    <a:lnTo>
                      <a:pt x="38682" y="318695"/>
                    </a:lnTo>
                    <a:cubicBezTo>
                      <a:pt x="15950" y="309080"/>
                      <a:pt x="0" y="286571"/>
                      <a:pt x="0" y="260338"/>
                    </a:cubicBezTo>
                    <a:cubicBezTo>
                      <a:pt x="0" y="234104"/>
                      <a:pt x="15950" y="211596"/>
                      <a:pt x="38682" y="201981"/>
                    </a:cubicBezTo>
                    <a:lnTo>
                      <a:pt x="58129" y="198055"/>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92" name="Oval 91"/>
              <p:cNvSpPr/>
              <p:nvPr/>
            </p:nvSpPr>
            <p:spPr>
              <a:xfrm>
                <a:off x="8176333" y="5231564"/>
                <a:ext cx="113828" cy="11382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93" name="Oval 92"/>
              <p:cNvSpPr/>
              <p:nvPr/>
            </p:nvSpPr>
            <p:spPr>
              <a:xfrm>
                <a:off x="8708827" y="5231564"/>
                <a:ext cx="82815" cy="8281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94" name="Oval 93"/>
              <p:cNvSpPr/>
              <p:nvPr/>
            </p:nvSpPr>
            <p:spPr>
              <a:xfrm>
                <a:off x="8453424" y="5252136"/>
                <a:ext cx="82815" cy="8281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95" name="Oval 94"/>
              <p:cNvSpPr/>
              <p:nvPr/>
            </p:nvSpPr>
            <p:spPr>
              <a:xfrm>
                <a:off x="7999275" y="4923051"/>
                <a:ext cx="113828" cy="11382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96" name="Oval 95"/>
              <p:cNvSpPr/>
              <p:nvPr/>
            </p:nvSpPr>
            <p:spPr>
              <a:xfrm>
                <a:off x="7805712" y="4625868"/>
                <a:ext cx="113828" cy="11382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98" name="Oval 97"/>
              <p:cNvSpPr/>
              <p:nvPr/>
            </p:nvSpPr>
            <p:spPr>
              <a:xfrm>
                <a:off x="7942007" y="3817188"/>
                <a:ext cx="113828" cy="11382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99" name="Oval 98"/>
              <p:cNvSpPr/>
              <p:nvPr/>
            </p:nvSpPr>
            <p:spPr>
              <a:xfrm>
                <a:off x="8237452" y="3624319"/>
                <a:ext cx="113828" cy="11382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100" name="Oval 99"/>
              <p:cNvSpPr/>
              <p:nvPr/>
            </p:nvSpPr>
            <p:spPr>
              <a:xfrm>
                <a:off x="8592871" y="3605236"/>
                <a:ext cx="113828" cy="11382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101" name="Oval 100"/>
              <p:cNvSpPr/>
              <p:nvPr/>
            </p:nvSpPr>
            <p:spPr>
              <a:xfrm>
                <a:off x="8973987" y="3846871"/>
                <a:ext cx="113828" cy="113828"/>
              </a:xfrm>
              <a:prstGeom prst="ellipse">
                <a:avLst/>
              </a:prstGeom>
              <a:solidFill>
                <a:srgbClr val="7F8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102" name="Oval 101"/>
              <p:cNvSpPr/>
              <p:nvPr/>
            </p:nvSpPr>
            <p:spPr>
              <a:xfrm>
                <a:off x="9115155" y="4208130"/>
                <a:ext cx="113828" cy="11382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103" name="Oval 102"/>
              <p:cNvSpPr/>
              <p:nvPr/>
            </p:nvSpPr>
            <p:spPr>
              <a:xfrm>
                <a:off x="9082625" y="4599795"/>
                <a:ext cx="113828" cy="11382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104" name="Oval 103"/>
              <p:cNvSpPr/>
              <p:nvPr/>
            </p:nvSpPr>
            <p:spPr>
              <a:xfrm>
                <a:off x="8870486" y="4949140"/>
                <a:ext cx="82815" cy="8281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105" name="Oval 104"/>
              <p:cNvSpPr/>
              <p:nvPr/>
            </p:nvSpPr>
            <p:spPr>
              <a:xfrm>
                <a:off x="8295248" y="4886699"/>
                <a:ext cx="82815" cy="8281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106" name="Oval 105"/>
              <p:cNvSpPr/>
              <p:nvPr/>
            </p:nvSpPr>
            <p:spPr>
              <a:xfrm>
                <a:off x="8141775" y="4204662"/>
                <a:ext cx="176014" cy="17601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107" name="Oval 106"/>
              <p:cNvSpPr/>
              <p:nvPr/>
            </p:nvSpPr>
            <p:spPr>
              <a:xfrm>
                <a:off x="8495587" y="4565122"/>
                <a:ext cx="257265" cy="257265"/>
              </a:xfrm>
              <a:prstGeom prst="ellipse">
                <a:avLst/>
              </a:prstGeom>
              <a:solidFill>
                <a:srgbClr val="7F8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108" name="Oval 107"/>
              <p:cNvSpPr/>
              <p:nvPr/>
            </p:nvSpPr>
            <p:spPr>
              <a:xfrm>
                <a:off x="8326503" y="4482307"/>
                <a:ext cx="82815" cy="8281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109" name="Oval 108"/>
              <p:cNvSpPr/>
              <p:nvPr/>
            </p:nvSpPr>
            <p:spPr>
              <a:xfrm>
                <a:off x="8046989" y="4513597"/>
                <a:ext cx="82815" cy="8281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110" name="Oval 109"/>
              <p:cNvSpPr/>
              <p:nvPr/>
            </p:nvSpPr>
            <p:spPr>
              <a:xfrm>
                <a:off x="8492804" y="3886224"/>
                <a:ext cx="82815" cy="8281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111" name="Oval 110"/>
              <p:cNvSpPr/>
              <p:nvPr/>
            </p:nvSpPr>
            <p:spPr>
              <a:xfrm>
                <a:off x="8611687" y="4098982"/>
                <a:ext cx="113828" cy="113828"/>
              </a:xfrm>
              <a:prstGeom prst="ellipse">
                <a:avLst/>
              </a:prstGeom>
              <a:solidFill>
                <a:srgbClr val="7F8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112" name="Oval 111"/>
              <p:cNvSpPr/>
              <p:nvPr/>
            </p:nvSpPr>
            <p:spPr>
              <a:xfrm>
                <a:off x="8881819" y="4399769"/>
                <a:ext cx="113828" cy="11382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113" name="Oval 112"/>
              <p:cNvSpPr/>
              <p:nvPr/>
            </p:nvSpPr>
            <p:spPr>
              <a:xfrm>
                <a:off x="8148365" y="3887613"/>
                <a:ext cx="176014" cy="176014"/>
              </a:xfrm>
              <a:prstGeom prst="ellipse">
                <a:avLst/>
              </a:prstGeom>
              <a:solidFill>
                <a:srgbClr val="7F8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114" name="Oval 113"/>
              <p:cNvSpPr/>
              <p:nvPr/>
            </p:nvSpPr>
            <p:spPr>
              <a:xfrm>
                <a:off x="8566969" y="4381390"/>
                <a:ext cx="82815" cy="8281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cxnSp>
            <p:nvCxnSpPr>
              <p:cNvPr id="115" name="Straight Connector 114"/>
              <p:cNvCxnSpPr>
                <a:stCxn id="92" idx="6"/>
                <a:endCxn id="94" idx="2"/>
              </p:cNvCxnSpPr>
              <p:nvPr/>
            </p:nvCxnSpPr>
            <p:spPr>
              <a:xfrm>
                <a:off x="8290160" y="5288478"/>
                <a:ext cx="163264" cy="5065"/>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a:stCxn id="94" idx="6"/>
                <a:endCxn id="93" idx="2"/>
              </p:cNvCxnSpPr>
              <p:nvPr/>
            </p:nvCxnSpPr>
            <p:spPr>
              <a:xfrm flipV="1">
                <a:off x="8536239" y="5272972"/>
                <a:ext cx="172588" cy="20571"/>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a:stCxn id="93" idx="7"/>
                <a:endCxn id="104" idx="3"/>
              </p:cNvCxnSpPr>
              <p:nvPr/>
            </p:nvCxnSpPr>
            <p:spPr>
              <a:xfrm flipV="1">
                <a:off x="8779514" y="5019827"/>
                <a:ext cx="103100" cy="223865"/>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04" idx="7"/>
                <a:endCxn id="103" idx="3"/>
              </p:cNvCxnSpPr>
              <p:nvPr/>
            </p:nvCxnSpPr>
            <p:spPr>
              <a:xfrm flipV="1">
                <a:off x="8941173" y="4696953"/>
                <a:ext cx="158122" cy="264316"/>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a:stCxn id="103" idx="0"/>
                <a:endCxn id="102" idx="4"/>
              </p:cNvCxnSpPr>
              <p:nvPr/>
            </p:nvCxnSpPr>
            <p:spPr>
              <a:xfrm flipV="1">
                <a:off x="9139539" y="4321957"/>
                <a:ext cx="32530" cy="277838"/>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a:stCxn id="102" idx="0"/>
                <a:endCxn id="101" idx="5"/>
              </p:cNvCxnSpPr>
              <p:nvPr/>
            </p:nvCxnSpPr>
            <p:spPr>
              <a:xfrm flipH="1" flipV="1">
                <a:off x="9071145" y="3944029"/>
                <a:ext cx="100924" cy="264101"/>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01" idx="1"/>
                <a:endCxn id="100" idx="6"/>
              </p:cNvCxnSpPr>
              <p:nvPr/>
            </p:nvCxnSpPr>
            <p:spPr>
              <a:xfrm flipH="1" flipV="1">
                <a:off x="8706698" y="3662150"/>
                <a:ext cx="283959" cy="201391"/>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100" idx="2"/>
                <a:endCxn id="99" idx="6"/>
              </p:cNvCxnSpPr>
              <p:nvPr/>
            </p:nvCxnSpPr>
            <p:spPr>
              <a:xfrm flipH="1">
                <a:off x="8351279" y="3662150"/>
                <a:ext cx="241591" cy="19083"/>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stCxn id="99" idx="2"/>
                <a:endCxn id="98" idx="7"/>
              </p:cNvCxnSpPr>
              <p:nvPr/>
            </p:nvCxnSpPr>
            <p:spPr>
              <a:xfrm flipH="1">
                <a:off x="8039165" y="3681233"/>
                <a:ext cx="198287" cy="152625"/>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98" idx="3"/>
                <a:endCxn id="97" idx="0"/>
              </p:cNvCxnSpPr>
              <p:nvPr/>
            </p:nvCxnSpPr>
            <p:spPr>
              <a:xfrm flipH="1">
                <a:off x="7811996" y="3914346"/>
                <a:ext cx="146681" cy="337620"/>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96" idx="5"/>
                <a:endCxn id="95" idx="1"/>
              </p:cNvCxnSpPr>
              <p:nvPr/>
            </p:nvCxnSpPr>
            <p:spPr>
              <a:xfrm>
                <a:off x="7902870" y="4723026"/>
                <a:ext cx="113074" cy="216695"/>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a:stCxn id="95" idx="4"/>
                <a:endCxn id="92" idx="1"/>
              </p:cNvCxnSpPr>
              <p:nvPr/>
            </p:nvCxnSpPr>
            <p:spPr>
              <a:xfrm>
                <a:off x="8056188" y="5036879"/>
                <a:ext cx="136814" cy="211355"/>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a:stCxn id="92" idx="7"/>
                <a:endCxn id="105" idx="4"/>
              </p:cNvCxnSpPr>
              <p:nvPr/>
            </p:nvCxnSpPr>
            <p:spPr>
              <a:xfrm flipV="1">
                <a:off x="8273490" y="4969514"/>
                <a:ext cx="63166" cy="278720"/>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a:stCxn id="105" idx="6"/>
                <a:endCxn id="104" idx="2"/>
              </p:cNvCxnSpPr>
              <p:nvPr/>
            </p:nvCxnSpPr>
            <p:spPr>
              <a:xfrm>
                <a:off x="8378063" y="4928107"/>
                <a:ext cx="492422" cy="62441"/>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stCxn id="105" idx="5"/>
                <a:endCxn id="94" idx="0"/>
              </p:cNvCxnSpPr>
              <p:nvPr/>
            </p:nvCxnSpPr>
            <p:spPr>
              <a:xfrm>
                <a:off x="8365935" y="4957386"/>
                <a:ext cx="128897" cy="294749"/>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a:stCxn id="93" idx="1"/>
                <a:endCxn id="105" idx="5"/>
              </p:cNvCxnSpPr>
              <p:nvPr/>
            </p:nvCxnSpPr>
            <p:spPr>
              <a:xfrm flipH="1" flipV="1">
                <a:off x="8365935" y="4957386"/>
                <a:ext cx="355020" cy="286307"/>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a:stCxn id="105" idx="1"/>
                <a:endCxn id="109" idx="5"/>
              </p:cNvCxnSpPr>
              <p:nvPr/>
            </p:nvCxnSpPr>
            <p:spPr>
              <a:xfrm flipH="1" flipV="1">
                <a:off x="8117676" y="4584284"/>
                <a:ext cx="189701" cy="314544"/>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a:stCxn id="95" idx="7"/>
                <a:endCxn id="105" idx="2"/>
              </p:cNvCxnSpPr>
              <p:nvPr/>
            </p:nvCxnSpPr>
            <p:spPr>
              <a:xfrm flipV="1">
                <a:off x="8096433" y="4928107"/>
                <a:ext cx="198815" cy="11614"/>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a:stCxn id="109" idx="3"/>
                <a:endCxn id="96" idx="7"/>
              </p:cNvCxnSpPr>
              <p:nvPr/>
            </p:nvCxnSpPr>
            <p:spPr>
              <a:xfrm flipH="1">
                <a:off x="7902870" y="4584284"/>
                <a:ext cx="156247" cy="58254"/>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stCxn id="95" idx="0"/>
                <a:endCxn id="109" idx="4"/>
              </p:cNvCxnSpPr>
              <p:nvPr/>
            </p:nvCxnSpPr>
            <p:spPr>
              <a:xfrm flipV="1">
                <a:off x="8056188" y="4596412"/>
                <a:ext cx="32208" cy="326639"/>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a:stCxn id="109" idx="0"/>
                <a:endCxn id="98" idx="4"/>
              </p:cNvCxnSpPr>
              <p:nvPr/>
            </p:nvCxnSpPr>
            <p:spPr>
              <a:xfrm flipH="1" flipV="1">
                <a:off x="7998921" y="3931015"/>
                <a:ext cx="89476" cy="582581"/>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a:stCxn id="109" idx="1"/>
                <a:endCxn id="97" idx="6"/>
              </p:cNvCxnSpPr>
              <p:nvPr/>
            </p:nvCxnSpPr>
            <p:spPr>
              <a:xfrm flipH="1" flipV="1">
                <a:off x="7868910" y="4308880"/>
                <a:ext cx="190207" cy="216845"/>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a:stCxn id="98" idx="6"/>
                <a:endCxn id="113" idx="1"/>
              </p:cNvCxnSpPr>
              <p:nvPr/>
            </p:nvCxnSpPr>
            <p:spPr>
              <a:xfrm>
                <a:off x="8055835" y="3874102"/>
                <a:ext cx="118307" cy="39288"/>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a:stCxn id="113" idx="4"/>
                <a:endCxn id="106" idx="0"/>
              </p:cNvCxnSpPr>
              <p:nvPr/>
            </p:nvCxnSpPr>
            <p:spPr>
              <a:xfrm flipH="1">
                <a:off x="8229783" y="4063627"/>
                <a:ext cx="6590" cy="141035"/>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a:stCxn id="106" idx="5"/>
                <a:endCxn id="108" idx="1"/>
              </p:cNvCxnSpPr>
              <p:nvPr/>
            </p:nvCxnSpPr>
            <p:spPr>
              <a:xfrm>
                <a:off x="8292013" y="4354899"/>
                <a:ext cx="46618" cy="139536"/>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a:stCxn id="108" idx="5"/>
                <a:endCxn id="107" idx="1"/>
              </p:cNvCxnSpPr>
              <p:nvPr/>
            </p:nvCxnSpPr>
            <p:spPr>
              <a:xfrm>
                <a:off x="8397190" y="4552994"/>
                <a:ext cx="136072" cy="49804"/>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a:stCxn id="107" idx="5"/>
                <a:endCxn id="104" idx="1"/>
              </p:cNvCxnSpPr>
              <p:nvPr/>
            </p:nvCxnSpPr>
            <p:spPr>
              <a:xfrm>
                <a:off x="8715177" y="4784712"/>
                <a:ext cx="167438" cy="176557"/>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a:stCxn id="107" idx="3"/>
                <a:endCxn id="105" idx="7"/>
              </p:cNvCxnSpPr>
              <p:nvPr/>
            </p:nvCxnSpPr>
            <p:spPr>
              <a:xfrm flipH="1">
                <a:off x="8365935" y="4784712"/>
                <a:ext cx="167327" cy="114115"/>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a:stCxn id="108" idx="3"/>
                <a:endCxn id="109" idx="6"/>
              </p:cNvCxnSpPr>
              <p:nvPr/>
            </p:nvCxnSpPr>
            <p:spPr>
              <a:xfrm flipH="1">
                <a:off x="8129804" y="4552994"/>
                <a:ext cx="208827" cy="2011"/>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a:stCxn id="106" idx="3"/>
                <a:endCxn id="109" idx="7"/>
              </p:cNvCxnSpPr>
              <p:nvPr/>
            </p:nvCxnSpPr>
            <p:spPr>
              <a:xfrm flipH="1">
                <a:off x="8117676" y="4354899"/>
                <a:ext cx="49876" cy="170826"/>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a:stCxn id="106" idx="7"/>
                <a:endCxn id="110" idx="3"/>
              </p:cNvCxnSpPr>
              <p:nvPr/>
            </p:nvCxnSpPr>
            <p:spPr>
              <a:xfrm flipV="1">
                <a:off x="8292013" y="3956911"/>
                <a:ext cx="212920" cy="273528"/>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a:stCxn id="110" idx="7"/>
                <a:endCxn id="100" idx="3"/>
              </p:cNvCxnSpPr>
              <p:nvPr/>
            </p:nvCxnSpPr>
            <p:spPr>
              <a:xfrm flipV="1">
                <a:off x="8563492" y="3702394"/>
                <a:ext cx="46049" cy="195958"/>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a:stCxn id="113" idx="7"/>
                <a:endCxn id="100" idx="3"/>
              </p:cNvCxnSpPr>
              <p:nvPr/>
            </p:nvCxnSpPr>
            <p:spPr>
              <a:xfrm flipV="1">
                <a:off x="8298602" y="3702394"/>
                <a:ext cx="310938" cy="210996"/>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a:stCxn id="99" idx="5"/>
                <a:endCxn id="110" idx="1"/>
              </p:cNvCxnSpPr>
              <p:nvPr/>
            </p:nvCxnSpPr>
            <p:spPr>
              <a:xfrm>
                <a:off x="8334610" y="3721477"/>
                <a:ext cx="170323" cy="176875"/>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a:stCxn id="111" idx="7"/>
                <a:endCxn id="101" idx="3"/>
              </p:cNvCxnSpPr>
              <p:nvPr/>
            </p:nvCxnSpPr>
            <p:spPr>
              <a:xfrm flipV="1">
                <a:off x="8708844" y="3944029"/>
                <a:ext cx="281812" cy="171623"/>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a:stCxn id="111" idx="0"/>
                <a:endCxn id="100" idx="4"/>
              </p:cNvCxnSpPr>
              <p:nvPr/>
            </p:nvCxnSpPr>
            <p:spPr>
              <a:xfrm flipH="1" flipV="1">
                <a:off x="8649784" y="3719064"/>
                <a:ext cx="18816" cy="379919"/>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a:stCxn id="111" idx="1"/>
                <a:endCxn id="110" idx="5"/>
              </p:cNvCxnSpPr>
              <p:nvPr/>
            </p:nvCxnSpPr>
            <p:spPr>
              <a:xfrm flipH="1" flipV="1">
                <a:off x="8563492" y="3956911"/>
                <a:ext cx="64865" cy="158741"/>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a:stCxn id="114" idx="0"/>
                <a:endCxn id="111" idx="4"/>
              </p:cNvCxnSpPr>
              <p:nvPr/>
            </p:nvCxnSpPr>
            <p:spPr>
              <a:xfrm flipV="1">
                <a:off x="8608377" y="4212810"/>
                <a:ext cx="60223" cy="168581"/>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a:stCxn id="114" idx="4"/>
                <a:endCxn id="107" idx="0"/>
              </p:cNvCxnSpPr>
              <p:nvPr/>
            </p:nvCxnSpPr>
            <p:spPr>
              <a:xfrm>
                <a:off x="8608377" y="4464206"/>
                <a:ext cx="15842" cy="100917"/>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a:stCxn id="114" idx="1"/>
                <a:endCxn id="106" idx="6"/>
              </p:cNvCxnSpPr>
              <p:nvPr/>
            </p:nvCxnSpPr>
            <p:spPr>
              <a:xfrm flipH="1" flipV="1">
                <a:off x="8317789" y="4292669"/>
                <a:ext cx="261308" cy="100849"/>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a:stCxn id="107" idx="7"/>
                <a:endCxn id="112" idx="3"/>
              </p:cNvCxnSpPr>
              <p:nvPr/>
            </p:nvCxnSpPr>
            <p:spPr>
              <a:xfrm flipV="1">
                <a:off x="8715177" y="4496927"/>
                <a:ext cx="183312" cy="105871"/>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a:stCxn id="112" idx="0"/>
                <a:endCxn id="101" idx="4"/>
              </p:cNvCxnSpPr>
              <p:nvPr/>
            </p:nvCxnSpPr>
            <p:spPr>
              <a:xfrm flipV="1">
                <a:off x="8938733" y="3960699"/>
                <a:ext cx="92168" cy="439070"/>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a:stCxn id="112" idx="1"/>
                <a:endCxn id="111" idx="5"/>
              </p:cNvCxnSpPr>
              <p:nvPr/>
            </p:nvCxnSpPr>
            <p:spPr>
              <a:xfrm flipH="1" flipV="1">
                <a:off x="8708844" y="4196140"/>
                <a:ext cx="189644" cy="220299"/>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a:stCxn id="112" idx="7"/>
                <a:endCxn id="102" idx="3"/>
              </p:cNvCxnSpPr>
              <p:nvPr/>
            </p:nvCxnSpPr>
            <p:spPr>
              <a:xfrm flipV="1">
                <a:off x="8978977" y="4305288"/>
                <a:ext cx="152848" cy="111151"/>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a:stCxn id="112" idx="5"/>
                <a:endCxn id="103" idx="1"/>
              </p:cNvCxnSpPr>
              <p:nvPr/>
            </p:nvCxnSpPr>
            <p:spPr>
              <a:xfrm>
                <a:off x="8978977" y="4496927"/>
                <a:ext cx="120318" cy="119537"/>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a:stCxn id="104" idx="0"/>
                <a:endCxn id="112" idx="4"/>
              </p:cNvCxnSpPr>
              <p:nvPr/>
            </p:nvCxnSpPr>
            <p:spPr>
              <a:xfrm flipV="1">
                <a:off x="8911894" y="4513597"/>
                <a:ext cx="26839" cy="435544"/>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grpSp>
      <p:grpSp>
        <p:nvGrpSpPr>
          <p:cNvPr id="4" name="组合 3"/>
          <p:cNvGrpSpPr/>
          <p:nvPr/>
        </p:nvGrpSpPr>
        <p:grpSpPr>
          <a:xfrm>
            <a:off x="10896119" y="4353868"/>
            <a:ext cx="1042421" cy="1717397"/>
            <a:chOff x="9791656" y="4321957"/>
            <a:chExt cx="1042421" cy="1717397"/>
          </a:xfrm>
        </p:grpSpPr>
        <p:sp>
          <p:nvSpPr>
            <p:cNvPr id="239" name="Freeform 238"/>
            <p:cNvSpPr/>
            <p:nvPr/>
          </p:nvSpPr>
          <p:spPr>
            <a:xfrm>
              <a:off x="10093075" y="5605560"/>
              <a:ext cx="447546" cy="433794"/>
            </a:xfrm>
            <a:custGeom>
              <a:avLst/>
              <a:gdLst>
                <a:gd name="connsiteX0" fmla="*/ 55291 w 1064006"/>
                <a:gd name="connsiteY0" fmla="*/ 0 h 1188564"/>
                <a:gd name="connsiteX1" fmla="*/ 1008717 w 1064006"/>
                <a:gd name="connsiteY1" fmla="*/ 0 h 1188564"/>
                <a:gd name="connsiteX2" fmla="*/ 1005879 w 1064006"/>
                <a:gd name="connsiteY2" fmla="*/ 198055 h 1188564"/>
                <a:gd name="connsiteX3" fmla="*/ 1025324 w 1064006"/>
                <a:gd name="connsiteY3" fmla="*/ 201981 h 1188564"/>
                <a:gd name="connsiteX4" fmla="*/ 1064006 w 1064006"/>
                <a:gd name="connsiteY4" fmla="*/ 260338 h 1188564"/>
                <a:gd name="connsiteX5" fmla="*/ 1025324 w 1064006"/>
                <a:gd name="connsiteY5" fmla="*/ 318695 h 1188564"/>
                <a:gd name="connsiteX6" fmla="*/ 1004089 w 1064006"/>
                <a:gd name="connsiteY6" fmla="*/ 322982 h 1188564"/>
                <a:gd name="connsiteX7" fmla="*/ 1003464 w 1064006"/>
                <a:gd name="connsiteY7" fmla="*/ 366582 h 1188564"/>
                <a:gd name="connsiteX8" fmla="*/ 1025324 w 1064006"/>
                <a:gd name="connsiteY8" fmla="*/ 370996 h 1188564"/>
                <a:gd name="connsiteX9" fmla="*/ 1064006 w 1064006"/>
                <a:gd name="connsiteY9" fmla="*/ 429353 h 1188564"/>
                <a:gd name="connsiteX10" fmla="*/ 1025324 w 1064006"/>
                <a:gd name="connsiteY10" fmla="*/ 487710 h 1188564"/>
                <a:gd name="connsiteX11" fmla="*/ 1001659 w 1064006"/>
                <a:gd name="connsiteY11" fmla="*/ 492487 h 1188564"/>
                <a:gd name="connsiteX12" fmla="*/ 1001049 w 1064006"/>
                <a:gd name="connsiteY12" fmla="*/ 535111 h 1188564"/>
                <a:gd name="connsiteX13" fmla="*/ 1025324 w 1064006"/>
                <a:gd name="connsiteY13" fmla="*/ 540012 h 1188564"/>
                <a:gd name="connsiteX14" fmla="*/ 1064006 w 1064006"/>
                <a:gd name="connsiteY14" fmla="*/ 598369 h 1188564"/>
                <a:gd name="connsiteX15" fmla="*/ 1000672 w 1064006"/>
                <a:gd name="connsiteY15" fmla="*/ 661703 h 1188564"/>
                <a:gd name="connsiteX16" fmla="*/ 999234 w 1064006"/>
                <a:gd name="connsiteY16" fmla="*/ 661703 h 1188564"/>
                <a:gd name="connsiteX17" fmla="*/ 998628 w 1064006"/>
                <a:gd name="connsiteY17" fmla="*/ 704051 h 1188564"/>
                <a:gd name="connsiteX18" fmla="*/ 1000672 w 1064006"/>
                <a:gd name="connsiteY18" fmla="*/ 704051 h 1188564"/>
                <a:gd name="connsiteX19" fmla="*/ 1064006 w 1064006"/>
                <a:gd name="connsiteY19" fmla="*/ 767385 h 1188564"/>
                <a:gd name="connsiteX20" fmla="*/ 1000672 w 1064006"/>
                <a:gd name="connsiteY20" fmla="*/ 830719 h 1188564"/>
                <a:gd name="connsiteX21" fmla="*/ 961543 w 1064006"/>
                <a:gd name="connsiteY21" fmla="*/ 830719 h 1188564"/>
                <a:gd name="connsiteX22" fmla="*/ 960691 w 1064006"/>
                <a:gd name="connsiteY22" fmla="*/ 839174 h 1188564"/>
                <a:gd name="connsiteX23" fmla="*/ 532003 w 1064006"/>
                <a:gd name="connsiteY23" fmla="*/ 1188564 h 1188564"/>
                <a:gd name="connsiteX24" fmla="*/ 103315 w 1064006"/>
                <a:gd name="connsiteY24" fmla="*/ 839174 h 1188564"/>
                <a:gd name="connsiteX25" fmla="*/ 102463 w 1064006"/>
                <a:gd name="connsiteY25" fmla="*/ 830719 h 1188564"/>
                <a:gd name="connsiteX26" fmla="*/ 63334 w 1064006"/>
                <a:gd name="connsiteY26" fmla="*/ 830719 h 1188564"/>
                <a:gd name="connsiteX27" fmla="*/ 0 w 1064006"/>
                <a:gd name="connsiteY27" fmla="*/ 767385 h 1188564"/>
                <a:gd name="connsiteX28" fmla="*/ 63334 w 1064006"/>
                <a:gd name="connsiteY28" fmla="*/ 704051 h 1188564"/>
                <a:gd name="connsiteX29" fmla="*/ 65381 w 1064006"/>
                <a:gd name="connsiteY29" fmla="*/ 704051 h 1188564"/>
                <a:gd name="connsiteX30" fmla="*/ 64774 w 1064006"/>
                <a:gd name="connsiteY30" fmla="*/ 661703 h 1188564"/>
                <a:gd name="connsiteX31" fmla="*/ 63334 w 1064006"/>
                <a:gd name="connsiteY31" fmla="*/ 661703 h 1188564"/>
                <a:gd name="connsiteX32" fmla="*/ 0 w 1064006"/>
                <a:gd name="connsiteY32" fmla="*/ 598369 h 1188564"/>
                <a:gd name="connsiteX33" fmla="*/ 38682 w 1064006"/>
                <a:gd name="connsiteY33" fmla="*/ 540012 h 1188564"/>
                <a:gd name="connsiteX34" fmla="*/ 62960 w 1064006"/>
                <a:gd name="connsiteY34" fmla="*/ 535110 h 1188564"/>
                <a:gd name="connsiteX35" fmla="*/ 62349 w 1064006"/>
                <a:gd name="connsiteY35" fmla="*/ 492488 h 1188564"/>
                <a:gd name="connsiteX36" fmla="*/ 38682 w 1064006"/>
                <a:gd name="connsiteY36" fmla="*/ 487710 h 1188564"/>
                <a:gd name="connsiteX37" fmla="*/ 0 w 1064006"/>
                <a:gd name="connsiteY37" fmla="*/ 429353 h 1188564"/>
                <a:gd name="connsiteX38" fmla="*/ 38682 w 1064006"/>
                <a:gd name="connsiteY38" fmla="*/ 370996 h 1188564"/>
                <a:gd name="connsiteX39" fmla="*/ 60544 w 1064006"/>
                <a:gd name="connsiteY39" fmla="*/ 366582 h 1188564"/>
                <a:gd name="connsiteX40" fmla="*/ 59920 w 1064006"/>
                <a:gd name="connsiteY40" fmla="*/ 322982 h 1188564"/>
                <a:gd name="connsiteX41" fmla="*/ 38682 w 1064006"/>
                <a:gd name="connsiteY41" fmla="*/ 318695 h 1188564"/>
                <a:gd name="connsiteX42" fmla="*/ 0 w 1064006"/>
                <a:gd name="connsiteY42" fmla="*/ 260338 h 1188564"/>
                <a:gd name="connsiteX43" fmla="*/ 38682 w 1064006"/>
                <a:gd name="connsiteY43" fmla="*/ 201981 h 1188564"/>
                <a:gd name="connsiteX44" fmla="*/ 58129 w 1064006"/>
                <a:gd name="connsiteY44" fmla="*/ 198055 h 1188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64006" h="1188564">
                  <a:moveTo>
                    <a:pt x="55291" y="0"/>
                  </a:moveTo>
                  <a:lnTo>
                    <a:pt x="1008717" y="0"/>
                  </a:lnTo>
                  <a:lnTo>
                    <a:pt x="1005879" y="198055"/>
                  </a:lnTo>
                  <a:lnTo>
                    <a:pt x="1025324" y="201981"/>
                  </a:lnTo>
                  <a:cubicBezTo>
                    <a:pt x="1048056" y="211596"/>
                    <a:pt x="1064006" y="234104"/>
                    <a:pt x="1064006" y="260338"/>
                  </a:cubicBezTo>
                  <a:cubicBezTo>
                    <a:pt x="1064006" y="286571"/>
                    <a:pt x="1048056" y="309080"/>
                    <a:pt x="1025324" y="318695"/>
                  </a:cubicBezTo>
                  <a:lnTo>
                    <a:pt x="1004089" y="322982"/>
                  </a:lnTo>
                  <a:lnTo>
                    <a:pt x="1003464" y="366582"/>
                  </a:lnTo>
                  <a:lnTo>
                    <a:pt x="1025324" y="370996"/>
                  </a:lnTo>
                  <a:cubicBezTo>
                    <a:pt x="1048056" y="380611"/>
                    <a:pt x="1064006" y="403119"/>
                    <a:pt x="1064006" y="429353"/>
                  </a:cubicBezTo>
                  <a:cubicBezTo>
                    <a:pt x="1064006" y="455586"/>
                    <a:pt x="1048056" y="478095"/>
                    <a:pt x="1025324" y="487710"/>
                  </a:cubicBezTo>
                  <a:lnTo>
                    <a:pt x="1001659" y="492487"/>
                  </a:lnTo>
                  <a:lnTo>
                    <a:pt x="1001049" y="535111"/>
                  </a:lnTo>
                  <a:lnTo>
                    <a:pt x="1025324" y="540012"/>
                  </a:lnTo>
                  <a:cubicBezTo>
                    <a:pt x="1048056" y="549627"/>
                    <a:pt x="1064006" y="572135"/>
                    <a:pt x="1064006" y="598369"/>
                  </a:cubicBezTo>
                  <a:cubicBezTo>
                    <a:pt x="1064006" y="633347"/>
                    <a:pt x="1035650" y="661703"/>
                    <a:pt x="1000672" y="661703"/>
                  </a:cubicBezTo>
                  <a:lnTo>
                    <a:pt x="999234" y="661703"/>
                  </a:lnTo>
                  <a:lnTo>
                    <a:pt x="998628" y="704051"/>
                  </a:lnTo>
                  <a:lnTo>
                    <a:pt x="1000672" y="704051"/>
                  </a:lnTo>
                  <a:cubicBezTo>
                    <a:pt x="1035650" y="704051"/>
                    <a:pt x="1064006" y="732407"/>
                    <a:pt x="1064006" y="767385"/>
                  </a:cubicBezTo>
                  <a:cubicBezTo>
                    <a:pt x="1064006" y="802363"/>
                    <a:pt x="1035650" y="830719"/>
                    <a:pt x="1000672" y="830719"/>
                  </a:cubicBezTo>
                  <a:lnTo>
                    <a:pt x="961543" y="830719"/>
                  </a:lnTo>
                  <a:lnTo>
                    <a:pt x="960691" y="839174"/>
                  </a:lnTo>
                  <a:cubicBezTo>
                    <a:pt x="919889" y="1038571"/>
                    <a:pt x="743463" y="1188564"/>
                    <a:pt x="532003" y="1188564"/>
                  </a:cubicBezTo>
                  <a:cubicBezTo>
                    <a:pt x="320544" y="1188564"/>
                    <a:pt x="144118" y="1038571"/>
                    <a:pt x="103315" y="839174"/>
                  </a:cubicBezTo>
                  <a:lnTo>
                    <a:pt x="102463" y="830719"/>
                  </a:lnTo>
                  <a:lnTo>
                    <a:pt x="63334" y="830719"/>
                  </a:lnTo>
                  <a:cubicBezTo>
                    <a:pt x="28356" y="830719"/>
                    <a:pt x="0" y="802363"/>
                    <a:pt x="0" y="767385"/>
                  </a:cubicBezTo>
                  <a:cubicBezTo>
                    <a:pt x="0" y="732407"/>
                    <a:pt x="28356" y="704051"/>
                    <a:pt x="63334" y="704051"/>
                  </a:cubicBezTo>
                  <a:lnTo>
                    <a:pt x="65381" y="704051"/>
                  </a:lnTo>
                  <a:lnTo>
                    <a:pt x="64774" y="661703"/>
                  </a:lnTo>
                  <a:lnTo>
                    <a:pt x="63334" y="661703"/>
                  </a:lnTo>
                  <a:cubicBezTo>
                    <a:pt x="28356" y="661703"/>
                    <a:pt x="0" y="633347"/>
                    <a:pt x="0" y="598369"/>
                  </a:cubicBezTo>
                  <a:cubicBezTo>
                    <a:pt x="0" y="572135"/>
                    <a:pt x="15950" y="549627"/>
                    <a:pt x="38682" y="540012"/>
                  </a:cubicBezTo>
                  <a:lnTo>
                    <a:pt x="62960" y="535110"/>
                  </a:lnTo>
                  <a:lnTo>
                    <a:pt x="62349" y="492488"/>
                  </a:lnTo>
                  <a:lnTo>
                    <a:pt x="38682" y="487710"/>
                  </a:lnTo>
                  <a:cubicBezTo>
                    <a:pt x="15950" y="478095"/>
                    <a:pt x="0" y="455586"/>
                    <a:pt x="0" y="429353"/>
                  </a:cubicBezTo>
                  <a:cubicBezTo>
                    <a:pt x="0" y="403119"/>
                    <a:pt x="15950" y="380611"/>
                    <a:pt x="38682" y="370996"/>
                  </a:cubicBezTo>
                  <a:lnTo>
                    <a:pt x="60544" y="366582"/>
                  </a:lnTo>
                  <a:lnTo>
                    <a:pt x="59920" y="322982"/>
                  </a:lnTo>
                  <a:lnTo>
                    <a:pt x="38682" y="318695"/>
                  </a:lnTo>
                  <a:cubicBezTo>
                    <a:pt x="15950" y="309080"/>
                    <a:pt x="0" y="286571"/>
                    <a:pt x="0" y="260338"/>
                  </a:cubicBezTo>
                  <a:cubicBezTo>
                    <a:pt x="0" y="234104"/>
                    <a:pt x="15950" y="211596"/>
                    <a:pt x="38682" y="201981"/>
                  </a:cubicBezTo>
                  <a:lnTo>
                    <a:pt x="58129" y="198055"/>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240" name="Oval 239"/>
            <p:cNvSpPr/>
            <p:nvPr/>
          </p:nvSpPr>
          <p:spPr>
            <a:xfrm>
              <a:off x="10089587" y="5472183"/>
              <a:ext cx="80505" cy="8050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241" name="Oval 240"/>
            <p:cNvSpPr/>
            <p:nvPr/>
          </p:nvSpPr>
          <p:spPr>
            <a:xfrm>
              <a:off x="10466195" y="5472183"/>
              <a:ext cx="58571" cy="5857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242" name="Oval 241"/>
            <p:cNvSpPr/>
            <p:nvPr/>
          </p:nvSpPr>
          <p:spPr>
            <a:xfrm>
              <a:off x="10285560" y="5486732"/>
              <a:ext cx="58571" cy="5857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243" name="Oval 242"/>
            <p:cNvSpPr/>
            <p:nvPr/>
          </p:nvSpPr>
          <p:spPr>
            <a:xfrm>
              <a:off x="9964362" y="5253986"/>
              <a:ext cx="80505" cy="8050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244" name="Oval 243"/>
            <p:cNvSpPr/>
            <p:nvPr/>
          </p:nvSpPr>
          <p:spPr>
            <a:xfrm>
              <a:off x="9827465" y="5043803"/>
              <a:ext cx="80505" cy="8050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245" name="Oval 244"/>
            <p:cNvSpPr/>
            <p:nvPr/>
          </p:nvSpPr>
          <p:spPr>
            <a:xfrm>
              <a:off x="9791656" y="4779359"/>
              <a:ext cx="80505" cy="8050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246" name="Oval 245"/>
            <p:cNvSpPr/>
            <p:nvPr/>
          </p:nvSpPr>
          <p:spPr>
            <a:xfrm>
              <a:off x="9923859" y="4471861"/>
              <a:ext cx="80505" cy="8050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247" name="Oval 246"/>
            <p:cNvSpPr/>
            <p:nvPr/>
          </p:nvSpPr>
          <p:spPr>
            <a:xfrm>
              <a:off x="10132813" y="4335454"/>
              <a:ext cx="80505" cy="8050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248" name="Oval 247"/>
            <p:cNvSpPr/>
            <p:nvPr/>
          </p:nvSpPr>
          <p:spPr>
            <a:xfrm>
              <a:off x="10384185" y="4321957"/>
              <a:ext cx="80505" cy="8050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249" name="Oval 248"/>
            <p:cNvSpPr/>
            <p:nvPr/>
          </p:nvSpPr>
          <p:spPr>
            <a:xfrm>
              <a:off x="10653730" y="4492854"/>
              <a:ext cx="80505" cy="8050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250" name="Oval 249"/>
            <p:cNvSpPr/>
            <p:nvPr/>
          </p:nvSpPr>
          <p:spPr>
            <a:xfrm>
              <a:off x="10753572" y="4748356"/>
              <a:ext cx="80505" cy="8050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251" name="Oval 250"/>
            <p:cNvSpPr/>
            <p:nvPr/>
          </p:nvSpPr>
          <p:spPr>
            <a:xfrm>
              <a:off x="10730565" y="5025362"/>
              <a:ext cx="80505" cy="8050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252" name="Oval 251"/>
            <p:cNvSpPr/>
            <p:nvPr/>
          </p:nvSpPr>
          <p:spPr>
            <a:xfrm>
              <a:off x="10580529" y="5272438"/>
              <a:ext cx="58571" cy="5857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253" name="Oval 252"/>
            <p:cNvSpPr/>
            <p:nvPr/>
          </p:nvSpPr>
          <p:spPr>
            <a:xfrm>
              <a:off x="10173690" y="5228276"/>
              <a:ext cx="58571" cy="5857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254" name="Oval 253"/>
            <p:cNvSpPr/>
            <p:nvPr/>
          </p:nvSpPr>
          <p:spPr>
            <a:xfrm>
              <a:off x="10065146" y="4745903"/>
              <a:ext cx="124487" cy="124487"/>
            </a:xfrm>
            <a:prstGeom prst="ellipse">
              <a:avLst/>
            </a:prstGeom>
            <a:solidFill>
              <a:srgbClr val="7F8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255" name="Oval 254"/>
            <p:cNvSpPr/>
            <p:nvPr/>
          </p:nvSpPr>
          <p:spPr>
            <a:xfrm>
              <a:off x="10315380" y="5000840"/>
              <a:ext cx="181952" cy="181952"/>
            </a:xfrm>
            <a:prstGeom prst="ellipse">
              <a:avLst/>
            </a:prstGeom>
            <a:solidFill>
              <a:srgbClr val="7F8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256" name="Oval 255"/>
            <p:cNvSpPr/>
            <p:nvPr/>
          </p:nvSpPr>
          <p:spPr>
            <a:xfrm>
              <a:off x="10195795" y="4942268"/>
              <a:ext cx="58571" cy="5857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257" name="Oval 256"/>
            <p:cNvSpPr/>
            <p:nvPr/>
          </p:nvSpPr>
          <p:spPr>
            <a:xfrm>
              <a:off x="9998108" y="4964398"/>
              <a:ext cx="58571" cy="5857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258" name="Oval 257"/>
            <p:cNvSpPr/>
            <p:nvPr/>
          </p:nvSpPr>
          <p:spPr>
            <a:xfrm>
              <a:off x="10313412" y="4520687"/>
              <a:ext cx="58571" cy="5857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259" name="Oval 258"/>
            <p:cNvSpPr/>
            <p:nvPr/>
          </p:nvSpPr>
          <p:spPr>
            <a:xfrm>
              <a:off x="10397492" y="4671161"/>
              <a:ext cx="80505" cy="80505"/>
            </a:xfrm>
            <a:prstGeom prst="ellipse">
              <a:avLst/>
            </a:prstGeom>
            <a:solidFill>
              <a:srgbClr val="7F8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260" name="Oval 259"/>
            <p:cNvSpPr/>
            <p:nvPr/>
          </p:nvSpPr>
          <p:spPr>
            <a:xfrm>
              <a:off x="10588544" y="4883893"/>
              <a:ext cx="80505" cy="8050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261" name="Oval 260"/>
            <p:cNvSpPr/>
            <p:nvPr/>
          </p:nvSpPr>
          <p:spPr>
            <a:xfrm>
              <a:off x="10069807" y="4521669"/>
              <a:ext cx="124487" cy="12448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sp>
          <p:nvSpPr>
            <p:cNvPr id="262" name="Oval 261"/>
            <p:cNvSpPr/>
            <p:nvPr/>
          </p:nvSpPr>
          <p:spPr>
            <a:xfrm>
              <a:off x="10365866" y="4870895"/>
              <a:ext cx="58571" cy="5857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90204" pitchFamily="34" charset="0"/>
                <a:ea typeface="微软雅黑" panose="020B0503020204020204" pitchFamily="34" charset="-122"/>
                <a:sym typeface="Arial" panose="020B0604020202090204" pitchFamily="34" charset="0"/>
              </a:endParaRPr>
            </a:p>
          </p:txBody>
        </p:sp>
        <p:cxnSp>
          <p:nvCxnSpPr>
            <p:cNvPr id="263" name="Straight Connector 262"/>
            <p:cNvCxnSpPr>
              <a:stCxn id="240" idx="6"/>
              <a:endCxn id="242" idx="2"/>
            </p:cNvCxnSpPr>
            <p:nvPr/>
          </p:nvCxnSpPr>
          <p:spPr>
            <a:xfrm>
              <a:off x="10170092" y="5512436"/>
              <a:ext cx="115469" cy="3582"/>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a:stCxn id="242" idx="6"/>
              <a:endCxn id="241" idx="2"/>
            </p:cNvCxnSpPr>
            <p:nvPr/>
          </p:nvCxnSpPr>
          <p:spPr>
            <a:xfrm flipV="1">
              <a:off x="10344132" y="5501469"/>
              <a:ext cx="122063" cy="14549"/>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a:stCxn id="241" idx="7"/>
              <a:endCxn id="252" idx="3"/>
            </p:cNvCxnSpPr>
            <p:nvPr/>
          </p:nvCxnSpPr>
          <p:spPr>
            <a:xfrm flipV="1">
              <a:off x="10516189" y="5322431"/>
              <a:ext cx="72918" cy="158330"/>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a:stCxn id="252" idx="7"/>
              <a:endCxn id="251" idx="3"/>
            </p:cNvCxnSpPr>
            <p:nvPr/>
          </p:nvCxnSpPr>
          <p:spPr>
            <a:xfrm flipV="1">
              <a:off x="10630522" y="5094077"/>
              <a:ext cx="111832" cy="186938"/>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a:stCxn id="251" idx="0"/>
              <a:endCxn id="250" idx="4"/>
            </p:cNvCxnSpPr>
            <p:nvPr/>
          </p:nvCxnSpPr>
          <p:spPr>
            <a:xfrm flipV="1">
              <a:off x="10770817" y="4828860"/>
              <a:ext cx="23007" cy="196502"/>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a:stCxn id="250" idx="0"/>
              <a:endCxn id="249" idx="5"/>
            </p:cNvCxnSpPr>
            <p:nvPr/>
          </p:nvCxnSpPr>
          <p:spPr>
            <a:xfrm flipH="1" flipV="1">
              <a:off x="10722446" y="4561570"/>
              <a:ext cx="71379" cy="186786"/>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a:stCxn id="249" idx="1"/>
              <a:endCxn id="248" idx="6"/>
            </p:cNvCxnSpPr>
            <p:nvPr/>
          </p:nvCxnSpPr>
          <p:spPr>
            <a:xfrm flipH="1" flipV="1">
              <a:off x="10464689" y="4362209"/>
              <a:ext cx="200831" cy="142435"/>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a:stCxn id="248" idx="2"/>
              <a:endCxn id="247" idx="6"/>
            </p:cNvCxnSpPr>
            <p:nvPr/>
          </p:nvCxnSpPr>
          <p:spPr>
            <a:xfrm flipH="1">
              <a:off x="10213318" y="4362209"/>
              <a:ext cx="170866" cy="13497"/>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a:stCxn id="247" idx="2"/>
              <a:endCxn id="246" idx="7"/>
            </p:cNvCxnSpPr>
            <p:nvPr/>
          </p:nvCxnSpPr>
          <p:spPr>
            <a:xfrm flipH="1">
              <a:off x="9992575" y="4375706"/>
              <a:ext cx="140239" cy="107944"/>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a:stCxn id="246" idx="3"/>
              <a:endCxn id="245" idx="0"/>
            </p:cNvCxnSpPr>
            <p:nvPr/>
          </p:nvCxnSpPr>
          <p:spPr>
            <a:xfrm flipH="1">
              <a:off x="9831908" y="4540576"/>
              <a:ext cx="103741" cy="238783"/>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a:stCxn id="245" idx="4"/>
              <a:endCxn id="244" idx="0"/>
            </p:cNvCxnSpPr>
            <p:nvPr/>
          </p:nvCxnSpPr>
          <p:spPr>
            <a:xfrm>
              <a:off x="9831908" y="4859864"/>
              <a:ext cx="35809" cy="183939"/>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a:stCxn id="244" idx="5"/>
              <a:endCxn id="243" idx="1"/>
            </p:cNvCxnSpPr>
            <p:nvPr/>
          </p:nvCxnSpPr>
          <p:spPr>
            <a:xfrm>
              <a:off x="9896180" y="5112518"/>
              <a:ext cx="79972" cy="153258"/>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a:stCxn id="243" idx="4"/>
              <a:endCxn id="240" idx="1"/>
            </p:cNvCxnSpPr>
            <p:nvPr/>
          </p:nvCxnSpPr>
          <p:spPr>
            <a:xfrm>
              <a:off x="10004614" y="5334491"/>
              <a:ext cx="96762" cy="149482"/>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a:stCxn id="240" idx="7"/>
              <a:endCxn id="253" idx="4"/>
            </p:cNvCxnSpPr>
            <p:nvPr/>
          </p:nvCxnSpPr>
          <p:spPr>
            <a:xfrm flipV="1">
              <a:off x="10158302" y="5286847"/>
              <a:ext cx="44674" cy="197125"/>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a:stCxn id="253" idx="6"/>
              <a:endCxn id="252" idx="2"/>
            </p:cNvCxnSpPr>
            <p:nvPr/>
          </p:nvCxnSpPr>
          <p:spPr>
            <a:xfrm>
              <a:off x="10232262" y="5257562"/>
              <a:ext cx="348267" cy="44162"/>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a:stCxn id="253" idx="5"/>
              <a:endCxn id="242" idx="0"/>
            </p:cNvCxnSpPr>
            <p:nvPr/>
          </p:nvCxnSpPr>
          <p:spPr>
            <a:xfrm>
              <a:off x="10223684" y="5278270"/>
              <a:ext cx="91163" cy="208462"/>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a:stCxn id="241" idx="1"/>
              <a:endCxn id="253" idx="5"/>
            </p:cNvCxnSpPr>
            <p:nvPr/>
          </p:nvCxnSpPr>
          <p:spPr>
            <a:xfrm flipH="1" flipV="1">
              <a:off x="10223684" y="5278270"/>
              <a:ext cx="251089" cy="202491"/>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a:stCxn id="253" idx="1"/>
              <a:endCxn id="257" idx="5"/>
            </p:cNvCxnSpPr>
            <p:nvPr/>
          </p:nvCxnSpPr>
          <p:spPr>
            <a:xfrm flipH="1" flipV="1">
              <a:off x="10048101" y="5014392"/>
              <a:ext cx="134166" cy="222462"/>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a:stCxn id="243" idx="7"/>
              <a:endCxn id="253" idx="2"/>
            </p:cNvCxnSpPr>
            <p:nvPr/>
          </p:nvCxnSpPr>
          <p:spPr>
            <a:xfrm flipV="1">
              <a:off x="10033077" y="5257562"/>
              <a:ext cx="140613" cy="8214"/>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a:stCxn id="257" idx="3"/>
              <a:endCxn id="244" idx="7"/>
            </p:cNvCxnSpPr>
            <p:nvPr/>
          </p:nvCxnSpPr>
          <p:spPr>
            <a:xfrm flipH="1">
              <a:off x="9896180" y="5014392"/>
              <a:ext cx="110506" cy="41201"/>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a:stCxn id="243" idx="0"/>
              <a:endCxn id="257" idx="4"/>
            </p:cNvCxnSpPr>
            <p:nvPr/>
          </p:nvCxnSpPr>
          <p:spPr>
            <a:xfrm flipV="1">
              <a:off x="10004614" y="5022970"/>
              <a:ext cx="22779" cy="231017"/>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a:stCxn id="257" idx="0"/>
              <a:endCxn id="246" idx="4"/>
            </p:cNvCxnSpPr>
            <p:nvPr/>
          </p:nvCxnSpPr>
          <p:spPr>
            <a:xfrm flipH="1" flipV="1">
              <a:off x="9964112" y="4552365"/>
              <a:ext cx="63282" cy="412033"/>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a:stCxn id="257" idx="1"/>
              <a:endCxn id="245" idx="6"/>
            </p:cNvCxnSpPr>
            <p:nvPr/>
          </p:nvCxnSpPr>
          <p:spPr>
            <a:xfrm flipH="1" flipV="1">
              <a:off x="9872161" y="4819611"/>
              <a:ext cx="134525" cy="153364"/>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a:stCxn id="246" idx="6"/>
              <a:endCxn id="261" idx="1"/>
            </p:cNvCxnSpPr>
            <p:nvPr/>
          </p:nvCxnSpPr>
          <p:spPr>
            <a:xfrm>
              <a:off x="10004364" y="4512113"/>
              <a:ext cx="83673" cy="27787"/>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a:stCxn id="261" idx="4"/>
              <a:endCxn id="254" idx="0"/>
            </p:cNvCxnSpPr>
            <p:nvPr/>
          </p:nvCxnSpPr>
          <p:spPr>
            <a:xfrm flipH="1">
              <a:off x="10127389" y="4646156"/>
              <a:ext cx="4661" cy="99747"/>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a:stCxn id="254" idx="5"/>
              <a:endCxn id="256" idx="1"/>
            </p:cNvCxnSpPr>
            <p:nvPr/>
          </p:nvCxnSpPr>
          <p:spPr>
            <a:xfrm>
              <a:off x="10171402" y="4852159"/>
              <a:ext cx="32971" cy="98687"/>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a:stCxn id="256" idx="5"/>
              <a:endCxn id="255" idx="1"/>
            </p:cNvCxnSpPr>
            <p:nvPr/>
          </p:nvCxnSpPr>
          <p:spPr>
            <a:xfrm>
              <a:off x="10245789" y="4992262"/>
              <a:ext cx="96237" cy="35224"/>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a:stCxn id="255" idx="5"/>
              <a:endCxn id="252" idx="1"/>
            </p:cNvCxnSpPr>
            <p:nvPr/>
          </p:nvCxnSpPr>
          <p:spPr>
            <a:xfrm>
              <a:off x="10470686" y="5156145"/>
              <a:ext cx="118421" cy="124870"/>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91" name="Straight Connector 290"/>
            <p:cNvCxnSpPr>
              <a:stCxn id="255" idx="3"/>
              <a:endCxn id="253" idx="7"/>
            </p:cNvCxnSpPr>
            <p:nvPr/>
          </p:nvCxnSpPr>
          <p:spPr>
            <a:xfrm flipH="1">
              <a:off x="10223684" y="5156145"/>
              <a:ext cx="118343" cy="80708"/>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a:stCxn id="256" idx="3"/>
              <a:endCxn id="257" idx="6"/>
            </p:cNvCxnSpPr>
            <p:nvPr/>
          </p:nvCxnSpPr>
          <p:spPr>
            <a:xfrm flipH="1">
              <a:off x="10056679" y="4992262"/>
              <a:ext cx="147694" cy="1422"/>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a:stCxn id="254" idx="3"/>
              <a:endCxn id="257" idx="7"/>
            </p:cNvCxnSpPr>
            <p:nvPr/>
          </p:nvCxnSpPr>
          <p:spPr>
            <a:xfrm flipH="1">
              <a:off x="10048101" y="4852159"/>
              <a:ext cx="35275" cy="120817"/>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a:stCxn id="254" idx="7"/>
              <a:endCxn id="258" idx="3"/>
            </p:cNvCxnSpPr>
            <p:nvPr/>
          </p:nvCxnSpPr>
          <p:spPr>
            <a:xfrm flipV="1">
              <a:off x="10171402" y="4570680"/>
              <a:ext cx="150588" cy="193453"/>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a:stCxn id="258" idx="7"/>
              <a:endCxn id="248" idx="3"/>
            </p:cNvCxnSpPr>
            <p:nvPr/>
          </p:nvCxnSpPr>
          <p:spPr>
            <a:xfrm flipV="1">
              <a:off x="10363406" y="4390672"/>
              <a:ext cx="32568" cy="138592"/>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a:stCxn id="261" idx="7"/>
              <a:endCxn id="248" idx="3"/>
            </p:cNvCxnSpPr>
            <p:nvPr/>
          </p:nvCxnSpPr>
          <p:spPr>
            <a:xfrm flipV="1">
              <a:off x="10176062" y="4390672"/>
              <a:ext cx="219912" cy="149228"/>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a:stCxn id="247" idx="5"/>
              <a:endCxn id="258" idx="1"/>
            </p:cNvCxnSpPr>
            <p:nvPr/>
          </p:nvCxnSpPr>
          <p:spPr>
            <a:xfrm>
              <a:off x="10201529" y="4404169"/>
              <a:ext cx="120462" cy="125096"/>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a:stCxn id="259" idx="7"/>
              <a:endCxn id="249" idx="3"/>
            </p:cNvCxnSpPr>
            <p:nvPr/>
          </p:nvCxnSpPr>
          <p:spPr>
            <a:xfrm flipV="1">
              <a:off x="10466207" y="4561570"/>
              <a:ext cx="199313" cy="121381"/>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a:stCxn id="259" idx="0"/>
              <a:endCxn id="248" idx="4"/>
            </p:cNvCxnSpPr>
            <p:nvPr/>
          </p:nvCxnSpPr>
          <p:spPr>
            <a:xfrm flipH="1" flipV="1">
              <a:off x="10424437" y="4402462"/>
              <a:ext cx="13308" cy="268699"/>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a:stCxn id="259" idx="1"/>
              <a:endCxn id="258" idx="5"/>
            </p:cNvCxnSpPr>
            <p:nvPr/>
          </p:nvCxnSpPr>
          <p:spPr>
            <a:xfrm flipH="1" flipV="1">
              <a:off x="10363406" y="4570680"/>
              <a:ext cx="45876" cy="112270"/>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01" name="Straight Connector 300"/>
            <p:cNvCxnSpPr>
              <a:stCxn id="262" idx="0"/>
              <a:endCxn id="259" idx="4"/>
            </p:cNvCxnSpPr>
            <p:nvPr/>
          </p:nvCxnSpPr>
          <p:spPr>
            <a:xfrm flipV="1">
              <a:off x="10395151" y="4751665"/>
              <a:ext cx="42593" cy="119229"/>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a:stCxn id="262" idx="4"/>
              <a:endCxn id="255" idx="0"/>
            </p:cNvCxnSpPr>
            <p:nvPr/>
          </p:nvCxnSpPr>
          <p:spPr>
            <a:xfrm>
              <a:off x="10395151" y="4929466"/>
              <a:ext cx="11205" cy="71374"/>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a:stCxn id="262" idx="1"/>
              <a:endCxn id="254" idx="6"/>
            </p:cNvCxnSpPr>
            <p:nvPr/>
          </p:nvCxnSpPr>
          <p:spPr>
            <a:xfrm flipH="1" flipV="1">
              <a:off x="10189633" y="4808146"/>
              <a:ext cx="184811" cy="71326"/>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a:stCxn id="255" idx="7"/>
              <a:endCxn id="260" idx="3"/>
            </p:cNvCxnSpPr>
            <p:nvPr/>
          </p:nvCxnSpPr>
          <p:spPr>
            <a:xfrm flipV="1">
              <a:off x="10470686" y="4952608"/>
              <a:ext cx="129648" cy="74877"/>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05" name="Straight Connector 304"/>
            <p:cNvCxnSpPr>
              <a:stCxn id="260" idx="0"/>
              <a:endCxn id="249" idx="4"/>
            </p:cNvCxnSpPr>
            <p:nvPr/>
          </p:nvCxnSpPr>
          <p:spPr>
            <a:xfrm flipV="1">
              <a:off x="10628797" y="4573359"/>
              <a:ext cx="65186" cy="310534"/>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a:stCxn id="260" idx="1"/>
              <a:endCxn id="259" idx="5"/>
            </p:cNvCxnSpPr>
            <p:nvPr/>
          </p:nvCxnSpPr>
          <p:spPr>
            <a:xfrm flipH="1" flipV="1">
              <a:off x="10466207" y="4739876"/>
              <a:ext cx="134126" cy="155807"/>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a:stCxn id="260" idx="7"/>
              <a:endCxn id="250" idx="3"/>
            </p:cNvCxnSpPr>
            <p:nvPr/>
          </p:nvCxnSpPr>
          <p:spPr>
            <a:xfrm flipV="1">
              <a:off x="10657259" y="4817071"/>
              <a:ext cx="108102" cy="78612"/>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a:stCxn id="260" idx="5"/>
              <a:endCxn id="251" idx="1"/>
            </p:cNvCxnSpPr>
            <p:nvPr/>
          </p:nvCxnSpPr>
          <p:spPr>
            <a:xfrm>
              <a:off x="10657259" y="4952608"/>
              <a:ext cx="85095" cy="84543"/>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a:stCxn id="252" idx="0"/>
              <a:endCxn id="260" idx="4"/>
            </p:cNvCxnSpPr>
            <p:nvPr/>
          </p:nvCxnSpPr>
          <p:spPr>
            <a:xfrm flipV="1">
              <a:off x="10609815" y="4964398"/>
              <a:ext cx="18982" cy="308040"/>
            </a:xfrm>
            <a:prstGeom prst="line">
              <a:avLst/>
            </a:prstGeom>
            <a:ln w="31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228" name="KSO_Shape"/>
          <p:cNvSpPr/>
          <p:nvPr/>
        </p:nvSpPr>
        <p:spPr bwMode="auto">
          <a:xfrm>
            <a:off x="818169" y="3004696"/>
            <a:ext cx="402132" cy="343153"/>
          </a:xfrm>
          <a:custGeom>
            <a:avLst/>
            <a:gdLst>
              <a:gd name="T0" fmla="*/ 1467173 w 3549651"/>
              <a:gd name="T1" fmla="*/ 2801186 h 3030537"/>
              <a:gd name="T2" fmla="*/ 3546160 w 3549651"/>
              <a:gd name="T3" fmla="*/ 2475237 h 3030537"/>
              <a:gd name="T4" fmla="*/ 3202089 w 3549651"/>
              <a:gd name="T5" fmla="*/ 2691437 h 3030537"/>
              <a:gd name="T6" fmla="*/ 2656781 w 3549651"/>
              <a:gd name="T7" fmla="*/ 2671725 h 3030537"/>
              <a:gd name="T8" fmla="*/ 2970870 w 3549651"/>
              <a:gd name="T9" fmla="*/ 1932623 h 3030537"/>
              <a:gd name="T10" fmla="*/ 2842055 w 3549651"/>
              <a:gd name="T11" fmla="*/ 2061210 h 3030537"/>
              <a:gd name="T12" fmla="*/ 3048286 w 3549651"/>
              <a:gd name="T13" fmla="*/ 2235200 h 3030537"/>
              <a:gd name="T14" fmla="*/ 3041940 w 3549651"/>
              <a:gd name="T15" fmla="*/ 2302193 h 3030537"/>
              <a:gd name="T16" fmla="*/ 2899799 w 3549651"/>
              <a:gd name="T17" fmla="*/ 2268220 h 3030537"/>
              <a:gd name="T18" fmla="*/ 2837930 w 3549651"/>
              <a:gd name="T19" fmla="*/ 2310765 h 3030537"/>
              <a:gd name="T20" fmla="*/ 2968014 w 3549651"/>
              <a:gd name="T21" fmla="*/ 2412048 h 3030537"/>
              <a:gd name="T22" fmla="*/ 3131412 w 3549651"/>
              <a:gd name="T23" fmla="*/ 2329815 h 3030537"/>
              <a:gd name="T24" fmla="*/ 3109520 w 3549651"/>
              <a:gd name="T25" fmla="*/ 2184718 h 3030537"/>
              <a:gd name="T26" fmla="*/ 2922961 w 3549651"/>
              <a:gd name="T27" fmla="*/ 2085023 h 3030537"/>
              <a:gd name="T28" fmla="*/ 3032422 w 3549651"/>
              <a:gd name="T29" fmla="*/ 2045335 h 3030537"/>
              <a:gd name="T30" fmla="*/ 3135537 w 3549651"/>
              <a:gd name="T31" fmla="*/ 2071370 h 3030537"/>
              <a:gd name="T32" fmla="*/ 3054314 w 3549651"/>
              <a:gd name="T33" fmla="*/ 1982470 h 3030537"/>
              <a:gd name="T34" fmla="*/ 3192012 w 3549651"/>
              <a:gd name="T35" fmla="*/ 1921193 h 3030537"/>
              <a:gd name="T36" fmla="*/ 3435365 w 3549651"/>
              <a:gd name="T37" fmla="*/ 2266315 h 3030537"/>
              <a:gd name="T38" fmla="*/ 2550476 w 3549651"/>
              <a:gd name="T39" fmla="*/ 2353628 h 3030537"/>
              <a:gd name="T40" fmla="*/ 2704356 w 3549651"/>
              <a:gd name="T41" fmla="*/ 2034223 h 3030537"/>
              <a:gd name="T42" fmla="*/ 3157240 w 3549651"/>
              <a:gd name="T43" fmla="*/ 1786255 h 3030537"/>
              <a:gd name="T44" fmla="*/ 2866305 w 3549651"/>
              <a:gd name="T45" fmla="*/ 1836738 h 3030537"/>
              <a:gd name="T46" fmla="*/ 2845094 w 3549651"/>
              <a:gd name="T47" fmla="*/ 1784033 h 3030537"/>
              <a:gd name="T48" fmla="*/ 1725613 w 3549651"/>
              <a:gd name="T49" fmla="*/ 1796449 h 3030537"/>
              <a:gd name="T50" fmla="*/ 3089168 w 3549651"/>
              <a:gd name="T51" fmla="*/ 1512570 h 3030537"/>
              <a:gd name="T52" fmla="*/ 3077413 w 3549651"/>
              <a:gd name="T53" fmla="*/ 1640840 h 3030537"/>
              <a:gd name="T54" fmla="*/ 3168594 w 3549651"/>
              <a:gd name="T55" fmla="*/ 1534477 h 3030537"/>
              <a:gd name="T56" fmla="*/ 3220061 w 3549651"/>
              <a:gd name="T57" fmla="*/ 1624012 h 3030537"/>
              <a:gd name="T58" fmla="*/ 2806415 w 3549651"/>
              <a:gd name="T59" fmla="*/ 1648142 h 3030537"/>
              <a:gd name="T60" fmla="*/ 2796884 w 3549651"/>
              <a:gd name="T61" fmla="*/ 1542415 h 3030537"/>
              <a:gd name="T62" fmla="*/ 2906808 w 3549651"/>
              <a:gd name="T63" fmla="*/ 1616710 h 3030537"/>
              <a:gd name="T64" fmla="*/ 2909985 w 3549651"/>
              <a:gd name="T65" fmla="*/ 1528762 h 3030537"/>
              <a:gd name="T66" fmla="*/ 495617 w 3549651"/>
              <a:gd name="T67" fmla="*/ 1676586 h 3030537"/>
              <a:gd name="T68" fmla="*/ 2370455 w 3549651"/>
              <a:gd name="T69" fmla="*/ 633147 h 3030537"/>
              <a:gd name="T70" fmla="*/ 2926081 w 3549651"/>
              <a:gd name="T71" fmla="*/ 1087945 h 3030537"/>
              <a:gd name="T72" fmla="*/ 3011806 w 3549651"/>
              <a:gd name="T73" fmla="*/ 1130821 h 3030537"/>
              <a:gd name="T74" fmla="*/ 3084196 w 3549651"/>
              <a:gd name="T75" fmla="*/ 1155593 h 3030537"/>
              <a:gd name="T76" fmla="*/ 3131186 w 3549651"/>
              <a:gd name="T77" fmla="*/ 1156546 h 3030537"/>
              <a:gd name="T78" fmla="*/ 3138171 w 3549651"/>
              <a:gd name="T79" fmla="*/ 1506220 h 3030537"/>
              <a:gd name="T80" fmla="*/ 3008948 w 3549651"/>
              <a:gd name="T81" fmla="*/ 1345198 h 3030537"/>
              <a:gd name="T82" fmla="*/ 2881313 w 3549651"/>
              <a:gd name="T83" fmla="*/ 1506537 h 3030537"/>
              <a:gd name="T84" fmla="*/ 2879091 w 3549651"/>
              <a:gd name="T85" fmla="*/ 1140666 h 3030537"/>
              <a:gd name="T86" fmla="*/ 2689861 w 3549651"/>
              <a:gd name="T87" fmla="*/ 951062 h 3030537"/>
              <a:gd name="T88" fmla="*/ 1800760 w 3549651"/>
              <a:gd name="T89" fmla="*/ 464071 h 3030537"/>
              <a:gd name="T90" fmla="*/ 1852446 w 3549651"/>
              <a:gd name="T91" fmla="*/ 559565 h 3030537"/>
              <a:gd name="T92" fmla="*/ 1883838 w 3549651"/>
              <a:gd name="T93" fmla="*/ 456140 h 3030537"/>
              <a:gd name="T94" fmla="*/ 463232 w 3549651"/>
              <a:gd name="T95" fmla="*/ 274650 h 3030537"/>
              <a:gd name="T96" fmla="*/ 522922 w 3549651"/>
              <a:gd name="T97" fmla="*/ 349623 h 3030537"/>
              <a:gd name="T98" fmla="*/ 581025 w 3549651"/>
              <a:gd name="T99" fmla="*/ 356295 h 3030537"/>
              <a:gd name="T100" fmla="*/ 904240 w 3549651"/>
              <a:gd name="T101" fmla="*/ 287040 h 3030537"/>
              <a:gd name="T102" fmla="*/ 1695450 w 3549651"/>
              <a:gd name="T103" fmla="*/ 563106 h 3030537"/>
              <a:gd name="T104" fmla="*/ 722312 w 3549651"/>
              <a:gd name="T105" fmla="*/ 373767 h 3030537"/>
              <a:gd name="T106" fmla="*/ 1077277 w 3549651"/>
              <a:gd name="T107" fmla="*/ 1654666 h 3030537"/>
              <a:gd name="T108" fmla="*/ 1091247 w 3549651"/>
              <a:gd name="T109" fmla="*/ 1707084 h 3030537"/>
              <a:gd name="T110" fmla="*/ 554355 w 3549651"/>
              <a:gd name="T111" fmla="*/ 1905000 h 3030537"/>
              <a:gd name="T112" fmla="*/ 4445 w 3549651"/>
              <a:gd name="T113" fmla="*/ 1701048 h 3030537"/>
              <a:gd name="T114" fmla="*/ 518795 w 3549651"/>
              <a:gd name="T115" fmla="*/ 421738 h 3030537"/>
              <a:gd name="T116" fmla="*/ 429577 w 3549651"/>
              <a:gd name="T117" fmla="*/ 274015 h 3030537"/>
              <a:gd name="T118" fmla="*/ 1918383 w 3549651"/>
              <a:gd name="T119" fmla="*/ 157115 h 3030537"/>
              <a:gd name="T120" fmla="*/ 1760813 w 3549651"/>
              <a:gd name="T121" fmla="*/ 142227 h 3030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549651" h="3030537">
                <a:moveTo>
                  <a:pt x="1319213" y="2925762"/>
                </a:moveTo>
                <a:lnTo>
                  <a:pt x="2373313" y="2925762"/>
                </a:lnTo>
                <a:lnTo>
                  <a:pt x="2373313" y="3030537"/>
                </a:lnTo>
                <a:lnTo>
                  <a:pt x="1319213" y="3030537"/>
                </a:lnTo>
                <a:lnTo>
                  <a:pt x="1319213" y="2925762"/>
                </a:lnTo>
                <a:close/>
                <a:moveTo>
                  <a:pt x="1727737" y="2644775"/>
                </a:moveTo>
                <a:lnTo>
                  <a:pt x="1965105" y="2644775"/>
                </a:lnTo>
                <a:lnTo>
                  <a:pt x="1988937" y="2663139"/>
                </a:lnTo>
                <a:lnTo>
                  <a:pt x="2013088" y="2680237"/>
                </a:lnTo>
                <a:lnTo>
                  <a:pt x="2036920" y="2696384"/>
                </a:lnTo>
                <a:lnTo>
                  <a:pt x="2060116" y="2711582"/>
                </a:lnTo>
                <a:lnTo>
                  <a:pt x="2082995" y="2725830"/>
                </a:lnTo>
                <a:lnTo>
                  <a:pt x="2105238" y="2738811"/>
                </a:lnTo>
                <a:lnTo>
                  <a:pt x="2126528" y="2750526"/>
                </a:lnTo>
                <a:lnTo>
                  <a:pt x="2146230" y="2761608"/>
                </a:lnTo>
                <a:lnTo>
                  <a:pt x="2164342" y="2771107"/>
                </a:lnTo>
                <a:lnTo>
                  <a:pt x="2181183" y="2779655"/>
                </a:lnTo>
                <a:lnTo>
                  <a:pt x="2208193" y="2792954"/>
                </a:lnTo>
                <a:lnTo>
                  <a:pt x="2225988" y="2801186"/>
                </a:lnTo>
                <a:lnTo>
                  <a:pt x="2232025" y="2804035"/>
                </a:lnTo>
                <a:lnTo>
                  <a:pt x="2232025" y="2873375"/>
                </a:lnTo>
                <a:lnTo>
                  <a:pt x="1460500" y="2873375"/>
                </a:lnTo>
                <a:lnTo>
                  <a:pt x="1460500" y="2804035"/>
                </a:lnTo>
                <a:lnTo>
                  <a:pt x="1467173" y="2801186"/>
                </a:lnTo>
                <a:lnTo>
                  <a:pt x="1484650" y="2792954"/>
                </a:lnTo>
                <a:lnTo>
                  <a:pt x="1511977" y="2779655"/>
                </a:lnTo>
                <a:lnTo>
                  <a:pt x="1528501" y="2771107"/>
                </a:lnTo>
                <a:lnTo>
                  <a:pt x="1546613" y="2761608"/>
                </a:lnTo>
                <a:lnTo>
                  <a:pt x="1566632" y="2750526"/>
                </a:lnTo>
                <a:lnTo>
                  <a:pt x="1587604" y="2738811"/>
                </a:lnTo>
                <a:lnTo>
                  <a:pt x="1609848" y="2725830"/>
                </a:lnTo>
                <a:lnTo>
                  <a:pt x="1632727" y="2711582"/>
                </a:lnTo>
                <a:lnTo>
                  <a:pt x="1656241" y="2696384"/>
                </a:lnTo>
                <a:lnTo>
                  <a:pt x="1680073" y="2680237"/>
                </a:lnTo>
                <a:lnTo>
                  <a:pt x="1704223" y="2663139"/>
                </a:lnTo>
                <a:lnTo>
                  <a:pt x="1727737" y="2644775"/>
                </a:lnTo>
                <a:close/>
                <a:moveTo>
                  <a:pt x="2467288" y="2470150"/>
                </a:moveTo>
                <a:lnTo>
                  <a:pt x="2471732" y="2470150"/>
                </a:lnTo>
                <a:lnTo>
                  <a:pt x="2944988" y="2470150"/>
                </a:lnTo>
                <a:lnTo>
                  <a:pt x="2999900" y="2470150"/>
                </a:lnTo>
                <a:lnTo>
                  <a:pt x="3054176" y="2470150"/>
                </a:lnTo>
                <a:lnTo>
                  <a:pt x="3527433" y="2470150"/>
                </a:lnTo>
                <a:lnTo>
                  <a:pt x="3531876" y="2470150"/>
                </a:lnTo>
                <a:lnTo>
                  <a:pt x="3535685" y="2470468"/>
                </a:lnTo>
                <a:lnTo>
                  <a:pt x="3538859" y="2471422"/>
                </a:lnTo>
                <a:lnTo>
                  <a:pt x="3542033" y="2472376"/>
                </a:lnTo>
                <a:lnTo>
                  <a:pt x="3544255" y="2473647"/>
                </a:lnTo>
                <a:lnTo>
                  <a:pt x="3546160" y="2475237"/>
                </a:lnTo>
                <a:lnTo>
                  <a:pt x="3548064" y="2477145"/>
                </a:lnTo>
                <a:lnTo>
                  <a:pt x="3549016" y="2479052"/>
                </a:lnTo>
                <a:lnTo>
                  <a:pt x="3549651" y="2481278"/>
                </a:lnTo>
                <a:lnTo>
                  <a:pt x="3549651" y="2483504"/>
                </a:lnTo>
                <a:lnTo>
                  <a:pt x="3549334" y="2486047"/>
                </a:lnTo>
                <a:lnTo>
                  <a:pt x="3548699" y="2488591"/>
                </a:lnTo>
                <a:lnTo>
                  <a:pt x="3547429" y="2491770"/>
                </a:lnTo>
                <a:lnTo>
                  <a:pt x="3545525" y="2494314"/>
                </a:lnTo>
                <a:lnTo>
                  <a:pt x="3543303" y="2497493"/>
                </a:lnTo>
                <a:lnTo>
                  <a:pt x="3540129" y="2500355"/>
                </a:lnTo>
                <a:lnTo>
                  <a:pt x="3388090" y="2653284"/>
                </a:lnTo>
                <a:lnTo>
                  <a:pt x="3385234" y="2655192"/>
                </a:lnTo>
                <a:lnTo>
                  <a:pt x="3381425" y="2657418"/>
                </a:lnTo>
                <a:lnTo>
                  <a:pt x="3375077" y="2660279"/>
                </a:lnTo>
                <a:lnTo>
                  <a:pt x="3366189" y="2663777"/>
                </a:lnTo>
                <a:lnTo>
                  <a:pt x="3354762" y="2667592"/>
                </a:lnTo>
                <a:lnTo>
                  <a:pt x="3339844" y="2671725"/>
                </a:lnTo>
                <a:lnTo>
                  <a:pt x="3321117" y="2675858"/>
                </a:lnTo>
                <a:lnTo>
                  <a:pt x="3297946" y="2679992"/>
                </a:lnTo>
                <a:lnTo>
                  <a:pt x="3270967" y="2684443"/>
                </a:lnTo>
                <a:lnTo>
                  <a:pt x="3255731" y="2686350"/>
                </a:lnTo>
                <a:lnTo>
                  <a:pt x="3239226" y="2688258"/>
                </a:lnTo>
                <a:lnTo>
                  <a:pt x="3221133" y="2690166"/>
                </a:lnTo>
                <a:lnTo>
                  <a:pt x="3202089" y="2691437"/>
                </a:lnTo>
                <a:lnTo>
                  <a:pt x="3181775" y="2693027"/>
                </a:lnTo>
                <a:lnTo>
                  <a:pt x="3159556" y="2694617"/>
                </a:lnTo>
                <a:lnTo>
                  <a:pt x="3136385" y="2695889"/>
                </a:lnTo>
                <a:lnTo>
                  <a:pt x="3111310" y="2696842"/>
                </a:lnTo>
                <a:lnTo>
                  <a:pt x="3084965" y="2697796"/>
                </a:lnTo>
                <a:lnTo>
                  <a:pt x="3056716" y="2698114"/>
                </a:lnTo>
                <a:lnTo>
                  <a:pt x="3027197" y="2698432"/>
                </a:lnTo>
                <a:lnTo>
                  <a:pt x="2996091" y="2698750"/>
                </a:lnTo>
                <a:lnTo>
                  <a:pt x="2964667" y="2698432"/>
                </a:lnTo>
                <a:lnTo>
                  <a:pt x="2934831" y="2698114"/>
                </a:lnTo>
                <a:lnTo>
                  <a:pt x="2906899" y="2697796"/>
                </a:lnTo>
                <a:lnTo>
                  <a:pt x="2880554" y="2696842"/>
                </a:lnTo>
                <a:lnTo>
                  <a:pt x="2856114" y="2695889"/>
                </a:lnTo>
                <a:lnTo>
                  <a:pt x="2832625" y="2694617"/>
                </a:lnTo>
                <a:lnTo>
                  <a:pt x="2810724" y="2693027"/>
                </a:lnTo>
                <a:lnTo>
                  <a:pt x="2790727" y="2691437"/>
                </a:lnTo>
                <a:lnTo>
                  <a:pt x="2772000" y="2690166"/>
                </a:lnTo>
                <a:lnTo>
                  <a:pt x="2754225" y="2688258"/>
                </a:lnTo>
                <a:lnTo>
                  <a:pt x="2737720" y="2686350"/>
                </a:lnTo>
                <a:lnTo>
                  <a:pt x="2722802" y="2684443"/>
                </a:lnTo>
                <a:lnTo>
                  <a:pt x="2709153" y="2682535"/>
                </a:lnTo>
                <a:lnTo>
                  <a:pt x="2696457" y="2679992"/>
                </a:lnTo>
                <a:lnTo>
                  <a:pt x="2674873" y="2675858"/>
                </a:lnTo>
                <a:lnTo>
                  <a:pt x="2656781" y="2671725"/>
                </a:lnTo>
                <a:lnTo>
                  <a:pt x="2642180" y="2667592"/>
                </a:lnTo>
                <a:lnTo>
                  <a:pt x="2631071" y="2663777"/>
                </a:lnTo>
                <a:lnTo>
                  <a:pt x="2623136" y="2660279"/>
                </a:lnTo>
                <a:lnTo>
                  <a:pt x="2617422" y="2657418"/>
                </a:lnTo>
                <a:lnTo>
                  <a:pt x="2613613" y="2655192"/>
                </a:lnTo>
                <a:lnTo>
                  <a:pt x="2612026" y="2653602"/>
                </a:lnTo>
                <a:lnTo>
                  <a:pt x="2611392" y="2653284"/>
                </a:lnTo>
                <a:lnTo>
                  <a:pt x="2459036" y="2500355"/>
                </a:lnTo>
                <a:lnTo>
                  <a:pt x="2455861" y="2497493"/>
                </a:lnTo>
                <a:lnTo>
                  <a:pt x="2453640" y="2494314"/>
                </a:lnTo>
                <a:lnTo>
                  <a:pt x="2451735" y="2491770"/>
                </a:lnTo>
                <a:lnTo>
                  <a:pt x="2450465" y="2488591"/>
                </a:lnTo>
                <a:lnTo>
                  <a:pt x="2449831" y="2486047"/>
                </a:lnTo>
                <a:lnTo>
                  <a:pt x="2449513" y="2483504"/>
                </a:lnTo>
                <a:lnTo>
                  <a:pt x="2449513" y="2481278"/>
                </a:lnTo>
                <a:lnTo>
                  <a:pt x="2450148" y="2479052"/>
                </a:lnTo>
                <a:lnTo>
                  <a:pt x="2451418" y="2477145"/>
                </a:lnTo>
                <a:lnTo>
                  <a:pt x="2453005" y="2475237"/>
                </a:lnTo>
                <a:lnTo>
                  <a:pt x="2454909" y="2473647"/>
                </a:lnTo>
                <a:lnTo>
                  <a:pt x="2457131" y="2472376"/>
                </a:lnTo>
                <a:lnTo>
                  <a:pt x="2460305" y="2471422"/>
                </a:lnTo>
                <a:lnTo>
                  <a:pt x="2463479" y="2470468"/>
                </a:lnTo>
                <a:lnTo>
                  <a:pt x="2467288" y="2470150"/>
                </a:lnTo>
                <a:close/>
                <a:moveTo>
                  <a:pt x="2970870" y="1932623"/>
                </a:moveTo>
                <a:lnTo>
                  <a:pt x="2968014" y="1933258"/>
                </a:lnTo>
                <a:lnTo>
                  <a:pt x="2965793" y="1933575"/>
                </a:lnTo>
                <a:lnTo>
                  <a:pt x="2963572" y="1934528"/>
                </a:lnTo>
                <a:lnTo>
                  <a:pt x="2961669" y="1935798"/>
                </a:lnTo>
                <a:lnTo>
                  <a:pt x="2960400" y="1937068"/>
                </a:lnTo>
                <a:lnTo>
                  <a:pt x="2959448" y="1938973"/>
                </a:lnTo>
                <a:lnTo>
                  <a:pt x="2958496" y="1940560"/>
                </a:lnTo>
                <a:lnTo>
                  <a:pt x="2958179" y="1942783"/>
                </a:lnTo>
                <a:lnTo>
                  <a:pt x="2958179" y="1979930"/>
                </a:lnTo>
                <a:lnTo>
                  <a:pt x="2946122" y="1982153"/>
                </a:lnTo>
                <a:lnTo>
                  <a:pt x="2934065" y="1984693"/>
                </a:lnTo>
                <a:lnTo>
                  <a:pt x="2922643" y="1988185"/>
                </a:lnTo>
                <a:lnTo>
                  <a:pt x="2911856" y="1992313"/>
                </a:lnTo>
                <a:lnTo>
                  <a:pt x="2901703" y="1997075"/>
                </a:lnTo>
                <a:lnTo>
                  <a:pt x="2892185" y="2002473"/>
                </a:lnTo>
                <a:lnTo>
                  <a:pt x="2882984" y="2008188"/>
                </a:lnTo>
                <a:lnTo>
                  <a:pt x="2874417" y="2014220"/>
                </a:lnTo>
                <a:lnTo>
                  <a:pt x="2868072" y="2020253"/>
                </a:lnTo>
                <a:lnTo>
                  <a:pt x="2862361" y="2026603"/>
                </a:lnTo>
                <a:lnTo>
                  <a:pt x="2856967" y="2032953"/>
                </a:lnTo>
                <a:lnTo>
                  <a:pt x="2851890" y="2039938"/>
                </a:lnTo>
                <a:lnTo>
                  <a:pt x="2848083" y="2046605"/>
                </a:lnTo>
                <a:lnTo>
                  <a:pt x="2844593" y="2053908"/>
                </a:lnTo>
                <a:lnTo>
                  <a:pt x="2842055" y="2061210"/>
                </a:lnTo>
                <a:lnTo>
                  <a:pt x="2840151" y="2068513"/>
                </a:lnTo>
                <a:lnTo>
                  <a:pt x="2838565" y="2076133"/>
                </a:lnTo>
                <a:lnTo>
                  <a:pt x="2837930" y="2083435"/>
                </a:lnTo>
                <a:lnTo>
                  <a:pt x="2837930" y="2091055"/>
                </a:lnTo>
                <a:lnTo>
                  <a:pt x="2838565" y="2098675"/>
                </a:lnTo>
                <a:lnTo>
                  <a:pt x="2840151" y="2106295"/>
                </a:lnTo>
                <a:lnTo>
                  <a:pt x="2842372" y="2113598"/>
                </a:lnTo>
                <a:lnTo>
                  <a:pt x="2844910" y="2120900"/>
                </a:lnTo>
                <a:lnTo>
                  <a:pt x="2849035" y="2128203"/>
                </a:lnTo>
                <a:lnTo>
                  <a:pt x="2853160" y="2134870"/>
                </a:lnTo>
                <a:lnTo>
                  <a:pt x="2857601" y="2141220"/>
                </a:lnTo>
                <a:lnTo>
                  <a:pt x="2862678" y="2146935"/>
                </a:lnTo>
                <a:lnTo>
                  <a:pt x="2868389" y="2152650"/>
                </a:lnTo>
                <a:lnTo>
                  <a:pt x="2874417" y="2157730"/>
                </a:lnTo>
                <a:lnTo>
                  <a:pt x="2880763" y="2162175"/>
                </a:lnTo>
                <a:lnTo>
                  <a:pt x="2887426" y="2165985"/>
                </a:lnTo>
                <a:lnTo>
                  <a:pt x="2894406" y="2169795"/>
                </a:lnTo>
                <a:lnTo>
                  <a:pt x="2915029" y="2178685"/>
                </a:lnTo>
                <a:lnTo>
                  <a:pt x="2948026" y="2192020"/>
                </a:lnTo>
                <a:lnTo>
                  <a:pt x="3015923" y="2220278"/>
                </a:lnTo>
                <a:lnTo>
                  <a:pt x="3033056" y="2227263"/>
                </a:lnTo>
                <a:lnTo>
                  <a:pt x="3038450" y="2230120"/>
                </a:lnTo>
                <a:lnTo>
                  <a:pt x="3043844" y="2232343"/>
                </a:lnTo>
                <a:lnTo>
                  <a:pt x="3048286" y="2235200"/>
                </a:lnTo>
                <a:lnTo>
                  <a:pt x="3053045" y="2238058"/>
                </a:lnTo>
                <a:lnTo>
                  <a:pt x="3056852" y="2240915"/>
                </a:lnTo>
                <a:lnTo>
                  <a:pt x="3060342" y="2244090"/>
                </a:lnTo>
                <a:lnTo>
                  <a:pt x="3063198" y="2247583"/>
                </a:lnTo>
                <a:lnTo>
                  <a:pt x="3065736" y="2250758"/>
                </a:lnTo>
                <a:lnTo>
                  <a:pt x="3067005" y="2253298"/>
                </a:lnTo>
                <a:lnTo>
                  <a:pt x="3068274" y="2256473"/>
                </a:lnTo>
                <a:lnTo>
                  <a:pt x="3069543" y="2259013"/>
                </a:lnTo>
                <a:lnTo>
                  <a:pt x="3070178" y="2262188"/>
                </a:lnTo>
                <a:lnTo>
                  <a:pt x="3070495" y="2265045"/>
                </a:lnTo>
                <a:lnTo>
                  <a:pt x="3070495" y="2268220"/>
                </a:lnTo>
                <a:lnTo>
                  <a:pt x="3070178" y="2271713"/>
                </a:lnTo>
                <a:lnTo>
                  <a:pt x="3069860" y="2274570"/>
                </a:lnTo>
                <a:lnTo>
                  <a:pt x="3069226" y="2277428"/>
                </a:lnTo>
                <a:lnTo>
                  <a:pt x="3067957" y="2280603"/>
                </a:lnTo>
                <a:lnTo>
                  <a:pt x="3066688" y="2283143"/>
                </a:lnTo>
                <a:lnTo>
                  <a:pt x="3065101" y="2285683"/>
                </a:lnTo>
                <a:lnTo>
                  <a:pt x="3063198" y="2288540"/>
                </a:lnTo>
                <a:lnTo>
                  <a:pt x="3061294" y="2290763"/>
                </a:lnTo>
                <a:lnTo>
                  <a:pt x="3059073" y="2292985"/>
                </a:lnTo>
                <a:lnTo>
                  <a:pt x="3056535" y="2294890"/>
                </a:lnTo>
                <a:lnTo>
                  <a:pt x="3052410" y="2298065"/>
                </a:lnTo>
                <a:lnTo>
                  <a:pt x="3047334" y="2300288"/>
                </a:lnTo>
                <a:lnTo>
                  <a:pt x="3041940" y="2302193"/>
                </a:lnTo>
                <a:lnTo>
                  <a:pt x="3035912" y="2303780"/>
                </a:lnTo>
                <a:lnTo>
                  <a:pt x="3029566" y="2305368"/>
                </a:lnTo>
                <a:lnTo>
                  <a:pt x="3022903" y="2306003"/>
                </a:lnTo>
                <a:lnTo>
                  <a:pt x="3015606" y="2306955"/>
                </a:lnTo>
                <a:lnTo>
                  <a:pt x="3007991" y="2306955"/>
                </a:lnTo>
                <a:lnTo>
                  <a:pt x="3001011" y="2306955"/>
                </a:lnTo>
                <a:lnTo>
                  <a:pt x="2993396" y="2306320"/>
                </a:lnTo>
                <a:lnTo>
                  <a:pt x="2986099" y="2305685"/>
                </a:lnTo>
                <a:lnTo>
                  <a:pt x="2978484" y="2304415"/>
                </a:lnTo>
                <a:lnTo>
                  <a:pt x="2970870" y="2303463"/>
                </a:lnTo>
                <a:lnTo>
                  <a:pt x="2963255" y="2301875"/>
                </a:lnTo>
                <a:lnTo>
                  <a:pt x="2955640" y="2299970"/>
                </a:lnTo>
                <a:lnTo>
                  <a:pt x="2948343" y="2298065"/>
                </a:lnTo>
                <a:lnTo>
                  <a:pt x="2943584" y="2296478"/>
                </a:lnTo>
                <a:lnTo>
                  <a:pt x="2938825" y="2294573"/>
                </a:lnTo>
                <a:lnTo>
                  <a:pt x="2928354" y="2289493"/>
                </a:lnTo>
                <a:lnTo>
                  <a:pt x="2918519" y="2284413"/>
                </a:lnTo>
                <a:lnTo>
                  <a:pt x="2913760" y="2281238"/>
                </a:lnTo>
                <a:lnTo>
                  <a:pt x="2909635" y="2278063"/>
                </a:lnTo>
                <a:lnTo>
                  <a:pt x="2905193" y="2274570"/>
                </a:lnTo>
                <a:lnTo>
                  <a:pt x="2904241" y="2273935"/>
                </a:lnTo>
                <a:lnTo>
                  <a:pt x="2903924" y="2273300"/>
                </a:lnTo>
                <a:lnTo>
                  <a:pt x="2902020" y="2270760"/>
                </a:lnTo>
                <a:lnTo>
                  <a:pt x="2899799" y="2268220"/>
                </a:lnTo>
                <a:lnTo>
                  <a:pt x="2897578" y="2265998"/>
                </a:lnTo>
                <a:lnTo>
                  <a:pt x="2894723" y="2264093"/>
                </a:lnTo>
                <a:lnTo>
                  <a:pt x="2891550" y="2262505"/>
                </a:lnTo>
                <a:lnTo>
                  <a:pt x="2888695" y="2261235"/>
                </a:lnTo>
                <a:lnTo>
                  <a:pt x="2885522" y="2260283"/>
                </a:lnTo>
                <a:lnTo>
                  <a:pt x="2882032" y="2259965"/>
                </a:lnTo>
                <a:lnTo>
                  <a:pt x="2878225" y="2259965"/>
                </a:lnTo>
                <a:lnTo>
                  <a:pt x="2875369" y="2259965"/>
                </a:lnTo>
                <a:lnTo>
                  <a:pt x="2872196" y="2260283"/>
                </a:lnTo>
                <a:lnTo>
                  <a:pt x="2866168" y="2261870"/>
                </a:lnTo>
                <a:lnTo>
                  <a:pt x="2860457" y="2264093"/>
                </a:lnTo>
                <a:lnTo>
                  <a:pt x="2855063" y="2266633"/>
                </a:lnTo>
                <a:lnTo>
                  <a:pt x="2849987" y="2270125"/>
                </a:lnTo>
                <a:lnTo>
                  <a:pt x="2845545" y="2273935"/>
                </a:lnTo>
                <a:lnTo>
                  <a:pt x="2841738" y="2278063"/>
                </a:lnTo>
                <a:lnTo>
                  <a:pt x="2838565" y="2282508"/>
                </a:lnTo>
                <a:lnTo>
                  <a:pt x="2836344" y="2286318"/>
                </a:lnTo>
                <a:lnTo>
                  <a:pt x="2834757" y="2289493"/>
                </a:lnTo>
                <a:lnTo>
                  <a:pt x="2834123" y="2293620"/>
                </a:lnTo>
                <a:lnTo>
                  <a:pt x="2833488" y="2297430"/>
                </a:lnTo>
                <a:lnTo>
                  <a:pt x="2833488" y="2300605"/>
                </a:lnTo>
                <a:lnTo>
                  <a:pt x="2834440" y="2304098"/>
                </a:lnTo>
                <a:lnTo>
                  <a:pt x="2836027" y="2307590"/>
                </a:lnTo>
                <a:lnTo>
                  <a:pt x="2837930" y="2310765"/>
                </a:lnTo>
                <a:lnTo>
                  <a:pt x="2842372" y="2316480"/>
                </a:lnTo>
                <a:lnTo>
                  <a:pt x="2847449" y="2321878"/>
                </a:lnTo>
                <a:lnTo>
                  <a:pt x="2853160" y="2327275"/>
                </a:lnTo>
                <a:lnTo>
                  <a:pt x="2859188" y="2331720"/>
                </a:lnTo>
                <a:lnTo>
                  <a:pt x="2865851" y="2336165"/>
                </a:lnTo>
                <a:lnTo>
                  <a:pt x="2872831" y="2340610"/>
                </a:lnTo>
                <a:lnTo>
                  <a:pt x="2880128" y="2344420"/>
                </a:lnTo>
                <a:lnTo>
                  <a:pt x="2888377" y="2348230"/>
                </a:lnTo>
                <a:lnTo>
                  <a:pt x="2896309" y="2351723"/>
                </a:lnTo>
                <a:lnTo>
                  <a:pt x="2904559" y="2354580"/>
                </a:lnTo>
                <a:lnTo>
                  <a:pt x="2913125" y="2357438"/>
                </a:lnTo>
                <a:lnTo>
                  <a:pt x="2922009" y="2359978"/>
                </a:lnTo>
                <a:lnTo>
                  <a:pt x="2930575" y="2362200"/>
                </a:lnTo>
                <a:lnTo>
                  <a:pt x="2939776" y="2364105"/>
                </a:lnTo>
                <a:lnTo>
                  <a:pt x="2948978" y="2365693"/>
                </a:lnTo>
                <a:lnTo>
                  <a:pt x="2958179" y="2367280"/>
                </a:lnTo>
                <a:lnTo>
                  <a:pt x="2958179" y="2402840"/>
                </a:lnTo>
                <a:lnTo>
                  <a:pt x="2958496" y="2404745"/>
                </a:lnTo>
                <a:lnTo>
                  <a:pt x="2959448" y="2406333"/>
                </a:lnTo>
                <a:lnTo>
                  <a:pt x="2960400" y="2408238"/>
                </a:lnTo>
                <a:lnTo>
                  <a:pt x="2961669" y="2409508"/>
                </a:lnTo>
                <a:lnTo>
                  <a:pt x="2963572" y="2410460"/>
                </a:lnTo>
                <a:lnTo>
                  <a:pt x="2965793" y="2411730"/>
                </a:lnTo>
                <a:lnTo>
                  <a:pt x="2968014" y="2412048"/>
                </a:lnTo>
                <a:lnTo>
                  <a:pt x="2970870" y="2412365"/>
                </a:lnTo>
                <a:lnTo>
                  <a:pt x="3013385" y="2412365"/>
                </a:lnTo>
                <a:lnTo>
                  <a:pt x="3015923" y="2412048"/>
                </a:lnTo>
                <a:lnTo>
                  <a:pt x="3018144" y="2411730"/>
                </a:lnTo>
                <a:lnTo>
                  <a:pt x="3020048" y="2410460"/>
                </a:lnTo>
                <a:lnTo>
                  <a:pt x="3021951" y="2409508"/>
                </a:lnTo>
                <a:lnTo>
                  <a:pt x="3023538" y="2408238"/>
                </a:lnTo>
                <a:lnTo>
                  <a:pt x="3024807" y="2406333"/>
                </a:lnTo>
                <a:lnTo>
                  <a:pt x="3025441" y="2404745"/>
                </a:lnTo>
                <a:lnTo>
                  <a:pt x="3025759" y="2402840"/>
                </a:lnTo>
                <a:lnTo>
                  <a:pt x="3025759" y="2369503"/>
                </a:lnTo>
                <a:lnTo>
                  <a:pt x="3040036" y="2367915"/>
                </a:lnTo>
                <a:lnTo>
                  <a:pt x="3053679" y="2366010"/>
                </a:lnTo>
                <a:lnTo>
                  <a:pt x="3066688" y="2363470"/>
                </a:lnTo>
                <a:lnTo>
                  <a:pt x="3079061" y="2360295"/>
                </a:lnTo>
                <a:lnTo>
                  <a:pt x="3090483" y="2356168"/>
                </a:lnTo>
                <a:lnTo>
                  <a:pt x="3095877" y="2354263"/>
                </a:lnTo>
                <a:lnTo>
                  <a:pt x="3100954" y="2352040"/>
                </a:lnTo>
                <a:lnTo>
                  <a:pt x="3105713" y="2349183"/>
                </a:lnTo>
                <a:lnTo>
                  <a:pt x="3110472" y="2346960"/>
                </a:lnTo>
                <a:lnTo>
                  <a:pt x="3114597" y="2344103"/>
                </a:lnTo>
                <a:lnTo>
                  <a:pt x="3118404" y="2341245"/>
                </a:lnTo>
                <a:lnTo>
                  <a:pt x="3125384" y="2335530"/>
                </a:lnTo>
                <a:lnTo>
                  <a:pt x="3131412" y="2329815"/>
                </a:lnTo>
                <a:lnTo>
                  <a:pt x="3137123" y="2323783"/>
                </a:lnTo>
                <a:lnTo>
                  <a:pt x="3142200" y="2317433"/>
                </a:lnTo>
                <a:lnTo>
                  <a:pt x="3146324" y="2310765"/>
                </a:lnTo>
                <a:lnTo>
                  <a:pt x="3150132" y="2304098"/>
                </a:lnTo>
                <a:lnTo>
                  <a:pt x="3153622" y="2296795"/>
                </a:lnTo>
                <a:lnTo>
                  <a:pt x="3156160" y="2290128"/>
                </a:lnTo>
                <a:lnTo>
                  <a:pt x="3158064" y="2282825"/>
                </a:lnTo>
                <a:lnTo>
                  <a:pt x="3159650" y="2275523"/>
                </a:lnTo>
                <a:lnTo>
                  <a:pt x="3160285" y="2267903"/>
                </a:lnTo>
                <a:lnTo>
                  <a:pt x="3160285" y="2260600"/>
                </a:lnTo>
                <a:lnTo>
                  <a:pt x="3159967" y="2252980"/>
                </a:lnTo>
                <a:lnTo>
                  <a:pt x="3159015" y="2245678"/>
                </a:lnTo>
                <a:lnTo>
                  <a:pt x="3157112" y="2238058"/>
                </a:lnTo>
                <a:lnTo>
                  <a:pt x="3154574" y="2230755"/>
                </a:lnTo>
                <a:lnTo>
                  <a:pt x="3152670" y="2226945"/>
                </a:lnTo>
                <a:lnTo>
                  <a:pt x="3150766" y="2223135"/>
                </a:lnTo>
                <a:lnTo>
                  <a:pt x="3148545" y="2219325"/>
                </a:lnTo>
                <a:lnTo>
                  <a:pt x="3146007" y="2215833"/>
                </a:lnTo>
                <a:lnTo>
                  <a:pt x="3143152" y="2212340"/>
                </a:lnTo>
                <a:lnTo>
                  <a:pt x="3140296" y="2208848"/>
                </a:lnTo>
                <a:lnTo>
                  <a:pt x="3133633" y="2202498"/>
                </a:lnTo>
                <a:lnTo>
                  <a:pt x="3126336" y="2195830"/>
                </a:lnTo>
                <a:lnTo>
                  <a:pt x="3118404" y="2190115"/>
                </a:lnTo>
                <a:lnTo>
                  <a:pt x="3109520" y="2184718"/>
                </a:lnTo>
                <a:lnTo>
                  <a:pt x="3100954" y="2179638"/>
                </a:lnTo>
                <a:lnTo>
                  <a:pt x="3091118" y="2174875"/>
                </a:lnTo>
                <a:lnTo>
                  <a:pt x="3081600" y="2170430"/>
                </a:lnTo>
                <a:lnTo>
                  <a:pt x="3071764" y="2165668"/>
                </a:lnTo>
                <a:lnTo>
                  <a:pt x="3061928" y="2161858"/>
                </a:lnTo>
                <a:lnTo>
                  <a:pt x="3041940" y="2154238"/>
                </a:lnTo>
                <a:lnTo>
                  <a:pt x="3022903" y="2147253"/>
                </a:lnTo>
                <a:lnTo>
                  <a:pt x="3015289" y="2144713"/>
                </a:lnTo>
                <a:lnTo>
                  <a:pt x="2988637" y="2134235"/>
                </a:lnTo>
                <a:lnTo>
                  <a:pt x="2968966" y="2126933"/>
                </a:lnTo>
                <a:lnTo>
                  <a:pt x="2965793" y="2125980"/>
                </a:lnTo>
                <a:lnTo>
                  <a:pt x="2954054" y="2120900"/>
                </a:lnTo>
                <a:lnTo>
                  <a:pt x="2948978" y="2118678"/>
                </a:lnTo>
                <a:lnTo>
                  <a:pt x="2944536" y="2116455"/>
                </a:lnTo>
                <a:lnTo>
                  <a:pt x="2939776" y="2113598"/>
                </a:lnTo>
                <a:lnTo>
                  <a:pt x="2935969" y="2110740"/>
                </a:lnTo>
                <a:lnTo>
                  <a:pt x="2932479" y="2106930"/>
                </a:lnTo>
                <a:lnTo>
                  <a:pt x="2929306" y="2103120"/>
                </a:lnTo>
                <a:lnTo>
                  <a:pt x="2927720" y="2100263"/>
                </a:lnTo>
                <a:lnTo>
                  <a:pt x="2926134" y="2097088"/>
                </a:lnTo>
                <a:lnTo>
                  <a:pt x="2924864" y="2094230"/>
                </a:lnTo>
                <a:lnTo>
                  <a:pt x="2924230" y="2091055"/>
                </a:lnTo>
                <a:lnTo>
                  <a:pt x="2923278" y="2088198"/>
                </a:lnTo>
                <a:lnTo>
                  <a:pt x="2922961" y="2085023"/>
                </a:lnTo>
                <a:lnTo>
                  <a:pt x="2922961" y="2081848"/>
                </a:lnTo>
                <a:lnTo>
                  <a:pt x="2923278" y="2078990"/>
                </a:lnTo>
                <a:lnTo>
                  <a:pt x="2923913" y="2075815"/>
                </a:lnTo>
                <a:lnTo>
                  <a:pt x="2924547" y="2072640"/>
                </a:lnTo>
                <a:lnTo>
                  <a:pt x="2925816" y="2069783"/>
                </a:lnTo>
                <a:lnTo>
                  <a:pt x="2926768" y="2066925"/>
                </a:lnTo>
                <a:lnTo>
                  <a:pt x="2928354" y="2064385"/>
                </a:lnTo>
                <a:lnTo>
                  <a:pt x="2930258" y="2062163"/>
                </a:lnTo>
                <a:lnTo>
                  <a:pt x="2932162" y="2059623"/>
                </a:lnTo>
                <a:lnTo>
                  <a:pt x="2934383" y="2057718"/>
                </a:lnTo>
                <a:lnTo>
                  <a:pt x="2938190" y="2055178"/>
                </a:lnTo>
                <a:lnTo>
                  <a:pt x="2942315" y="2052955"/>
                </a:lnTo>
                <a:lnTo>
                  <a:pt x="2946122" y="2050733"/>
                </a:lnTo>
                <a:lnTo>
                  <a:pt x="2949929" y="2048510"/>
                </a:lnTo>
                <a:lnTo>
                  <a:pt x="2957861" y="2045653"/>
                </a:lnTo>
                <a:lnTo>
                  <a:pt x="2965476" y="2043430"/>
                </a:lnTo>
                <a:lnTo>
                  <a:pt x="2973091" y="2041525"/>
                </a:lnTo>
                <a:lnTo>
                  <a:pt x="2980388" y="2040255"/>
                </a:lnTo>
                <a:lnTo>
                  <a:pt x="2987368" y="2039938"/>
                </a:lnTo>
                <a:lnTo>
                  <a:pt x="2993714" y="2039620"/>
                </a:lnTo>
                <a:lnTo>
                  <a:pt x="3003232" y="2039938"/>
                </a:lnTo>
                <a:lnTo>
                  <a:pt x="3012750" y="2040890"/>
                </a:lnTo>
                <a:lnTo>
                  <a:pt x="3022903" y="2042795"/>
                </a:lnTo>
                <a:lnTo>
                  <a:pt x="3032422" y="2045335"/>
                </a:lnTo>
                <a:lnTo>
                  <a:pt x="3036546" y="2046605"/>
                </a:lnTo>
                <a:lnTo>
                  <a:pt x="3041623" y="2049145"/>
                </a:lnTo>
                <a:lnTo>
                  <a:pt x="3046382" y="2051368"/>
                </a:lnTo>
                <a:lnTo>
                  <a:pt x="3051776" y="2054543"/>
                </a:lnTo>
                <a:lnTo>
                  <a:pt x="3062246" y="2060575"/>
                </a:lnTo>
                <a:lnTo>
                  <a:pt x="3071447" y="2066925"/>
                </a:lnTo>
                <a:lnTo>
                  <a:pt x="3075889" y="2070735"/>
                </a:lnTo>
                <a:lnTo>
                  <a:pt x="3077158" y="2072005"/>
                </a:lnTo>
                <a:lnTo>
                  <a:pt x="3079379" y="2074228"/>
                </a:lnTo>
                <a:lnTo>
                  <a:pt x="3081282" y="2077085"/>
                </a:lnTo>
                <a:lnTo>
                  <a:pt x="3083503" y="2079308"/>
                </a:lnTo>
                <a:lnTo>
                  <a:pt x="3086359" y="2081213"/>
                </a:lnTo>
                <a:lnTo>
                  <a:pt x="3089214" y="2082800"/>
                </a:lnTo>
                <a:lnTo>
                  <a:pt x="3092387" y="2084388"/>
                </a:lnTo>
                <a:lnTo>
                  <a:pt x="3095560" y="2085023"/>
                </a:lnTo>
                <a:lnTo>
                  <a:pt x="3098733" y="2085340"/>
                </a:lnTo>
                <a:lnTo>
                  <a:pt x="3102857" y="2085658"/>
                </a:lnTo>
                <a:lnTo>
                  <a:pt x="3105713" y="2085658"/>
                </a:lnTo>
                <a:lnTo>
                  <a:pt x="3108886" y="2085340"/>
                </a:lnTo>
                <a:lnTo>
                  <a:pt x="3114914" y="2083753"/>
                </a:lnTo>
                <a:lnTo>
                  <a:pt x="3120625" y="2081530"/>
                </a:lnTo>
                <a:lnTo>
                  <a:pt x="3126019" y="2078355"/>
                </a:lnTo>
                <a:lnTo>
                  <a:pt x="3131095" y="2075180"/>
                </a:lnTo>
                <a:lnTo>
                  <a:pt x="3135537" y="2071370"/>
                </a:lnTo>
                <a:lnTo>
                  <a:pt x="3139344" y="2067560"/>
                </a:lnTo>
                <a:lnTo>
                  <a:pt x="3142517" y="2063115"/>
                </a:lnTo>
                <a:lnTo>
                  <a:pt x="3144738" y="2059305"/>
                </a:lnTo>
                <a:lnTo>
                  <a:pt x="3146324" y="2055495"/>
                </a:lnTo>
                <a:lnTo>
                  <a:pt x="3146959" y="2051685"/>
                </a:lnTo>
                <a:lnTo>
                  <a:pt x="3147593" y="2048193"/>
                </a:lnTo>
                <a:lnTo>
                  <a:pt x="3147593" y="2044383"/>
                </a:lnTo>
                <a:lnTo>
                  <a:pt x="3146642" y="2040890"/>
                </a:lnTo>
                <a:lnTo>
                  <a:pt x="3145055" y="2038033"/>
                </a:lnTo>
                <a:lnTo>
                  <a:pt x="3143152" y="2034540"/>
                </a:lnTo>
                <a:lnTo>
                  <a:pt x="3139662" y="2030413"/>
                </a:lnTo>
                <a:lnTo>
                  <a:pt x="3135537" y="2025650"/>
                </a:lnTo>
                <a:lnTo>
                  <a:pt x="3131412" y="2021523"/>
                </a:lnTo>
                <a:lnTo>
                  <a:pt x="3126336" y="2017395"/>
                </a:lnTo>
                <a:lnTo>
                  <a:pt x="3120942" y="2013585"/>
                </a:lnTo>
                <a:lnTo>
                  <a:pt x="3115866" y="2009140"/>
                </a:lnTo>
                <a:lnTo>
                  <a:pt x="3109520" y="2005965"/>
                </a:lnTo>
                <a:lnTo>
                  <a:pt x="3103809" y="2002473"/>
                </a:lnTo>
                <a:lnTo>
                  <a:pt x="3097781" y="1998980"/>
                </a:lnTo>
                <a:lnTo>
                  <a:pt x="3091118" y="1995805"/>
                </a:lnTo>
                <a:lnTo>
                  <a:pt x="3078744" y="1990408"/>
                </a:lnTo>
                <a:lnTo>
                  <a:pt x="3066053" y="1985963"/>
                </a:lnTo>
                <a:lnTo>
                  <a:pt x="3060025" y="1984058"/>
                </a:lnTo>
                <a:lnTo>
                  <a:pt x="3054314" y="1982470"/>
                </a:lnTo>
                <a:lnTo>
                  <a:pt x="3047334" y="1980883"/>
                </a:lnTo>
                <a:lnTo>
                  <a:pt x="3040036" y="1979930"/>
                </a:lnTo>
                <a:lnTo>
                  <a:pt x="3033056" y="1978660"/>
                </a:lnTo>
                <a:lnTo>
                  <a:pt x="3025759" y="1978025"/>
                </a:lnTo>
                <a:lnTo>
                  <a:pt x="3025759" y="1942783"/>
                </a:lnTo>
                <a:lnTo>
                  <a:pt x="3025441" y="1940560"/>
                </a:lnTo>
                <a:lnTo>
                  <a:pt x="3024807" y="1938973"/>
                </a:lnTo>
                <a:lnTo>
                  <a:pt x="3023538" y="1937068"/>
                </a:lnTo>
                <a:lnTo>
                  <a:pt x="3021951" y="1935798"/>
                </a:lnTo>
                <a:lnTo>
                  <a:pt x="3020048" y="1934528"/>
                </a:lnTo>
                <a:lnTo>
                  <a:pt x="3018144" y="1933575"/>
                </a:lnTo>
                <a:lnTo>
                  <a:pt x="3015923" y="1933258"/>
                </a:lnTo>
                <a:lnTo>
                  <a:pt x="3013385" y="1932623"/>
                </a:lnTo>
                <a:lnTo>
                  <a:pt x="2970870" y="1932623"/>
                </a:lnTo>
                <a:close/>
                <a:moveTo>
                  <a:pt x="2845545" y="1870075"/>
                </a:moveTo>
                <a:lnTo>
                  <a:pt x="2990858" y="1870075"/>
                </a:lnTo>
                <a:lnTo>
                  <a:pt x="3011481" y="1870075"/>
                </a:lnTo>
                <a:lnTo>
                  <a:pt x="3156477" y="1870075"/>
                </a:lnTo>
                <a:lnTo>
                  <a:pt x="3159015" y="1875155"/>
                </a:lnTo>
                <a:lnTo>
                  <a:pt x="3161554" y="1879918"/>
                </a:lnTo>
                <a:lnTo>
                  <a:pt x="3167582" y="1890078"/>
                </a:lnTo>
                <a:lnTo>
                  <a:pt x="3174879" y="1900238"/>
                </a:lnTo>
                <a:lnTo>
                  <a:pt x="3183129" y="1910715"/>
                </a:lnTo>
                <a:lnTo>
                  <a:pt x="3192012" y="1921193"/>
                </a:lnTo>
                <a:lnTo>
                  <a:pt x="3201848" y="1932305"/>
                </a:lnTo>
                <a:lnTo>
                  <a:pt x="3212001" y="1943735"/>
                </a:lnTo>
                <a:lnTo>
                  <a:pt x="3223106" y="1955483"/>
                </a:lnTo>
                <a:lnTo>
                  <a:pt x="3246901" y="1979930"/>
                </a:lnTo>
                <a:lnTo>
                  <a:pt x="3271966" y="2005965"/>
                </a:lnTo>
                <a:lnTo>
                  <a:pt x="3284975" y="2019618"/>
                </a:lnTo>
                <a:lnTo>
                  <a:pt x="3297983" y="2034223"/>
                </a:lnTo>
                <a:lnTo>
                  <a:pt x="3310992" y="2048510"/>
                </a:lnTo>
                <a:lnTo>
                  <a:pt x="3324000" y="2064068"/>
                </a:lnTo>
                <a:lnTo>
                  <a:pt x="3336691" y="2079943"/>
                </a:lnTo>
                <a:lnTo>
                  <a:pt x="3349382" y="2096453"/>
                </a:lnTo>
                <a:lnTo>
                  <a:pt x="3361439" y="2113598"/>
                </a:lnTo>
                <a:lnTo>
                  <a:pt x="3373813" y="2131695"/>
                </a:lnTo>
                <a:lnTo>
                  <a:pt x="3384917" y="2150428"/>
                </a:lnTo>
                <a:lnTo>
                  <a:pt x="3396022" y="2169478"/>
                </a:lnTo>
                <a:lnTo>
                  <a:pt x="3400781" y="2179638"/>
                </a:lnTo>
                <a:lnTo>
                  <a:pt x="3405858" y="2189798"/>
                </a:lnTo>
                <a:lnTo>
                  <a:pt x="3410934" y="2200275"/>
                </a:lnTo>
                <a:lnTo>
                  <a:pt x="3415376" y="2210435"/>
                </a:lnTo>
                <a:lnTo>
                  <a:pt x="3420135" y="2221230"/>
                </a:lnTo>
                <a:lnTo>
                  <a:pt x="3424260" y="2232343"/>
                </a:lnTo>
                <a:lnTo>
                  <a:pt x="3428067" y="2243455"/>
                </a:lnTo>
                <a:lnTo>
                  <a:pt x="3431874" y="2254885"/>
                </a:lnTo>
                <a:lnTo>
                  <a:pt x="3435365" y="2266315"/>
                </a:lnTo>
                <a:lnTo>
                  <a:pt x="3438220" y="2278063"/>
                </a:lnTo>
                <a:lnTo>
                  <a:pt x="3441393" y="2290128"/>
                </a:lnTo>
                <a:lnTo>
                  <a:pt x="3443931" y="2302193"/>
                </a:lnTo>
                <a:lnTo>
                  <a:pt x="3446787" y="2314893"/>
                </a:lnTo>
                <a:lnTo>
                  <a:pt x="3448690" y="2327593"/>
                </a:lnTo>
                <a:lnTo>
                  <a:pt x="3450594" y="2340610"/>
                </a:lnTo>
                <a:lnTo>
                  <a:pt x="3452180" y="2353628"/>
                </a:lnTo>
                <a:lnTo>
                  <a:pt x="3453132" y="2366963"/>
                </a:lnTo>
                <a:lnTo>
                  <a:pt x="3454084" y="2380615"/>
                </a:lnTo>
                <a:lnTo>
                  <a:pt x="3454401" y="2394903"/>
                </a:lnTo>
                <a:lnTo>
                  <a:pt x="3454401" y="2408873"/>
                </a:lnTo>
                <a:lnTo>
                  <a:pt x="3454401" y="2416493"/>
                </a:lnTo>
                <a:lnTo>
                  <a:pt x="3454084" y="2423795"/>
                </a:lnTo>
                <a:lnTo>
                  <a:pt x="3452815" y="2438400"/>
                </a:lnTo>
                <a:lnTo>
                  <a:pt x="3069860" y="2438400"/>
                </a:lnTo>
                <a:lnTo>
                  <a:pt x="3000377" y="2438400"/>
                </a:lnTo>
                <a:lnTo>
                  <a:pt x="2930575" y="2438400"/>
                </a:lnTo>
                <a:lnTo>
                  <a:pt x="2549525" y="2438400"/>
                </a:lnTo>
                <a:lnTo>
                  <a:pt x="2548256" y="2423795"/>
                </a:lnTo>
                <a:lnTo>
                  <a:pt x="2547938" y="2408873"/>
                </a:lnTo>
                <a:lnTo>
                  <a:pt x="2547938" y="2394903"/>
                </a:lnTo>
                <a:lnTo>
                  <a:pt x="2548256" y="2380615"/>
                </a:lnTo>
                <a:lnTo>
                  <a:pt x="2549207" y="2366963"/>
                </a:lnTo>
                <a:lnTo>
                  <a:pt x="2550476" y="2353628"/>
                </a:lnTo>
                <a:lnTo>
                  <a:pt x="2551746" y="2340610"/>
                </a:lnTo>
                <a:lnTo>
                  <a:pt x="2553649" y="2327593"/>
                </a:lnTo>
                <a:lnTo>
                  <a:pt x="2555553" y="2314893"/>
                </a:lnTo>
                <a:lnTo>
                  <a:pt x="2558091" y="2302193"/>
                </a:lnTo>
                <a:lnTo>
                  <a:pt x="2560947" y="2290128"/>
                </a:lnTo>
                <a:lnTo>
                  <a:pt x="2563802" y="2278063"/>
                </a:lnTo>
                <a:lnTo>
                  <a:pt x="2567292" y="2266315"/>
                </a:lnTo>
                <a:lnTo>
                  <a:pt x="2570465" y="2254885"/>
                </a:lnTo>
                <a:lnTo>
                  <a:pt x="2574272" y="2243455"/>
                </a:lnTo>
                <a:lnTo>
                  <a:pt x="2578080" y="2232343"/>
                </a:lnTo>
                <a:lnTo>
                  <a:pt x="2582522" y="2221230"/>
                </a:lnTo>
                <a:lnTo>
                  <a:pt x="2586963" y="2210435"/>
                </a:lnTo>
                <a:lnTo>
                  <a:pt x="2591723" y="2200275"/>
                </a:lnTo>
                <a:lnTo>
                  <a:pt x="2596164" y="2189798"/>
                </a:lnTo>
                <a:lnTo>
                  <a:pt x="2601558" y="2179638"/>
                </a:lnTo>
                <a:lnTo>
                  <a:pt x="2606635" y="2169478"/>
                </a:lnTo>
                <a:lnTo>
                  <a:pt x="2617105" y="2150428"/>
                </a:lnTo>
                <a:lnTo>
                  <a:pt x="2628844" y="2131695"/>
                </a:lnTo>
                <a:lnTo>
                  <a:pt x="2640583" y="2113598"/>
                </a:lnTo>
                <a:lnTo>
                  <a:pt x="2652640" y="2096453"/>
                </a:lnTo>
                <a:lnTo>
                  <a:pt x="2665331" y="2079943"/>
                </a:lnTo>
                <a:lnTo>
                  <a:pt x="2678339" y="2064068"/>
                </a:lnTo>
                <a:lnTo>
                  <a:pt x="2691348" y="2048510"/>
                </a:lnTo>
                <a:lnTo>
                  <a:pt x="2704356" y="2034223"/>
                </a:lnTo>
                <a:lnTo>
                  <a:pt x="2717365" y="2019618"/>
                </a:lnTo>
                <a:lnTo>
                  <a:pt x="2730373" y="2005965"/>
                </a:lnTo>
                <a:lnTo>
                  <a:pt x="2755121" y="1979930"/>
                </a:lnTo>
                <a:lnTo>
                  <a:pt x="2778917" y="1955483"/>
                </a:lnTo>
                <a:lnTo>
                  <a:pt x="2790021" y="1943735"/>
                </a:lnTo>
                <a:lnTo>
                  <a:pt x="2800809" y="1932305"/>
                </a:lnTo>
                <a:lnTo>
                  <a:pt x="2810327" y="1921193"/>
                </a:lnTo>
                <a:lnTo>
                  <a:pt x="2819211" y="1910715"/>
                </a:lnTo>
                <a:lnTo>
                  <a:pt x="2827460" y="1900238"/>
                </a:lnTo>
                <a:lnTo>
                  <a:pt x="2834440" y="1890078"/>
                </a:lnTo>
                <a:lnTo>
                  <a:pt x="2840468" y="1879918"/>
                </a:lnTo>
                <a:lnTo>
                  <a:pt x="2843007" y="1875155"/>
                </a:lnTo>
                <a:lnTo>
                  <a:pt x="2845545" y="1870075"/>
                </a:lnTo>
                <a:close/>
                <a:moveTo>
                  <a:pt x="2866305" y="1774825"/>
                </a:moveTo>
                <a:lnTo>
                  <a:pt x="3134130" y="1774825"/>
                </a:lnTo>
                <a:lnTo>
                  <a:pt x="3136979" y="1775143"/>
                </a:lnTo>
                <a:lnTo>
                  <a:pt x="3140145" y="1775460"/>
                </a:lnTo>
                <a:lnTo>
                  <a:pt x="3142994" y="1776413"/>
                </a:lnTo>
                <a:lnTo>
                  <a:pt x="3145843" y="1777683"/>
                </a:lnTo>
                <a:lnTo>
                  <a:pt x="3148376" y="1778635"/>
                </a:lnTo>
                <a:lnTo>
                  <a:pt x="3150909" y="1780223"/>
                </a:lnTo>
                <a:lnTo>
                  <a:pt x="3153125" y="1782128"/>
                </a:lnTo>
                <a:lnTo>
                  <a:pt x="3155341" y="1784033"/>
                </a:lnTo>
                <a:lnTo>
                  <a:pt x="3157240" y="1786255"/>
                </a:lnTo>
                <a:lnTo>
                  <a:pt x="3158823" y="1788478"/>
                </a:lnTo>
                <a:lnTo>
                  <a:pt x="3160406" y="1791335"/>
                </a:lnTo>
                <a:lnTo>
                  <a:pt x="3161356" y="1793875"/>
                </a:lnTo>
                <a:lnTo>
                  <a:pt x="3162622" y="1796733"/>
                </a:lnTo>
                <a:lnTo>
                  <a:pt x="3163255" y="1799590"/>
                </a:lnTo>
                <a:lnTo>
                  <a:pt x="3163888" y="1802765"/>
                </a:lnTo>
                <a:lnTo>
                  <a:pt x="3163888" y="1806258"/>
                </a:lnTo>
                <a:lnTo>
                  <a:pt x="3163888" y="1809433"/>
                </a:lnTo>
                <a:lnTo>
                  <a:pt x="3163255" y="1812290"/>
                </a:lnTo>
                <a:lnTo>
                  <a:pt x="3162622" y="1815465"/>
                </a:lnTo>
                <a:lnTo>
                  <a:pt x="3161356" y="1818005"/>
                </a:lnTo>
                <a:lnTo>
                  <a:pt x="3160406" y="1820863"/>
                </a:lnTo>
                <a:lnTo>
                  <a:pt x="3158823" y="1823403"/>
                </a:lnTo>
                <a:lnTo>
                  <a:pt x="3157240" y="1825626"/>
                </a:lnTo>
                <a:lnTo>
                  <a:pt x="3155341" y="1828166"/>
                </a:lnTo>
                <a:lnTo>
                  <a:pt x="3153125" y="1830071"/>
                </a:lnTo>
                <a:lnTo>
                  <a:pt x="3150909" y="1831976"/>
                </a:lnTo>
                <a:lnTo>
                  <a:pt x="3148376" y="1833246"/>
                </a:lnTo>
                <a:lnTo>
                  <a:pt x="3145843" y="1834516"/>
                </a:lnTo>
                <a:lnTo>
                  <a:pt x="3142994" y="1835786"/>
                </a:lnTo>
                <a:lnTo>
                  <a:pt x="3140145" y="1836421"/>
                </a:lnTo>
                <a:lnTo>
                  <a:pt x="3136979" y="1836738"/>
                </a:lnTo>
                <a:lnTo>
                  <a:pt x="3134130" y="1836738"/>
                </a:lnTo>
                <a:lnTo>
                  <a:pt x="2866305" y="1836738"/>
                </a:lnTo>
                <a:lnTo>
                  <a:pt x="2863139" y="1836738"/>
                </a:lnTo>
                <a:lnTo>
                  <a:pt x="2860607" y="1836421"/>
                </a:lnTo>
                <a:lnTo>
                  <a:pt x="2857441" y="1835786"/>
                </a:lnTo>
                <a:lnTo>
                  <a:pt x="2854908" y="1834516"/>
                </a:lnTo>
                <a:lnTo>
                  <a:pt x="2852059" y="1833246"/>
                </a:lnTo>
                <a:lnTo>
                  <a:pt x="2849843" y="1831976"/>
                </a:lnTo>
                <a:lnTo>
                  <a:pt x="2847627" y="1830071"/>
                </a:lnTo>
                <a:lnTo>
                  <a:pt x="2845094" y="1828166"/>
                </a:lnTo>
                <a:lnTo>
                  <a:pt x="2843195" y="1825626"/>
                </a:lnTo>
                <a:lnTo>
                  <a:pt x="2841928" y="1823403"/>
                </a:lnTo>
                <a:lnTo>
                  <a:pt x="2840346" y="1820863"/>
                </a:lnTo>
                <a:lnTo>
                  <a:pt x="2839079" y="1818005"/>
                </a:lnTo>
                <a:lnTo>
                  <a:pt x="2838130" y="1815465"/>
                </a:lnTo>
                <a:lnTo>
                  <a:pt x="2837180" y="1812290"/>
                </a:lnTo>
                <a:lnTo>
                  <a:pt x="2836863" y="1809433"/>
                </a:lnTo>
                <a:lnTo>
                  <a:pt x="2836863" y="1806258"/>
                </a:lnTo>
                <a:lnTo>
                  <a:pt x="2836863" y="1802765"/>
                </a:lnTo>
                <a:lnTo>
                  <a:pt x="2837180" y="1799590"/>
                </a:lnTo>
                <a:lnTo>
                  <a:pt x="2838130" y="1796733"/>
                </a:lnTo>
                <a:lnTo>
                  <a:pt x="2839079" y="1793875"/>
                </a:lnTo>
                <a:lnTo>
                  <a:pt x="2840346" y="1791335"/>
                </a:lnTo>
                <a:lnTo>
                  <a:pt x="2841928" y="1788478"/>
                </a:lnTo>
                <a:lnTo>
                  <a:pt x="2843195" y="1786255"/>
                </a:lnTo>
                <a:lnTo>
                  <a:pt x="2845094" y="1784033"/>
                </a:lnTo>
                <a:lnTo>
                  <a:pt x="2847627" y="1782128"/>
                </a:lnTo>
                <a:lnTo>
                  <a:pt x="2849843" y="1780223"/>
                </a:lnTo>
                <a:lnTo>
                  <a:pt x="2852059" y="1778635"/>
                </a:lnTo>
                <a:lnTo>
                  <a:pt x="2854908" y="1777683"/>
                </a:lnTo>
                <a:lnTo>
                  <a:pt x="2857441" y="1776413"/>
                </a:lnTo>
                <a:lnTo>
                  <a:pt x="2860607" y="1775460"/>
                </a:lnTo>
                <a:lnTo>
                  <a:pt x="2863139" y="1775143"/>
                </a:lnTo>
                <a:lnTo>
                  <a:pt x="2866305" y="1774825"/>
                </a:lnTo>
                <a:close/>
                <a:moveTo>
                  <a:pt x="1756013" y="1701800"/>
                </a:moveTo>
                <a:lnTo>
                  <a:pt x="1936196" y="1701800"/>
                </a:lnTo>
                <a:lnTo>
                  <a:pt x="1940946" y="1710058"/>
                </a:lnTo>
                <a:lnTo>
                  <a:pt x="1945063" y="1717998"/>
                </a:lnTo>
                <a:lnTo>
                  <a:pt x="1948546" y="1726256"/>
                </a:lnTo>
                <a:lnTo>
                  <a:pt x="1952029" y="1733561"/>
                </a:lnTo>
                <a:lnTo>
                  <a:pt x="1956779" y="1747219"/>
                </a:lnTo>
                <a:lnTo>
                  <a:pt x="1960579" y="1758653"/>
                </a:lnTo>
                <a:lnTo>
                  <a:pt x="1963429" y="1768181"/>
                </a:lnTo>
                <a:lnTo>
                  <a:pt x="1965013" y="1775486"/>
                </a:lnTo>
                <a:lnTo>
                  <a:pt x="1965646" y="1781203"/>
                </a:lnTo>
                <a:lnTo>
                  <a:pt x="1965646" y="1796449"/>
                </a:lnTo>
                <a:lnTo>
                  <a:pt x="1966913" y="1796449"/>
                </a:lnTo>
                <a:lnTo>
                  <a:pt x="1947913" y="2595563"/>
                </a:lnTo>
                <a:lnTo>
                  <a:pt x="1744296" y="2595563"/>
                </a:lnTo>
                <a:lnTo>
                  <a:pt x="1725613" y="1796449"/>
                </a:lnTo>
                <a:lnTo>
                  <a:pt x="1726879" y="1796449"/>
                </a:lnTo>
                <a:lnTo>
                  <a:pt x="1726879" y="1781203"/>
                </a:lnTo>
                <a:lnTo>
                  <a:pt x="1727829" y="1775169"/>
                </a:lnTo>
                <a:lnTo>
                  <a:pt x="1729413" y="1767864"/>
                </a:lnTo>
                <a:lnTo>
                  <a:pt x="1732263" y="1758018"/>
                </a:lnTo>
                <a:lnTo>
                  <a:pt x="1736063" y="1745948"/>
                </a:lnTo>
                <a:lnTo>
                  <a:pt x="1740813" y="1732609"/>
                </a:lnTo>
                <a:lnTo>
                  <a:pt x="1744296" y="1725303"/>
                </a:lnTo>
                <a:lnTo>
                  <a:pt x="1747779" y="1717681"/>
                </a:lnTo>
                <a:lnTo>
                  <a:pt x="1751896" y="1709740"/>
                </a:lnTo>
                <a:lnTo>
                  <a:pt x="1756013" y="1701800"/>
                </a:lnTo>
                <a:close/>
                <a:moveTo>
                  <a:pt x="2994811" y="1497012"/>
                </a:moveTo>
                <a:lnTo>
                  <a:pt x="3002754" y="1497012"/>
                </a:lnTo>
                <a:lnTo>
                  <a:pt x="3010696" y="1497012"/>
                </a:lnTo>
                <a:lnTo>
                  <a:pt x="3022451" y="1497330"/>
                </a:lnTo>
                <a:lnTo>
                  <a:pt x="3035159" y="1497965"/>
                </a:lnTo>
                <a:lnTo>
                  <a:pt x="3049456" y="1499552"/>
                </a:lnTo>
                <a:lnTo>
                  <a:pt x="3056445" y="1500822"/>
                </a:lnTo>
                <a:lnTo>
                  <a:pt x="3063117" y="1501775"/>
                </a:lnTo>
                <a:lnTo>
                  <a:pt x="3069471" y="1503362"/>
                </a:lnTo>
                <a:lnTo>
                  <a:pt x="3075507" y="1505267"/>
                </a:lnTo>
                <a:lnTo>
                  <a:pt x="3080908" y="1507807"/>
                </a:lnTo>
                <a:lnTo>
                  <a:pt x="3085356" y="1510030"/>
                </a:lnTo>
                <a:lnTo>
                  <a:pt x="3089168" y="1512570"/>
                </a:lnTo>
                <a:lnTo>
                  <a:pt x="3090757" y="1514157"/>
                </a:lnTo>
                <a:lnTo>
                  <a:pt x="3092028" y="1516062"/>
                </a:lnTo>
                <a:lnTo>
                  <a:pt x="3092981" y="1518602"/>
                </a:lnTo>
                <a:lnTo>
                  <a:pt x="3094252" y="1521777"/>
                </a:lnTo>
                <a:lnTo>
                  <a:pt x="3094887" y="1524952"/>
                </a:lnTo>
                <a:lnTo>
                  <a:pt x="3095522" y="1528762"/>
                </a:lnTo>
                <a:lnTo>
                  <a:pt x="3095840" y="1532255"/>
                </a:lnTo>
                <a:lnTo>
                  <a:pt x="3095522" y="1536382"/>
                </a:lnTo>
                <a:lnTo>
                  <a:pt x="3094569" y="1544320"/>
                </a:lnTo>
                <a:lnTo>
                  <a:pt x="3092345" y="1553527"/>
                </a:lnTo>
                <a:lnTo>
                  <a:pt x="3089804" y="1562735"/>
                </a:lnTo>
                <a:lnTo>
                  <a:pt x="3086627" y="1572260"/>
                </a:lnTo>
                <a:lnTo>
                  <a:pt x="3082814" y="1582102"/>
                </a:lnTo>
                <a:lnTo>
                  <a:pt x="3074872" y="1601470"/>
                </a:lnTo>
                <a:lnTo>
                  <a:pt x="3066929" y="1619885"/>
                </a:lnTo>
                <a:lnTo>
                  <a:pt x="3063752" y="1628140"/>
                </a:lnTo>
                <a:lnTo>
                  <a:pt x="3060893" y="1635442"/>
                </a:lnTo>
                <a:lnTo>
                  <a:pt x="3058987" y="1642427"/>
                </a:lnTo>
                <a:lnTo>
                  <a:pt x="3058034" y="1648142"/>
                </a:lnTo>
                <a:lnTo>
                  <a:pt x="3062164" y="1647190"/>
                </a:lnTo>
                <a:lnTo>
                  <a:pt x="3065976" y="1646555"/>
                </a:lnTo>
                <a:lnTo>
                  <a:pt x="3069789" y="1644967"/>
                </a:lnTo>
                <a:lnTo>
                  <a:pt x="3073601" y="1643062"/>
                </a:lnTo>
                <a:lnTo>
                  <a:pt x="3077413" y="1640840"/>
                </a:lnTo>
                <a:lnTo>
                  <a:pt x="3080908" y="1637982"/>
                </a:lnTo>
                <a:lnTo>
                  <a:pt x="3084403" y="1635125"/>
                </a:lnTo>
                <a:lnTo>
                  <a:pt x="3087262" y="1631950"/>
                </a:lnTo>
                <a:lnTo>
                  <a:pt x="3090439" y="1628457"/>
                </a:lnTo>
                <a:lnTo>
                  <a:pt x="3093616" y="1624647"/>
                </a:lnTo>
                <a:lnTo>
                  <a:pt x="3099335" y="1616710"/>
                </a:lnTo>
                <a:lnTo>
                  <a:pt x="3104736" y="1607820"/>
                </a:lnTo>
                <a:lnTo>
                  <a:pt x="3109183" y="1598612"/>
                </a:lnTo>
                <a:lnTo>
                  <a:pt x="3113631" y="1589087"/>
                </a:lnTo>
                <a:lnTo>
                  <a:pt x="3118079" y="1579880"/>
                </a:lnTo>
                <a:lnTo>
                  <a:pt x="3125704" y="1562735"/>
                </a:lnTo>
                <a:lnTo>
                  <a:pt x="3129199" y="1555115"/>
                </a:lnTo>
                <a:lnTo>
                  <a:pt x="3132693" y="1548447"/>
                </a:lnTo>
                <a:lnTo>
                  <a:pt x="3135553" y="1543367"/>
                </a:lnTo>
                <a:lnTo>
                  <a:pt x="3137141" y="1540827"/>
                </a:lnTo>
                <a:lnTo>
                  <a:pt x="3138730" y="1538922"/>
                </a:lnTo>
                <a:lnTo>
                  <a:pt x="3140318" y="1537970"/>
                </a:lnTo>
                <a:lnTo>
                  <a:pt x="3142224" y="1536382"/>
                </a:lnTo>
                <a:lnTo>
                  <a:pt x="3144131" y="1535430"/>
                </a:lnTo>
                <a:lnTo>
                  <a:pt x="3146354" y="1534795"/>
                </a:lnTo>
                <a:lnTo>
                  <a:pt x="3151438" y="1533525"/>
                </a:lnTo>
                <a:lnTo>
                  <a:pt x="3156521" y="1533207"/>
                </a:lnTo>
                <a:lnTo>
                  <a:pt x="3162240" y="1533525"/>
                </a:lnTo>
                <a:lnTo>
                  <a:pt x="3168594" y="1534477"/>
                </a:lnTo>
                <a:lnTo>
                  <a:pt x="3174948" y="1536065"/>
                </a:lnTo>
                <a:lnTo>
                  <a:pt x="3181619" y="1537652"/>
                </a:lnTo>
                <a:lnTo>
                  <a:pt x="3188291" y="1539557"/>
                </a:lnTo>
                <a:lnTo>
                  <a:pt x="3194963" y="1541780"/>
                </a:lnTo>
                <a:lnTo>
                  <a:pt x="3207988" y="1547177"/>
                </a:lnTo>
                <a:lnTo>
                  <a:pt x="3219108" y="1551940"/>
                </a:lnTo>
                <a:lnTo>
                  <a:pt x="3228639" y="1556702"/>
                </a:lnTo>
                <a:lnTo>
                  <a:pt x="3235946" y="1560512"/>
                </a:lnTo>
                <a:lnTo>
                  <a:pt x="3242300" y="1564322"/>
                </a:lnTo>
                <a:lnTo>
                  <a:pt x="3247383" y="1567815"/>
                </a:lnTo>
                <a:lnTo>
                  <a:pt x="3251513" y="1570672"/>
                </a:lnTo>
                <a:lnTo>
                  <a:pt x="3254690" y="1573847"/>
                </a:lnTo>
                <a:lnTo>
                  <a:pt x="3256914" y="1576387"/>
                </a:lnTo>
                <a:lnTo>
                  <a:pt x="3258503" y="1579245"/>
                </a:lnTo>
                <a:lnTo>
                  <a:pt x="3259138" y="1581467"/>
                </a:lnTo>
                <a:lnTo>
                  <a:pt x="3258821" y="1584325"/>
                </a:lnTo>
                <a:lnTo>
                  <a:pt x="3258185" y="1586865"/>
                </a:lnTo>
                <a:lnTo>
                  <a:pt x="3256597" y="1589405"/>
                </a:lnTo>
                <a:lnTo>
                  <a:pt x="3254373" y="1592262"/>
                </a:lnTo>
                <a:lnTo>
                  <a:pt x="3251513" y="1595120"/>
                </a:lnTo>
                <a:lnTo>
                  <a:pt x="3248019" y="1598295"/>
                </a:lnTo>
                <a:lnTo>
                  <a:pt x="3240394" y="1605597"/>
                </a:lnTo>
                <a:lnTo>
                  <a:pt x="3230863" y="1613535"/>
                </a:lnTo>
                <a:lnTo>
                  <a:pt x="3220061" y="1624012"/>
                </a:lnTo>
                <a:lnTo>
                  <a:pt x="3214342" y="1629727"/>
                </a:lnTo>
                <a:lnTo>
                  <a:pt x="3208624" y="1636077"/>
                </a:lnTo>
                <a:lnTo>
                  <a:pt x="3202905" y="1643062"/>
                </a:lnTo>
                <a:lnTo>
                  <a:pt x="3197187" y="1650682"/>
                </a:lnTo>
                <a:lnTo>
                  <a:pt x="3191150" y="1658620"/>
                </a:lnTo>
                <a:lnTo>
                  <a:pt x="3185432" y="1667827"/>
                </a:lnTo>
                <a:lnTo>
                  <a:pt x="3179713" y="1677988"/>
                </a:lnTo>
                <a:lnTo>
                  <a:pt x="3174312" y="1688148"/>
                </a:lnTo>
                <a:lnTo>
                  <a:pt x="3168911" y="1699578"/>
                </a:lnTo>
                <a:lnTo>
                  <a:pt x="3163510" y="1712278"/>
                </a:lnTo>
                <a:lnTo>
                  <a:pt x="3159062" y="1725613"/>
                </a:lnTo>
                <a:lnTo>
                  <a:pt x="3154297" y="1739900"/>
                </a:lnTo>
                <a:lnTo>
                  <a:pt x="3005613" y="1739900"/>
                </a:lnTo>
                <a:lnTo>
                  <a:pt x="3000530" y="1739900"/>
                </a:lnTo>
                <a:lnTo>
                  <a:pt x="2851210" y="1739900"/>
                </a:lnTo>
                <a:lnTo>
                  <a:pt x="2847080" y="1725613"/>
                </a:lnTo>
                <a:lnTo>
                  <a:pt x="2842315" y="1712595"/>
                </a:lnTo>
                <a:lnTo>
                  <a:pt x="2837549" y="1700530"/>
                </a:lnTo>
                <a:lnTo>
                  <a:pt x="2832466" y="1689735"/>
                </a:lnTo>
                <a:lnTo>
                  <a:pt x="2827383" y="1679258"/>
                </a:lnTo>
                <a:lnTo>
                  <a:pt x="2821982" y="1670685"/>
                </a:lnTo>
                <a:lnTo>
                  <a:pt x="2817216" y="1662112"/>
                </a:lnTo>
                <a:lnTo>
                  <a:pt x="2811816" y="1654810"/>
                </a:lnTo>
                <a:lnTo>
                  <a:pt x="2806415" y="1648142"/>
                </a:lnTo>
                <a:lnTo>
                  <a:pt x="2801331" y="1641792"/>
                </a:lnTo>
                <a:lnTo>
                  <a:pt x="2796566" y="1636712"/>
                </a:lnTo>
                <a:lnTo>
                  <a:pt x="2791483" y="1631632"/>
                </a:lnTo>
                <a:lnTo>
                  <a:pt x="2781952" y="1623060"/>
                </a:lnTo>
                <a:lnTo>
                  <a:pt x="2773374" y="1616392"/>
                </a:lnTo>
                <a:lnTo>
                  <a:pt x="2766702" y="1610677"/>
                </a:lnTo>
                <a:lnTo>
                  <a:pt x="2763525" y="1607820"/>
                </a:lnTo>
                <a:lnTo>
                  <a:pt x="2760983" y="1605280"/>
                </a:lnTo>
                <a:lnTo>
                  <a:pt x="2759077" y="1602422"/>
                </a:lnTo>
                <a:lnTo>
                  <a:pt x="2757489" y="1599882"/>
                </a:lnTo>
                <a:lnTo>
                  <a:pt x="2756218" y="1597025"/>
                </a:lnTo>
                <a:lnTo>
                  <a:pt x="2755900" y="1594167"/>
                </a:lnTo>
                <a:lnTo>
                  <a:pt x="2755900" y="1590992"/>
                </a:lnTo>
                <a:lnTo>
                  <a:pt x="2756536" y="1587182"/>
                </a:lnTo>
                <a:lnTo>
                  <a:pt x="2758124" y="1583372"/>
                </a:lnTo>
                <a:lnTo>
                  <a:pt x="2760348" y="1579245"/>
                </a:lnTo>
                <a:lnTo>
                  <a:pt x="2763525" y="1574482"/>
                </a:lnTo>
                <a:lnTo>
                  <a:pt x="2767337" y="1569402"/>
                </a:lnTo>
                <a:lnTo>
                  <a:pt x="2772103" y="1563052"/>
                </a:lnTo>
                <a:lnTo>
                  <a:pt x="2777186" y="1556702"/>
                </a:lnTo>
                <a:lnTo>
                  <a:pt x="2780999" y="1552892"/>
                </a:lnTo>
                <a:lnTo>
                  <a:pt x="2785764" y="1549082"/>
                </a:lnTo>
                <a:lnTo>
                  <a:pt x="2791165" y="1545907"/>
                </a:lnTo>
                <a:lnTo>
                  <a:pt x="2796884" y="1542415"/>
                </a:lnTo>
                <a:lnTo>
                  <a:pt x="2802920" y="1539875"/>
                </a:lnTo>
                <a:lnTo>
                  <a:pt x="2809592" y="1537652"/>
                </a:lnTo>
                <a:lnTo>
                  <a:pt x="2815946" y="1535112"/>
                </a:lnTo>
                <a:lnTo>
                  <a:pt x="2822935" y="1533525"/>
                </a:lnTo>
                <a:lnTo>
                  <a:pt x="2829607" y="1532572"/>
                </a:lnTo>
                <a:lnTo>
                  <a:pt x="2836279" y="1531620"/>
                </a:lnTo>
                <a:lnTo>
                  <a:pt x="2842633" y="1531620"/>
                </a:lnTo>
                <a:lnTo>
                  <a:pt x="2848987" y="1531620"/>
                </a:lnTo>
                <a:lnTo>
                  <a:pt x="2854387" y="1532890"/>
                </a:lnTo>
                <a:lnTo>
                  <a:pt x="2859153" y="1534477"/>
                </a:lnTo>
                <a:lnTo>
                  <a:pt x="2861377" y="1535112"/>
                </a:lnTo>
                <a:lnTo>
                  <a:pt x="2863919" y="1536382"/>
                </a:lnTo>
                <a:lnTo>
                  <a:pt x="2865507" y="1537652"/>
                </a:lnTo>
                <a:lnTo>
                  <a:pt x="2867413" y="1538922"/>
                </a:lnTo>
                <a:lnTo>
                  <a:pt x="2868684" y="1540827"/>
                </a:lnTo>
                <a:lnTo>
                  <a:pt x="2870273" y="1543367"/>
                </a:lnTo>
                <a:lnTo>
                  <a:pt x="2873450" y="1548447"/>
                </a:lnTo>
                <a:lnTo>
                  <a:pt x="2876944" y="1555115"/>
                </a:lnTo>
                <a:lnTo>
                  <a:pt x="2880439" y="1562735"/>
                </a:lnTo>
                <a:lnTo>
                  <a:pt x="2888064" y="1579880"/>
                </a:lnTo>
                <a:lnTo>
                  <a:pt x="2892194" y="1589087"/>
                </a:lnTo>
                <a:lnTo>
                  <a:pt x="2896324" y="1598612"/>
                </a:lnTo>
                <a:lnTo>
                  <a:pt x="2901407" y="1607820"/>
                </a:lnTo>
                <a:lnTo>
                  <a:pt x="2906808" y="1616710"/>
                </a:lnTo>
                <a:lnTo>
                  <a:pt x="2912527" y="1624647"/>
                </a:lnTo>
                <a:lnTo>
                  <a:pt x="2915068" y="1628457"/>
                </a:lnTo>
                <a:lnTo>
                  <a:pt x="2918563" y="1631950"/>
                </a:lnTo>
                <a:lnTo>
                  <a:pt x="2921740" y="1635125"/>
                </a:lnTo>
                <a:lnTo>
                  <a:pt x="2924917" y="1637982"/>
                </a:lnTo>
                <a:lnTo>
                  <a:pt x="2928412" y="1640840"/>
                </a:lnTo>
                <a:lnTo>
                  <a:pt x="2931906" y="1643062"/>
                </a:lnTo>
                <a:lnTo>
                  <a:pt x="2935719" y="1644967"/>
                </a:lnTo>
                <a:lnTo>
                  <a:pt x="2939849" y="1646555"/>
                </a:lnTo>
                <a:lnTo>
                  <a:pt x="2943979" y="1647190"/>
                </a:lnTo>
                <a:lnTo>
                  <a:pt x="2948109" y="1648142"/>
                </a:lnTo>
                <a:lnTo>
                  <a:pt x="2946838" y="1642427"/>
                </a:lnTo>
                <a:lnTo>
                  <a:pt x="2944932" y="1635442"/>
                </a:lnTo>
                <a:lnTo>
                  <a:pt x="2942391" y="1628140"/>
                </a:lnTo>
                <a:lnTo>
                  <a:pt x="2938896" y="1619885"/>
                </a:lnTo>
                <a:lnTo>
                  <a:pt x="2931271" y="1601470"/>
                </a:lnTo>
                <a:lnTo>
                  <a:pt x="2923011" y="1582102"/>
                </a:lnTo>
                <a:lnTo>
                  <a:pt x="2919198" y="1572260"/>
                </a:lnTo>
                <a:lnTo>
                  <a:pt x="2916021" y="1562735"/>
                </a:lnTo>
                <a:lnTo>
                  <a:pt x="2913162" y="1553527"/>
                </a:lnTo>
                <a:lnTo>
                  <a:pt x="2911256" y="1544320"/>
                </a:lnTo>
                <a:lnTo>
                  <a:pt x="2909985" y="1536382"/>
                </a:lnTo>
                <a:lnTo>
                  <a:pt x="2909985" y="1532255"/>
                </a:lnTo>
                <a:lnTo>
                  <a:pt x="2909985" y="1528762"/>
                </a:lnTo>
                <a:lnTo>
                  <a:pt x="2910621" y="1524952"/>
                </a:lnTo>
                <a:lnTo>
                  <a:pt x="2911256" y="1521777"/>
                </a:lnTo>
                <a:lnTo>
                  <a:pt x="2912527" y="1518602"/>
                </a:lnTo>
                <a:lnTo>
                  <a:pt x="2914115" y="1516062"/>
                </a:lnTo>
                <a:lnTo>
                  <a:pt x="2915068" y="1514157"/>
                </a:lnTo>
                <a:lnTo>
                  <a:pt x="2916657" y="1512570"/>
                </a:lnTo>
                <a:lnTo>
                  <a:pt x="2920469" y="1510030"/>
                </a:lnTo>
                <a:lnTo>
                  <a:pt x="2924917" y="1507807"/>
                </a:lnTo>
                <a:lnTo>
                  <a:pt x="2930318" y="1505267"/>
                </a:lnTo>
                <a:lnTo>
                  <a:pt x="2936037" y="1503362"/>
                </a:lnTo>
                <a:lnTo>
                  <a:pt x="2942708" y="1501775"/>
                </a:lnTo>
                <a:lnTo>
                  <a:pt x="2949698" y="1500822"/>
                </a:lnTo>
                <a:lnTo>
                  <a:pt x="2956369" y="1499552"/>
                </a:lnTo>
                <a:lnTo>
                  <a:pt x="2970666" y="1497965"/>
                </a:lnTo>
                <a:lnTo>
                  <a:pt x="2983692" y="1497330"/>
                </a:lnTo>
                <a:lnTo>
                  <a:pt x="2994811" y="1497012"/>
                </a:lnTo>
                <a:close/>
                <a:moveTo>
                  <a:pt x="1762125" y="765175"/>
                </a:moveTo>
                <a:lnTo>
                  <a:pt x="1928813" y="765175"/>
                </a:lnTo>
                <a:lnTo>
                  <a:pt x="1928813" y="1662113"/>
                </a:lnTo>
                <a:lnTo>
                  <a:pt x="1762125" y="1662113"/>
                </a:lnTo>
                <a:lnTo>
                  <a:pt x="1762125" y="765175"/>
                </a:lnTo>
                <a:close/>
                <a:moveTo>
                  <a:pt x="542925" y="551035"/>
                </a:moveTo>
                <a:lnTo>
                  <a:pt x="81597" y="1676586"/>
                </a:lnTo>
                <a:lnTo>
                  <a:pt x="495617" y="1676586"/>
                </a:lnTo>
                <a:lnTo>
                  <a:pt x="550545" y="1676586"/>
                </a:lnTo>
                <a:lnTo>
                  <a:pt x="605155" y="1676586"/>
                </a:lnTo>
                <a:lnTo>
                  <a:pt x="1019492" y="1676586"/>
                </a:lnTo>
                <a:lnTo>
                  <a:pt x="558165" y="551035"/>
                </a:lnTo>
                <a:lnTo>
                  <a:pt x="554355" y="551988"/>
                </a:lnTo>
                <a:lnTo>
                  <a:pt x="552450" y="552623"/>
                </a:lnTo>
                <a:lnTo>
                  <a:pt x="550545" y="552623"/>
                </a:lnTo>
                <a:lnTo>
                  <a:pt x="548640" y="552623"/>
                </a:lnTo>
                <a:lnTo>
                  <a:pt x="546735" y="551988"/>
                </a:lnTo>
                <a:lnTo>
                  <a:pt x="542925" y="551035"/>
                </a:lnTo>
                <a:close/>
                <a:moveTo>
                  <a:pt x="1997075" y="460376"/>
                </a:moveTo>
                <a:lnTo>
                  <a:pt x="2034223" y="474985"/>
                </a:lnTo>
                <a:lnTo>
                  <a:pt x="2075815" y="491500"/>
                </a:lnTo>
                <a:lnTo>
                  <a:pt x="2098358" y="501028"/>
                </a:lnTo>
                <a:lnTo>
                  <a:pt x="2122170" y="510873"/>
                </a:lnTo>
                <a:lnTo>
                  <a:pt x="2146618" y="521671"/>
                </a:lnTo>
                <a:lnTo>
                  <a:pt x="2171700" y="533105"/>
                </a:lnTo>
                <a:lnTo>
                  <a:pt x="2198053" y="545491"/>
                </a:lnTo>
                <a:lnTo>
                  <a:pt x="2225040" y="558195"/>
                </a:lnTo>
                <a:lnTo>
                  <a:pt x="2252980" y="571852"/>
                </a:lnTo>
                <a:lnTo>
                  <a:pt x="2281238" y="586144"/>
                </a:lnTo>
                <a:lnTo>
                  <a:pt x="2310130" y="600753"/>
                </a:lnTo>
                <a:lnTo>
                  <a:pt x="2339975" y="616632"/>
                </a:lnTo>
                <a:lnTo>
                  <a:pt x="2370455" y="633147"/>
                </a:lnTo>
                <a:lnTo>
                  <a:pt x="2401253" y="650298"/>
                </a:lnTo>
                <a:lnTo>
                  <a:pt x="2432368" y="668401"/>
                </a:lnTo>
                <a:lnTo>
                  <a:pt x="2464118" y="687139"/>
                </a:lnTo>
                <a:lnTo>
                  <a:pt x="2495868" y="706513"/>
                </a:lnTo>
                <a:lnTo>
                  <a:pt x="2527935" y="727156"/>
                </a:lnTo>
                <a:lnTo>
                  <a:pt x="2560320" y="748117"/>
                </a:lnTo>
                <a:lnTo>
                  <a:pt x="2593023" y="770032"/>
                </a:lnTo>
                <a:lnTo>
                  <a:pt x="2625725" y="792899"/>
                </a:lnTo>
                <a:lnTo>
                  <a:pt x="2658746" y="816400"/>
                </a:lnTo>
                <a:lnTo>
                  <a:pt x="2691766" y="840855"/>
                </a:lnTo>
                <a:lnTo>
                  <a:pt x="2724468" y="865945"/>
                </a:lnTo>
                <a:lnTo>
                  <a:pt x="2757488" y="891988"/>
                </a:lnTo>
                <a:lnTo>
                  <a:pt x="2789873" y="919302"/>
                </a:lnTo>
                <a:lnTo>
                  <a:pt x="2822576" y="946933"/>
                </a:lnTo>
                <a:lnTo>
                  <a:pt x="2854961" y="975516"/>
                </a:lnTo>
                <a:lnTo>
                  <a:pt x="2886711" y="1005370"/>
                </a:lnTo>
                <a:lnTo>
                  <a:pt x="2918461" y="1035542"/>
                </a:lnTo>
                <a:lnTo>
                  <a:pt x="2918461" y="1039036"/>
                </a:lnTo>
                <a:lnTo>
                  <a:pt x="2918778" y="1048246"/>
                </a:lnTo>
                <a:lnTo>
                  <a:pt x="2919413" y="1054598"/>
                </a:lnTo>
                <a:lnTo>
                  <a:pt x="2920366" y="1061902"/>
                </a:lnTo>
                <a:lnTo>
                  <a:pt x="2921953" y="1070160"/>
                </a:lnTo>
                <a:lnTo>
                  <a:pt x="2923858" y="1078735"/>
                </a:lnTo>
                <a:lnTo>
                  <a:pt x="2926081" y="1087945"/>
                </a:lnTo>
                <a:lnTo>
                  <a:pt x="2929573" y="1097473"/>
                </a:lnTo>
                <a:lnTo>
                  <a:pt x="2933701" y="1107001"/>
                </a:lnTo>
                <a:lnTo>
                  <a:pt x="2936241" y="1111765"/>
                </a:lnTo>
                <a:lnTo>
                  <a:pt x="2938781" y="1116529"/>
                </a:lnTo>
                <a:lnTo>
                  <a:pt x="2941638" y="1121293"/>
                </a:lnTo>
                <a:lnTo>
                  <a:pt x="2944496" y="1125739"/>
                </a:lnTo>
                <a:lnTo>
                  <a:pt x="2947988" y="1130503"/>
                </a:lnTo>
                <a:lnTo>
                  <a:pt x="2951798" y="1134950"/>
                </a:lnTo>
                <a:lnTo>
                  <a:pt x="2955608" y="1139396"/>
                </a:lnTo>
                <a:lnTo>
                  <a:pt x="2959736" y="1143207"/>
                </a:lnTo>
                <a:lnTo>
                  <a:pt x="2964498" y="1147336"/>
                </a:lnTo>
                <a:lnTo>
                  <a:pt x="2969261" y="1150829"/>
                </a:lnTo>
                <a:lnTo>
                  <a:pt x="2971166" y="1146065"/>
                </a:lnTo>
                <a:lnTo>
                  <a:pt x="2974023" y="1141937"/>
                </a:lnTo>
                <a:lnTo>
                  <a:pt x="2977198" y="1138126"/>
                </a:lnTo>
                <a:lnTo>
                  <a:pt x="2980373" y="1134632"/>
                </a:lnTo>
                <a:lnTo>
                  <a:pt x="2984818" y="1132091"/>
                </a:lnTo>
                <a:lnTo>
                  <a:pt x="2989263" y="1130186"/>
                </a:lnTo>
                <a:lnTo>
                  <a:pt x="2994343" y="1128915"/>
                </a:lnTo>
                <a:lnTo>
                  <a:pt x="2999741" y="1128280"/>
                </a:lnTo>
                <a:lnTo>
                  <a:pt x="3002598" y="1128598"/>
                </a:lnTo>
                <a:lnTo>
                  <a:pt x="3005773" y="1128915"/>
                </a:lnTo>
                <a:lnTo>
                  <a:pt x="3008948" y="1129550"/>
                </a:lnTo>
                <a:lnTo>
                  <a:pt x="3011806" y="1130821"/>
                </a:lnTo>
                <a:lnTo>
                  <a:pt x="3014663" y="1132091"/>
                </a:lnTo>
                <a:lnTo>
                  <a:pt x="3017203" y="1133997"/>
                </a:lnTo>
                <a:lnTo>
                  <a:pt x="3019743" y="1135585"/>
                </a:lnTo>
                <a:lnTo>
                  <a:pt x="3022283" y="1137808"/>
                </a:lnTo>
                <a:lnTo>
                  <a:pt x="3024188" y="1140031"/>
                </a:lnTo>
                <a:lnTo>
                  <a:pt x="3026093" y="1142254"/>
                </a:lnTo>
                <a:lnTo>
                  <a:pt x="3027681" y="1145113"/>
                </a:lnTo>
                <a:lnTo>
                  <a:pt x="3028951" y="1147653"/>
                </a:lnTo>
                <a:lnTo>
                  <a:pt x="3029903" y="1150829"/>
                </a:lnTo>
                <a:lnTo>
                  <a:pt x="3030538" y="1153688"/>
                </a:lnTo>
                <a:lnTo>
                  <a:pt x="3031491" y="1156864"/>
                </a:lnTo>
                <a:lnTo>
                  <a:pt x="3031491" y="1160357"/>
                </a:lnTo>
                <a:lnTo>
                  <a:pt x="3031491" y="1171791"/>
                </a:lnTo>
                <a:lnTo>
                  <a:pt x="3037206" y="1171791"/>
                </a:lnTo>
                <a:lnTo>
                  <a:pt x="3042603" y="1171473"/>
                </a:lnTo>
                <a:lnTo>
                  <a:pt x="3047366" y="1171155"/>
                </a:lnTo>
                <a:lnTo>
                  <a:pt x="3052446" y="1170203"/>
                </a:lnTo>
                <a:lnTo>
                  <a:pt x="3057526" y="1169250"/>
                </a:lnTo>
                <a:lnTo>
                  <a:pt x="3061653" y="1167662"/>
                </a:lnTo>
                <a:lnTo>
                  <a:pt x="3065781" y="1166074"/>
                </a:lnTo>
                <a:lnTo>
                  <a:pt x="3069908" y="1164168"/>
                </a:lnTo>
                <a:lnTo>
                  <a:pt x="3073718" y="1162263"/>
                </a:lnTo>
                <a:lnTo>
                  <a:pt x="3077528" y="1160357"/>
                </a:lnTo>
                <a:lnTo>
                  <a:pt x="3084196" y="1155593"/>
                </a:lnTo>
                <a:lnTo>
                  <a:pt x="3090228" y="1150829"/>
                </a:lnTo>
                <a:lnTo>
                  <a:pt x="3095308" y="1145748"/>
                </a:lnTo>
                <a:lnTo>
                  <a:pt x="3099753" y="1140349"/>
                </a:lnTo>
                <a:lnTo>
                  <a:pt x="3103246" y="1135585"/>
                </a:lnTo>
                <a:lnTo>
                  <a:pt x="3106738" y="1130821"/>
                </a:lnTo>
                <a:lnTo>
                  <a:pt x="3108961" y="1126692"/>
                </a:lnTo>
                <a:lnTo>
                  <a:pt x="3112136" y="1120658"/>
                </a:lnTo>
                <a:lnTo>
                  <a:pt x="3113088" y="1117799"/>
                </a:lnTo>
                <a:lnTo>
                  <a:pt x="3117851" y="1117482"/>
                </a:lnTo>
                <a:lnTo>
                  <a:pt x="3122931" y="1117482"/>
                </a:lnTo>
                <a:lnTo>
                  <a:pt x="3125471" y="1117482"/>
                </a:lnTo>
                <a:lnTo>
                  <a:pt x="3128011" y="1117799"/>
                </a:lnTo>
                <a:lnTo>
                  <a:pt x="3130868" y="1118752"/>
                </a:lnTo>
                <a:lnTo>
                  <a:pt x="3133408" y="1119705"/>
                </a:lnTo>
                <a:lnTo>
                  <a:pt x="3135948" y="1121293"/>
                </a:lnTo>
                <a:lnTo>
                  <a:pt x="3137853" y="1123199"/>
                </a:lnTo>
                <a:lnTo>
                  <a:pt x="3139123" y="1125422"/>
                </a:lnTo>
                <a:lnTo>
                  <a:pt x="3140076" y="1128598"/>
                </a:lnTo>
                <a:lnTo>
                  <a:pt x="3140393" y="1132091"/>
                </a:lnTo>
                <a:lnTo>
                  <a:pt x="3139758" y="1136220"/>
                </a:lnTo>
                <a:lnTo>
                  <a:pt x="3138806" y="1140349"/>
                </a:lnTo>
                <a:lnTo>
                  <a:pt x="3136901" y="1145113"/>
                </a:lnTo>
                <a:lnTo>
                  <a:pt x="3134361" y="1150829"/>
                </a:lnTo>
                <a:lnTo>
                  <a:pt x="3131186" y="1156546"/>
                </a:lnTo>
                <a:lnTo>
                  <a:pt x="3127058" y="1162898"/>
                </a:lnTo>
                <a:lnTo>
                  <a:pt x="3121978" y="1169885"/>
                </a:lnTo>
                <a:lnTo>
                  <a:pt x="3116581" y="1176872"/>
                </a:lnTo>
                <a:lnTo>
                  <a:pt x="3110231" y="1183542"/>
                </a:lnTo>
                <a:lnTo>
                  <a:pt x="3102928" y="1190529"/>
                </a:lnTo>
                <a:lnTo>
                  <a:pt x="3095308" y="1196881"/>
                </a:lnTo>
                <a:lnTo>
                  <a:pt x="3086418" y="1203233"/>
                </a:lnTo>
                <a:lnTo>
                  <a:pt x="3081973" y="1205774"/>
                </a:lnTo>
                <a:lnTo>
                  <a:pt x="3076893" y="1208632"/>
                </a:lnTo>
                <a:lnTo>
                  <a:pt x="3071813" y="1211173"/>
                </a:lnTo>
                <a:lnTo>
                  <a:pt x="3067051" y="1213396"/>
                </a:lnTo>
                <a:lnTo>
                  <a:pt x="3061336" y="1215301"/>
                </a:lnTo>
                <a:lnTo>
                  <a:pt x="3055938" y="1217207"/>
                </a:lnTo>
                <a:lnTo>
                  <a:pt x="3050223" y="1218795"/>
                </a:lnTo>
                <a:lnTo>
                  <a:pt x="3043873" y="1220065"/>
                </a:lnTo>
                <a:lnTo>
                  <a:pt x="3037841" y="1221018"/>
                </a:lnTo>
                <a:lnTo>
                  <a:pt x="3031491" y="1221971"/>
                </a:lnTo>
                <a:lnTo>
                  <a:pt x="3031491" y="1242297"/>
                </a:lnTo>
                <a:lnTo>
                  <a:pt x="3045143" y="1274374"/>
                </a:lnTo>
                <a:lnTo>
                  <a:pt x="3064193" y="1317567"/>
                </a:lnTo>
                <a:lnTo>
                  <a:pt x="3111183" y="1423327"/>
                </a:lnTo>
                <a:lnTo>
                  <a:pt x="3148013" y="1504949"/>
                </a:lnTo>
                <a:lnTo>
                  <a:pt x="3141663" y="1505902"/>
                </a:lnTo>
                <a:lnTo>
                  <a:pt x="3138171" y="1506220"/>
                </a:lnTo>
                <a:lnTo>
                  <a:pt x="3135313" y="1506855"/>
                </a:lnTo>
                <a:lnTo>
                  <a:pt x="3132773" y="1507808"/>
                </a:lnTo>
                <a:lnTo>
                  <a:pt x="3129916" y="1508125"/>
                </a:lnTo>
                <a:lnTo>
                  <a:pt x="3127693" y="1507808"/>
                </a:lnTo>
                <a:lnTo>
                  <a:pt x="3125471" y="1507490"/>
                </a:lnTo>
                <a:lnTo>
                  <a:pt x="3123566" y="1506537"/>
                </a:lnTo>
                <a:lnTo>
                  <a:pt x="3121661" y="1505902"/>
                </a:lnTo>
                <a:lnTo>
                  <a:pt x="3119756" y="1504314"/>
                </a:lnTo>
                <a:lnTo>
                  <a:pt x="3117851" y="1502726"/>
                </a:lnTo>
                <a:lnTo>
                  <a:pt x="3116263" y="1501138"/>
                </a:lnTo>
                <a:lnTo>
                  <a:pt x="3115311" y="1499232"/>
                </a:lnTo>
                <a:lnTo>
                  <a:pt x="3113088" y="1497009"/>
                </a:lnTo>
                <a:lnTo>
                  <a:pt x="3110866" y="1493833"/>
                </a:lnTo>
                <a:lnTo>
                  <a:pt x="3107373" y="1490657"/>
                </a:lnTo>
                <a:lnTo>
                  <a:pt x="3102611" y="1486529"/>
                </a:lnTo>
                <a:lnTo>
                  <a:pt x="3096261" y="1482717"/>
                </a:lnTo>
                <a:lnTo>
                  <a:pt x="3092451" y="1480812"/>
                </a:lnTo>
                <a:lnTo>
                  <a:pt x="3088323" y="1478906"/>
                </a:lnTo>
                <a:lnTo>
                  <a:pt x="3083878" y="1477636"/>
                </a:lnTo>
                <a:lnTo>
                  <a:pt x="3078481" y="1475731"/>
                </a:lnTo>
                <a:lnTo>
                  <a:pt x="3072448" y="1474143"/>
                </a:lnTo>
                <a:lnTo>
                  <a:pt x="3065781" y="1472554"/>
                </a:lnTo>
                <a:lnTo>
                  <a:pt x="3054986" y="1448417"/>
                </a:lnTo>
                <a:lnTo>
                  <a:pt x="3008948" y="1345198"/>
                </a:lnTo>
                <a:lnTo>
                  <a:pt x="3004186" y="1346151"/>
                </a:lnTo>
                <a:lnTo>
                  <a:pt x="3001963" y="1346786"/>
                </a:lnTo>
                <a:lnTo>
                  <a:pt x="2999741" y="1347104"/>
                </a:lnTo>
                <a:lnTo>
                  <a:pt x="2997201" y="1347104"/>
                </a:lnTo>
                <a:lnTo>
                  <a:pt x="2995296" y="1346151"/>
                </a:lnTo>
                <a:lnTo>
                  <a:pt x="2992121" y="1345516"/>
                </a:lnTo>
                <a:lnTo>
                  <a:pt x="2940051" y="1472554"/>
                </a:lnTo>
                <a:lnTo>
                  <a:pt x="2933066" y="1473825"/>
                </a:lnTo>
                <a:lnTo>
                  <a:pt x="2927033" y="1475731"/>
                </a:lnTo>
                <a:lnTo>
                  <a:pt x="2921636" y="1477001"/>
                </a:lnTo>
                <a:lnTo>
                  <a:pt x="2916873" y="1478906"/>
                </a:lnTo>
                <a:lnTo>
                  <a:pt x="2912428" y="1480812"/>
                </a:lnTo>
                <a:lnTo>
                  <a:pt x="2908618" y="1482717"/>
                </a:lnTo>
                <a:lnTo>
                  <a:pt x="2905126" y="1484623"/>
                </a:lnTo>
                <a:lnTo>
                  <a:pt x="2901951" y="1486529"/>
                </a:lnTo>
                <a:lnTo>
                  <a:pt x="2897506" y="1490657"/>
                </a:lnTo>
                <a:lnTo>
                  <a:pt x="2893696" y="1493833"/>
                </a:lnTo>
                <a:lnTo>
                  <a:pt x="2891473" y="1497327"/>
                </a:lnTo>
                <a:lnTo>
                  <a:pt x="2889568" y="1499550"/>
                </a:lnTo>
                <a:lnTo>
                  <a:pt x="2888298" y="1501456"/>
                </a:lnTo>
                <a:lnTo>
                  <a:pt x="2886711" y="1503044"/>
                </a:lnTo>
                <a:lnTo>
                  <a:pt x="2885123" y="1504632"/>
                </a:lnTo>
                <a:lnTo>
                  <a:pt x="2883218" y="1505902"/>
                </a:lnTo>
                <a:lnTo>
                  <a:pt x="2881313" y="1506537"/>
                </a:lnTo>
                <a:lnTo>
                  <a:pt x="2879408" y="1507490"/>
                </a:lnTo>
                <a:lnTo>
                  <a:pt x="2877503" y="1507808"/>
                </a:lnTo>
                <a:lnTo>
                  <a:pt x="2875281" y="1507808"/>
                </a:lnTo>
                <a:lnTo>
                  <a:pt x="2872106" y="1507490"/>
                </a:lnTo>
                <a:lnTo>
                  <a:pt x="2869248" y="1506537"/>
                </a:lnTo>
                <a:lnTo>
                  <a:pt x="2865121" y="1504949"/>
                </a:lnTo>
                <a:lnTo>
                  <a:pt x="2860041" y="1503996"/>
                </a:lnTo>
                <a:lnTo>
                  <a:pt x="2967356" y="1242297"/>
                </a:lnTo>
                <a:lnTo>
                  <a:pt x="2967356" y="1211808"/>
                </a:lnTo>
                <a:lnTo>
                  <a:pt x="2959418" y="1208949"/>
                </a:lnTo>
                <a:lnTo>
                  <a:pt x="2951481" y="1205774"/>
                </a:lnTo>
                <a:lnTo>
                  <a:pt x="2943861" y="1201962"/>
                </a:lnTo>
                <a:lnTo>
                  <a:pt x="2936558" y="1197834"/>
                </a:lnTo>
                <a:lnTo>
                  <a:pt x="2929573" y="1194022"/>
                </a:lnTo>
                <a:lnTo>
                  <a:pt x="2923223" y="1189259"/>
                </a:lnTo>
                <a:lnTo>
                  <a:pt x="2917508" y="1184812"/>
                </a:lnTo>
                <a:lnTo>
                  <a:pt x="2911793" y="1180048"/>
                </a:lnTo>
                <a:lnTo>
                  <a:pt x="2906396" y="1175602"/>
                </a:lnTo>
                <a:lnTo>
                  <a:pt x="2901633" y="1170520"/>
                </a:lnTo>
                <a:lnTo>
                  <a:pt x="2897188" y="1165756"/>
                </a:lnTo>
                <a:lnTo>
                  <a:pt x="2892743" y="1160675"/>
                </a:lnTo>
                <a:lnTo>
                  <a:pt x="2888933" y="1155593"/>
                </a:lnTo>
                <a:lnTo>
                  <a:pt x="2885123" y="1150829"/>
                </a:lnTo>
                <a:lnTo>
                  <a:pt x="2879091" y="1140666"/>
                </a:lnTo>
                <a:lnTo>
                  <a:pt x="2874011" y="1130821"/>
                </a:lnTo>
                <a:lnTo>
                  <a:pt x="2869883" y="1121611"/>
                </a:lnTo>
                <a:lnTo>
                  <a:pt x="2867026" y="1113353"/>
                </a:lnTo>
                <a:lnTo>
                  <a:pt x="2864486" y="1105095"/>
                </a:lnTo>
                <a:lnTo>
                  <a:pt x="2862581" y="1098744"/>
                </a:lnTo>
                <a:lnTo>
                  <a:pt x="2861628" y="1093027"/>
                </a:lnTo>
                <a:lnTo>
                  <a:pt x="2860676" y="1088898"/>
                </a:lnTo>
                <a:lnTo>
                  <a:pt x="2860358" y="1085404"/>
                </a:lnTo>
                <a:lnTo>
                  <a:pt x="2859723" y="1083499"/>
                </a:lnTo>
                <a:lnTo>
                  <a:pt x="2856866" y="1078417"/>
                </a:lnTo>
                <a:lnTo>
                  <a:pt x="2854643" y="1074924"/>
                </a:lnTo>
                <a:lnTo>
                  <a:pt x="2851151" y="1070477"/>
                </a:lnTo>
                <a:lnTo>
                  <a:pt x="2846706" y="1065078"/>
                </a:lnTo>
                <a:lnTo>
                  <a:pt x="2841308" y="1058409"/>
                </a:lnTo>
                <a:lnTo>
                  <a:pt x="2834323" y="1051739"/>
                </a:lnTo>
                <a:lnTo>
                  <a:pt x="2826068" y="1043482"/>
                </a:lnTo>
                <a:lnTo>
                  <a:pt x="2815908" y="1035224"/>
                </a:lnTo>
                <a:lnTo>
                  <a:pt x="2804161" y="1025696"/>
                </a:lnTo>
                <a:lnTo>
                  <a:pt x="2790826" y="1015216"/>
                </a:lnTo>
                <a:lnTo>
                  <a:pt x="2774951" y="1003782"/>
                </a:lnTo>
                <a:lnTo>
                  <a:pt x="2757171" y="992031"/>
                </a:lnTo>
                <a:lnTo>
                  <a:pt x="2737168" y="979010"/>
                </a:lnTo>
                <a:lnTo>
                  <a:pt x="2714943" y="965671"/>
                </a:lnTo>
                <a:lnTo>
                  <a:pt x="2689861" y="951062"/>
                </a:lnTo>
                <a:lnTo>
                  <a:pt x="2662238" y="935817"/>
                </a:lnTo>
                <a:lnTo>
                  <a:pt x="2631758" y="919619"/>
                </a:lnTo>
                <a:lnTo>
                  <a:pt x="2598420" y="902469"/>
                </a:lnTo>
                <a:lnTo>
                  <a:pt x="2561908" y="884684"/>
                </a:lnTo>
                <a:lnTo>
                  <a:pt x="2522220" y="865945"/>
                </a:lnTo>
                <a:lnTo>
                  <a:pt x="2479040" y="846572"/>
                </a:lnTo>
                <a:lnTo>
                  <a:pt x="2432368" y="826564"/>
                </a:lnTo>
                <a:lnTo>
                  <a:pt x="2382203" y="805602"/>
                </a:lnTo>
                <a:lnTo>
                  <a:pt x="2328228" y="783371"/>
                </a:lnTo>
                <a:lnTo>
                  <a:pt x="2270125" y="760821"/>
                </a:lnTo>
                <a:lnTo>
                  <a:pt x="2208213" y="737637"/>
                </a:lnTo>
                <a:lnTo>
                  <a:pt x="2142490" y="712864"/>
                </a:lnTo>
                <a:lnTo>
                  <a:pt x="2071688" y="687774"/>
                </a:lnTo>
                <a:lnTo>
                  <a:pt x="1997075" y="661731"/>
                </a:lnTo>
                <a:lnTo>
                  <a:pt x="1997075" y="460376"/>
                </a:lnTo>
                <a:close/>
                <a:moveTo>
                  <a:pt x="1840397" y="442815"/>
                </a:moveTo>
                <a:lnTo>
                  <a:pt x="1834372" y="443766"/>
                </a:lnTo>
                <a:lnTo>
                  <a:pt x="1828664" y="445353"/>
                </a:lnTo>
                <a:lnTo>
                  <a:pt x="1823273" y="447256"/>
                </a:lnTo>
                <a:lnTo>
                  <a:pt x="1818517" y="449477"/>
                </a:lnTo>
                <a:lnTo>
                  <a:pt x="1813444" y="452650"/>
                </a:lnTo>
                <a:lnTo>
                  <a:pt x="1809004" y="456140"/>
                </a:lnTo>
                <a:lnTo>
                  <a:pt x="1804565" y="459947"/>
                </a:lnTo>
                <a:lnTo>
                  <a:pt x="1800760" y="464071"/>
                </a:lnTo>
                <a:lnTo>
                  <a:pt x="1797589" y="468195"/>
                </a:lnTo>
                <a:lnTo>
                  <a:pt x="1794735" y="473271"/>
                </a:lnTo>
                <a:lnTo>
                  <a:pt x="1792198" y="478665"/>
                </a:lnTo>
                <a:lnTo>
                  <a:pt x="1790296" y="484058"/>
                </a:lnTo>
                <a:lnTo>
                  <a:pt x="1788710" y="489452"/>
                </a:lnTo>
                <a:lnTo>
                  <a:pt x="1787759" y="495479"/>
                </a:lnTo>
                <a:lnTo>
                  <a:pt x="1787442" y="501190"/>
                </a:lnTo>
                <a:lnTo>
                  <a:pt x="1787759" y="507218"/>
                </a:lnTo>
                <a:lnTo>
                  <a:pt x="1788710" y="512928"/>
                </a:lnTo>
                <a:lnTo>
                  <a:pt x="1790296" y="518639"/>
                </a:lnTo>
                <a:lnTo>
                  <a:pt x="1792198" y="524032"/>
                </a:lnTo>
                <a:lnTo>
                  <a:pt x="1794735" y="529426"/>
                </a:lnTo>
                <a:lnTo>
                  <a:pt x="1797589" y="533867"/>
                </a:lnTo>
                <a:lnTo>
                  <a:pt x="1800760" y="538626"/>
                </a:lnTo>
                <a:lnTo>
                  <a:pt x="1804565" y="542750"/>
                </a:lnTo>
                <a:lnTo>
                  <a:pt x="1809004" y="546557"/>
                </a:lnTo>
                <a:lnTo>
                  <a:pt x="1813444" y="550047"/>
                </a:lnTo>
                <a:lnTo>
                  <a:pt x="1818517" y="553220"/>
                </a:lnTo>
                <a:lnTo>
                  <a:pt x="1823273" y="555441"/>
                </a:lnTo>
                <a:lnTo>
                  <a:pt x="1828664" y="557344"/>
                </a:lnTo>
                <a:lnTo>
                  <a:pt x="1834372" y="558931"/>
                </a:lnTo>
                <a:lnTo>
                  <a:pt x="1840397" y="559565"/>
                </a:lnTo>
                <a:lnTo>
                  <a:pt x="1846421" y="559882"/>
                </a:lnTo>
                <a:lnTo>
                  <a:pt x="1852446" y="559565"/>
                </a:lnTo>
                <a:lnTo>
                  <a:pt x="1858154" y="558931"/>
                </a:lnTo>
                <a:lnTo>
                  <a:pt x="1863861" y="557344"/>
                </a:lnTo>
                <a:lnTo>
                  <a:pt x="1869252" y="555441"/>
                </a:lnTo>
                <a:lnTo>
                  <a:pt x="1874326" y="553220"/>
                </a:lnTo>
                <a:lnTo>
                  <a:pt x="1879082" y="550047"/>
                </a:lnTo>
                <a:lnTo>
                  <a:pt x="1883838" y="546557"/>
                </a:lnTo>
                <a:lnTo>
                  <a:pt x="1887961" y="542750"/>
                </a:lnTo>
                <a:lnTo>
                  <a:pt x="1891766" y="538626"/>
                </a:lnTo>
                <a:lnTo>
                  <a:pt x="1894937" y="533867"/>
                </a:lnTo>
                <a:lnTo>
                  <a:pt x="1897790" y="529426"/>
                </a:lnTo>
                <a:lnTo>
                  <a:pt x="1900644" y="524032"/>
                </a:lnTo>
                <a:lnTo>
                  <a:pt x="1902547" y="518639"/>
                </a:lnTo>
                <a:lnTo>
                  <a:pt x="1904132" y="512928"/>
                </a:lnTo>
                <a:lnTo>
                  <a:pt x="1904767" y="507218"/>
                </a:lnTo>
                <a:lnTo>
                  <a:pt x="1905084" y="501190"/>
                </a:lnTo>
                <a:lnTo>
                  <a:pt x="1904767" y="495479"/>
                </a:lnTo>
                <a:lnTo>
                  <a:pt x="1904132" y="489452"/>
                </a:lnTo>
                <a:lnTo>
                  <a:pt x="1902547" y="484058"/>
                </a:lnTo>
                <a:lnTo>
                  <a:pt x="1900644" y="478665"/>
                </a:lnTo>
                <a:lnTo>
                  <a:pt x="1897790" y="473271"/>
                </a:lnTo>
                <a:lnTo>
                  <a:pt x="1894937" y="468195"/>
                </a:lnTo>
                <a:lnTo>
                  <a:pt x="1891766" y="464071"/>
                </a:lnTo>
                <a:lnTo>
                  <a:pt x="1887961" y="459947"/>
                </a:lnTo>
                <a:lnTo>
                  <a:pt x="1883838" y="456140"/>
                </a:lnTo>
                <a:lnTo>
                  <a:pt x="1879082" y="452650"/>
                </a:lnTo>
                <a:lnTo>
                  <a:pt x="1874326" y="449477"/>
                </a:lnTo>
                <a:lnTo>
                  <a:pt x="1869252" y="447256"/>
                </a:lnTo>
                <a:lnTo>
                  <a:pt x="1863861" y="445353"/>
                </a:lnTo>
                <a:lnTo>
                  <a:pt x="1858154" y="443766"/>
                </a:lnTo>
                <a:lnTo>
                  <a:pt x="1852446" y="442815"/>
                </a:lnTo>
                <a:lnTo>
                  <a:pt x="1846421" y="442815"/>
                </a:lnTo>
                <a:lnTo>
                  <a:pt x="1840397" y="442815"/>
                </a:lnTo>
                <a:close/>
                <a:moveTo>
                  <a:pt x="1722438" y="315912"/>
                </a:moveTo>
                <a:lnTo>
                  <a:pt x="1970088" y="315912"/>
                </a:lnTo>
                <a:lnTo>
                  <a:pt x="1970088" y="728662"/>
                </a:lnTo>
                <a:lnTo>
                  <a:pt x="1722438" y="728662"/>
                </a:lnTo>
                <a:lnTo>
                  <a:pt x="1722438" y="315912"/>
                </a:lnTo>
                <a:close/>
                <a:moveTo>
                  <a:pt x="444817" y="252412"/>
                </a:moveTo>
                <a:lnTo>
                  <a:pt x="447675" y="252730"/>
                </a:lnTo>
                <a:lnTo>
                  <a:pt x="450215" y="253366"/>
                </a:lnTo>
                <a:lnTo>
                  <a:pt x="452755" y="254318"/>
                </a:lnTo>
                <a:lnTo>
                  <a:pt x="455295" y="255589"/>
                </a:lnTo>
                <a:lnTo>
                  <a:pt x="457517" y="257178"/>
                </a:lnTo>
                <a:lnTo>
                  <a:pt x="461327" y="259719"/>
                </a:lnTo>
                <a:lnTo>
                  <a:pt x="465137" y="263214"/>
                </a:lnTo>
                <a:lnTo>
                  <a:pt x="464502" y="266390"/>
                </a:lnTo>
                <a:lnTo>
                  <a:pt x="463550" y="269567"/>
                </a:lnTo>
                <a:lnTo>
                  <a:pt x="463232" y="274650"/>
                </a:lnTo>
                <a:lnTo>
                  <a:pt x="462915" y="280369"/>
                </a:lnTo>
                <a:lnTo>
                  <a:pt x="462915" y="287040"/>
                </a:lnTo>
                <a:lnTo>
                  <a:pt x="463232" y="294029"/>
                </a:lnTo>
                <a:lnTo>
                  <a:pt x="464502" y="302289"/>
                </a:lnTo>
                <a:lnTo>
                  <a:pt x="466725" y="310231"/>
                </a:lnTo>
                <a:lnTo>
                  <a:pt x="468312" y="314361"/>
                </a:lnTo>
                <a:lnTo>
                  <a:pt x="469900" y="318808"/>
                </a:lnTo>
                <a:lnTo>
                  <a:pt x="471805" y="322938"/>
                </a:lnTo>
                <a:lnTo>
                  <a:pt x="474027" y="327068"/>
                </a:lnTo>
                <a:lnTo>
                  <a:pt x="476567" y="331198"/>
                </a:lnTo>
                <a:lnTo>
                  <a:pt x="479742" y="335645"/>
                </a:lnTo>
                <a:lnTo>
                  <a:pt x="483235" y="339457"/>
                </a:lnTo>
                <a:lnTo>
                  <a:pt x="486727" y="343587"/>
                </a:lnTo>
                <a:lnTo>
                  <a:pt x="490855" y="347400"/>
                </a:lnTo>
                <a:lnTo>
                  <a:pt x="495300" y="351212"/>
                </a:lnTo>
                <a:lnTo>
                  <a:pt x="500697" y="354707"/>
                </a:lnTo>
                <a:lnTo>
                  <a:pt x="506095" y="358201"/>
                </a:lnTo>
                <a:lnTo>
                  <a:pt x="512127" y="361695"/>
                </a:lnTo>
                <a:lnTo>
                  <a:pt x="518795" y="364237"/>
                </a:lnTo>
                <a:lnTo>
                  <a:pt x="519112" y="361060"/>
                </a:lnTo>
                <a:lnTo>
                  <a:pt x="519747" y="358201"/>
                </a:lnTo>
                <a:lnTo>
                  <a:pt x="520700" y="355342"/>
                </a:lnTo>
                <a:lnTo>
                  <a:pt x="521652" y="352482"/>
                </a:lnTo>
                <a:lnTo>
                  <a:pt x="522922" y="349623"/>
                </a:lnTo>
                <a:lnTo>
                  <a:pt x="524510" y="347400"/>
                </a:lnTo>
                <a:lnTo>
                  <a:pt x="526415" y="344858"/>
                </a:lnTo>
                <a:lnTo>
                  <a:pt x="528637" y="342634"/>
                </a:lnTo>
                <a:lnTo>
                  <a:pt x="530542" y="340728"/>
                </a:lnTo>
                <a:lnTo>
                  <a:pt x="533400" y="338822"/>
                </a:lnTo>
                <a:lnTo>
                  <a:pt x="535622" y="337552"/>
                </a:lnTo>
                <a:lnTo>
                  <a:pt x="538162" y="336281"/>
                </a:lnTo>
                <a:lnTo>
                  <a:pt x="541337" y="335010"/>
                </a:lnTo>
                <a:lnTo>
                  <a:pt x="544195" y="334374"/>
                </a:lnTo>
                <a:lnTo>
                  <a:pt x="547370" y="334057"/>
                </a:lnTo>
                <a:lnTo>
                  <a:pt x="550545" y="334057"/>
                </a:lnTo>
                <a:lnTo>
                  <a:pt x="554037" y="334057"/>
                </a:lnTo>
                <a:lnTo>
                  <a:pt x="556895" y="334374"/>
                </a:lnTo>
                <a:lnTo>
                  <a:pt x="560070" y="335010"/>
                </a:lnTo>
                <a:lnTo>
                  <a:pt x="562927" y="336281"/>
                </a:lnTo>
                <a:lnTo>
                  <a:pt x="565785" y="337869"/>
                </a:lnTo>
                <a:lnTo>
                  <a:pt x="568325" y="339457"/>
                </a:lnTo>
                <a:lnTo>
                  <a:pt x="570865" y="341364"/>
                </a:lnTo>
                <a:lnTo>
                  <a:pt x="573087" y="343270"/>
                </a:lnTo>
                <a:lnTo>
                  <a:pt x="574992" y="345493"/>
                </a:lnTo>
                <a:lnTo>
                  <a:pt x="576897" y="347717"/>
                </a:lnTo>
                <a:lnTo>
                  <a:pt x="578485" y="350577"/>
                </a:lnTo>
                <a:lnTo>
                  <a:pt x="580072" y="353436"/>
                </a:lnTo>
                <a:lnTo>
                  <a:pt x="581025" y="356295"/>
                </a:lnTo>
                <a:lnTo>
                  <a:pt x="581977" y="359154"/>
                </a:lnTo>
                <a:lnTo>
                  <a:pt x="582295" y="362648"/>
                </a:lnTo>
                <a:lnTo>
                  <a:pt x="582295" y="365825"/>
                </a:lnTo>
                <a:lnTo>
                  <a:pt x="582295" y="372179"/>
                </a:lnTo>
                <a:lnTo>
                  <a:pt x="587692" y="371226"/>
                </a:lnTo>
                <a:lnTo>
                  <a:pt x="592455" y="369637"/>
                </a:lnTo>
                <a:lnTo>
                  <a:pt x="601980" y="366460"/>
                </a:lnTo>
                <a:lnTo>
                  <a:pt x="610870" y="362648"/>
                </a:lnTo>
                <a:lnTo>
                  <a:pt x="619442" y="358201"/>
                </a:lnTo>
                <a:lnTo>
                  <a:pt x="627380" y="353118"/>
                </a:lnTo>
                <a:lnTo>
                  <a:pt x="634682" y="347717"/>
                </a:lnTo>
                <a:lnTo>
                  <a:pt x="641032" y="342634"/>
                </a:lnTo>
                <a:lnTo>
                  <a:pt x="647382" y="336916"/>
                </a:lnTo>
                <a:lnTo>
                  <a:pt x="652462" y="332151"/>
                </a:lnTo>
                <a:lnTo>
                  <a:pt x="657542" y="327068"/>
                </a:lnTo>
                <a:lnTo>
                  <a:pt x="664845" y="318173"/>
                </a:lnTo>
                <a:lnTo>
                  <a:pt x="669290" y="312455"/>
                </a:lnTo>
                <a:lnTo>
                  <a:pt x="670877" y="310231"/>
                </a:lnTo>
                <a:lnTo>
                  <a:pt x="710247" y="304512"/>
                </a:lnTo>
                <a:lnTo>
                  <a:pt x="749617" y="299430"/>
                </a:lnTo>
                <a:lnTo>
                  <a:pt x="788670" y="295300"/>
                </a:lnTo>
                <a:lnTo>
                  <a:pt x="827722" y="291805"/>
                </a:lnTo>
                <a:lnTo>
                  <a:pt x="866140" y="289263"/>
                </a:lnTo>
                <a:lnTo>
                  <a:pt x="904240" y="287040"/>
                </a:lnTo>
                <a:lnTo>
                  <a:pt x="942340" y="285451"/>
                </a:lnTo>
                <a:lnTo>
                  <a:pt x="979170" y="284181"/>
                </a:lnTo>
                <a:lnTo>
                  <a:pt x="1016317" y="283863"/>
                </a:lnTo>
                <a:lnTo>
                  <a:pt x="1053147" y="284181"/>
                </a:lnTo>
                <a:lnTo>
                  <a:pt x="1089025" y="284498"/>
                </a:lnTo>
                <a:lnTo>
                  <a:pt x="1124902" y="285769"/>
                </a:lnTo>
                <a:lnTo>
                  <a:pt x="1160145" y="287358"/>
                </a:lnTo>
                <a:lnTo>
                  <a:pt x="1194752" y="289581"/>
                </a:lnTo>
                <a:lnTo>
                  <a:pt x="1228725" y="291805"/>
                </a:lnTo>
                <a:lnTo>
                  <a:pt x="1262380" y="294664"/>
                </a:lnTo>
                <a:lnTo>
                  <a:pt x="1295400" y="297523"/>
                </a:lnTo>
                <a:lnTo>
                  <a:pt x="1327467" y="301018"/>
                </a:lnTo>
                <a:lnTo>
                  <a:pt x="1358900" y="304830"/>
                </a:lnTo>
                <a:lnTo>
                  <a:pt x="1389697" y="308642"/>
                </a:lnTo>
                <a:lnTo>
                  <a:pt x="1419860" y="313090"/>
                </a:lnTo>
                <a:lnTo>
                  <a:pt x="1449070" y="317537"/>
                </a:lnTo>
                <a:lnTo>
                  <a:pt x="1477645" y="321985"/>
                </a:lnTo>
                <a:lnTo>
                  <a:pt x="1505585" y="326750"/>
                </a:lnTo>
                <a:lnTo>
                  <a:pt x="1532572" y="331833"/>
                </a:lnTo>
                <a:lnTo>
                  <a:pt x="1558607" y="336598"/>
                </a:lnTo>
                <a:lnTo>
                  <a:pt x="1608137" y="346764"/>
                </a:lnTo>
                <a:lnTo>
                  <a:pt x="1653857" y="356612"/>
                </a:lnTo>
                <a:lnTo>
                  <a:pt x="1695450" y="366460"/>
                </a:lnTo>
                <a:lnTo>
                  <a:pt x="1695450" y="563106"/>
                </a:lnTo>
                <a:lnTo>
                  <a:pt x="1614805" y="538645"/>
                </a:lnTo>
                <a:lnTo>
                  <a:pt x="1538605" y="516090"/>
                </a:lnTo>
                <a:lnTo>
                  <a:pt x="1466215" y="495440"/>
                </a:lnTo>
                <a:lnTo>
                  <a:pt x="1398270" y="476697"/>
                </a:lnTo>
                <a:lnTo>
                  <a:pt x="1334135" y="459860"/>
                </a:lnTo>
                <a:lnTo>
                  <a:pt x="1274127" y="444928"/>
                </a:lnTo>
                <a:lnTo>
                  <a:pt x="1217930" y="431586"/>
                </a:lnTo>
                <a:lnTo>
                  <a:pt x="1165225" y="419831"/>
                </a:lnTo>
                <a:lnTo>
                  <a:pt x="1116012" y="409348"/>
                </a:lnTo>
                <a:lnTo>
                  <a:pt x="1070292" y="400135"/>
                </a:lnTo>
                <a:lnTo>
                  <a:pt x="1027747" y="392511"/>
                </a:lnTo>
                <a:lnTo>
                  <a:pt x="988377" y="386157"/>
                </a:lnTo>
                <a:lnTo>
                  <a:pt x="952182" y="380756"/>
                </a:lnTo>
                <a:lnTo>
                  <a:pt x="918845" y="376626"/>
                </a:lnTo>
                <a:lnTo>
                  <a:pt x="888682" y="373450"/>
                </a:lnTo>
                <a:lnTo>
                  <a:pt x="860742" y="371226"/>
                </a:lnTo>
                <a:lnTo>
                  <a:pt x="835342" y="369320"/>
                </a:lnTo>
                <a:lnTo>
                  <a:pt x="812800" y="368367"/>
                </a:lnTo>
                <a:lnTo>
                  <a:pt x="792480" y="368367"/>
                </a:lnTo>
                <a:lnTo>
                  <a:pt x="774700" y="368684"/>
                </a:lnTo>
                <a:lnTo>
                  <a:pt x="758507" y="369637"/>
                </a:lnTo>
                <a:lnTo>
                  <a:pt x="744855" y="370590"/>
                </a:lnTo>
                <a:lnTo>
                  <a:pt x="732472" y="372179"/>
                </a:lnTo>
                <a:lnTo>
                  <a:pt x="722312" y="373767"/>
                </a:lnTo>
                <a:lnTo>
                  <a:pt x="713422" y="375673"/>
                </a:lnTo>
                <a:lnTo>
                  <a:pt x="706437" y="377262"/>
                </a:lnTo>
                <a:lnTo>
                  <a:pt x="700722" y="379168"/>
                </a:lnTo>
                <a:lnTo>
                  <a:pt x="696277" y="380756"/>
                </a:lnTo>
                <a:lnTo>
                  <a:pt x="690880" y="383298"/>
                </a:lnTo>
                <a:lnTo>
                  <a:pt x="689292" y="384569"/>
                </a:lnTo>
                <a:lnTo>
                  <a:pt x="687705" y="386475"/>
                </a:lnTo>
                <a:lnTo>
                  <a:pt x="682307" y="391240"/>
                </a:lnTo>
                <a:lnTo>
                  <a:pt x="678180" y="394734"/>
                </a:lnTo>
                <a:lnTo>
                  <a:pt x="673735" y="398546"/>
                </a:lnTo>
                <a:lnTo>
                  <a:pt x="668020" y="402994"/>
                </a:lnTo>
                <a:lnTo>
                  <a:pt x="661352" y="407124"/>
                </a:lnTo>
                <a:lnTo>
                  <a:pt x="654050" y="411571"/>
                </a:lnTo>
                <a:lnTo>
                  <a:pt x="646112" y="416019"/>
                </a:lnTo>
                <a:lnTo>
                  <a:pt x="637222" y="419831"/>
                </a:lnTo>
                <a:lnTo>
                  <a:pt x="627697" y="423644"/>
                </a:lnTo>
                <a:lnTo>
                  <a:pt x="617537" y="426503"/>
                </a:lnTo>
                <a:lnTo>
                  <a:pt x="606742" y="429362"/>
                </a:lnTo>
                <a:lnTo>
                  <a:pt x="601027" y="429997"/>
                </a:lnTo>
                <a:lnTo>
                  <a:pt x="594677" y="430950"/>
                </a:lnTo>
                <a:lnTo>
                  <a:pt x="588645" y="431586"/>
                </a:lnTo>
                <a:lnTo>
                  <a:pt x="582295" y="431586"/>
                </a:lnTo>
                <a:lnTo>
                  <a:pt x="582295" y="448105"/>
                </a:lnTo>
                <a:lnTo>
                  <a:pt x="1077277" y="1654666"/>
                </a:lnTo>
                <a:lnTo>
                  <a:pt x="1078230" y="1657843"/>
                </a:lnTo>
                <a:lnTo>
                  <a:pt x="1078865" y="1660384"/>
                </a:lnTo>
                <a:lnTo>
                  <a:pt x="1079182" y="1663243"/>
                </a:lnTo>
                <a:lnTo>
                  <a:pt x="1079500" y="1665785"/>
                </a:lnTo>
                <a:lnTo>
                  <a:pt x="1079500" y="1668644"/>
                </a:lnTo>
                <a:lnTo>
                  <a:pt x="1079182" y="1671185"/>
                </a:lnTo>
                <a:lnTo>
                  <a:pt x="1077595" y="1676586"/>
                </a:lnTo>
                <a:lnTo>
                  <a:pt x="1078865" y="1676586"/>
                </a:lnTo>
                <a:lnTo>
                  <a:pt x="1082992" y="1676586"/>
                </a:lnTo>
                <a:lnTo>
                  <a:pt x="1086802" y="1676904"/>
                </a:lnTo>
                <a:lnTo>
                  <a:pt x="1089977" y="1677857"/>
                </a:lnTo>
                <a:lnTo>
                  <a:pt x="1092835" y="1678810"/>
                </a:lnTo>
                <a:lnTo>
                  <a:pt x="1095692" y="1680080"/>
                </a:lnTo>
                <a:lnTo>
                  <a:pt x="1097597" y="1681669"/>
                </a:lnTo>
                <a:lnTo>
                  <a:pt x="1098867" y="1683575"/>
                </a:lnTo>
                <a:lnTo>
                  <a:pt x="1100137" y="1685481"/>
                </a:lnTo>
                <a:lnTo>
                  <a:pt x="1100455" y="1687705"/>
                </a:lnTo>
                <a:lnTo>
                  <a:pt x="1101090" y="1689929"/>
                </a:lnTo>
                <a:lnTo>
                  <a:pt x="1100455" y="1692788"/>
                </a:lnTo>
                <a:lnTo>
                  <a:pt x="1099820" y="1695329"/>
                </a:lnTo>
                <a:lnTo>
                  <a:pt x="1098232" y="1698188"/>
                </a:lnTo>
                <a:lnTo>
                  <a:pt x="1096327" y="1701048"/>
                </a:lnTo>
                <a:lnTo>
                  <a:pt x="1094105" y="1703907"/>
                </a:lnTo>
                <a:lnTo>
                  <a:pt x="1091247" y="1707084"/>
                </a:lnTo>
                <a:lnTo>
                  <a:pt x="938847" y="1859571"/>
                </a:lnTo>
                <a:lnTo>
                  <a:pt x="938212" y="1859889"/>
                </a:lnTo>
                <a:lnTo>
                  <a:pt x="936307" y="1861478"/>
                </a:lnTo>
                <a:lnTo>
                  <a:pt x="933132" y="1863701"/>
                </a:lnTo>
                <a:lnTo>
                  <a:pt x="927417" y="1866561"/>
                </a:lnTo>
                <a:lnTo>
                  <a:pt x="918845" y="1869737"/>
                </a:lnTo>
                <a:lnTo>
                  <a:pt x="907732" y="1873550"/>
                </a:lnTo>
                <a:lnTo>
                  <a:pt x="893445" y="1877997"/>
                </a:lnTo>
                <a:lnTo>
                  <a:pt x="875665" y="1882127"/>
                </a:lnTo>
                <a:lnTo>
                  <a:pt x="853440" y="1886257"/>
                </a:lnTo>
                <a:lnTo>
                  <a:pt x="840740" y="1888481"/>
                </a:lnTo>
                <a:lnTo>
                  <a:pt x="827087" y="1890704"/>
                </a:lnTo>
                <a:lnTo>
                  <a:pt x="812165" y="1892611"/>
                </a:lnTo>
                <a:lnTo>
                  <a:pt x="795972" y="1894517"/>
                </a:lnTo>
                <a:lnTo>
                  <a:pt x="778510" y="1896423"/>
                </a:lnTo>
                <a:lnTo>
                  <a:pt x="759460" y="1897693"/>
                </a:lnTo>
                <a:lnTo>
                  <a:pt x="739140" y="1899282"/>
                </a:lnTo>
                <a:lnTo>
                  <a:pt x="717550" y="1900870"/>
                </a:lnTo>
                <a:lnTo>
                  <a:pt x="694372" y="1902141"/>
                </a:lnTo>
                <a:lnTo>
                  <a:pt x="669290" y="1903094"/>
                </a:lnTo>
                <a:lnTo>
                  <a:pt x="643572" y="1904047"/>
                </a:lnTo>
                <a:lnTo>
                  <a:pt x="614997" y="1904365"/>
                </a:lnTo>
                <a:lnTo>
                  <a:pt x="585787" y="1904683"/>
                </a:lnTo>
                <a:lnTo>
                  <a:pt x="554355" y="1905000"/>
                </a:lnTo>
                <a:lnTo>
                  <a:pt x="522922" y="1904683"/>
                </a:lnTo>
                <a:lnTo>
                  <a:pt x="493077" y="1904365"/>
                </a:lnTo>
                <a:lnTo>
                  <a:pt x="465137" y="1904047"/>
                </a:lnTo>
                <a:lnTo>
                  <a:pt x="438785" y="1903094"/>
                </a:lnTo>
                <a:lnTo>
                  <a:pt x="414020" y="1902141"/>
                </a:lnTo>
                <a:lnTo>
                  <a:pt x="390207" y="1900870"/>
                </a:lnTo>
                <a:lnTo>
                  <a:pt x="368300" y="1899282"/>
                </a:lnTo>
                <a:lnTo>
                  <a:pt x="347662" y="1897693"/>
                </a:lnTo>
                <a:lnTo>
                  <a:pt x="328612" y="1896423"/>
                </a:lnTo>
                <a:lnTo>
                  <a:pt x="310832" y="1894517"/>
                </a:lnTo>
                <a:lnTo>
                  <a:pt x="294005" y="1892611"/>
                </a:lnTo>
                <a:lnTo>
                  <a:pt x="278765" y="1890704"/>
                </a:lnTo>
                <a:lnTo>
                  <a:pt x="251777" y="1886257"/>
                </a:lnTo>
                <a:lnTo>
                  <a:pt x="229235" y="1882127"/>
                </a:lnTo>
                <a:lnTo>
                  <a:pt x="210502" y="1877997"/>
                </a:lnTo>
                <a:lnTo>
                  <a:pt x="195580" y="1873550"/>
                </a:lnTo>
                <a:lnTo>
                  <a:pt x="183515" y="1869737"/>
                </a:lnTo>
                <a:lnTo>
                  <a:pt x="174942" y="1866561"/>
                </a:lnTo>
                <a:lnTo>
                  <a:pt x="168592" y="1863701"/>
                </a:lnTo>
                <a:lnTo>
                  <a:pt x="164782" y="1861478"/>
                </a:lnTo>
                <a:lnTo>
                  <a:pt x="161925" y="1859571"/>
                </a:lnTo>
                <a:lnTo>
                  <a:pt x="9525" y="1707084"/>
                </a:lnTo>
                <a:lnTo>
                  <a:pt x="6985" y="1703907"/>
                </a:lnTo>
                <a:lnTo>
                  <a:pt x="4445" y="1701048"/>
                </a:lnTo>
                <a:lnTo>
                  <a:pt x="2540" y="1698188"/>
                </a:lnTo>
                <a:lnTo>
                  <a:pt x="1270" y="1695329"/>
                </a:lnTo>
                <a:lnTo>
                  <a:pt x="317" y="1692788"/>
                </a:lnTo>
                <a:lnTo>
                  <a:pt x="0" y="1689929"/>
                </a:lnTo>
                <a:lnTo>
                  <a:pt x="0" y="1687705"/>
                </a:lnTo>
                <a:lnTo>
                  <a:pt x="635" y="1685481"/>
                </a:lnTo>
                <a:lnTo>
                  <a:pt x="1905" y="1683575"/>
                </a:lnTo>
                <a:lnTo>
                  <a:pt x="3492" y="1681669"/>
                </a:lnTo>
                <a:lnTo>
                  <a:pt x="5397" y="1680080"/>
                </a:lnTo>
                <a:lnTo>
                  <a:pt x="7937" y="1678810"/>
                </a:lnTo>
                <a:lnTo>
                  <a:pt x="11112" y="1677857"/>
                </a:lnTo>
                <a:lnTo>
                  <a:pt x="14287" y="1676904"/>
                </a:lnTo>
                <a:lnTo>
                  <a:pt x="18097" y="1676586"/>
                </a:lnTo>
                <a:lnTo>
                  <a:pt x="22542" y="1676586"/>
                </a:lnTo>
                <a:lnTo>
                  <a:pt x="23177" y="1676586"/>
                </a:lnTo>
                <a:lnTo>
                  <a:pt x="21907" y="1671185"/>
                </a:lnTo>
                <a:lnTo>
                  <a:pt x="21272" y="1668644"/>
                </a:lnTo>
                <a:lnTo>
                  <a:pt x="21272" y="1665785"/>
                </a:lnTo>
                <a:lnTo>
                  <a:pt x="21272" y="1663243"/>
                </a:lnTo>
                <a:lnTo>
                  <a:pt x="21907" y="1660384"/>
                </a:lnTo>
                <a:lnTo>
                  <a:pt x="22542" y="1657525"/>
                </a:lnTo>
                <a:lnTo>
                  <a:pt x="23812" y="1654666"/>
                </a:lnTo>
                <a:lnTo>
                  <a:pt x="518795" y="447787"/>
                </a:lnTo>
                <a:lnTo>
                  <a:pt x="518795" y="421738"/>
                </a:lnTo>
                <a:lnTo>
                  <a:pt x="509270" y="418243"/>
                </a:lnTo>
                <a:lnTo>
                  <a:pt x="500380" y="414113"/>
                </a:lnTo>
                <a:lnTo>
                  <a:pt x="492442" y="409666"/>
                </a:lnTo>
                <a:lnTo>
                  <a:pt x="484505" y="405218"/>
                </a:lnTo>
                <a:lnTo>
                  <a:pt x="477837" y="400453"/>
                </a:lnTo>
                <a:lnTo>
                  <a:pt x="471170" y="395687"/>
                </a:lnTo>
                <a:lnTo>
                  <a:pt x="465455" y="390287"/>
                </a:lnTo>
                <a:lnTo>
                  <a:pt x="460057" y="384569"/>
                </a:lnTo>
                <a:lnTo>
                  <a:pt x="455295" y="378850"/>
                </a:lnTo>
                <a:lnTo>
                  <a:pt x="450850" y="373132"/>
                </a:lnTo>
                <a:lnTo>
                  <a:pt x="446722" y="367414"/>
                </a:lnTo>
                <a:lnTo>
                  <a:pt x="443230" y="361060"/>
                </a:lnTo>
                <a:lnTo>
                  <a:pt x="440372" y="355024"/>
                </a:lnTo>
                <a:lnTo>
                  <a:pt x="437515" y="348988"/>
                </a:lnTo>
                <a:lnTo>
                  <a:pt x="435292" y="342634"/>
                </a:lnTo>
                <a:lnTo>
                  <a:pt x="433070" y="336598"/>
                </a:lnTo>
                <a:lnTo>
                  <a:pt x="431482" y="330563"/>
                </a:lnTo>
                <a:lnTo>
                  <a:pt x="430212" y="324526"/>
                </a:lnTo>
                <a:lnTo>
                  <a:pt x="429260" y="318173"/>
                </a:lnTo>
                <a:lnTo>
                  <a:pt x="428307" y="312455"/>
                </a:lnTo>
                <a:lnTo>
                  <a:pt x="427672" y="301336"/>
                </a:lnTo>
                <a:lnTo>
                  <a:pt x="427672" y="291170"/>
                </a:lnTo>
                <a:lnTo>
                  <a:pt x="427990" y="281957"/>
                </a:lnTo>
                <a:lnTo>
                  <a:pt x="429577" y="274015"/>
                </a:lnTo>
                <a:lnTo>
                  <a:pt x="431165" y="267344"/>
                </a:lnTo>
                <a:lnTo>
                  <a:pt x="432752" y="262260"/>
                </a:lnTo>
                <a:lnTo>
                  <a:pt x="434975" y="258448"/>
                </a:lnTo>
                <a:lnTo>
                  <a:pt x="437197" y="255907"/>
                </a:lnTo>
                <a:lnTo>
                  <a:pt x="439420" y="254001"/>
                </a:lnTo>
                <a:lnTo>
                  <a:pt x="442277" y="252730"/>
                </a:lnTo>
                <a:lnTo>
                  <a:pt x="444817" y="252412"/>
                </a:lnTo>
                <a:close/>
                <a:moveTo>
                  <a:pt x="1790298" y="0"/>
                </a:moveTo>
                <a:lnTo>
                  <a:pt x="1837220" y="0"/>
                </a:lnTo>
                <a:lnTo>
                  <a:pt x="1845780" y="0"/>
                </a:lnTo>
                <a:lnTo>
                  <a:pt x="1892702" y="0"/>
                </a:lnTo>
                <a:lnTo>
                  <a:pt x="1950721" y="33577"/>
                </a:lnTo>
                <a:lnTo>
                  <a:pt x="1951038" y="33577"/>
                </a:lnTo>
                <a:lnTo>
                  <a:pt x="1951038" y="87744"/>
                </a:lnTo>
                <a:lnTo>
                  <a:pt x="1949136" y="88694"/>
                </a:lnTo>
                <a:lnTo>
                  <a:pt x="1947233" y="90595"/>
                </a:lnTo>
                <a:lnTo>
                  <a:pt x="1944380" y="93445"/>
                </a:lnTo>
                <a:lnTo>
                  <a:pt x="1941210" y="97563"/>
                </a:lnTo>
                <a:lnTo>
                  <a:pt x="1937722" y="102948"/>
                </a:lnTo>
                <a:lnTo>
                  <a:pt x="1933918" y="109917"/>
                </a:lnTo>
                <a:lnTo>
                  <a:pt x="1929796" y="118470"/>
                </a:lnTo>
                <a:lnTo>
                  <a:pt x="1925992" y="129240"/>
                </a:lnTo>
                <a:lnTo>
                  <a:pt x="1922187" y="142227"/>
                </a:lnTo>
                <a:lnTo>
                  <a:pt x="1918383" y="157115"/>
                </a:lnTo>
                <a:lnTo>
                  <a:pt x="1916797" y="165351"/>
                </a:lnTo>
                <a:lnTo>
                  <a:pt x="1915212" y="174537"/>
                </a:lnTo>
                <a:lnTo>
                  <a:pt x="1913627" y="184356"/>
                </a:lnTo>
                <a:lnTo>
                  <a:pt x="1912676" y="194810"/>
                </a:lnTo>
                <a:lnTo>
                  <a:pt x="1911408" y="205896"/>
                </a:lnTo>
                <a:lnTo>
                  <a:pt x="1910140" y="217933"/>
                </a:lnTo>
                <a:lnTo>
                  <a:pt x="1909505" y="230287"/>
                </a:lnTo>
                <a:lnTo>
                  <a:pt x="1909188" y="243591"/>
                </a:lnTo>
                <a:lnTo>
                  <a:pt x="1908871" y="257846"/>
                </a:lnTo>
                <a:lnTo>
                  <a:pt x="1908871" y="273050"/>
                </a:lnTo>
                <a:lnTo>
                  <a:pt x="1845780" y="273050"/>
                </a:lnTo>
                <a:lnTo>
                  <a:pt x="1837220" y="273050"/>
                </a:lnTo>
                <a:lnTo>
                  <a:pt x="1774129" y="273050"/>
                </a:lnTo>
                <a:lnTo>
                  <a:pt x="1774129" y="257846"/>
                </a:lnTo>
                <a:lnTo>
                  <a:pt x="1773812" y="243591"/>
                </a:lnTo>
                <a:lnTo>
                  <a:pt x="1773178" y="230287"/>
                </a:lnTo>
                <a:lnTo>
                  <a:pt x="1772227" y="217933"/>
                </a:lnTo>
                <a:lnTo>
                  <a:pt x="1771593" y="205896"/>
                </a:lnTo>
                <a:lnTo>
                  <a:pt x="1770325" y="194810"/>
                </a:lnTo>
                <a:lnTo>
                  <a:pt x="1769374" y="184356"/>
                </a:lnTo>
                <a:lnTo>
                  <a:pt x="1767788" y="174537"/>
                </a:lnTo>
                <a:lnTo>
                  <a:pt x="1766203" y="165351"/>
                </a:lnTo>
                <a:lnTo>
                  <a:pt x="1764301" y="157115"/>
                </a:lnTo>
                <a:lnTo>
                  <a:pt x="1760813" y="142227"/>
                </a:lnTo>
                <a:lnTo>
                  <a:pt x="1757009" y="129240"/>
                </a:lnTo>
                <a:lnTo>
                  <a:pt x="1753204" y="118470"/>
                </a:lnTo>
                <a:lnTo>
                  <a:pt x="1749083" y="109917"/>
                </a:lnTo>
                <a:lnTo>
                  <a:pt x="1745278" y="102948"/>
                </a:lnTo>
                <a:lnTo>
                  <a:pt x="1741791" y="97563"/>
                </a:lnTo>
                <a:lnTo>
                  <a:pt x="1738304" y="93445"/>
                </a:lnTo>
                <a:lnTo>
                  <a:pt x="1735767" y="90595"/>
                </a:lnTo>
                <a:lnTo>
                  <a:pt x="1733865" y="88694"/>
                </a:lnTo>
                <a:lnTo>
                  <a:pt x="1731963" y="87744"/>
                </a:lnTo>
                <a:lnTo>
                  <a:pt x="1731963" y="33577"/>
                </a:lnTo>
                <a:lnTo>
                  <a:pt x="1732280" y="33577"/>
                </a:lnTo>
                <a:lnTo>
                  <a:pt x="1790298" y="0"/>
                </a:lnTo>
                <a:close/>
              </a:path>
            </a:pathLst>
          </a:custGeom>
          <a:solidFill>
            <a:schemeClr val="tx1">
              <a:lumMod val="50000"/>
              <a:lumOff val="50000"/>
            </a:schemeClr>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latin typeface="Arial" panose="020B0604020202090204" pitchFamily="34" charset="0"/>
              <a:ea typeface="微软雅黑" panose="020B0503020204020204" pitchFamily="34" charset="-122"/>
              <a:sym typeface="Arial" panose="020B0604020202090204" pitchFamily="34" charset="0"/>
            </a:endParaRPr>
          </a:p>
        </p:txBody>
      </p:sp>
      <p:sp>
        <p:nvSpPr>
          <p:cNvPr id="229" name="KSO_Shape"/>
          <p:cNvSpPr/>
          <p:nvPr/>
        </p:nvSpPr>
        <p:spPr>
          <a:xfrm>
            <a:off x="869447" y="767761"/>
            <a:ext cx="334440" cy="402132"/>
          </a:xfrm>
          <a:custGeom>
            <a:avLst/>
            <a:gdLst>
              <a:gd name="connsiteX0" fmla="*/ 331068 w 1208088"/>
              <a:gd name="connsiteY0" fmla="*/ 665573 h 1452563"/>
              <a:gd name="connsiteX1" fmla="*/ 508820 w 1208088"/>
              <a:gd name="connsiteY1" fmla="*/ 932822 h 1452563"/>
              <a:gd name="connsiteX2" fmla="*/ 369158 w 1208088"/>
              <a:gd name="connsiteY2" fmla="*/ 932822 h 1452563"/>
              <a:gd name="connsiteX3" fmla="*/ 369158 w 1208088"/>
              <a:gd name="connsiteY3" fmla="*/ 983727 h 1452563"/>
              <a:gd name="connsiteX4" fmla="*/ 534213 w 1208088"/>
              <a:gd name="connsiteY4" fmla="*/ 983727 h 1452563"/>
              <a:gd name="connsiteX5" fmla="*/ 534213 w 1208088"/>
              <a:gd name="connsiteY5" fmla="*/ 1034632 h 1452563"/>
              <a:gd name="connsiteX6" fmla="*/ 369158 w 1208088"/>
              <a:gd name="connsiteY6" fmla="*/ 1034632 h 1452563"/>
              <a:gd name="connsiteX7" fmla="*/ 369158 w 1208088"/>
              <a:gd name="connsiteY7" fmla="*/ 1085536 h 1452563"/>
              <a:gd name="connsiteX8" fmla="*/ 534213 w 1208088"/>
              <a:gd name="connsiteY8" fmla="*/ 1085536 h 1452563"/>
              <a:gd name="connsiteX9" fmla="*/ 534213 w 1208088"/>
              <a:gd name="connsiteY9" fmla="*/ 1238250 h 1452563"/>
              <a:gd name="connsiteX10" fmla="*/ 673875 w 1208088"/>
              <a:gd name="connsiteY10" fmla="*/ 1238250 h 1452563"/>
              <a:gd name="connsiteX11" fmla="*/ 673875 w 1208088"/>
              <a:gd name="connsiteY11" fmla="*/ 1085536 h 1452563"/>
              <a:gd name="connsiteX12" fmla="*/ 864324 w 1208088"/>
              <a:gd name="connsiteY12" fmla="*/ 1085536 h 1452563"/>
              <a:gd name="connsiteX13" fmla="*/ 864324 w 1208088"/>
              <a:gd name="connsiteY13" fmla="*/ 1034632 h 1452563"/>
              <a:gd name="connsiteX14" fmla="*/ 673875 w 1208088"/>
              <a:gd name="connsiteY14" fmla="*/ 1034632 h 1452563"/>
              <a:gd name="connsiteX15" fmla="*/ 673875 w 1208088"/>
              <a:gd name="connsiteY15" fmla="*/ 983727 h 1452563"/>
              <a:gd name="connsiteX16" fmla="*/ 864324 w 1208088"/>
              <a:gd name="connsiteY16" fmla="*/ 983727 h 1452563"/>
              <a:gd name="connsiteX17" fmla="*/ 864324 w 1208088"/>
              <a:gd name="connsiteY17" fmla="*/ 932822 h 1452563"/>
              <a:gd name="connsiteX18" fmla="*/ 699268 w 1208088"/>
              <a:gd name="connsiteY18" fmla="*/ 932822 h 1452563"/>
              <a:gd name="connsiteX19" fmla="*/ 877020 w 1208088"/>
              <a:gd name="connsiteY19" fmla="*/ 665573 h 1452563"/>
              <a:gd name="connsiteX20" fmla="*/ 737358 w 1208088"/>
              <a:gd name="connsiteY20" fmla="*/ 665573 h 1452563"/>
              <a:gd name="connsiteX21" fmla="*/ 597696 w 1208088"/>
              <a:gd name="connsiteY21" fmla="*/ 881918 h 1452563"/>
              <a:gd name="connsiteX22" fmla="*/ 458034 w 1208088"/>
              <a:gd name="connsiteY22" fmla="*/ 665573 h 1452563"/>
              <a:gd name="connsiteX23" fmla="*/ 331068 w 1208088"/>
              <a:gd name="connsiteY23" fmla="*/ 665573 h 1452563"/>
              <a:gd name="connsiteX24" fmla="*/ 719206 w 1208088"/>
              <a:gd name="connsiteY24" fmla="*/ 0 h 1452563"/>
              <a:gd name="connsiteX25" fmla="*/ 727454 w 1208088"/>
              <a:gd name="connsiteY25" fmla="*/ 317 h 1452563"/>
              <a:gd name="connsiteX26" fmla="*/ 736654 w 1208088"/>
              <a:gd name="connsiteY26" fmla="*/ 952 h 1452563"/>
              <a:gd name="connsiteX27" fmla="*/ 746172 w 1208088"/>
              <a:gd name="connsiteY27" fmla="*/ 2538 h 1452563"/>
              <a:gd name="connsiteX28" fmla="*/ 756641 w 1208088"/>
              <a:gd name="connsiteY28" fmla="*/ 4125 h 1452563"/>
              <a:gd name="connsiteX29" fmla="*/ 767428 w 1208088"/>
              <a:gd name="connsiteY29" fmla="*/ 6028 h 1452563"/>
              <a:gd name="connsiteX30" fmla="*/ 778849 w 1208088"/>
              <a:gd name="connsiteY30" fmla="*/ 8567 h 1452563"/>
              <a:gd name="connsiteX31" fmla="*/ 791222 w 1208088"/>
              <a:gd name="connsiteY31" fmla="*/ 11422 h 1452563"/>
              <a:gd name="connsiteX32" fmla="*/ 804546 w 1208088"/>
              <a:gd name="connsiteY32" fmla="*/ 14913 h 1452563"/>
              <a:gd name="connsiteX33" fmla="*/ 818822 w 1208088"/>
              <a:gd name="connsiteY33" fmla="*/ 18720 h 1452563"/>
              <a:gd name="connsiteX34" fmla="*/ 833416 w 1208088"/>
              <a:gd name="connsiteY34" fmla="*/ 23480 h 1452563"/>
              <a:gd name="connsiteX35" fmla="*/ 829609 w 1208088"/>
              <a:gd name="connsiteY35" fmla="*/ 36171 h 1452563"/>
              <a:gd name="connsiteX36" fmla="*/ 825802 w 1208088"/>
              <a:gd name="connsiteY36" fmla="*/ 48228 h 1452563"/>
              <a:gd name="connsiteX37" fmla="*/ 818188 w 1208088"/>
              <a:gd name="connsiteY37" fmla="*/ 70439 h 1452563"/>
              <a:gd name="connsiteX38" fmla="*/ 810256 w 1208088"/>
              <a:gd name="connsiteY38" fmla="*/ 91063 h 1452563"/>
              <a:gd name="connsiteX39" fmla="*/ 802960 w 1208088"/>
              <a:gd name="connsiteY39" fmla="*/ 108831 h 1452563"/>
              <a:gd name="connsiteX40" fmla="*/ 795663 w 1208088"/>
              <a:gd name="connsiteY40" fmla="*/ 125013 h 1452563"/>
              <a:gd name="connsiteX41" fmla="*/ 788684 w 1208088"/>
              <a:gd name="connsiteY41" fmla="*/ 138974 h 1452563"/>
              <a:gd name="connsiteX42" fmla="*/ 782021 w 1208088"/>
              <a:gd name="connsiteY42" fmla="*/ 151983 h 1452563"/>
              <a:gd name="connsiteX43" fmla="*/ 775994 w 1208088"/>
              <a:gd name="connsiteY43" fmla="*/ 163405 h 1452563"/>
              <a:gd name="connsiteX44" fmla="*/ 764572 w 1208088"/>
              <a:gd name="connsiteY44" fmla="*/ 183077 h 1452563"/>
              <a:gd name="connsiteX45" fmla="*/ 760131 w 1208088"/>
              <a:gd name="connsiteY45" fmla="*/ 191644 h 1452563"/>
              <a:gd name="connsiteX46" fmla="*/ 756007 w 1208088"/>
              <a:gd name="connsiteY46" fmla="*/ 200211 h 1452563"/>
              <a:gd name="connsiteX47" fmla="*/ 752517 w 1208088"/>
              <a:gd name="connsiteY47" fmla="*/ 207826 h 1452563"/>
              <a:gd name="connsiteX48" fmla="*/ 749662 w 1208088"/>
              <a:gd name="connsiteY48" fmla="*/ 215759 h 1452563"/>
              <a:gd name="connsiteX49" fmla="*/ 748393 w 1208088"/>
              <a:gd name="connsiteY49" fmla="*/ 219566 h 1452563"/>
              <a:gd name="connsiteX50" fmla="*/ 747441 w 1208088"/>
              <a:gd name="connsiteY50" fmla="*/ 223374 h 1452563"/>
              <a:gd name="connsiteX51" fmla="*/ 746806 w 1208088"/>
              <a:gd name="connsiteY51" fmla="*/ 227181 h 1452563"/>
              <a:gd name="connsiteX52" fmla="*/ 746489 w 1208088"/>
              <a:gd name="connsiteY52" fmla="*/ 231623 h 1452563"/>
              <a:gd name="connsiteX53" fmla="*/ 748076 w 1208088"/>
              <a:gd name="connsiteY53" fmla="*/ 231623 h 1452563"/>
              <a:gd name="connsiteX54" fmla="*/ 750931 w 1208088"/>
              <a:gd name="connsiteY54" fmla="*/ 231623 h 1452563"/>
              <a:gd name="connsiteX55" fmla="*/ 753786 w 1208088"/>
              <a:gd name="connsiteY55" fmla="*/ 231940 h 1452563"/>
              <a:gd name="connsiteX56" fmla="*/ 756324 w 1208088"/>
              <a:gd name="connsiteY56" fmla="*/ 232258 h 1452563"/>
              <a:gd name="connsiteX57" fmla="*/ 758862 w 1208088"/>
              <a:gd name="connsiteY57" fmla="*/ 233210 h 1452563"/>
              <a:gd name="connsiteX58" fmla="*/ 761400 w 1208088"/>
              <a:gd name="connsiteY58" fmla="*/ 233844 h 1452563"/>
              <a:gd name="connsiteX59" fmla="*/ 763621 w 1208088"/>
              <a:gd name="connsiteY59" fmla="*/ 234796 h 1452563"/>
              <a:gd name="connsiteX60" fmla="*/ 765842 w 1208088"/>
              <a:gd name="connsiteY60" fmla="*/ 236065 h 1452563"/>
              <a:gd name="connsiteX61" fmla="*/ 768062 w 1208088"/>
              <a:gd name="connsiteY61" fmla="*/ 237334 h 1452563"/>
              <a:gd name="connsiteX62" fmla="*/ 769966 w 1208088"/>
              <a:gd name="connsiteY62" fmla="*/ 238921 h 1452563"/>
              <a:gd name="connsiteX63" fmla="*/ 771552 w 1208088"/>
              <a:gd name="connsiteY63" fmla="*/ 240190 h 1452563"/>
              <a:gd name="connsiteX64" fmla="*/ 772821 w 1208088"/>
              <a:gd name="connsiteY64" fmla="*/ 242094 h 1452563"/>
              <a:gd name="connsiteX65" fmla="*/ 774090 w 1208088"/>
              <a:gd name="connsiteY65" fmla="*/ 243680 h 1452563"/>
              <a:gd name="connsiteX66" fmla="*/ 775042 w 1208088"/>
              <a:gd name="connsiteY66" fmla="*/ 245901 h 1452563"/>
              <a:gd name="connsiteX67" fmla="*/ 775676 w 1208088"/>
              <a:gd name="connsiteY67" fmla="*/ 247805 h 1452563"/>
              <a:gd name="connsiteX68" fmla="*/ 775994 w 1208088"/>
              <a:gd name="connsiteY68" fmla="*/ 249709 h 1452563"/>
              <a:gd name="connsiteX69" fmla="*/ 776311 w 1208088"/>
              <a:gd name="connsiteY69" fmla="*/ 251930 h 1452563"/>
              <a:gd name="connsiteX70" fmla="*/ 776311 w 1208088"/>
              <a:gd name="connsiteY70" fmla="*/ 253834 h 1452563"/>
              <a:gd name="connsiteX71" fmla="*/ 775676 w 1208088"/>
              <a:gd name="connsiteY71" fmla="*/ 255420 h 1452563"/>
              <a:gd name="connsiteX72" fmla="*/ 775359 w 1208088"/>
              <a:gd name="connsiteY72" fmla="*/ 257324 h 1452563"/>
              <a:gd name="connsiteX73" fmla="*/ 774407 w 1208088"/>
              <a:gd name="connsiteY73" fmla="*/ 258910 h 1452563"/>
              <a:gd name="connsiteX74" fmla="*/ 773456 w 1208088"/>
              <a:gd name="connsiteY74" fmla="*/ 260497 h 1452563"/>
              <a:gd name="connsiteX75" fmla="*/ 772186 w 1208088"/>
              <a:gd name="connsiteY75" fmla="*/ 262083 h 1452563"/>
              <a:gd name="connsiteX76" fmla="*/ 769331 w 1208088"/>
              <a:gd name="connsiteY76" fmla="*/ 265256 h 1452563"/>
              <a:gd name="connsiteX77" fmla="*/ 765524 w 1208088"/>
              <a:gd name="connsiteY77" fmla="*/ 267794 h 1452563"/>
              <a:gd name="connsiteX78" fmla="*/ 761717 w 1208088"/>
              <a:gd name="connsiteY78" fmla="*/ 269698 h 1452563"/>
              <a:gd name="connsiteX79" fmla="*/ 756958 w 1208088"/>
              <a:gd name="connsiteY79" fmla="*/ 270967 h 1452563"/>
              <a:gd name="connsiteX80" fmla="*/ 752200 w 1208088"/>
              <a:gd name="connsiteY80" fmla="*/ 271919 h 1452563"/>
              <a:gd name="connsiteX81" fmla="*/ 756324 w 1208088"/>
              <a:gd name="connsiteY81" fmla="*/ 284611 h 1452563"/>
              <a:gd name="connsiteX82" fmla="*/ 757910 w 1208088"/>
              <a:gd name="connsiteY82" fmla="*/ 289053 h 1452563"/>
              <a:gd name="connsiteX83" fmla="*/ 760448 w 1208088"/>
              <a:gd name="connsiteY83" fmla="*/ 293812 h 1452563"/>
              <a:gd name="connsiteX84" fmla="*/ 763621 w 1208088"/>
              <a:gd name="connsiteY84" fmla="*/ 299206 h 1452563"/>
              <a:gd name="connsiteX85" fmla="*/ 768062 w 1208088"/>
              <a:gd name="connsiteY85" fmla="*/ 304283 h 1452563"/>
              <a:gd name="connsiteX86" fmla="*/ 772504 w 1208088"/>
              <a:gd name="connsiteY86" fmla="*/ 309677 h 1452563"/>
              <a:gd name="connsiteX87" fmla="*/ 777580 w 1208088"/>
              <a:gd name="connsiteY87" fmla="*/ 315706 h 1452563"/>
              <a:gd name="connsiteX88" fmla="*/ 783608 w 1208088"/>
              <a:gd name="connsiteY88" fmla="*/ 321417 h 1452563"/>
              <a:gd name="connsiteX89" fmla="*/ 789952 w 1208088"/>
              <a:gd name="connsiteY89" fmla="*/ 327445 h 1452563"/>
              <a:gd name="connsiteX90" fmla="*/ 796615 w 1208088"/>
              <a:gd name="connsiteY90" fmla="*/ 333791 h 1452563"/>
              <a:gd name="connsiteX91" fmla="*/ 803912 w 1208088"/>
              <a:gd name="connsiteY91" fmla="*/ 339820 h 1452563"/>
              <a:gd name="connsiteX92" fmla="*/ 819774 w 1208088"/>
              <a:gd name="connsiteY92" fmla="*/ 353146 h 1452563"/>
              <a:gd name="connsiteX93" fmla="*/ 836588 w 1208088"/>
              <a:gd name="connsiteY93" fmla="*/ 366155 h 1452563"/>
              <a:gd name="connsiteX94" fmla="*/ 854672 w 1208088"/>
              <a:gd name="connsiteY94" fmla="*/ 379798 h 1452563"/>
              <a:gd name="connsiteX95" fmla="*/ 891472 w 1208088"/>
              <a:gd name="connsiteY95" fmla="*/ 407720 h 1452563"/>
              <a:gd name="connsiteX96" fmla="*/ 928274 w 1208088"/>
              <a:gd name="connsiteY96" fmla="*/ 435008 h 1452563"/>
              <a:gd name="connsiteX97" fmla="*/ 945405 w 1208088"/>
              <a:gd name="connsiteY97" fmla="*/ 448334 h 1452563"/>
              <a:gd name="connsiteX98" fmla="*/ 961902 w 1208088"/>
              <a:gd name="connsiteY98" fmla="*/ 461343 h 1452563"/>
              <a:gd name="connsiteX99" fmla="*/ 976496 w 1208088"/>
              <a:gd name="connsiteY99" fmla="*/ 474034 h 1452563"/>
              <a:gd name="connsiteX100" fmla="*/ 983158 w 1208088"/>
              <a:gd name="connsiteY100" fmla="*/ 479746 h 1452563"/>
              <a:gd name="connsiteX101" fmla="*/ 989186 w 1208088"/>
              <a:gd name="connsiteY101" fmla="*/ 485457 h 1452563"/>
              <a:gd name="connsiteX102" fmla="*/ 996482 w 1208088"/>
              <a:gd name="connsiteY102" fmla="*/ 493072 h 1452563"/>
              <a:gd name="connsiteX103" fmla="*/ 1003779 w 1208088"/>
              <a:gd name="connsiteY103" fmla="*/ 501004 h 1452563"/>
              <a:gd name="connsiteX104" fmla="*/ 1011393 w 1208088"/>
              <a:gd name="connsiteY104" fmla="*/ 510206 h 1452563"/>
              <a:gd name="connsiteX105" fmla="*/ 1019007 w 1208088"/>
              <a:gd name="connsiteY105" fmla="*/ 519725 h 1452563"/>
              <a:gd name="connsiteX106" fmla="*/ 1026938 w 1208088"/>
              <a:gd name="connsiteY106" fmla="*/ 530830 h 1452563"/>
              <a:gd name="connsiteX107" fmla="*/ 1034552 w 1208088"/>
              <a:gd name="connsiteY107" fmla="*/ 542252 h 1452563"/>
              <a:gd name="connsiteX108" fmla="*/ 1042801 w 1208088"/>
              <a:gd name="connsiteY108" fmla="*/ 554309 h 1452563"/>
              <a:gd name="connsiteX109" fmla="*/ 1050732 w 1208088"/>
              <a:gd name="connsiteY109" fmla="*/ 567318 h 1452563"/>
              <a:gd name="connsiteX110" fmla="*/ 1058663 w 1208088"/>
              <a:gd name="connsiteY110" fmla="*/ 581279 h 1452563"/>
              <a:gd name="connsiteX111" fmla="*/ 1066912 w 1208088"/>
              <a:gd name="connsiteY111" fmla="*/ 595557 h 1452563"/>
              <a:gd name="connsiteX112" fmla="*/ 1074843 w 1208088"/>
              <a:gd name="connsiteY112" fmla="*/ 610153 h 1452563"/>
              <a:gd name="connsiteX113" fmla="*/ 1083092 w 1208088"/>
              <a:gd name="connsiteY113" fmla="*/ 626017 h 1452563"/>
              <a:gd name="connsiteX114" fmla="*/ 1091023 w 1208088"/>
              <a:gd name="connsiteY114" fmla="*/ 641882 h 1452563"/>
              <a:gd name="connsiteX115" fmla="*/ 1098954 w 1208088"/>
              <a:gd name="connsiteY115" fmla="*/ 658698 h 1452563"/>
              <a:gd name="connsiteX116" fmla="*/ 1106568 w 1208088"/>
              <a:gd name="connsiteY116" fmla="*/ 675832 h 1452563"/>
              <a:gd name="connsiteX117" fmla="*/ 1114499 w 1208088"/>
              <a:gd name="connsiteY117" fmla="*/ 693283 h 1452563"/>
              <a:gd name="connsiteX118" fmla="*/ 1122113 w 1208088"/>
              <a:gd name="connsiteY118" fmla="*/ 711369 h 1452563"/>
              <a:gd name="connsiteX119" fmla="*/ 1129727 w 1208088"/>
              <a:gd name="connsiteY119" fmla="*/ 729772 h 1452563"/>
              <a:gd name="connsiteX120" fmla="*/ 1136707 w 1208088"/>
              <a:gd name="connsiteY120" fmla="*/ 748492 h 1452563"/>
              <a:gd name="connsiteX121" fmla="*/ 1143686 w 1208088"/>
              <a:gd name="connsiteY121" fmla="*/ 768164 h 1452563"/>
              <a:gd name="connsiteX122" fmla="*/ 1150348 w 1208088"/>
              <a:gd name="connsiteY122" fmla="*/ 787519 h 1452563"/>
              <a:gd name="connsiteX123" fmla="*/ 1157011 w 1208088"/>
              <a:gd name="connsiteY123" fmla="*/ 807191 h 1452563"/>
              <a:gd name="connsiteX124" fmla="*/ 1163038 w 1208088"/>
              <a:gd name="connsiteY124" fmla="*/ 826863 h 1452563"/>
              <a:gd name="connsiteX125" fmla="*/ 1169066 w 1208088"/>
              <a:gd name="connsiteY125" fmla="*/ 847170 h 1452563"/>
              <a:gd name="connsiteX126" fmla="*/ 1174460 w 1208088"/>
              <a:gd name="connsiteY126" fmla="*/ 867477 h 1452563"/>
              <a:gd name="connsiteX127" fmla="*/ 1179853 w 1208088"/>
              <a:gd name="connsiteY127" fmla="*/ 887783 h 1452563"/>
              <a:gd name="connsiteX128" fmla="*/ 1184929 w 1208088"/>
              <a:gd name="connsiteY128" fmla="*/ 908407 h 1452563"/>
              <a:gd name="connsiteX129" fmla="*/ 1189370 w 1208088"/>
              <a:gd name="connsiteY129" fmla="*/ 929031 h 1452563"/>
              <a:gd name="connsiteX130" fmla="*/ 1193177 w 1208088"/>
              <a:gd name="connsiteY130" fmla="*/ 949655 h 1452563"/>
              <a:gd name="connsiteX131" fmla="*/ 1196667 w 1208088"/>
              <a:gd name="connsiteY131" fmla="*/ 970279 h 1452563"/>
              <a:gd name="connsiteX132" fmla="*/ 1200157 w 1208088"/>
              <a:gd name="connsiteY132" fmla="*/ 990903 h 1452563"/>
              <a:gd name="connsiteX133" fmla="*/ 1202695 w 1208088"/>
              <a:gd name="connsiteY133" fmla="*/ 1011845 h 1452563"/>
              <a:gd name="connsiteX134" fmla="*/ 1204916 w 1208088"/>
              <a:gd name="connsiteY134" fmla="*/ 1032151 h 1452563"/>
              <a:gd name="connsiteX135" fmla="*/ 1206502 w 1208088"/>
              <a:gd name="connsiteY135" fmla="*/ 1052458 h 1452563"/>
              <a:gd name="connsiteX136" fmla="*/ 1207454 w 1208088"/>
              <a:gd name="connsiteY136" fmla="*/ 1072447 h 1452563"/>
              <a:gd name="connsiteX137" fmla="*/ 1208088 w 1208088"/>
              <a:gd name="connsiteY137" fmla="*/ 1092437 h 1452563"/>
              <a:gd name="connsiteX138" fmla="*/ 1207771 w 1208088"/>
              <a:gd name="connsiteY138" fmla="*/ 1112426 h 1452563"/>
              <a:gd name="connsiteX139" fmla="*/ 1207136 w 1208088"/>
              <a:gd name="connsiteY139" fmla="*/ 1131781 h 1452563"/>
              <a:gd name="connsiteX140" fmla="*/ 1205867 w 1208088"/>
              <a:gd name="connsiteY140" fmla="*/ 1151453 h 1452563"/>
              <a:gd name="connsiteX141" fmla="*/ 1203646 w 1208088"/>
              <a:gd name="connsiteY141" fmla="*/ 1170173 h 1452563"/>
              <a:gd name="connsiteX142" fmla="*/ 1201108 w 1208088"/>
              <a:gd name="connsiteY142" fmla="*/ 1188893 h 1452563"/>
              <a:gd name="connsiteX143" fmla="*/ 1199522 w 1208088"/>
              <a:gd name="connsiteY143" fmla="*/ 1197778 h 1452563"/>
              <a:gd name="connsiteX144" fmla="*/ 1197302 w 1208088"/>
              <a:gd name="connsiteY144" fmla="*/ 1206979 h 1452563"/>
              <a:gd name="connsiteX145" fmla="*/ 1195398 w 1208088"/>
              <a:gd name="connsiteY145" fmla="*/ 1215863 h 1452563"/>
              <a:gd name="connsiteX146" fmla="*/ 1193177 w 1208088"/>
              <a:gd name="connsiteY146" fmla="*/ 1224747 h 1452563"/>
              <a:gd name="connsiteX147" fmla="*/ 1190956 w 1208088"/>
              <a:gd name="connsiteY147" fmla="*/ 1233314 h 1452563"/>
              <a:gd name="connsiteX148" fmla="*/ 1188418 w 1208088"/>
              <a:gd name="connsiteY148" fmla="*/ 1242199 h 1452563"/>
              <a:gd name="connsiteX149" fmla="*/ 1185563 w 1208088"/>
              <a:gd name="connsiteY149" fmla="*/ 1250448 h 1452563"/>
              <a:gd name="connsiteX150" fmla="*/ 1182708 w 1208088"/>
              <a:gd name="connsiteY150" fmla="*/ 1259015 h 1452563"/>
              <a:gd name="connsiteX151" fmla="*/ 1179218 w 1208088"/>
              <a:gd name="connsiteY151" fmla="*/ 1266947 h 1452563"/>
              <a:gd name="connsiteX152" fmla="*/ 1175728 w 1208088"/>
              <a:gd name="connsiteY152" fmla="*/ 1275197 h 1452563"/>
              <a:gd name="connsiteX153" fmla="*/ 1172239 w 1208088"/>
              <a:gd name="connsiteY153" fmla="*/ 1283129 h 1452563"/>
              <a:gd name="connsiteX154" fmla="*/ 1168749 w 1208088"/>
              <a:gd name="connsiteY154" fmla="*/ 1291062 h 1452563"/>
              <a:gd name="connsiteX155" fmla="*/ 1164625 w 1208088"/>
              <a:gd name="connsiteY155" fmla="*/ 1298677 h 1452563"/>
              <a:gd name="connsiteX156" fmla="*/ 1160183 w 1208088"/>
              <a:gd name="connsiteY156" fmla="*/ 1305974 h 1452563"/>
              <a:gd name="connsiteX157" fmla="*/ 1155742 w 1208088"/>
              <a:gd name="connsiteY157" fmla="*/ 1313589 h 1452563"/>
              <a:gd name="connsiteX158" fmla="*/ 1151300 w 1208088"/>
              <a:gd name="connsiteY158" fmla="*/ 1320570 h 1452563"/>
              <a:gd name="connsiteX159" fmla="*/ 1146542 w 1208088"/>
              <a:gd name="connsiteY159" fmla="*/ 1327867 h 1452563"/>
              <a:gd name="connsiteX160" fmla="*/ 1141148 w 1208088"/>
              <a:gd name="connsiteY160" fmla="*/ 1334531 h 1452563"/>
              <a:gd name="connsiteX161" fmla="*/ 1135755 w 1208088"/>
              <a:gd name="connsiteY161" fmla="*/ 1341194 h 1452563"/>
              <a:gd name="connsiteX162" fmla="*/ 1130362 w 1208088"/>
              <a:gd name="connsiteY162" fmla="*/ 1347857 h 1452563"/>
              <a:gd name="connsiteX163" fmla="*/ 1124334 w 1208088"/>
              <a:gd name="connsiteY163" fmla="*/ 1354203 h 1452563"/>
              <a:gd name="connsiteX164" fmla="*/ 1118306 w 1208088"/>
              <a:gd name="connsiteY164" fmla="*/ 1360548 h 1452563"/>
              <a:gd name="connsiteX165" fmla="*/ 1112278 w 1208088"/>
              <a:gd name="connsiteY165" fmla="*/ 1366577 h 1452563"/>
              <a:gd name="connsiteX166" fmla="*/ 1105299 w 1208088"/>
              <a:gd name="connsiteY166" fmla="*/ 1372288 h 1452563"/>
              <a:gd name="connsiteX167" fmla="*/ 1098637 w 1208088"/>
              <a:gd name="connsiteY167" fmla="*/ 1378000 h 1452563"/>
              <a:gd name="connsiteX168" fmla="*/ 1091657 w 1208088"/>
              <a:gd name="connsiteY168" fmla="*/ 1383394 h 1452563"/>
              <a:gd name="connsiteX169" fmla="*/ 1084360 w 1208088"/>
              <a:gd name="connsiteY169" fmla="*/ 1388470 h 1452563"/>
              <a:gd name="connsiteX170" fmla="*/ 1076746 w 1208088"/>
              <a:gd name="connsiteY170" fmla="*/ 1393230 h 1452563"/>
              <a:gd name="connsiteX171" fmla="*/ 1068815 w 1208088"/>
              <a:gd name="connsiteY171" fmla="*/ 1398306 h 1452563"/>
              <a:gd name="connsiteX172" fmla="*/ 1061201 w 1208088"/>
              <a:gd name="connsiteY172" fmla="*/ 1402748 h 1452563"/>
              <a:gd name="connsiteX173" fmla="*/ 1052636 w 1208088"/>
              <a:gd name="connsiteY173" fmla="*/ 1407190 h 1452563"/>
              <a:gd name="connsiteX174" fmla="*/ 1044070 w 1208088"/>
              <a:gd name="connsiteY174" fmla="*/ 1411633 h 1452563"/>
              <a:gd name="connsiteX175" fmla="*/ 1035187 w 1208088"/>
              <a:gd name="connsiteY175" fmla="*/ 1415440 h 1452563"/>
              <a:gd name="connsiteX176" fmla="*/ 1025986 w 1208088"/>
              <a:gd name="connsiteY176" fmla="*/ 1418930 h 1452563"/>
              <a:gd name="connsiteX177" fmla="*/ 1016469 w 1208088"/>
              <a:gd name="connsiteY177" fmla="*/ 1422420 h 1452563"/>
              <a:gd name="connsiteX178" fmla="*/ 1006634 w 1208088"/>
              <a:gd name="connsiteY178" fmla="*/ 1425593 h 1452563"/>
              <a:gd name="connsiteX179" fmla="*/ 996800 w 1208088"/>
              <a:gd name="connsiteY179" fmla="*/ 1428766 h 1452563"/>
              <a:gd name="connsiteX180" fmla="*/ 986330 w 1208088"/>
              <a:gd name="connsiteY180" fmla="*/ 1431305 h 1452563"/>
              <a:gd name="connsiteX181" fmla="*/ 976178 w 1208088"/>
              <a:gd name="connsiteY181" fmla="*/ 1433843 h 1452563"/>
              <a:gd name="connsiteX182" fmla="*/ 965074 w 1208088"/>
              <a:gd name="connsiteY182" fmla="*/ 1436064 h 1452563"/>
              <a:gd name="connsiteX183" fmla="*/ 953971 w 1208088"/>
              <a:gd name="connsiteY183" fmla="*/ 1437968 h 1452563"/>
              <a:gd name="connsiteX184" fmla="*/ 942550 w 1208088"/>
              <a:gd name="connsiteY184" fmla="*/ 1439554 h 1452563"/>
              <a:gd name="connsiteX185" fmla="*/ 930812 w 1208088"/>
              <a:gd name="connsiteY185" fmla="*/ 1440823 h 1452563"/>
              <a:gd name="connsiteX186" fmla="*/ 918756 w 1208088"/>
              <a:gd name="connsiteY186" fmla="*/ 1442093 h 1452563"/>
              <a:gd name="connsiteX187" fmla="*/ 906383 w 1208088"/>
              <a:gd name="connsiteY187" fmla="*/ 1443044 h 1452563"/>
              <a:gd name="connsiteX188" fmla="*/ 893693 w 1208088"/>
              <a:gd name="connsiteY188" fmla="*/ 1443362 h 1452563"/>
              <a:gd name="connsiteX189" fmla="*/ 740144 w 1208088"/>
              <a:gd name="connsiteY189" fmla="*/ 1448756 h 1452563"/>
              <a:gd name="connsiteX190" fmla="*/ 652583 w 1208088"/>
              <a:gd name="connsiteY190" fmla="*/ 1451611 h 1452563"/>
              <a:gd name="connsiteX191" fmla="*/ 613244 w 1208088"/>
              <a:gd name="connsiteY191" fmla="*/ 1452563 h 1452563"/>
              <a:gd name="connsiteX192" fmla="*/ 604044 w 1208088"/>
              <a:gd name="connsiteY192" fmla="*/ 1452563 h 1452563"/>
              <a:gd name="connsiteX193" fmla="*/ 595161 w 1208088"/>
              <a:gd name="connsiteY193" fmla="*/ 1452563 h 1452563"/>
              <a:gd name="connsiteX194" fmla="*/ 555505 w 1208088"/>
              <a:gd name="connsiteY194" fmla="*/ 1451611 h 1452563"/>
              <a:gd name="connsiteX195" fmla="*/ 467944 w 1208088"/>
              <a:gd name="connsiteY195" fmla="*/ 1448756 h 1452563"/>
              <a:gd name="connsiteX196" fmla="*/ 314395 w 1208088"/>
              <a:gd name="connsiteY196" fmla="*/ 1443362 h 1452563"/>
              <a:gd name="connsiteX197" fmla="*/ 302022 w 1208088"/>
              <a:gd name="connsiteY197" fmla="*/ 1443044 h 1452563"/>
              <a:gd name="connsiteX198" fmla="*/ 289332 w 1208088"/>
              <a:gd name="connsiteY198" fmla="*/ 1442093 h 1452563"/>
              <a:gd name="connsiteX199" fmla="*/ 277276 w 1208088"/>
              <a:gd name="connsiteY199" fmla="*/ 1440823 h 1452563"/>
              <a:gd name="connsiteX200" fmla="*/ 265856 w 1208088"/>
              <a:gd name="connsiteY200" fmla="*/ 1439554 h 1452563"/>
              <a:gd name="connsiteX201" fmla="*/ 254117 w 1208088"/>
              <a:gd name="connsiteY201" fmla="*/ 1437968 h 1452563"/>
              <a:gd name="connsiteX202" fmla="*/ 243014 w 1208088"/>
              <a:gd name="connsiteY202" fmla="*/ 1436064 h 1452563"/>
              <a:gd name="connsiteX203" fmla="*/ 232227 w 1208088"/>
              <a:gd name="connsiteY203" fmla="*/ 1433843 h 1452563"/>
              <a:gd name="connsiteX204" fmla="*/ 221758 w 1208088"/>
              <a:gd name="connsiteY204" fmla="*/ 1431305 h 1452563"/>
              <a:gd name="connsiteX205" fmla="*/ 211288 w 1208088"/>
              <a:gd name="connsiteY205" fmla="*/ 1428766 h 1452563"/>
              <a:gd name="connsiteX206" fmla="*/ 201454 w 1208088"/>
              <a:gd name="connsiteY206" fmla="*/ 1425593 h 1452563"/>
              <a:gd name="connsiteX207" fmla="*/ 191619 w 1208088"/>
              <a:gd name="connsiteY207" fmla="*/ 1422420 h 1452563"/>
              <a:gd name="connsiteX208" fmla="*/ 182419 w 1208088"/>
              <a:gd name="connsiteY208" fmla="*/ 1418930 h 1452563"/>
              <a:gd name="connsiteX209" fmla="*/ 172901 w 1208088"/>
              <a:gd name="connsiteY209" fmla="*/ 1415440 h 1452563"/>
              <a:gd name="connsiteX210" fmla="*/ 164336 w 1208088"/>
              <a:gd name="connsiteY210" fmla="*/ 1411633 h 1452563"/>
              <a:gd name="connsiteX211" fmla="*/ 155452 w 1208088"/>
              <a:gd name="connsiteY211" fmla="*/ 1407190 h 1452563"/>
              <a:gd name="connsiteX212" fmla="*/ 147521 w 1208088"/>
              <a:gd name="connsiteY212" fmla="*/ 1402748 h 1452563"/>
              <a:gd name="connsiteX213" fmla="*/ 139273 w 1208088"/>
              <a:gd name="connsiteY213" fmla="*/ 1398306 h 1452563"/>
              <a:gd name="connsiteX214" fmla="*/ 131342 w 1208088"/>
              <a:gd name="connsiteY214" fmla="*/ 1393230 h 1452563"/>
              <a:gd name="connsiteX215" fmla="*/ 123728 w 1208088"/>
              <a:gd name="connsiteY215" fmla="*/ 1388470 h 1452563"/>
              <a:gd name="connsiteX216" fmla="*/ 116431 w 1208088"/>
              <a:gd name="connsiteY216" fmla="*/ 1383394 h 1452563"/>
              <a:gd name="connsiteX217" fmla="*/ 109768 w 1208088"/>
              <a:gd name="connsiteY217" fmla="*/ 1378000 h 1452563"/>
              <a:gd name="connsiteX218" fmla="*/ 102789 w 1208088"/>
              <a:gd name="connsiteY218" fmla="*/ 1372288 h 1452563"/>
              <a:gd name="connsiteX219" fmla="*/ 96127 w 1208088"/>
              <a:gd name="connsiteY219" fmla="*/ 1366577 h 1452563"/>
              <a:gd name="connsiteX220" fmla="*/ 89782 w 1208088"/>
              <a:gd name="connsiteY220" fmla="*/ 1360548 h 1452563"/>
              <a:gd name="connsiteX221" fmla="*/ 83754 w 1208088"/>
              <a:gd name="connsiteY221" fmla="*/ 1354203 h 1452563"/>
              <a:gd name="connsiteX222" fmla="*/ 78044 w 1208088"/>
              <a:gd name="connsiteY222" fmla="*/ 1347857 h 1452563"/>
              <a:gd name="connsiteX223" fmla="*/ 72333 w 1208088"/>
              <a:gd name="connsiteY223" fmla="*/ 1341194 h 1452563"/>
              <a:gd name="connsiteX224" fmla="*/ 66940 w 1208088"/>
              <a:gd name="connsiteY224" fmla="*/ 1334531 h 1452563"/>
              <a:gd name="connsiteX225" fmla="*/ 61864 w 1208088"/>
              <a:gd name="connsiteY225" fmla="*/ 1327867 h 1452563"/>
              <a:gd name="connsiteX226" fmla="*/ 56788 w 1208088"/>
              <a:gd name="connsiteY226" fmla="*/ 1320570 h 1452563"/>
              <a:gd name="connsiteX227" fmla="*/ 52346 w 1208088"/>
              <a:gd name="connsiteY227" fmla="*/ 1313589 h 1452563"/>
              <a:gd name="connsiteX228" fmla="*/ 47905 w 1208088"/>
              <a:gd name="connsiteY228" fmla="*/ 1305974 h 1452563"/>
              <a:gd name="connsiteX229" fmla="*/ 43780 w 1208088"/>
              <a:gd name="connsiteY229" fmla="*/ 1298677 h 1452563"/>
              <a:gd name="connsiteX230" fmla="*/ 39339 w 1208088"/>
              <a:gd name="connsiteY230" fmla="*/ 1291062 h 1452563"/>
              <a:gd name="connsiteX231" fmla="*/ 35849 w 1208088"/>
              <a:gd name="connsiteY231" fmla="*/ 1283129 h 1452563"/>
              <a:gd name="connsiteX232" fmla="*/ 32360 w 1208088"/>
              <a:gd name="connsiteY232" fmla="*/ 1275197 h 1452563"/>
              <a:gd name="connsiteX233" fmla="*/ 28870 w 1208088"/>
              <a:gd name="connsiteY233" fmla="*/ 1266947 h 1452563"/>
              <a:gd name="connsiteX234" fmla="*/ 25697 w 1208088"/>
              <a:gd name="connsiteY234" fmla="*/ 1259015 h 1452563"/>
              <a:gd name="connsiteX235" fmla="*/ 22525 w 1208088"/>
              <a:gd name="connsiteY235" fmla="*/ 1250448 h 1452563"/>
              <a:gd name="connsiteX236" fmla="*/ 19670 w 1208088"/>
              <a:gd name="connsiteY236" fmla="*/ 1242199 h 1452563"/>
              <a:gd name="connsiteX237" fmla="*/ 17132 w 1208088"/>
              <a:gd name="connsiteY237" fmla="*/ 1233314 h 1452563"/>
              <a:gd name="connsiteX238" fmla="*/ 14911 w 1208088"/>
              <a:gd name="connsiteY238" fmla="*/ 1224747 h 1452563"/>
              <a:gd name="connsiteX239" fmla="*/ 12690 w 1208088"/>
              <a:gd name="connsiteY239" fmla="*/ 1215863 h 1452563"/>
              <a:gd name="connsiteX240" fmla="*/ 10786 w 1208088"/>
              <a:gd name="connsiteY240" fmla="*/ 1206979 h 1452563"/>
              <a:gd name="connsiteX241" fmla="*/ 8883 w 1208088"/>
              <a:gd name="connsiteY241" fmla="*/ 1197778 h 1452563"/>
              <a:gd name="connsiteX242" fmla="*/ 7297 w 1208088"/>
              <a:gd name="connsiteY242" fmla="*/ 1188893 h 1452563"/>
              <a:gd name="connsiteX243" fmla="*/ 4442 w 1208088"/>
              <a:gd name="connsiteY243" fmla="*/ 1170173 h 1452563"/>
              <a:gd name="connsiteX244" fmla="*/ 2221 w 1208088"/>
              <a:gd name="connsiteY244" fmla="*/ 1151453 h 1452563"/>
              <a:gd name="connsiteX245" fmla="*/ 952 w 1208088"/>
              <a:gd name="connsiteY245" fmla="*/ 1131781 h 1452563"/>
              <a:gd name="connsiteX246" fmla="*/ 317 w 1208088"/>
              <a:gd name="connsiteY246" fmla="*/ 1112426 h 1452563"/>
              <a:gd name="connsiteX247" fmla="*/ 0 w 1208088"/>
              <a:gd name="connsiteY247" fmla="*/ 1092437 h 1452563"/>
              <a:gd name="connsiteX248" fmla="*/ 634 w 1208088"/>
              <a:gd name="connsiteY248" fmla="*/ 1072447 h 1452563"/>
              <a:gd name="connsiteX249" fmla="*/ 1586 w 1208088"/>
              <a:gd name="connsiteY249" fmla="*/ 1052458 h 1452563"/>
              <a:gd name="connsiteX250" fmla="*/ 3172 w 1208088"/>
              <a:gd name="connsiteY250" fmla="*/ 1032151 h 1452563"/>
              <a:gd name="connsiteX251" fmla="*/ 5393 w 1208088"/>
              <a:gd name="connsiteY251" fmla="*/ 1011845 h 1452563"/>
              <a:gd name="connsiteX252" fmla="*/ 8248 w 1208088"/>
              <a:gd name="connsiteY252" fmla="*/ 990903 h 1452563"/>
              <a:gd name="connsiteX253" fmla="*/ 11421 w 1208088"/>
              <a:gd name="connsiteY253" fmla="*/ 970279 h 1452563"/>
              <a:gd name="connsiteX254" fmla="*/ 14911 w 1208088"/>
              <a:gd name="connsiteY254" fmla="*/ 949655 h 1452563"/>
              <a:gd name="connsiteX255" fmla="*/ 19035 w 1208088"/>
              <a:gd name="connsiteY255" fmla="*/ 929031 h 1452563"/>
              <a:gd name="connsiteX256" fmla="*/ 23476 w 1208088"/>
              <a:gd name="connsiteY256" fmla="*/ 908407 h 1452563"/>
              <a:gd name="connsiteX257" fmla="*/ 28235 w 1208088"/>
              <a:gd name="connsiteY257" fmla="*/ 887783 h 1452563"/>
              <a:gd name="connsiteX258" fmla="*/ 33628 w 1208088"/>
              <a:gd name="connsiteY258" fmla="*/ 867477 h 1452563"/>
              <a:gd name="connsiteX259" fmla="*/ 39022 w 1208088"/>
              <a:gd name="connsiteY259" fmla="*/ 847170 h 1452563"/>
              <a:gd name="connsiteX260" fmla="*/ 45050 w 1208088"/>
              <a:gd name="connsiteY260" fmla="*/ 826863 h 1452563"/>
              <a:gd name="connsiteX261" fmla="*/ 51077 w 1208088"/>
              <a:gd name="connsiteY261" fmla="*/ 807191 h 1452563"/>
              <a:gd name="connsiteX262" fmla="*/ 58057 w 1208088"/>
              <a:gd name="connsiteY262" fmla="*/ 787519 h 1452563"/>
              <a:gd name="connsiteX263" fmla="*/ 64402 w 1208088"/>
              <a:gd name="connsiteY263" fmla="*/ 768164 h 1452563"/>
              <a:gd name="connsiteX264" fmla="*/ 71381 w 1208088"/>
              <a:gd name="connsiteY264" fmla="*/ 748492 h 1452563"/>
              <a:gd name="connsiteX265" fmla="*/ 78678 w 1208088"/>
              <a:gd name="connsiteY265" fmla="*/ 729772 h 1452563"/>
              <a:gd name="connsiteX266" fmla="*/ 85975 w 1208088"/>
              <a:gd name="connsiteY266" fmla="*/ 711369 h 1452563"/>
              <a:gd name="connsiteX267" fmla="*/ 93906 w 1208088"/>
              <a:gd name="connsiteY267" fmla="*/ 693283 h 1452563"/>
              <a:gd name="connsiteX268" fmla="*/ 101520 w 1208088"/>
              <a:gd name="connsiteY268" fmla="*/ 675832 h 1452563"/>
              <a:gd name="connsiteX269" fmla="*/ 109134 w 1208088"/>
              <a:gd name="connsiteY269" fmla="*/ 658698 h 1452563"/>
              <a:gd name="connsiteX270" fmla="*/ 117065 w 1208088"/>
              <a:gd name="connsiteY270" fmla="*/ 641882 h 1452563"/>
              <a:gd name="connsiteX271" fmla="*/ 124996 w 1208088"/>
              <a:gd name="connsiteY271" fmla="*/ 626017 h 1452563"/>
              <a:gd name="connsiteX272" fmla="*/ 133245 w 1208088"/>
              <a:gd name="connsiteY272" fmla="*/ 610153 h 1452563"/>
              <a:gd name="connsiteX273" fmla="*/ 141176 w 1208088"/>
              <a:gd name="connsiteY273" fmla="*/ 595557 h 1452563"/>
              <a:gd name="connsiteX274" fmla="*/ 149425 w 1208088"/>
              <a:gd name="connsiteY274" fmla="*/ 581279 h 1452563"/>
              <a:gd name="connsiteX275" fmla="*/ 157356 w 1208088"/>
              <a:gd name="connsiteY275" fmla="*/ 567318 h 1452563"/>
              <a:gd name="connsiteX276" fmla="*/ 165604 w 1208088"/>
              <a:gd name="connsiteY276" fmla="*/ 554309 h 1452563"/>
              <a:gd name="connsiteX277" fmla="*/ 173536 w 1208088"/>
              <a:gd name="connsiteY277" fmla="*/ 542252 h 1452563"/>
              <a:gd name="connsiteX278" fmla="*/ 181467 w 1208088"/>
              <a:gd name="connsiteY278" fmla="*/ 530830 h 1452563"/>
              <a:gd name="connsiteX279" fmla="*/ 189081 w 1208088"/>
              <a:gd name="connsiteY279" fmla="*/ 519725 h 1452563"/>
              <a:gd name="connsiteX280" fmla="*/ 197012 w 1208088"/>
              <a:gd name="connsiteY280" fmla="*/ 510206 h 1452563"/>
              <a:gd name="connsiteX281" fmla="*/ 204309 w 1208088"/>
              <a:gd name="connsiteY281" fmla="*/ 501004 h 1452563"/>
              <a:gd name="connsiteX282" fmla="*/ 211606 w 1208088"/>
              <a:gd name="connsiteY282" fmla="*/ 493072 h 1452563"/>
              <a:gd name="connsiteX283" fmla="*/ 218902 w 1208088"/>
              <a:gd name="connsiteY283" fmla="*/ 485457 h 1452563"/>
              <a:gd name="connsiteX284" fmla="*/ 225248 w 1208088"/>
              <a:gd name="connsiteY284" fmla="*/ 479428 h 1452563"/>
              <a:gd name="connsiteX285" fmla="*/ 232862 w 1208088"/>
              <a:gd name="connsiteY285" fmla="*/ 473083 h 1452563"/>
              <a:gd name="connsiteX286" fmla="*/ 248407 w 1208088"/>
              <a:gd name="connsiteY286" fmla="*/ 460074 h 1452563"/>
              <a:gd name="connsiteX287" fmla="*/ 265538 w 1208088"/>
              <a:gd name="connsiteY287" fmla="*/ 446430 h 1452563"/>
              <a:gd name="connsiteX288" fmla="*/ 283622 w 1208088"/>
              <a:gd name="connsiteY288" fmla="*/ 432469 h 1452563"/>
              <a:gd name="connsiteX289" fmla="*/ 322009 w 1208088"/>
              <a:gd name="connsiteY289" fmla="*/ 404548 h 1452563"/>
              <a:gd name="connsiteX290" fmla="*/ 360396 w 1208088"/>
              <a:gd name="connsiteY290" fmla="*/ 375991 h 1452563"/>
              <a:gd name="connsiteX291" fmla="*/ 379114 w 1208088"/>
              <a:gd name="connsiteY291" fmla="*/ 362030 h 1452563"/>
              <a:gd name="connsiteX292" fmla="*/ 396562 w 1208088"/>
              <a:gd name="connsiteY292" fmla="*/ 348387 h 1452563"/>
              <a:gd name="connsiteX293" fmla="*/ 412742 w 1208088"/>
              <a:gd name="connsiteY293" fmla="*/ 335060 h 1452563"/>
              <a:gd name="connsiteX294" fmla="*/ 420039 w 1208088"/>
              <a:gd name="connsiteY294" fmla="*/ 328397 h 1452563"/>
              <a:gd name="connsiteX295" fmla="*/ 427018 w 1208088"/>
              <a:gd name="connsiteY295" fmla="*/ 322369 h 1452563"/>
              <a:gd name="connsiteX296" fmla="*/ 433364 w 1208088"/>
              <a:gd name="connsiteY296" fmla="*/ 316340 h 1452563"/>
              <a:gd name="connsiteX297" fmla="*/ 439391 w 1208088"/>
              <a:gd name="connsiteY297" fmla="*/ 309994 h 1452563"/>
              <a:gd name="connsiteX298" fmla="*/ 444784 w 1208088"/>
              <a:gd name="connsiteY298" fmla="*/ 304283 h 1452563"/>
              <a:gd name="connsiteX299" fmla="*/ 449226 w 1208088"/>
              <a:gd name="connsiteY299" fmla="*/ 298572 h 1452563"/>
              <a:gd name="connsiteX300" fmla="*/ 453033 w 1208088"/>
              <a:gd name="connsiteY300" fmla="*/ 293178 h 1452563"/>
              <a:gd name="connsiteX301" fmla="*/ 456523 w 1208088"/>
              <a:gd name="connsiteY301" fmla="*/ 287784 h 1452563"/>
              <a:gd name="connsiteX302" fmla="*/ 459061 w 1208088"/>
              <a:gd name="connsiteY302" fmla="*/ 283024 h 1452563"/>
              <a:gd name="connsiteX303" fmla="*/ 460647 w 1208088"/>
              <a:gd name="connsiteY303" fmla="*/ 277948 h 1452563"/>
              <a:gd name="connsiteX304" fmla="*/ 461282 w 1208088"/>
              <a:gd name="connsiteY304" fmla="*/ 274775 h 1452563"/>
              <a:gd name="connsiteX305" fmla="*/ 461916 w 1208088"/>
              <a:gd name="connsiteY305" fmla="*/ 271919 h 1452563"/>
              <a:gd name="connsiteX306" fmla="*/ 456840 w 1208088"/>
              <a:gd name="connsiteY306" fmla="*/ 270967 h 1452563"/>
              <a:gd name="connsiteX307" fmla="*/ 452081 w 1208088"/>
              <a:gd name="connsiteY307" fmla="*/ 269698 h 1452563"/>
              <a:gd name="connsiteX308" fmla="*/ 448274 w 1208088"/>
              <a:gd name="connsiteY308" fmla="*/ 267794 h 1452563"/>
              <a:gd name="connsiteX309" fmla="*/ 444784 w 1208088"/>
              <a:gd name="connsiteY309" fmla="*/ 265256 h 1452563"/>
              <a:gd name="connsiteX310" fmla="*/ 441929 w 1208088"/>
              <a:gd name="connsiteY310" fmla="*/ 262083 h 1452563"/>
              <a:gd name="connsiteX311" fmla="*/ 440660 w 1208088"/>
              <a:gd name="connsiteY311" fmla="*/ 260497 h 1452563"/>
              <a:gd name="connsiteX312" fmla="*/ 439708 w 1208088"/>
              <a:gd name="connsiteY312" fmla="*/ 258910 h 1452563"/>
              <a:gd name="connsiteX313" fmla="*/ 438757 w 1208088"/>
              <a:gd name="connsiteY313" fmla="*/ 257324 h 1452563"/>
              <a:gd name="connsiteX314" fmla="*/ 438440 w 1208088"/>
              <a:gd name="connsiteY314" fmla="*/ 255420 h 1452563"/>
              <a:gd name="connsiteX315" fmla="*/ 438122 w 1208088"/>
              <a:gd name="connsiteY315" fmla="*/ 253834 h 1452563"/>
              <a:gd name="connsiteX316" fmla="*/ 437488 w 1208088"/>
              <a:gd name="connsiteY316" fmla="*/ 251930 h 1452563"/>
              <a:gd name="connsiteX317" fmla="*/ 438122 w 1208088"/>
              <a:gd name="connsiteY317" fmla="*/ 250026 h 1452563"/>
              <a:gd name="connsiteX318" fmla="*/ 438440 w 1208088"/>
              <a:gd name="connsiteY318" fmla="*/ 248122 h 1452563"/>
              <a:gd name="connsiteX319" fmla="*/ 438757 w 1208088"/>
              <a:gd name="connsiteY319" fmla="*/ 246536 h 1452563"/>
              <a:gd name="connsiteX320" fmla="*/ 439708 w 1208088"/>
              <a:gd name="connsiteY320" fmla="*/ 244315 h 1452563"/>
              <a:gd name="connsiteX321" fmla="*/ 440660 w 1208088"/>
              <a:gd name="connsiteY321" fmla="*/ 242728 h 1452563"/>
              <a:gd name="connsiteX322" fmla="*/ 441929 w 1208088"/>
              <a:gd name="connsiteY322" fmla="*/ 241142 h 1452563"/>
              <a:gd name="connsiteX323" fmla="*/ 444784 w 1208088"/>
              <a:gd name="connsiteY323" fmla="*/ 238286 h 1452563"/>
              <a:gd name="connsiteX324" fmla="*/ 448274 w 1208088"/>
              <a:gd name="connsiteY324" fmla="*/ 236065 h 1452563"/>
              <a:gd name="connsiteX325" fmla="*/ 452081 w 1208088"/>
              <a:gd name="connsiteY325" fmla="*/ 234161 h 1452563"/>
              <a:gd name="connsiteX326" fmla="*/ 456840 w 1208088"/>
              <a:gd name="connsiteY326" fmla="*/ 232575 h 1452563"/>
              <a:gd name="connsiteX327" fmla="*/ 461916 w 1208088"/>
              <a:gd name="connsiteY327" fmla="*/ 231940 h 1452563"/>
              <a:gd name="connsiteX328" fmla="*/ 460647 w 1208088"/>
              <a:gd name="connsiteY328" fmla="*/ 227498 h 1452563"/>
              <a:gd name="connsiteX329" fmla="*/ 459378 w 1208088"/>
              <a:gd name="connsiteY329" fmla="*/ 223374 h 1452563"/>
              <a:gd name="connsiteX330" fmla="*/ 457792 w 1208088"/>
              <a:gd name="connsiteY330" fmla="*/ 219249 h 1452563"/>
              <a:gd name="connsiteX331" fmla="*/ 456206 w 1208088"/>
              <a:gd name="connsiteY331" fmla="*/ 215124 h 1452563"/>
              <a:gd name="connsiteX332" fmla="*/ 451764 w 1208088"/>
              <a:gd name="connsiteY332" fmla="*/ 206874 h 1452563"/>
              <a:gd name="connsiteX333" fmla="*/ 447005 w 1208088"/>
              <a:gd name="connsiteY333" fmla="*/ 198307 h 1452563"/>
              <a:gd name="connsiteX334" fmla="*/ 441295 w 1208088"/>
              <a:gd name="connsiteY334" fmla="*/ 189423 h 1452563"/>
              <a:gd name="connsiteX335" fmla="*/ 434632 w 1208088"/>
              <a:gd name="connsiteY335" fmla="*/ 180222 h 1452563"/>
              <a:gd name="connsiteX336" fmla="*/ 420039 w 1208088"/>
              <a:gd name="connsiteY336" fmla="*/ 159598 h 1452563"/>
              <a:gd name="connsiteX337" fmla="*/ 412108 w 1208088"/>
              <a:gd name="connsiteY337" fmla="*/ 147541 h 1452563"/>
              <a:gd name="connsiteX338" fmla="*/ 403542 w 1208088"/>
              <a:gd name="connsiteY338" fmla="*/ 134532 h 1452563"/>
              <a:gd name="connsiteX339" fmla="*/ 394024 w 1208088"/>
              <a:gd name="connsiteY339" fmla="*/ 120254 h 1452563"/>
              <a:gd name="connsiteX340" fmla="*/ 384190 w 1208088"/>
              <a:gd name="connsiteY340" fmla="*/ 104706 h 1452563"/>
              <a:gd name="connsiteX341" fmla="*/ 374355 w 1208088"/>
              <a:gd name="connsiteY341" fmla="*/ 87573 h 1452563"/>
              <a:gd name="connsiteX342" fmla="*/ 363886 w 1208088"/>
              <a:gd name="connsiteY342" fmla="*/ 68535 h 1452563"/>
              <a:gd name="connsiteX343" fmla="*/ 353099 w 1208088"/>
              <a:gd name="connsiteY343" fmla="*/ 47911 h 1452563"/>
              <a:gd name="connsiteX344" fmla="*/ 341996 w 1208088"/>
              <a:gd name="connsiteY344" fmla="*/ 25066 h 1452563"/>
              <a:gd name="connsiteX345" fmla="*/ 352782 w 1208088"/>
              <a:gd name="connsiteY345" fmla="*/ 20307 h 1452563"/>
              <a:gd name="connsiteX346" fmla="*/ 362617 w 1208088"/>
              <a:gd name="connsiteY346" fmla="*/ 15865 h 1452563"/>
              <a:gd name="connsiteX347" fmla="*/ 372134 w 1208088"/>
              <a:gd name="connsiteY347" fmla="*/ 13009 h 1452563"/>
              <a:gd name="connsiteX348" fmla="*/ 380700 w 1208088"/>
              <a:gd name="connsiteY348" fmla="*/ 11105 h 1452563"/>
              <a:gd name="connsiteX349" fmla="*/ 388948 w 1208088"/>
              <a:gd name="connsiteY349" fmla="*/ 9836 h 1452563"/>
              <a:gd name="connsiteX350" fmla="*/ 396562 w 1208088"/>
              <a:gd name="connsiteY350" fmla="*/ 9519 h 1452563"/>
              <a:gd name="connsiteX351" fmla="*/ 403859 w 1208088"/>
              <a:gd name="connsiteY351" fmla="*/ 9519 h 1452563"/>
              <a:gd name="connsiteX352" fmla="*/ 410522 w 1208088"/>
              <a:gd name="connsiteY352" fmla="*/ 10471 h 1452563"/>
              <a:gd name="connsiteX353" fmla="*/ 416549 w 1208088"/>
              <a:gd name="connsiteY353" fmla="*/ 12057 h 1452563"/>
              <a:gd name="connsiteX354" fmla="*/ 422894 w 1208088"/>
              <a:gd name="connsiteY354" fmla="*/ 14278 h 1452563"/>
              <a:gd name="connsiteX355" fmla="*/ 428288 w 1208088"/>
              <a:gd name="connsiteY355" fmla="*/ 16816 h 1452563"/>
              <a:gd name="connsiteX356" fmla="*/ 433681 w 1208088"/>
              <a:gd name="connsiteY356" fmla="*/ 19989 h 1452563"/>
              <a:gd name="connsiteX357" fmla="*/ 439074 w 1208088"/>
              <a:gd name="connsiteY357" fmla="*/ 23162 h 1452563"/>
              <a:gd name="connsiteX358" fmla="*/ 443833 w 1208088"/>
              <a:gd name="connsiteY358" fmla="*/ 26970 h 1452563"/>
              <a:gd name="connsiteX359" fmla="*/ 448592 w 1208088"/>
              <a:gd name="connsiteY359" fmla="*/ 30777 h 1452563"/>
              <a:gd name="connsiteX360" fmla="*/ 453033 w 1208088"/>
              <a:gd name="connsiteY360" fmla="*/ 34585 h 1452563"/>
              <a:gd name="connsiteX361" fmla="*/ 462550 w 1208088"/>
              <a:gd name="connsiteY361" fmla="*/ 43152 h 1452563"/>
              <a:gd name="connsiteX362" fmla="*/ 471434 w 1208088"/>
              <a:gd name="connsiteY362" fmla="*/ 51401 h 1452563"/>
              <a:gd name="connsiteX363" fmla="*/ 476510 w 1208088"/>
              <a:gd name="connsiteY363" fmla="*/ 55843 h 1452563"/>
              <a:gd name="connsiteX364" fmla="*/ 481268 w 1208088"/>
              <a:gd name="connsiteY364" fmla="*/ 59651 h 1452563"/>
              <a:gd name="connsiteX365" fmla="*/ 486027 w 1208088"/>
              <a:gd name="connsiteY365" fmla="*/ 63141 h 1452563"/>
              <a:gd name="connsiteX366" fmla="*/ 491738 w 1208088"/>
              <a:gd name="connsiteY366" fmla="*/ 66314 h 1452563"/>
              <a:gd name="connsiteX367" fmla="*/ 497131 w 1208088"/>
              <a:gd name="connsiteY367" fmla="*/ 69170 h 1452563"/>
              <a:gd name="connsiteX368" fmla="*/ 502841 w 1208088"/>
              <a:gd name="connsiteY368" fmla="*/ 72025 h 1452563"/>
              <a:gd name="connsiteX369" fmla="*/ 509186 w 1208088"/>
              <a:gd name="connsiteY369" fmla="*/ 73929 h 1452563"/>
              <a:gd name="connsiteX370" fmla="*/ 515531 w 1208088"/>
              <a:gd name="connsiteY370" fmla="*/ 75198 h 1452563"/>
              <a:gd name="connsiteX371" fmla="*/ 522194 w 1208088"/>
              <a:gd name="connsiteY371" fmla="*/ 76150 h 1452563"/>
              <a:gd name="connsiteX372" fmla="*/ 529808 w 1208088"/>
              <a:gd name="connsiteY372" fmla="*/ 76150 h 1452563"/>
              <a:gd name="connsiteX373" fmla="*/ 537739 w 1208088"/>
              <a:gd name="connsiteY373" fmla="*/ 75515 h 1452563"/>
              <a:gd name="connsiteX374" fmla="*/ 546304 w 1208088"/>
              <a:gd name="connsiteY374" fmla="*/ 74246 h 1452563"/>
              <a:gd name="connsiteX375" fmla="*/ 557408 w 1208088"/>
              <a:gd name="connsiteY375" fmla="*/ 68218 h 1452563"/>
              <a:gd name="connsiteX376" fmla="*/ 568195 w 1208088"/>
              <a:gd name="connsiteY376" fmla="*/ 62824 h 1452563"/>
              <a:gd name="connsiteX377" fmla="*/ 587864 w 1208088"/>
              <a:gd name="connsiteY377" fmla="*/ 51719 h 1452563"/>
              <a:gd name="connsiteX378" fmla="*/ 605313 w 1208088"/>
              <a:gd name="connsiteY378" fmla="*/ 41882 h 1452563"/>
              <a:gd name="connsiteX379" fmla="*/ 620858 w 1208088"/>
              <a:gd name="connsiteY379" fmla="*/ 32681 h 1452563"/>
              <a:gd name="connsiteX380" fmla="*/ 635452 w 1208088"/>
              <a:gd name="connsiteY380" fmla="*/ 24749 h 1452563"/>
              <a:gd name="connsiteX381" fmla="*/ 648776 w 1208088"/>
              <a:gd name="connsiteY381" fmla="*/ 17134 h 1452563"/>
              <a:gd name="connsiteX382" fmla="*/ 655438 w 1208088"/>
              <a:gd name="connsiteY382" fmla="*/ 13961 h 1452563"/>
              <a:gd name="connsiteX383" fmla="*/ 661784 w 1208088"/>
              <a:gd name="connsiteY383" fmla="*/ 11422 h 1452563"/>
              <a:gd name="connsiteX384" fmla="*/ 668446 w 1208088"/>
              <a:gd name="connsiteY384" fmla="*/ 8884 h 1452563"/>
              <a:gd name="connsiteX385" fmla="*/ 675108 w 1208088"/>
              <a:gd name="connsiteY385" fmla="*/ 6663 h 1452563"/>
              <a:gd name="connsiteX386" fmla="*/ 682088 w 1208088"/>
              <a:gd name="connsiteY386" fmla="*/ 4759 h 1452563"/>
              <a:gd name="connsiteX387" fmla="*/ 688750 w 1208088"/>
              <a:gd name="connsiteY387" fmla="*/ 3173 h 1452563"/>
              <a:gd name="connsiteX388" fmla="*/ 695729 w 1208088"/>
              <a:gd name="connsiteY388" fmla="*/ 1586 h 1452563"/>
              <a:gd name="connsiteX389" fmla="*/ 703343 w 1208088"/>
              <a:gd name="connsiteY389" fmla="*/ 635 h 1452563"/>
              <a:gd name="connsiteX390" fmla="*/ 710957 w 1208088"/>
              <a:gd name="connsiteY390" fmla="*/ 317 h 1452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Lst>
            <a:rect l="l" t="t" r="r" b="b"/>
            <a:pathLst>
              <a:path w="1208088" h="1452563">
                <a:moveTo>
                  <a:pt x="331068" y="665573"/>
                </a:moveTo>
                <a:cubicBezTo>
                  <a:pt x="331068" y="665573"/>
                  <a:pt x="331068" y="665573"/>
                  <a:pt x="508820" y="932822"/>
                </a:cubicBezTo>
                <a:cubicBezTo>
                  <a:pt x="508820" y="932822"/>
                  <a:pt x="508820" y="932822"/>
                  <a:pt x="369158" y="932822"/>
                </a:cubicBezTo>
                <a:cubicBezTo>
                  <a:pt x="369158" y="932822"/>
                  <a:pt x="369158" y="932822"/>
                  <a:pt x="369158" y="983727"/>
                </a:cubicBezTo>
                <a:cubicBezTo>
                  <a:pt x="369158" y="983727"/>
                  <a:pt x="369158" y="983727"/>
                  <a:pt x="534213" y="983727"/>
                </a:cubicBezTo>
                <a:cubicBezTo>
                  <a:pt x="534213" y="983727"/>
                  <a:pt x="534213" y="983727"/>
                  <a:pt x="534213" y="1034632"/>
                </a:cubicBezTo>
                <a:cubicBezTo>
                  <a:pt x="534213" y="1034632"/>
                  <a:pt x="534213" y="1034632"/>
                  <a:pt x="369158" y="1034632"/>
                </a:cubicBezTo>
                <a:cubicBezTo>
                  <a:pt x="369158" y="1034632"/>
                  <a:pt x="369158" y="1034632"/>
                  <a:pt x="369158" y="1085536"/>
                </a:cubicBezTo>
                <a:cubicBezTo>
                  <a:pt x="369158" y="1085536"/>
                  <a:pt x="369158" y="1085536"/>
                  <a:pt x="534213" y="1085536"/>
                </a:cubicBezTo>
                <a:cubicBezTo>
                  <a:pt x="534213" y="1085536"/>
                  <a:pt x="534213" y="1085536"/>
                  <a:pt x="534213" y="1238250"/>
                </a:cubicBezTo>
                <a:cubicBezTo>
                  <a:pt x="534213" y="1238250"/>
                  <a:pt x="534213" y="1238250"/>
                  <a:pt x="673875" y="1238250"/>
                </a:cubicBezTo>
                <a:cubicBezTo>
                  <a:pt x="673875" y="1238250"/>
                  <a:pt x="673875" y="1238250"/>
                  <a:pt x="673875" y="1085536"/>
                </a:cubicBezTo>
                <a:cubicBezTo>
                  <a:pt x="673875" y="1085536"/>
                  <a:pt x="673875" y="1085536"/>
                  <a:pt x="864324" y="1085536"/>
                </a:cubicBezTo>
                <a:cubicBezTo>
                  <a:pt x="864324" y="1085536"/>
                  <a:pt x="864324" y="1085536"/>
                  <a:pt x="864324" y="1034632"/>
                </a:cubicBezTo>
                <a:cubicBezTo>
                  <a:pt x="864324" y="1034632"/>
                  <a:pt x="864324" y="1034632"/>
                  <a:pt x="673875" y="1034632"/>
                </a:cubicBezTo>
                <a:cubicBezTo>
                  <a:pt x="673875" y="1034632"/>
                  <a:pt x="673875" y="1034632"/>
                  <a:pt x="673875" y="983727"/>
                </a:cubicBezTo>
                <a:cubicBezTo>
                  <a:pt x="673875" y="983727"/>
                  <a:pt x="673875" y="983727"/>
                  <a:pt x="864324" y="983727"/>
                </a:cubicBezTo>
                <a:cubicBezTo>
                  <a:pt x="864324" y="983727"/>
                  <a:pt x="864324" y="983727"/>
                  <a:pt x="864324" y="932822"/>
                </a:cubicBezTo>
                <a:cubicBezTo>
                  <a:pt x="864324" y="932822"/>
                  <a:pt x="864324" y="932822"/>
                  <a:pt x="699268" y="932822"/>
                </a:cubicBezTo>
                <a:cubicBezTo>
                  <a:pt x="699268" y="932822"/>
                  <a:pt x="699268" y="932822"/>
                  <a:pt x="877020" y="665573"/>
                </a:cubicBezTo>
                <a:cubicBezTo>
                  <a:pt x="877020" y="665573"/>
                  <a:pt x="877020" y="665573"/>
                  <a:pt x="737358" y="665573"/>
                </a:cubicBezTo>
                <a:cubicBezTo>
                  <a:pt x="737358" y="665573"/>
                  <a:pt x="737358" y="665573"/>
                  <a:pt x="597696" y="881918"/>
                </a:cubicBezTo>
                <a:cubicBezTo>
                  <a:pt x="597696" y="881918"/>
                  <a:pt x="597696" y="881918"/>
                  <a:pt x="458034" y="665573"/>
                </a:cubicBezTo>
                <a:cubicBezTo>
                  <a:pt x="458034" y="665573"/>
                  <a:pt x="458034" y="665573"/>
                  <a:pt x="331068" y="665573"/>
                </a:cubicBezTo>
                <a:close/>
                <a:moveTo>
                  <a:pt x="719206" y="0"/>
                </a:moveTo>
                <a:lnTo>
                  <a:pt x="727454" y="317"/>
                </a:lnTo>
                <a:lnTo>
                  <a:pt x="736654" y="952"/>
                </a:lnTo>
                <a:lnTo>
                  <a:pt x="746172" y="2538"/>
                </a:lnTo>
                <a:lnTo>
                  <a:pt x="756641" y="4125"/>
                </a:lnTo>
                <a:lnTo>
                  <a:pt x="767428" y="6028"/>
                </a:lnTo>
                <a:lnTo>
                  <a:pt x="778849" y="8567"/>
                </a:lnTo>
                <a:lnTo>
                  <a:pt x="791222" y="11422"/>
                </a:lnTo>
                <a:lnTo>
                  <a:pt x="804546" y="14913"/>
                </a:lnTo>
                <a:lnTo>
                  <a:pt x="818822" y="18720"/>
                </a:lnTo>
                <a:lnTo>
                  <a:pt x="833416" y="23480"/>
                </a:lnTo>
                <a:lnTo>
                  <a:pt x="829609" y="36171"/>
                </a:lnTo>
                <a:lnTo>
                  <a:pt x="825802" y="48228"/>
                </a:lnTo>
                <a:lnTo>
                  <a:pt x="818188" y="70439"/>
                </a:lnTo>
                <a:lnTo>
                  <a:pt x="810256" y="91063"/>
                </a:lnTo>
                <a:lnTo>
                  <a:pt x="802960" y="108831"/>
                </a:lnTo>
                <a:lnTo>
                  <a:pt x="795663" y="125013"/>
                </a:lnTo>
                <a:lnTo>
                  <a:pt x="788684" y="138974"/>
                </a:lnTo>
                <a:lnTo>
                  <a:pt x="782021" y="151983"/>
                </a:lnTo>
                <a:lnTo>
                  <a:pt x="775994" y="163405"/>
                </a:lnTo>
                <a:lnTo>
                  <a:pt x="764572" y="183077"/>
                </a:lnTo>
                <a:lnTo>
                  <a:pt x="760131" y="191644"/>
                </a:lnTo>
                <a:lnTo>
                  <a:pt x="756007" y="200211"/>
                </a:lnTo>
                <a:lnTo>
                  <a:pt x="752517" y="207826"/>
                </a:lnTo>
                <a:lnTo>
                  <a:pt x="749662" y="215759"/>
                </a:lnTo>
                <a:lnTo>
                  <a:pt x="748393" y="219566"/>
                </a:lnTo>
                <a:lnTo>
                  <a:pt x="747441" y="223374"/>
                </a:lnTo>
                <a:lnTo>
                  <a:pt x="746806" y="227181"/>
                </a:lnTo>
                <a:lnTo>
                  <a:pt x="746489" y="231623"/>
                </a:lnTo>
                <a:lnTo>
                  <a:pt x="748076" y="231623"/>
                </a:lnTo>
                <a:lnTo>
                  <a:pt x="750931" y="231623"/>
                </a:lnTo>
                <a:lnTo>
                  <a:pt x="753786" y="231940"/>
                </a:lnTo>
                <a:lnTo>
                  <a:pt x="756324" y="232258"/>
                </a:lnTo>
                <a:lnTo>
                  <a:pt x="758862" y="233210"/>
                </a:lnTo>
                <a:lnTo>
                  <a:pt x="761400" y="233844"/>
                </a:lnTo>
                <a:lnTo>
                  <a:pt x="763621" y="234796"/>
                </a:lnTo>
                <a:lnTo>
                  <a:pt x="765842" y="236065"/>
                </a:lnTo>
                <a:lnTo>
                  <a:pt x="768062" y="237334"/>
                </a:lnTo>
                <a:lnTo>
                  <a:pt x="769966" y="238921"/>
                </a:lnTo>
                <a:lnTo>
                  <a:pt x="771552" y="240190"/>
                </a:lnTo>
                <a:lnTo>
                  <a:pt x="772821" y="242094"/>
                </a:lnTo>
                <a:lnTo>
                  <a:pt x="774090" y="243680"/>
                </a:lnTo>
                <a:lnTo>
                  <a:pt x="775042" y="245901"/>
                </a:lnTo>
                <a:lnTo>
                  <a:pt x="775676" y="247805"/>
                </a:lnTo>
                <a:lnTo>
                  <a:pt x="775994" y="249709"/>
                </a:lnTo>
                <a:lnTo>
                  <a:pt x="776311" y="251930"/>
                </a:lnTo>
                <a:lnTo>
                  <a:pt x="776311" y="253834"/>
                </a:lnTo>
                <a:lnTo>
                  <a:pt x="775676" y="255420"/>
                </a:lnTo>
                <a:lnTo>
                  <a:pt x="775359" y="257324"/>
                </a:lnTo>
                <a:lnTo>
                  <a:pt x="774407" y="258910"/>
                </a:lnTo>
                <a:lnTo>
                  <a:pt x="773456" y="260497"/>
                </a:lnTo>
                <a:lnTo>
                  <a:pt x="772186" y="262083"/>
                </a:lnTo>
                <a:lnTo>
                  <a:pt x="769331" y="265256"/>
                </a:lnTo>
                <a:lnTo>
                  <a:pt x="765524" y="267794"/>
                </a:lnTo>
                <a:lnTo>
                  <a:pt x="761717" y="269698"/>
                </a:lnTo>
                <a:lnTo>
                  <a:pt x="756958" y="270967"/>
                </a:lnTo>
                <a:lnTo>
                  <a:pt x="752200" y="271919"/>
                </a:lnTo>
                <a:lnTo>
                  <a:pt x="756324" y="284611"/>
                </a:lnTo>
                <a:lnTo>
                  <a:pt x="757910" y="289053"/>
                </a:lnTo>
                <a:lnTo>
                  <a:pt x="760448" y="293812"/>
                </a:lnTo>
                <a:lnTo>
                  <a:pt x="763621" y="299206"/>
                </a:lnTo>
                <a:lnTo>
                  <a:pt x="768062" y="304283"/>
                </a:lnTo>
                <a:lnTo>
                  <a:pt x="772504" y="309677"/>
                </a:lnTo>
                <a:lnTo>
                  <a:pt x="777580" y="315706"/>
                </a:lnTo>
                <a:lnTo>
                  <a:pt x="783608" y="321417"/>
                </a:lnTo>
                <a:lnTo>
                  <a:pt x="789952" y="327445"/>
                </a:lnTo>
                <a:lnTo>
                  <a:pt x="796615" y="333791"/>
                </a:lnTo>
                <a:lnTo>
                  <a:pt x="803912" y="339820"/>
                </a:lnTo>
                <a:lnTo>
                  <a:pt x="819774" y="353146"/>
                </a:lnTo>
                <a:lnTo>
                  <a:pt x="836588" y="366155"/>
                </a:lnTo>
                <a:lnTo>
                  <a:pt x="854672" y="379798"/>
                </a:lnTo>
                <a:lnTo>
                  <a:pt x="891472" y="407720"/>
                </a:lnTo>
                <a:lnTo>
                  <a:pt x="928274" y="435008"/>
                </a:lnTo>
                <a:lnTo>
                  <a:pt x="945405" y="448334"/>
                </a:lnTo>
                <a:lnTo>
                  <a:pt x="961902" y="461343"/>
                </a:lnTo>
                <a:lnTo>
                  <a:pt x="976496" y="474034"/>
                </a:lnTo>
                <a:lnTo>
                  <a:pt x="983158" y="479746"/>
                </a:lnTo>
                <a:lnTo>
                  <a:pt x="989186" y="485457"/>
                </a:lnTo>
                <a:lnTo>
                  <a:pt x="996482" y="493072"/>
                </a:lnTo>
                <a:lnTo>
                  <a:pt x="1003779" y="501004"/>
                </a:lnTo>
                <a:lnTo>
                  <a:pt x="1011393" y="510206"/>
                </a:lnTo>
                <a:lnTo>
                  <a:pt x="1019007" y="519725"/>
                </a:lnTo>
                <a:lnTo>
                  <a:pt x="1026938" y="530830"/>
                </a:lnTo>
                <a:lnTo>
                  <a:pt x="1034552" y="542252"/>
                </a:lnTo>
                <a:lnTo>
                  <a:pt x="1042801" y="554309"/>
                </a:lnTo>
                <a:lnTo>
                  <a:pt x="1050732" y="567318"/>
                </a:lnTo>
                <a:lnTo>
                  <a:pt x="1058663" y="581279"/>
                </a:lnTo>
                <a:lnTo>
                  <a:pt x="1066912" y="595557"/>
                </a:lnTo>
                <a:lnTo>
                  <a:pt x="1074843" y="610153"/>
                </a:lnTo>
                <a:lnTo>
                  <a:pt x="1083092" y="626017"/>
                </a:lnTo>
                <a:lnTo>
                  <a:pt x="1091023" y="641882"/>
                </a:lnTo>
                <a:lnTo>
                  <a:pt x="1098954" y="658698"/>
                </a:lnTo>
                <a:lnTo>
                  <a:pt x="1106568" y="675832"/>
                </a:lnTo>
                <a:lnTo>
                  <a:pt x="1114499" y="693283"/>
                </a:lnTo>
                <a:lnTo>
                  <a:pt x="1122113" y="711369"/>
                </a:lnTo>
                <a:lnTo>
                  <a:pt x="1129727" y="729772"/>
                </a:lnTo>
                <a:lnTo>
                  <a:pt x="1136707" y="748492"/>
                </a:lnTo>
                <a:lnTo>
                  <a:pt x="1143686" y="768164"/>
                </a:lnTo>
                <a:lnTo>
                  <a:pt x="1150348" y="787519"/>
                </a:lnTo>
                <a:lnTo>
                  <a:pt x="1157011" y="807191"/>
                </a:lnTo>
                <a:lnTo>
                  <a:pt x="1163038" y="826863"/>
                </a:lnTo>
                <a:lnTo>
                  <a:pt x="1169066" y="847170"/>
                </a:lnTo>
                <a:lnTo>
                  <a:pt x="1174460" y="867477"/>
                </a:lnTo>
                <a:lnTo>
                  <a:pt x="1179853" y="887783"/>
                </a:lnTo>
                <a:lnTo>
                  <a:pt x="1184929" y="908407"/>
                </a:lnTo>
                <a:lnTo>
                  <a:pt x="1189370" y="929031"/>
                </a:lnTo>
                <a:lnTo>
                  <a:pt x="1193177" y="949655"/>
                </a:lnTo>
                <a:lnTo>
                  <a:pt x="1196667" y="970279"/>
                </a:lnTo>
                <a:lnTo>
                  <a:pt x="1200157" y="990903"/>
                </a:lnTo>
                <a:lnTo>
                  <a:pt x="1202695" y="1011845"/>
                </a:lnTo>
                <a:lnTo>
                  <a:pt x="1204916" y="1032151"/>
                </a:lnTo>
                <a:lnTo>
                  <a:pt x="1206502" y="1052458"/>
                </a:lnTo>
                <a:lnTo>
                  <a:pt x="1207454" y="1072447"/>
                </a:lnTo>
                <a:lnTo>
                  <a:pt x="1208088" y="1092437"/>
                </a:lnTo>
                <a:lnTo>
                  <a:pt x="1207771" y="1112426"/>
                </a:lnTo>
                <a:lnTo>
                  <a:pt x="1207136" y="1131781"/>
                </a:lnTo>
                <a:lnTo>
                  <a:pt x="1205867" y="1151453"/>
                </a:lnTo>
                <a:lnTo>
                  <a:pt x="1203646" y="1170173"/>
                </a:lnTo>
                <a:lnTo>
                  <a:pt x="1201108" y="1188893"/>
                </a:lnTo>
                <a:lnTo>
                  <a:pt x="1199522" y="1197778"/>
                </a:lnTo>
                <a:lnTo>
                  <a:pt x="1197302" y="1206979"/>
                </a:lnTo>
                <a:lnTo>
                  <a:pt x="1195398" y="1215863"/>
                </a:lnTo>
                <a:lnTo>
                  <a:pt x="1193177" y="1224747"/>
                </a:lnTo>
                <a:lnTo>
                  <a:pt x="1190956" y="1233314"/>
                </a:lnTo>
                <a:lnTo>
                  <a:pt x="1188418" y="1242199"/>
                </a:lnTo>
                <a:lnTo>
                  <a:pt x="1185563" y="1250448"/>
                </a:lnTo>
                <a:lnTo>
                  <a:pt x="1182708" y="1259015"/>
                </a:lnTo>
                <a:lnTo>
                  <a:pt x="1179218" y="1266947"/>
                </a:lnTo>
                <a:lnTo>
                  <a:pt x="1175728" y="1275197"/>
                </a:lnTo>
                <a:lnTo>
                  <a:pt x="1172239" y="1283129"/>
                </a:lnTo>
                <a:lnTo>
                  <a:pt x="1168749" y="1291062"/>
                </a:lnTo>
                <a:lnTo>
                  <a:pt x="1164625" y="1298677"/>
                </a:lnTo>
                <a:lnTo>
                  <a:pt x="1160183" y="1305974"/>
                </a:lnTo>
                <a:lnTo>
                  <a:pt x="1155742" y="1313589"/>
                </a:lnTo>
                <a:lnTo>
                  <a:pt x="1151300" y="1320570"/>
                </a:lnTo>
                <a:lnTo>
                  <a:pt x="1146542" y="1327867"/>
                </a:lnTo>
                <a:lnTo>
                  <a:pt x="1141148" y="1334531"/>
                </a:lnTo>
                <a:lnTo>
                  <a:pt x="1135755" y="1341194"/>
                </a:lnTo>
                <a:lnTo>
                  <a:pt x="1130362" y="1347857"/>
                </a:lnTo>
                <a:lnTo>
                  <a:pt x="1124334" y="1354203"/>
                </a:lnTo>
                <a:lnTo>
                  <a:pt x="1118306" y="1360548"/>
                </a:lnTo>
                <a:lnTo>
                  <a:pt x="1112278" y="1366577"/>
                </a:lnTo>
                <a:lnTo>
                  <a:pt x="1105299" y="1372288"/>
                </a:lnTo>
                <a:lnTo>
                  <a:pt x="1098637" y="1378000"/>
                </a:lnTo>
                <a:lnTo>
                  <a:pt x="1091657" y="1383394"/>
                </a:lnTo>
                <a:lnTo>
                  <a:pt x="1084360" y="1388470"/>
                </a:lnTo>
                <a:lnTo>
                  <a:pt x="1076746" y="1393230"/>
                </a:lnTo>
                <a:lnTo>
                  <a:pt x="1068815" y="1398306"/>
                </a:lnTo>
                <a:lnTo>
                  <a:pt x="1061201" y="1402748"/>
                </a:lnTo>
                <a:lnTo>
                  <a:pt x="1052636" y="1407190"/>
                </a:lnTo>
                <a:lnTo>
                  <a:pt x="1044070" y="1411633"/>
                </a:lnTo>
                <a:lnTo>
                  <a:pt x="1035187" y="1415440"/>
                </a:lnTo>
                <a:lnTo>
                  <a:pt x="1025986" y="1418930"/>
                </a:lnTo>
                <a:lnTo>
                  <a:pt x="1016469" y="1422420"/>
                </a:lnTo>
                <a:lnTo>
                  <a:pt x="1006634" y="1425593"/>
                </a:lnTo>
                <a:lnTo>
                  <a:pt x="996800" y="1428766"/>
                </a:lnTo>
                <a:lnTo>
                  <a:pt x="986330" y="1431305"/>
                </a:lnTo>
                <a:lnTo>
                  <a:pt x="976178" y="1433843"/>
                </a:lnTo>
                <a:lnTo>
                  <a:pt x="965074" y="1436064"/>
                </a:lnTo>
                <a:lnTo>
                  <a:pt x="953971" y="1437968"/>
                </a:lnTo>
                <a:lnTo>
                  <a:pt x="942550" y="1439554"/>
                </a:lnTo>
                <a:lnTo>
                  <a:pt x="930812" y="1440823"/>
                </a:lnTo>
                <a:lnTo>
                  <a:pt x="918756" y="1442093"/>
                </a:lnTo>
                <a:lnTo>
                  <a:pt x="906383" y="1443044"/>
                </a:lnTo>
                <a:lnTo>
                  <a:pt x="893693" y="1443362"/>
                </a:lnTo>
                <a:lnTo>
                  <a:pt x="740144" y="1448756"/>
                </a:lnTo>
                <a:lnTo>
                  <a:pt x="652583" y="1451611"/>
                </a:lnTo>
                <a:lnTo>
                  <a:pt x="613244" y="1452563"/>
                </a:lnTo>
                <a:lnTo>
                  <a:pt x="604044" y="1452563"/>
                </a:lnTo>
                <a:lnTo>
                  <a:pt x="595161" y="1452563"/>
                </a:lnTo>
                <a:lnTo>
                  <a:pt x="555505" y="1451611"/>
                </a:lnTo>
                <a:lnTo>
                  <a:pt x="467944" y="1448756"/>
                </a:lnTo>
                <a:lnTo>
                  <a:pt x="314395" y="1443362"/>
                </a:lnTo>
                <a:lnTo>
                  <a:pt x="302022" y="1443044"/>
                </a:lnTo>
                <a:lnTo>
                  <a:pt x="289332" y="1442093"/>
                </a:lnTo>
                <a:lnTo>
                  <a:pt x="277276" y="1440823"/>
                </a:lnTo>
                <a:lnTo>
                  <a:pt x="265856" y="1439554"/>
                </a:lnTo>
                <a:lnTo>
                  <a:pt x="254117" y="1437968"/>
                </a:lnTo>
                <a:lnTo>
                  <a:pt x="243014" y="1436064"/>
                </a:lnTo>
                <a:lnTo>
                  <a:pt x="232227" y="1433843"/>
                </a:lnTo>
                <a:lnTo>
                  <a:pt x="221758" y="1431305"/>
                </a:lnTo>
                <a:lnTo>
                  <a:pt x="211288" y="1428766"/>
                </a:lnTo>
                <a:lnTo>
                  <a:pt x="201454" y="1425593"/>
                </a:lnTo>
                <a:lnTo>
                  <a:pt x="191619" y="1422420"/>
                </a:lnTo>
                <a:lnTo>
                  <a:pt x="182419" y="1418930"/>
                </a:lnTo>
                <a:lnTo>
                  <a:pt x="172901" y="1415440"/>
                </a:lnTo>
                <a:lnTo>
                  <a:pt x="164336" y="1411633"/>
                </a:lnTo>
                <a:lnTo>
                  <a:pt x="155452" y="1407190"/>
                </a:lnTo>
                <a:lnTo>
                  <a:pt x="147521" y="1402748"/>
                </a:lnTo>
                <a:lnTo>
                  <a:pt x="139273" y="1398306"/>
                </a:lnTo>
                <a:lnTo>
                  <a:pt x="131342" y="1393230"/>
                </a:lnTo>
                <a:lnTo>
                  <a:pt x="123728" y="1388470"/>
                </a:lnTo>
                <a:lnTo>
                  <a:pt x="116431" y="1383394"/>
                </a:lnTo>
                <a:lnTo>
                  <a:pt x="109768" y="1378000"/>
                </a:lnTo>
                <a:lnTo>
                  <a:pt x="102789" y="1372288"/>
                </a:lnTo>
                <a:lnTo>
                  <a:pt x="96127" y="1366577"/>
                </a:lnTo>
                <a:lnTo>
                  <a:pt x="89782" y="1360548"/>
                </a:lnTo>
                <a:lnTo>
                  <a:pt x="83754" y="1354203"/>
                </a:lnTo>
                <a:lnTo>
                  <a:pt x="78044" y="1347857"/>
                </a:lnTo>
                <a:lnTo>
                  <a:pt x="72333" y="1341194"/>
                </a:lnTo>
                <a:lnTo>
                  <a:pt x="66940" y="1334531"/>
                </a:lnTo>
                <a:lnTo>
                  <a:pt x="61864" y="1327867"/>
                </a:lnTo>
                <a:lnTo>
                  <a:pt x="56788" y="1320570"/>
                </a:lnTo>
                <a:lnTo>
                  <a:pt x="52346" y="1313589"/>
                </a:lnTo>
                <a:lnTo>
                  <a:pt x="47905" y="1305974"/>
                </a:lnTo>
                <a:lnTo>
                  <a:pt x="43780" y="1298677"/>
                </a:lnTo>
                <a:lnTo>
                  <a:pt x="39339" y="1291062"/>
                </a:lnTo>
                <a:lnTo>
                  <a:pt x="35849" y="1283129"/>
                </a:lnTo>
                <a:lnTo>
                  <a:pt x="32360" y="1275197"/>
                </a:lnTo>
                <a:lnTo>
                  <a:pt x="28870" y="1266947"/>
                </a:lnTo>
                <a:lnTo>
                  <a:pt x="25697" y="1259015"/>
                </a:lnTo>
                <a:lnTo>
                  <a:pt x="22525" y="1250448"/>
                </a:lnTo>
                <a:lnTo>
                  <a:pt x="19670" y="1242199"/>
                </a:lnTo>
                <a:lnTo>
                  <a:pt x="17132" y="1233314"/>
                </a:lnTo>
                <a:lnTo>
                  <a:pt x="14911" y="1224747"/>
                </a:lnTo>
                <a:lnTo>
                  <a:pt x="12690" y="1215863"/>
                </a:lnTo>
                <a:lnTo>
                  <a:pt x="10786" y="1206979"/>
                </a:lnTo>
                <a:lnTo>
                  <a:pt x="8883" y="1197778"/>
                </a:lnTo>
                <a:lnTo>
                  <a:pt x="7297" y="1188893"/>
                </a:lnTo>
                <a:lnTo>
                  <a:pt x="4442" y="1170173"/>
                </a:lnTo>
                <a:lnTo>
                  <a:pt x="2221" y="1151453"/>
                </a:lnTo>
                <a:lnTo>
                  <a:pt x="952" y="1131781"/>
                </a:lnTo>
                <a:lnTo>
                  <a:pt x="317" y="1112426"/>
                </a:lnTo>
                <a:lnTo>
                  <a:pt x="0" y="1092437"/>
                </a:lnTo>
                <a:lnTo>
                  <a:pt x="634" y="1072447"/>
                </a:lnTo>
                <a:lnTo>
                  <a:pt x="1586" y="1052458"/>
                </a:lnTo>
                <a:lnTo>
                  <a:pt x="3172" y="1032151"/>
                </a:lnTo>
                <a:lnTo>
                  <a:pt x="5393" y="1011845"/>
                </a:lnTo>
                <a:lnTo>
                  <a:pt x="8248" y="990903"/>
                </a:lnTo>
                <a:lnTo>
                  <a:pt x="11421" y="970279"/>
                </a:lnTo>
                <a:lnTo>
                  <a:pt x="14911" y="949655"/>
                </a:lnTo>
                <a:lnTo>
                  <a:pt x="19035" y="929031"/>
                </a:lnTo>
                <a:lnTo>
                  <a:pt x="23476" y="908407"/>
                </a:lnTo>
                <a:lnTo>
                  <a:pt x="28235" y="887783"/>
                </a:lnTo>
                <a:lnTo>
                  <a:pt x="33628" y="867477"/>
                </a:lnTo>
                <a:lnTo>
                  <a:pt x="39022" y="847170"/>
                </a:lnTo>
                <a:lnTo>
                  <a:pt x="45050" y="826863"/>
                </a:lnTo>
                <a:lnTo>
                  <a:pt x="51077" y="807191"/>
                </a:lnTo>
                <a:lnTo>
                  <a:pt x="58057" y="787519"/>
                </a:lnTo>
                <a:lnTo>
                  <a:pt x="64402" y="768164"/>
                </a:lnTo>
                <a:lnTo>
                  <a:pt x="71381" y="748492"/>
                </a:lnTo>
                <a:lnTo>
                  <a:pt x="78678" y="729772"/>
                </a:lnTo>
                <a:lnTo>
                  <a:pt x="85975" y="711369"/>
                </a:lnTo>
                <a:lnTo>
                  <a:pt x="93906" y="693283"/>
                </a:lnTo>
                <a:lnTo>
                  <a:pt x="101520" y="675832"/>
                </a:lnTo>
                <a:lnTo>
                  <a:pt x="109134" y="658698"/>
                </a:lnTo>
                <a:lnTo>
                  <a:pt x="117065" y="641882"/>
                </a:lnTo>
                <a:lnTo>
                  <a:pt x="124996" y="626017"/>
                </a:lnTo>
                <a:lnTo>
                  <a:pt x="133245" y="610153"/>
                </a:lnTo>
                <a:lnTo>
                  <a:pt x="141176" y="595557"/>
                </a:lnTo>
                <a:lnTo>
                  <a:pt x="149425" y="581279"/>
                </a:lnTo>
                <a:lnTo>
                  <a:pt x="157356" y="567318"/>
                </a:lnTo>
                <a:lnTo>
                  <a:pt x="165604" y="554309"/>
                </a:lnTo>
                <a:lnTo>
                  <a:pt x="173536" y="542252"/>
                </a:lnTo>
                <a:lnTo>
                  <a:pt x="181467" y="530830"/>
                </a:lnTo>
                <a:lnTo>
                  <a:pt x="189081" y="519725"/>
                </a:lnTo>
                <a:lnTo>
                  <a:pt x="197012" y="510206"/>
                </a:lnTo>
                <a:lnTo>
                  <a:pt x="204309" y="501004"/>
                </a:lnTo>
                <a:lnTo>
                  <a:pt x="211606" y="493072"/>
                </a:lnTo>
                <a:lnTo>
                  <a:pt x="218902" y="485457"/>
                </a:lnTo>
                <a:lnTo>
                  <a:pt x="225248" y="479428"/>
                </a:lnTo>
                <a:lnTo>
                  <a:pt x="232862" y="473083"/>
                </a:lnTo>
                <a:lnTo>
                  <a:pt x="248407" y="460074"/>
                </a:lnTo>
                <a:lnTo>
                  <a:pt x="265538" y="446430"/>
                </a:lnTo>
                <a:lnTo>
                  <a:pt x="283622" y="432469"/>
                </a:lnTo>
                <a:lnTo>
                  <a:pt x="322009" y="404548"/>
                </a:lnTo>
                <a:lnTo>
                  <a:pt x="360396" y="375991"/>
                </a:lnTo>
                <a:lnTo>
                  <a:pt x="379114" y="362030"/>
                </a:lnTo>
                <a:lnTo>
                  <a:pt x="396562" y="348387"/>
                </a:lnTo>
                <a:lnTo>
                  <a:pt x="412742" y="335060"/>
                </a:lnTo>
                <a:lnTo>
                  <a:pt x="420039" y="328397"/>
                </a:lnTo>
                <a:lnTo>
                  <a:pt x="427018" y="322369"/>
                </a:lnTo>
                <a:lnTo>
                  <a:pt x="433364" y="316340"/>
                </a:lnTo>
                <a:lnTo>
                  <a:pt x="439391" y="309994"/>
                </a:lnTo>
                <a:lnTo>
                  <a:pt x="444784" y="304283"/>
                </a:lnTo>
                <a:lnTo>
                  <a:pt x="449226" y="298572"/>
                </a:lnTo>
                <a:lnTo>
                  <a:pt x="453033" y="293178"/>
                </a:lnTo>
                <a:lnTo>
                  <a:pt x="456523" y="287784"/>
                </a:lnTo>
                <a:lnTo>
                  <a:pt x="459061" y="283024"/>
                </a:lnTo>
                <a:lnTo>
                  <a:pt x="460647" y="277948"/>
                </a:lnTo>
                <a:lnTo>
                  <a:pt x="461282" y="274775"/>
                </a:lnTo>
                <a:lnTo>
                  <a:pt x="461916" y="271919"/>
                </a:lnTo>
                <a:lnTo>
                  <a:pt x="456840" y="270967"/>
                </a:lnTo>
                <a:lnTo>
                  <a:pt x="452081" y="269698"/>
                </a:lnTo>
                <a:lnTo>
                  <a:pt x="448274" y="267794"/>
                </a:lnTo>
                <a:lnTo>
                  <a:pt x="444784" y="265256"/>
                </a:lnTo>
                <a:lnTo>
                  <a:pt x="441929" y="262083"/>
                </a:lnTo>
                <a:lnTo>
                  <a:pt x="440660" y="260497"/>
                </a:lnTo>
                <a:lnTo>
                  <a:pt x="439708" y="258910"/>
                </a:lnTo>
                <a:lnTo>
                  <a:pt x="438757" y="257324"/>
                </a:lnTo>
                <a:lnTo>
                  <a:pt x="438440" y="255420"/>
                </a:lnTo>
                <a:lnTo>
                  <a:pt x="438122" y="253834"/>
                </a:lnTo>
                <a:lnTo>
                  <a:pt x="437488" y="251930"/>
                </a:lnTo>
                <a:lnTo>
                  <a:pt x="438122" y="250026"/>
                </a:lnTo>
                <a:lnTo>
                  <a:pt x="438440" y="248122"/>
                </a:lnTo>
                <a:lnTo>
                  <a:pt x="438757" y="246536"/>
                </a:lnTo>
                <a:lnTo>
                  <a:pt x="439708" y="244315"/>
                </a:lnTo>
                <a:lnTo>
                  <a:pt x="440660" y="242728"/>
                </a:lnTo>
                <a:lnTo>
                  <a:pt x="441929" y="241142"/>
                </a:lnTo>
                <a:lnTo>
                  <a:pt x="444784" y="238286"/>
                </a:lnTo>
                <a:lnTo>
                  <a:pt x="448274" y="236065"/>
                </a:lnTo>
                <a:lnTo>
                  <a:pt x="452081" y="234161"/>
                </a:lnTo>
                <a:lnTo>
                  <a:pt x="456840" y="232575"/>
                </a:lnTo>
                <a:lnTo>
                  <a:pt x="461916" y="231940"/>
                </a:lnTo>
                <a:lnTo>
                  <a:pt x="460647" y="227498"/>
                </a:lnTo>
                <a:lnTo>
                  <a:pt x="459378" y="223374"/>
                </a:lnTo>
                <a:lnTo>
                  <a:pt x="457792" y="219249"/>
                </a:lnTo>
                <a:lnTo>
                  <a:pt x="456206" y="215124"/>
                </a:lnTo>
                <a:lnTo>
                  <a:pt x="451764" y="206874"/>
                </a:lnTo>
                <a:lnTo>
                  <a:pt x="447005" y="198307"/>
                </a:lnTo>
                <a:lnTo>
                  <a:pt x="441295" y="189423"/>
                </a:lnTo>
                <a:lnTo>
                  <a:pt x="434632" y="180222"/>
                </a:lnTo>
                <a:lnTo>
                  <a:pt x="420039" y="159598"/>
                </a:lnTo>
                <a:lnTo>
                  <a:pt x="412108" y="147541"/>
                </a:lnTo>
                <a:lnTo>
                  <a:pt x="403542" y="134532"/>
                </a:lnTo>
                <a:lnTo>
                  <a:pt x="394024" y="120254"/>
                </a:lnTo>
                <a:lnTo>
                  <a:pt x="384190" y="104706"/>
                </a:lnTo>
                <a:lnTo>
                  <a:pt x="374355" y="87573"/>
                </a:lnTo>
                <a:lnTo>
                  <a:pt x="363886" y="68535"/>
                </a:lnTo>
                <a:lnTo>
                  <a:pt x="353099" y="47911"/>
                </a:lnTo>
                <a:lnTo>
                  <a:pt x="341996" y="25066"/>
                </a:lnTo>
                <a:lnTo>
                  <a:pt x="352782" y="20307"/>
                </a:lnTo>
                <a:lnTo>
                  <a:pt x="362617" y="15865"/>
                </a:lnTo>
                <a:lnTo>
                  <a:pt x="372134" y="13009"/>
                </a:lnTo>
                <a:lnTo>
                  <a:pt x="380700" y="11105"/>
                </a:lnTo>
                <a:lnTo>
                  <a:pt x="388948" y="9836"/>
                </a:lnTo>
                <a:lnTo>
                  <a:pt x="396562" y="9519"/>
                </a:lnTo>
                <a:lnTo>
                  <a:pt x="403859" y="9519"/>
                </a:lnTo>
                <a:lnTo>
                  <a:pt x="410522" y="10471"/>
                </a:lnTo>
                <a:lnTo>
                  <a:pt x="416549" y="12057"/>
                </a:lnTo>
                <a:lnTo>
                  <a:pt x="422894" y="14278"/>
                </a:lnTo>
                <a:lnTo>
                  <a:pt x="428288" y="16816"/>
                </a:lnTo>
                <a:lnTo>
                  <a:pt x="433681" y="19989"/>
                </a:lnTo>
                <a:lnTo>
                  <a:pt x="439074" y="23162"/>
                </a:lnTo>
                <a:lnTo>
                  <a:pt x="443833" y="26970"/>
                </a:lnTo>
                <a:lnTo>
                  <a:pt x="448592" y="30777"/>
                </a:lnTo>
                <a:lnTo>
                  <a:pt x="453033" y="34585"/>
                </a:lnTo>
                <a:lnTo>
                  <a:pt x="462550" y="43152"/>
                </a:lnTo>
                <a:lnTo>
                  <a:pt x="471434" y="51401"/>
                </a:lnTo>
                <a:lnTo>
                  <a:pt x="476510" y="55843"/>
                </a:lnTo>
                <a:lnTo>
                  <a:pt x="481268" y="59651"/>
                </a:lnTo>
                <a:lnTo>
                  <a:pt x="486027" y="63141"/>
                </a:lnTo>
                <a:lnTo>
                  <a:pt x="491738" y="66314"/>
                </a:lnTo>
                <a:lnTo>
                  <a:pt x="497131" y="69170"/>
                </a:lnTo>
                <a:lnTo>
                  <a:pt x="502841" y="72025"/>
                </a:lnTo>
                <a:lnTo>
                  <a:pt x="509186" y="73929"/>
                </a:lnTo>
                <a:lnTo>
                  <a:pt x="515531" y="75198"/>
                </a:lnTo>
                <a:lnTo>
                  <a:pt x="522194" y="76150"/>
                </a:lnTo>
                <a:lnTo>
                  <a:pt x="529808" y="76150"/>
                </a:lnTo>
                <a:lnTo>
                  <a:pt x="537739" y="75515"/>
                </a:lnTo>
                <a:lnTo>
                  <a:pt x="546304" y="74246"/>
                </a:lnTo>
                <a:lnTo>
                  <a:pt x="557408" y="68218"/>
                </a:lnTo>
                <a:lnTo>
                  <a:pt x="568195" y="62824"/>
                </a:lnTo>
                <a:lnTo>
                  <a:pt x="587864" y="51719"/>
                </a:lnTo>
                <a:lnTo>
                  <a:pt x="605313" y="41882"/>
                </a:lnTo>
                <a:lnTo>
                  <a:pt x="620858" y="32681"/>
                </a:lnTo>
                <a:lnTo>
                  <a:pt x="635452" y="24749"/>
                </a:lnTo>
                <a:lnTo>
                  <a:pt x="648776" y="17134"/>
                </a:lnTo>
                <a:lnTo>
                  <a:pt x="655438" y="13961"/>
                </a:lnTo>
                <a:lnTo>
                  <a:pt x="661784" y="11422"/>
                </a:lnTo>
                <a:lnTo>
                  <a:pt x="668446" y="8884"/>
                </a:lnTo>
                <a:lnTo>
                  <a:pt x="675108" y="6663"/>
                </a:lnTo>
                <a:lnTo>
                  <a:pt x="682088" y="4759"/>
                </a:lnTo>
                <a:lnTo>
                  <a:pt x="688750" y="3173"/>
                </a:lnTo>
                <a:lnTo>
                  <a:pt x="695729" y="1586"/>
                </a:lnTo>
                <a:lnTo>
                  <a:pt x="703343" y="635"/>
                </a:lnTo>
                <a:lnTo>
                  <a:pt x="710957" y="317"/>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a:solidFill>
                <a:srgbClr val="FFFFFF"/>
              </a:solidFill>
              <a:latin typeface="Arial" panose="020B0604020202090204" pitchFamily="34" charset="0"/>
              <a:ea typeface="微软雅黑" panose="020B0503020204020204" pitchFamily="34" charset="-122"/>
              <a:sym typeface="Arial" panose="020B0604020202090204" pitchFamily="34" charset="0"/>
            </a:endParaRPr>
          </a:p>
        </p:txBody>
      </p:sp>
      <p:sp>
        <p:nvSpPr>
          <p:cNvPr id="230" name="KSO_Shape"/>
          <p:cNvSpPr/>
          <p:nvPr/>
        </p:nvSpPr>
        <p:spPr bwMode="auto">
          <a:xfrm>
            <a:off x="828048" y="4897169"/>
            <a:ext cx="402133" cy="193694"/>
          </a:xfrm>
          <a:custGeom>
            <a:avLst/>
            <a:gdLst>
              <a:gd name="T0" fmla="*/ 1023627 w 1466850"/>
              <a:gd name="T1" fmla="*/ 506900 h 706438"/>
              <a:gd name="T2" fmla="*/ 1014006 w 1466850"/>
              <a:gd name="T3" fmla="*/ 540923 h 706438"/>
              <a:gd name="T4" fmla="*/ 910579 w 1466850"/>
              <a:gd name="T5" fmla="*/ 410332 h 706438"/>
              <a:gd name="T6" fmla="*/ 888587 w 1466850"/>
              <a:gd name="T7" fmla="*/ 386619 h 706438"/>
              <a:gd name="T8" fmla="*/ 910579 w 1466850"/>
              <a:gd name="T9" fmla="*/ 359126 h 706438"/>
              <a:gd name="T10" fmla="*/ 530542 w 1466850"/>
              <a:gd name="T11" fmla="*/ 495903 h 706438"/>
              <a:gd name="T12" fmla="*/ 1448681 w 1466850"/>
              <a:gd name="T13" fmla="*/ 276305 h 706438"/>
              <a:gd name="T14" fmla="*/ 1393014 w 1466850"/>
              <a:gd name="T15" fmla="*/ 323042 h 706438"/>
              <a:gd name="T16" fmla="*/ 1393014 w 1466850"/>
              <a:gd name="T17" fmla="*/ 416518 h 706438"/>
              <a:gd name="T18" fmla="*/ 1394388 w 1466850"/>
              <a:gd name="T19" fmla="*/ 528551 h 706438"/>
              <a:gd name="T20" fmla="*/ 1449368 w 1466850"/>
              <a:gd name="T21" fmla="*/ 550889 h 706438"/>
              <a:gd name="T22" fmla="*/ 1517747 w 1466850"/>
              <a:gd name="T23" fmla="*/ 470816 h 706438"/>
              <a:gd name="T24" fmla="*/ 1451773 w 1466850"/>
              <a:gd name="T25" fmla="*/ 360157 h 706438"/>
              <a:gd name="T26" fmla="*/ 1504001 w 1466850"/>
              <a:gd name="T27" fmla="*/ 337132 h 706438"/>
              <a:gd name="T28" fmla="*/ 1538364 w 1466850"/>
              <a:gd name="T29" fmla="*/ 386275 h 706438"/>
              <a:gd name="T30" fmla="*/ 1581316 w 1466850"/>
              <a:gd name="T31" fmla="*/ 312044 h 706438"/>
              <a:gd name="T32" fmla="*/ 1516371 w 1466850"/>
              <a:gd name="T33" fmla="*/ 272181 h 706438"/>
              <a:gd name="T34" fmla="*/ 864878 w 1466850"/>
              <a:gd name="T35" fmla="*/ 313076 h 706438"/>
              <a:gd name="T36" fmla="*/ 823988 w 1466850"/>
              <a:gd name="T37" fmla="*/ 369437 h 706438"/>
              <a:gd name="T38" fmla="*/ 837045 w 1466850"/>
              <a:gd name="T39" fmla="*/ 437481 h 706438"/>
              <a:gd name="T40" fmla="*/ 913327 w 1466850"/>
              <a:gd name="T41" fmla="*/ 476659 h 706438"/>
              <a:gd name="T42" fmla="*/ 885839 w 1466850"/>
              <a:gd name="T43" fmla="*/ 516523 h 706438"/>
              <a:gd name="T44" fmla="*/ 836014 w 1466850"/>
              <a:gd name="T45" fmla="*/ 559480 h 706438"/>
              <a:gd name="T46" fmla="*/ 914703 w 1466850"/>
              <a:gd name="T47" fmla="*/ 613436 h 706438"/>
              <a:gd name="T48" fmla="*/ 1055240 w 1466850"/>
              <a:gd name="T49" fmla="*/ 584568 h 706438"/>
              <a:gd name="T50" fmla="*/ 1088914 w 1466850"/>
              <a:gd name="T51" fmla="*/ 528551 h 706438"/>
              <a:gd name="T52" fmla="*/ 1075170 w 1466850"/>
              <a:gd name="T53" fmla="*/ 463943 h 706438"/>
              <a:gd name="T54" fmla="*/ 992358 w 1466850"/>
              <a:gd name="T55" fmla="*/ 424078 h 706438"/>
              <a:gd name="T56" fmla="*/ 1014006 w 1466850"/>
              <a:gd name="T57" fmla="*/ 377340 h 706438"/>
              <a:gd name="T58" fmla="*/ 1075857 w 1466850"/>
              <a:gd name="T59" fmla="*/ 356721 h 706438"/>
              <a:gd name="T60" fmla="*/ 1015725 w 1466850"/>
              <a:gd name="T61" fmla="*/ 300704 h 706438"/>
              <a:gd name="T62" fmla="*/ 1560699 w 1466850"/>
              <a:gd name="T63" fmla="*/ 219257 h 706438"/>
              <a:gd name="T64" fmla="*/ 1686118 w 1466850"/>
              <a:gd name="T65" fmla="*/ 308265 h 706438"/>
              <a:gd name="T66" fmla="*/ 1735942 w 1466850"/>
              <a:gd name="T67" fmla="*/ 457413 h 706438"/>
              <a:gd name="T68" fmla="*/ 1686118 w 1466850"/>
              <a:gd name="T69" fmla="*/ 606906 h 706438"/>
              <a:gd name="T70" fmla="*/ 1560699 w 1466850"/>
              <a:gd name="T71" fmla="*/ 695570 h 706438"/>
              <a:gd name="T72" fmla="*/ 1400574 w 1466850"/>
              <a:gd name="T73" fmla="*/ 691790 h 706438"/>
              <a:gd name="T74" fmla="*/ 1279965 w 1466850"/>
              <a:gd name="T75" fmla="*/ 596940 h 706438"/>
              <a:gd name="T76" fmla="*/ 1237357 w 1466850"/>
              <a:gd name="T77" fmla="*/ 444697 h 706438"/>
              <a:gd name="T78" fmla="*/ 1294397 w 1466850"/>
              <a:gd name="T79" fmla="*/ 298986 h 706438"/>
              <a:gd name="T80" fmla="*/ 1424283 w 1466850"/>
              <a:gd name="T81" fmla="*/ 216163 h 706438"/>
              <a:gd name="T82" fmla="*/ 1038404 w 1466850"/>
              <a:gd name="T83" fmla="*/ 223381 h 706438"/>
              <a:gd name="T84" fmla="*/ 1159356 w 1466850"/>
              <a:gd name="T85" fmla="*/ 318231 h 706438"/>
              <a:gd name="T86" fmla="*/ 1201621 w 1466850"/>
              <a:gd name="T87" fmla="*/ 470472 h 706438"/>
              <a:gd name="T88" fmla="*/ 1144923 w 1466850"/>
              <a:gd name="T89" fmla="*/ 616184 h 706438"/>
              <a:gd name="T90" fmla="*/ 1014694 w 1466850"/>
              <a:gd name="T91" fmla="*/ 699007 h 706438"/>
              <a:gd name="T92" fmla="*/ 855600 w 1466850"/>
              <a:gd name="T93" fmla="*/ 687322 h 706438"/>
              <a:gd name="T94" fmla="*/ 739458 w 1466850"/>
              <a:gd name="T95" fmla="*/ 586974 h 706438"/>
              <a:gd name="T96" fmla="*/ 704753 w 1466850"/>
              <a:gd name="T97" fmla="*/ 432326 h 706438"/>
              <a:gd name="T98" fmla="*/ 767978 w 1466850"/>
              <a:gd name="T99" fmla="*/ 289706 h 706438"/>
              <a:gd name="T100" fmla="*/ 902332 w 1466850"/>
              <a:gd name="T101" fmla="*/ 213414 h 706438"/>
              <a:gd name="T102" fmla="*/ 515422 w 1466850"/>
              <a:gd name="T103" fmla="*/ 227847 h 706438"/>
              <a:gd name="T104" fmla="*/ 631564 w 1466850"/>
              <a:gd name="T105" fmla="*/ 328540 h 706438"/>
              <a:gd name="T106" fmla="*/ 666613 w 1466850"/>
              <a:gd name="T107" fmla="*/ 483188 h 706438"/>
              <a:gd name="T108" fmla="*/ 603044 w 1466850"/>
              <a:gd name="T109" fmla="*/ 625120 h 706438"/>
              <a:gd name="T110" fmla="*/ 468691 w 1466850"/>
              <a:gd name="T111" fmla="*/ 701756 h 706438"/>
              <a:gd name="T112" fmla="*/ 310629 w 1466850"/>
              <a:gd name="T113" fmla="*/ 682168 h 706438"/>
              <a:gd name="T114" fmla="*/ 199297 w 1466850"/>
              <a:gd name="T115" fmla="*/ 576663 h 706438"/>
              <a:gd name="T116" fmla="*/ 172151 w 1466850"/>
              <a:gd name="T117" fmla="*/ 419611 h 706438"/>
              <a:gd name="T118" fmla="*/ 242248 w 1466850"/>
              <a:gd name="T119" fmla="*/ 281459 h 706438"/>
              <a:gd name="T120" fmla="*/ 380726 w 1466850"/>
              <a:gd name="T121" fmla="*/ 211352 h 706438"/>
              <a:gd name="T122" fmla="*/ 0 w 1466850"/>
              <a:gd name="T123" fmla="*/ 0 h 70643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466850" h="706438">
                <a:moveTo>
                  <a:pt x="757502" y="376238"/>
                </a:moveTo>
                <a:lnTo>
                  <a:pt x="761206" y="376238"/>
                </a:lnTo>
                <a:lnTo>
                  <a:pt x="764910" y="376767"/>
                </a:lnTo>
                <a:lnTo>
                  <a:pt x="768350" y="377296"/>
                </a:lnTo>
                <a:lnTo>
                  <a:pt x="771260" y="378090"/>
                </a:lnTo>
                <a:lnTo>
                  <a:pt x="774435" y="379413"/>
                </a:lnTo>
                <a:lnTo>
                  <a:pt x="777081" y="380471"/>
                </a:lnTo>
                <a:lnTo>
                  <a:pt x="779727" y="381530"/>
                </a:lnTo>
                <a:lnTo>
                  <a:pt x="781579" y="383382"/>
                </a:lnTo>
                <a:lnTo>
                  <a:pt x="783696" y="384705"/>
                </a:lnTo>
                <a:lnTo>
                  <a:pt x="785283" y="386557"/>
                </a:lnTo>
                <a:lnTo>
                  <a:pt x="786606" y="388409"/>
                </a:lnTo>
                <a:lnTo>
                  <a:pt x="788193" y="390261"/>
                </a:lnTo>
                <a:lnTo>
                  <a:pt x="788987" y="392113"/>
                </a:lnTo>
                <a:lnTo>
                  <a:pt x="789781" y="394230"/>
                </a:lnTo>
                <a:lnTo>
                  <a:pt x="790575" y="396346"/>
                </a:lnTo>
                <a:lnTo>
                  <a:pt x="790575" y="398463"/>
                </a:lnTo>
                <a:lnTo>
                  <a:pt x="790575" y="400580"/>
                </a:lnTo>
                <a:lnTo>
                  <a:pt x="790046" y="402696"/>
                </a:lnTo>
                <a:lnTo>
                  <a:pt x="789516" y="404813"/>
                </a:lnTo>
                <a:lnTo>
                  <a:pt x="788987" y="406930"/>
                </a:lnTo>
                <a:lnTo>
                  <a:pt x="787929" y="409046"/>
                </a:lnTo>
                <a:lnTo>
                  <a:pt x="786341" y="411163"/>
                </a:lnTo>
                <a:lnTo>
                  <a:pt x="785018" y="413015"/>
                </a:lnTo>
                <a:lnTo>
                  <a:pt x="782902" y="414867"/>
                </a:lnTo>
                <a:lnTo>
                  <a:pt x="780785" y="416455"/>
                </a:lnTo>
                <a:lnTo>
                  <a:pt x="778404" y="418307"/>
                </a:lnTo>
                <a:lnTo>
                  <a:pt x="775493" y="419630"/>
                </a:lnTo>
                <a:lnTo>
                  <a:pt x="772848" y="420953"/>
                </a:lnTo>
                <a:lnTo>
                  <a:pt x="769408" y="422540"/>
                </a:lnTo>
                <a:lnTo>
                  <a:pt x="765704" y="423334"/>
                </a:lnTo>
                <a:lnTo>
                  <a:pt x="762000" y="424392"/>
                </a:lnTo>
                <a:lnTo>
                  <a:pt x="757502" y="424921"/>
                </a:lnTo>
                <a:lnTo>
                  <a:pt x="757502" y="376238"/>
                </a:lnTo>
                <a:close/>
                <a:moveTo>
                  <a:pt x="709612" y="273844"/>
                </a:moveTo>
                <a:lnTo>
                  <a:pt x="709612" y="316971"/>
                </a:lnTo>
                <a:lnTo>
                  <a:pt x="706702" y="316971"/>
                </a:lnTo>
                <a:lnTo>
                  <a:pt x="703791" y="316442"/>
                </a:lnTo>
                <a:lnTo>
                  <a:pt x="701146" y="315913"/>
                </a:lnTo>
                <a:lnTo>
                  <a:pt x="698764" y="315384"/>
                </a:lnTo>
                <a:lnTo>
                  <a:pt x="696383" y="314590"/>
                </a:lnTo>
                <a:lnTo>
                  <a:pt x="694266" y="313267"/>
                </a:lnTo>
                <a:lnTo>
                  <a:pt x="692414" y="312209"/>
                </a:lnTo>
                <a:lnTo>
                  <a:pt x="690827" y="311151"/>
                </a:lnTo>
                <a:lnTo>
                  <a:pt x="689239" y="309563"/>
                </a:lnTo>
                <a:lnTo>
                  <a:pt x="687916" y="307976"/>
                </a:lnTo>
                <a:lnTo>
                  <a:pt x="686858" y="306388"/>
                </a:lnTo>
                <a:lnTo>
                  <a:pt x="685800" y="304801"/>
                </a:lnTo>
                <a:lnTo>
                  <a:pt x="685006" y="303213"/>
                </a:lnTo>
                <a:lnTo>
                  <a:pt x="684741" y="301361"/>
                </a:lnTo>
                <a:lnTo>
                  <a:pt x="684477" y="299509"/>
                </a:lnTo>
                <a:lnTo>
                  <a:pt x="684212" y="297657"/>
                </a:lnTo>
                <a:lnTo>
                  <a:pt x="684212" y="295540"/>
                </a:lnTo>
                <a:lnTo>
                  <a:pt x="684477" y="293953"/>
                </a:lnTo>
                <a:lnTo>
                  <a:pt x="685006" y="291836"/>
                </a:lnTo>
                <a:lnTo>
                  <a:pt x="685800" y="290248"/>
                </a:lnTo>
                <a:lnTo>
                  <a:pt x="686858" y="288132"/>
                </a:lnTo>
                <a:lnTo>
                  <a:pt x="687652" y="286544"/>
                </a:lnTo>
                <a:lnTo>
                  <a:pt x="688975" y="284692"/>
                </a:lnTo>
                <a:lnTo>
                  <a:pt x="690562" y="283105"/>
                </a:lnTo>
                <a:lnTo>
                  <a:pt x="692150" y="281782"/>
                </a:lnTo>
                <a:lnTo>
                  <a:pt x="694266" y="280194"/>
                </a:lnTo>
                <a:lnTo>
                  <a:pt x="696118" y="278871"/>
                </a:lnTo>
                <a:lnTo>
                  <a:pt x="698500" y="277548"/>
                </a:lnTo>
                <a:lnTo>
                  <a:pt x="701146" y="276490"/>
                </a:lnTo>
                <a:lnTo>
                  <a:pt x="703527" y="275432"/>
                </a:lnTo>
                <a:lnTo>
                  <a:pt x="706437" y="274638"/>
                </a:lnTo>
                <a:lnTo>
                  <a:pt x="709612" y="273844"/>
                </a:lnTo>
                <a:close/>
                <a:moveTo>
                  <a:pt x="214577" y="234686"/>
                </a:moveTo>
                <a:lnTo>
                  <a:pt x="298450" y="382588"/>
                </a:lnTo>
                <a:lnTo>
                  <a:pt x="233892" y="382588"/>
                </a:lnTo>
                <a:lnTo>
                  <a:pt x="233892" y="428626"/>
                </a:lnTo>
                <a:lnTo>
                  <a:pt x="297656" y="428626"/>
                </a:lnTo>
                <a:lnTo>
                  <a:pt x="297656" y="494507"/>
                </a:lnTo>
                <a:lnTo>
                  <a:pt x="348721" y="494507"/>
                </a:lnTo>
                <a:lnTo>
                  <a:pt x="348721" y="428626"/>
                </a:lnTo>
                <a:lnTo>
                  <a:pt x="408517" y="428626"/>
                </a:lnTo>
                <a:lnTo>
                  <a:pt x="408517" y="381794"/>
                </a:lnTo>
                <a:lnTo>
                  <a:pt x="346075" y="381794"/>
                </a:lnTo>
                <a:lnTo>
                  <a:pt x="429419" y="234686"/>
                </a:lnTo>
                <a:lnTo>
                  <a:pt x="378090" y="234686"/>
                </a:lnTo>
                <a:lnTo>
                  <a:pt x="321998" y="325967"/>
                </a:lnTo>
                <a:lnTo>
                  <a:pt x="270140" y="234686"/>
                </a:lnTo>
                <a:lnTo>
                  <a:pt x="214577" y="234686"/>
                </a:lnTo>
                <a:close/>
                <a:moveTo>
                  <a:pt x="1150144" y="207698"/>
                </a:moveTo>
                <a:lnTo>
                  <a:pt x="1143529" y="207963"/>
                </a:lnTo>
                <a:lnTo>
                  <a:pt x="1137444" y="208228"/>
                </a:lnTo>
                <a:lnTo>
                  <a:pt x="1131359" y="209021"/>
                </a:lnTo>
                <a:lnTo>
                  <a:pt x="1126067" y="210080"/>
                </a:lnTo>
                <a:lnTo>
                  <a:pt x="1120511" y="211403"/>
                </a:lnTo>
                <a:lnTo>
                  <a:pt x="1115484" y="212726"/>
                </a:lnTo>
                <a:lnTo>
                  <a:pt x="1110721" y="214578"/>
                </a:lnTo>
                <a:lnTo>
                  <a:pt x="1106488" y="216165"/>
                </a:lnTo>
                <a:lnTo>
                  <a:pt x="1102254" y="218546"/>
                </a:lnTo>
                <a:lnTo>
                  <a:pt x="1098286" y="220663"/>
                </a:lnTo>
                <a:lnTo>
                  <a:pt x="1094846" y="223044"/>
                </a:lnTo>
                <a:lnTo>
                  <a:pt x="1091406" y="225690"/>
                </a:lnTo>
                <a:lnTo>
                  <a:pt x="1088231" y="228336"/>
                </a:lnTo>
                <a:lnTo>
                  <a:pt x="1085321" y="231246"/>
                </a:lnTo>
                <a:lnTo>
                  <a:pt x="1082940" y="233892"/>
                </a:lnTo>
                <a:lnTo>
                  <a:pt x="1080294" y="236803"/>
                </a:lnTo>
                <a:lnTo>
                  <a:pt x="1077913" y="239713"/>
                </a:lnTo>
                <a:lnTo>
                  <a:pt x="1076061" y="242888"/>
                </a:lnTo>
                <a:lnTo>
                  <a:pt x="1072621" y="248709"/>
                </a:lnTo>
                <a:lnTo>
                  <a:pt x="1069711" y="254794"/>
                </a:lnTo>
                <a:lnTo>
                  <a:pt x="1067594" y="260615"/>
                </a:lnTo>
                <a:lnTo>
                  <a:pt x="1066271" y="265907"/>
                </a:lnTo>
                <a:lnTo>
                  <a:pt x="1065213" y="270934"/>
                </a:lnTo>
                <a:lnTo>
                  <a:pt x="1064419" y="275167"/>
                </a:lnTo>
                <a:lnTo>
                  <a:pt x="1064419" y="278607"/>
                </a:lnTo>
                <a:lnTo>
                  <a:pt x="1064419" y="289719"/>
                </a:lnTo>
                <a:lnTo>
                  <a:pt x="1064948" y="294217"/>
                </a:lnTo>
                <a:lnTo>
                  <a:pt x="1065477" y="298715"/>
                </a:lnTo>
                <a:lnTo>
                  <a:pt x="1066271" y="303478"/>
                </a:lnTo>
                <a:lnTo>
                  <a:pt x="1067594" y="308505"/>
                </a:lnTo>
                <a:lnTo>
                  <a:pt x="1069711" y="314326"/>
                </a:lnTo>
                <a:lnTo>
                  <a:pt x="1072621" y="320676"/>
                </a:lnTo>
                <a:lnTo>
                  <a:pt x="1042459" y="320676"/>
                </a:lnTo>
                <a:lnTo>
                  <a:pt x="1042459" y="363009"/>
                </a:lnTo>
                <a:lnTo>
                  <a:pt x="1080029" y="363009"/>
                </a:lnTo>
                <a:lnTo>
                  <a:pt x="1080823" y="366448"/>
                </a:lnTo>
                <a:lnTo>
                  <a:pt x="1081352" y="370417"/>
                </a:lnTo>
                <a:lnTo>
                  <a:pt x="1081617" y="374651"/>
                </a:lnTo>
                <a:lnTo>
                  <a:pt x="1081617" y="379148"/>
                </a:lnTo>
                <a:lnTo>
                  <a:pt x="1081088" y="383646"/>
                </a:lnTo>
                <a:lnTo>
                  <a:pt x="1080294" y="388144"/>
                </a:lnTo>
                <a:lnTo>
                  <a:pt x="1079236" y="393171"/>
                </a:lnTo>
                <a:lnTo>
                  <a:pt x="1077648" y="397669"/>
                </a:lnTo>
                <a:lnTo>
                  <a:pt x="1076061" y="402432"/>
                </a:lnTo>
                <a:lnTo>
                  <a:pt x="1073679" y="406930"/>
                </a:lnTo>
                <a:lnTo>
                  <a:pt x="1071298" y="411428"/>
                </a:lnTo>
                <a:lnTo>
                  <a:pt x="1068917" y="415661"/>
                </a:lnTo>
                <a:lnTo>
                  <a:pt x="1066006" y="419365"/>
                </a:lnTo>
                <a:lnTo>
                  <a:pt x="1062567" y="423069"/>
                </a:lnTo>
                <a:lnTo>
                  <a:pt x="1059127" y="426244"/>
                </a:lnTo>
                <a:lnTo>
                  <a:pt x="1055688" y="429155"/>
                </a:lnTo>
                <a:lnTo>
                  <a:pt x="1055688" y="470430"/>
                </a:lnTo>
                <a:lnTo>
                  <a:pt x="1233223" y="470430"/>
                </a:lnTo>
                <a:lnTo>
                  <a:pt x="1233223" y="429155"/>
                </a:lnTo>
                <a:lnTo>
                  <a:pt x="1148292" y="429155"/>
                </a:lnTo>
                <a:lnTo>
                  <a:pt x="1114425" y="429155"/>
                </a:lnTo>
                <a:lnTo>
                  <a:pt x="1115219" y="426509"/>
                </a:lnTo>
                <a:lnTo>
                  <a:pt x="1116013" y="424128"/>
                </a:lnTo>
                <a:lnTo>
                  <a:pt x="1117071" y="421217"/>
                </a:lnTo>
                <a:lnTo>
                  <a:pt x="1118394" y="418571"/>
                </a:lnTo>
                <a:lnTo>
                  <a:pt x="1122098" y="412486"/>
                </a:lnTo>
                <a:lnTo>
                  <a:pt x="1126067" y="405342"/>
                </a:lnTo>
                <a:lnTo>
                  <a:pt x="1127654" y="401373"/>
                </a:lnTo>
                <a:lnTo>
                  <a:pt x="1129771" y="396876"/>
                </a:lnTo>
                <a:lnTo>
                  <a:pt x="1131094" y="392113"/>
                </a:lnTo>
                <a:lnTo>
                  <a:pt x="1132152" y="387086"/>
                </a:lnTo>
                <a:lnTo>
                  <a:pt x="1133211" y="381530"/>
                </a:lnTo>
                <a:lnTo>
                  <a:pt x="1133740" y="375709"/>
                </a:lnTo>
                <a:lnTo>
                  <a:pt x="1133740" y="369359"/>
                </a:lnTo>
                <a:lnTo>
                  <a:pt x="1133211" y="362480"/>
                </a:lnTo>
                <a:lnTo>
                  <a:pt x="1168665" y="362480"/>
                </a:lnTo>
                <a:lnTo>
                  <a:pt x="1168665" y="321205"/>
                </a:lnTo>
                <a:lnTo>
                  <a:pt x="1125009" y="321205"/>
                </a:lnTo>
                <a:lnTo>
                  <a:pt x="1123950" y="319353"/>
                </a:lnTo>
                <a:lnTo>
                  <a:pt x="1122892" y="317501"/>
                </a:lnTo>
                <a:lnTo>
                  <a:pt x="1120775" y="312738"/>
                </a:lnTo>
                <a:lnTo>
                  <a:pt x="1119452" y="307976"/>
                </a:lnTo>
                <a:lnTo>
                  <a:pt x="1118394" y="303213"/>
                </a:lnTo>
                <a:lnTo>
                  <a:pt x="1117600" y="298451"/>
                </a:lnTo>
                <a:lnTo>
                  <a:pt x="1117336" y="293953"/>
                </a:lnTo>
                <a:lnTo>
                  <a:pt x="1117071" y="287073"/>
                </a:lnTo>
                <a:lnTo>
                  <a:pt x="1117071" y="283634"/>
                </a:lnTo>
                <a:lnTo>
                  <a:pt x="1117600" y="279665"/>
                </a:lnTo>
                <a:lnTo>
                  <a:pt x="1117865" y="277284"/>
                </a:lnTo>
                <a:lnTo>
                  <a:pt x="1118923" y="274903"/>
                </a:lnTo>
                <a:lnTo>
                  <a:pt x="1119981" y="272521"/>
                </a:lnTo>
                <a:lnTo>
                  <a:pt x="1121040" y="270140"/>
                </a:lnTo>
                <a:lnTo>
                  <a:pt x="1123156" y="268023"/>
                </a:lnTo>
                <a:lnTo>
                  <a:pt x="1125273" y="265642"/>
                </a:lnTo>
                <a:lnTo>
                  <a:pt x="1127919" y="264055"/>
                </a:lnTo>
                <a:lnTo>
                  <a:pt x="1131094" y="262203"/>
                </a:lnTo>
                <a:lnTo>
                  <a:pt x="1135063" y="260880"/>
                </a:lnTo>
                <a:lnTo>
                  <a:pt x="1139561" y="259557"/>
                </a:lnTo>
                <a:lnTo>
                  <a:pt x="1144852" y="259028"/>
                </a:lnTo>
                <a:lnTo>
                  <a:pt x="1150409" y="258763"/>
                </a:lnTo>
                <a:lnTo>
                  <a:pt x="1154377" y="259028"/>
                </a:lnTo>
                <a:lnTo>
                  <a:pt x="1158081" y="259557"/>
                </a:lnTo>
                <a:lnTo>
                  <a:pt x="1161521" y="260880"/>
                </a:lnTo>
                <a:lnTo>
                  <a:pt x="1164696" y="262203"/>
                </a:lnTo>
                <a:lnTo>
                  <a:pt x="1167606" y="264055"/>
                </a:lnTo>
                <a:lnTo>
                  <a:pt x="1170252" y="266171"/>
                </a:lnTo>
                <a:lnTo>
                  <a:pt x="1172898" y="268553"/>
                </a:lnTo>
                <a:lnTo>
                  <a:pt x="1174750" y="271463"/>
                </a:lnTo>
                <a:lnTo>
                  <a:pt x="1176867" y="274638"/>
                </a:lnTo>
                <a:lnTo>
                  <a:pt x="1178454" y="277548"/>
                </a:lnTo>
                <a:lnTo>
                  <a:pt x="1180306" y="281517"/>
                </a:lnTo>
                <a:lnTo>
                  <a:pt x="1181365" y="285221"/>
                </a:lnTo>
                <a:lnTo>
                  <a:pt x="1182423" y="289190"/>
                </a:lnTo>
                <a:lnTo>
                  <a:pt x="1183746" y="293159"/>
                </a:lnTo>
                <a:lnTo>
                  <a:pt x="1184540" y="297392"/>
                </a:lnTo>
                <a:lnTo>
                  <a:pt x="1185069" y="301626"/>
                </a:lnTo>
                <a:lnTo>
                  <a:pt x="1235604" y="301626"/>
                </a:lnTo>
                <a:lnTo>
                  <a:pt x="1235340" y="294217"/>
                </a:lnTo>
                <a:lnTo>
                  <a:pt x="1234811" y="286544"/>
                </a:lnTo>
                <a:lnTo>
                  <a:pt x="1233223" y="278607"/>
                </a:lnTo>
                <a:lnTo>
                  <a:pt x="1231636" y="270669"/>
                </a:lnTo>
                <a:lnTo>
                  <a:pt x="1228990" y="262732"/>
                </a:lnTo>
                <a:lnTo>
                  <a:pt x="1227667" y="258763"/>
                </a:lnTo>
                <a:lnTo>
                  <a:pt x="1225815" y="255059"/>
                </a:lnTo>
                <a:lnTo>
                  <a:pt x="1224227" y="251090"/>
                </a:lnTo>
                <a:lnTo>
                  <a:pt x="1222111" y="247386"/>
                </a:lnTo>
                <a:lnTo>
                  <a:pt x="1220259" y="243682"/>
                </a:lnTo>
                <a:lnTo>
                  <a:pt x="1217613" y="240242"/>
                </a:lnTo>
                <a:lnTo>
                  <a:pt x="1214967" y="236803"/>
                </a:lnTo>
                <a:lnTo>
                  <a:pt x="1212586" y="233628"/>
                </a:lnTo>
                <a:lnTo>
                  <a:pt x="1209411" y="230453"/>
                </a:lnTo>
                <a:lnTo>
                  <a:pt x="1206236" y="227542"/>
                </a:lnTo>
                <a:lnTo>
                  <a:pt x="1202796" y="224632"/>
                </a:lnTo>
                <a:lnTo>
                  <a:pt x="1199356" y="221986"/>
                </a:lnTo>
                <a:lnTo>
                  <a:pt x="1195652" y="219340"/>
                </a:lnTo>
                <a:lnTo>
                  <a:pt x="1191419" y="217223"/>
                </a:lnTo>
                <a:lnTo>
                  <a:pt x="1186921" y="215107"/>
                </a:lnTo>
                <a:lnTo>
                  <a:pt x="1182423" y="213255"/>
                </a:lnTo>
                <a:lnTo>
                  <a:pt x="1177925" y="211667"/>
                </a:lnTo>
                <a:lnTo>
                  <a:pt x="1172898" y="210344"/>
                </a:lnTo>
                <a:lnTo>
                  <a:pt x="1167606" y="209551"/>
                </a:lnTo>
                <a:lnTo>
                  <a:pt x="1162050" y="208492"/>
                </a:lnTo>
                <a:lnTo>
                  <a:pt x="1156229" y="207963"/>
                </a:lnTo>
                <a:lnTo>
                  <a:pt x="1150144" y="207698"/>
                </a:lnTo>
                <a:close/>
                <a:moveTo>
                  <a:pt x="709348" y="191030"/>
                </a:moveTo>
                <a:lnTo>
                  <a:pt x="709348" y="225426"/>
                </a:lnTo>
                <a:lnTo>
                  <a:pt x="706173" y="225426"/>
                </a:lnTo>
                <a:lnTo>
                  <a:pt x="702204" y="226219"/>
                </a:lnTo>
                <a:lnTo>
                  <a:pt x="697441" y="227542"/>
                </a:lnTo>
                <a:lnTo>
                  <a:pt x="691621" y="228865"/>
                </a:lnTo>
                <a:lnTo>
                  <a:pt x="685535" y="231246"/>
                </a:lnTo>
                <a:lnTo>
                  <a:pt x="679185" y="233892"/>
                </a:lnTo>
                <a:lnTo>
                  <a:pt x="672571" y="237067"/>
                </a:lnTo>
                <a:lnTo>
                  <a:pt x="665956" y="241036"/>
                </a:lnTo>
                <a:lnTo>
                  <a:pt x="662781" y="243417"/>
                </a:lnTo>
                <a:lnTo>
                  <a:pt x="659606" y="246063"/>
                </a:lnTo>
                <a:lnTo>
                  <a:pt x="656431" y="248444"/>
                </a:lnTo>
                <a:lnTo>
                  <a:pt x="653256" y="251090"/>
                </a:lnTo>
                <a:lnTo>
                  <a:pt x="650610" y="254265"/>
                </a:lnTo>
                <a:lnTo>
                  <a:pt x="647964" y="257176"/>
                </a:lnTo>
                <a:lnTo>
                  <a:pt x="645318" y="260615"/>
                </a:lnTo>
                <a:lnTo>
                  <a:pt x="643202" y="264055"/>
                </a:lnTo>
                <a:lnTo>
                  <a:pt x="640821" y="267759"/>
                </a:lnTo>
                <a:lnTo>
                  <a:pt x="638704" y="271728"/>
                </a:lnTo>
                <a:lnTo>
                  <a:pt x="637116" y="275696"/>
                </a:lnTo>
                <a:lnTo>
                  <a:pt x="635793" y="279930"/>
                </a:lnTo>
                <a:lnTo>
                  <a:pt x="634471" y="284428"/>
                </a:lnTo>
                <a:lnTo>
                  <a:pt x="633677" y="289455"/>
                </a:lnTo>
                <a:lnTo>
                  <a:pt x="633148" y="294217"/>
                </a:lnTo>
                <a:lnTo>
                  <a:pt x="633148" y="299509"/>
                </a:lnTo>
                <a:lnTo>
                  <a:pt x="633148" y="304271"/>
                </a:lnTo>
                <a:lnTo>
                  <a:pt x="633412" y="308505"/>
                </a:lnTo>
                <a:lnTo>
                  <a:pt x="634206" y="312738"/>
                </a:lnTo>
                <a:lnTo>
                  <a:pt x="635000" y="316707"/>
                </a:lnTo>
                <a:lnTo>
                  <a:pt x="636058" y="320411"/>
                </a:lnTo>
                <a:lnTo>
                  <a:pt x="637381" y="324115"/>
                </a:lnTo>
                <a:lnTo>
                  <a:pt x="638704" y="327555"/>
                </a:lnTo>
                <a:lnTo>
                  <a:pt x="640556" y="330730"/>
                </a:lnTo>
                <a:lnTo>
                  <a:pt x="642408" y="333905"/>
                </a:lnTo>
                <a:lnTo>
                  <a:pt x="644525" y="336815"/>
                </a:lnTo>
                <a:lnTo>
                  <a:pt x="646641" y="339461"/>
                </a:lnTo>
                <a:lnTo>
                  <a:pt x="648758" y="341842"/>
                </a:lnTo>
                <a:lnTo>
                  <a:pt x="651404" y="344488"/>
                </a:lnTo>
                <a:lnTo>
                  <a:pt x="654050" y="346869"/>
                </a:lnTo>
                <a:lnTo>
                  <a:pt x="656696" y="348721"/>
                </a:lnTo>
                <a:lnTo>
                  <a:pt x="659341" y="350838"/>
                </a:lnTo>
                <a:lnTo>
                  <a:pt x="665427" y="354542"/>
                </a:lnTo>
                <a:lnTo>
                  <a:pt x="671248" y="357717"/>
                </a:lnTo>
                <a:lnTo>
                  <a:pt x="677862" y="360098"/>
                </a:lnTo>
                <a:lnTo>
                  <a:pt x="684212" y="362480"/>
                </a:lnTo>
                <a:lnTo>
                  <a:pt x="690827" y="364332"/>
                </a:lnTo>
                <a:lnTo>
                  <a:pt x="697177" y="365919"/>
                </a:lnTo>
                <a:lnTo>
                  <a:pt x="703262" y="366978"/>
                </a:lnTo>
                <a:lnTo>
                  <a:pt x="709348" y="368036"/>
                </a:lnTo>
                <a:lnTo>
                  <a:pt x="709348" y="424657"/>
                </a:lnTo>
                <a:lnTo>
                  <a:pt x="705379" y="423334"/>
                </a:lnTo>
                <a:lnTo>
                  <a:pt x="701675" y="422011"/>
                </a:lnTo>
                <a:lnTo>
                  <a:pt x="698500" y="420159"/>
                </a:lnTo>
                <a:lnTo>
                  <a:pt x="695589" y="418307"/>
                </a:lnTo>
                <a:lnTo>
                  <a:pt x="692943" y="415926"/>
                </a:lnTo>
                <a:lnTo>
                  <a:pt x="690827" y="413544"/>
                </a:lnTo>
                <a:lnTo>
                  <a:pt x="688710" y="411163"/>
                </a:lnTo>
                <a:lnTo>
                  <a:pt x="687123" y="408517"/>
                </a:lnTo>
                <a:lnTo>
                  <a:pt x="685271" y="405871"/>
                </a:lnTo>
                <a:lnTo>
                  <a:pt x="684212" y="402961"/>
                </a:lnTo>
                <a:lnTo>
                  <a:pt x="682096" y="397669"/>
                </a:lnTo>
                <a:lnTo>
                  <a:pt x="680508" y="391848"/>
                </a:lnTo>
                <a:lnTo>
                  <a:pt x="679185" y="386292"/>
                </a:lnTo>
                <a:lnTo>
                  <a:pt x="629179" y="386292"/>
                </a:lnTo>
                <a:lnTo>
                  <a:pt x="629443" y="391584"/>
                </a:lnTo>
                <a:lnTo>
                  <a:pt x="630237" y="396346"/>
                </a:lnTo>
                <a:lnTo>
                  <a:pt x="631031" y="401373"/>
                </a:lnTo>
                <a:lnTo>
                  <a:pt x="632354" y="406136"/>
                </a:lnTo>
                <a:lnTo>
                  <a:pt x="633677" y="410634"/>
                </a:lnTo>
                <a:lnTo>
                  <a:pt x="635264" y="415132"/>
                </a:lnTo>
                <a:lnTo>
                  <a:pt x="637116" y="419365"/>
                </a:lnTo>
                <a:lnTo>
                  <a:pt x="638968" y="423334"/>
                </a:lnTo>
                <a:lnTo>
                  <a:pt x="641350" y="427038"/>
                </a:lnTo>
                <a:lnTo>
                  <a:pt x="643731" y="430742"/>
                </a:lnTo>
                <a:lnTo>
                  <a:pt x="645848" y="434182"/>
                </a:lnTo>
                <a:lnTo>
                  <a:pt x="648758" y="437621"/>
                </a:lnTo>
                <a:lnTo>
                  <a:pt x="651404" y="440796"/>
                </a:lnTo>
                <a:lnTo>
                  <a:pt x="654314" y="443971"/>
                </a:lnTo>
                <a:lnTo>
                  <a:pt x="656960" y="446617"/>
                </a:lnTo>
                <a:lnTo>
                  <a:pt x="660135" y="449528"/>
                </a:lnTo>
                <a:lnTo>
                  <a:pt x="666485" y="454555"/>
                </a:lnTo>
                <a:lnTo>
                  <a:pt x="672835" y="459053"/>
                </a:lnTo>
                <a:lnTo>
                  <a:pt x="679450" y="462757"/>
                </a:lnTo>
                <a:lnTo>
                  <a:pt x="685800" y="465932"/>
                </a:lnTo>
                <a:lnTo>
                  <a:pt x="692150" y="468313"/>
                </a:lnTo>
                <a:lnTo>
                  <a:pt x="698235" y="470694"/>
                </a:lnTo>
                <a:lnTo>
                  <a:pt x="704321" y="472282"/>
                </a:lnTo>
                <a:lnTo>
                  <a:pt x="709348" y="473340"/>
                </a:lnTo>
                <a:lnTo>
                  <a:pt x="709348" y="507736"/>
                </a:lnTo>
                <a:lnTo>
                  <a:pt x="756973" y="507736"/>
                </a:lnTo>
                <a:lnTo>
                  <a:pt x="756973" y="473605"/>
                </a:lnTo>
                <a:lnTo>
                  <a:pt x="760677" y="473605"/>
                </a:lnTo>
                <a:lnTo>
                  <a:pt x="764116" y="473076"/>
                </a:lnTo>
                <a:lnTo>
                  <a:pt x="771525" y="471488"/>
                </a:lnTo>
                <a:lnTo>
                  <a:pt x="778668" y="469636"/>
                </a:lnTo>
                <a:lnTo>
                  <a:pt x="785812" y="466726"/>
                </a:lnTo>
                <a:lnTo>
                  <a:pt x="792956" y="463551"/>
                </a:lnTo>
                <a:lnTo>
                  <a:pt x="799571" y="459582"/>
                </a:lnTo>
                <a:lnTo>
                  <a:pt x="806185" y="455348"/>
                </a:lnTo>
                <a:lnTo>
                  <a:pt x="812535" y="450057"/>
                </a:lnTo>
                <a:lnTo>
                  <a:pt x="815181" y="447676"/>
                </a:lnTo>
                <a:lnTo>
                  <a:pt x="818091" y="444765"/>
                </a:lnTo>
                <a:lnTo>
                  <a:pt x="820737" y="441855"/>
                </a:lnTo>
                <a:lnTo>
                  <a:pt x="823383" y="438680"/>
                </a:lnTo>
                <a:lnTo>
                  <a:pt x="825764" y="435505"/>
                </a:lnTo>
                <a:lnTo>
                  <a:pt x="827881" y="432330"/>
                </a:lnTo>
                <a:lnTo>
                  <a:pt x="830262" y="429155"/>
                </a:lnTo>
                <a:lnTo>
                  <a:pt x="831850" y="425715"/>
                </a:lnTo>
                <a:lnTo>
                  <a:pt x="833437" y="422276"/>
                </a:lnTo>
                <a:lnTo>
                  <a:pt x="835025" y="418571"/>
                </a:lnTo>
                <a:lnTo>
                  <a:pt x="836348" y="414867"/>
                </a:lnTo>
                <a:lnTo>
                  <a:pt x="837671" y="411163"/>
                </a:lnTo>
                <a:lnTo>
                  <a:pt x="838464" y="406930"/>
                </a:lnTo>
                <a:lnTo>
                  <a:pt x="838993" y="402961"/>
                </a:lnTo>
                <a:lnTo>
                  <a:pt x="839258" y="398992"/>
                </a:lnTo>
                <a:lnTo>
                  <a:pt x="839258" y="394759"/>
                </a:lnTo>
                <a:lnTo>
                  <a:pt x="839258" y="390261"/>
                </a:lnTo>
                <a:lnTo>
                  <a:pt x="838993" y="385498"/>
                </a:lnTo>
                <a:lnTo>
                  <a:pt x="838464" y="381265"/>
                </a:lnTo>
                <a:lnTo>
                  <a:pt x="837671" y="377296"/>
                </a:lnTo>
                <a:lnTo>
                  <a:pt x="836348" y="373592"/>
                </a:lnTo>
                <a:lnTo>
                  <a:pt x="835025" y="369888"/>
                </a:lnTo>
                <a:lnTo>
                  <a:pt x="833437" y="366448"/>
                </a:lnTo>
                <a:lnTo>
                  <a:pt x="831850" y="363009"/>
                </a:lnTo>
                <a:lnTo>
                  <a:pt x="829733" y="359834"/>
                </a:lnTo>
                <a:lnTo>
                  <a:pt x="827881" y="357188"/>
                </a:lnTo>
                <a:lnTo>
                  <a:pt x="825500" y="354278"/>
                </a:lnTo>
                <a:lnTo>
                  <a:pt x="823383" y="351632"/>
                </a:lnTo>
                <a:lnTo>
                  <a:pt x="820737" y="348986"/>
                </a:lnTo>
                <a:lnTo>
                  <a:pt x="818091" y="346869"/>
                </a:lnTo>
                <a:lnTo>
                  <a:pt x="815181" y="344488"/>
                </a:lnTo>
                <a:lnTo>
                  <a:pt x="812535" y="342371"/>
                </a:lnTo>
                <a:lnTo>
                  <a:pt x="806185" y="338667"/>
                </a:lnTo>
                <a:lnTo>
                  <a:pt x="799835" y="335757"/>
                </a:lnTo>
                <a:lnTo>
                  <a:pt x="792956" y="333111"/>
                </a:lnTo>
                <a:lnTo>
                  <a:pt x="785812" y="330730"/>
                </a:lnTo>
                <a:lnTo>
                  <a:pt x="778668" y="329142"/>
                </a:lnTo>
                <a:lnTo>
                  <a:pt x="771525" y="327555"/>
                </a:lnTo>
                <a:lnTo>
                  <a:pt x="764116" y="326496"/>
                </a:lnTo>
                <a:lnTo>
                  <a:pt x="756973" y="325703"/>
                </a:lnTo>
                <a:lnTo>
                  <a:pt x="756973" y="273315"/>
                </a:lnTo>
                <a:lnTo>
                  <a:pt x="759883" y="273844"/>
                </a:lnTo>
                <a:lnTo>
                  <a:pt x="762529" y="274638"/>
                </a:lnTo>
                <a:lnTo>
                  <a:pt x="764910" y="275432"/>
                </a:lnTo>
                <a:lnTo>
                  <a:pt x="767556" y="276490"/>
                </a:lnTo>
                <a:lnTo>
                  <a:pt x="769937" y="278078"/>
                </a:lnTo>
                <a:lnTo>
                  <a:pt x="772054" y="279665"/>
                </a:lnTo>
                <a:lnTo>
                  <a:pt x="774171" y="281782"/>
                </a:lnTo>
                <a:lnTo>
                  <a:pt x="776287" y="283634"/>
                </a:lnTo>
                <a:lnTo>
                  <a:pt x="777875" y="286015"/>
                </a:lnTo>
                <a:lnTo>
                  <a:pt x="779198" y="288132"/>
                </a:lnTo>
                <a:lnTo>
                  <a:pt x="780785" y="290513"/>
                </a:lnTo>
                <a:lnTo>
                  <a:pt x="782108" y="293159"/>
                </a:lnTo>
                <a:lnTo>
                  <a:pt x="782902" y="296069"/>
                </a:lnTo>
                <a:lnTo>
                  <a:pt x="783960" y="298451"/>
                </a:lnTo>
                <a:lnTo>
                  <a:pt x="784489" y="301361"/>
                </a:lnTo>
                <a:lnTo>
                  <a:pt x="784754" y="304271"/>
                </a:lnTo>
                <a:lnTo>
                  <a:pt x="834496" y="304271"/>
                </a:lnTo>
                <a:lnTo>
                  <a:pt x="834496" y="299773"/>
                </a:lnTo>
                <a:lnTo>
                  <a:pt x="833966" y="295011"/>
                </a:lnTo>
                <a:lnTo>
                  <a:pt x="833173" y="290513"/>
                </a:lnTo>
                <a:lnTo>
                  <a:pt x="832379" y="286544"/>
                </a:lnTo>
                <a:lnTo>
                  <a:pt x="831321" y="282311"/>
                </a:lnTo>
                <a:lnTo>
                  <a:pt x="829733" y="278342"/>
                </a:lnTo>
                <a:lnTo>
                  <a:pt x="828410" y="274638"/>
                </a:lnTo>
                <a:lnTo>
                  <a:pt x="826823" y="270934"/>
                </a:lnTo>
                <a:lnTo>
                  <a:pt x="824971" y="267494"/>
                </a:lnTo>
                <a:lnTo>
                  <a:pt x="822589" y="264055"/>
                </a:lnTo>
                <a:lnTo>
                  <a:pt x="820473" y="260615"/>
                </a:lnTo>
                <a:lnTo>
                  <a:pt x="818091" y="257440"/>
                </a:lnTo>
                <a:lnTo>
                  <a:pt x="815446" y="254530"/>
                </a:lnTo>
                <a:lnTo>
                  <a:pt x="813064" y="251619"/>
                </a:lnTo>
                <a:lnTo>
                  <a:pt x="810154" y="249238"/>
                </a:lnTo>
                <a:lnTo>
                  <a:pt x="807243" y="246592"/>
                </a:lnTo>
                <a:lnTo>
                  <a:pt x="801687" y="242094"/>
                </a:lnTo>
                <a:lnTo>
                  <a:pt x="795337" y="237596"/>
                </a:lnTo>
                <a:lnTo>
                  <a:pt x="788723" y="234157"/>
                </a:lnTo>
                <a:lnTo>
                  <a:pt x="782108" y="231511"/>
                </a:lnTo>
                <a:lnTo>
                  <a:pt x="775493" y="228865"/>
                </a:lnTo>
                <a:lnTo>
                  <a:pt x="769143" y="227013"/>
                </a:lnTo>
                <a:lnTo>
                  <a:pt x="762793" y="225955"/>
                </a:lnTo>
                <a:lnTo>
                  <a:pt x="756443" y="225426"/>
                </a:lnTo>
                <a:lnTo>
                  <a:pt x="756443" y="191030"/>
                </a:lnTo>
                <a:lnTo>
                  <a:pt x="709348" y="191030"/>
                </a:lnTo>
                <a:close/>
                <a:moveTo>
                  <a:pt x="1144852" y="160338"/>
                </a:moveTo>
                <a:lnTo>
                  <a:pt x="1154377" y="160603"/>
                </a:lnTo>
                <a:lnTo>
                  <a:pt x="1164167" y="161396"/>
                </a:lnTo>
                <a:lnTo>
                  <a:pt x="1173956" y="162719"/>
                </a:lnTo>
                <a:lnTo>
                  <a:pt x="1183217" y="164307"/>
                </a:lnTo>
                <a:lnTo>
                  <a:pt x="1192477" y="166423"/>
                </a:lnTo>
                <a:lnTo>
                  <a:pt x="1201738" y="168805"/>
                </a:lnTo>
                <a:lnTo>
                  <a:pt x="1210734" y="171980"/>
                </a:lnTo>
                <a:lnTo>
                  <a:pt x="1219200" y="175419"/>
                </a:lnTo>
                <a:lnTo>
                  <a:pt x="1227931" y="179123"/>
                </a:lnTo>
                <a:lnTo>
                  <a:pt x="1236134" y="183357"/>
                </a:lnTo>
                <a:lnTo>
                  <a:pt x="1244071" y="188119"/>
                </a:lnTo>
                <a:lnTo>
                  <a:pt x="1251744" y="193146"/>
                </a:lnTo>
                <a:lnTo>
                  <a:pt x="1259681" y="198703"/>
                </a:lnTo>
                <a:lnTo>
                  <a:pt x="1266825" y="204259"/>
                </a:lnTo>
                <a:lnTo>
                  <a:pt x="1273704" y="210344"/>
                </a:lnTo>
                <a:lnTo>
                  <a:pt x="1280319" y="216694"/>
                </a:lnTo>
                <a:lnTo>
                  <a:pt x="1286669" y="223044"/>
                </a:lnTo>
                <a:lnTo>
                  <a:pt x="1292754" y="230188"/>
                </a:lnTo>
                <a:lnTo>
                  <a:pt x="1298311" y="237332"/>
                </a:lnTo>
                <a:lnTo>
                  <a:pt x="1303867" y="245005"/>
                </a:lnTo>
                <a:lnTo>
                  <a:pt x="1308629" y="252942"/>
                </a:lnTo>
                <a:lnTo>
                  <a:pt x="1313656" y="260880"/>
                </a:lnTo>
                <a:lnTo>
                  <a:pt x="1317625" y="269082"/>
                </a:lnTo>
                <a:lnTo>
                  <a:pt x="1321594" y="277548"/>
                </a:lnTo>
                <a:lnTo>
                  <a:pt x="1325034" y="286280"/>
                </a:lnTo>
                <a:lnTo>
                  <a:pt x="1327944" y="295011"/>
                </a:lnTo>
                <a:lnTo>
                  <a:pt x="1330590" y="304271"/>
                </a:lnTo>
                <a:lnTo>
                  <a:pt x="1332706" y="313532"/>
                </a:lnTo>
                <a:lnTo>
                  <a:pt x="1334294" y="323057"/>
                </a:lnTo>
                <a:lnTo>
                  <a:pt x="1335617" y="332846"/>
                </a:lnTo>
                <a:lnTo>
                  <a:pt x="1336411" y="342371"/>
                </a:lnTo>
                <a:lnTo>
                  <a:pt x="1336675" y="352161"/>
                </a:lnTo>
                <a:lnTo>
                  <a:pt x="1336411" y="362215"/>
                </a:lnTo>
                <a:lnTo>
                  <a:pt x="1335617" y="372005"/>
                </a:lnTo>
                <a:lnTo>
                  <a:pt x="1334294" y="381530"/>
                </a:lnTo>
                <a:lnTo>
                  <a:pt x="1332706" y="391055"/>
                </a:lnTo>
                <a:lnTo>
                  <a:pt x="1330590" y="400315"/>
                </a:lnTo>
                <a:lnTo>
                  <a:pt x="1327944" y="409311"/>
                </a:lnTo>
                <a:lnTo>
                  <a:pt x="1325034" y="418571"/>
                </a:lnTo>
                <a:lnTo>
                  <a:pt x="1321594" y="427038"/>
                </a:lnTo>
                <a:lnTo>
                  <a:pt x="1317625" y="435505"/>
                </a:lnTo>
                <a:lnTo>
                  <a:pt x="1313656" y="443971"/>
                </a:lnTo>
                <a:lnTo>
                  <a:pt x="1308629" y="451909"/>
                </a:lnTo>
                <a:lnTo>
                  <a:pt x="1303867" y="459582"/>
                </a:lnTo>
                <a:lnTo>
                  <a:pt x="1298311" y="467255"/>
                </a:lnTo>
                <a:lnTo>
                  <a:pt x="1292754" y="474398"/>
                </a:lnTo>
                <a:lnTo>
                  <a:pt x="1286669" y="481278"/>
                </a:lnTo>
                <a:lnTo>
                  <a:pt x="1280319" y="488157"/>
                </a:lnTo>
                <a:lnTo>
                  <a:pt x="1273704" y="494507"/>
                </a:lnTo>
                <a:lnTo>
                  <a:pt x="1266825" y="500328"/>
                </a:lnTo>
                <a:lnTo>
                  <a:pt x="1259681" y="506148"/>
                </a:lnTo>
                <a:lnTo>
                  <a:pt x="1251744" y="511440"/>
                </a:lnTo>
                <a:lnTo>
                  <a:pt x="1244071" y="516467"/>
                </a:lnTo>
                <a:lnTo>
                  <a:pt x="1236134" y="521230"/>
                </a:lnTo>
                <a:lnTo>
                  <a:pt x="1227931" y="525199"/>
                </a:lnTo>
                <a:lnTo>
                  <a:pt x="1219200" y="529167"/>
                </a:lnTo>
                <a:lnTo>
                  <a:pt x="1210734" y="532607"/>
                </a:lnTo>
                <a:lnTo>
                  <a:pt x="1201738" y="535517"/>
                </a:lnTo>
                <a:lnTo>
                  <a:pt x="1192477" y="538163"/>
                </a:lnTo>
                <a:lnTo>
                  <a:pt x="1183217" y="540280"/>
                </a:lnTo>
                <a:lnTo>
                  <a:pt x="1173956" y="542132"/>
                </a:lnTo>
                <a:lnTo>
                  <a:pt x="1164167" y="543190"/>
                </a:lnTo>
                <a:lnTo>
                  <a:pt x="1154377" y="543984"/>
                </a:lnTo>
                <a:lnTo>
                  <a:pt x="1144852" y="544513"/>
                </a:lnTo>
                <a:lnTo>
                  <a:pt x="1134798" y="543984"/>
                </a:lnTo>
                <a:lnTo>
                  <a:pt x="1125009" y="543190"/>
                </a:lnTo>
                <a:lnTo>
                  <a:pt x="1115484" y="542132"/>
                </a:lnTo>
                <a:lnTo>
                  <a:pt x="1105959" y="540280"/>
                </a:lnTo>
                <a:lnTo>
                  <a:pt x="1096698" y="538163"/>
                </a:lnTo>
                <a:lnTo>
                  <a:pt x="1087702" y="535517"/>
                </a:lnTo>
                <a:lnTo>
                  <a:pt x="1078442" y="532607"/>
                </a:lnTo>
                <a:lnTo>
                  <a:pt x="1069975" y="529167"/>
                </a:lnTo>
                <a:lnTo>
                  <a:pt x="1061509" y="525199"/>
                </a:lnTo>
                <a:lnTo>
                  <a:pt x="1053042" y="521230"/>
                </a:lnTo>
                <a:lnTo>
                  <a:pt x="1045104" y="516467"/>
                </a:lnTo>
                <a:lnTo>
                  <a:pt x="1037431" y="511440"/>
                </a:lnTo>
                <a:lnTo>
                  <a:pt x="1029759" y="506148"/>
                </a:lnTo>
                <a:lnTo>
                  <a:pt x="1022615" y="500328"/>
                </a:lnTo>
                <a:lnTo>
                  <a:pt x="1015736" y="494507"/>
                </a:lnTo>
                <a:lnTo>
                  <a:pt x="1008856" y="488157"/>
                </a:lnTo>
                <a:lnTo>
                  <a:pt x="1002506" y="481278"/>
                </a:lnTo>
                <a:lnTo>
                  <a:pt x="996686" y="474398"/>
                </a:lnTo>
                <a:lnTo>
                  <a:pt x="990865" y="467255"/>
                </a:lnTo>
                <a:lnTo>
                  <a:pt x="985573" y="459582"/>
                </a:lnTo>
                <a:lnTo>
                  <a:pt x="980546" y="451909"/>
                </a:lnTo>
                <a:lnTo>
                  <a:pt x="975784" y="443971"/>
                </a:lnTo>
                <a:lnTo>
                  <a:pt x="971815" y="435505"/>
                </a:lnTo>
                <a:lnTo>
                  <a:pt x="967846" y="427038"/>
                </a:lnTo>
                <a:lnTo>
                  <a:pt x="964406" y="418571"/>
                </a:lnTo>
                <a:lnTo>
                  <a:pt x="961496" y="409311"/>
                </a:lnTo>
                <a:lnTo>
                  <a:pt x="958586" y="400315"/>
                </a:lnTo>
                <a:lnTo>
                  <a:pt x="956734" y="391055"/>
                </a:lnTo>
                <a:lnTo>
                  <a:pt x="954881" y="381530"/>
                </a:lnTo>
                <a:lnTo>
                  <a:pt x="953823" y="372005"/>
                </a:lnTo>
                <a:lnTo>
                  <a:pt x="952765" y="362215"/>
                </a:lnTo>
                <a:lnTo>
                  <a:pt x="952500" y="352161"/>
                </a:lnTo>
                <a:lnTo>
                  <a:pt x="952765" y="342371"/>
                </a:lnTo>
                <a:lnTo>
                  <a:pt x="953823" y="332846"/>
                </a:lnTo>
                <a:lnTo>
                  <a:pt x="954881" y="323057"/>
                </a:lnTo>
                <a:lnTo>
                  <a:pt x="956734" y="313532"/>
                </a:lnTo>
                <a:lnTo>
                  <a:pt x="958586" y="304271"/>
                </a:lnTo>
                <a:lnTo>
                  <a:pt x="961496" y="295011"/>
                </a:lnTo>
                <a:lnTo>
                  <a:pt x="964406" y="286280"/>
                </a:lnTo>
                <a:lnTo>
                  <a:pt x="967846" y="277548"/>
                </a:lnTo>
                <a:lnTo>
                  <a:pt x="971815" y="269082"/>
                </a:lnTo>
                <a:lnTo>
                  <a:pt x="975784" y="260880"/>
                </a:lnTo>
                <a:lnTo>
                  <a:pt x="980546" y="252942"/>
                </a:lnTo>
                <a:lnTo>
                  <a:pt x="985573" y="245005"/>
                </a:lnTo>
                <a:lnTo>
                  <a:pt x="990865" y="237332"/>
                </a:lnTo>
                <a:lnTo>
                  <a:pt x="996686" y="230188"/>
                </a:lnTo>
                <a:lnTo>
                  <a:pt x="1002506" y="223044"/>
                </a:lnTo>
                <a:lnTo>
                  <a:pt x="1008856" y="216694"/>
                </a:lnTo>
                <a:lnTo>
                  <a:pt x="1015736" y="210344"/>
                </a:lnTo>
                <a:lnTo>
                  <a:pt x="1022615" y="204259"/>
                </a:lnTo>
                <a:lnTo>
                  <a:pt x="1029759" y="198703"/>
                </a:lnTo>
                <a:lnTo>
                  <a:pt x="1037431" y="193146"/>
                </a:lnTo>
                <a:lnTo>
                  <a:pt x="1045104" y="188119"/>
                </a:lnTo>
                <a:lnTo>
                  <a:pt x="1053042" y="183357"/>
                </a:lnTo>
                <a:lnTo>
                  <a:pt x="1061509" y="179123"/>
                </a:lnTo>
                <a:lnTo>
                  <a:pt x="1069975" y="175419"/>
                </a:lnTo>
                <a:lnTo>
                  <a:pt x="1078442" y="171980"/>
                </a:lnTo>
                <a:lnTo>
                  <a:pt x="1087702" y="168805"/>
                </a:lnTo>
                <a:lnTo>
                  <a:pt x="1096698" y="166423"/>
                </a:lnTo>
                <a:lnTo>
                  <a:pt x="1105959" y="164307"/>
                </a:lnTo>
                <a:lnTo>
                  <a:pt x="1115484" y="162719"/>
                </a:lnTo>
                <a:lnTo>
                  <a:pt x="1125009" y="161396"/>
                </a:lnTo>
                <a:lnTo>
                  <a:pt x="1134798" y="160603"/>
                </a:lnTo>
                <a:lnTo>
                  <a:pt x="1144852" y="160338"/>
                </a:lnTo>
                <a:close/>
                <a:moveTo>
                  <a:pt x="733425" y="160338"/>
                </a:moveTo>
                <a:lnTo>
                  <a:pt x="743214" y="160603"/>
                </a:lnTo>
                <a:lnTo>
                  <a:pt x="753004" y="161396"/>
                </a:lnTo>
                <a:lnTo>
                  <a:pt x="762793" y="162719"/>
                </a:lnTo>
                <a:lnTo>
                  <a:pt x="772054" y="164307"/>
                </a:lnTo>
                <a:lnTo>
                  <a:pt x="781314" y="166423"/>
                </a:lnTo>
                <a:lnTo>
                  <a:pt x="790575" y="168805"/>
                </a:lnTo>
                <a:lnTo>
                  <a:pt x="799571" y="171980"/>
                </a:lnTo>
                <a:lnTo>
                  <a:pt x="808037" y="175419"/>
                </a:lnTo>
                <a:lnTo>
                  <a:pt x="816768" y="179123"/>
                </a:lnTo>
                <a:lnTo>
                  <a:pt x="824971" y="183357"/>
                </a:lnTo>
                <a:lnTo>
                  <a:pt x="832908" y="188119"/>
                </a:lnTo>
                <a:lnTo>
                  <a:pt x="840581" y="193146"/>
                </a:lnTo>
                <a:lnTo>
                  <a:pt x="848518" y="198703"/>
                </a:lnTo>
                <a:lnTo>
                  <a:pt x="855662" y="204259"/>
                </a:lnTo>
                <a:lnTo>
                  <a:pt x="862277" y="210344"/>
                </a:lnTo>
                <a:lnTo>
                  <a:pt x="869156" y="216694"/>
                </a:lnTo>
                <a:lnTo>
                  <a:pt x="875506" y="223044"/>
                </a:lnTo>
                <a:lnTo>
                  <a:pt x="881591" y="230188"/>
                </a:lnTo>
                <a:lnTo>
                  <a:pt x="887148" y="237332"/>
                </a:lnTo>
                <a:lnTo>
                  <a:pt x="892704" y="245005"/>
                </a:lnTo>
                <a:lnTo>
                  <a:pt x="897466" y="252942"/>
                </a:lnTo>
                <a:lnTo>
                  <a:pt x="902493" y="260880"/>
                </a:lnTo>
                <a:lnTo>
                  <a:pt x="906462" y="269082"/>
                </a:lnTo>
                <a:lnTo>
                  <a:pt x="910431" y="277548"/>
                </a:lnTo>
                <a:lnTo>
                  <a:pt x="913871" y="286280"/>
                </a:lnTo>
                <a:lnTo>
                  <a:pt x="917046" y="295011"/>
                </a:lnTo>
                <a:lnTo>
                  <a:pt x="919427" y="304271"/>
                </a:lnTo>
                <a:lnTo>
                  <a:pt x="921543" y="313532"/>
                </a:lnTo>
                <a:lnTo>
                  <a:pt x="923131" y="323057"/>
                </a:lnTo>
                <a:lnTo>
                  <a:pt x="924454" y="332846"/>
                </a:lnTo>
                <a:lnTo>
                  <a:pt x="925248" y="342371"/>
                </a:lnTo>
                <a:lnTo>
                  <a:pt x="925512" y="352161"/>
                </a:lnTo>
                <a:lnTo>
                  <a:pt x="925248" y="362215"/>
                </a:lnTo>
                <a:lnTo>
                  <a:pt x="924454" y="372005"/>
                </a:lnTo>
                <a:lnTo>
                  <a:pt x="923131" y="381530"/>
                </a:lnTo>
                <a:lnTo>
                  <a:pt x="921543" y="391055"/>
                </a:lnTo>
                <a:lnTo>
                  <a:pt x="919427" y="400315"/>
                </a:lnTo>
                <a:lnTo>
                  <a:pt x="917046" y="409311"/>
                </a:lnTo>
                <a:lnTo>
                  <a:pt x="913871" y="418571"/>
                </a:lnTo>
                <a:lnTo>
                  <a:pt x="910431" y="427038"/>
                </a:lnTo>
                <a:lnTo>
                  <a:pt x="906462" y="435505"/>
                </a:lnTo>
                <a:lnTo>
                  <a:pt x="902493" y="443971"/>
                </a:lnTo>
                <a:lnTo>
                  <a:pt x="897466" y="451909"/>
                </a:lnTo>
                <a:lnTo>
                  <a:pt x="892704" y="459582"/>
                </a:lnTo>
                <a:lnTo>
                  <a:pt x="887148" y="467255"/>
                </a:lnTo>
                <a:lnTo>
                  <a:pt x="881591" y="474398"/>
                </a:lnTo>
                <a:lnTo>
                  <a:pt x="875506" y="481278"/>
                </a:lnTo>
                <a:lnTo>
                  <a:pt x="869156" y="488157"/>
                </a:lnTo>
                <a:lnTo>
                  <a:pt x="862277" y="494507"/>
                </a:lnTo>
                <a:lnTo>
                  <a:pt x="855662" y="500328"/>
                </a:lnTo>
                <a:lnTo>
                  <a:pt x="848518" y="506148"/>
                </a:lnTo>
                <a:lnTo>
                  <a:pt x="840581" y="511440"/>
                </a:lnTo>
                <a:lnTo>
                  <a:pt x="832908" y="516467"/>
                </a:lnTo>
                <a:lnTo>
                  <a:pt x="824971" y="521230"/>
                </a:lnTo>
                <a:lnTo>
                  <a:pt x="816768" y="525199"/>
                </a:lnTo>
                <a:lnTo>
                  <a:pt x="808037" y="529167"/>
                </a:lnTo>
                <a:lnTo>
                  <a:pt x="799571" y="532607"/>
                </a:lnTo>
                <a:lnTo>
                  <a:pt x="790575" y="535517"/>
                </a:lnTo>
                <a:lnTo>
                  <a:pt x="781314" y="538163"/>
                </a:lnTo>
                <a:lnTo>
                  <a:pt x="772054" y="540280"/>
                </a:lnTo>
                <a:lnTo>
                  <a:pt x="762793" y="542132"/>
                </a:lnTo>
                <a:lnTo>
                  <a:pt x="753004" y="543190"/>
                </a:lnTo>
                <a:lnTo>
                  <a:pt x="743214" y="543984"/>
                </a:lnTo>
                <a:lnTo>
                  <a:pt x="733425" y="544513"/>
                </a:lnTo>
                <a:lnTo>
                  <a:pt x="723635" y="543984"/>
                </a:lnTo>
                <a:lnTo>
                  <a:pt x="713846" y="543190"/>
                </a:lnTo>
                <a:lnTo>
                  <a:pt x="704321" y="542132"/>
                </a:lnTo>
                <a:lnTo>
                  <a:pt x="694796" y="540280"/>
                </a:lnTo>
                <a:lnTo>
                  <a:pt x="685535" y="538163"/>
                </a:lnTo>
                <a:lnTo>
                  <a:pt x="676539" y="535517"/>
                </a:lnTo>
                <a:lnTo>
                  <a:pt x="667279" y="532607"/>
                </a:lnTo>
                <a:lnTo>
                  <a:pt x="658812" y="529167"/>
                </a:lnTo>
                <a:lnTo>
                  <a:pt x="650346" y="525199"/>
                </a:lnTo>
                <a:lnTo>
                  <a:pt x="641879" y="521230"/>
                </a:lnTo>
                <a:lnTo>
                  <a:pt x="633941" y="516467"/>
                </a:lnTo>
                <a:lnTo>
                  <a:pt x="626268" y="511440"/>
                </a:lnTo>
                <a:lnTo>
                  <a:pt x="618596" y="506148"/>
                </a:lnTo>
                <a:lnTo>
                  <a:pt x="611452" y="500328"/>
                </a:lnTo>
                <a:lnTo>
                  <a:pt x="604573" y="494507"/>
                </a:lnTo>
                <a:lnTo>
                  <a:pt x="597693" y="488157"/>
                </a:lnTo>
                <a:lnTo>
                  <a:pt x="591343" y="481278"/>
                </a:lnTo>
                <a:lnTo>
                  <a:pt x="585523" y="474398"/>
                </a:lnTo>
                <a:lnTo>
                  <a:pt x="579702" y="467255"/>
                </a:lnTo>
                <a:lnTo>
                  <a:pt x="574146" y="459582"/>
                </a:lnTo>
                <a:lnTo>
                  <a:pt x="569383" y="451909"/>
                </a:lnTo>
                <a:lnTo>
                  <a:pt x="564885" y="443971"/>
                </a:lnTo>
                <a:lnTo>
                  <a:pt x="560652" y="435505"/>
                </a:lnTo>
                <a:lnTo>
                  <a:pt x="556683" y="427038"/>
                </a:lnTo>
                <a:lnTo>
                  <a:pt x="553243" y="418571"/>
                </a:lnTo>
                <a:lnTo>
                  <a:pt x="550333" y="409311"/>
                </a:lnTo>
                <a:lnTo>
                  <a:pt x="547687" y="400315"/>
                </a:lnTo>
                <a:lnTo>
                  <a:pt x="545306" y="391055"/>
                </a:lnTo>
                <a:lnTo>
                  <a:pt x="543718" y="381530"/>
                </a:lnTo>
                <a:lnTo>
                  <a:pt x="542660" y="372005"/>
                </a:lnTo>
                <a:lnTo>
                  <a:pt x="541602" y="362215"/>
                </a:lnTo>
                <a:lnTo>
                  <a:pt x="541337" y="352161"/>
                </a:lnTo>
                <a:lnTo>
                  <a:pt x="541602" y="342371"/>
                </a:lnTo>
                <a:lnTo>
                  <a:pt x="542660" y="332846"/>
                </a:lnTo>
                <a:lnTo>
                  <a:pt x="543718" y="323057"/>
                </a:lnTo>
                <a:lnTo>
                  <a:pt x="545306" y="313532"/>
                </a:lnTo>
                <a:lnTo>
                  <a:pt x="547687" y="304271"/>
                </a:lnTo>
                <a:lnTo>
                  <a:pt x="550333" y="295011"/>
                </a:lnTo>
                <a:lnTo>
                  <a:pt x="553243" y="286280"/>
                </a:lnTo>
                <a:lnTo>
                  <a:pt x="556683" y="277548"/>
                </a:lnTo>
                <a:lnTo>
                  <a:pt x="560652" y="269082"/>
                </a:lnTo>
                <a:lnTo>
                  <a:pt x="564885" y="260880"/>
                </a:lnTo>
                <a:lnTo>
                  <a:pt x="569383" y="252942"/>
                </a:lnTo>
                <a:lnTo>
                  <a:pt x="574146" y="244740"/>
                </a:lnTo>
                <a:lnTo>
                  <a:pt x="579702" y="237332"/>
                </a:lnTo>
                <a:lnTo>
                  <a:pt x="585523" y="230188"/>
                </a:lnTo>
                <a:lnTo>
                  <a:pt x="591343" y="223044"/>
                </a:lnTo>
                <a:lnTo>
                  <a:pt x="597693" y="216694"/>
                </a:lnTo>
                <a:lnTo>
                  <a:pt x="604573" y="210344"/>
                </a:lnTo>
                <a:lnTo>
                  <a:pt x="611452" y="204259"/>
                </a:lnTo>
                <a:lnTo>
                  <a:pt x="618596" y="198703"/>
                </a:lnTo>
                <a:lnTo>
                  <a:pt x="626268" y="193146"/>
                </a:lnTo>
                <a:lnTo>
                  <a:pt x="633941" y="188119"/>
                </a:lnTo>
                <a:lnTo>
                  <a:pt x="641879" y="183357"/>
                </a:lnTo>
                <a:lnTo>
                  <a:pt x="650346" y="179123"/>
                </a:lnTo>
                <a:lnTo>
                  <a:pt x="658812" y="175419"/>
                </a:lnTo>
                <a:lnTo>
                  <a:pt x="667279" y="171980"/>
                </a:lnTo>
                <a:lnTo>
                  <a:pt x="676539" y="168805"/>
                </a:lnTo>
                <a:lnTo>
                  <a:pt x="685535" y="166423"/>
                </a:lnTo>
                <a:lnTo>
                  <a:pt x="694796" y="164307"/>
                </a:lnTo>
                <a:lnTo>
                  <a:pt x="704321" y="162719"/>
                </a:lnTo>
                <a:lnTo>
                  <a:pt x="713846" y="161396"/>
                </a:lnTo>
                <a:lnTo>
                  <a:pt x="723635" y="160603"/>
                </a:lnTo>
                <a:lnTo>
                  <a:pt x="733425" y="160338"/>
                </a:lnTo>
                <a:close/>
                <a:moveTo>
                  <a:pt x="322527" y="160338"/>
                </a:moveTo>
                <a:lnTo>
                  <a:pt x="332052" y="160603"/>
                </a:lnTo>
                <a:lnTo>
                  <a:pt x="341842" y="161396"/>
                </a:lnTo>
                <a:lnTo>
                  <a:pt x="351631" y="162719"/>
                </a:lnTo>
                <a:lnTo>
                  <a:pt x="360892" y="164307"/>
                </a:lnTo>
                <a:lnTo>
                  <a:pt x="370152" y="166423"/>
                </a:lnTo>
                <a:lnTo>
                  <a:pt x="379148" y="168805"/>
                </a:lnTo>
                <a:lnTo>
                  <a:pt x="388409" y="171980"/>
                </a:lnTo>
                <a:lnTo>
                  <a:pt x="396875" y="175419"/>
                </a:lnTo>
                <a:lnTo>
                  <a:pt x="405606" y="179123"/>
                </a:lnTo>
                <a:lnTo>
                  <a:pt x="413809" y="183357"/>
                </a:lnTo>
                <a:lnTo>
                  <a:pt x="421746" y="188119"/>
                </a:lnTo>
                <a:lnTo>
                  <a:pt x="429419" y="193146"/>
                </a:lnTo>
                <a:lnTo>
                  <a:pt x="437356" y="198703"/>
                </a:lnTo>
                <a:lnTo>
                  <a:pt x="444500" y="204259"/>
                </a:lnTo>
                <a:lnTo>
                  <a:pt x="451644" y="210344"/>
                </a:lnTo>
                <a:lnTo>
                  <a:pt x="457994" y="216694"/>
                </a:lnTo>
                <a:lnTo>
                  <a:pt x="464344" y="223044"/>
                </a:lnTo>
                <a:lnTo>
                  <a:pt x="470429" y="230188"/>
                </a:lnTo>
                <a:lnTo>
                  <a:pt x="475986" y="237332"/>
                </a:lnTo>
                <a:lnTo>
                  <a:pt x="481542" y="245005"/>
                </a:lnTo>
                <a:lnTo>
                  <a:pt x="486304" y="252942"/>
                </a:lnTo>
                <a:lnTo>
                  <a:pt x="491331" y="260880"/>
                </a:lnTo>
                <a:lnTo>
                  <a:pt x="495565" y="269082"/>
                </a:lnTo>
                <a:lnTo>
                  <a:pt x="499269" y="277548"/>
                </a:lnTo>
                <a:lnTo>
                  <a:pt x="502709" y="286280"/>
                </a:lnTo>
                <a:lnTo>
                  <a:pt x="505884" y="295011"/>
                </a:lnTo>
                <a:lnTo>
                  <a:pt x="508265" y="304271"/>
                </a:lnTo>
                <a:lnTo>
                  <a:pt x="510381" y="313532"/>
                </a:lnTo>
                <a:lnTo>
                  <a:pt x="511969" y="323057"/>
                </a:lnTo>
                <a:lnTo>
                  <a:pt x="513292" y="332846"/>
                </a:lnTo>
                <a:lnTo>
                  <a:pt x="514086" y="342371"/>
                </a:lnTo>
                <a:lnTo>
                  <a:pt x="514350" y="352161"/>
                </a:lnTo>
                <a:lnTo>
                  <a:pt x="514086" y="362215"/>
                </a:lnTo>
                <a:lnTo>
                  <a:pt x="513292" y="372005"/>
                </a:lnTo>
                <a:lnTo>
                  <a:pt x="511969" y="381530"/>
                </a:lnTo>
                <a:lnTo>
                  <a:pt x="510381" y="391055"/>
                </a:lnTo>
                <a:lnTo>
                  <a:pt x="508265" y="400315"/>
                </a:lnTo>
                <a:lnTo>
                  <a:pt x="505884" y="409311"/>
                </a:lnTo>
                <a:lnTo>
                  <a:pt x="502709" y="418571"/>
                </a:lnTo>
                <a:lnTo>
                  <a:pt x="499269" y="427038"/>
                </a:lnTo>
                <a:lnTo>
                  <a:pt x="495565" y="435505"/>
                </a:lnTo>
                <a:lnTo>
                  <a:pt x="491331" y="443971"/>
                </a:lnTo>
                <a:lnTo>
                  <a:pt x="486304" y="451909"/>
                </a:lnTo>
                <a:lnTo>
                  <a:pt x="481542" y="459582"/>
                </a:lnTo>
                <a:lnTo>
                  <a:pt x="475986" y="467255"/>
                </a:lnTo>
                <a:lnTo>
                  <a:pt x="470429" y="474398"/>
                </a:lnTo>
                <a:lnTo>
                  <a:pt x="464344" y="481278"/>
                </a:lnTo>
                <a:lnTo>
                  <a:pt x="457994" y="488157"/>
                </a:lnTo>
                <a:lnTo>
                  <a:pt x="451644" y="494507"/>
                </a:lnTo>
                <a:lnTo>
                  <a:pt x="444500" y="500328"/>
                </a:lnTo>
                <a:lnTo>
                  <a:pt x="437356" y="506148"/>
                </a:lnTo>
                <a:lnTo>
                  <a:pt x="429419" y="511440"/>
                </a:lnTo>
                <a:lnTo>
                  <a:pt x="421746" y="516467"/>
                </a:lnTo>
                <a:lnTo>
                  <a:pt x="413809" y="521230"/>
                </a:lnTo>
                <a:lnTo>
                  <a:pt x="405606" y="525199"/>
                </a:lnTo>
                <a:lnTo>
                  <a:pt x="396875" y="529167"/>
                </a:lnTo>
                <a:lnTo>
                  <a:pt x="388409" y="532607"/>
                </a:lnTo>
                <a:lnTo>
                  <a:pt x="379148" y="535517"/>
                </a:lnTo>
                <a:lnTo>
                  <a:pt x="370152" y="538163"/>
                </a:lnTo>
                <a:lnTo>
                  <a:pt x="360892" y="540280"/>
                </a:lnTo>
                <a:lnTo>
                  <a:pt x="351631" y="542132"/>
                </a:lnTo>
                <a:lnTo>
                  <a:pt x="341842" y="543190"/>
                </a:lnTo>
                <a:lnTo>
                  <a:pt x="332052" y="543984"/>
                </a:lnTo>
                <a:lnTo>
                  <a:pt x="322527" y="544513"/>
                </a:lnTo>
                <a:lnTo>
                  <a:pt x="312473" y="543984"/>
                </a:lnTo>
                <a:lnTo>
                  <a:pt x="302684" y="543190"/>
                </a:lnTo>
                <a:lnTo>
                  <a:pt x="293159" y="542132"/>
                </a:lnTo>
                <a:lnTo>
                  <a:pt x="283634" y="540280"/>
                </a:lnTo>
                <a:lnTo>
                  <a:pt x="274373" y="538163"/>
                </a:lnTo>
                <a:lnTo>
                  <a:pt x="265377" y="535517"/>
                </a:lnTo>
                <a:lnTo>
                  <a:pt x="256117" y="532607"/>
                </a:lnTo>
                <a:lnTo>
                  <a:pt x="247650" y="529167"/>
                </a:lnTo>
                <a:lnTo>
                  <a:pt x="239184" y="525199"/>
                </a:lnTo>
                <a:lnTo>
                  <a:pt x="230717" y="521230"/>
                </a:lnTo>
                <a:lnTo>
                  <a:pt x="222779" y="516467"/>
                </a:lnTo>
                <a:lnTo>
                  <a:pt x="215106" y="511440"/>
                </a:lnTo>
                <a:lnTo>
                  <a:pt x="207434" y="506148"/>
                </a:lnTo>
                <a:lnTo>
                  <a:pt x="200290" y="500328"/>
                </a:lnTo>
                <a:lnTo>
                  <a:pt x="193411" y="494507"/>
                </a:lnTo>
                <a:lnTo>
                  <a:pt x="186531" y="488157"/>
                </a:lnTo>
                <a:lnTo>
                  <a:pt x="180181" y="481278"/>
                </a:lnTo>
                <a:lnTo>
                  <a:pt x="174361" y="474398"/>
                </a:lnTo>
                <a:lnTo>
                  <a:pt x="168540" y="467255"/>
                </a:lnTo>
                <a:lnTo>
                  <a:pt x="162984" y="459582"/>
                </a:lnTo>
                <a:lnTo>
                  <a:pt x="158221" y="451909"/>
                </a:lnTo>
                <a:lnTo>
                  <a:pt x="153459" y="443971"/>
                </a:lnTo>
                <a:lnTo>
                  <a:pt x="149490" y="435505"/>
                </a:lnTo>
                <a:lnTo>
                  <a:pt x="145521" y="427038"/>
                </a:lnTo>
                <a:lnTo>
                  <a:pt x="142081" y="418571"/>
                </a:lnTo>
                <a:lnTo>
                  <a:pt x="138906" y="409311"/>
                </a:lnTo>
                <a:lnTo>
                  <a:pt x="136261" y="400315"/>
                </a:lnTo>
                <a:lnTo>
                  <a:pt x="134144" y="391055"/>
                </a:lnTo>
                <a:lnTo>
                  <a:pt x="132556" y="381530"/>
                </a:lnTo>
                <a:lnTo>
                  <a:pt x="131498" y="372005"/>
                </a:lnTo>
                <a:lnTo>
                  <a:pt x="130440" y="362215"/>
                </a:lnTo>
                <a:lnTo>
                  <a:pt x="130175" y="352161"/>
                </a:lnTo>
                <a:lnTo>
                  <a:pt x="130440" y="342371"/>
                </a:lnTo>
                <a:lnTo>
                  <a:pt x="131498" y="332846"/>
                </a:lnTo>
                <a:lnTo>
                  <a:pt x="132556" y="323057"/>
                </a:lnTo>
                <a:lnTo>
                  <a:pt x="134144" y="313532"/>
                </a:lnTo>
                <a:lnTo>
                  <a:pt x="136261" y="304271"/>
                </a:lnTo>
                <a:lnTo>
                  <a:pt x="138906" y="295011"/>
                </a:lnTo>
                <a:lnTo>
                  <a:pt x="142081" y="286280"/>
                </a:lnTo>
                <a:lnTo>
                  <a:pt x="145521" y="277548"/>
                </a:lnTo>
                <a:lnTo>
                  <a:pt x="149490" y="269082"/>
                </a:lnTo>
                <a:lnTo>
                  <a:pt x="153459" y="260880"/>
                </a:lnTo>
                <a:lnTo>
                  <a:pt x="158221" y="252942"/>
                </a:lnTo>
                <a:lnTo>
                  <a:pt x="162984" y="245005"/>
                </a:lnTo>
                <a:lnTo>
                  <a:pt x="168540" y="237332"/>
                </a:lnTo>
                <a:lnTo>
                  <a:pt x="174361" y="230188"/>
                </a:lnTo>
                <a:lnTo>
                  <a:pt x="180181" y="223044"/>
                </a:lnTo>
                <a:lnTo>
                  <a:pt x="186531" y="216694"/>
                </a:lnTo>
                <a:lnTo>
                  <a:pt x="193411" y="210344"/>
                </a:lnTo>
                <a:lnTo>
                  <a:pt x="200290" y="204259"/>
                </a:lnTo>
                <a:lnTo>
                  <a:pt x="207434" y="198703"/>
                </a:lnTo>
                <a:lnTo>
                  <a:pt x="215106" y="193146"/>
                </a:lnTo>
                <a:lnTo>
                  <a:pt x="222779" y="188119"/>
                </a:lnTo>
                <a:lnTo>
                  <a:pt x="230717" y="183357"/>
                </a:lnTo>
                <a:lnTo>
                  <a:pt x="239184" y="179123"/>
                </a:lnTo>
                <a:lnTo>
                  <a:pt x="247650" y="175419"/>
                </a:lnTo>
                <a:lnTo>
                  <a:pt x="256117" y="171980"/>
                </a:lnTo>
                <a:lnTo>
                  <a:pt x="265377" y="168805"/>
                </a:lnTo>
                <a:lnTo>
                  <a:pt x="274373" y="166423"/>
                </a:lnTo>
                <a:lnTo>
                  <a:pt x="283634" y="164307"/>
                </a:lnTo>
                <a:lnTo>
                  <a:pt x="293159" y="162719"/>
                </a:lnTo>
                <a:lnTo>
                  <a:pt x="302684" y="161396"/>
                </a:lnTo>
                <a:lnTo>
                  <a:pt x="312473" y="160603"/>
                </a:lnTo>
                <a:lnTo>
                  <a:pt x="322527" y="160338"/>
                </a:lnTo>
                <a:close/>
                <a:moveTo>
                  <a:pt x="101071" y="101335"/>
                </a:moveTo>
                <a:lnTo>
                  <a:pt x="101071" y="605367"/>
                </a:lnTo>
                <a:lnTo>
                  <a:pt x="1365779" y="605367"/>
                </a:lnTo>
                <a:lnTo>
                  <a:pt x="1365779" y="101335"/>
                </a:lnTo>
                <a:lnTo>
                  <a:pt x="101071" y="101335"/>
                </a:lnTo>
                <a:close/>
                <a:moveTo>
                  <a:pt x="0" y="0"/>
                </a:moveTo>
                <a:lnTo>
                  <a:pt x="1466850" y="0"/>
                </a:lnTo>
                <a:lnTo>
                  <a:pt x="1466850" y="706438"/>
                </a:lnTo>
                <a:lnTo>
                  <a:pt x="0" y="706438"/>
                </a:lnTo>
                <a:lnTo>
                  <a:pt x="0" y="0"/>
                </a:lnTo>
                <a:close/>
              </a:path>
            </a:pathLst>
          </a:custGeom>
          <a:solidFill>
            <a:schemeClr val="tx1">
              <a:lumMod val="50000"/>
              <a:lumOff val="50000"/>
            </a:schemeClr>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latin typeface="Arial" panose="020B0604020202090204" pitchFamily="34" charset="0"/>
              <a:ea typeface="微软雅黑" panose="020B0503020204020204" pitchFamily="34" charset="-122"/>
              <a:sym typeface="Arial" panose="020B0604020202090204" pitchFamily="34" charset="0"/>
            </a:endParaRPr>
          </a:p>
        </p:txBody>
      </p:sp>
      <p:sp>
        <p:nvSpPr>
          <p:cNvPr id="231" name="TextBox 95"/>
          <p:cNvSpPr txBox="1"/>
          <p:nvPr/>
        </p:nvSpPr>
        <p:spPr>
          <a:xfrm>
            <a:off x="7953149" y="690926"/>
            <a:ext cx="4219090" cy="1077218"/>
          </a:xfrm>
          <a:prstGeom prst="rect">
            <a:avLst/>
          </a:prstGeom>
          <a:noFill/>
        </p:spPr>
        <p:txBody>
          <a:bodyPr wrap="square" rtlCol="0">
            <a:spAutoFit/>
          </a:bodyPr>
          <a:lstStyle/>
          <a:p>
            <a:r>
              <a:rPr lang="en-US" sz="3200" b="1" dirty="0">
                <a:solidFill>
                  <a:schemeClr val="accent6"/>
                </a:solidFill>
                <a:latin typeface="微软雅黑" panose="020B0503020204020204" pitchFamily="34" charset="-122"/>
                <a:ea typeface="微软雅黑" panose="020B0503020204020204" pitchFamily="34" charset="-122"/>
                <a:cs typeface="Open Sans" panose="020B0606030504020204" pitchFamily="34" charset="0"/>
                <a:sym typeface="Arial" panose="020B0604020202090204" pitchFamily="34" charset="0"/>
              </a:rPr>
              <a:t>2. BARGAINING POWER OF BUYERS</a:t>
            </a:r>
          </a:p>
        </p:txBody>
      </p:sp>
    </p:spTree>
  </p:cSld>
  <p:clrMapOvr>
    <a:masterClrMapping/>
  </p:clrMapOvr>
  <mc:AlternateContent xmlns:mc="http://schemas.openxmlformats.org/markup-compatibility/2006" xmlns:p14="http://schemas.microsoft.com/office/powerpoint/2010/main">
    <mc:Choice Requires="p14">
      <p:transition spd="slow" p14:dur="1600" advClick="0" advTm="1500">
        <p14:gallery dir="l"/>
      </p:transition>
    </mc:Choice>
    <mc:Fallback xmlns="">
      <p:transition spd="slow"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anim calcmode="lin" valueType="num">
                                      <p:cBhvr>
                                        <p:cTn id="8" dur="250" fill="hold"/>
                                        <p:tgtEl>
                                          <p:spTgt spid="6"/>
                                        </p:tgtEl>
                                        <p:attrNameLst>
                                          <p:attrName>ppt_x</p:attrName>
                                        </p:attrNameLst>
                                      </p:cBhvr>
                                      <p:tavLst>
                                        <p:tav tm="0">
                                          <p:val>
                                            <p:strVal val="#ppt_x"/>
                                          </p:val>
                                        </p:tav>
                                        <p:tav tm="100000">
                                          <p:val>
                                            <p:strVal val="#ppt_x"/>
                                          </p:val>
                                        </p:tav>
                                      </p:tavLst>
                                    </p:anim>
                                    <p:anim calcmode="lin" valueType="num">
                                      <p:cBhvr>
                                        <p:cTn id="9" dur="250" fill="hold"/>
                                        <p:tgtEl>
                                          <p:spTgt spid="6"/>
                                        </p:tgtEl>
                                        <p:attrNameLst>
                                          <p:attrName>ppt_y</p:attrName>
                                        </p:attrNameLst>
                                      </p:cBhvr>
                                      <p:tavLst>
                                        <p:tav tm="0">
                                          <p:val>
                                            <p:strVal val="#ppt_y-.1"/>
                                          </p:val>
                                        </p:tav>
                                        <p:tav tm="100000">
                                          <p:val>
                                            <p:strVal val="#ppt_y"/>
                                          </p:val>
                                        </p:tav>
                                      </p:tavLst>
                                    </p:anim>
                                  </p:childTnLst>
                                </p:cTn>
                              </p:par>
                              <p:par>
                                <p:cTn id="10" presetID="26" presetClass="emph" presetSubtype="0" repeatCount="3000" fill="hold" nodeType="withEffect">
                                  <p:stCondLst>
                                    <p:cond delay="0"/>
                                  </p:stCondLst>
                                  <p:childTnLst>
                                    <p:animEffect transition="out" filter="fade">
                                      <p:cBhvr>
                                        <p:cTn id="11" dur="250" tmFilter="0, 0; .2, .5; .8, .5; 1, 0"/>
                                        <p:tgtEl>
                                          <p:spTgt spid="6"/>
                                        </p:tgtEl>
                                      </p:cBhvr>
                                    </p:animEffect>
                                    <p:animScale>
                                      <p:cBhvr>
                                        <p:cTn id="12" dur="125" autoRev="1" fill="hold"/>
                                        <p:tgtEl>
                                          <p:spTgt spid="6"/>
                                        </p:tgtEl>
                                      </p:cBhvr>
                                      <p:by x="105000" y="105000"/>
                                    </p:animScale>
                                  </p:childTnLst>
                                </p:cTn>
                              </p:par>
                              <p:par>
                                <p:cTn id="13" presetID="47" presetClass="entr" presetSubtype="0" fill="hold" nodeType="with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250"/>
                                        <p:tgtEl>
                                          <p:spTgt spid="32"/>
                                        </p:tgtEl>
                                      </p:cBhvr>
                                    </p:animEffect>
                                    <p:anim calcmode="lin" valueType="num">
                                      <p:cBhvr>
                                        <p:cTn id="16" dur="250" fill="hold"/>
                                        <p:tgtEl>
                                          <p:spTgt spid="32"/>
                                        </p:tgtEl>
                                        <p:attrNameLst>
                                          <p:attrName>ppt_x</p:attrName>
                                        </p:attrNameLst>
                                      </p:cBhvr>
                                      <p:tavLst>
                                        <p:tav tm="0">
                                          <p:val>
                                            <p:strVal val="#ppt_x"/>
                                          </p:val>
                                        </p:tav>
                                        <p:tav tm="100000">
                                          <p:val>
                                            <p:strVal val="#ppt_x"/>
                                          </p:val>
                                        </p:tav>
                                      </p:tavLst>
                                    </p:anim>
                                    <p:anim calcmode="lin" valueType="num">
                                      <p:cBhvr>
                                        <p:cTn id="17" dur="250" fill="hold"/>
                                        <p:tgtEl>
                                          <p:spTgt spid="32"/>
                                        </p:tgtEl>
                                        <p:attrNameLst>
                                          <p:attrName>ppt_y</p:attrName>
                                        </p:attrNameLst>
                                      </p:cBhvr>
                                      <p:tavLst>
                                        <p:tav tm="0">
                                          <p:val>
                                            <p:strVal val="#ppt_y-.1"/>
                                          </p:val>
                                        </p:tav>
                                        <p:tav tm="100000">
                                          <p:val>
                                            <p:strVal val="#ppt_y"/>
                                          </p:val>
                                        </p:tav>
                                      </p:tavLst>
                                    </p:anim>
                                  </p:childTnLst>
                                </p:cTn>
                              </p:par>
                              <p:par>
                                <p:cTn id="18" presetID="26" presetClass="emph" presetSubtype="0" repeatCount="3000" fill="hold" nodeType="withEffect">
                                  <p:stCondLst>
                                    <p:cond delay="0"/>
                                  </p:stCondLst>
                                  <p:childTnLst>
                                    <p:animEffect transition="out" filter="fade">
                                      <p:cBhvr>
                                        <p:cTn id="19" dur="250" tmFilter="0, 0; .2, .5; .8, .5; 1, 0"/>
                                        <p:tgtEl>
                                          <p:spTgt spid="32"/>
                                        </p:tgtEl>
                                      </p:cBhvr>
                                    </p:animEffect>
                                    <p:animScale>
                                      <p:cBhvr>
                                        <p:cTn id="20" dur="125" autoRev="1" fill="hold"/>
                                        <p:tgtEl>
                                          <p:spTgt spid="32"/>
                                        </p:tgtEl>
                                      </p:cBhvr>
                                      <p:by x="105000" y="105000"/>
                                    </p:animScale>
                                  </p:childTnLst>
                                </p:cTn>
                              </p:par>
                              <p:par>
                                <p:cTn id="21" presetID="47"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250"/>
                                        <p:tgtEl>
                                          <p:spTgt spid="4"/>
                                        </p:tgtEl>
                                      </p:cBhvr>
                                    </p:animEffect>
                                    <p:anim calcmode="lin" valueType="num">
                                      <p:cBhvr>
                                        <p:cTn id="24" dur="250" fill="hold"/>
                                        <p:tgtEl>
                                          <p:spTgt spid="4"/>
                                        </p:tgtEl>
                                        <p:attrNameLst>
                                          <p:attrName>ppt_x</p:attrName>
                                        </p:attrNameLst>
                                      </p:cBhvr>
                                      <p:tavLst>
                                        <p:tav tm="0">
                                          <p:val>
                                            <p:strVal val="#ppt_x"/>
                                          </p:val>
                                        </p:tav>
                                        <p:tav tm="100000">
                                          <p:val>
                                            <p:strVal val="#ppt_x"/>
                                          </p:val>
                                        </p:tav>
                                      </p:tavLst>
                                    </p:anim>
                                    <p:anim calcmode="lin" valueType="num">
                                      <p:cBhvr>
                                        <p:cTn id="25" dur="250" fill="hold"/>
                                        <p:tgtEl>
                                          <p:spTgt spid="4"/>
                                        </p:tgtEl>
                                        <p:attrNameLst>
                                          <p:attrName>ppt_y</p:attrName>
                                        </p:attrNameLst>
                                      </p:cBhvr>
                                      <p:tavLst>
                                        <p:tav tm="0">
                                          <p:val>
                                            <p:strVal val="#ppt_y-.1"/>
                                          </p:val>
                                        </p:tav>
                                        <p:tav tm="100000">
                                          <p:val>
                                            <p:strVal val="#ppt_y"/>
                                          </p:val>
                                        </p:tav>
                                      </p:tavLst>
                                    </p:anim>
                                  </p:childTnLst>
                                </p:cTn>
                              </p:par>
                              <p:par>
                                <p:cTn id="26" presetID="26" presetClass="emph" presetSubtype="0" repeatCount="3000" fill="hold" nodeType="withEffect">
                                  <p:stCondLst>
                                    <p:cond delay="0"/>
                                  </p:stCondLst>
                                  <p:childTnLst>
                                    <p:animEffect transition="out" filter="fade">
                                      <p:cBhvr>
                                        <p:cTn id="27" dur="250" tmFilter="0, 0; .2, .5; .8, .5; 1, 0"/>
                                        <p:tgtEl>
                                          <p:spTgt spid="4"/>
                                        </p:tgtEl>
                                      </p:cBhvr>
                                    </p:animEffect>
                                    <p:animScale>
                                      <p:cBhvr>
                                        <p:cTn id="28" dur="125" autoRev="1" fill="hold"/>
                                        <p:tgtEl>
                                          <p:spTgt spid="4"/>
                                        </p:tgtEl>
                                      </p:cBhvr>
                                      <p:by x="105000" y="105000"/>
                                    </p:animScale>
                                  </p:childTnLst>
                                </p:cTn>
                              </p:par>
                              <p:par>
                                <p:cTn id="29" presetID="21" presetClass="entr" presetSubtype="1" fill="hold" grpId="0" nodeType="withEffect">
                                  <p:stCondLst>
                                    <p:cond delay="0"/>
                                  </p:stCondLst>
                                  <p:childTnLst>
                                    <p:set>
                                      <p:cBhvr>
                                        <p:cTn id="30" dur="1" fill="hold">
                                          <p:stCondLst>
                                            <p:cond delay="0"/>
                                          </p:stCondLst>
                                        </p:cTn>
                                        <p:tgtEl>
                                          <p:spTgt spid="83"/>
                                        </p:tgtEl>
                                        <p:attrNameLst>
                                          <p:attrName>style.visibility</p:attrName>
                                        </p:attrNameLst>
                                      </p:cBhvr>
                                      <p:to>
                                        <p:strVal val="visible"/>
                                      </p:to>
                                    </p:set>
                                    <p:animEffect transition="in" filter="wheel(1)">
                                      <p:cBhvr>
                                        <p:cTn id="31" dur="250"/>
                                        <p:tgtEl>
                                          <p:spTgt spid="83"/>
                                        </p:tgtEl>
                                      </p:cBhvr>
                                    </p:animEffect>
                                  </p:childTnLst>
                                </p:cTn>
                              </p:par>
                              <p:par>
                                <p:cTn id="32" presetID="21" presetClass="entr" presetSubtype="1" fill="hold" grpId="0" nodeType="withEffect">
                                  <p:stCondLst>
                                    <p:cond delay="0"/>
                                  </p:stCondLst>
                                  <p:childTnLst>
                                    <p:set>
                                      <p:cBhvr>
                                        <p:cTn id="33" dur="1" fill="hold">
                                          <p:stCondLst>
                                            <p:cond delay="0"/>
                                          </p:stCondLst>
                                        </p:cTn>
                                        <p:tgtEl>
                                          <p:spTgt spid="85"/>
                                        </p:tgtEl>
                                        <p:attrNameLst>
                                          <p:attrName>style.visibility</p:attrName>
                                        </p:attrNameLst>
                                      </p:cBhvr>
                                      <p:to>
                                        <p:strVal val="visible"/>
                                      </p:to>
                                    </p:set>
                                    <p:animEffect transition="in" filter="wheel(1)">
                                      <p:cBhvr>
                                        <p:cTn id="34" dur="250"/>
                                        <p:tgtEl>
                                          <p:spTgt spid="85"/>
                                        </p:tgtEl>
                                      </p:cBhvr>
                                    </p:animEffect>
                                  </p:childTnLst>
                                </p:cTn>
                              </p:par>
                              <p:par>
                                <p:cTn id="35" presetID="21" presetClass="entr" presetSubtype="1" fill="hold" grpId="0" nodeType="withEffect">
                                  <p:stCondLst>
                                    <p:cond delay="0"/>
                                  </p:stCondLst>
                                  <p:childTnLst>
                                    <p:set>
                                      <p:cBhvr>
                                        <p:cTn id="36" dur="1" fill="hold">
                                          <p:stCondLst>
                                            <p:cond delay="0"/>
                                          </p:stCondLst>
                                        </p:cTn>
                                        <p:tgtEl>
                                          <p:spTgt spid="87"/>
                                        </p:tgtEl>
                                        <p:attrNameLst>
                                          <p:attrName>style.visibility</p:attrName>
                                        </p:attrNameLst>
                                      </p:cBhvr>
                                      <p:to>
                                        <p:strVal val="visible"/>
                                      </p:to>
                                    </p:set>
                                    <p:animEffect transition="in" filter="wheel(1)">
                                      <p:cBhvr>
                                        <p:cTn id="37" dur="250"/>
                                        <p:tgtEl>
                                          <p:spTgt spid="87"/>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229"/>
                                        </p:tgtEl>
                                        <p:attrNameLst>
                                          <p:attrName>style.visibility</p:attrName>
                                        </p:attrNameLst>
                                      </p:cBhvr>
                                      <p:to>
                                        <p:strVal val="visible"/>
                                      </p:to>
                                    </p:set>
                                    <p:anim calcmode="lin" valueType="num">
                                      <p:cBhvr>
                                        <p:cTn id="40" dur="250" fill="hold"/>
                                        <p:tgtEl>
                                          <p:spTgt spid="229"/>
                                        </p:tgtEl>
                                        <p:attrNameLst>
                                          <p:attrName>ppt_w</p:attrName>
                                        </p:attrNameLst>
                                      </p:cBhvr>
                                      <p:tavLst>
                                        <p:tav tm="0">
                                          <p:val>
                                            <p:fltVal val="0"/>
                                          </p:val>
                                        </p:tav>
                                        <p:tav tm="100000">
                                          <p:val>
                                            <p:strVal val="#ppt_w"/>
                                          </p:val>
                                        </p:tav>
                                      </p:tavLst>
                                    </p:anim>
                                    <p:anim calcmode="lin" valueType="num">
                                      <p:cBhvr>
                                        <p:cTn id="41" dur="250" fill="hold"/>
                                        <p:tgtEl>
                                          <p:spTgt spid="229"/>
                                        </p:tgtEl>
                                        <p:attrNameLst>
                                          <p:attrName>ppt_h</p:attrName>
                                        </p:attrNameLst>
                                      </p:cBhvr>
                                      <p:tavLst>
                                        <p:tav tm="0">
                                          <p:val>
                                            <p:fltVal val="0"/>
                                          </p:val>
                                        </p:tav>
                                        <p:tav tm="100000">
                                          <p:val>
                                            <p:strVal val="#ppt_h"/>
                                          </p:val>
                                        </p:tav>
                                      </p:tavLst>
                                    </p:anim>
                                    <p:animEffect transition="in" filter="fade">
                                      <p:cBhvr>
                                        <p:cTn id="42" dur="250"/>
                                        <p:tgtEl>
                                          <p:spTgt spid="229"/>
                                        </p:tgtEl>
                                      </p:cBhvr>
                                    </p:animEffect>
                                  </p:childTnLst>
                                </p:cTn>
                              </p:par>
                              <p:par>
                                <p:cTn id="43" presetID="53" presetClass="entr" presetSubtype="16" fill="hold" grpId="0" nodeType="withEffect">
                                  <p:stCondLst>
                                    <p:cond delay="0"/>
                                  </p:stCondLst>
                                  <p:childTnLst>
                                    <p:set>
                                      <p:cBhvr>
                                        <p:cTn id="44" dur="1" fill="hold">
                                          <p:stCondLst>
                                            <p:cond delay="0"/>
                                          </p:stCondLst>
                                        </p:cTn>
                                        <p:tgtEl>
                                          <p:spTgt spid="228"/>
                                        </p:tgtEl>
                                        <p:attrNameLst>
                                          <p:attrName>style.visibility</p:attrName>
                                        </p:attrNameLst>
                                      </p:cBhvr>
                                      <p:to>
                                        <p:strVal val="visible"/>
                                      </p:to>
                                    </p:set>
                                    <p:anim calcmode="lin" valueType="num">
                                      <p:cBhvr>
                                        <p:cTn id="45" dur="250" fill="hold"/>
                                        <p:tgtEl>
                                          <p:spTgt spid="228"/>
                                        </p:tgtEl>
                                        <p:attrNameLst>
                                          <p:attrName>ppt_w</p:attrName>
                                        </p:attrNameLst>
                                      </p:cBhvr>
                                      <p:tavLst>
                                        <p:tav tm="0">
                                          <p:val>
                                            <p:fltVal val="0"/>
                                          </p:val>
                                        </p:tav>
                                        <p:tav tm="100000">
                                          <p:val>
                                            <p:strVal val="#ppt_w"/>
                                          </p:val>
                                        </p:tav>
                                      </p:tavLst>
                                    </p:anim>
                                    <p:anim calcmode="lin" valueType="num">
                                      <p:cBhvr>
                                        <p:cTn id="46" dur="250" fill="hold"/>
                                        <p:tgtEl>
                                          <p:spTgt spid="228"/>
                                        </p:tgtEl>
                                        <p:attrNameLst>
                                          <p:attrName>ppt_h</p:attrName>
                                        </p:attrNameLst>
                                      </p:cBhvr>
                                      <p:tavLst>
                                        <p:tav tm="0">
                                          <p:val>
                                            <p:fltVal val="0"/>
                                          </p:val>
                                        </p:tav>
                                        <p:tav tm="100000">
                                          <p:val>
                                            <p:strVal val="#ppt_h"/>
                                          </p:val>
                                        </p:tav>
                                      </p:tavLst>
                                    </p:anim>
                                    <p:animEffect transition="in" filter="fade">
                                      <p:cBhvr>
                                        <p:cTn id="47" dur="250"/>
                                        <p:tgtEl>
                                          <p:spTgt spid="228"/>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230"/>
                                        </p:tgtEl>
                                        <p:attrNameLst>
                                          <p:attrName>style.visibility</p:attrName>
                                        </p:attrNameLst>
                                      </p:cBhvr>
                                      <p:to>
                                        <p:strVal val="visible"/>
                                      </p:to>
                                    </p:set>
                                    <p:anim calcmode="lin" valueType="num">
                                      <p:cBhvr>
                                        <p:cTn id="50" dur="250" fill="hold"/>
                                        <p:tgtEl>
                                          <p:spTgt spid="230"/>
                                        </p:tgtEl>
                                        <p:attrNameLst>
                                          <p:attrName>ppt_w</p:attrName>
                                        </p:attrNameLst>
                                      </p:cBhvr>
                                      <p:tavLst>
                                        <p:tav tm="0">
                                          <p:val>
                                            <p:fltVal val="0"/>
                                          </p:val>
                                        </p:tav>
                                        <p:tav tm="100000">
                                          <p:val>
                                            <p:strVal val="#ppt_w"/>
                                          </p:val>
                                        </p:tav>
                                      </p:tavLst>
                                    </p:anim>
                                    <p:anim calcmode="lin" valueType="num">
                                      <p:cBhvr>
                                        <p:cTn id="51" dur="250" fill="hold"/>
                                        <p:tgtEl>
                                          <p:spTgt spid="230"/>
                                        </p:tgtEl>
                                        <p:attrNameLst>
                                          <p:attrName>ppt_h</p:attrName>
                                        </p:attrNameLst>
                                      </p:cBhvr>
                                      <p:tavLst>
                                        <p:tav tm="0">
                                          <p:val>
                                            <p:fltVal val="0"/>
                                          </p:val>
                                        </p:tav>
                                        <p:tav tm="100000">
                                          <p:val>
                                            <p:strVal val="#ppt_h"/>
                                          </p:val>
                                        </p:tav>
                                      </p:tavLst>
                                    </p:anim>
                                    <p:animEffect transition="in" filter="fade">
                                      <p:cBhvr>
                                        <p:cTn id="52" dur="250"/>
                                        <p:tgtEl>
                                          <p:spTgt spid="230"/>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84"/>
                                        </p:tgtEl>
                                        <p:attrNameLst>
                                          <p:attrName>style.visibility</p:attrName>
                                        </p:attrNameLst>
                                      </p:cBhvr>
                                      <p:to>
                                        <p:strVal val="visible"/>
                                      </p:to>
                                    </p:set>
                                    <p:animEffect transition="in" filter="fade">
                                      <p:cBhvr>
                                        <p:cTn id="55" dur="250"/>
                                        <p:tgtEl>
                                          <p:spTgt spid="84"/>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86"/>
                                        </p:tgtEl>
                                        <p:attrNameLst>
                                          <p:attrName>style.visibility</p:attrName>
                                        </p:attrNameLst>
                                      </p:cBhvr>
                                      <p:to>
                                        <p:strVal val="visible"/>
                                      </p:to>
                                    </p:set>
                                    <p:animEffect transition="in" filter="fade">
                                      <p:cBhvr>
                                        <p:cTn id="58" dur="250"/>
                                        <p:tgtEl>
                                          <p:spTgt spid="86"/>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88"/>
                                        </p:tgtEl>
                                        <p:attrNameLst>
                                          <p:attrName>style.visibility</p:attrName>
                                        </p:attrNameLst>
                                      </p:cBhvr>
                                      <p:to>
                                        <p:strVal val="visible"/>
                                      </p:to>
                                    </p:set>
                                    <p:animEffect transition="in" filter="fade">
                                      <p:cBhvr>
                                        <p:cTn id="61" dur="250"/>
                                        <p:tgtEl>
                                          <p:spTgt spid="88"/>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31"/>
                                        </p:tgtEl>
                                        <p:attrNameLst>
                                          <p:attrName>style.visibility</p:attrName>
                                        </p:attrNameLst>
                                      </p:cBhvr>
                                      <p:to>
                                        <p:strVal val="visible"/>
                                      </p:to>
                                    </p:set>
                                    <p:animEffect transition="in" filter="fade">
                                      <p:cBhvr>
                                        <p:cTn id="64" dur="250"/>
                                        <p:tgtEl>
                                          <p:spTgt spid="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bldLvl="0" animBg="1"/>
      <p:bldP spid="84" grpId="0"/>
      <p:bldP spid="85" grpId="0" bldLvl="0" animBg="1"/>
      <p:bldP spid="86" grpId="0"/>
      <p:bldP spid="87" grpId="0" bldLvl="0" animBg="1"/>
      <p:bldP spid="88" grpId="0"/>
      <p:bldP spid="228" grpId="0" bldLvl="0" animBg="1"/>
      <p:bldP spid="229" grpId="0" bldLvl="0" animBg="1"/>
      <p:bldP spid="230" grpId="0" bldLvl="0" animBg="1"/>
      <p:bldP spid="231"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49F1B563-339E-402B-A08E-77D84C9DB539"/>
  <p:tag name="ISPRING_SCORM_RATE_SLIDES" val="1"/>
  <p:tag name="ISPRING_SCORM_PASSING_SCORE" val="100.0000000000"/>
  <p:tag name="ISPRINGONLINEFOLDERID" val="0"/>
  <p:tag name="ISPRINGONLINEFOLDERPATH" val="Content List"/>
  <p:tag name="ISPRINGCLOUDFOLDERID" val="0"/>
  <p:tag name="ISPRINGCLOUDFOLDERPATH" val="Content List"/>
  <p:tag name="ISPRING_PLAYERS_CUSTOMIZATION" val="UEsDBBQAAgAIADq5V0Zaf7mZOgQAAOEOAAAdAAAAdW5pdmVyc2FsL2NvbW1vbl9tZXNzYWdlcy5sbmetV/9u2zYQ/r9A34EQUGADtrQd0KIYEge0xNhCZMmV6DjZDwiMxNhEKDGTKLfZX32aPtieZEfKbuymg6R0gG2YtO+7091335HHpx8LiTa8qoUqT5zXR68cxMtM5aJcnTgLevbzOwfVmpU5k6rkJ06pHHQ6ev7sWLJy1bAVh+/PnyF0XPC6hmU9MquHNRL5iTMfp240m+PwKg2iSZSO/YkzclVxx8p7FKiV+qP64Ze37z6+fvP2x+OXW8s+QMkMB8EhFLJIb171AAppHAUpoJEgDckldUbmc5hdtKCBHxJntP0yzHoekwtnZD477RZxTEKaJoHvkdRP0jCiNhcBocRzRleqQWu24UgrtBH8A9JrDpXUouKoliK3P2QKNsqGdznzohn2wzQmCY19l/pR6IwSVVX3P1lY1ui1qsBdjXJRs2vJc+sTOGN/v6t4Da6ZBk4heOm1gH+qgonyqNN1jJd+OElpFAVJSkJvt+OMSJkjr2LGzUCUGCckBoCK1bx6gm1qWWbNEZZyGMLUn0wDeFMTwlSs1hLeemgccwI1mPOyywo4QmJgV5Iso9gzSQNXiKE7VtcfVJUf8GO/UF3AfuhGQEGX7oFTg7EDhhoLUI6q4pnuApuRJMETko6jSyAy9F00xCI6h3Y7H2JxRRJoEZJ02YT4wp9gQ3jTYjv+7/orY4bO8h6xLAM7k76NUE0NOyal0AW20+phXhLyfgFV83HwjS5uASGxtl4rseEQQpV3swc0xSWe4c/7hf9beob9gHgpEMqLlim1YmecMZCHUmnEpFTmAcAvyzeszDi65hlrgPD38Ldc5PZvptg2kr8a8TdieistL7aqFHrk8sXRwNAOhOxxhEVTQ3ha8+JOd7neC/8pURhi/2cIfR59oP+kbdaxDx0wFqq/BQF5NoIEiir7W/nhGTiatz0PouCXNwN8htEWIFToqRgXkKqDEC4ghQPsl2Sc+BSG7ZJf10J3zjFb2bZA3y5qBgcHyTV/KOw1v1HQE5KzTTvOQNZspTsLujctD7SH+jSAkEMAXLUjESClKCD+vAfmYkZ2GWgl4+BJlqqRuW1RKW6tbEBum4I/nsM3lSrsrmT1jrytap1+TxTtw8Wt0/mAeZIQHLvT1MWhS8wRzjSN7GkEXDQxBTRJAzw25kDKgulsDVp5o5oy7wnUnsI8coYBbJvShLMqW//z6XNPjK8iaXfRdvfXQSDQYUaIyBew30Olef1nFwjF40M7u+hjtT217ux6HmKpD3T4X06HrNX0QhWwddTtF9i2LRqmFLvTGRAysfxTTZV1j959hBmOz0FU7PnKGc1YdQuKRJWSg1Bsqg0B9TDvDxeHRktR8iG236fp5oGpP0+x59lbFDSfFNltO7xyOCtm2+uUhOtUXzB3ikMQvK/weC70QEA7I3byAo3erh/afPN4ZHxZ1fYyevxy7276L1BLAwQUAAIACAA6uVdG9T+SSB0EAABjEQAAJwAAAHVuaXZlcnNhbC9mbGFzaF9wdWJsaXNoaW5nX3NldHRpbmdzLnhtbNVYzXIaORC+8xSq2coxxs7iXccFuLA9lKnwtzBZJydKzDSM1hppImkg5LRPkwfLk2wLGTzYjiO85dRu+YDp6f76R1+re6iffc44WYDSTIpGcHRwGBAQsUyYmDeC91H79UlAtKEioVwKaARCBuSsWannxZQznY7BGFTVBGGEPs1NI0iNyU+r1eVyecB0ruxTyQuD+Pogllk1V6BBGFDVnNMVfphVDjpoViqE1J2oJ5OCA2EJhiCYjY7yNqc6DapObUrjm7mShUguJJeKqPm0Efxy0rJ/Gx0HdckyEDY53UShFZtTmiTMxkP5mH0BkgKbpxj40WEtIEuWmLQRvKlZGFSvPoRZg7skqIW5kJiNMLf4GRiaUEPdV+dQwQwUlhV006gCEHRHVtI08NlsBU6UrATNWBzhE2JL1Qguo8kobIejsH8RTt6Pui5Ub4uoE3VDL5vhKByH/SgcTc47gz0tnuMl7LU63T1trsPzcSfa11O/1dvXZHg16PvZXH0chqNup/9uEg0G3agzvLNaH33pkOvVXb7UkVeyUDus2PTLMJVG3iOHBoP9yqmaQyTbDFk8o1xDQP7KYf5HQTkzK8tsbOsbgLylc4jNyNK2EVgqBndwDhBDQ2elnjje9sTb2k72Vee+lNnjgdapMTROsX/Mhv5lyUZrJsUO8+13MpU82aYE2RSSPs2gdCuMb5hoo+ZRQGZ4EByTbSlGeUCYweTjrbEuptows76H2mVNglh43wHpjR8UI06pwhR1WX5bd9v6cTMUCblUdImXnKuHE39PfQjCR+0Ka89t/UH5qIeK6j00SYtzH+XRhok+yj2qbkCRSErupT/ccIV0xEx6xZ5R5hX3NUw1M+Cjes68XF/LgidkJQvC2Q0QIwlGX2T4XwqkPAnITMlsLcVhZYjmDHm1YLCE5MzH0Ud0kRVoiXMy52Cch08F+0KmMJMKcYEukGwoZ9rhH+wFnFOt70DpJsZX427nMpx0+pfhh1c2QZosKM6m/cCxrSHLzUvgU8xdSHTBucRqliCwMjEtkNb2fBKWrNV80vT2ndLF+tDtQa5B8bgZxuMw8UGMFxATBfgCxlQQKfiK0BjbS1sKLZgsNEocWRy0flaAzpQwsQ51jvckOlOJ3wVxePTm19rxb7+fvD09qH77++vrJ41uh9+QU+vNTb+LJzcNb8t7W80P7L67p3jb7RvpEzuLt+Ujm4u37f39xdvwwRbzA8sndpntFvBwTNardnw/Ps3Xa8d/cZhjkf70aZJ++CHyas1w7AU38NEavPOc2XYuDUszySsEHCpzN8FwrHCW4fxMftp98TKsfgYz/9We6Wj9Msz0LfNP7sb/Tcru2/aVa+cda/vesvsub59kTLAMC2En6vYHgOZx7RDf2h59VKkg2u4PI83KP1BLAwQUAAIACAA6uVdG2MZ1ibgCAABPCgAAIQAAAHVuaXZlcnNhbC9mbGFzaF9za2luX3NldHRpbmdzLnhtbJVWbW/aMBD+vl+B2HfSvdJJKRKlTKrUrdVa9buTHImFY0e2Q8e/n8+xGxsIZFiV8N3znM/n546makv54sNkkuaCCfkMWlNeKrR424QWN9Os1VrwWS64Bq5nXMiasOni40/7SROLvMQSO5BjORuSQ3/M3H7GUNwZ3+a4hgi5qBvC9w+iFLOM5NtSipYXF1Or9g1IRvnWIK9+zFfrwQMYVfpeQx3ltL7GNY7SSFAKMKXva1wXWYxkwPxJV/YzktMfdf72B7QdVVRb2vITriFaQ0qIi3y9xDWM5yZ6/CpzXOcJGv5qA/3yGdcglJE9yDj43VdcgwzRtM3/aKSRosSCxpzzj/jOYYIUpv0wqytcFwl4ITzo4iu48ti73gUg9zXs+xTbVQr2hHU9GAj46BmDhZYtpInfdT5VibfHVpv+gMWGMGUAoakHPZmkn0irfJjY1uP+wBvlRQByhh7xKlhbw6rLNwDG9h6/Wt3aURHm924LEpSwc8Ygw97YI3+bsh4hA2OPfGa0gEfO9kfwQ0/H8U98S9xjnq++8QInZuvr5Xfeiyc9YOOq4Ghn8JhaFLBQmM4LrQFfLU2srUspOcop5WRHS6Kp4L8Ql+3tZVSaHDic0k7rKtVUMzglN5ujGdLhe9n9ZTV2vwn93br9RJsRfjMlWpO8qs1vkppOHM/0iAkzTU4zcEgaOMh7vhEjOTWRW5AvQrCxp3ChIcTaaw+BRddYQ/A0CUqQJqdrnLogp4rP2zoDuTZvRsGLJrZ1uIqWFTN/+pXCGxQxYcDZMXVlwnFC3zUZGJwAgMi88ortNp2nbpmmDHbg+z4w2AsP3SxVRqFDYlvqB9joUG7OMkqPbkz0QglxseME4dXkJeKBEzpiybvAseY1yZS9WdT1fgD3kaOR7CcZSi8cYnbvlBQFNv7jChoj/iP5D1BLAwQUAAIACAA6uVdGUnSEue8DAAB0EAAAJgAAAHVuaXZlcnNhbC9odG1sX3B1Ymxpc2hpbmdfc2V0dGluZ3MueG1szVjNcho5EL77KVSzlWMYO+vsOi7Ahc24TAUDC5N1cqLEqAGtNdJE0kDIaZ8mD5Yn2RYyGGyHCFeS2vLBnp7ur3/0tbrH1bNPuSAz0IYrWYuOKocRAZkpxuWkFr1LL1+eRMRYKhkVSkItkioiZ/WDalGOBDfTAViLqoYgjDSnha1FU2uL0ziez+cVbgrt3ipRWsQ3lUzlcaHBgLSg40LQBf6yiwJMVD84IKTqRdeKlQIIZxiC5C46Kq5sLqLYa41odjvRqpTsQgmliZ6MatFvJw33s9LxSE2eg3S5mToKndieUsa4C4eKAf8MZAp8MsW4jw6PIzLnzE5r0atjB4Pq8WOYJbjPgTqYC4XJSHuHn4OljFrqH71DDWPQWFUwdatLQNAt2YamhU92LfAitpA051mKb4irVC1qpsN+cpn0k85FMnzXb/tQgy3SVtpOgmx6/WSQdNKkPzxvdfe0eI6X5LrRau9pc5OcD1rpvp46jet9TXpX3U6YzdWHXtJvtzpvh2m3205bvXur5dFvHHI13uZLFXmlSr3FilW79KbKqgfkMGCxXQXVE0jVJUcWj6kwEJF/Cpj8VVLB7cIxG7v6FqBomAIy23e0rUWOitE9nAfE0NDZRk+8XvfEm+Ot7GPvfiOzpwOtUmtpNsX+sSv6b0pWWmMlt5jvnslICbZOaYyVFphNQ3MqIsItZpet31pXA3vJBZ6Bsz2qjKV9lF42pRqDNpvyu0q6Zs7qiWSkqekcby2foRd/S70HMkTtCqspXEVBh6gnmpo9NElDiBDl/opbIcrXVN+CJqlSIki/tzp90pJjFRR7TnlQ3DcwMtxCiOo5D3J9o0rByEKVRPBbIFYRjL7M8a8pkM27nYy1ypdSQY0lRnAGZMZhDuwsxNEHdJGXaImDrxBgvYePJf9MRjBWGnGBzpBsKOfG41f2Ai6oMfegdBXji0G71UyGrU4zef/CJUjZjOK02Q8cGxXywv4MfIq5S4UuhFBYzQ0IrExGS6S1Ox/G2VItJM1g31M6Wx66O8glKB43x3g8Jr7I8ALhsoRQwIxKoqRYEJphexlHoRlXpUGJJ4uHNs8K0JsSLpehTnAdQmeahV0Qh0evfj9+/cefJ29OK/HXf7+83Gl0N856gjpvfp5d7Nwdgi0f7Cnfsfvm5hFst2+kO7aQYMsndpFg24cbSbDho73kO5Y7tpP1XH88JquxG6pPz+flIvFrxjOm/XcI7TvJ+zSo2ZJBEFw3RKv7NnAKu0nT25gyQSHgmJj4mYSDQvAcJyL7ZTfAz+HpM7i2exf0TPxBXAst3I/umP9vEv5p/emy9a2y3v+3v4kPUL79n4L6wX9QSwMEFAACAAgAOrlXRlmugxqhAQAALAYAAB8AAAB1bml2ZXJzYWwvaHRtbF9za2luX3NldHRpbmdzLmpzjZRNb8IwDIbv/Ioqu06IfcJ2Q4NJSBwmjdu0QyimVKRxlIQOhvjvq8NX06aD+NK8ffo6duVsW1GxWMyi12jrnt3+w987DUizegW3vi4a9Ix0ZkQ6g0magUglsAqSHz89ybszETJm0plON59ka0p+DOnNnAtTxlXAQgc0E9DygPYT0NahxL9eZYeq9hWV2jxdWYuyHaO0IG1bos64Y9jNu1vlAisw5qAvoHMeg2fadauJPDs+dSnKXIyZ4nIzxgTbUx4vE40rOWvKv9go0MUPX+6Bzkv3bejZidTYkYWsmnjYo2gmlQZj4JD3eUgRhAWfgij5dtz6B/WM6wVV6Dw1qT3S/TuKMq14ArUu9foUPiYLr1o3uxR1zsLa7omHewqPEHwDumY1eKTwQFQrdcUPVBoT6kgNrff8hArks1Qmh9QdiiBHhyXbpu6dC3XHHzBvhLAyQovARGZNF8cVU2+Dg2sqWcehmRchMZQXA5oKfZyfRO80tnqN0P4rYtxaHi+y4nYobkbqOJjiGfRIzpGEjOsl6AmiKOr5vnRy/3LetXZ/UEsDBBQAAgAIADq5V0Ya2uo7qgAAAB8BAAAaAAAAdW5pdmVyc2FsL2kxOG5fcHJlc2V0cy54bWydjzEPwiAQhXd+BbldsFvTAN1M3Bx0NhVRSejRcNT684XUGGeHS+5d3vdeTvWvMfCnS+QjamjEFrhDG68e7xpOx92mBU55wOsQIjoNGIH3hinftHhIjlwmXiKQNDxynjopl2URnqZUEiiGOZdgEjaOsswYUVZSTisKK9v5v+jPDQxjnKvL7EPeoyl7UauFU7IaKnN2KDzeIshqUPLrrsrOlEtFEUr+PGbYG1BLAwQUAAIACAA6uVdGlBOzImkAAABuAAAAHAAAAHVuaXZlcnNhbC9sb2NhbF9zZXR0aW5ncy54bWwNzDEOgzAMQNGdU1jeKe3WgcDGVpbSA1jERZEcG5GA4PZk+8PTb/szChy8pWDq8PV4IrDO5oMuDn/TUL8RUib1JKbsUA2h76pWbCb5cs4FJliFLt4mjiUyjxSLHHYRqOFTXv/AHpuuugFQSwMEFAACAAgAg4CPRc6CCTfsAgAAiAgAABQAAAB1bml2ZXJzYWwvcGxheWVyLnhtbK1VTW/bMAw9p8D+g6F7raRd1zSQW3QFih3WoUDWbbdAtRlbi215klw3/fWj/G3P6VZgBwM2xfdI8ZE0u3pOYucJlBYy9cjCnRMHUl8GIg098vD19nhJri7fHbEs5ntQjgg8kqfCAnhMnAC0r0RmEHzPTeSRnsFFZuJkSkglzB65z5C7i7Qk745m6JJqj0TGZCtKi6JwhUZEGmoZ55ZEu75MaKZAQ2pA0SoN4jTYlfk7Gp9EptTsM9A9ZGbeHrgmaTmetRiQFKeuVCE9mc8X9Mfd57UfQcKPRaoNT30gDlZyVpbykfu7OxnkMWhrm7EqyTUYY5MobTNmVmKxTB2tfI9UDpsEtOYhaDdOQ0IrLJ0As23MdVTz6AGt5dU7UfOWfhv7vWncSuVo55zlj7HQER71IZ11EsjoMCpLyuuWHfTQdNCtZSKOgl+5UBCUn9/aFpkvSBWw7bgyT1cXPh7g2y33jVT7G4RhF9UKuq1obiWaW4JaDreNvu4oSHPbLXCTK2hKNWNPIgD5hSvFbVtcGpUDoyNjjaVDMKPVlWuROkFYZJL47B+0sX4jaX7q15QpAf9DmE9I1NZEpAE83wr0MZBgTQ1gsa3NNVns2phdTjp/THp9PTBVOdai4EUcw1UIOIYBN5x2dnoICoprdPFzNcL2Dg6CIxFGMT5mkmF8epAm4Wo3ydA7OAiOpb+bgLbmtox0XMdRM7UdxOjEOmF+ro1MxEvZnoM9Y1ZlH742cs3RdSbag/P5H6M4iNEM5pZMrC771ttXzeG9nVOjO59NVlkG3YrzACbPKq9mFvJs5BPAluexuenn1OzDHnSU89R0THN9x36XxVq8gFOIwP7pFqe2JhHYnvHIh+VpjwH1xO0yCF+apiIyWktSqXlIOYa1eRJQVJhqVj6i6qGSeRqMtHGz7uegY9xV1wq4E8MWM12cYPPJzCPv8aW+y8XZRXeV88VFgy3zuq8CV7m8YVXXCXedQet+bS/C6pnH199QSwMEFAACAAgAOrlXRjXb2a1oAQAA8wIAACkAAAB1bml2ZXJzYWwvc2tpbl9jdXN0b21pemF0aW9uX3NldHRpbmdzLnhtbI1S22obMRB9z1eI/IAljW4LW4OuxZCHQhPyvPWqYYmjLSuFhKKPrzatcdy6tJqnmXPmDDM6fX6ckn3OZX6avg9lmtPnWMqUHvL2CqF+Px/m5dMScyx5c6rcT2mcX3bp67zWWjWXIY3DMtoVzVuMwttDSmrlVMuYYRRJ5qlXyHluG9aB68A2zFFi+81vEj91l7iPqVxW7Tdn6J8Nu5TjUnZpjK9bOGe/h843+LgM49R4eSvYGvU4tTq2BmKES+4r1QAgkOWOOFyl7KQmyGPGMVSjKFBAhHPSiUok5dCy0ImmwnwnEJOMUVepp60baW0ctVVCR4hu07zqbA3BSIwRIQSYq1xAMBg1NjQNDWo9IDgwIKo2mihAwQYTWPXOC8uRol5gXJkxgPHpuKft3p/rVP3vdY7n/IfgxS+4iK7e2lwwV79/XpZGvo1P3w5DiejLkONu/HAd7m5urn958s2/R8Zq1LbxX339A1BLAwQUAAIACAA6uVdGkLGOXykWAADGKAAAFwAAAHVuaXZlcnNhbC91bml2ZXJzYWwucG5n7Vr7X5LZ1iclJbs50zTlJbHb2E0tK80rWs1YZ1KbboYXbMbbyUQNQkRBvMycciq1scFMhU4zx8ukUpoSoJhzCRWVSgUVEUuBFAGFFBGU88CcOTOfz/u+n8/7B/gDsDb72d+99nettdfaz/PknQ4OXGtlawUCgdaePHH8DAgEhoBA5hEQC+Cf11vLMcDPCvSZwKOguh77CaABjg8ICgCBnhSs1n+5EmivSjkBR4NA634xflawk6tiQKBd4SePB5xLQ8iFQTd/jB9kv9Ge0oK0oEEr+A27kvIb8OpL/l+syludd3RHFbio/8aHH0V+7Xhk9e0vIMf/kZVzL3FbdtaL73EHnlBkUX7StG7f+POh57EYzTmoh/212cUwqq9m9tEk2c6p932HE6UM//5VoBM0c/5Np07Zuh7QyD7PVhk/RbHYH4I1D/g41c4c+I+92/lBxXnH+fmxAsHGFSBQ1hjpk8dWYIOWSxzaCPRnybYiR/8R5WwSnZGjLyyh+JcuYKBZd/1ptp3QDJBG0z+A1D3QF2+gNqv+xrw1Jp2xBIFccv1TVto4IpIdiMAVbmWfO6ZJSuIVMyqOq91oWduna6yJGqZIKBViRUi+rwVzmMVHZCAbl0qTWYMusKc30/RqL8LMb5sEsSWtSYOX60VqlggVKaG4NhCo8R1+LrKrFqCsR5IIs7Zj632vqQD9Rb6XiVNP2MFJI83017XcuE0H/PUjGhbNytMGIpXVhtMuqBXD9N46og0i7c03aLtmcROygUoTZWY0Kp5Y5jTHRdsEqQgSpW6ou0lKEEr9p9u3F9TUhROIPP+UG7LVIND6n9CrwZyiqTWHHAjvX/WPosncCZc91vssn+eZ29zlql16m3IXkIlMak3RxdfOzF2bNkJUCxHrHqsJa3+WagVe77OYb/1piVAzgGg9t80sIAZ0xkm9auV6mH46Qdju+COPU4+P4kgCOGoujIjNHC+yatwn4rJrsRvRnuZ5leT0hMbg/FLc4flqXKOcxZefdtlrPa7r4ooXYtrWE+d/6W8GU7o44u/EjUhSP0N7H/v2ClzRgGMu3D3adLKwKsS1iyNBTqYnDXFVjLilxJEQF4OquLWZSbE3UAx6KYHmKosrHUqOOO5Pr/Iv5PPcwH2yODKFf87XoPaq5l+si+ZxZM1zxVSMUJ0Wu5heVp8kd5ps7JM7qb3h1HwYp5LEILCbYMckhHHGNe52EOhInKV2Y257R6qF5eFdHMcMh9M9M46cya9Zfm/LiuYSSzmNCFK3uS7MtfiH/HKOzYk+xmBIfrlS5jWettFsjp7UqNgacc6xXTkkZe22OcRH1rahLLBwkoCcjbJ4DSdT4QgOyjOqYYpLXFJP6iJ65tTeKvgFXXV0DIIEsAKvDddxxci5s/xGXkm3rlM8zIsQJVICiPnlsfB4h4g4OK9WUB7riXCGfX3TCuz5Qm/bzfcRHYRRjTw2OyQwh9mDTSQxKudopGgoWVGZGKqrU16BzaZ3Rb+Ux5e7WMeI1Fe8dVUE6fyg5jLsWH3BAs6acwIIC34b3SKn7Jx03FtVF7l285XTdzbMnJHF4YK70G4IJ/lOp1l4MrlYuQGKos/BOfWZa8H1rWGu9UJU1GCqSJZ6AnAekhuIil06CCFbymz843EWETtzf7L1ideteTl5wBVO1qpTB5MXtz6f+oFXu9inoZfN0ga5+EhvNUvCuaqbkzNzl7qosrsc9N0bVhvUzerUO9mOVEE62y9KPczVi0efWajuIA9SXaSHz8nEuqmDVIqWXsj/SsL3e5gZfE0Hd+JfsYG4Ud/6n7zVzqIt2py5s1XmSgH2s5RI+/HQNW7W90TONSv8g8eL633Mn9ie6wNtd5pQZ7WO64aScMO4xZqDyUw9aypDSNJ5hgDLkQSoXqOmEbnTXaWxKeXiVattfo1vPZzC1dcUYd8UC2L3P/P5LEanRUWya2icTJKE4Jyc0VQQ0aMf4uPpMSP4LevfbDMPsODNhnXzhyklUVyDD//gvTr+CcQxelns7FA14TMWN1MSMnK8qXbAneMlzOR1uHP4VyXOSmoYtYujIpCkqPxwgYQxzohH1MncvECg50+8B0SO7XmpLejigEBeiSWPHiHo498PVe77zGK8MSiGcjgZWMv+x/YnYgob8E4HOAchA1JGP+N6ykbzAELOJYST5uTP/iNaKiEW4aCcghVvWLtn293EolgmOCdS03BIeQUn4K/MmSJqPSxVq3LEJjM8cJFiCgOusrh6W3+usilQoayJkvWLz+huN1+YzFQgiDhyDI5GwZCosnZWcQExcylmBIgqlO8kQ5IeWx5hwHkDoZVquRrsOdijT9/kklugPU5w2D9+HO/g08csaCzw0nLzMni10bHQwxerYmVmAXN3xHAqi7rilR+/lgX7+tFmiNv+LneMYafVeJGZzf54x/LYWRo4QVhTNNuA4HXU47s1AnDOwo6f/XTw+8lKvCdvZc6JNVXSlLrAbSdrM3Zt2gJR4bnq5p9DJaGO7fXaxjucQXdNBo8jDvuYs8jLRFF6qK0ACL2VuVjTuzJHzJLpIthTMF0d+2l+OP9JXXJSRiRlKHARb8wsbyPMAoKHZON4UpFizYcoT45sjHlgPaNhn9NYY6JDYUwKaYMm7ILTQmOkM2cOiFbukhSz3fzmUAiPKmtWYrzv3tzsKGFVt6U60TK0+YTFJYLFwOE0aiw9gvNQIWjPYkjin0ey5fkHYHGHp6nTj43uJWA2ywdZdckSrq5Tk2eGGe7NRzu4vJ2hRDXgbot1tvbxmS0WKDrZgKvtv+LFd+XsAd3Ftdo8kOqs9pUiiBxgWS110UJWdC+3ULsQJ2oM5lE0K0yBDzbr4QMZjs7wWQJcLNYaUudo/qusewzIwhEW2aNWbv7NI/9rF5BNQdYQ47dJ3Aw25ld/R6NsEi+ZOrOK7JKbZ16sAsSUllXGZJzlb7wEYhSfO1obZWOOAf0u5v7Z+ft1a/7SaRL3Q5ZBlkGWQZZBlkGWQZZBlkGWQZZBlkGWQZZBlkGWQZZBlkH+D5DksuE0w6ImxPSAJOjPOzW/37T5f9zRGdhr3awZyXBybXn/uqOB65ehGi8KIeO1nCgWCtWCWkT5oglMATBhypRkJtwjNf30+AKbmznXUP4iDe4h6JsTsqAf0Zeu248p7CEjOGl5EZUgvyL/vuUnFAHdwhSYAyNrRtJltXt1FQp4zK1iAU8ogfNwL19QBe3RjG65qL8ne5RXGy7f2DyJAgagL7iy5t/+jZY4McOGwnDqbg9lqaFzL7XMR911cC8XZtATOJ5l3ljFcIsyKlMrziB1F3zOKy3uVt3rT1eydApfTsJSU4GMIW3H2Y89nSWnT1bfpqlrJCiCg+GEXLd7K98c9MxF9ckEriw+4jxs4VXBkMCX4yVsYjsWyHGtH7DQjmmnZZ/XYbEZPdvMa687pP/98LtJkquwGadm4fJWl1Da/u6jat/+iMqZPXJrWLPKnM6FZkw9Yd5xzJ1O3/f2VSA00g5bH8mKE9SEclTN7Q+8OZOqZmRlRn4Z+4B7bbHg/qKUXiZWp0rFLyk+nSya9s27dBCI/+nI/rSFiUoB+pvo18I5OK37QEc0npy8Tm4PYeydffAuictye9Dp7xx1cHSSVxKbMrh2RJU/47OLw2oahMYX6wgOiVKh+nh2BGLdww25qoti1MNg37iNmxNafKCTG3bapHCVczD99C/ImF0y8nadw3baP12Sw1xpdDL3uhV400zHD0i/neMmTfzOD5Rvty9VNHEZyPwgB5miSXnMceAs4aMMwQqCxT21Y/IWiuOzI7hTpIJIi9daxhoPeoRSEW8dZf5+zdMr5VXSYxYiToj5uC6oQA4YgsVuF/uEhIRTj7b5KJu3qISq76Kvscl0B9BzTKEoSNmzPv8LrC5e6M7+REqQzmog4JyDP7WF0RJJ2L9LsSneNnd5zD57hGbgvOPFdSQ0zrM9P6y1z485G2KXRQVond0sqMMOzXrfVMymQYRPAKDrL7dk8JBooLEia4xUUApVi7ZcnFTkGlntpNpeoxFDzdps+i/VhruHr3sZZ/NRHP1IyhMGW+FmHkAzWEOa+H+MB8BkFRT9uJN8QfAufy3Inha99AO+XOF3DyOwf6QPzRcSHq/OHr2V8JjnvFc7MM/AfGipYoqESjL6ovZwtmdnFzHXUS3jQ75asgM31ERBXxUs6EAlobo9pUsWbRXSdnjBE3l68RaI8bFgkcdI2tg4lbgoG8l9qxhoSCo99i7fV9Y0UdHwa7ZpdmpoFKHR1+lInHBxv6zJM47aupSeAUuUvTZrQw2lDsKv0aQ1TavANnqqTjnm9q4Gti6UZO6xbrsGbdE5OzD+pApSuCLNoRhc9u2RjWtUjRav1e6DXJ/pngf4kTjPE5TyOftB6WYcQoGKdNlrjZd6izy1AtHSnIE6ZwhuXeinDmFCek3U3Mfwd571gDGiARch9bI0bTXe7qCUsnWLrTsizwsJB4zK4daViYkNH0J6duXW2qbVNujTsNVRzhe9kMQyyjBfCyGes66KtbnLr2++EqWWws5cnHnAK4UybbviM1lJtnjpVaWEDfiO316vRHSk+6ffNkwiCu5ALxnm2bAlw/eZ9YxhQs7optb53xLgkuSF61TvuRpBXLm9E6AZDS/Um6iDBxsW+K0XZn4Mx4abvOEayfB6f/KpfeLe8kYfaZ66vqyUYNCJWpURsYh4EvrZUKBmVcfUXo4KQ5869PtCguo+TxrzodZFJwWyuPJ2Tfk+7mIxR724eTBZIo1Aj8RdpugelomVH0DAz9swVHbVirQKveMUL08/2ebTMjd0RT5K955LpC95abPLVqQHqesXWKxUE3UJnchHu/lfnrX2DMImgkbnx7FcJjobWVuaUFiG/gFztqc3WBDSo61v7qGSpB6zl1/b4pUPmbA4oXtl9WWHH6URGLIHhe1SuY9LT6jQ4l2eOJ4VQksrgqQvBAOa/yp0jn/fbZeCt1tWIV7fA/gVTvivoF5Ui/ZKpZGyT85unNWyOmD3dJ/lKAZAz69qeylLfWTLqW1n14Zt//ISOTT7kp+m8xLLb1WYue6UOpM0ebtQK9Qmlu6W+qgZgklFERBXlxM65Y9wMrMAZ2WfO13oSXnkX79mK8aQxFDO3ZF+hqUkbrMGWfJbHGRnV2jbmJdBEf9qrNBf6l4vqNuPZZOd+RTk/QScptHkXg36Z5E/oZOuTOkeWZishnIwXAmoEI8+Hennil2sf03OVJf2620PxQ8daq/F9ks3nz7wFc7laa3CrwQjKIsjT7orN0AeKthhRBz0xT/NAsh2QkJ9nj/IPkKTXrPb8Pgah6O/oztVOonCTsFpQYOH+lWK39moKCIe19w2f7XFDnTERej5vM5NbL/XvL8qmzhS1a7CgUpXJO3jVy9e6/XZVReypc8zeO2D9bN5HUmlvTGdyG4MR86xOysDojFsnWrvtzH3YXf2e59zvKHwGzzuODDqStRyOtZnTuf2b/iKhIPzkObD1AxfXt/5PjiJD8VVV4e7mtyis6KahI3yNm0/gk7ug6TMSmN4RTDQWZG1pZPrp/pBTRaaEreUHqejUnTRfUq2InHpmv833+C7m0qCdZjeIIYuxhilp+gjGCbam78yR5v6QtVN1YaurscjLoBzvvREMqf2MQS9HaOwEJ4r/s1qJ9ECjxbM0gmVI2N5TuQj2mGpHy0scFdWL+BB90mw4/xq4ik3DOcHE0uJfzHWbf1YCfESibLnomZ3rsmDcKoOJ4E6KxJYf8Dp3NEz5gPp0ZUWHI762anKtSjZltmy3j7qpn2G1waXPxTFeE/21mj9zgo9ZhebI+OXGodOqUVRuzAGMtaxHf0DM8T9A8jHS0uaVgp+5mZUxKdZPl/wcQq69IIsRpjYK189T1XMXoSd4xP6Eqr9MklUocoU/7tLK8Tpan6w0czdlyeh+afQO9r5+NYIYOsyB7HFc3KBHPfcxQ1pW+ZiHtBHH1QRDwzEFXoTP/xSgG7D/KmdJAQUM7TTug9K7mGgN8NZdHSVf+F//Hrf+AazKG1n6NCulx2MwQrBpukooezq0ueLaph7eTMvYfKnKxOmffzcRuplxAUR/z/6uEt0+wzPxnULlo/CW40GxpMJc4NzEZfCS9zXBjP9T7c6FFZbdJegkr4jOPenfkGxb38qrzzJn1AUGFfj1s3H+W2KtMjRupPAWcMwuuu24oYgoUJsh7gOAeOCr2nYl8E5HeXe2AutXvsts5B4yUGKp1bLJWaqgC30jmVXCHGht5/63WNE5nMMtTjyGpV9TzbDOFHIv7g2R43phT42qQ13glXJnglVGLXJ9nHh6B33KpOERkvP4JQtmrml7cQ72RMV2ek9lg3BPcckWpvpuMxytljlpU612c/X2/ooH/2+aXXMho1Atedzu6hYQ0Nz0i9neB2E7zgcD1oCzJNdiwOsfZh012eTquydoqAXAi7Sz7Tpu7Nx01BcClEnENWNq1Baj1Ztd5ExScpBdx9R7T5CA5avB3L/Zu2XF3OnT1VX425/v1Bee1+VLps7awon9471fP1jBSl2UhJoIt4FJdpXmdRi8tVOA05Uvt6eqWAZUzqTH0VsaXFtuno5e9TtGi1+zsjWbN0bn/mQGfi6XQeTEU5Q0fz7ShhBlO6zmbHigGYS4cp8hyjY2f8s8zpSePfGaah06EcjTxJr0+RNjbf2HMbIUtkWoHz+564tfeQN9g2KTONkDeG0pEbNL02AkbpLPZQ284EeD26J0ykLfZVDs88W/oLe0HyWMu1u6AyowFMKwpC6Vw1/KQ8GXzCOFFb/7kHD5MyFibnm0YsYICULJBfFROcBTejqb/33fwCpq0zy72ph8DkuDP7YVqACA1Q4auIDaADaCbyVzeiK1sDpBxOmUukJULfThnSXNpm1/ajbmKuvU6L8S3Bqr8zfRtt4a2/QQzXpg799qt/+/V+quYC/VHPv+kOjkMmGOnDOySXmz4qCj5aAVMzyvtclFqv0d37WY6+rHxRZBno4ShBCWewmbWSV4jCO3KQl7DXV6C5v8WN73iXpgGUMlElxIuCgsG1E6/U1ciRIt6gkttqucTZ/ftlPN8gl64GSIMmSEoEkzv8CVditQVNdCROfywHQ60tV4XPl/1XwuxAvrNSKva0VLRIq4LyJJt+PcbeYghZquXlbbtjDpto9UYuToSHktLd57uBr9UlNE3Mr9SGZTpPWhhOxFKae9b1sBShi0/XMs2/rkQdfALvCGfu3Qf80jp7fIRDnZ+jktFDizVE70fxnduBONNeXFuYkiytNigJOW8W7k+3to3cMpN7C1tzZQZuwTrYCivu3p5X4LT/7KStin1NaAwsLLkhlbuvwgLMjCO+9OL8CZ6/RPRmFL5IFA5hbWGGywWXOCsz/TS6ghRoM6Uu6X+CSWDhtLQDvc+N/HO+ezbRZQp+u/uNVuheBUELfn+/PUfCqk0zjOfKZw2uLpLJbHZUQ0wt1f9vQ/tQKXLIEkEzba/bHe3rMbMdeNpSIV725Dm2yM55B2VujDYeyDEFOTgbLo9Uf55cN7PreOPfJT4OP1x29lPNvUEsDBBQAAgAIADu5V0a5tdB+TQAAAGsAAAAbAAAAdW5pdmVyc2FsL3VuaXZlcnNhbC5wbmcueG1ss7GvyM1RKEstKs7Mz7NVMtQzULK34+WyKShKLctMLVeoAIoBBSFASaHSVsnECMEtz0wpyQCqMDCwQAhmpGamZ5TYKpmbmsEF9YFmAgBQSwECAAAUAAIACAA6uVdGWn+5mToEAADhDgAAHQAAAAAAAAABAAAAAAAAAAAAdW5pdmVyc2FsL2NvbW1vbl9tZXNzYWdlcy5sbmdQSwECAAAUAAIACAA6uVdG9T+SSB0EAABjEQAAJwAAAAAAAAABAAAAAAB1BAAAdW5pdmVyc2FsL2ZsYXNoX3B1Ymxpc2hpbmdfc2V0dGluZ3MueG1sUEsBAgAAFAACAAgAOrlXRtjGdYm4AgAATwoAACEAAAAAAAAAAQAAAAAA1wgAAHVuaXZlcnNhbC9mbGFzaF9za2luX3NldHRpbmdzLnhtbFBLAQIAABQAAgAIADq5V0ZSdIS57wMAAHQQAAAmAAAAAAAAAAEAAAAAAM4LAAB1bml2ZXJzYWwvaHRtbF9wdWJsaXNoaW5nX3NldHRpbmdzLnhtbFBLAQIAABQAAgAIADq5V0ZZroMaoQEAACwGAAAfAAAAAAAAAAEAAAAAAAEQAAB1bml2ZXJzYWwvaHRtbF9za2luX3NldHRpbmdzLmpzUEsBAgAAFAACAAgAOrlXRhra6juqAAAAHwEAABoAAAAAAAAAAQAAAAAA3xEAAHVuaXZlcnNhbC9pMThuX3ByZXNldHMueG1sUEsBAgAAFAACAAgAOrlXRpQTsyJpAAAAbgAAABwAAAAAAAAAAQAAAAAAwRIAAHVuaXZlcnNhbC9sb2NhbF9zZXR0aW5ncy54bWxQSwECAAAUAAIACACDgI9FzoIJN+wCAACICAAAFAAAAAAAAAABAAAAAABkEwAAdW5pdmVyc2FsL3BsYXllci54bWxQSwECAAAUAAIACAA6uVdGNdvZrWgBAADzAgAAKQAAAAAAAAABAAAAAACCFgAAdW5pdmVyc2FsL3NraW5fY3VzdG9taXphdGlvbl9zZXR0aW5ncy54bWxQSwECAAAUAAIACAA6uVdGkLGOXykWAADGKAAAFwAAAAAAAAAAAAAAAAAxGAAAdW5pdmVyc2FsL3VuaXZlcnNhbC5wbmdQSwECAAAUAAIACAA7uVdGubXQfk0AAABrAAAAGwAAAAAAAAABAAAAAACPLgAAdW5pdmVyc2FsL3VuaXZlcnNhbC5wbmcueG1sUEsFBgAAAAALAAsASQMAABUvAAAAAA=="/>
  <p:tag name="ISPRING_OUTPUT_FOLDER" val="C:\Users\jqwss\Desktop"/>
  <p:tag name="ISPRING_PRESENTATION_TITLE" val="Marcula Business Template (Aspect)"/>
  <p:tag name="ISPRING_RESOURCE_PATHS_HASH_PRESENTER" val="c3a3d33f3eb4f5590fb86355d7e51d34fff883"/>
  <p:tag name="ISPRING_SCORM_ENDPOINT" val="&lt;endpoint&gt;&lt;enable&gt;0&lt;/enable&gt;&lt;lrs&gt;http://&lt;/lrs&gt;&lt;auth&gt;0&lt;/auth&gt;&lt;login&gt;&lt;/login&gt;&lt;password&gt;&lt;/password&gt;&lt;key&gt;&lt;/key&gt;&lt;name&gt;&lt;/name&gt;&lt;email&gt;&lt;/email&gt;&lt;/endpoint&gt;&#10;"/>
</p:tagLst>
</file>

<file path=ppt/theme/theme1.xml><?xml version="1.0" encoding="utf-8"?>
<a:theme xmlns:a="http://schemas.openxmlformats.org/drawingml/2006/main" name="第一PPT，www.1ppt.com">
  <a:themeElements>
    <a:clrScheme name="自定义 1">
      <a:dk1>
        <a:srgbClr val="1F1F1F"/>
      </a:dk1>
      <a:lt1>
        <a:sysClr val="window" lastClr="FFFFFF"/>
      </a:lt1>
      <a:dk2>
        <a:srgbClr val="5D0518"/>
      </a:dk2>
      <a:lt2>
        <a:srgbClr val="FFFFFF"/>
      </a:lt2>
      <a:accent1>
        <a:srgbClr val="BB0B30"/>
      </a:accent1>
      <a:accent2>
        <a:srgbClr val="BC0A30"/>
      </a:accent2>
      <a:accent3>
        <a:srgbClr val="BA0B2F"/>
      </a:accent3>
      <a:accent4>
        <a:srgbClr val="BB0A31"/>
      </a:accent4>
      <a:accent5>
        <a:srgbClr val="BB0B30"/>
      </a:accent5>
      <a:accent6>
        <a:srgbClr val="BA0B31"/>
      </a:accent6>
      <a:hlink>
        <a:srgbClr val="F33B48"/>
      </a:hlink>
      <a:folHlink>
        <a:srgbClr val="FFC0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1519</Words>
  <Application>Microsoft Macintosh PowerPoint</Application>
  <PresentationFormat>宽屏</PresentationFormat>
  <Paragraphs>201</Paragraphs>
  <Slides>18</Slides>
  <Notes>18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18</vt:i4>
      </vt:variant>
    </vt:vector>
  </HeadingPairs>
  <TitlesOfParts>
    <vt:vector size="25" baseType="lpstr">
      <vt:lpstr>微软雅黑</vt:lpstr>
      <vt:lpstr>微软雅黑</vt:lpstr>
      <vt:lpstr>Arial</vt:lpstr>
      <vt:lpstr>Calibri</vt:lpstr>
      <vt:lpstr>Roboto</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中国银行</dc:title>
  <dc:creator>朱磊</dc:creator>
  <cp:lastModifiedBy>1002674341@qq.com</cp:lastModifiedBy>
  <cp:revision>571</cp:revision>
  <dcterms:created xsi:type="dcterms:W3CDTF">2022-02-25T12:21:41Z</dcterms:created>
  <dcterms:modified xsi:type="dcterms:W3CDTF">2022-02-26T04:28:20Z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2052-4.0.0.6524</vt:lpwstr>
  </property>
</Properties>
</file>