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Fira Sans" panose="020B0503050000020004" pitchFamily="34" charset="0"/>
      <p:regular r:id="rId30"/>
      <p:bold r:id="rId31"/>
      <p:italic r:id="rId32"/>
      <p:boldItalic r:id="rId33"/>
    </p:embeddedFont>
    <p:embeddedFont>
      <p:font typeface="Fira Sans Extra Condensed" panose="020B0503050000020004" pitchFamily="34" charset="0"/>
      <p:regular r:id="rId34"/>
      <p:bold r:id="rId35"/>
      <p:italic r:id="rId36"/>
      <p:boldItalic r:id="rId37"/>
    </p:embeddedFont>
    <p:embeddedFont>
      <p:font typeface="Fira Sans Extra Condensed Medium"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9df6d53597_0_1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9df6d53597_0_1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efd916ba0b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efd916ba0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Dhevin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ba607299d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ba607299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Dhevin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1be0c20c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1be0c20c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a607299df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ba607299d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Dhevin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ba607299df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ba607299d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Dhevin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f1be0c20ce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f1be0c20c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ba607299df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ba607299df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Dhevin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f1be0c20ce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f1be0c20c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Dhevin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ba37fbedc3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ba37fbedc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Dhevin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efd916ba0b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efd916ba0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a607299df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ba607299d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Dhevin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a607299df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a607299d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Dhevin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f1be0c20ce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f1be0c20c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f1be0c20c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f1be0c20c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Dhevin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ba607299df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ba607299d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Dhevin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9df6d53597_0_26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9df6d53597_0_2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9df6d53597_0_30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9df6d53597_0_3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9df6d53597_0_3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9df6d53597_0_3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df6d53597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df6d53597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9df6d53597_0_2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9df6d53597_0_2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Angel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f1be0c20ce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f1be0c20c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f1be0c20c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f1be0c20c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Angel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ba37fbedc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ba37fbedc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Angel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ba37fbedc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ba37fbedc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Angel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ba607299d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ba607299d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Dhevin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572000" y="938250"/>
            <a:ext cx="3802200" cy="26001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037700" y="3359150"/>
            <a:ext cx="2336400" cy="6669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1400">
                <a:solidFill>
                  <a:schemeClr val="dk1"/>
                </a:solidFill>
                <a:latin typeface="Fira Sans"/>
                <a:ea typeface="Fira Sans"/>
                <a:cs typeface="Fira Sans"/>
                <a:sym typeface="Fira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08925"/>
            <a:ext cx="8229600" cy="608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408925"/>
            <a:ext cx="8229600" cy="608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dk1"/>
                </a:solidFill>
                <a:latin typeface="Fira Sans Extra Condensed"/>
                <a:ea typeface="Fira Sans Extra Condensed"/>
                <a:cs typeface="Fira Sans Extra Condensed"/>
                <a:sym typeface="Fira Sans Extra Condensed"/>
              </a:defRPr>
            </a:lvl1pPr>
            <a:lvl2pPr lvl="1">
              <a:buNone/>
              <a:defRPr>
                <a:solidFill>
                  <a:schemeClr val="dk1"/>
                </a:solidFill>
                <a:latin typeface="Fira Sans Extra Condensed"/>
                <a:ea typeface="Fira Sans Extra Condensed"/>
                <a:cs typeface="Fira Sans Extra Condensed"/>
                <a:sym typeface="Fira Sans Extra Condensed"/>
              </a:defRPr>
            </a:lvl2pPr>
            <a:lvl3pPr lvl="2">
              <a:buNone/>
              <a:defRPr>
                <a:solidFill>
                  <a:schemeClr val="dk1"/>
                </a:solidFill>
                <a:latin typeface="Fira Sans Extra Condensed"/>
                <a:ea typeface="Fira Sans Extra Condensed"/>
                <a:cs typeface="Fira Sans Extra Condensed"/>
                <a:sym typeface="Fira Sans Extra Condensed"/>
              </a:defRPr>
            </a:lvl3pPr>
            <a:lvl4pPr lvl="3">
              <a:buNone/>
              <a:defRPr>
                <a:solidFill>
                  <a:schemeClr val="dk1"/>
                </a:solidFill>
                <a:latin typeface="Fira Sans Extra Condensed"/>
                <a:ea typeface="Fira Sans Extra Condensed"/>
                <a:cs typeface="Fira Sans Extra Condensed"/>
                <a:sym typeface="Fira Sans Extra Condensed"/>
              </a:defRPr>
            </a:lvl4pPr>
            <a:lvl5pPr lvl="4">
              <a:buNone/>
              <a:defRPr>
                <a:solidFill>
                  <a:schemeClr val="dk1"/>
                </a:solidFill>
                <a:latin typeface="Fira Sans Extra Condensed"/>
                <a:ea typeface="Fira Sans Extra Condensed"/>
                <a:cs typeface="Fira Sans Extra Condensed"/>
                <a:sym typeface="Fira Sans Extra Condensed"/>
              </a:defRPr>
            </a:lvl5pPr>
            <a:lvl6pPr lvl="5">
              <a:buNone/>
              <a:defRPr>
                <a:solidFill>
                  <a:schemeClr val="dk1"/>
                </a:solidFill>
                <a:latin typeface="Fira Sans Extra Condensed"/>
                <a:ea typeface="Fira Sans Extra Condensed"/>
                <a:cs typeface="Fira Sans Extra Condensed"/>
                <a:sym typeface="Fira Sans Extra Condensed"/>
              </a:defRPr>
            </a:lvl6pPr>
            <a:lvl7pPr lvl="6">
              <a:buNone/>
              <a:defRPr>
                <a:solidFill>
                  <a:schemeClr val="dk1"/>
                </a:solidFill>
                <a:latin typeface="Fira Sans Extra Condensed"/>
                <a:ea typeface="Fira Sans Extra Condensed"/>
                <a:cs typeface="Fira Sans Extra Condensed"/>
                <a:sym typeface="Fira Sans Extra Condensed"/>
              </a:defRPr>
            </a:lvl7pPr>
            <a:lvl8pPr lvl="7">
              <a:buNone/>
              <a:defRPr>
                <a:solidFill>
                  <a:schemeClr val="dk1"/>
                </a:solidFill>
                <a:latin typeface="Fira Sans Extra Condensed"/>
                <a:ea typeface="Fira Sans Extra Condensed"/>
                <a:cs typeface="Fira Sans Extra Condensed"/>
                <a:sym typeface="Fira Sans Extra Condensed"/>
              </a:defRPr>
            </a:lvl8pPr>
            <a:lvl9pPr lvl="8">
              <a:buNone/>
              <a:defRPr>
                <a:solidFill>
                  <a:schemeClr val="dk1"/>
                </a:solidFill>
                <a:latin typeface="Fira Sans Extra Condensed"/>
                <a:ea typeface="Fira Sans Extra Condensed"/>
                <a:cs typeface="Fira Sans Extra Condensed"/>
                <a:sym typeface="Fira Sans Extra Condensed"/>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6"/>
          <p:cNvSpPr txBox="1">
            <a:spLocks noGrp="1"/>
          </p:cNvSpPr>
          <p:nvPr>
            <p:ph type="title"/>
          </p:nvPr>
        </p:nvSpPr>
        <p:spPr>
          <a:xfrm>
            <a:off x="2553825" y="409575"/>
            <a:ext cx="40368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08925"/>
            <a:ext cx="8229600" cy="608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Fira Sans Extra Condensed"/>
              <a:buChar char="●"/>
              <a:defRPr sz="1800">
                <a:solidFill>
                  <a:schemeClr val="dk2"/>
                </a:solidFill>
                <a:latin typeface="Fira Sans Extra Condensed"/>
                <a:ea typeface="Fira Sans Extra Condensed"/>
                <a:cs typeface="Fira Sans Extra Condensed"/>
                <a:sym typeface="Fira Sans Extra Condensed"/>
              </a:defRPr>
            </a:lvl1pPr>
            <a:lvl2pPr marL="914400" lvl="1" indent="-317500">
              <a:lnSpc>
                <a:spcPct val="115000"/>
              </a:lnSpc>
              <a:spcBef>
                <a:spcPts val="1600"/>
              </a:spcBef>
              <a:spcAft>
                <a:spcPts val="0"/>
              </a:spcAft>
              <a:buClr>
                <a:schemeClr val="dk2"/>
              </a:buClr>
              <a:buSzPts val="1400"/>
              <a:buFont typeface="Fira Sans Extra Condensed"/>
              <a:buChar char="○"/>
              <a:defRPr>
                <a:solidFill>
                  <a:schemeClr val="dk2"/>
                </a:solidFill>
                <a:latin typeface="Fira Sans Extra Condensed"/>
                <a:ea typeface="Fira Sans Extra Condensed"/>
                <a:cs typeface="Fira Sans Extra Condensed"/>
                <a:sym typeface="Fira Sans Extra Condensed"/>
              </a:defRPr>
            </a:lvl2pPr>
            <a:lvl3pPr marL="1371600" lvl="2" indent="-317500">
              <a:lnSpc>
                <a:spcPct val="115000"/>
              </a:lnSpc>
              <a:spcBef>
                <a:spcPts val="1600"/>
              </a:spcBef>
              <a:spcAft>
                <a:spcPts val="0"/>
              </a:spcAft>
              <a:buClr>
                <a:schemeClr val="dk2"/>
              </a:buClr>
              <a:buSzPts val="1400"/>
              <a:buFont typeface="Fira Sans Extra Condensed"/>
              <a:buChar char="■"/>
              <a:defRPr>
                <a:solidFill>
                  <a:schemeClr val="dk2"/>
                </a:solidFill>
                <a:latin typeface="Fira Sans Extra Condensed"/>
                <a:ea typeface="Fira Sans Extra Condensed"/>
                <a:cs typeface="Fira Sans Extra Condensed"/>
                <a:sym typeface="Fira Sans Extra Condensed"/>
              </a:defRPr>
            </a:lvl3pPr>
            <a:lvl4pPr marL="1828800" lvl="3" indent="-317500">
              <a:lnSpc>
                <a:spcPct val="115000"/>
              </a:lnSpc>
              <a:spcBef>
                <a:spcPts val="1600"/>
              </a:spcBef>
              <a:spcAft>
                <a:spcPts val="0"/>
              </a:spcAft>
              <a:buClr>
                <a:schemeClr val="dk2"/>
              </a:buClr>
              <a:buSzPts val="1400"/>
              <a:buFont typeface="Fira Sans Extra Condensed"/>
              <a:buChar char="●"/>
              <a:defRPr>
                <a:solidFill>
                  <a:schemeClr val="dk2"/>
                </a:solidFill>
                <a:latin typeface="Fira Sans Extra Condensed"/>
                <a:ea typeface="Fira Sans Extra Condensed"/>
                <a:cs typeface="Fira Sans Extra Condensed"/>
                <a:sym typeface="Fira Sans Extra Condensed"/>
              </a:defRPr>
            </a:lvl4pPr>
            <a:lvl5pPr marL="2286000" lvl="4" indent="-317500">
              <a:lnSpc>
                <a:spcPct val="115000"/>
              </a:lnSpc>
              <a:spcBef>
                <a:spcPts val="1600"/>
              </a:spcBef>
              <a:spcAft>
                <a:spcPts val="0"/>
              </a:spcAft>
              <a:buClr>
                <a:schemeClr val="dk2"/>
              </a:buClr>
              <a:buSzPts val="1400"/>
              <a:buFont typeface="Fira Sans Extra Condensed"/>
              <a:buChar char="○"/>
              <a:defRPr>
                <a:solidFill>
                  <a:schemeClr val="dk2"/>
                </a:solidFill>
                <a:latin typeface="Fira Sans Extra Condensed"/>
                <a:ea typeface="Fira Sans Extra Condensed"/>
                <a:cs typeface="Fira Sans Extra Condensed"/>
                <a:sym typeface="Fira Sans Extra Condensed"/>
              </a:defRPr>
            </a:lvl5pPr>
            <a:lvl6pPr marL="2743200" lvl="5" indent="-317500">
              <a:lnSpc>
                <a:spcPct val="115000"/>
              </a:lnSpc>
              <a:spcBef>
                <a:spcPts val="1600"/>
              </a:spcBef>
              <a:spcAft>
                <a:spcPts val="0"/>
              </a:spcAft>
              <a:buClr>
                <a:schemeClr val="dk2"/>
              </a:buClr>
              <a:buSzPts val="1400"/>
              <a:buFont typeface="Fira Sans Extra Condensed"/>
              <a:buChar char="■"/>
              <a:defRPr>
                <a:solidFill>
                  <a:schemeClr val="dk2"/>
                </a:solidFill>
                <a:latin typeface="Fira Sans Extra Condensed"/>
                <a:ea typeface="Fira Sans Extra Condensed"/>
                <a:cs typeface="Fira Sans Extra Condensed"/>
                <a:sym typeface="Fira Sans Extra Condensed"/>
              </a:defRPr>
            </a:lvl6pPr>
            <a:lvl7pPr marL="3200400" lvl="6" indent="-317500">
              <a:lnSpc>
                <a:spcPct val="115000"/>
              </a:lnSpc>
              <a:spcBef>
                <a:spcPts val="1600"/>
              </a:spcBef>
              <a:spcAft>
                <a:spcPts val="0"/>
              </a:spcAft>
              <a:buClr>
                <a:schemeClr val="dk2"/>
              </a:buClr>
              <a:buSzPts val="1400"/>
              <a:buFont typeface="Fira Sans Extra Condensed"/>
              <a:buChar char="●"/>
              <a:defRPr>
                <a:solidFill>
                  <a:schemeClr val="dk2"/>
                </a:solidFill>
                <a:latin typeface="Fira Sans Extra Condensed"/>
                <a:ea typeface="Fira Sans Extra Condensed"/>
                <a:cs typeface="Fira Sans Extra Condensed"/>
                <a:sym typeface="Fira Sans Extra Condensed"/>
              </a:defRPr>
            </a:lvl7pPr>
            <a:lvl8pPr marL="3657600" lvl="7" indent="-317500">
              <a:lnSpc>
                <a:spcPct val="115000"/>
              </a:lnSpc>
              <a:spcBef>
                <a:spcPts val="1600"/>
              </a:spcBef>
              <a:spcAft>
                <a:spcPts val="0"/>
              </a:spcAft>
              <a:buClr>
                <a:schemeClr val="dk2"/>
              </a:buClr>
              <a:buSzPts val="1400"/>
              <a:buFont typeface="Fira Sans Extra Condensed"/>
              <a:buChar char="○"/>
              <a:defRPr>
                <a:solidFill>
                  <a:schemeClr val="dk2"/>
                </a:solidFill>
                <a:latin typeface="Fira Sans Extra Condensed"/>
                <a:ea typeface="Fira Sans Extra Condensed"/>
                <a:cs typeface="Fira Sans Extra Condensed"/>
                <a:sym typeface="Fira Sans Extra Condensed"/>
              </a:defRPr>
            </a:lvl8pPr>
            <a:lvl9pPr marL="4114800" lvl="8" indent="-317500">
              <a:lnSpc>
                <a:spcPct val="115000"/>
              </a:lnSpc>
              <a:spcBef>
                <a:spcPts val="1600"/>
              </a:spcBef>
              <a:spcAft>
                <a:spcPts val="1600"/>
              </a:spcAft>
              <a:buClr>
                <a:schemeClr val="dk2"/>
              </a:buClr>
              <a:buSzPts val="1400"/>
              <a:buFont typeface="Fira Sans Extra Condensed"/>
              <a:buChar char="■"/>
              <a:defRPr>
                <a:solidFill>
                  <a:schemeClr val="dk2"/>
                </a:solidFill>
                <a:latin typeface="Fira Sans Extra Condensed"/>
                <a:ea typeface="Fira Sans Extra Condensed"/>
                <a:cs typeface="Fira Sans Extra Condensed"/>
                <a:sym typeface="Fira Sans Extra Condensed"/>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4382075" y="2692825"/>
            <a:ext cx="4518300" cy="1726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300" b="1" dirty="0"/>
              <a:t>Advanced Topics in Information Systems</a:t>
            </a:r>
            <a:endParaRPr sz="2300" b="1" dirty="0"/>
          </a:p>
        </p:txBody>
      </p:sp>
      <p:sp>
        <p:nvSpPr>
          <p:cNvPr id="55" name="Google Shape;55;p13"/>
          <p:cNvSpPr txBox="1">
            <a:spLocks noGrp="1"/>
          </p:cNvSpPr>
          <p:nvPr>
            <p:ph type="ctrTitle"/>
          </p:nvPr>
        </p:nvSpPr>
        <p:spPr>
          <a:xfrm>
            <a:off x="3806775" y="551025"/>
            <a:ext cx="5232600" cy="1726200"/>
          </a:xfrm>
          <a:prstGeom prst="rect">
            <a:avLst/>
          </a:prstGeom>
        </p:spPr>
        <p:txBody>
          <a:bodyPr spcFirstLastPara="1" wrap="square" lIns="91425" tIns="91425" rIns="91425" bIns="91425" anchor="t" anchorCtr="0">
            <a:noAutofit/>
          </a:bodyPr>
          <a:lstStyle/>
          <a:p>
            <a:pPr marL="0" lvl="0" indent="0" algn="r" rtl="0">
              <a:lnSpc>
                <a:spcPct val="115000"/>
              </a:lnSpc>
              <a:spcBef>
                <a:spcPts val="0"/>
              </a:spcBef>
              <a:spcAft>
                <a:spcPts val="0"/>
              </a:spcAft>
              <a:buClr>
                <a:schemeClr val="dk1"/>
              </a:buClr>
              <a:buSzPts val="1100"/>
              <a:buFont typeface="Arial"/>
              <a:buNone/>
            </a:pPr>
            <a:r>
              <a:rPr lang="en" sz="5100" b="1">
                <a:latin typeface="Fira Sans"/>
                <a:ea typeface="Fira Sans"/>
                <a:cs typeface="Fira Sans"/>
                <a:sym typeface="Fira Sans"/>
              </a:rPr>
              <a:t>24 SEVEN EXPANSION PLAN</a:t>
            </a:r>
            <a:endParaRPr sz="6700"/>
          </a:p>
        </p:txBody>
      </p:sp>
      <p:pic>
        <p:nvPicPr>
          <p:cNvPr id="56" name="Google Shape;56;p13"/>
          <p:cNvPicPr preferRelativeResize="0"/>
          <p:nvPr/>
        </p:nvPicPr>
        <p:blipFill rotWithShape="1">
          <a:blip r:embed="rId3">
            <a:alphaModFix/>
          </a:blip>
          <a:srcRect l="10784" t="12178" r="10784" b="12178"/>
          <a:stretch/>
        </p:blipFill>
        <p:spPr>
          <a:xfrm>
            <a:off x="344175" y="1040045"/>
            <a:ext cx="3462600" cy="3339600"/>
          </a:xfrm>
          <a:prstGeom prst="ellipse">
            <a:avLst/>
          </a:prstGeom>
          <a:noFill/>
          <a:ln w="38100" cap="flat" cmpd="sng">
            <a:solidFill>
              <a:schemeClr val="dk2"/>
            </a:solidFill>
            <a:prstDash val="solid"/>
            <a:round/>
            <a:headEnd type="none" w="sm" len="sm"/>
            <a:tailEnd type="none" w="sm" len="sm"/>
          </a:ln>
        </p:spPr>
      </p:pic>
      <p:sp>
        <p:nvSpPr>
          <p:cNvPr id="57" name="Google Shape;57;p13"/>
          <p:cNvSpPr txBox="1"/>
          <p:nvPr/>
        </p:nvSpPr>
        <p:spPr>
          <a:xfrm>
            <a:off x="5541900" y="4834625"/>
            <a:ext cx="3602100" cy="204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chemeClr val="dk2"/>
                </a:solidFill>
                <a:latin typeface="Fira Sans Extra Condensed"/>
                <a:ea typeface="Fira Sans Extra Condensed"/>
                <a:cs typeface="Fira Sans Extra Condensed"/>
                <a:sym typeface="Fira Sans Extra Condensed"/>
              </a:rPr>
              <a:t>*logo was generated with open AI</a:t>
            </a:r>
            <a:endParaRPr sz="1000">
              <a:solidFill>
                <a:schemeClr val="dk2"/>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p:nvPr/>
        </p:nvSpPr>
        <p:spPr>
          <a:xfrm>
            <a:off x="5646675" y="0"/>
            <a:ext cx="3507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181" name="Google Shape;18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82" name="Google Shape;182;p22"/>
          <p:cNvSpPr txBox="1">
            <a:spLocks noGrp="1"/>
          </p:cNvSpPr>
          <p:nvPr>
            <p:ph type="ctrTitle" idx="4294967295"/>
          </p:nvPr>
        </p:nvSpPr>
        <p:spPr>
          <a:xfrm>
            <a:off x="849625" y="2213800"/>
            <a:ext cx="4525500" cy="17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200"/>
              <a:t>SECTION 3 : USE CASE 1 - OPTIMAL LOCATION</a:t>
            </a:r>
            <a:endParaRPr sz="5200"/>
          </a:p>
        </p:txBody>
      </p:sp>
      <p:sp>
        <p:nvSpPr>
          <p:cNvPr id="183" name="Google Shape;183;p22"/>
          <p:cNvSpPr/>
          <p:nvPr/>
        </p:nvSpPr>
        <p:spPr>
          <a:xfrm>
            <a:off x="283125" y="2285200"/>
            <a:ext cx="259500" cy="2333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pic>
        <p:nvPicPr>
          <p:cNvPr id="184" name="Google Shape;184;p22"/>
          <p:cNvPicPr preferRelativeResize="0"/>
          <p:nvPr/>
        </p:nvPicPr>
        <p:blipFill rotWithShape="1">
          <a:blip r:embed="rId3">
            <a:alphaModFix/>
          </a:blip>
          <a:srcRect l="10784" t="12178" r="10784" b="12178"/>
          <a:stretch/>
        </p:blipFill>
        <p:spPr>
          <a:xfrm>
            <a:off x="6156675" y="1774199"/>
            <a:ext cx="2487600" cy="2399100"/>
          </a:xfrm>
          <a:prstGeom prst="ellipse">
            <a:avLst/>
          </a:prstGeom>
          <a:noFill/>
          <a:ln w="38100"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p:nvPr/>
        </p:nvSpPr>
        <p:spPr>
          <a:xfrm>
            <a:off x="8472458" y="4663242"/>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11</a:t>
            </a:fld>
            <a:endParaRPr sz="1000">
              <a:solidFill>
                <a:srgbClr val="000000"/>
              </a:solidFill>
              <a:latin typeface="Fira Sans Extra Condensed"/>
              <a:ea typeface="Fira Sans Extra Condensed"/>
              <a:cs typeface="Fira Sans Extra Condensed"/>
              <a:sym typeface="Fira Sans Extra Condensed"/>
            </a:endParaRPr>
          </a:p>
        </p:txBody>
      </p:sp>
      <p:sp>
        <p:nvSpPr>
          <p:cNvPr id="190" name="Google Shape;190;p23"/>
          <p:cNvSpPr txBox="1">
            <a:spLocks noGrp="1"/>
          </p:cNvSpPr>
          <p:nvPr>
            <p:ph type="title" idx="4294967295"/>
          </p:nvPr>
        </p:nvSpPr>
        <p:spPr>
          <a:xfrm>
            <a:off x="637575" y="237700"/>
            <a:ext cx="75441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Description &amp; KPI’s</a:t>
            </a:r>
            <a:endParaRPr/>
          </a:p>
        </p:txBody>
      </p:sp>
      <p:sp>
        <p:nvSpPr>
          <p:cNvPr id="191" name="Google Shape;191;p23"/>
          <p:cNvSpPr/>
          <p:nvPr/>
        </p:nvSpPr>
        <p:spPr>
          <a:xfrm>
            <a:off x="375050" y="237700"/>
            <a:ext cx="167700" cy="522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192" name="Google Shape;192;p23"/>
          <p:cNvSpPr txBox="1"/>
          <p:nvPr/>
        </p:nvSpPr>
        <p:spPr>
          <a:xfrm>
            <a:off x="375050" y="1038600"/>
            <a:ext cx="8278800" cy="3324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2000" b="1">
                <a:solidFill>
                  <a:schemeClr val="dk1"/>
                </a:solidFill>
                <a:latin typeface="Fira Sans Extra Condensed"/>
                <a:ea typeface="Fira Sans Extra Condensed"/>
                <a:cs typeface="Fira Sans Extra Condensed"/>
                <a:sym typeface="Fira Sans Extra Condensed"/>
              </a:rPr>
              <a:t>Description: </a:t>
            </a:r>
            <a:r>
              <a:rPr lang="en" sz="2000">
                <a:solidFill>
                  <a:schemeClr val="dk1"/>
                </a:solidFill>
                <a:latin typeface="Fira Sans Extra Condensed"/>
                <a:ea typeface="Fira Sans Extra Condensed"/>
                <a:cs typeface="Fira Sans Extra Condensed"/>
                <a:sym typeface="Fira Sans Extra Condensed"/>
              </a:rPr>
              <a:t>The Optimal Location Dashboard is designed to guide 24 Seven in identifying strategic locations for expansion by analyzing multiple data points, including current store locations, median household income, university presence, and competition density. </a:t>
            </a:r>
            <a:endParaRPr sz="2000">
              <a:solidFill>
                <a:schemeClr val="dk1"/>
              </a:solidFill>
              <a:latin typeface="Fira Sans Extra Condensed"/>
              <a:ea typeface="Fira Sans Extra Condensed"/>
              <a:cs typeface="Fira Sans Extra Condensed"/>
              <a:sym typeface="Fira Sans Extra Condensed"/>
            </a:endParaRPr>
          </a:p>
          <a:p>
            <a:pPr marL="0" lvl="0" indent="0" algn="just" rtl="0">
              <a:lnSpc>
                <a:spcPct val="115000"/>
              </a:lnSpc>
              <a:spcBef>
                <a:spcPts val="0"/>
              </a:spcBef>
              <a:spcAft>
                <a:spcPts val="0"/>
              </a:spcAft>
              <a:buNone/>
            </a:pPr>
            <a:endParaRPr sz="2000">
              <a:solidFill>
                <a:schemeClr val="dk1"/>
              </a:solidFill>
              <a:latin typeface="Fira Sans Extra Condensed"/>
              <a:ea typeface="Fira Sans Extra Condensed"/>
              <a:cs typeface="Fira Sans Extra Condensed"/>
              <a:sym typeface="Fira Sans Extra Condensed"/>
            </a:endParaRPr>
          </a:p>
          <a:p>
            <a:pPr marL="457200" lvl="0" indent="-355600" algn="just"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KPI 1: Existing Store Distribution</a:t>
            </a:r>
            <a:endParaRPr sz="2000">
              <a:solidFill>
                <a:schemeClr val="dk1"/>
              </a:solidFill>
              <a:latin typeface="Fira Sans Extra Condensed"/>
              <a:ea typeface="Fira Sans Extra Condensed"/>
              <a:cs typeface="Fira Sans Extra Condensed"/>
              <a:sym typeface="Fira Sans Extra Condensed"/>
            </a:endParaRPr>
          </a:p>
          <a:p>
            <a:pPr marL="457200" lvl="0" indent="-355600" algn="just"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KPI 2: Provincial Economic and Educational Indicators</a:t>
            </a:r>
            <a:endParaRPr sz="2000">
              <a:solidFill>
                <a:schemeClr val="dk1"/>
              </a:solidFill>
              <a:latin typeface="Fira Sans Extra Condensed"/>
              <a:ea typeface="Fira Sans Extra Condensed"/>
              <a:cs typeface="Fira Sans Extra Condensed"/>
              <a:sym typeface="Fira Sans Extra Condensed"/>
            </a:endParaRPr>
          </a:p>
          <a:p>
            <a:pPr marL="457200" lvl="0" indent="-355600" algn="just"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KPI 3: Population Density Versus Competition</a:t>
            </a:r>
            <a:endParaRPr sz="2000">
              <a:solidFill>
                <a:schemeClr val="dk1"/>
              </a:solidFill>
              <a:latin typeface="Fira Sans Extra Condensed"/>
              <a:ea typeface="Fira Sans Extra Condensed"/>
              <a:cs typeface="Fira Sans Extra Condensed"/>
              <a:sym typeface="Fira Sans Extra Condensed"/>
            </a:endParaRPr>
          </a:p>
          <a:p>
            <a:pPr marL="0" lvl="0" indent="457200" algn="just" rtl="0">
              <a:lnSpc>
                <a:spcPct val="115000"/>
              </a:lnSpc>
              <a:spcBef>
                <a:spcPts val="0"/>
              </a:spcBef>
              <a:spcAft>
                <a:spcPts val="0"/>
              </a:spcAft>
              <a:buNone/>
            </a:pPr>
            <a:endParaRPr sz="2000" i="1">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p:nvPr/>
        </p:nvSpPr>
        <p:spPr>
          <a:xfrm>
            <a:off x="8472458" y="4663242"/>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12</a:t>
            </a:fld>
            <a:endParaRPr sz="1000">
              <a:solidFill>
                <a:srgbClr val="000000"/>
              </a:solidFill>
              <a:latin typeface="Fira Sans Extra Condensed"/>
              <a:ea typeface="Fira Sans Extra Condensed"/>
              <a:cs typeface="Fira Sans Extra Condensed"/>
              <a:sym typeface="Fira Sans Extra Condensed"/>
            </a:endParaRPr>
          </a:p>
        </p:txBody>
      </p:sp>
      <p:sp>
        <p:nvSpPr>
          <p:cNvPr id="198" name="Google Shape;198;p24"/>
          <p:cNvSpPr/>
          <p:nvPr/>
        </p:nvSpPr>
        <p:spPr>
          <a:xfrm>
            <a:off x="375050" y="237700"/>
            <a:ext cx="167700" cy="522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pic>
        <p:nvPicPr>
          <p:cNvPr id="199" name="Google Shape;199;p24"/>
          <p:cNvPicPr preferRelativeResize="0"/>
          <p:nvPr/>
        </p:nvPicPr>
        <p:blipFill>
          <a:blip r:embed="rId3">
            <a:alphaModFix/>
          </a:blip>
          <a:stretch>
            <a:fillRect/>
          </a:stretch>
        </p:blipFill>
        <p:spPr>
          <a:xfrm>
            <a:off x="916225" y="865525"/>
            <a:ext cx="7265462" cy="4078401"/>
          </a:xfrm>
          <a:prstGeom prst="rect">
            <a:avLst/>
          </a:prstGeom>
          <a:noFill/>
          <a:ln w="9525" cap="flat" cmpd="sng">
            <a:solidFill>
              <a:schemeClr val="dk2"/>
            </a:solidFill>
            <a:prstDash val="solid"/>
            <a:round/>
            <a:headEnd type="none" w="sm" len="sm"/>
            <a:tailEnd type="none" w="sm" len="sm"/>
          </a:ln>
        </p:spPr>
      </p:pic>
      <p:sp>
        <p:nvSpPr>
          <p:cNvPr id="200" name="Google Shape;200;p24"/>
          <p:cNvSpPr txBox="1">
            <a:spLocks noGrp="1"/>
          </p:cNvSpPr>
          <p:nvPr>
            <p:ph type="title" idx="4294967295"/>
          </p:nvPr>
        </p:nvSpPr>
        <p:spPr>
          <a:xfrm>
            <a:off x="637575" y="237700"/>
            <a:ext cx="75441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Dashboard Extract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p:nvPr/>
        </p:nvSpPr>
        <p:spPr>
          <a:xfrm>
            <a:off x="5646675" y="0"/>
            <a:ext cx="3507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206" name="Google Shape;20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07" name="Google Shape;207;p25"/>
          <p:cNvSpPr txBox="1">
            <a:spLocks noGrp="1"/>
          </p:cNvSpPr>
          <p:nvPr>
            <p:ph type="ctrTitle" idx="4294967295"/>
          </p:nvPr>
        </p:nvSpPr>
        <p:spPr>
          <a:xfrm>
            <a:off x="849625" y="2213800"/>
            <a:ext cx="4525500" cy="17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200"/>
              <a:t>SECTION 4 : USE CASE 2 - SALES TRENDS</a:t>
            </a:r>
            <a:endParaRPr sz="5200"/>
          </a:p>
        </p:txBody>
      </p:sp>
      <p:sp>
        <p:nvSpPr>
          <p:cNvPr id="208" name="Google Shape;208;p25"/>
          <p:cNvSpPr/>
          <p:nvPr/>
        </p:nvSpPr>
        <p:spPr>
          <a:xfrm>
            <a:off x="283125" y="2285200"/>
            <a:ext cx="259500" cy="2333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pic>
        <p:nvPicPr>
          <p:cNvPr id="209" name="Google Shape;209;p25"/>
          <p:cNvPicPr preferRelativeResize="0"/>
          <p:nvPr/>
        </p:nvPicPr>
        <p:blipFill rotWithShape="1">
          <a:blip r:embed="rId3">
            <a:alphaModFix/>
          </a:blip>
          <a:srcRect l="10784" t="12178" r="10784" b="12178"/>
          <a:stretch/>
        </p:blipFill>
        <p:spPr>
          <a:xfrm>
            <a:off x="6156675" y="1774199"/>
            <a:ext cx="2487600" cy="2399100"/>
          </a:xfrm>
          <a:prstGeom prst="ellipse">
            <a:avLst/>
          </a:prstGeom>
          <a:noFill/>
          <a:ln w="38100"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p:nvPr/>
        </p:nvSpPr>
        <p:spPr>
          <a:xfrm>
            <a:off x="8472458" y="4663242"/>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14</a:t>
            </a:fld>
            <a:endParaRPr sz="1000">
              <a:solidFill>
                <a:srgbClr val="000000"/>
              </a:solidFill>
              <a:latin typeface="Fira Sans Extra Condensed"/>
              <a:ea typeface="Fira Sans Extra Condensed"/>
              <a:cs typeface="Fira Sans Extra Condensed"/>
              <a:sym typeface="Fira Sans Extra Condensed"/>
            </a:endParaRPr>
          </a:p>
        </p:txBody>
      </p:sp>
      <p:sp>
        <p:nvSpPr>
          <p:cNvPr id="215" name="Google Shape;215;p26"/>
          <p:cNvSpPr/>
          <p:nvPr/>
        </p:nvSpPr>
        <p:spPr>
          <a:xfrm>
            <a:off x="375050" y="237700"/>
            <a:ext cx="167700" cy="522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216" name="Google Shape;216;p26"/>
          <p:cNvSpPr txBox="1"/>
          <p:nvPr/>
        </p:nvSpPr>
        <p:spPr>
          <a:xfrm>
            <a:off x="375050" y="1038600"/>
            <a:ext cx="8278800" cy="3678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2000" b="1">
                <a:solidFill>
                  <a:schemeClr val="dk1"/>
                </a:solidFill>
                <a:latin typeface="Fira Sans Extra Condensed"/>
                <a:ea typeface="Fira Sans Extra Condensed"/>
                <a:cs typeface="Fira Sans Extra Condensed"/>
                <a:sym typeface="Fira Sans Extra Condensed"/>
              </a:rPr>
              <a:t>Description: </a:t>
            </a:r>
            <a:r>
              <a:rPr lang="en" sz="2000">
                <a:solidFill>
                  <a:schemeClr val="dk1"/>
                </a:solidFill>
                <a:latin typeface="Fira Sans Extra Condensed"/>
                <a:ea typeface="Fira Sans Extra Condensed"/>
                <a:cs typeface="Fira Sans Extra Condensed"/>
                <a:sym typeface="Fira Sans Extra Condensed"/>
              </a:rPr>
              <a:t>The Sales Trend Analysis Dashboard serves as a focal point for understanding 24 Seven's performance over time. It combines historical sales data, customer demographics, and regional sales information to provide a better view of the company's sales dynamics. </a:t>
            </a:r>
            <a:endParaRPr sz="2000">
              <a:solidFill>
                <a:schemeClr val="dk1"/>
              </a:solidFill>
              <a:latin typeface="Fira Sans Extra Condensed"/>
              <a:ea typeface="Fira Sans Extra Condensed"/>
              <a:cs typeface="Fira Sans Extra Condensed"/>
              <a:sym typeface="Fira Sans Extra Condensed"/>
            </a:endParaRPr>
          </a:p>
          <a:p>
            <a:pPr marL="0" lvl="0" indent="0" algn="just" rtl="0">
              <a:lnSpc>
                <a:spcPct val="115000"/>
              </a:lnSpc>
              <a:spcBef>
                <a:spcPts val="0"/>
              </a:spcBef>
              <a:spcAft>
                <a:spcPts val="0"/>
              </a:spcAft>
              <a:buNone/>
            </a:pPr>
            <a:endParaRPr sz="2000">
              <a:solidFill>
                <a:schemeClr val="dk1"/>
              </a:solidFill>
              <a:latin typeface="Fira Sans Extra Condensed"/>
              <a:ea typeface="Fira Sans Extra Condensed"/>
              <a:cs typeface="Fira Sans Extra Condensed"/>
              <a:sym typeface="Fira Sans Extra Condensed"/>
            </a:endParaRPr>
          </a:p>
          <a:p>
            <a:pPr marL="457200" lvl="0" indent="-355600" algn="just"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KPI 1: Sales Performance Over Time</a:t>
            </a:r>
            <a:endParaRPr sz="2000">
              <a:solidFill>
                <a:schemeClr val="dk1"/>
              </a:solidFill>
              <a:latin typeface="Fira Sans Extra Condensed"/>
              <a:ea typeface="Fira Sans Extra Condensed"/>
              <a:cs typeface="Fira Sans Extra Condensed"/>
              <a:sym typeface="Fira Sans Extra Condensed"/>
            </a:endParaRPr>
          </a:p>
          <a:p>
            <a:pPr marL="457200" lvl="0" indent="-355600" algn="just"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KPI 2: Customer Engagement by Product Category</a:t>
            </a:r>
            <a:endParaRPr sz="2000">
              <a:solidFill>
                <a:schemeClr val="dk1"/>
              </a:solidFill>
              <a:latin typeface="Fira Sans Extra Condensed"/>
              <a:ea typeface="Fira Sans Extra Condensed"/>
              <a:cs typeface="Fira Sans Extra Condensed"/>
              <a:sym typeface="Fira Sans Extra Condensed"/>
            </a:endParaRPr>
          </a:p>
          <a:p>
            <a:pPr marL="457200" lvl="0" indent="-355600" algn="just"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KPI 3: Demographic Sales Analysis</a:t>
            </a:r>
            <a:endParaRPr sz="2000">
              <a:solidFill>
                <a:schemeClr val="dk1"/>
              </a:solidFill>
              <a:latin typeface="Fira Sans Extra Condensed"/>
              <a:ea typeface="Fira Sans Extra Condensed"/>
              <a:cs typeface="Fira Sans Extra Condensed"/>
              <a:sym typeface="Fira Sans Extra Condensed"/>
            </a:endParaRPr>
          </a:p>
          <a:p>
            <a:pPr marL="457200" lvl="0" indent="-355600" algn="just"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KPI 4: Regional Sales Distribution</a:t>
            </a:r>
            <a:endParaRPr sz="2000">
              <a:solidFill>
                <a:schemeClr val="dk1"/>
              </a:solidFill>
              <a:latin typeface="Fira Sans Extra Condensed"/>
              <a:ea typeface="Fira Sans Extra Condensed"/>
              <a:cs typeface="Fira Sans Extra Condensed"/>
              <a:sym typeface="Fira Sans Extra Condensed"/>
            </a:endParaRPr>
          </a:p>
          <a:p>
            <a:pPr marL="0" lvl="0" indent="457200" algn="just" rtl="0">
              <a:lnSpc>
                <a:spcPct val="115000"/>
              </a:lnSpc>
              <a:spcBef>
                <a:spcPts val="0"/>
              </a:spcBef>
              <a:spcAft>
                <a:spcPts val="0"/>
              </a:spcAft>
              <a:buNone/>
            </a:pPr>
            <a:endParaRPr sz="2000" i="1">
              <a:solidFill>
                <a:schemeClr val="dk1"/>
              </a:solidFill>
              <a:latin typeface="Fira Sans Extra Condensed"/>
              <a:ea typeface="Fira Sans Extra Condensed"/>
              <a:cs typeface="Fira Sans Extra Condensed"/>
              <a:sym typeface="Fira Sans Extra Condensed"/>
            </a:endParaRPr>
          </a:p>
        </p:txBody>
      </p:sp>
      <p:sp>
        <p:nvSpPr>
          <p:cNvPr id="217" name="Google Shape;217;p26"/>
          <p:cNvSpPr txBox="1">
            <a:spLocks noGrp="1"/>
          </p:cNvSpPr>
          <p:nvPr>
            <p:ph type="title" idx="4294967295"/>
          </p:nvPr>
        </p:nvSpPr>
        <p:spPr>
          <a:xfrm>
            <a:off x="637575" y="237700"/>
            <a:ext cx="75441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Description &amp; KPI’s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p:nvPr/>
        </p:nvSpPr>
        <p:spPr>
          <a:xfrm>
            <a:off x="8472458" y="4663242"/>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15</a:t>
            </a:fld>
            <a:endParaRPr sz="1000">
              <a:solidFill>
                <a:srgbClr val="000000"/>
              </a:solidFill>
              <a:latin typeface="Fira Sans Extra Condensed"/>
              <a:ea typeface="Fira Sans Extra Condensed"/>
              <a:cs typeface="Fira Sans Extra Condensed"/>
              <a:sym typeface="Fira Sans Extra Condensed"/>
            </a:endParaRPr>
          </a:p>
        </p:txBody>
      </p:sp>
      <p:sp>
        <p:nvSpPr>
          <p:cNvPr id="223" name="Google Shape;223;p27"/>
          <p:cNvSpPr txBox="1">
            <a:spLocks noGrp="1"/>
          </p:cNvSpPr>
          <p:nvPr>
            <p:ph type="title" idx="4294967295"/>
          </p:nvPr>
        </p:nvSpPr>
        <p:spPr>
          <a:xfrm>
            <a:off x="637575" y="237700"/>
            <a:ext cx="75441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Dashboard Extract</a:t>
            </a:r>
            <a:endParaRPr/>
          </a:p>
        </p:txBody>
      </p:sp>
      <p:sp>
        <p:nvSpPr>
          <p:cNvPr id="224" name="Google Shape;224;p27"/>
          <p:cNvSpPr/>
          <p:nvPr/>
        </p:nvSpPr>
        <p:spPr>
          <a:xfrm>
            <a:off x="375050" y="237700"/>
            <a:ext cx="167700" cy="522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pic>
        <p:nvPicPr>
          <p:cNvPr id="225" name="Google Shape;225;p27"/>
          <p:cNvPicPr preferRelativeResize="0"/>
          <p:nvPr/>
        </p:nvPicPr>
        <p:blipFill>
          <a:blip r:embed="rId3">
            <a:alphaModFix/>
          </a:blip>
          <a:stretch>
            <a:fillRect/>
          </a:stretch>
        </p:blipFill>
        <p:spPr>
          <a:xfrm>
            <a:off x="1047188" y="929903"/>
            <a:ext cx="7049624" cy="3935372"/>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p:nvPr/>
        </p:nvSpPr>
        <p:spPr>
          <a:xfrm>
            <a:off x="5851325" y="0"/>
            <a:ext cx="3303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231" name="Google Shape;231;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32" name="Google Shape;232;p28"/>
          <p:cNvSpPr txBox="1">
            <a:spLocks noGrp="1"/>
          </p:cNvSpPr>
          <p:nvPr>
            <p:ph type="ctrTitle" idx="4294967295"/>
          </p:nvPr>
        </p:nvSpPr>
        <p:spPr>
          <a:xfrm>
            <a:off x="652775" y="2213800"/>
            <a:ext cx="5390400" cy="26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200"/>
              <a:t>SECTION 5 : USE CASE 3 - FORECASTING SALES</a:t>
            </a:r>
            <a:endParaRPr sz="5200"/>
          </a:p>
        </p:txBody>
      </p:sp>
      <p:sp>
        <p:nvSpPr>
          <p:cNvPr id="233" name="Google Shape;233;p28"/>
          <p:cNvSpPr/>
          <p:nvPr/>
        </p:nvSpPr>
        <p:spPr>
          <a:xfrm>
            <a:off x="283125" y="2285200"/>
            <a:ext cx="259500" cy="23331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pic>
        <p:nvPicPr>
          <p:cNvPr id="234" name="Google Shape;234;p28"/>
          <p:cNvPicPr preferRelativeResize="0"/>
          <p:nvPr/>
        </p:nvPicPr>
        <p:blipFill rotWithShape="1">
          <a:blip r:embed="rId3">
            <a:alphaModFix/>
          </a:blip>
          <a:srcRect l="10784" t="12178" r="10784" b="12178"/>
          <a:stretch/>
        </p:blipFill>
        <p:spPr>
          <a:xfrm>
            <a:off x="6259025" y="1766349"/>
            <a:ext cx="2487600" cy="2399100"/>
          </a:xfrm>
          <a:prstGeom prst="ellipse">
            <a:avLst/>
          </a:prstGeom>
          <a:noFill/>
          <a:ln w="38100" cap="flat" cmpd="sng">
            <a:solidFill>
              <a:schemeClr val="dk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p:nvPr/>
        </p:nvSpPr>
        <p:spPr>
          <a:xfrm>
            <a:off x="8472458" y="4663242"/>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17</a:t>
            </a:fld>
            <a:endParaRPr sz="1000">
              <a:solidFill>
                <a:srgbClr val="000000"/>
              </a:solidFill>
              <a:latin typeface="Fira Sans Extra Condensed"/>
              <a:ea typeface="Fira Sans Extra Condensed"/>
              <a:cs typeface="Fira Sans Extra Condensed"/>
              <a:sym typeface="Fira Sans Extra Condensed"/>
            </a:endParaRPr>
          </a:p>
        </p:txBody>
      </p:sp>
      <p:sp>
        <p:nvSpPr>
          <p:cNvPr id="240" name="Google Shape;240;p29"/>
          <p:cNvSpPr txBox="1"/>
          <p:nvPr/>
        </p:nvSpPr>
        <p:spPr>
          <a:xfrm>
            <a:off x="375050" y="1038600"/>
            <a:ext cx="8278800" cy="3678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2000" b="1">
                <a:solidFill>
                  <a:schemeClr val="dk1"/>
                </a:solidFill>
                <a:latin typeface="Fira Sans Extra Condensed"/>
                <a:ea typeface="Fira Sans Extra Condensed"/>
                <a:cs typeface="Fira Sans Extra Condensed"/>
                <a:sym typeface="Fira Sans Extra Condensed"/>
              </a:rPr>
              <a:t>Description: </a:t>
            </a:r>
            <a:r>
              <a:rPr lang="en" sz="2000">
                <a:solidFill>
                  <a:schemeClr val="dk1"/>
                </a:solidFill>
                <a:latin typeface="Fira Sans Extra Condensed"/>
                <a:ea typeface="Fira Sans Extra Condensed"/>
                <a:cs typeface="Fira Sans Extra Condensed"/>
                <a:sym typeface="Fira Sans Extra Condensed"/>
              </a:rPr>
              <a:t>This dashboard is a tool developed to assist 24 Seven in forecasting sales demand and conducting scenario analysis for potential new store openings across Canada. It integrates advanced predictive analytics to estimate demand and allows stakeholders to interactively model various 'what-if' scenarios by adjusting discount rates and demand changes.</a:t>
            </a:r>
            <a:endParaRPr sz="2000">
              <a:solidFill>
                <a:schemeClr val="dk1"/>
              </a:solidFill>
              <a:latin typeface="Fira Sans Extra Condensed"/>
              <a:ea typeface="Fira Sans Extra Condensed"/>
              <a:cs typeface="Fira Sans Extra Condensed"/>
              <a:sym typeface="Fira Sans Extra Condensed"/>
            </a:endParaRPr>
          </a:p>
          <a:p>
            <a:pPr marL="0" lvl="0" indent="0" algn="just" rtl="0">
              <a:lnSpc>
                <a:spcPct val="115000"/>
              </a:lnSpc>
              <a:spcBef>
                <a:spcPts val="0"/>
              </a:spcBef>
              <a:spcAft>
                <a:spcPts val="0"/>
              </a:spcAft>
              <a:buNone/>
            </a:pPr>
            <a:endParaRPr sz="2000">
              <a:solidFill>
                <a:schemeClr val="dk1"/>
              </a:solidFill>
              <a:latin typeface="Fira Sans Extra Condensed"/>
              <a:ea typeface="Fira Sans Extra Condensed"/>
              <a:cs typeface="Fira Sans Extra Condensed"/>
              <a:sym typeface="Fira Sans Extra Condensed"/>
            </a:endParaRPr>
          </a:p>
          <a:p>
            <a:pPr marL="457200" lvl="0" indent="-355600" algn="just"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KPI 1: Forecasted Sales Volume</a:t>
            </a:r>
            <a:endParaRPr sz="2000">
              <a:solidFill>
                <a:schemeClr val="dk1"/>
              </a:solidFill>
              <a:latin typeface="Fira Sans Extra Condensed"/>
              <a:ea typeface="Fira Sans Extra Condensed"/>
              <a:cs typeface="Fira Sans Extra Condensed"/>
              <a:sym typeface="Fira Sans Extra Condensed"/>
            </a:endParaRPr>
          </a:p>
          <a:p>
            <a:pPr marL="457200" lvl="0" indent="-355600" algn="just"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KPI 2: Scenario Analysis Impact</a:t>
            </a:r>
            <a:endParaRPr sz="2000">
              <a:solidFill>
                <a:schemeClr val="dk1"/>
              </a:solidFill>
              <a:latin typeface="Fira Sans Extra Condensed"/>
              <a:ea typeface="Fira Sans Extra Condensed"/>
              <a:cs typeface="Fira Sans Extra Condensed"/>
              <a:sym typeface="Fira Sans Extra Condensed"/>
            </a:endParaRPr>
          </a:p>
          <a:p>
            <a:pPr marL="457200" lvl="0" indent="-355600" algn="just"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KPI 3: Cumulative Sales Volume Comparison</a:t>
            </a:r>
            <a:endParaRPr sz="2000">
              <a:solidFill>
                <a:schemeClr val="dk1"/>
              </a:solidFill>
              <a:latin typeface="Fira Sans Extra Condensed"/>
              <a:ea typeface="Fira Sans Extra Condensed"/>
              <a:cs typeface="Fira Sans Extra Condensed"/>
              <a:sym typeface="Fira Sans Extra Condensed"/>
            </a:endParaRPr>
          </a:p>
          <a:p>
            <a:pPr marL="0" lvl="0" indent="457200" algn="just" rtl="0">
              <a:lnSpc>
                <a:spcPct val="115000"/>
              </a:lnSpc>
              <a:spcBef>
                <a:spcPts val="0"/>
              </a:spcBef>
              <a:spcAft>
                <a:spcPts val="0"/>
              </a:spcAft>
              <a:buNone/>
            </a:pPr>
            <a:endParaRPr sz="2000" i="1">
              <a:solidFill>
                <a:schemeClr val="dk1"/>
              </a:solidFill>
              <a:latin typeface="Fira Sans Extra Condensed"/>
              <a:ea typeface="Fira Sans Extra Condensed"/>
              <a:cs typeface="Fira Sans Extra Condensed"/>
              <a:sym typeface="Fira Sans Extra Condensed"/>
            </a:endParaRPr>
          </a:p>
        </p:txBody>
      </p:sp>
      <p:sp>
        <p:nvSpPr>
          <p:cNvPr id="241" name="Google Shape;241;p29"/>
          <p:cNvSpPr/>
          <p:nvPr/>
        </p:nvSpPr>
        <p:spPr>
          <a:xfrm>
            <a:off x="375050" y="237700"/>
            <a:ext cx="167700" cy="522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242" name="Google Shape;242;p29"/>
          <p:cNvSpPr txBox="1">
            <a:spLocks noGrp="1"/>
          </p:cNvSpPr>
          <p:nvPr>
            <p:ph type="title" idx="4294967295"/>
          </p:nvPr>
        </p:nvSpPr>
        <p:spPr>
          <a:xfrm>
            <a:off x="637575" y="237700"/>
            <a:ext cx="75441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Description &amp; KPI’s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0"/>
          <p:cNvSpPr txBox="1"/>
          <p:nvPr/>
        </p:nvSpPr>
        <p:spPr>
          <a:xfrm>
            <a:off x="8472458" y="4663242"/>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18</a:t>
            </a:fld>
            <a:endParaRPr sz="1000">
              <a:solidFill>
                <a:srgbClr val="000000"/>
              </a:solidFill>
              <a:latin typeface="Fira Sans Extra Condensed"/>
              <a:ea typeface="Fira Sans Extra Condensed"/>
              <a:cs typeface="Fira Sans Extra Condensed"/>
              <a:sym typeface="Fira Sans Extra Condensed"/>
            </a:endParaRPr>
          </a:p>
        </p:txBody>
      </p:sp>
      <p:sp>
        <p:nvSpPr>
          <p:cNvPr id="248" name="Google Shape;248;p30"/>
          <p:cNvSpPr txBox="1">
            <a:spLocks noGrp="1"/>
          </p:cNvSpPr>
          <p:nvPr>
            <p:ph type="title" idx="4294967295"/>
          </p:nvPr>
        </p:nvSpPr>
        <p:spPr>
          <a:xfrm>
            <a:off x="637575" y="237700"/>
            <a:ext cx="75441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Forecasting Algorithm</a:t>
            </a:r>
            <a:endParaRPr/>
          </a:p>
        </p:txBody>
      </p:sp>
      <p:sp>
        <p:nvSpPr>
          <p:cNvPr id="249" name="Google Shape;249;p30"/>
          <p:cNvSpPr txBox="1"/>
          <p:nvPr/>
        </p:nvSpPr>
        <p:spPr>
          <a:xfrm>
            <a:off x="375050" y="1038600"/>
            <a:ext cx="8278800" cy="36678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1000"/>
              </a:spcBef>
              <a:spcAft>
                <a:spcPts val="0"/>
              </a:spcAft>
              <a:buClr>
                <a:schemeClr val="dk1"/>
              </a:buClr>
              <a:buSzPts val="1700"/>
              <a:buFont typeface="Fira Sans Extra Condensed"/>
              <a:buChar char="-"/>
            </a:pPr>
            <a:r>
              <a:rPr lang="en" sz="1700" b="1">
                <a:solidFill>
                  <a:schemeClr val="dk1"/>
                </a:solidFill>
                <a:latin typeface="Fira Sans Extra Condensed"/>
                <a:ea typeface="Fira Sans Extra Condensed"/>
                <a:cs typeface="Fira Sans Extra Condensed"/>
                <a:sym typeface="Fira Sans Extra Condensed"/>
              </a:rPr>
              <a:t>Model Selection:</a:t>
            </a:r>
            <a:r>
              <a:rPr lang="en" sz="1700">
                <a:solidFill>
                  <a:schemeClr val="dk1"/>
                </a:solidFill>
                <a:latin typeface="Fira Sans Extra Condensed"/>
                <a:ea typeface="Fira Sans Extra Condensed"/>
                <a:cs typeface="Fira Sans Extra Condensed"/>
                <a:sym typeface="Fira Sans Extra Condensed"/>
              </a:rPr>
              <a:t> Utilized multiple regression algorithms including linear regression, decision tree regressor, random forest regressor, and gradient boosting regressor.</a:t>
            </a:r>
            <a:endParaRPr sz="1700">
              <a:solidFill>
                <a:schemeClr val="dk1"/>
              </a:solidFill>
              <a:latin typeface="Fira Sans Extra Condensed"/>
              <a:ea typeface="Fira Sans Extra Condensed"/>
              <a:cs typeface="Fira Sans Extra Condensed"/>
              <a:sym typeface="Fira Sans Extra Condensed"/>
            </a:endParaRPr>
          </a:p>
          <a:p>
            <a:pPr marL="457200" lvl="0" indent="-336550" algn="l" rtl="0">
              <a:lnSpc>
                <a:spcPct val="115000"/>
              </a:lnSpc>
              <a:spcBef>
                <a:spcPts val="1000"/>
              </a:spcBef>
              <a:spcAft>
                <a:spcPts val="0"/>
              </a:spcAft>
              <a:buClr>
                <a:schemeClr val="dk1"/>
              </a:buClr>
              <a:buSzPts val="1700"/>
              <a:buFont typeface="Fira Sans Extra Condensed"/>
              <a:buChar char="-"/>
            </a:pPr>
            <a:r>
              <a:rPr lang="en" sz="1700" b="1">
                <a:solidFill>
                  <a:schemeClr val="dk1"/>
                </a:solidFill>
                <a:latin typeface="Fira Sans Extra Condensed"/>
                <a:ea typeface="Fira Sans Extra Condensed"/>
                <a:cs typeface="Fira Sans Extra Condensed"/>
                <a:sym typeface="Fira Sans Extra Condensed"/>
              </a:rPr>
              <a:t>Model Evaluation:</a:t>
            </a:r>
            <a:r>
              <a:rPr lang="en" sz="1700">
                <a:solidFill>
                  <a:schemeClr val="dk1"/>
                </a:solidFill>
                <a:latin typeface="Fira Sans Extra Condensed"/>
                <a:ea typeface="Fira Sans Extra Condensed"/>
                <a:cs typeface="Fira Sans Extra Condensed"/>
                <a:sym typeface="Fira Sans Extra Condensed"/>
              </a:rPr>
              <a:t> Evaluated models based on mean squared error scores, selecting the gradient boosting regressor for its superior performance.</a:t>
            </a:r>
            <a:endParaRPr sz="1700">
              <a:solidFill>
                <a:schemeClr val="dk1"/>
              </a:solidFill>
              <a:latin typeface="Fira Sans Extra Condensed"/>
              <a:ea typeface="Fira Sans Extra Condensed"/>
              <a:cs typeface="Fira Sans Extra Condensed"/>
              <a:sym typeface="Fira Sans Extra Condensed"/>
            </a:endParaRPr>
          </a:p>
          <a:p>
            <a:pPr marL="457200" lvl="0" indent="-336550" algn="l" rtl="0">
              <a:lnSpc>
                <a:spcPct val="115000"/>
              </a:lnSpc>
              <a:spcBef>
                <a:spcPts val="1000"/>
              </a:spcBef>
              <a:spcAft>
                <a:spcPts val="0"/>
              </a:spcAft>
              <a:buClr>
                <a:schemeClr val="dk1"/>
              </a:buClr>
              <a:buSzPts val="1700"/>
              <a:buFont typeface="Fira Sans Extra Condensed"/>
              <a:buChar char="-"/>
            </a:pPr>
            <a:r>
              <a:rPr lang="en" sz="1700" b="1">
                <a:solidFill>
                  <a:schemeClr val="dk1"/>
                </a:solidFill>
                <a:latin typeface="Fira Sans Extra Condensed"/>
                <a:ea typeface="Fira Sans Extra Condensed"/>
                <a:cs typeface="Fira Sans Extra Condensed"/>
                <a:sym typeface="Fira Sans Extra Condensed"/>
              </a:rPr>
              <a:t>Feature Importance:</a:t>
            </a:r>
            <a:r>
              <a:rPr lang="en" sz="1700">
                <a:solidFill>
                  <a:schemeClr val="dk1"/>
                </a:solidFill>
                <a:latin typeface="Fira Sans Extra Condensed"/>
                <a:ea typeface="Fira Sans Extra Condensed"/>
                <a:cs typeface="Fira Sans Extra Condensed"/>
                <a:sym typeface="Fira Sans Extra Condensed"/>
              </a:rPr>
              <a:t> Utilized random forest feature importance to identify and eliminate less impactful features, enhancing the gradient boosting model's accuracy.</a:t>
            </a:r>
            <a:endParaRPr sz="1700">
              <a:solidFill>
                <a:schemeClr val="dk1"/>
              </a:solidFill>
              <a:latin typeface="Fira Sans Extra Condensed"/>
              <a:ea typeface="Fira Sans Extra Condensed"/>
              <a:cs typeface="Fira Sans Extra Condensed"/>
              <a:sym typeface="Fira Sans Extra Condensed"/>
            </a:endParaRPr>
          </a:p>
          <a:p>
            <a:pPr marL="457200" lvl="0" indent="-336550" algn="l" rtl="0">
              <a:lnSpc>
                <a:spcPct val="115000"/>
              </a:lnSpc>
              <a:spcBef>
                <a:spcPts val="1000"/>
              </a:spcBef>
              <a:spcAft>
                <a:spcPts val="0"/>
              </a:spcAft>
              <a:buClr>
                <a:schemeClr val="dk1"/>
              </a:buClr>
              <a:buSzPts val="1700"/>
              <a:buFont typeface="Fira Sans Extra Condensed"/>
              <a:buChar char="-"/>
            </a:pPr>
            <a:r>
              <a:rPr lang="en" sz="1700" b="1">
                <a:solidFill>
                  <a:schemeClr val="dk1"/>
                </a:solidFill>
                <a:latin typeface="Fira Sans Extra Condensed"/>
                <a:ea typeface="Fira Sans Extra Condensed"/>
                <a:cs typeface="Fira Sans Extra Condensed"/>
                <a:sym typeface="Fira Sans Extra Condensed"/>
              </a:rPr>
              <a:t>Forecast Generation:</a:t>
            </a:r>
            <a:r>
              <a:rPr lang="en" sz="1700">
                <a:solidFill>
                  <a:schemeClr val="dk1"/>
                </a:solidFill>
                <a:latin typeface="Fira Sans Extra Condensed"/>
                <a:ea typeface="Fira Sans Extra Condensed"/>
                <a:cs typeface="Fira Sans Extra Condensed"/>
                <a:sym typeface="Fira Sans Extra Condensed"/>
              </a:rPr>
              <a:t> Leveraged the gradient boosting regressor to forecast monthly sales volumes for each city by category in the year 2024.</a:t>
            </a:r>
            <a:endParaRPr sz="1700">
              <a:solidFill>
                <a:schemeClr val="dk1"/>
              </a:solidFill>
              <a:latin typeface="Fira Sans Extra Condensed"/>
              <a:ea typeface="Fira Sans Extra Condensed"/>
              <a:cs typeface="Fira Sans Extra Condensed"/>
              <a:sym typeface="Fira Sans Extra Condensed"/>
            </a:endParaRPr>
          </a:p>
          <a:p>
            <a:pPr marL="457200" lvl="0" indent="-336550" algn="l" rtl="0">
              <a:lnSpc>
                <a:spcPct val="115000"/>
              </a:lnSpc>
              <a:spcBef>
                <a:spcPts val="1000"/>
              </a:spcBef>
              <a:spcAft>
                <a:spcPts val="0"/>
              </a:spcAft>
              <a:buClr>
                <a:schemeClr val="dk1"/>
              </a:buClr>
              <a:buSzPts val="1700"/>
              <a:buFont typeface="Fira Sans Extra Condensed"/>
              <a:buChar char="-"/>
            </a:pPr>
            <a:r>
              <a:rPr lang="en" sz="1700" b="1">
                <a:solidFill>
                  <a:schemeClr val="dk1"/>
                </a:solidFill>
                <a:latin typeface="Fira Sans Extra Condensed"/>
                <a:ea typeface="Fira Sans Extra Condensed"/>
                <a:cs typeface="Fira Sans Extra Condensed"/>
                <a:sym typeface="Fira Sans Extra Condensed"/>
              </a:rPr>
              <a:t>Scenario Simulation:</a:t>
            </a:r>
            <a:r>
              <a:rPr lang="en" sz="1700">
                <a:solidFill>
                  <a:schemeClr val="dk1"/>
                </a:solidFill>
                <a:latin typeface="Fira Sans Extra Condensed"/>
                <a:ea typeface="Fira Sans Extra Condensed"/>
                <a:cs typeface="Fira Sans Extra Condensed"/>
                <a:sym typeface="Fira Sans Extra Condensed"/>
              </a:rPr>
              <a:t> Enabled scenario analysis by adjusting variables such as demand and discount percentages, providing stakeholders with insights into potential sales variations.</a:t>
            </a:r>
            <a:endParaRPr sz="1700" i="1">
              <a:solidFill>
                <a:schemeClr val="dk1"/>
              </a:solidFill>
              <a:latin typeface="Fira Sans Extra Condensed"/>
              <a:ea typeface="Fira Sans Extra Condensed"/>
              <a:cs typeface="Fira Sans Extra Condensed"/>
              <a:sym typeface="Fira Sans Extra Condensed"/>
            </a:endParaRPr>
          </a:p>
        </p:txBody>
      </p:sp>
      <p:sp>
        <p:nvSpPr>
          <p:cNvPr id="250" name="Google Shape;250;p30"/>
          <p:cNvSpPr/>
          <p:nvPr/>
        </p:nvSpPr>
        <p:spPr>
          <a:xfrm>
            <a:off x="375050" y="237700"/>
            <a:ext cx="167700" cy="522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p:nvPr/>
        </p:nvSpPr>
        <p:spPr>
          <a:xfrm>
            <a:off x="8472458" y="4663242"/>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19</a:t>
            </a:fld>
            <a:endParaRPr sz="1000">
              <a:solidFill>
                <a:srgbClr val="000000"/>
              </a:solidFill>
              <a:latin typeface="Fira Sans Extra Condensed"/>
              <a:ea typeface="Fira Sans Extra Condensed"/>
              <a:cs typeface="Fira Sans Extra Condensed"/>
              <a:sym typeface="Fira Sans Extra Condensed"/>
            </a:endParaRPr>
          </a:p>
        </p:txBody>
      </p:sp>
      <p:sp>
        <p:nvSpPr>
          <p:cNvPr id="256" name="Google Shape;256;p31"/>
          <p:cNvSpPr txBox="1">
            <a:spLocks noGrp="1"/>
          </p:cNvSpPr>
          <p:nvPr>
            <p:ph type="title" idx="4294967295"/>
          </p:nvPr>
        </p:nvSpPr>
        <p:spPr>
          <a:xfrm>
            <a:off x="637575" y="237700"/>
            <a:ext cx="75441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Dashboard - Scenario 1</a:t>
            </a:r>
            <a:endParaRPr/>
          </a:p>
        </p:txBody>
      </p:sp>
      <p:pic>
        <p:nvPicPr>
          <p:cNvPr id="257" name="Google Shape;257;p31"/>
          <p:cNvPicPr preferRelativeResize="0"/>
          <p:nvPr/>
        </p:nvPicPr>
        <p:blipFill>
          <a:blip r:embed="rId3">
            <a:alphaModFix/>
          </a:blip>
          <a:stretch>
            <a:fillRect/>
          </a:stretch>
        </p:blipFill>
        <p:spPr>
          <a:xfrm>
            <a:off x="935550" y="794725"/>
            <a:ext cx="7272889" cy="4078400"/>
          </a:xfrm>
          <a:prstGeom prst="rect">
            <a:avLst/>
          </a:prstGeom>
          <a:noFill/>
          <a:ln w="9525" cap="flat" cmpd="sng">
            <a:solidFill>
              <a:schemeClr val="dk2"/>
            </a:solidFill>
            <a:prstDash val="solid"/>
            <a:round/>
            <a:headEnd type="none" w="sm" len="sm"/>
            <a:tailEnd type="none" w="sm" len="sm"/>
          </a:ln>
        </p:spPr>
      </p:pic>
      <p:sp>
        <p:nvSpPr>
          <p:cNvPr id="258" name="Google Shape;258;p31"/>
          <p:cNvSpPr/>
          <p:nvPr/>
        </p:nvSpPr>
        <p:spPr>
          <a:xfrm>
            <a:off x="375050" y="237700"/>
            <a:ext cx="167700" cy="522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2553825" y="409575"/>
            <a:ext cx="40368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Table of Contents</a:t>
            </a:r>
            <a:endParaRPr/>
          </a:p>
        </p:txBody>
      </p:sp>
      <p:grpSp>
        <p:nvGrpSpPr>
          <p:cNvPr id="63" name="Google Shape;63;p14"/>
          <p:cNvGrpSpPr/>
          <p:nvPr/>
        </p:nvGrpSpPr>
        <p:grpSpPr>
          <a:xfrm>
            <a:off x="457275" y="1067692"/>
            <a:ext cx="8229549" cy="431857"/>
            <a:chOff x="952436" y="1086598"/>
            <a:chExt cx="8291737" cy="762190"/>
          </a:xfrm>
        </p:grpSpPr>
        <p:sp>
          <p:nvSpPr>
            <p:cNvPr id="64" name="Google Shape;64;p14"/>
            <p:cNvSpPr/>
            <p:nvPr/>
          </p:nvSpPr>
          <p:spPr>
            <a:xfrm>
              <a:off x="952436" y="1121423"/>
              <a:ext cx="8291737" cy="662709"/>
            </a:xfrm>
            <a:custGeom>
              <a:avLst/>
              <a:gdLst/>
              <a:ahLst/>
              <a:cxnLst/>
              <a:rect l="l" t="t" r="r" b="b"/>
              <a:pathLst>
                <a:path w="147317" h="23409" extrusionOk="0">
                  <a:moveTo>
                    <a:pt x="0" y="0"/>
                  </a:moveTo>
                  <a:lnTo>
                    <a:pt x="0" y="23350"/>
                  </a:lnTo>
                  <a:lnTo>
                    <a:pt x="147317" y="23409"/>
                  </a:lnTo>
                  <a:lnTo>
                    <a:pt x="14731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1336214" y="1086598"/>
              <a:ext cx="818578" cy="762190"/>
            </a:xfrm>
            <a:custGeom>
              <a:avLst/>
              <a:gdLst/>
              <a:ahLst/>
              <a:cxnLst/>
              <a:rect l="l" t="t" r="r" b="b"/>
              <a:pathLst>
                <a:path w="26938" h="26923" extrusionOk="0">
                  <a:moveTo>
                    <a:pt x="13469" y="0"/>
                  </a:moveTo>
                  <a:cubicBezTo>
                    <a:pt x="6032" y="0"/>
                    <a:pt x="1" y="6032"/>
                    <a:pt x="1" y="13469"/>
                  </a:cubicBezTo>
                  <a:cubicBezTo>
                    <a:pt x="1" y="20906"/>
                    <a:pt x="6032" y="26922"/>
                    <a:pt x="13469" y="26922"/>
                  </a:cubicBezTo>
                  <a:cubicBezTo>
                    <a:pt x="20906" y="26922"/>
                    <a:pt x="26938" y="20906"/>
                    <a:pt x="26938" y="13469"/>
                  </a:cubicBezTo>
                  <a:cubicBezTo>
                    <a:pt x="26938" y="6032"/>
                    <a:pt x="20906" y="0"/>
                    <a:pt x="13469"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4"/>
          <p:cNvSpPr/>
          <p:nvPr/>
        </p:nvSpPr>
        <p:spPr>
          <a:xfrm>
            <a:off x="1630101" y="1061374"/>
            <a:ext cx="7056693" cy="431702"/>
          </a:xfrm>
          <a:custGeom>
            <a:avLst/>
            <a:gdLst/>
            <a:ahLst/>
            <a:cxnLst/>
            <a:rect l="l" t="t" r="r" b="b"/>
            <a:pathLst>
              <a:path w="90604" h="23351" extrusionOk="0">
                <a:moveTo>
                  <a:pt x="0" y="0"/>
                </a:moveTo>
                <a:lnTo>
                  <a:pt x="0" y="23350"/>
                </a:lnTo>
                <a:lnTo>
                  <a:pt x="90604" y="23350"/>
                </a:lnTo>
                <a:lnTo>
                  <a:pt x="90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457276" y="1061150"/>
            <a:ext cx="2059500" cy="432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2867688" y="1334054"/>
            <a:ext cx="87053" cy="86290"/>
          </a:xfrm>
          <a:custGeom>
            <a:avLst/>
            <a:gdLst/>
            <a:ahLst/>
            <a:cxnLst/>
            <a:rect l="l" t="t" r="r" b="b"/>
            <a:pathLst>
              <a:path w="3075" h="3061" extrusionOk="0">
                <a:moveTo>
                  <a:pt x="1538" y="0"/>
                </a:moveTo>
                <a:cubicBezTo>
                  <a:pt x="689" y="0"/>
                  <a:pt x="1" y="688"/>
                  <a:pt x="1" y="1523"/>
                </a:cubicBezTo>
                <a:cubicBezTo>
                  <a:pt x="1" y="2372"/>
                  <a:pt x="689" y="3060"/>
                  <a:pt x="1538" y="3060"/>
                </a:cubicBezTo>
                <a:cubicBezTo>
                  <a:pt x="2387" y="3060"/>
                  <a:pt x="3075" y="2372"/>
                  <a:pt x="3075" y="1523"/>
                </a:cubicBezTo>
                <a:cubicBezTo>
                  <a:pt x="3075" y="688"/>
                  <a:pt x="2387" y="0"/>
                  <a:pt x="1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p:nvPr/>
        </p:nvSpPr>
        <p:spPr>
          <a:xfrm>
            <a:off x="2678780" y="1067486"/>
            <a:ext cx="4365000" cy="432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100"/>
              <a:buFont typeface="Arial"/>
              <a:buNone/>
            </a:pPr>
            <a:r>
              <a:rPr lang="en" sz="1900">
                <a:solidFill>
                  <a:schemeClr val="dk1"/>
                </a:solidFill>
                <a:latin typeface="Fira Sans Extra Condensed"/>
                <a:ea typeface="Fira Sans Extra Condensed"/>
                <a:cs typeface="Fira Sans Extra Condensed"/>
                <a:sym typeface="Fira Sans Extra Condensed"/>
              </a:rPr>
              <a:t>INTRODUCTION &amp; PROBLEM DESCRIPTION</a:t>
            </a:r>
            <a:endParaRPr sz="1900">
              <a:solidFill>
                <a:schemeClr val="dk1"/>
              </a:solidFill>
              <a:latin typeface="Fira Sans Extra Condensed"/>
              <a:ea typeface="Fira Sans Extra Condensed"/>
              <a:cs typeface="Fira Sans Extra Condensed"/>
              <a:sym typeface="Fira Sans Extra Condensed"/>
            </a:endParaRPr>
          </a:p>
        </p:txBody>
      </p:sp>
      <p:sp>
        <p:nvSpPr>
          <p:cNvPr id="70" name="Google Shape;70;p14"/>
          <p:cNvSpPr txBox="1"/>
          <p:nvPr/>
        </p:nvSpPr>
        <p:spPr>
          <a:xfrm>
            <a:off x="1359226" y="1082945"/>
            <a:ext cx="790500" cy="38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Fira Sans Extra Condensed Medium"/>
                <a:ea typeface="Fira Sans Extra Condensed Medium"/>
                <a:cs typeface="Fira Sans Extra Condensed Medium"/>
                <a:sym typeface="Fira Sans Extra Condensed Medium"/>
              </a:rPr>
              <a:t>01</a:t>
            </a:r>
            <a:endParaRPr sz="2700">
              <a:solidFill>
                <a:schemeClr val="lt1"/>
              </a:solidFill>
              <a:latin typeface="Fira Sans Extra Condensed Medium"/>
              <a:ea typeface="Fira Sans Extra Condensed Medium"/>
              <a:cs typeface="Fira Sans Extra Condensed Medium"/>
              <a:sym typeface="Fira Sans Extra Condensed Medium"/>
            </a:endParaRPr>
          </a:p>
        </p:txBody>
      </p:sp>
      <p:sp>
        <p:nvSpPr>
          <p:cNvPr id="71" name="Google Shape;71;p14"/>
          <p:cNvSpPr/>
          <p:nvPr/>
        </p:nvSpPr>
        <p:spPr>
          <a:xfrm>
            <a:off x="2265963" y="1240177"/>
            <a:ext cx="87053" cy="86290"/>
          </a:xfrm>
          <a:custGeom>
            <a:avLst/>
            <a:gdLst/>
            <a:ahLst/>
            <a:cxnLst/>
            <a:rect l="l" t="t" r="r" b="b"/>
            <a:pathLst>
              <a:path w="3075" h="3061" extrusionOk="0">
                <a:moveTo>
                  <a:pt x="1538" y="0"/>
                </a:moveTo>
                <a:cubicBezTo>
                  <a:pt x="689" y="0"/>
                  <a:pt x="1" y="688"/>
                  <a:pt x="1" y="1523"/>
                </a:cubicBezTo>
                <a:cubicBezTo>
                  <a:pt x="1" y="2372"/>
                  <a:pt x="689" y="3060"/>
                  <a:pt x="1538" y="3060"/>
                </a:cubicBezTo>
                <a:cubicBezTo>
                  <a:pt x="2387" y="3060"/>
                  <a:pt x="3075" y="2372"/>
                  <a:pt x="3075" y="1523"/>
                </a:cubicBezTo>
                <a:cubicBezTo>
                  <a:pt x="3075" y="688"/>
                  <a:pt x="2387" y="0"/>
                  <a:pt x="1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14"/>
          <p:cNvGrpSpPr/>
          <p:nvPr/>
        </p:nvGrpSpPr>
        <p:grpSpPr>
          <a:xfrm>
            <a:off x="457275" y="1640835"/>
            <a:ext cx="8229549" cy="431857"/>
            <a:chOff x="952436" y="1086598"/>
            <a:chExt cx="8291737" cy="762190"/>
          </a:xfrm>
        </p:grpSpPr>
        <p:sp>
          <p:nvSpPr>
            <p:cNvPr id="73" name="Google Shape;73;p14"/>
            <p:cNvSpPr/>
            <p:nvPr/>
          </p:nvSpPr>
          <p:spPr>
            <a:xfrm>
              <a:off x="952436" y="1121423"/>
              <a:ext cx="8291737" cy="662709"/>
            </a:xfrm>
            <a:custGeom>
              <a:avLst/>
              <a:gdLst/>
              <a:ahLst/>
              <a:cxnLst/>
              <a:rect l="l" t="t" r="r" b="b"/>
              <a:pathLst>
                <a:path w="147317" h="23409" extrusionOk="0">
                  <a:moveTo>
                    <a:pt x="0" y="0"/>
                  </a:moveTo>
                  <a:lnTo>
                    <a:pt x="0" y="23350"/>
                  </a:lnTo>
                  <a:lnTo>
                    <a:pt x="147317" y="23409"/>
                  </a:lnTo>
                  <a:lnTo>
                    <a:pt x="14731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1336214" y="1086598"/>
              <a:ext cx="818578" cy="762190"/>
            </a:xfrm>
            <a:custGeom>
              <a:avLst/>
              <a:gdLst/>
              <a:ahLst/>
              <a:cxnLst/>
              <a:rect l="l" t="t" r="r" b="b"/>
              <a:pathLst>
                <a:path w="26938" h="26923" extrusionOk="0">
                  <a:moveTo>
                    <a:pt x="13469" y="0"/>
                  </a:moveTo>
                  <a:cubicBezTo>
                    <a:pt x="6032" y="0"/>
                    <a:pt x="1" y="6032"/>
                    <a:pt x="1" y="13469"/>
                  </a:cubicBezTo>
                  <a:cubicBezTo>
                    <a:pt x="1" y="20906"/>
                    <a:pt x="6032" y="26922"/>
                    <a:pt x="13469" y="26922"/>
                  </a:cubicBezTo>
                  <a:cubicBezTo>
                    <a:pt x="20906" y="26922"/>
                    <a:pt x="26938" y="20906"/>
                    <a:pt x="26938" y="13469"/>
                  </a:cubicBezTo>
                  <a:cubicBezTo>
                    <a:pt x="26938" y="6032"/>
                    <a:pt x="20906" y="0"/>
                    <a:pt x="13469"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4"/>
          <p:cNvSpPr/>
          <p:nvPr/>
        </p:nvSpPr>
        <p:spPr>
          <a:xfrm>
            <a:off x="1630101" y="1634517"/>
            <a:ext cx="7056693" cy="431702"/>
          </a:xfrm>
          <a:custGeom>
            <a:avLst/>
            <a:gdLst/>
            <a:ahLst/>
            <a:cxnLst/>
            <a:rect l="l" t="t" r="r" b="b"/>
            <a:pathLst>
              <a:path w="90604" h="23351" extrusionOk="0">
                <a:moveTo>
                  <a:pt x="0" y="0"/>
                </a:moveTo>
                <a:lnTo>
                  <a:pt x="0" y="23350"/>
                </a:lnTo>
                <a:lnTo>
                  <a:pt x="90604" y="23350"/>
                </a:lnTo>
                <a:lnTo>
                  <a:pt x="90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76" y="1634293"/>
            <a:ext cx="2059500" cy="432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2867688" y="1907197"/>
            <a:ext cx="87053" cy="86290"/>
          </a:xfrm>
          <a:custGeom>
            <a:avLst/>
            <a:gdLst/>
            <a:ahLst/>
            <a:cxnLst/>
            <a:rect l="l" t="t" r="r" b="b"/>
            <a:pathLst>
              <a:path w="3075" h="3061" extrusionOk="0">
                <a:moveTo>
                  <a:pt x="1538" y="0"/>
                </a:moveTo>
                <a:cubicBezTo>
                  <a:pt x="689" y="0"/>
                  <a:pt x="1" y="688"/>
                  <a:pt x="1" y="1523"/>
                </a:cubicBezTo>
                <a:cubicBezTo>
                  <a:pt x="1" y="2372"/>
                  <a:pt x="689" y="3060"/>
                  <a:pt x="1538" y="3060"/>
                </a:cubicBezTo>
                <a:cubicBezTo>
                  <a:pt x="2387" y="3060"/>
                  <a:pt x="3075" y="2372"/>
                  <a:pt x="3075" y="1523"/>
                </a:cubicBezTo>
                <a:cubicBezTo>
                  <a:pt x="3075" y="688"/>
                  <a:pt x="2387" y="0"/>
                  <a:pt x="1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txBox="1"/>
          <p:nvPr/>
        </p:nvSpPr>
        <p:spPr>
          <a:xfrm>
            <a:off x="2678780" y="1640629"/>
            <a:ext cx="4365000" cy="432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100"/>
              <a:buFont typeface="Arial"/>
              <a:buNone/>
            </a:pPr>
            <a:r>
              <a:rPr lang="en" sz="1900">
                <a:solidFill>
                  <a:schemeClr val="dk1"/>
                </a:solidFill>
                <a:latin typeface="Fira Sans Extra Condensed"/>
                <a:ea typeface="Fira Sans Extra Condensed"/>
                <a:cs typeface="Fira Sans Extra Condensed"/>
                <a:sym typeface="Fira Sans Extra Condensed"/>
              </a:rPr>
              <a:t>EXTERNAL DATA COLLECTION &amp; CLEANING</a:t>
            </a:r>
            <a:endParaRPr sz="1900">
              <a:solidFill>
                <a:schemeClr val="dk1"/>
              </a:solidFill>
              <a:latin typeface="Fira Sans Extra Condensed"/>
              <a:ea typeface="Fira Sans Extra Condensed"/>
              <a:cs typeface="Fira Sans Extra Condensed"/>
              <a:sym typeface="Fira Sans Extra Condensed"/>
            </a:endParaRPr>
          </a:p>
        </p:txBody>
      </p:sp>
      <p:sp>
        <p:nvSpPr>
          <p:cNvPr id="79" name="Google Shape;79;p14"/>
          <p:cNvSpPr txBox="1"/>
          <p:nvPr/>
        </p:nvSpPr>
        <p:spPr>
          <a:xfrm>
            <a:off x="1359226" y="1656088"/>
            <a:ext cx="790500" cy="38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Fira Sans Extra Condensed Medium"/>
                <a:ea typeface="Fira Sans Extra Condensed Medium"/>
                <a:cs typeface="Fira Sans Extra Condensed Medium"/>
                <a:sym typeface="Fira Sans Extra Condensed Medium"/>
              </a:rPr>
              <a:t>02</a:t>
            </a:r>
            <a:endParaRPr sz="2700">
              <a:solidFill>
                <a:schemeClr val="lt1"/>
              </a:solidFill>
              <a:latin typeface="Fira Sans Extra Condensed Medium"/>
              <a:ea typeface="Fira Sans Extra Condensed Medium"/>
              <a:cs typeface="Fira Sans Extra Condensed Medium"/>
              <a:sym typeface="Fira Sans Extra Condensed Medium"/>
            </a:endParaRPr>
          </a:p>
        </p:txBody>
      </p:sp>
      <p:sp>
        <p:nvSpPr>
          <p:cNvPr id="80" name="Google Shape;80;p14"/>
          <p:cNvSpPr/>
          <p:nvPr/>
        </p:nvSpPr>
        <p:spPr>
          <a:xfrm>
            <a:off x="2265963" y="1813320"/>
            <a:ext cx="87053" cy="86290"/>
          </a:xfrm>
          <a:custGeom>
            <a:avLst/>
            <a:gdLst/>
            <a:ahLst/>
            <a:cxnLst/>
            <a:rect l="l" t="t" r="r" b="b"/>
            <a:pathLst>
              <a:path w="3075" h="3061" extrusionOk="0">
                <a:moveTo>
                  <a:pt x="1538" y="0"/>
                </a:moveTo>
                <a:cubicBezTo>
                  <a:pt x="689" y="0"/>
                  <a:pt x="1" y="688"/>
                  <a:pt x="1" y="1523"/>
                </a:cubicBezTo>
                <a:cubicBezTo>
                  <a:pt x="1" y="2372"/>
                  <a:pt x="689" y="3060"/>
                  <a:pt x="1538" y="3060"/>
                </a:cubicBezTo>
                <a:cubicBezTo>
                  <a:pt x="2387" y="3060"/>
                  <a:pt x="3075" y="2372"/>
                  <a:pt x="3075" y="1523"/>
                </a:cubicBezTo>
                <a:cubicBezTo>
                  <a:pt x="3075" y="688"/>
                  <a:pt x="2387" y="0"/>
                  <a:pt x="1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4"/>
          <p:cNvGrpSpPr/>
          <p:nvPr/>
        </p:nvGrpSpPr>
        <p:grpSpPr>
          <a:xfrm>
            <a:off x="457275" y="2220301"/>
            <a:ext cx="8229549" cy="431857"/>
            <a:chOff x="952436" y="1086598"/>
            <a:chExt cx="8291737" cy="762190"/>
          </a:xfrm>
        </p:grpSpPr>
        <p:sp>
          <p:nvSpPr>
            <p:cNvPr id="82" name="Google Shape;82;p14"/>
            <p:cNvSpPr/>
            <p:nvPr/>
          </p:nvSpPr>
          <p:spPr>
            <a:xfrm>
              <a:off x="952436" y="1121423"/>
              <a:ext cx="8291737" cy="662709"/>
            </a:xfrm>
            <a:custGeom>
              <a:avLst/>
              <a:gdLst/>
              <a:ahLst/>
              <a:cxnLst/>
              <a:rect l="l" t="t" r="r" b="b"/>
              <a:pathLst>
                <a:path w="147317" h="23409" extrusionOk="0">
                  <a:moveTo>
                    <a:pt x="0" y="0"/>
                  </a:moveTo>
                  <a:lnTo>
                    <a:pt x="0" y="23350"/>
                  </a:lnTo>
                  <a:lnTo>
                    <a:pt x="147317" y="23409"/>
                  </a:lnTo>
                  <a:lnTo>
                    <a:pt x="14731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1336214" y="1086598"/>
              <a:ext cx="818578" cy="762190"/>
            </a:xfrm>
            <a:custGeom>
              <a:avLst/>
              <a:gdLst/>
              <a:ahLst/>
              <a:cxnLst/>
              <a:rect l="l" t="t" r="r" b="b"/>
              <a:pathLst>
                <a:path w="26938" h="26923" extrusionOk="0">
                  <a:moveTo>
                    <a:pt x="13469" y="0"/>
                  </a:moveTo>
                  <a:cubicBezTo>
                    <a:pt x="6032" y="0"/>
                    <a:pt x="1" y="6032"/>
                    <a:pt x="1" y="13469"/>
                  </a:cubicBezTo>
                  <a:cubicBezTo>
                    <a:pt x="1" y="20906"/>
                    <a:pt x="6032" y="26922"/>
                    <a:pt x="13469" y="26922"/>
                  </a:cubicBezTo>
                  <a:cubicBezTo>
                    <a:pt x="20906" y="26922"/>
                    <a:pt x="26938" y="20906"/>
                    <a:pt x="26938" y="13469"/>
                  </a:cubicBezTo>
                  <a:cubicBezTo>
                    <a:pt x="26938" y="6032"/>
                    <a:pt x="20906" y="0"/>
                    <a:pt x="13469"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14"/>
          <p:cNvSpPr/>
          <p:nvPr/>
        </p:nvSpPr>
        <p:spPr>
          <a:xfrm>
            <a:off x="1630101" y="2213983"/>
            <a:ext cx="7056693" cy="431702"/>
          </a:xfrm>
          <a:custGeom>
            <a:avLst/>
            <a:gdLst/>
            <a:ahLst/>
            <a:cxnLst/>
            <a:rect l="l" t="t" r="r" b="b"/>
            <a:pathLst>
              <a:path w="90604" h="23351" extrusionOk="0">
                <a:moveTo>
                  <a:pt x="0" y="0"/>
                </a:moveTo>
                <a:lnTo>
                  <a:pt x="0" y="23350"/>
                </a:lnTo>
                <a:lnTo>
                  <a:pt x="90604" y="23350"/>
                </a:lnTo>
                <a:lnTo>
                  <a:pt x="90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457276" y="2213759"/>
            <a:ext cx="2059500" cy="432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2867688" y="2486663"/>
            <a:ext cx="87053" cy="86290"/>
          </a:xfrm>
          <a:custGeom>
            <a:avLst/>
            <a:gdLst/>
            <a:ahLst/>
            <a:cxnLst/>
            <a:rect l="l" t="t" r="r" b="b"/>
            <a:pathLst>
              <a:path w="3075" h="3061" extrusionOk="0">
                <a:moveTo>
                  <a:pt x="1538" y="0"/>
                </a:moveTo>
                <a:cubicBezTo>
                  <a:pt x="689" y="0"/>
                  <a:pt x="1" y="688"/>
                  <a:pt x="1" y="1523"/>
                </a:cubicBezTo>
                <a:cubicBezTo>
                  <a:pt x="1" y="2372"/>
                  <a:pt x="689" y="3060"/>
                  <a:pt x="1538" y="3060"/>
                </a:cubicBezTo>
                <a:cubicBezTo>
                  <a:pt x="2387" y="3060"/>
                  <a:pt x="3075" y="2372"/>
                  <a:pt x="3075" y="1523"/>
                </a:cubicBezTo>
                <a:cubicBezTo>
                  <a:pt x="3075" y="688"/>
                  <a:pt x="2387" y="0"/>
                  <a:pt x="1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txBox="1"/>
          <p:nvPr/>
        </p:nvSpPr>
        <p:spPr>
          <a:xfrm>
            <a:off x="2678780" y="2220095"/>
            <a:ext cx="4365000" cy="432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100"/>
              <a:buFont typeface="Arial"/>
              <a:buNone/>
            </a:pPr>
            <a:r>
              <a:rPr lang="en" sz="1900">
                <a:solidFill>
                  <a:schemeClr val="dk1"/>
                </a:solidFill>
                <a:latin typeface="Fira Sans Extra Condensed"/>
                <a:ea typeface="Fira Sans Extra Condensed"/>
                <a:cs typeface="Fira Sans Extra Condensed"/>
                <a:sym typeface="Fira Sans Extra Condensed"/>
              </a:rPr>
              <a:t>USE CASE 1 : Optimal Location</a:t>
            </a:r>
            <a:endParaRPr sz="1900">
              <a:solidFill>
                <a:schemeClr val="dk1"/>
              </a:solidFill>
              <a:latin typeface="Fira Sans Extra Condensed"/>
              <a:ea typeface="Fira Sans Extra Condensed"/>
              <a:cs typeface="Fira Sans Extra Condensed"/>
              <a:sym typeface="Fira Sans Extra Condensed"/>
            </a:endParaRPr>
          </a:p>
        </p:txBody>
      </p:sp>
      <p:sp>
        <p:nvSpPr>
          <p:cNvPr id="88" name="Google Shape;88;p14"/>
          <p:cNvSpPr txBox="1"/>
          <p:nvPr/>
        </p:nvSpPr>
        <p:spPr>
          <a:xfrm>
            <a:off x="1359226" y="2235554"/>
            <a:ext cx="790500" cy="38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Fira Sans Extra Condensed Medium"/>
                <a:ea typeface="Fira Sans Extra Condensed Medium"/>
                <a:cs typeface="Fira Sans Extra Condensed Medium"/>
                <a:sym typeface="Fira Sans Extra Condensed Medium"/>
              </a:rPr>
              <a:t>03</a:t>
            </a:r>
            <a:endParaRPr sz="2700">
              <a:solidFill>
                <a:schemeClr val="lt1"/>
              </a:solidFill>
              <a:latin typeface="Fira Sans Extra Condensed Medium"/>
              <a:ea typeface="Fira Sans Extra Condensed Medium"/>
              <a:cs typeface="Fira Sans Extra Condensed Medium"/>
              <a:sym typeface="Fira Sans Extra Condensed Medium"/>
            </a:endParaRPr>
          </a:p>
        </p:txBody>
      </p:sp>
      <p:sp>
        <p:nvSpPr>
          <p:cNvPr id="89" name="Google Shape;89;p14"/>
          <p:cNvSpPr/>
          <p:nvPr/>
        </p:nvSpPr>
        <p:spPr>
          <a:xfrm>
            <a:off x="2265963" y="2392786"/>
            <a:ext cx="87053" cy="86290"/>
          </a:xfrm>
          <a:custGeom>
            <a:avLst/>
            <a:gdLst/>
            <a:ahLst/>
            <a:cxnLst/>
            <a:rect l="l" t="t" r="r" b="b"/>
            <a:pathLst>
              <a:path w="3075" h="3061" extrusionOk="0">
                <a:moveTo>
                  <a:pt x="1538" y="0"/>
                </a:moveTo>
                <a:cubicBezTo>
                  <a:pt x="689" y="0"/>
                  <a:pt x="1" y="688"/>
                  <a:pt x="1" y="1523"/>
                </a:cubicBezTo>
                <a:cubicBezTo>
                  <a:pt x="1" y="2372"/>
                  <a:pt x="689" y="3060"/>
                  <a:pt x="1538" y="3060"/>
                </a:cubicBezTo>
                <a:cubicBezTo>
                  <a:pt x="2387" y="3060"/>
                  <a:pt x="3075" y="2372"/>
                  <a:pt x="3075" y="1523"/>
                </a:cubicBezTo>
                <a:cubicBezTo>
                  <a:pt x="3075" y="688"/>
                  <a:pt x="2387" y="0"/>
                  <a:pt x="1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4"/>
          <p:cNvGrpSpPr/>
          <p:nvPr/>
        </p:nvGrpSpPr>
        <p:grpSpPr>
          <a:xfrm>
            <a:off x="457175" y="2774450"/>
            <a:ext cx="8229549" cy="431857"/>
            <a:chOff x="952436" y="1086598"/>
            <a:chExt cx="8291737" cy="762190"/>
          </a:xfrm>
        </p:grpSpPr>
        <p:sp>
          <p:nvSpPr>
            <p:cNvPr id="91" name="Google Shape;91;p14"/>
            <p:cNvSpPr/>
            <p:nvPr/>
          </p:nvSpPr>
          <p:spPr>
            <a:xfrm>
              <a:off x="952436" y="1121423"/>
              <a:ext cx="8291737" cy="662709"/>
            </a:xfrm>
            <a:custGeom>
              <a:avLst/>
              <a:gdLst/>
              <a:ahLst/>
              <a:cxnLst/>
              <a:rect l="l" t="t" r="r" b="b"/>
              <a:pathLst>
                <a:path w="147317" h="23409" extrusionOk="0">
                  <a:moveTo>
                    <a:pt x="0" y="0"/>
                  </a:moveTo>
                  <a:lnTo>
                    <a:pt x="0" y="23350"/>
                  </a:lnTo>
                  <a:lnTo>
                    <a:pt x="147317" y="23409"/>
                  </a:lnTo>
                  <a:lnTo>
                    <a:pt x="14731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1336214" y="1086598"/>
              <a:ext cx="818578" cy="762190"/>
            </a:xfrm>
            <a:custGeom>
              <a:avLst/>
              <a:gdLst/>
              <a:ahLst/>
              <a:cxnLst/>
              <a:rect l="l" t="t" r="r" b="b"/>
              <a:pathLst>
                <a:path w="26938" h="26923" extrusionOk="0">
                  <a:moveTo>
                    <a:pt x="13469" y="0"/>
                  </a:moveTo>
                  <a:cubicBezTo>
                    <a:pt x="6032" y="0"/>
                    <a:pt x="1" y="6032"/>
                    <a:pt x="1" y="13469"/>
                  </a:cubicBezTo>
                  <a:cubicBezTo>
                    <a:pt x="1" y="20906"/>
                    <a:pt x="6032" y="26922"/>
                    <a:pt x="13469" y="26922"/>
                  </a:cubicBezTo>
                  <a:cubicBezTo>
                    <a:pt x="20906" y="26922"/>
                    <a:pt x="26938" y="20906"/>
                    <a:pt x="26938" y="13469"/>
                  </a:cubicBezTo>
                  <a:cubicBezTo>
                    <a:pt x="26938" y="6032"/>
                    <a:pt x="20906" y="0"/>
                    <a:pt x="13469"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4"/>
          <p:cNvSpPr/>
          <p:nvPr/>
        </p:nvSpPr>
        <p:spPr>
          <a:xfrm>
            <a:off x="1630001" y="2768132"/>
            <a:ext cx="7056693" cy="431702"/>
          </a:xfrm>
          <a:custGeom>
            <a:avLst/>
            <a:gdLst/>
            <a:ahLst/>
            <a:cxnLst/>
            <a:rect l="l" t="t" r="r" b="b"/>
            <a:pathLst>
              <a:path w="90604" h="23351" extrusionOk="0">
                <a:moveTo>
                  <a:pt x="0" y="0"/>
                </a:moveTo>
                <a:lnTo>
                  <a:pt x="0" y="23350"/>
                </a:lnTo>
                <a:lnTo>
                  <a:pt x="90604" y="23350"/>
                </a:lnTo>
                <a:lnTo>
                  <a:pt x="90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457176" y="2767908"/>
            <a:ext cx="2059500" cy="432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2867588" y="3040812"/>
            <a:ext cx="87053" cy="86290"/>
          </a:xfrm>
          <a:custGeom>
            <a:avLst/>
            <a:gdLst/>
            <a:ahLst/>
            <a:cxnLst/>
            <a:rect l="l" t="t" r="r" b="b"/>
            <a:pathLst>
              <a:path w="3075" h="3061" extrusionOk="0">
                <a:moveTo>
                  <a:pt x="1538" y="0"/>
                </a:moveTo>
                <a:cubicBezTo>
                  <a:pt x="689" y="0"/>
                  <a:pt x="1" y="688"/>
                  <a:pt x="1" y="1523"/>
                </a:cubicBezTo>
                <a:cubicBezTo>
                  <a:pt x="1" y="2372"/>
                  <a:pt x="689" y="3060"/>
                  <a:pt x="1538" y="3060"/>
                </a:cubicBezTo>
                <a:cubicBezTo>
                  <a:pt x="2387" y="3060"/>
                  <a:pt x="3075" y="2372"/>
                  <a:pt x="3075" y="1523"/>
                </a:cubicBezTo>
                <a:cubicBezTo>
                  <a:pt x="3075" y="688"/>
                  <a:pt x="2387" y="0"/>
                  <a:pt x="1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txBox="1"/>
          <p:nvPr/>
        </p:nvSpPr>
        <p:spPr>
          <a:xfrm>
            <a:off x="2678680" y="2774243"/>
            <a:ext cx="4365000" cy="432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100"/>
              <a:buFont typeface="Arial"/>
              <a:buNone/>
            </a:pPr>
            <a:r>
              <a:rPr lang="en" sz="1900">
                <a:solidFill>
                  <a:schemeClr val="dk1"/>
                </a:solidFill>
                <a:latin typeface="Fira Sans Extra Condensed"/>
                <a:ea typeface="Fira Sans Extra Condensed"/>
                <a:cs typeface="Fira Sans Extra Condensed"/>
                <a:sym typeface="Fira Sans Extra Condensed"/>
              </a:rPr>
              <a:t>USE CASE 2 : Sales Trends</a:t>
            </a:r>
            <a:endParaRPr sz="1900">
              <a:solidFill>
                <a:schemeClr val="dk1"/>
              </a:solidFill>
              <a:latin typeface="Fira Sans Extra Condensed"/>
              <a:ea typeface="Fira Sans Extra Condensed"/>
              <a:cs typeface="Fira Sans Extra Condensed"/>
              <a:sym typeface="Fira Sans Extra Condensed"/>
            </a:endParaRPr>
          </a:p>
        </p:txBody>
      </p:sp>
      <p:sp>
        <p:nvSpPr>
          <p:cNvPr id="97" name="Google Shape;97;p14"/>
          <p:cNvSpPr txBox="1"/>
          <p:nvPr/>
        </p:nvSpPr>
        <p:spPr>
          <a:xfrm>
            <a:off x="1359126" y="2789703"/>
            <a:ext cx="790500" cy="38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Fira Sans Extra Condensed Medium"/>
                <a:ea typeface="Fira Sans Extra Condensed Medium"/>
                <a:cs typeface="Fira Sans Extra Condensed Medium"/>
                <a:sym typeface="Fira Sans Extra Condensed Medium"/>
              </a:rPr>
              <a:t>04</a:t>
            </a:r>
            <a:endParaRPr sz="2700">
              <a:solidFill>
                <a:schemeClr val="lt1"/>
              </a:solidFill>
              <a:latin typeface="Fira Sans Extra Condensed Medium"/>
              <a:ea typeface="Fira Sans Extra Condensed Medium"/>
              <a:cs typeface="Fira Sans Extra Condensed Medium"/>
              <a:sym typeface="Fira Sans Extra Condensed Medium"/>
            </a:endParaRPr>
          </a:p>
        </p:txBody>
      </p:sp>
      <p:sp>
        <p:nvSpPr>
          <p:cNvPr id="98" name="Google Shape;98;p14"/>
          <p:cNvSpPr/>
          <p:nvPr/>
        </p:nvSpPr>
        <p:spPr>
          <a:xfrm>
            <a:off x="2265863" y="2946935"/>
            <a:ext cx="87053" cy="86290"/>
          </a:xfrm>
          <a:custGeom>
            <a:avLst/>
            <a:gdLst/>
            <a:ahLst/>
            <a:cxnLst/>
            <a:rect l="l" t="t" r="r" b="b"/>
            <a:pathLst>
              <a:path w="3075" h="3061" extrusionOk="0">
                <a:moveTo>
                  <a:pt x="1538" y="0"/>
                </a:moveTo>
                <a:cubicBezTo>
                  <a:pt x="689" y="0"/>
                  <a:pt x="1" y="688"/>
                  <a:pt x="1" y="1523"/>
                </a:cubicBezTo>
                <a:cubicBezTo>
                  <a:pt x="1" y="2372"/>
                  <a:pt x="689" y="3060"/>
                  <a:pt x="1538" y="3060"/>
                </a:cubicBezTo>
                <a:cubicBezTo>
                  <a:pt x="2387" y="3060"/>
                  <a:pt x="3075" y="2372"/>
                  <a:pt x="3075" y="1523"/>
                </a:cubicBezTo>
                <a:cubicBezTo>
                  <a:pt x="3075" y="688"/>
                  <a:pt x="2387" y="0"/>
                  <a:pt x="1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14"/>
          <p:cNvGrpSpPr/>
          <p:nvPr/>
        </p:nvGrpSpPr>
        <p:grpSpPr>
          <a:xfrm>
            <a:off x="457150" y="3334922"/>
            <a:ext cx="8229549" cy="431857"/>
            <a:chOff x="952436" y="1086598"/>
            <a:chExt cx="8291737" cy="762190"/>
          </a:xfrm>
        </p:grpSpPr>
        <p:sp>
          <p:nvSpPr>
            <p:cNvPr id="100" name="Google Shape;100;p14"/>
            <p:cNvSpPr/>
            <p:nvPr/>
          </p:nvSpPr>
          <p:spPr>
            <a:xfrm>
              <a:off x="952436" y="1121423"/>
              <a:ext cx="8291737" cy="662709"/>
            </a:xfrm>
            <a:custGeom>
              <a:avLst/>
              <a:gdLst/>
              <a:ahLst/>
              <a:cxnLst/>
              <a:rect l="l" t="t" r="r" b="b"/>
              <a:pathLst>
                <a:path w="147317" h="23409" extrusionOk="0">
                  <a:moveTo>
                    <a:pt x="0" y="0"/>
                  </a:moveTo>
                  <a:lnTo>
                    <a:pt x="0" y="23350"/>
                  </a:lnTo>
                  <a:lnTo>
                    <a:pt x="147317" y="23409"/>
                  </a:lnTo>
                  <a:lnTo>
                    <a:pt x="14731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1336214" y="1086598"/>
              <a:ext cx="818578" cy="762190"/>
            </a:xfrm>
            <a:custGeom>
              <a:avLst/>
              <a:gdLst/>
              <a:ahLst/>
              <a:cxnLst/>
              <a:rect l="l" t="t" r="r" b="b"/>
              <a:pathLst>
                <a:path w="26938" h="26923" extrusionOk="0">
                  <a:moveTo>
                    <a:pt x="13469" y="0"/>
                  </a:moveTo>
                  <a:cubicBezTo>
                    <a:pt x="6032" y="0"/>
                    <a:pt x="1" y="6032"/>
                    <a:pt x="1" y="13469"/>
                  </a:cubicBezTo>
                  <a:cubicBezTo>
                    <a:pt x="1" y="20906"/>
                    <a:pt x="6032" y="26922"/>
                    <a:pt x="13469" y="26922"/>
                  </a:cubicBezTo>
                  <a:cubicBezTo>
                    <a:pt x="20906" y="26922"/>
                    <a:pt x="26938" y="20906"/>
                    <a:pt x="26938" y="13469"/>
                  </a:cubicBezTo>
                  <a:cubicBezTo>
                    <a:pt x="26938" y="6032"/>
                    <a:pt x="20906" y="0"/>
                    <a:pt x="13469"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4"/>
          <p:cNvSpPr/>
          <p:nvPr/>
        </p:nvSpPr>
        <p:spPr>
          <a:xfrm>
            <a:off x="1629976" y="3328603"/>
            <a:ext cx="7056693" cy="431702"/>
          </a:xfrm>
          <a:custGeom>
            <a:avLst/>
            <a:gdLst/>
            <a:ahLst/>
            <a:cxnLst/>
            <a:rect l="l" t="t" r="r" b="b"/>
            <a:pathLst>
              <a:path w="90604" h="23351" extrusionOk="0">
                <a:moveTo>
                  <a:pt x="0" y="0"/>
                </a:moveTo>
                <a:lnTo>
                  <a:pt x="0" y="23350"/>
                </a:lnTo>
                <a:lnTo>
                  <a:pt x="90604" y="23350"/>
                </a:lnTo>
                <a:lnTo>
                  <a:pt x="90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457151" y="3328379"/>
            <a:ext cx="2059500" cy="432000"/>
          </a:xfrm>
          <a:prstGeom prst="homePlat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2867563" y="3601283"/>
            <a:ext cx="87053" cy="86290"/>
          </a:xfrm>
          <a:custGeom>
            <a:avLst/>
            <a:gdLst/>
            <a:ahLst/>
            <a:cxnLst/>
            <a:rect l="l" t="t" r="r" b="b"/>
            <a:pathLst>
              <a:path w="3075" h="3061" extrusionOk="0">
                <a:moveTo>
                  <a:pt x="1538" y="0"/>
                </a:moveTo>
                <a:cubicBezTo>
                  <a:pt x="689" y="0"/>
                  <a:pt x="1" y="688"/>
                  <a:pt x="1" y="1523"/>
                </a:cubicBezTo>
                <a:cubicBezTo>
                  <a:pt x="1" y="2372"/>
                  <a:pt x="689" y="3060"/>
                  <a:pt x="1538" y="3060"/>
                </a:cubicBezTo>
                <a:cubicBezTo>
                  <a:pt x="2387" y="3060"/>
                  <a:pt x="3075" y="2372"/>
                  <a:pt x="3075" y="1523"/>
                </a:cubicBezTo>
                <a:cubicBezTo>
                  <a:pt x="3075" y="688"/>
                  <a:pt x="2387" y="0"/>
                  <a:pt x="1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txBox="1"/>
          <p:nvPr/>
        </p:nvSpPr>
        <p:spPr>
          <a:xfrm>
            <a:off x="2678655" y="3334715"/>
            <a:ext cx="4365000" cy="432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100"/>
              <a:buFont typeface="Arial"/>
              <a:buNone/>
            </a:pPr>
            <a:r>
              <a:rPr lang="en" sz="1900">
                <a:solidFill>
                  <a:schemeClr val="dk1"/>
                </a:solidFill>
                <a:latin typeface="Fira Sans Extra Condensed"/>
                <a:ea typeface="Fira Sans Extra Condensed"/>
                <a:cs typeface="Fira Sans Extra Condensed"/>
                <a:sym typeface="Fira Sans Extra Condensed"/>
              </a:rPr>
              <a:t>USE CASE 3 : Forecasting Sales Demand</a:t>
            </a:r>
            <a:endParaRPr sz="1900">
              <a:solidFill>
                <a:schemeClr val="dk1"/>
              </a:solidFill>
              <a:latin typeface="Fira Sans Extra Condensed"/>
              <a:ea typeface="Fira Sans Extra Condensed"/>
              <a:cs typeface="Fira Sans Extra Condensed"/>
              <a:sym typeface="Fira Sans Extra Condensed"/>
            </a:endParaRPr>
          </a:p>
        </p:txBody>
      </p:sp>
      <p:sp>
        <p:nvSpPr>
          <p:cNvPr id="106" name="Google Shape;106;p14"/>
          <p:cNvSpPr txBox="1"/>
          <p:nvPr/>
        </p:nvSpPr>
        <p:spPr>
          <a:xfrm>
            <a:off x="1359101" y="3350174"/>
            <a:ext cx="790500" cy="38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Fira Sans Extra Condensed Medium"/>
                <a:ea typeface="Fira Sans Extra Condensed Medium"/>
                <a:cs typeface="Fira Sans Extra Condensed Medium"/>
                <a:sym typeface="Fira Sans Extra Condensed Medium"/>
              </a:rPr>
              <a:t>05</a:t>
            </a:r>
            <a:endParaRPr sz="2700">
              <a:solidFill>
                <a:schemeClr val="lt1"/>
              </a:solidFill>
              <a:latin typeface="Fira Sans Extra Condensed Medium"/>
              <a:ea typeface="Fira Sans Extra Condensed Medium"/>
              <a:cs typeface="Fira Sans Extra Condensed Medium"/>
              <a:sym typeface="Fira Sans Extra Condensed Medium"/>
            </a:endParaRPr>
          </a:p>
        </p:txBody>
      </p:sp>
      <p:sp>
        <p:nvSpPr>
          <p:cNvPr id="107" name="Google Shape;107;p14"/>
          <p:cNvSpPr/>
          <p:nvPr/>
        </p:nvSpPr>
        <p:spPr>
          <a:xfrm>
            <a:off x="2265838" y="3507407"/>
            <a:ext cx="87053" cy="86290"/>
          </a:xfrm>
          <a:custGeom>
            <a:avLst/>
            <a:gdLst/>
            <a:ahLst/>
            <a:cxnLst/>
            <a:rect l="l" t="t" r="r" b="b"/>
            <a:pathLst>
              <a:path w="3075" h="3061" extrusionOk="0">
                <a:moveTo>
                  <a:pt x="1538" y="0"/>
                </a:moveTo>
                <a:cubicBezTo>
                  <a:pt x="689" y="0"/>
                  <a:pt x="1" y="688"/>
                  <a:pt x="1" y="1523"/>
                </a:cubicBezTo>
                <a:cubicBezTo>
                  <a:pt x="1" y="2372"/>
                  <a:pt x="689" y="3060"/>
                  <a:pt x="1538" y="3060"/>
                </a:cubicBezTo>
                <a:cubicBezTo>
                  <a:pt x="2387" y="3060"/>
                  <a:pt x="3075" y="2372"/>
                  <a:pt x="3075" y="1523"/>
                </a:cubicBezTo>
                <a:cubicBezTo>
                  <a:pt x="3075" y="688"/>
                  <a:pt x="2387" y="0"/>
                  <a:pt x="1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txBox="1">
            <a:spLocks noGrp="1"/>
          </p:cNvSpPr>
          <p:nvPr>
            <p:ph type="sldNum" idx="12"/>
          </p:nvPr>
        </p:nvSpPr>
        <p:spPr>
          <a:xfrm>
            <a:off x="8304433" y="45908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09" name="Google Shape;109;p14"/>
          <p:cNvGrpSpPr/>
          <p:nvPr/>
        </p:nvGrpSpPr>
        <p:grpSpPr>
          <a:xfrm>
            <a:off x="457150" y="3888781"/>
            <a:ext cx="8229549" cy="431857"/>
            <a:chOff x="952436" y="1086598"/>
            <a:chExt cx="8291737" cy="762190"/>
          </a:xfrm>
        </p:grpSpPr>
        <p:sp>
          <p:nvSpPr>
            <p:cNvPr id="110" name="Google Shape;110;p14"/>
            <p:cNvSpPr/>
            <p:nvPr/>
          </p:nvSpPr>
          <p:spPr>
            <a:xfrm>
              <a:off x="952436" y="1121423"/>
              <a:ext cx="8291737" cy="662709"/>
            </a:xfrm>
            <a:custGeom>
              <a:avLst/>
              <a:gdLst/>
              <a:ahLst/>
              <a:cxnLst/>
              <a:rect l="l" t="t" r="r" b="b"/>
              <a:pathLst>
                <a:path w="147317" h="23409" extrusionOk="0">
                  <a:moveTo>
                    <a:pt x="0" y="0"/>
                  </a:moveTo>
                  <a:lnTo>
                    <a:pt x="0" y="23350"/>
                  </a:lnTo>
                  <a:lnTo>
                    <a:pt x="147317" y="23409"/>
                  </a:lnTo>
                  <a:lnTo>
                    <a:pt x="14731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1336214" y="1086598"/>
              <a:ext cx="818578" cy="762190"/>
            </a:xfrm>
            <a:custGeom>
              <a:avLst/>
              <a:gdLst/>
              <a:ahLst/>
              <a:cxnLst/>
              <a:rect l="l" t="t" r="r" b="b"/>
              <a:pathLst>
                <a:path w="26938" h="26923" extrusionOk="0">
                  <a:moveTo>
                    <a:pt x="13469" y="0"/>
                  </a:moveTo>
                  <a:cubicBezTo>
                    <a:pt x="6032" y="0"/>
                    <a:pt x="1" y="6032"/>
                    <a:pt x="1" y="13469"/>
                  </a:cubicBezTo>
                  <a:cubicBezTo>
                    <a:pt x="1" y="20906"/>
                    <a:pt x="6032" y="26922"/>
                    <a:pt x="13469" y="26922"/>
                  </a:cubicBezTo>
                  <a:cubicBezTo>
                    <a:pt x="20906" y="26922"/>
                    <a:pt x="26938" y="20906"/>
                    <a:pt x="26938" y="13469"/>
                  </a:cubicBezTo>
                  <a:cubicBezTo>
                    <a:pt x="26938" y="6032"/>
                    <a:pt x="20906" y="0"/>
                    <a:pt x="13469"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4"/>
          <p:cNvSpPr/>
          <p:nvPr/>
        </p:nvSpPr>
        <p:spPr>
          <a:xfrm>
            <a:off x="1629976" y="3882462"/>
            <a:ext cx="7056693" cy="431702"/>
          </a:xfrm>
          <a:custGeom>
            <a:avLst/>
            <a:gdLst/>
            <a:ahLst/>
            <a:cxnLst/>
            <a:rect l="l" t="t" r="r" b="b"/>
            <a:pathLst>
              <a:path w="90604" h="23351" extrusionOk="0">
                <a:moveTo>
                  <a:pt x="0" y="0"/>
                </a:moveTo>
                <a:lnTo>
                  <a:pt x="0" y="23350"/>
                </a:lnTo>
                <a:lnTo>
                  <a:pt x="90604" y="23350"/>
                </a:lnTo>
                <a:lnTo>
                  <a:pt x="90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457151" y="3885442"/>
            <a:ext cx="2059500" cy="432000"/>
          </a:xfrm>
          <a:prstGeom prst="homePlat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2867563" y="4155142"/>
            <a:ext cx="87053" cy="86290"/>
          </a:xfrm>
          <a:custGeom>
            <a:avLst/>
            <a:gdLst/>
            <a:ahLst/>
            <a:cxnLst/>
            <a:rect l="l" t="t" r="r" b="b"/>
            <a:pathLst>
              <a:path w="3075" h="3061" extrusionOk="0">
                <a:moveTo>
                  <a:pt x="1538" y="0"/>
                </a:moveTo>
                <a:cubicBezTo>
                  <a:pt x="689" y="0"/>
                  <a:pt x="1" y="688"/>
                  <a:pt x="1" y="1523"/>
                </a:cubicBezTo>
                <a:cubicBezTo>
                  <a:pt x="1" y="2372"/>
                  <a:pt x="689" y="3060"/>
                  <a:pt x="1538" y="3060"/>
                </a:cubicBezTo>
                <a:cubicBezTo>
                  <a:pt x="2387" y="3060"/>
                  <a:pt x="3075" y="2372"/>
                  <a:pt x="3075" y="1523"/>
                </a:cubicBezTo>
                <a:cubicBezTo>
                  <a:pt x="3075" y="688"/>
                  <a:pt x="2387" y="0"/>
                  <a:pt x="1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txBox="1"/>
          <p:nvPr/>
        </p:nvSpPr>
        <p:spPr>
          <a:xfrm>
            <a:off x="2678655" y="3888574"/>
            <a:ext cx="4365000" cy="432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100"/>
              <a:buFont typeface="Arial"/>
              <a:buNone/>
            </a:pPr>
            <a:r>
              <a:rPr lang="en" sz="1900">
                <a:solidFill>
                  <a:schemeClr val="dk1"/>
                </a:solidFill>
                <a:latin typeface="Fira Sans Extra Condensed"/>
                <a:ea typeface="Fira Sans Extra Condensed"/>
                <a:cs typeface="Fira Sans Extra Condensed"/>
                <a:sym typeface="Fira Sans Extra Condensed"/>
              </a:rPr>
              <a:t>BUSINESS IMPLICATIONS</a:t>
            </a:r>
            <a:endParaRPr sz="1900">
              <a:solidFill>
                <a:schemeClr val="dk1"/>
              </a:solidFill>
              <a:latin typeface="Fira Sans Extra Condensed"/>
              <a:ea typeface="Fira Sans Extra Condensed"/>
              <a:cs typeface="Fira Sans Extra Condensed"/>
              <a:sym typeface="Fira Sans Extra Condensed"/>
            </a:endParaRPr>
          </a:p>
        </p:txBody>
      </p:sp>
      <p:sp>
        <p:nvSpPr>
          <p:cNvPr id="116" name="Google Shape;116;p14"/>
          <p:cNvSpPr txBox="1"/>
          <p:nvPr/>
        </p:nvSpPr>
        <p:spPr>
          <a:xfrm>
            <a:off x="1359101" y="3904033"/>
            <a:ext cx="790500" cy="38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Fira Sans Extra Condensed Medium"/>
                <a:ea typeface="Fira Sans Extra Condensed Medium"/>
                <a:cs typeface="Fira Sans Extra Condensed Medium"/>
                <a:sym typeface="Fira Sans Extra Condensed Medium"/>
              </a:rPr>
              <a:t>06</a:t>
            </a:r>
            <a:endParaRPr sz="2700">
              <a:solidFill>
                <a:schemeClr val="lt1"/>
              </a:solidFill>
              <a:latin typeface="Fira Sans Extra Condensed Medium"/>
              <a:ea typeface="Fira Sans Extra Condensed Medium"/>
              <a:cs typeface="Fira Sans Extra Condensed Medium"/>
              <a:sym typeface="Fira Sans Extra Condensed Medium"/>
            </a:endParaRPr>
          </a:p>
        </p:txBody>
      </p:sp>
      <p:sp>
        <p:nvSpPr>
          <p:cNvPr id="117" name="Google Shape;117;p14"/>
          <p:cNvSpPr/>
          <p:nvPr/>
        </p:nvSpPr>
        <p:spPr>
          <a:xfrm>
            <a:off x="2265838" y="4061266"/>
            <a:ext cx="87053" cy="86290"/>
          </a:xfrm>
          <a:custGeom>
            <a:avLst/>
            <a:gdLst/>
            <a:ahLst/>
            <a:cxnLst/>
            <a:rect l="l" t="t" r="r" b="b"/>
            <a:pathLst>
              <a:path w="3075" h="3061" extrusionOk="0">
                <a:moveTo>
                  <a:pt x="1538" y="0"/>
                </a:moveTo>
                <a:cubicBezTo>
                  <a:pt x="689" y="0"/>
                  <a:pt x="1" y="688"/>
                  <a:pt x="1" y="1523"/>
                </a:cubicBezTo>
                <a:cubicBezTo>
                  <a:pt x="1" y="2372"/>
                  <a:pt x="689" y="3060"/>
                  <a:pt x="1538" y="3060"/>
                </a:cubicBezTo>
                <a:cubicBezTo>
                  <a:pt x="2387" y="3060"/>
                  <a:pt x="3075" y="2372"/>
                  <a:pt x="3075" y="1523"/>
                </a:cubicBezTo>
                <a:cubicBezTo>
                  <a:pt x="3075" y="688"/>
                  <a:pt x="2387" y="0"/>
                  <a:pt x="1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2"/>
          <p:cNvSpPr txBox="1"/>
          <p:nvPr/>
        </p:nvSpPr>
        <p:spPr>
          <a:xfrm>
            <a:off x="8472458" y="4663242"/>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20</a:t>
            </a:fld>
            <a:endParaRPr sz="1000">
              <a:solidFill>
                <a:srgbClr val="000000"/>
              </a:solidFill>
              <a:latin typeface="Fira Sans Extra Condensed"/>
              <a:ea typeface="Fira Sans Extra Condensed"/>
              <a:cs typeface="Fira Sans Extra Condensed"/>
              <a:sym typeface="Fira Sans Extra Condensed"/>
            </a:endParaRPr>
          </a:p>
        </p:txBody>
      </p:sp>
      <p:sp>
        <p:nvSpPr>
          <p:cNvPr id="264" name="Google Shape;264;p32"/>
          <p:cNvSpPr txBox="1">
            <a:spLocks noGrp="1"/>
          </p:cNvSpPr>
          <p:nvPr>
            <p:ph type="title" idx="4294967295"/>
          </p:nvPr>
        </p:nvSpPr>
        <p:spPr>
          <a:xfrm>
            <a:off x="637575" y="237700"/>
            <a:ext cx="75441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Dashboard - Scenario 2</a:t>
            </a:r>
            <a:endParaRPr/>
          </a:p>
        </p:txBody>
      </p:sp>
      <p:pic>
        <p:nvPicPr>
          <p:cNvPr id="265" name="Google Shape;265;p32"/>
          <p:cNvPicPr preferRelativeResize="0"/>
          <p:nvPr/>
        </p:nvPicPr>
        <p:blipFill>
          <a:blip r:embed="rId3">
            <a:alphaModFix/>
          </a:blip>
          <a:stretch>
            <a:fillRect/>
          </a:stretch>
        </p:blipFill>
        <p:spPr>
          <a:xfrm>
            <a:off x="935550" y="794724"/>
            <a:ext cx="7253397" cy="4078401"/>
          </a:xfrm>
          <a:prstGeom prst="rect">
            <a:avLst/>
          </a:prstGeom>
          <a:noFill/>
          <a:ln w="9525" cap="flat" cmpd="sng">
            <a:solidFill>
              <a:schemeClr val="dk2"/>
            </a:solidFill>
            <a:prstDash val="solid"/>
            <a:round/>
            <a:headEnd type="none" w="sm" len="sm"/>
            <a:tailEnd type="none" w="sm" len="sm"/>
          </a:ln>
        </p:spPr>
      </p:pic>
      <p:sp>
        <p:nvSpPr>
          <p:cNvPr id="266" name="Google Shape;266;p32"/>
          <p:cNvSpPr/>
          <p:nvPr/>
        </p:nvSpPr>
        <p:spPr>
          <a:xfrm>
            <a:off x="375050" y="237700"/>
            <a:ext cx="167700" cy="522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txBox="1"/>
          <p:nvPr/>
        </p:nvSpPr>
        <p:spPr>
          <a:xfrm>
            <a:off x="8472458" y="4663242"/>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21</a:t>
            </a:fld>
            <a:endParaRPr sz="1000">
              <a:solidFill>
                <a:srgbClr val="000000"/>
              </a:solidFill>
              <a:latin typeface="Fira Sans Extra Condensed"/>
              <a:ea typeface="Fira Sans Extra Condensed"/>
              <a:cs typeface="Fira Sans Extra Condensed"/>
              <a:sym typeface="Fira Sans Extra Condensed"/>
            </a:endParaRPr>
          </a:p>
        </p:txBody>
      </p:sp>
      <p:sp>
        <p:nvSpPr>
          <p:cNvPr id="272" name="Google Shape;272;p33"/>
          <p:cNvSpPr txBox="1">
            <a:spLocks noGrp="1"/>
          </p:cNvSpPr>
          <p:nvPr>
            <p:ph type="title" idx="4294967295"/>
          </p:nvPr>
        </p:nvSpPr>
        <p:spPr>
          <a:xfrm>
            <a:off x="637575" y="237700"/>
            <a:ext cx="75441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Dashboard - Scenario 3</a:t>
            </a:r>
            <a:endParaRPr/>
          </a:p>
        </p:txBody>
      </p:sp>
      <p:pic>
        <p:nvPicPr>
          <p:cNvPr id="273" name="Google Shape;273;p33"/>
          <p:cNvPicPr preferRelativeResize="0"/>
          <p:nvPr/>
        </p:nvPicPr>
        <p:blipFill>
          <a:blip r:embed="rId3">
            <a:alphaModFix/>
          </a:blip>
          <a:stretch>
            <a:fillRect/>
          </a:stretch>
        </p:blipFill>
        <p:spPr>
          <a:xfrm>
            <a:off x="935550" y="794725"/>
            <a:ext cx="7253401" cy="4065843"/>
          </a:xfrm>
          <a:prstGeom prst="rect">
            <a:avLst/>
          </a:prstGeom>
          <a:noFill/>
          <a:ln w="9525" cap="flat" cmpd="sng">
            <a:solidFill>
              <a:schemeClr val="dk2"/>
            </a:solidFill>
            <a:prstDash val="solid"/>
            <a:round/>
            <a:headEnd type="none" w="sm" len="sm"/>
            <a:tailEnd type="none" w="sm" len="sm"/>
          </a:ln>
        </p:spPr>
      </p:pic>
      <p:sp>
        <p:nvSpPr>
          <p:cNvPr id="274" name="Google Shape;274;p33"/>
          <p:cNvSpPr/>
          <p:nvPr/>
        </p:nvSpPr>
        <p:spPr>
          <a:xfrm>
            <a:off x="375050" y="237700"/>
            <a:ext cx="167700" cy="522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4"/>
          <p:cNvSpPr/>
          <p:nvPr/>
        </p:nvSpPr>
        <p:spPr>
          <a:xfrm>
            <a:off x="5646675" y="0"/>
            <a:ext cx="3507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280" name="Google Shape;28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81" name="Google Shape;281;p34"/>
          <p:cNvSpPr txBox="1">
            <a:spLocks noGrp="1"/>
          </p:cNvSpPr>
          <p:nvPr>
            <p:ph type="ctrTitle" idx="4294967295"/>
          </p:nvPr>
        </p:nvSpPr>
        <p:spPr>
          <a:xfrm>
            <a:off x="849625" y="2213800"/>
            <a:ext cx="4525500" cy="17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200"/>
              <a:t>SECTION 6 : BUSINESS IMPLICATIONS</a:t>
            </a:r>
            <a:endParaRPr sz="5200"/>
          </a:p>
        </p:txBody>
      </p:sp>
      <p:sp>
        <p:nvSpPr>
          <p:cNvPr id="282" name="Google Shape;282;p34"/>
          <p:cNvSpPr/>
          <p:nvPr/>
        </p:nvSpPr>
        <p:spPr>
          <a:xfrm>
            <a:off x="283125" y="2285200"/>
            <a:ext cx="259500" cy="23331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pic>
        <p:nvPicPr>
          <p:cNvPr id="283" name="Google Shape;283;p34"/>
          <p:cNvPicPr preferRelativeResize="0"/>
          <p:nvPr/>
        </p:nvPicPr>
        <p:blipFill rotWithShape="1">
          <a:blip r:embed="rId3">
            <a:alphaModFix/>
          </a:blip>
          <a:srcRect l="10784" t="12178" r="10784" b="12178"/>
          <a:stretch/>
        </p:blipFill>
        <p:spPr>
          <a:xfrm>
            <a:off x="6156675" y="1774199"/>
            <a:ext cx="2487600" cy="2399100"/>
          </a:xfrm>
          <a:prstGeom prst="ellipse">
            <a:avLst/>
          </a:prstGeom>
          <a:noFill/>
          <a:ln w="38100"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5"/>
          <p:cNvSpPr txBox="1"/>
          <p:nvPr/>
        </p:nvSpPr>
        <p:spPr>
          <a:xfrm>
            <a:off x="8472458" y="4663242"/>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23</a:t>
            </a:fld>
            <a:endParaRPr sz="1000">
              <a:solidFill>
                <a:srgbClr val="000000"/>
              </a:solidFill>
              <a:latin typeface="Fira Sans Extra Condensed"/>
              <a:ea typeface="Fira Sans Extra Condensed"/>
              <a:cs typeface="Fira Sans Extra Condensed"/>
              <a:sym typeface="Fira Sans Extra Condensed"/>
            </a:endParaRPr>
          </a:p>
        </p:txBody>
      </p:sp>
      <p:sp>
        <p:nvSpPr>
          <p:cNvPr id="289" name="Google Shape;289;p35"/>
          <p:cNvSpPr txBox="1">
            <a:spLocks noGrp="1"/>
          </p:cNvSpPr>
          <p:nvPr>
            <p:ph type="title" idx="4294967295"/>
          </p:nvPr>
        </p:nvSpPr>
        <p:spPr>
          <a:xfrm>
            <a:off x="637575" y="237700"/>
            <a:ext cx="75441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Dashboard Insights</a:t>
            </a:r>
            <a:endParaRPr/>
          </a:p>
        </p:txBody>
      </p:sp>
      <p:sp>
        <p:nvSpPr>
          <p:cNvPr id="290" name="Google Shape;290;p35"/>
          <p:cNvSpPr/>
          <p:nvPr/>
        </p:nvSpPr>
        <p:spPr>
          <a:xfrm>
            <a:off x="375050" y="237700"/>
            <a:ext cx="167700" cy="522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291" name="Google Shape;291;p35"/>
          <p:cNvSpPr txBox="1"/>
          <p:nvPr/>
        </p:nvSpPr>
        <p:spPr>
          <a:xfrm>
            <a:off x="0" y="841525"/>
            <a:ext cx="9021300" cy="4032900"/>
          </a:xfrm>
          <a:prstGeom prst="rect">
            <a:avLst/>
          </a:prstGeom>
          <a:noFill/>
          <a:ln>
            <a:noFill/>
          </a:ln>
        </p:spPr>
        <p:txBody>
          <a:bodyPr spcFirstLastPara="1" wrap="square" lIns="91425" tIns="91425" rIns="91425" bIns="91425" anchor="t" anchorCtr="0">
            <a:spAutoFit/>
          </a:bodyPr>
          <a:lstStyle/>
          <a:p>
            <a:pPr marL="914400" lvl="0" indent="-355600" algn="l"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Ideal location is </a:t>
            </a:r>
            <a:r>
              <a:rPr lang="en" sz="2000" b="1">
                <a:solidFill>
                  <a:schemeClr val="dk1"/>
                </a:solidFill>
                <a:latin typeface="Fira Sans Extra Condensed"/>
                <a:ea typeface="Fira Sans Extra Condensed"/>
                <a:cs typeface="Fira Sans Extra Condensed"/>
                <a:sym typeface="Fira Sans Extra Condensed"/>
              </a:rPr>
              <a:t>Rouyn-Noranda</a:t>
            </a:r>
            <a:r>
              <a:rPr lang="en" sz="2000">
                <a:solidFill>
                  <a:schemeClr val="dk1"/>
                </a:solidFill>
                <a:latin typeface="Fira Sans Extra Condensed"/>
                <a:ea typeface="Fira Sans Extra Condensed"/>
                <a:cs typeface="Fira Sans Extra Condensed"/>
                <a:sym typeface="Fira Sans Extra Condensed"/>
              </a:rPr>
              <a:t> based on high population, low competition and high income, high universities and high sales in QB</a:t>
            </a:r>
            <a:endParaRPr sz="2000">
              <a:solidFill>
                <a:schemeClr val="dk1"/>
              </a:solidFill>
              <a:latin typeface="Fira Sans Extra Condensed"/>
              <a:ea typeface="Fira Sans Extra Condensed"/>
              <a:cs typeface="Fira Sans Extra Condensed"/>
              <a:sym typeface="Fira Sans Extra Condensed"/>
            </a:endParaRPr>
          </a:p>
          <a:p>
            <a:pPr marL="914400" lvl="0" indent="-355600" algn="l"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High median household incomes in specific provinces (ON, BC, QB) correlate with higher sales volumes (ON, QB, AL), suggesting a </a:t>
            </a:r>
            <a:r>
              <a:rPr lang="en" sz="2000" b="1">
                <a:solidFill>
                  <a:schemeClr val="dk1"/>
                </a:solidFill>
                <a:latin typeface="Fira Sans Extra Condensed"/>
                <a:ea typeface="Fira Sans Extra Condensed"/>
                <a:cs typeface="Fira Sans Extra Condensed"/>
                <a:sym typeface="Fira Sans Extra Condensed"/>
              </a:rPr>
              <a:t>link between regional economic health and store performance</a:t>
            </a:r>
            <a:r>
              <a:rPr lang="en" sz="2000">
                <a:solidFill>
                  <a:schemeClr val="dk1"/>
                </a:solidFill>
                <a:latin typeface="Fira Sans Extra Condensed"/>
                <a:ea typeface="Fira Sans Extra Condensed"/>
                <a:cs typeface="Fira Sans Extra Condensed"/>
                <a:sym typeface="Fira Sans Extra Condensed"/>
              </a:rPr>
              <a:t>.</a:t>
            </a:r>
            <a:endParaRPr sz="2000">
              <a:solidFill>
                <a:schemeClr val="dk1"/>
              </a:solidFill>
              <a:latin typeface="Fira Sans Extra Condensed"/>
              <a:ea typeface="Fira Sans Extra Condensed"/>
              <a:cs typeface="Fira Sans Extra Condensed"/>
              <a:sym typeface="Fira Sans Extra Condensed"/>
            </a:endParaRPr>
          </a:p>
          <a:p>
            <a:pPr marL="914400" lvl="0" indent="-355600" algn="l"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The customer demographic data, such as age distribution, suggests that certain </a:t>
            </a:r>
            <a:r>
              <a:rPr lang="en" sz="2000" b="1">
                <a:solidFill>
                  <a:schemeClr val="dk1"/>
                </a:solidFill>
                <a:latin typeface="Fira Sans Extra Condensed"/>
                <a:ea typeface="Fira Sans Extra Condensed"/>
                <a:cs typeface="Fira Sans Extra Condensed"/>
                <a:sym typeface="Fira Sans Extra Condensed"/>
              </a:rPr>
              <a:t>age groups (55-64) are key contributors</a:t>
            </a:r>
            <a:r>
              <a:rPr lang="en" sz="2000">
                <a:solidFill>
                  <a:schemeClr val="dk1"/>
                </a:solidFill>
                <a:latin typeface="Fira Sans Extra Condensed"/>
                <a:ea typeface="Fira Sans Extra Condensed"/>
                <a:cs typeface="Fira Sans Extra Condensed"/>
                <a:sym typeface="Fira Sans Extra Condensed"/>
              </a:rPr>
              <a:t> to sales, providing a target for focused marketing and product placement.</a:t>
            </a:r>
            <a:endParaRPr sz="2000">
              <a:solidFill>
                <a:schemeClr val="dk1"/>
              </a:solidFill>
              <a:latin typeface="Fira Sans Extra Condensed"/>
              <a:ea typeface="Fira Sans Extra Condensed"/>
              <a:cs typeface="Fira Sans Extra Condensed"/>
              <a:sym typeface="Fira Sans Extra Condensed"/>
            </a:endParaRPr>
          </a:p>
          <a:p>
            <a:pPr marL="914400" lvl="0" indent="-355600" algn="l"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Seasonal trends in sales are evident, with </a:t>
            </a:r>
            <a:r>
              <a:rPr lang="en" sz="2000" b="1">
                <a:solidFill>
                  <a:schemeClr val="dk1"/>
                </a:solidFill>
                <a:latin typeface="Fira Sans Extra Condensed"/>
                <a:ea typeface="Fira Sans Extra Condensed"/>
                <a:cs typeface="Fira Sans Extra Condensed"/>
                <a:sym typeface="Fira Sans Extra Condensed"/>
              </a:rPr>
              <a:t>certain months (December, August) displaying peaks</a:t>
            </a:r>
            <a:r>
              <a:rPr lang="en" sz="2000">
                <a:solidFill>
                  <a:schemeClr val="dk1"/>
                </a:solidFill>
                <a:latin typeface="Fira Sans Extra Condensed"/>
                <a:ea typeface="Fira Sans Extra Condensed"/>
                <a:cs typeface="Fira Sans Extra Condensed"/>
                <a:sym typeface="Fira Sans Extra Condensed"/>
              </a:rPr>
              <a:t>, which could guide inventory management and promotional activities.</a:t>
            </a:r>
            <a:endParaRPr sz="2000" i="1">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6"/>
          <p:cNvSpPr txBox="1"/>
          <p:nvPr/>
        </p:nvSpPr>
        <p:spPr>
          <a:xfrm>
            <a:off x="8472458" y="4663242"/>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24</a:t>
            </a:fld>
            <a:endParaRPr sz="1000">
              <a:solidFill>
                <a:srgbClr val="000000"/>
              </a:solidFill>
              <a:latin typeface="Fira Sans Extra Condensed"/>
              <a:ea typeface="Fira Sans Extra Condensed"/>
              <a:cs typeface="Fira Sans Extra Condensed"/>
              <a:sym typeface="Fira Sans Extra Condensed"/>
            </a:endParaRPr>
          </a:p>
        </p:txBody>
      </p:sp>
      <p:sp>
        <p:nvSpPr>
          <p:cNvPr id="297" name="Google Shape;297;p36"/>
          <p:cNvSpPr txBox="1">
            <a:spLocks noGrp="1"/>
          </p:cNvSpPr>
          <p:nvPr>
            <p:ph type="title" idx="4294967295"/>
          </p:nvPr>
        </p:nvSpPr>
        <p:spPr>
          <a:xfrm>
            <a:off x="637575" y="237700"/>
            <a:ext cx="75441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Implications</a:t>
            </a:r>
            <a:endParaRPr/>
          </a:p>
        </p:txBody>
      </p:sp>
      <p:sp>
        <p:nvSpPr>
          <p:cNvPr id="298" name="Google Shape;298;p36"/>
          <p:cNvSpPr/>
          <p:nvPr/>
        </p:nvSpPr>
        <p:spPr>
          <a:xfrm>
            <a:off x="375050" y="237700"/>
            <a:ext cx="167700" cy="522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299" name="Google Shape;299;p36"/>
          <p:cNvSpPr txBox="1"/>
          <p:nvPr/>
        </p:nvSpPr>
        <p:spPr>
          <a:xfrm>
            <a:off x="0" y="1038600"/>
            <a:ext cx="8653800" cy="3324600"/>
          </a:xfrm>
          <a:prstGeom prst="rect">
            <a:avLst/>
          </a:prstGeom>
          <a:noFill/>
          <a:ln>
            <a:noFill/>
          </a:ln>
        </p:spPr>
        <p:txBody>
          <a:bodyPr spcFirstLastPara="1" wrap="square" lIns="91425" tIns="91425" rIns="91425" bIns="91425" anchor="t" anchorCtr="0">
            <a:spAutoFit/>
          </a:bodyPr>
          <a:lstStyle/>
          <a:p>
            <a:pPr marL="914400" lvl="0" indent="-355600" algn="l"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The insights can inform strategic decisions about where to open new stores, focusing on high-growth potential areas with affluent populations and less market saturation.</a:t>
            </a:r>
            <a:endParaRPr sz="2000">
              <a:solidFill>
                <a:schemeClr val="dk1"/>
              </a:solidFill>
              <a:latin typeface="Fira Sans Extra Condensed"/>
              <a:ea typeface="Fira Sans Extra Condensed"/>
              <a:cs typeface="Fira Sans Extra Condensed"/>
              <a:sym typeface="Fira Sans Extra Condensed"/>
            </a:endParaRPr>
          </a:p>
          <a:p>
            <a:pPr marL="914400" lvl="0" indent="-355600" algn="l"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Tailored marketing campaigns can be developed to target the most responsive customer demographics, potentially increasing market share in key segments.</a:t>
            </a:r>
            <a:endParaRPr sz="2000">
              <a:solidFill>
                <a:schemeClr val="dk1"/>
              </a:solidFill>
              <a:latin typeface="Fira Sans Extra Condensed"/>
              <a:ea typeface="Fira Sans Extra Condensed"/>
              <a:cs typeface="Fira Sans Extra Condensed"/>
              <a:sym typeface="Fira Sans Extra Condensed"/>
            </a:endParaRPr>
          </a:p>
          <a:p>
            <a:pPr marL="914400" lvl="0" indent="-355600" algn="l"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Data-driven inventory planning can help optimize stock levels to meet predicted demand, reducing the risk of overstocking or stockouts.</a:t>
            </a:r>
            <a:endParaRPr sz="2000">
              <a:solidFill>
                <a:schemeClr val="dk1"/>
              </a:solidFill>
              <a:latin typeface="Fira Sans Extra Condensed"/>
              <a:ea typeface="Fira Sans Extra Condensed"/>
              <a:cs typeface="Fira Sans Extra Condensed"/>
              <a:sym typeface="Fira Sans Extra Condensed"/>
            </a:endParaRPr>
          </a:p>
          <a:p>
            <a:pPr marL="914400" lvl="0" indent="-355600" algn="l" rtl="0">
              <a:lnSpc>
                <a:spcPct val="115000"/>
              </a:lnSpc>
              <a:spcBef>
                <a:spcPts val="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Scenario planning capabilities enable the company to prepare for various market conditions, ensuring agility and resilience in sales strategies.</a:t>
            </a:r>
            <a:endParaRPr sz="2000" i="1">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7"/>
          <p:cNvSpPr/>
          <p:nvPr/>
        </p:nvSpPr>
        <p:spPr>
          <a:xfrm>
            <a:off x="5646675" y="0"/>
            <a:ext cx="3507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305" name="Google Shape;305;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06" name="Google Shape;306;p37"/>
          <p:cNvSpPr txBox="1">
            <a:spLocks noGrp="1"/>
          </p:cNvSpPr>
          <p:nvPr>
            <p:ph type="ctrTitle" idx="4294967295"/>
          </p:nvPr>
        </p:nvSpPr>
        <p:spPr>
          <a:xfrm>
            <a:off x="700475" y="1058850"/>
            <a:ext cx="4729200" cy="32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a:t>THANK YOU</a:t>
            </a:r>
            <a:endParaRPr sz="6600"/>
          </a:p>
          <a:p>
            <a:pPr marL="0" lvl="0" indent="0" algn="l" rtl="0">
              <a:spcBef>
                <a:spcPts val="0"/>
              </a:spcBef>
              <a:spcAft>
                <a:spcPts val="0"/>
              </a:spcAft>
              <a:buNone/>
            </a:pPr>
            <a:endParaRPr sz="3500">
              <a:latin typeface="Fira Sans Extra Condensed"/>
              <a:ea typeface="Fira Sans Extra Condensed"/>
              <a:cs typeface="Fira Sans Extra Condensed"/>
              <a:sym typeface="Fira Sans Extra Condensed"/>
            </a:endParaRPr>
          </a:p>
          <a:p>
            <a:pPr marL="0" lvl="0" indent="0" algn="l" rtl="0">
              <a:spcBef>
                <a:spcPts val="1000"/>
              </a:spcBef>
              <a:spcAft>
                <a:spcPts val="0"/>
              </a:spcAft>
              <a:buClr>
                <a:schemeClr val="dk1"/>
              </a:buClr>
              <a:buSzPts val="1100"/>
              <a:buFont typeface="Arial"/>
              <a:buNone/>
            </a:pPr>
            <a:r>
              <a:rPr lang="en" sz="3500">
                <a:latin typeface="Fira Sans Extra Condensed"/>
                <a:ea typeface="Fira Sans Extra Condensed"/>
                <a:cs typeface="Fira Sans Extra Condensed"/>
                <a:sym typeface="Fira Sans Extra Condensed"/>
              </a:rPr>
              <a:t>IF YOU HAVE ANY QUESTIONS, FEEL FREE TO ASK!</a:t>
            </a:r>
            <a:endParaRPr sz="3500">
              <a:latin typeface="Fira Sans Extra Condensed"/>
              <a:ea typeface="Fira Sans Extra Condensed"/>
              <a:cs typeface="Fira Sans Extra Condensed"/>
              <a:sym typeface="Fira Sans Extra Condensed"/>
            </a:endParaRPr>
          </a:p>
          <a:p>
            <a:pPr marL="0" lvl="0" indent="0" algn="l" rtl="0">
              <a:spcBef>
                <a:spcPts val="0"/>
              </a:spcBef>
              <a:spcAft>
                <a:spcPts val="0"/>
              </a:spcAft>
              <a:buClr>
                <a:schemeClr val="dk1"/>
              </a:buClr>
              <a:buSzPts val="1100"/>
              <a:buFont typeface="Arial"/>
              <a:buNone/>
            </a:pPr>
            <a:endParaRPr sz="5200"/>
          </a:p>
          <a:p>
            <a:pPr marL="0" lvl="0" indent="0" algn="l" rtl="0">
              <a:spcBef>
                <a:spcPts val="0"/>
              </a:spcBef>
              <a:spcAft>
                <a:spcPts val="0"/>
              </a:spcAft>
              <a:buNone/>
            </a:pPr>
            <a:endParaRPr sz="5200"/>
          </a:p>
        </p:txBody>
      </p:sp>
      <p:sp>
        <p:nvSpPr>
          <p:cNvPr id="307" name="Google Shape;307;p37"/>
          <p:cNvSpPr/>
          <p:nvPr/>
        </p:nvSpPr>
        <p:spPr>
          <a:xfrm>
            <a:off x="206925" y="951650"/>
            <a:ext cx="259500" cy="36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pic>
        <p:nvPicPr>
          <p:cNvPr id="308" name="Google Shape;308;p37"/>
          <p:cNvPicPr preferRelativeResize="0"/>
          <p:nvPr/>
        </p:nvPicPr>
        <p:blipFill rotWithShape="1">
          <a:blip r:embed="rId3">
            <a:alphaModFix/>
          </a:blip>
          <a:srcRect l="10784" t="12178" r="10784" b="12178"/>
          <a:stretch/>
        </p:blipFill>
        <p:spPr>
          <a:xfrm>
            <a:off x="6156675" y="1774199"/>
            <a:ext cx="2487600" cy="2399100"/>
          </a:xfrm>
          <a:prstGeom prst="ellipse">
            <a:avLst/>
          </a:prstGeom>
          <a:noFill/>
          <a:ln w="38100" cap="flat" cmpd="sng">
            <a:solidFill>
              <a:schemeClr val="dk2"/>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8"/>
          <p:cNvSpPr/>
          <p:nvPr/>
        </p:nvSpPr>
        <p:spPr>
          <a:xfrm>
            <a:off x="5646675" y="0"/>
            <a:ext cx="3507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314" name="Google Shape;31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315" name="Google Shape;315;p38"/>
          <p:cNvSpPr txBox="1">
            <a:spLocks noGrp="1"/>
          </p:cNvSpPr>
          <p:nvPr>
            <p:ph type="ctrTitle" idx="4294967295"/>
          </p:nvPr>
        </p:nvSpPr>
        <p:spPr>
          <a:xfrm>
            <a:off x="849625" y="2823400"/>
            <a:ext cx="4277700" cy="17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200"/>
              <a:t>SECTION 7 : RESOURCES</a:t>
            </a:r>
            <a:endParaRPr sz="5200"/>
          </a:p>
        </p:txBody>
      </p:sp>
      <p:sp>
        <p:nvSpPr>
          <p:cNvPr id="316" name="Google Shape;316;p38"/>
          <p:cNvSpPr/>
          <p:nvPr/>
        </p:nvSpPr>
        <p:spPr>
          <a:xfrm>
            <a:off x="283125" y="2828500"/>
            <a:ext cx="259500" cy="17067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pic>
        <p:nvPicPr>
          <p:cNvPr id="317" name="Google Shape;317;p38"/>
          <p:cNvPicPr preferRelativeResize="0"/>
          <p:nvPr/>
        </p:nvPicPr>
        <p:blipFill rotWithShape="1">
          <a:blip r:embed="rId3">
            <a:alphaModFix/>
          </a:blip>
          <a:srcRect l="11776" r="11400"/>
          <a:stretch/>
        </p:blipFill>
        <p:spPr>
          <a:xfrm>
            <a:off x="5743125" y="1198125"/>
            <a:ext cx="3314700" cy="34651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9"/>
          <p:cNvSpPr txBox="1">
            <a:spLocks noGrp="1"/>
          </p:cNvSpPr>
          <p:nvPr>
            <p:ph type="title" idx="4294967295"/>
          </p:nvPr>
        </p:nvSpPr>
        <p:spPr>
          <a:xfrm>
            <a:off x="637575" y="237700"/>
            <a:ext cx="83202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Resources</a:t>
            </a:r>
            <a:endParaRPr/>
          </a:p>
        </p:txBody>
      </p:sp>
      <p:sp>
        <p:nvSpPr>
          <p:cNvPr id="323" name="Google Shape;323;p3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27</a:t>
            </a:fld>
            <a:endParaRPr sz="1000">
              <a:solidFill>
                <a:srgbClr val="000000"/>
              </a:solidFill>
              <a:latin typeface="Fira Sans Extra Condensed"/>
              <a:ea typeface="Fira Sans Extra Condensed"/>
              <a:cs typeface="Fira Sans Extra Condensed"/>
              <a:sym typeface="Fira Sans Extra Condensed"/>
            </a:endParaRPr>
          </a:p>
        </p:txBody>
      </p:sp>
      <p:sp>
        <p:nvSpPr>
          <p:cNvPr id="324" name="Google Shape;324;p39"/>
          <p:cNvSpPr/>
          <p:nvPr/>
        </p:nvSpPr>
        <p:spPr>
          <a:xfrm>
            <a:off x="375050" y="237700"/>
            <a:ext cx="167700" cy="5226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325" name="Google Shape;325;p39"/>
          <p:cNvSpPr txBox="1"/>
          <p:nvPr/>
        </p:nvSpPr>
        <p:spPr>
          <a:xfrm>
            <a:off x="282000" y="971613"/>
            <a:ext cx="8580000" cy="3480300"/>
          </a:xfrm>
          <a:prstGeom prst="rect">
            <a:avLst/>
          </a:prstGeom>
          <a:noFill/>
          <a:ln>
            <a:noFill/>
          </a:ln>
        </p:spPr>
        <p:txBody>
          <a:bodyPr spcFirstLastPara="1" wrap="square" lIns="91425" tIns="91425" rIns="91425" bIns="91425" anchor="t" anchorCtr="0">
            <a:noAutofit/>
          </a:bodyPr>
          <a:lstStyle/>
          <a:p>
            <a:pPr marL="457200" lvl="0" indent="-317500" algn="l" rtl="0">
              <a:spcBef>
                <a:spcPts val="1000"/>
              </a:spcBef>
              <a:spcAft>
                <a:spcPts val="0"/>
              </a:spcAft>
              <a:buClr>
                <a:schemeClr val="dk1"/>
              </a:buClr>
              <a:buSzPts val="14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Alimentation Couche-Tard. (n.d.). Find a store. Retrieved February 12, 2024, from https://www.couche-tard.com/list-canada-stores?lang=en</a:t>
            </a:r>
            <a:endParaRPr>
              <a:solidFill>
                <a:schemeClr val="dk1"/>
              </a:solidFill>
              <a:latin typeface="Fira Sans Extra Condensed"/>
              <a:ea typeface="Fira Sans Extra Condensed"/>
              <a:cs typeface="Fira Sans Extra Condensed"/>
              <a:sym typeface="Fira Sans Extra Condensed"/>
            </a:endParaRPr>
          </a:p>
          <a:p>
            <a:pPr marL="457200" lvl="0" indent="-317500" algn="l" rtl="0">
              <a:spcBef>
                <a:spcPts val="1000"/>
              </a:spcBef>
              <a:spcAft>
                <a:spcPts val="0"/>
              </a:spcAft>
              <a:buClr>
                <a:schemeClr val="dk1"/>
              </a:buClr>
              <a:buSzPts val="14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Environment and Climate Change Canada. (n.d.). Canadian Climate Normals. Retrieved February 12, 2024, from https://climate.weather.gc.ca/climate_normals/index_e.html</a:t>
            </a:r>
            <a:endParaRPr>
              <a:solidFill>
                <a:schemeClr val="dk1"/>
              </a:solidFill>
              <a:latin typeface="Fira Sans Extra Condensed"/>
              <a:ea typeface="Fira Sans Extra Condensed"/>
              <a:cs typeface="Fira Sans Extra Condensed"/>
              <a:sym typeface="Fira Sans Extra Condensed"/>
            </a:endParaRPr>
          </a:p>
          <a:p>
            <a:pPr marL="457200" lvl="0" indent="-317500" algn="l" rtl="0">
              <a:spcBef>
                <a:spcPts val="1000"/>
              </a:spcBef>
              <a:spcAft>
                <a:spcPts val="0"/>
              </a:spcAft>
              <a:buClr>
                <a:schemeClr val="dk1"/>
              </a:buClr>
              <a:buSzPts val="14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Statistics Canada. (n.d.). Population estimates on July 1st, by age and sex. Retrieved February 12, 2024, from https://www150.statcan.gc.ca/t1/tbl1/en/cv.action?pid=1710000501</a:t>
            </a:r>
            <a:endParaRPr>
              <a:solidFill>
                <a:schemeClr val="dk1"/>
              </a:solidFill>
              <a:latin typeface="Fira Sans Extra Condensed"/>
              <a:ea typeface="Fira Sans Extra Condensed"/>
              <a:cs typeface="Fira Sans Extra Condensed"/>
              <a:sym typeface="Fira Sans Extra Condensed"/>
            </a:endParaRPr>
          </a:p>
          <a:p>
            <a:pPr marL="457200" lvl="0" indent="-317500" algn="l" rtl="0">
              <a:spcBef>
                <a:spcPts val="1000"/>
              </a:spcBef>
              <a:spcAft>
                <a:spcPts val="0"/>
              </a:spcAft>
              <a:buClr>
                <a:schemeClr val="dk1"/>
              </a:buClr>
              <a:buSzPts val="14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Statistics Canada. (n.d.). Population and dwelling count highlight tables, 2016 Census. Retrieved February 12, 2024, from https://www150.statcan.gc.ca/t1/tbl1/en/cv.action?pid=9810013801</a:t>
            </a:r>
            <a:endParaRPr>
              <a:solidFill>
                <a:schemeClr val="dk1"/>
              </a:solidFill>
              <a:latin typeface="Fira Sans Extra Condensed"/>
              <a:ea typeface="Fira Sans Extra Condensed"/>
              <a:cs typeface="Fira Sans Extra Condensed"/>
              <a:sym typeface="Fira Sans Extra Condensed"/>
            </a:endParaRPr>
          </a:p>
          <a:p>
            <a:pPr marL="457200" lvl="0" indent="-317500" algn="l" rtl="0">
              <a:spcBef>
                <a:spcPts val="1000"/>
              </a:spcBef>
              <a:spcAft>
                <a:spcPts val="0"/>
              </a:spcAft>
              <a:buClr>
                <a:schemeClr val="dk1"/>
              </a:buClr>
              <a:buSzPts val="14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Statistics Canada. (n.d.). Table 111-0009 - Family characteristics, median income by family type, annual. Retrieved February 12, 2024, from https://www150.statcan.gc.ca/t1/tbl1/en/cv.action?pid=9810005501</a:t>
            </a:r>
            <a:endParaRPr>
              <a:solidFill>
                <a:schemeClr val="dk1"/>
              </a:solidFill>
              <a:latin typeface="Fira Sans Extra Condensed"/>
              <a:ea typeface="Fira Sans Extra Condensed"/>
              <a:cs typeface="Fira Sans Extra Condensed"/>
              <a:sym typeface="Fira Sans Extra Condensed"/>
            </a:endParaRPr>
          </a:p>
          <a:p>
            <a:pPr marL="457200" lvl="0" indent="-317500" algn="l" rtl="0">
              <a:spcBef>
                <a:spcPts val="1000"/>
              </a:spcBef>
              <a:spcAft>
                <a:spcPts val="0"/>
              </a:spcAft>
              <a:buClr>
                <a:schemeClr val="dk1"/>
              </a:buClr>
              <a:buSzPts val="14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Statistics Canada. (n.d.). Population estimates on July 1st, by age and sex. Retrieved February 12, 2024, from https://www150.statcan.gc.ca/t1/tbl1/en/cv.action?pid=1710000501</a:t>
            </a:r>
            <a:endParaRPr>
              <a:solidFill>
                <a:schemeClr val="dk1"/>
              </a:solidFill>
              <a:latin typeface="Fira Sans Extra Condensed"/>
              <a:ea typeface="Fira Sans Extra Condensed"/>
              <a:cs typeface="Fira Sans Extra Condensed"/>
              <a:sym typeface="Fira Sans Extra Condensed"/>
            </a:endParaRPr>
          </a:p>
          <a:p>
            <a:pPr marL="457200" lvl="0" indent="-317500" algn="l" rtl="0">
              <a:spcBef>
                <a:spcPts val="1000"/>
              </a:spcBef>
              <a:spcAft>
                <a:spcPts val="0"/>
              </a:spcAft>
              <a:buClr>
                <a:schemeClr val="dk1"/>
              </a:buClr>
              <a:buSzPts val="14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Universities Canada. (n.d.). Enrolment by university. Retrieved February 12, 2024, from https://univcan.ca/universities/facts-and-stats/enrolment-by-university/</a:t>
            </a:r>
            <a:endParaRPr>
              <a:solidFill>
                <a:schemeClr val="dk1"/>
              </a:solidFill>
              <a:latin typeface="Fira Sans Extra Condensed"/>
              <a:ea typeface="Fira Sans Extra Condensed"/>
              <a:cs typeface="Fira Sans Extra Condensed"/>
              <a:sym typeface="Fira Sans Extra Condensed"/>
            </a:endParaRPr>
          </a:p>
          <a:p>
            <a:pPr marL="0" lvl="0" indent="0" algn="l" rtl="0">
              <a:spcBef>
                <a:spcPts val="1000"/>
              </a:spcBef>
              <a:spcAft>
                <a:spcPts val="0"/>
              </a:spcAft>
              <a:buClr>
                <a:schemeClr val="dk1"/>
              </a:buClr>
              <a:buSzPts val="1100"/>
              <a:buFont typeface="Arial"/>
              <a:buNone/>
            </a:pPr>
            <a:endParaRPr>
              <a:solidFill>
                <a:schemeClr val="dk1"/>
              </a:solidFill>
              <a:latin typeface="Fira Sans Extra Condensed"/>
              <a:ea typeface="Fira Sans Extra Condensed"/>
              <a:cs typeface="Fira Sans Extra Condensed"/>
              <a:sym typeface="Fira Sans Extra Condensed"/>
            </a:endParaRPr>
          </a:p>
          <a:p>
            <a:pPr marL="0" lvl="0" indent="0" algn="l" rtl="0">
              <a:spcBef>
                <a:spcPts val="1000"/>
              </a:spcBef>
              <a:spcAft>
                <a:spcPts val="0"/>
              </a:spcAft>
              <a:buNone/>
            </a:pPr>
            <a:endParaRPr>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p:nvPr/>
        </p:nvSpPr>
        <p:spPr>
          <a:xfrm>
            <a:off x="5646675" y="0"/>
            <a:ext cx="3507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123" name="Google Shape;12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24" name="Google Shape;124;p15"/>
          <p:cNvSpPr txBox="1">
            <a:spLocks noGrp="1"/>
          </p:cNvSpPr>
          <p:nvPr>
            <p:ph type="ctrTitle" idx="4294967295"/>
          </p:nvPr>
        </p:nvSpPr>
        <p:spPr>
          <a:xfrm>
            <a:off x="1009013" y="1331300"/>
            <a:ext cx="42777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200"/>
              <a:t>SECTION 1 : INTRODUCTION &amp; PROBLEM DESCRIPTION </a:t>
            </a:r>
            <a:endParaRPr sz="5200"/>
          </a:p>
        </p:txBody>
      </p:sp>
      <p:sp>
        <p:nvSpPr>
          <p:cNvPr id="125" name="Google Shape;125;p15"/>
          <p:cNvSpPr/>
          <p:nvPr/>
        </p:nvSpPr>
        <p:spPr>
          <a:xfrm>
            <a:off x="283125" y="1412250"/>
            <a:ext cx="259500" cy="31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pic>
        <p:nvPicPr>
          <p:cNvPr id="126" name="Google Shape;126;p15"/>
          <p:cNvPicPr preferRelativeResize="0"/>
          <p:nvPr/>
        </p:nvPicPr>
        <p:blipFill rotWithShape="1">
          <a:blip r:embed="rId3">
            <a:alphaModFix/>
          </a:blip>
          <a:srcRect l="10784" t="12178" r="10784" b="12178"/>
          <a:stretch/>
        </p:blipFill>
        <p:spPr>
          <a:xfrm>
            <a:off x="6156675" y="1774199"/>
            <a:ext cx="2487600" cy="2399100"/>
          </a:xfrm>
          <a:prstGeom prst="ellipse">
            <a:avLst/>
          </a:prstGeom>
          <a:noFill/>
          <a:ln w="38100"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idx="4294967295"/>
          </p:nvPr>
        </p:nvSpPr>
        <p:spPr>
          <a:xfrm>
            <a:off x="637575" y="237700"/>
            <a:ext cx="75441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 Description</a:t>
            </a:r>
            <a:endParaRPr/>
          </a:p>
        </p:txBody>
      </p:sp>
      <p:sp>
        <p:nvSpPr>
          <p:cNvPr id="132" name="Google Shape;132;p16"/>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4</a:t>
            </a:fld>
            <a:endParaRPr sz="1000">
              <a:solidFill>
                <a:srgbClr val="000000"/>
              </a:solidFill>
              <a:latin typeface="Fira Sans Extra Condensed"/>
              <a:ea typeface="Fira Sans Extra Condensed"/>
              <a:cs typeface="Fira Sans Extra Condensed"/>
              <a:sym typeface="Fira Sans Extra Condensed"/>
            </a:endParaRPr>
          </a:p>
        </p:txBody>
      </p:sp>
      <p:sp>
        <p:nvSpPr>
          <p:cNvPr id="133" name="Google Shape;133;p16"/>
          <p:cNvSpPr/>
          <p:nvPr/>
        </p:nvSpPr>
        <p:spPr>
          <a:xfrm>
            <a:off x="375050" y="237700"/>
            <a:ext cx="167700" cy="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134" name="Google Shape;134;p16"/>
          <p:cNvSpPr txBox="1"/>
          <p:nvPr/>
        </p:nvSpPr>
        <p:spPr>
          <a:xfrm>
            <a:off x="0" y="1023050"/>
            <a:ext cx="8631900" cy="3355500"/>
          </a:xfrm>
          <a:prstGeom prst="rect">
            <a:avLst/>
          </a:prstGeom>
          <a:noFill/>
          <a:ln>
            <a:noFill/>
          </a:ln>
        </p:spPr>
        <p:txBody>
          <a:bodyPr spcFirstLastPara="1" wrap="square" lIns="91425" tIns="91425" rIns="91425" bIns="91425" anchor="t" anchorCtr="0">
            <a:spAutoFit/>
          </a:bodyPr>
          <a:lstStyle/>
          <a:p>
            <a:pPr marL="914400" lvl="0" indent="-355600" algn="l" rtl="0">
              <a:lnSpc>
                <a:spcPct val="115000"/>
              </a:lnSpc>
              <a:spcBef>
                <a:spcPts val="100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Transformation: "24Seven" evolved from a local shop to a 24-hour convenience store chain with 10 Canadian locations.</a:t>
            </a:r>
            <a:endParaRPr sz="2000">
              <a:solidFill>
                <a:schemeClr val="dk1"/>
              </a:solidFill>
              <a:latin typeface="Fira Sans Extra Condensed"/>
              <a:ea typeface="Fira Sans Extra Condensed"/>
              <a:cs typeface="Fira Sans Extra Condensed"/>
              <a:sym typeface="Fira Sans Extra Condensed"/>
            </a:endParaRPr>
          </a:p>
          <a:p>
            <a:pPr marL="914400" lvl="0" indent="-355600" algn="l" rtl="0">
              <a:lnSpc>
                <a:spcPct val="115000"/>
              </a:lnSpc>
              <a:spcBef>
                <a:spcPts val="100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Expansion Plan: Leadership aims to </a:t>
            </a:r>
            <a:r>
              <a:rPr lang="en" sz="2000" b="1">
                <a:solidFill>
                  <a:schemeClr val="dk1"/>
                </a:solidFill>
                <a:latin typeface="Fira Sans Extra Condensed"/>
                <a:ea typeface="Fira Sans Extra Condensed"/>
                <a:cs typeface="Fira Sans Extra Condensed"/>
                <a:sym typeface="Fira Sans Extra Condensed"/>
              </a:rPr>
              <a:t>open the 11th store</a:t>
            </a:r>
            <a:r>
              <a:rPr lang="en" sz="2000">
                <a:solidFill>
                  <a:schemeClr val="dk1"/>
                </a:solidFill>
                <a:latin typeface="Fira Sans Extra Condensed"/>
                <a:ea typeface="Fira Sans Extra Condensed"/>
                <a:cs typeface="Fira Sans Extra Condensed"/>
                <a:sym typeface="Fira Sans Extra Condensed"/>
              </a:rPr>
              <a:t> strategically to enhance accessibility and reliability for customers.</a:t>
            </a:r>
            <a:endParaRPr sz="2000">
              <a:solidFill>
                <a:schemeClr val="dk1"/>
              </a:solidFill>
              <a:latin typeface="Fira Sans Extra Condensed"/>
              <a:ea typeface="Fira Sans Extra Condensed"/>
              <a:cs typeface="Fira Sans Extra Condensed"/>
              <a:sym typeface="Fira Sans Extra Condensed"/>
            </a:endParaRPr>
          </a:p>
          <a:p>
            <a:pPr marL="914400" lvl="0" indent="-355600" algn="l" rtl="0">
              <a:lnSpc>
                <a:spcPct val="115000"/>
              </a:lnSpc>
              <a:spcBef>
                <a:spcPts val="100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Strategic Need: Locating the new store </a:t>
            </a:r>
            <a:r>
              <a:rPr lang="en" sz="2000" b="1">
                <a:solidFill>
                  <a:schemeClr val="dk1"/>
                </a:solidFill>
                <a:latin typeface="Fira Sans Extra Condensed"/>
                <a:ea typeface="Fira Sans Extra Condensed"/>
                <a:cs typeface="Fira Sans Extra Condensed"/>
                <a:sym typeface="Fira Sans Extra Condensed"/>
              </a:rPr>
              <a:t>strategically</a:t>
            </a:r>
            <a:r>
              <a:rPr lang="en" sz="2000">
                <a:solidFill>
                  <a:schemeClr val="dk1"/>
                </a:solidFill>
                <a:latin typeface="Fira Sans Extra Condensed"/>
                <a:ea typeface="Fira Sans Extra Condensed"/>
                <a:cs typeface="Fira Sans Extra Condensed"/>
                <a:sym typeface="Fira Sans Extra Condensed"/>
              </a:rPr>
              <a:t> is crucial for customer satisfaction and business success.</a:t>
            </a:r>
            <a:endParaRPr sz="2000">
              <a:solidFill>
                <a:schemeClr val="dk1"/>
              </a:solidFill>
              <a:latin typeface="Fira Sans Extra Condensed"/>
              <a:ea typeface="Fira Sans Extra Condensed"/>
              <a:cs typeface="Fira Sans Extra Condensed"/>
              <a:sym typeface="Fira Sans Extra Condensed"/>
            </a:endParaRPr>
          </a:p>
          <a:p>
            <a:pPr marL="914400" lvl="0" indent="-355600" algn="l" rtl="0">
              <a:lnSpc>
                <a:spcPct val="115000"/>
              </a:lnSpc>
              <a:spcBef>
                <a:spcPts val="1000"/>
              </a:spcBef>
              <a:spcAft>
                <a:spcPts val="0"/>
              </a:spcAft>
              <a:buClr>
                <a:schemeClr val="dk1"/>
              </a:buClr>
              <a:buSzPts val="2000"/>
              <a:buFont typeface="Fira Sans Extra Condensed"/>
              <a:buChar char="-"/>
            </a:pPr>
            <a:r>
              <a:rPr lang="en" sz="2000">
                <a:solidFill>
                  <a:schemeClr val="dk1"/>
                </a:solidFill>
                <a:latin typeface="Fira Sans Extra Condensed"/>
                <a:ea typeface="Fira Sans Extra Condensed"/>
                <a:cs typeface="Fira Sans Extra Condensed"/>
                <a:sym typeface="Fira Sans Extra Condensed"/>
              </a:rPr>
              <a:t>Analytical Solution: An </a:t>
            </a:r>
            <a:r>
              <a:rPr lang="en" sz="2000" b="1">
                <a:solidFill>
                  <a:schemeClr val="dk1"/>
                </a:solidFill>
                <a:latin typeface="Fira Sans Extra Condensed"/>
                <a:ea typeface="Fira Sans Extra Condensed"/>
                <a:cs typeface="Fira Sans Extra Condensed"/>
                <a:sym typeface="Fira Sans Extra Condensed"/>
              </a:rPr>
              <a:t>interactive dashboard</a:t>
            </a:r>
            <a:r>
              <a:rPr lang="en" sz="2000">
                <a:solidFill>
                  <a:schemeClr val="dk1"/>
                </a:solidFill>
                <a:latin typeface="Fira Sans Extra Condensed"/>
                <a:ea typeface="Fira Sans Extra Condensed"/>
                <a:cs typeface="Fira Sans Extra Condensed"/>
                <a:sym typeface="Fira Sans Extra Condensed"/>
              </a:rPr>
              <a:t> utilizing open-source datasets will help in decision-making and </a:t>
            </a:r>
            <a:r>
              <a:rPr lang="en" sz="2000" b="1">
                <a:solidFill>
                  <a:schemeClr val="dk1"/>
                </a:solidFill>
                <a:latin typeface="Fira Sans Extra Condensed"/>
                <a:ea typeface="Fira Sans Extra Condensed"/>
                <a:cs typeface="Fira Sans Extra Condensed"/>
                <a:sym typeface="Fira Sans Extra Condensed"/>
              </a:rPr>
              <a:t>forecasting sales/demand</a:t>
            </a:r>
            <a:r>
              <a:rPr lang="en" sz="2000">
                <a:solidFill>
                  <a:schemeClr val="dk1"/>
                </a:solidFill>
                <a:latin typeface="Fira Sans Extra Condensed"/>
                <a:ea typeface="Fira Sans Extra Condensed"/>
                <a:cs typeface="Fira Sans Extra Condensed"/>
                <a:sym typeface="Fira Sans Extra Condensed"/>
              </a:rPr>
              <a:t> for the new store.</a:t>
            </a:r>
            <a:endParaRPr sz="20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p:nvPr/>
        </p:nvSpPr>
        <p:spPr>
          <a:xfrm>
            <a:off x="5646675" y="0"/>
            <a:ext cx="3507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140" name="Google Shape;14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41" name="Google Shape;141;p17"/>
          <p:cNvSpPr txBox="1">
            <a:spLocks noGrp="1"/>
          </p:cNvSpPr>
          <p:nvPr>
            <p:ph type="ctrTitle" idx="4294967295"/>
          </p:nvPr>
        </p:nvSpPr>
        <p:spPr>
          <a:xfrm>
            <a:off x="1009013" y="1331300"/>
            <a:ext cx="42777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200"/>
              <a:t>SECTION 2 : EXTERNAL DATA COLLECTION &amp; CLEANING</a:t>
            </a:r>
            <a:endParaRPr sz="5200"/>
          </a:p>
        </p:txBody>
      </p:sp>
      <p:sp>
        <p:nvSpPr>
          <p:cNvPr id="142" name="Google Shape;142;p17"/>
          <p:cNvSpPr/>
          <p:nvPr/>
        </p:nvSpPr>
        <p:spPr>
          <a:xfrm>
            <a:off x="283125" y="1412250"/>
            <a:ext cx="259500" cy="31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pic>
        <p:nvPicPr>
          <p:cNvPr id="143" name="Google Shape;143;p17"/>
          <p:cNvPicPr preferRelativeResize="0"/>
          <p:nvPr/>
        </p:nvPicPr>
        <p:blipFill rotWithShape="1">
          <a:blip r:embed="rId3">
            <a:alphaModFix/>
          </a:blip>
          <a:srcRect l="10784" t="12178" r="10784" b="12178"/>
          <a:stretch/>
        </p:blipFill>
        <p:spPr>
          <a:xfrm>
            <a:off x="6156675" y="1774199"/>
            <a:ext cx="2487600" cy="2399100"/>
          </a:xfrm>
          <a:prstGeom prst="ellipse">
            <a:avLst/>
          </a:prstGeom>
          <a:noFill/>
          <a:ln w="38100"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8"/>
          <p:cNvSpPr txBox="1">
            <a:spLocks noGrp="1"/>
          </p:cNvSpPr>
          <p:nvPr>
            <p:ph type="title" idx="4294967295"/>
          </p:nvPr>
        </p:nvSpPr>
        <p:spPr>
          <a:xfrm>
            <a:off x="637575" y="237700"/>
            <a:ext cx="75441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External Data</a:t>
            </a:r>
            <a:endParaRPr/>
          </a:p>
        </p:txBody>
      </p:sp>
      <p:sp>
        <p:nvSpPr>
          <p:cNvPr id="149" name="Google Shape;149;p18"/>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6</a:t>
            </a:fld>
            <a:endParaRPr sz="1000">
              <a:solidFill>
                <a:srgbClr val="000000"/>
              </a:solidFill>
              <a:latin typeface="Fira Sans Extra Condensed"/>
              <a:ea typeface="Fira Sans Extra Condensed"/>
              <a:cs typeface="Fira Sans Extra Condensed"/>
              <a:sym typeface="Fira Sans Extra Condensed"/>
            </a:endParaRPr>
          </a:p>
        </p:txBody>
      </p:sp>
      <p:sp>
        <p:nvSpPr>
          <p:cNvPr id="150" name="Google Shape;150;p18"/>
          <p:cNvSpPr/>
          <p:nvPr/>
        </p:nvSpPr>
        <p:spPr>
          <a:xfrm>
            <a:off x="375050" y="237700"/>
            <a:ext cx="167700" cy="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151" name="Google Shape;151;p18"/>
          <p:cNvSpPr txBox="1"/>
          <p:nvPr/>
        </p:nvSpPr>
        <p:spPr>
          <a:xfrm>
            <a:off x="406150" y="1007500"/>
            <a:ext cx="8567700" cy="386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solidFill>
                  <a:schemeClr val="dk1"/>
                </a:solidFill>
                <a:latin typeface="Fira Sans Extra Condensed"/>
                <a:ea typeface="Fira Sans Extra Condensed"/>
                <a:cs typeface="Fira Sans Extra Condensed"/>
                <a:sym typeface="Fira Sans Extra Condensed"/>
              </a:rPr>
              <a:t>Dataset 1: Population by Postal Code</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Source: https://www150.statcan.gc.ca/t1/tbl1/en/cv.action?pid=9810001901</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Description: Provides population counts by postal code areas, aiding in understanding potential customer base sizes for location optimization.</a:t>
            </a: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None/>
            </a:pP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None/>
            </a:pPr>
            <a:r>
              <a:rPr lang="en" sz="1500" b="1">
                <a:solidFill>
                  <a:schemeClr val="dk1"/>
                </a:solidFill>
                <a:latin typeface="Fira Sans Extra Condensed"/>
                <a:ea typeface="Fira Sans Extra Condensed"/>
                <a:cs typeface="Fira Sans Extra Condensed"/>
                <a:sym typeface="Fira Sans Extra Condensed"/>
              </a:rPr>
              <a:t>Dataset 2: Population by Gender and Province</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Source: https://www150.statcan.gc.ca/t1/tbl1/en/cv.action?pid=1710000501</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Description: Offers population distribution data by gender within provinces, facilitating demographic segmentation and targeted marketing efforts.</a:t>
            </a: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None/>
            </a:pP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None/>
            </a:pPr>
            <a:r>
              <a:rPr lang="en" sz="1500" b="1">
                <a:solidFill>
                  <a:schemeClr val="dk1"/>
                </a:solidFill>
                <a:latin typeface="Fira Sans Extra Condensed"/>
                <a:ea typeface="Fira Sans Extra Condensed"/>
                <a:cs typeface="Fira Sans Extra Condensed"/>
                <a:sym typeface="Fira Sans Extra Condensed"/>
              </a:rPr>
              <a:t>Dataset 3: Population by Age and Province</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Source: https://www150.statcan.gc.ca/t1/tbl1/en/cv.action?pid=1710000501</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Description: Contains data on population distribution by age groups across provinces, assisting in demographic targeting and predicting demand for age-specific products.</a:t>
            </a:r>
            <a:endParaRPr sz="1500" i="1">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title" idx="4294967295"/>
          </p:nvPr>
        </p:nvSpPr>
        <p:spPr>
          <a:xfrm>
            <a:off x="637575" y="237700"/>
            <a:ext cx="75441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External Data</a:t>
            </a:r>
            <a:endParaRPr/>
          </a:p>
        </p:txBody>
      </p:sp>
      <p:sp>
        <p:nvSpPr>
          <p:cNvPr id="157" name="Google Shape;157;p1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7</a:t>
            </a:fld>
            <a:endParaRPr sz="1000">
              <a:solidFill>
                <a:srgbClr val="000000"/>
              </a:solidFill>
              <a:latin typeface="Fira Sans Extra Condensed"/>
              <a:ea typeface="Fira Sans Extra Condensed"/>
              <a:cs typeface="Fira Sans Extra Condensed"/>
              <a:sym typeface="Fira Sans Extra Condensed"/>
            </a:endParaRPr>
          </a:p>
        </p:txBody>
      </p:sp>
      <p:sp>
        <p:nvSpPr>
          <p:cNvPr id="158" name="Google Shape;158;p19"/>
          <p:cNvSpPr/>
          <p:nvPr/>
        </p:nvSpPr>
        <p:spPr>
          <a:xfrm>
            <a:off x="375050" y="237700"/>
            <a:ext cx="167700" cy="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159" name="Google Shape;159;p19"/>
          <p:cNvSpPr txBox="1"/>
          <p:nvPr/>
        </p:nvSpPr>
        <p:spPr>
          <a:xfrm>
            <a:off x="406150" y="1007500"/>
            <a:ext cx="8567700" cy="386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solidFill>
                  <a:schemeClr val="dk1"/>
                </a:solidFill>
                <a:latin typeface="Fira Sans Extra Condensed"/>
                <a:ea typeface="Fira Sans Extra Condensed"/>
                <a:cs typeface="Fira Sans Extra Condensed"/>
                <a:sym typeface="Fira Sans Extra Condensed"/>
              </a:rPr>
              <a:t>Dataset 4: Couche-Tard Canada Locations</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Source: https://www.couche-tard.com/list-canada-stores?lang=en</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Description: Lists the locations of Couche-Tard convenience stores throughout Canada, providing insights into the competitive landscape and market saturation levels.</a:t>
            </a: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None/>
            </a:pP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None/>
            </a:pPr>
            <a:r>
              <a:rPr lang="en" sz="1500" b="1">
                <a:solidFill>
                  <a:schemeClr val="dk1"/>
                </a:solidFill>
                <a:latin typeface="Fira Sans Extra Condensed"/>
                <a:ea typeface="Fira Sans Extra Condensed"/>
                <a:cs typeface="Fira Sans Extra Condensed"/>
                <a:sym typeface="Fira Sans Extra Condensed"/>
              </a:rPr>
              <a:t>Dataset 5: Canadian University Enrollment</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Source: https://univcan.ca/universities/facts-and-stats/enrolment-by-university/</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Description: Enrollment figures for Canadian universities, aiding in understanding potential markets in areas with high student populations.</a:t>
            </a: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None/>
            </a:pP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Clr>
                <a:schemeClr val="dk1"/>
              </a:buClr>
              <a:buSzPts val="1100"/>
              <a:buFont typeface="Arial"/>
              <a:buNone/>
            </a:pPr>
            <a:r>
              <a:rPr lang="en" sz="1500" b="1">
                <a:solidFill>
                  <a:schemeClr val="dk1"/>
                </a:solidFill>
                <a:latin typeface="Fira Sans Extra Condensed"/>
                <a:ea typeface="Fira Sans Extra Condensed"/>
                <a:cs typeface="Fira Sans Extra Condensed"/>
                <a:sym typeface="Fira Sans Extra Condensed"/>
              </a:rPr>
              <a:t>Dataset 6: Median Household Income by City</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Source: https://www150.statcan.gc.ca/t1/tbl1/en/cv.action?pid=9810005501</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Description: Provides median household income levels by city, enabling socio-economic segmentation and predicting spending patterns.</a:t>
            </a:r>
            <a:endParaRPr sz="15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idx="4294967295"/>
          </p:nvPr>
        </p:nvSpPr>
        <p:spPr>
          <a:xfrm>
            <a:off x="637575" y="237700"/>
            <a:ext cx="75441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Cleaning</a:t>
            </a:r>
            <a:endParaRPr/>
          </a:p>
        </p:txBody>
      </p:sp>
      <p:sp>
        <p:nvSpPr>
          <p:cNvPr id="165" name="Google Shape;165;p20"/>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8</a:t>
            </a:fld>
            <a:endParaRPr sz="1000">
              <a:solidFill>
                <a:srgbClr val="000000"/>
              </a:solidFill>
              <a:latin typeface="Fira Sans Extra Condensed"/>
              <a:ea typeface="Fira Sans Extra Condensed"/>
              <a:cs typeface="Fira Sans Extra Condensed"/>
              <a:sym typeface="Fira Sans Extra Condensed"/>
            </a:endParaRPr>
          </a:p>
        </p:txBody>
      </p:sp>
      <p:sp>
        <p:nvSpPr>
          <p:cNvPr id="166" name="Google Shape;166;p20"/>
          <p:cNvSpPr/>
          <p:nvPr/>
        </p:nvSpPr>
        <p:spPr>
          <a:xfrm>
            <a:off x="375050" y="237700"/>
            <a:ext cx="167700" cy="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167" name="Google Shape;167;p20"/>
          <p:cNvSpPr txBox="1"/>
          <p:nvPr/>
        </p:nvSpPr>
        <p:spPr>
          <a:xfrm>
            <a:off x="443550" y="1149075"/>
            <a:ext cx="8256900" cy="3216300"/>
          </a:xfrm>
          <a:prstGeom prst="rect">
            <a:avLst/>
          </a:prstGeom>
          <a:noFill/>
          <a:ln>
            <a:noFill/>
          </a:ln>
        </p:spPr>
        <p:txBody>
          <a:bodyPr spcFirstLastPara="1" wrap="square" lIns="91425" tIns="91425" rIns="91425" bIns="91425" anchor="t" anchorCtr="0">
            <a:spAutoFit/>
          </a:bodyPr>
          <a:lstStyle/>
          <a:p>
            <a:pPr marL="457200" lvl="0" indent="-349250" algn="l" rtl="0">
              <a:lnSpc>
                <a:spcPct val="115000"/>
              </a:lnSpc>
              <a:spcBef>
                <a:spcPts val="1000"/>
              </a:spcBef>
              <a:spcAft>
                <a:spcPts val="0"/>
              </a:spcAft>
              <a:buClr>
                <a:schemeClr val="dk1"/>
              </a:buClr>
              <a:buSzPts val="1900"/>
              <a:buFont typeface="Fira Sans Extra Condensed"/>
              <a:buChar char="-"/>
            </a:pPr>
            <a:r>
              <a:rPr lang="en" sz="1900">
                <a:solidFill>
                  <a:schemeClr val="dk1"/>
                </a:solidFill>
                <a:latin typeface="Fira Sans Extra Condensed"/>
                <a:ea typeface="Fira Sans Extra Condensed"/>
                <a:cs typeface="Fira Sans Extra Condensed"/>
                <a:sym typeface="Fira Sans Extra Condensed"/>
              </a:rPr>
              <a:t>Addressed inconsistencies, missing values, and formatting errors to ensure data accuracy and consistency. (Example - blank spaces before postal codes in store location)</a:t>
            </a:r>
            <a:endParaRPr sz="1900">
              <a:solidFill>
                <a:schemeClr val="dk1"/>
              </a:solidFill>
              <a:latin typeface="Fira Sans Extra Condensed"/>
              <a:ea typeface="Fira Sans Extra Condensed"/>
              <a:cs typeface="Fira Sans Extra Condensed"/>
              <a:sym typeface="Fira Sans Extra Condensed"/>
            </a:endParaRPr>
          </a:p>
          <a:p>
            <a:pPr marL="457200" lvl="0" indent="-349250" algn="l" rtl="0">
              <a:lnSpc>
                <a:spcPct val="115000"/>
              </a:lnSpc>
              <a:spcBef>
                <a:spcPts val="1000"/>
              </a:spcBef>
              <a:spcAft>
                <a:spcPts val="0"/>
              </a:spcAft>
              <a:buClr>
                <a:schemeClr val="dk1"/>
              </a:buClr>
              <a:buSzPts val="1900"/>
              <a:buFont typeface="Fira Sans Extra Condensed"/>
              <a:buChar char="-"/>
            </a:pPr>
            <a:r>
              <a:rPr lang="en" sz="1900">
                <a:solidFill>
                  <a:schemeClr val="dk1"/>
                </a:solidFill>
                <a:latin typeface="Fira Sans Extra Condensed"/>
                <a:ea typeface="Fira Sans Extra Condensed"/>
                <a:cs typeface="Fira Sans Extra Condensed"/>
                <a:sym typeface="Fira Sans Extra Condensed"/>
              </a:rPr>
              <a:t>Standardized data formats (city, province, postal code, etc.) for better use in maps</a:t>
            </a:r>
            <a:endParaRPr sz="1900">
              <a:solidFill>
                <a:schemeClr val="dk1"/>
              </a:solidFill>
              <a:latin typeface="Fira Sans Extra Condensed"/>
              <a:ea typeface="Fira Sans Extra Condensed"/>
              <a:cs typeface="Fira Sans Extra Condensed"/>
              <a:sym typeface="Fira Sans Extra Condensed"/>
            </a:endParaRPr>
          </a:p>
          <a:p>
            <a:pPr marL="457200" lvl="0" indent="-349250" algn="l" rtl="0">
              <a:lnSpc>
                <a:spcPct val="115000"/>
              </a:lnSpc>
              <a:spcBef>
                <a:spcPts val="1000"/>
              </a:spcBef>
              <a:spcAft>
                <a:spcPts val="0"/>
              </a:spcAft>
              <a:buClr>
                <a:schemeClr val="dk1"/>
              </a:buClr>
              <a:buSzPts val="1900"/>
              <a:buFont typeface="Fira Sans Extra Condensed"/>
              <a:buChar char="-"/>
            </a:pPr>
            <a:r>
              <a:rPr lang="en" sz="1900">
                <a:solidFill>
                  <a:schemeClr val="dk1"/>
                </a:solidFill>
                <a:latin typeface="Fira Sans Extra Condensed"/>
                <a:ea typeface="Fira Sans Extra Condensed"/>
                <a:cs typeface="Fira Sans Extra Condensed"/>
                <a:sym typeface="Fira Sans Extra Condensed"/>
              </a:rPr>
              <a:t>Inconsistencies in province and city names (Example - London Ontario was showing up on the map as London UK), had to add a column for country</a:t>
            </a:r>
            <a:endParaRPr sz="1900">
              <a:solidFill>
                <a:schemeClr val="dk1"/>
              </a:solidFill>
              <a:latin typeface="Fira Sans Extra Condensed"/>
              <a:ea typeface="Fira Sans Extra Condensed"/>
              <a:cs typeface="Fira Sans Extra Condensed"/>
              <a:sym typeface="Fira Sans Extra Condensed"/>
            </a:endParaRPr>
          </a:p>
          <a:p>
            <a:pPr marL="457200" lvl="0" indent="-349250" algn="l" rtl="0">
              <a:lnSpc>
                <a:spcPct val="115000"/>
              </a:lnSpc>
              <a:spcBef>
                <a:spcPts val="1000"/>
              </a:spcBef>
              <a:spcAft>
                <a:spcPts val="0"/>
              </a:spcAft>
              <a:buClr>
                <a:schemeClr val="dk1"/>
              </a:buClr>
              <a:buSzPts val="1900"/>
              <a:buFont typeface="Fira Sans Extra Condensed"/>
              <a:buChar char="-"/>
            </a:pPr>
            <a:r>
              <a:rPr lang="en" sz="1900">
                <a:solidFill>
                  <a:schemeClr val="dk1"/>
                </a:solidFill>
                <a:latin typeface="Fira Sans Extra Condensed"/>
                <a:ea typeface="Fira Sans Extra Condensed"/>
                <a:cs typeface="Fira Sans Extra Condensed"/>
                <a:sym typeface="Fira Sans Extra Condensed"/>
              </a:rPr>
              <a:t>Applied transformation techniques such as removing duplicates, correcting errors, and removing n/a’s</a:t>
            </a:r>
            <a:endParaRPr sz="19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p:nvPr/>
        </p:nvSpPr>
        <p:spPr>
          <a:xfrm>
            <a:off x="8472458" y="4663242"/>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000000"/>
                </a:solidFill>
                <a:latin typeface="Fira Sans Extra Condensed"/>
                <a:ea typeface="Fira Sans Extra Condensed"/>
                <a:cs typeface="Fira Sans Extra Condensed"/>
                <a:sym typeface="Fira Sans Extra Condensed"/>
              </a:rPr>
              <a:t>9</a:t>
            </a:fld>
            <a:endParaRPr sz="1000">
              <a:solidFill>
                <a:srgbClr val="000000"/>
              </a:solidFill>
              <a:latin typeface="Fira Sans Extra Condensed"/>
              <a:ea typeface="Fira Sans Extra Condensed"/>
              <a:cs typeface="Fira Sans Extra Condensed"/>
              <a:sym typeface="Fira Sans Extra Condensed"/>
            </a:endParaRPr>
          </a:p>
        </p:txBody>
      </p:sp>
      <p:pic>
        <p:nvPicPr>
          <p:cNvPr id="173" name="Google Shape;173;p21"/>
          <p:cNvPicPr preferRelativeResize="0"/>
          <p:nvPr/>
        </p:nvPicPr>
        <p:blipFill>
          <a:blip r:embed="rId3">
            <a:alphaModFix/>
          </a:blip>
          <a:stretch>
            <a:fillRect/>
          </a:stretch>
        </p:blipFill>
        <p:spPr>
          <a:xfrm>
            <a:off x="1120875" y="1037675"/>
            <a:ext cx="6902248" cy="3843299"/>
          </a:xfrm>
          <a:prstGeom prst="rect">
            <a:avLst/>
          </a:prstGeom>
          <a:noFill/>
          <a:ln w="9525" cap="flat" cmpd="sng">
            <a:solidFill>
              <a:schemeClr val="dk2"/>
            </a:solidFill>
            <a:prstDash val="solid"/>
            <a:round/>
            <a:headEnd type="none" w="sm" len="sm"/>
            <a:tailEnd type="none" w="sm" len="sm"/>
          </a:ln>
        </p:spPr>
      </p:pic>
      <p:sp>
        <p:nvSpPr>
          <p:cNvPr id="174" name="Google Shape;174;p21"/>
          <p:cNvSpPr/>
          <p:nvPr/>
        </p:nvSpPr>
        <p:spPr>
          <a:xfrm>
            <a:off x="375050" y="237700"/>
            <a:ext cx="167700" cy="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175" name="Google Shape;175;p21"/>
          <p:cNvSpPr txBox="1">
            <a:spLocks noGrp="1"/>
          </p:cNvSpPr>
          <p:nvPr>
            <p:ph type="title" idx="4294967295"/>
          </p:nvPr>
        </p:nvSpPr>
        <p:spPr>
          <a:xfrm>
            <a:off x="637575" y="237700"/>
            <a:ext cx="75441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Summary Dashboard Extract</a:t>
            </a:r>
            <a:endParaRPr/>
          </a:p>
        </p:txBody>
      </p:sp>
    </p:spTree>
  </p:cSld>
  <p:clrMapOvr>
    <a:masterClrMapping/>
  </p:clrMapOvr>
</p:sld>
</file>

<file path=ppt/theme/theme1.xml><?xml version="1.0" encoding="utf-8"?>
<a:theme xmlns:a="http://schemas.openxmlformats.org/drawingml/2006/main" name="Covid Infographics by Slidesgo">
  <a:themeElements>
    <a:clrScheme name="Simple Light">
      <a:dk1>
        <a:srgbClr val="000000"/>
      </a:dk1>
      <a:lt1>
        <a:srgbClr val="FFFFFF"/>
      </a:lt1>
      <a:dk2>
        <a:srgbClr val="595959"/>
      </a:dk2>
      <a:lt2>
        <a:srgbClr val="EEEEEE"/>
      </a:lt2>
      <a:accent1>
        <a:srgbClr val="54CA7C"/>
      </a:accent1>
      <a:accent2>
        <a:srgbClr val="0E94FF"/>
      </a:accent2>
      <a:accent3>
        <a:srgbClr val="0F3D6E"/>
      </a:accent3>
      <a:accent4>
        <a:srgbClr val="35BE9F"/>
      </a:accent4>
      <a:accent5>
        <a:srgbClr val="F85A5A"/>
      </a:accent5>
      <a:accent6>
        <a:srgbClr val="FEBE9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1505</Words>
  <Application>Microsoft Office PowerPoint</Application>
  <PresentationFormat>On-screen Show (16:9)</PresentationFormat>
  <Paragraphs>151</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Fira Sans Extra Condensed Medium</vt:lpstr>
      <vt:lpstr>Fira Sans Extra Condensed</vt:lpstr>
      <vt:lpstr>Fira Sans</vt:lpstr>
      <vt:lpstr>Covid Infographics by Slidesgo</vt:lpstr>
      <vt:lpstr>24 SEVEN EXPANSION PLAN</vt:lpstr>
      <vt:lpstr>Table of Contents</vt:lpstr>
      <vt:lpstr>SECTION 1 : INTRODUCTION &amp; PROBLEM DESCRIPTION </vt:lpstr>
      <vt:lpstr>Problem Description</vt:lpstr>
      <vt:lpstr>SECTION 2 : EXTERNAL DATA COLLECTION &amp; CLEANING</vt:lpstr>
      <vt:lpstr>External Data</vt:lpstr>
      <vt:lpstr>External Data</vt:lpstr>
      <vt:lpstr>Data Cleaning</vt:lpstr>
      <vt:lpstr>Summary Dashboard Extract</vt:lpstr>
      <vt:lpstr>SECTION 3 : USE CASE 1 - OPTIMAL LOCATION</vt:lpstr>
      <vt:lpstr>Description &amp; KPI’s</vt:lpstr>
      <vt:lpstr>Dashboard Extract</vt:lpstr>
      <vt:lpstr>SECTION 4 : USE CASE 2 - SALES TRENDS</vt:lpstr>
      <vt:lpstr>Description &amp; KPI’s</vt:lpstr>
      <vt:lpstr>Dashboard Extract</vt:lpstr>
      <vt:lpstr>SECTION 5 : USE CASE 3 - FORECASTING SALES</vt:lpstr>
      <vt:lpstr>Description &amp; KPI’s</vt:lpstr>
      <vt:lpstr>Forecasting Algorithm</vt:lpstr>
      <vt:lpstr>Dashboard - Scenario 1</vt:lpstr>
      <vt:lpstr>Dashboard - Scenario 2</vt:lpstr>
      <vt:lpstr>Dashboard - Scenario 3</vt:lpstr>
      <vt:lpstr>SECTION 6 : BUSINESS IMPLICATIONS</vt:lpstr>
      <vt:lpstr>Dashboard Insights</vt:lpstr>
      <vt:lpstr>Business Implications</vt:lpstr>
      <vt:lpstr>THANK YOU  IF YOU HAVE ANY QUESTIONS, FEEL FREE TO ASK!  </vt:lpstr>
      <vt:lpstr>SECTION 7 : 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SEVEN EXPANSION PLAN</dc:title>
  <cp:lastModifiedBy>Vincent El-Ghoubaira</cp:lastModifiedBy>
  <cp:revision>1</cp:revision>
  <dcterms:modified xsi:type="dcterms:W3CDTF">2024-03-11T03:35:46Z</dcterms:modified>
</cp:coreProperties>
</file>