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Caveat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F2AFC4D-74D7-4FCD-9FB5-E29342D2DEC4}">
  <a:tblStyle styleId="{8F2AFC4D-74D7-4FCD-9FB5-E29342D2DE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aveat-bold.fntdata"/><Relationship Id="rId25" Type="http://schemas.openxmlformats.org/officeDocument/2006/relationships/font" Target="fonts/Caveat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fa57807b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fa57807b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Defines the risks level of over-budget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10cca4d1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10cca4d1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Defines the risks level of over-budget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c1f1dd6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fc1f1dd6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10cca4d1a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10cca4d1a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fc1f1dd64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fc1f1dd64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10cca4d1a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10cca4d1a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fc1f1dd64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fc1f1dd64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fb77a0f2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fb77a0f2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10cca4d1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10cca4d1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10cca4d1a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10cca4d1a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fa57807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fa57807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10cca4d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10cca4d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fc1f1dd6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fc1f1dd6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10cca4d1a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10cca4d1a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fa57807b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fa57807b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fc1f1dd6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fc1f1dd6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fc1f1dd6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fc1f1dd6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Defines the risks level of overbudget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1555050" y="3421425"/>
            <a:ext cx="6033900" cy="838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First Presentation</a:t>
            </a:r>
            <a:endParaRPr sz="480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225" y="1455613"/>
            <a:ext cx="1770425" cy="177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7275" y="2026513"/>
            <a:ext cx="21574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7339500" y="4563175"/>
            <a:ext cx="16320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29/AUG/2019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152400" y="225700"/>
            <a:ext cx="85206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B5394"/>
                </a:solidFill>
              </a:rPr>
              <a:t>Prediction with Machine Learning</a:t>
            </a:r>
            <a:endParaRPr b="1">
              <a:solidFill>
                <a:srgbClr val="0B5394"/>
              </a:solidFill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453" y="1323075"/>
            <a:ext cx="5952401" cy="296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6282675" y="1240650"/>
            <a:ext cx="2649300" cy="31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①: Extract cost data from database or data warehouse.</a:t>
            </a:r>
            <a:endParaRPr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②: Preprocessing the data, including re-</a:t>
            </a:r>
            <a:r>
              <a:rPr lang="en-GB">
                <a:solidFill>
                  <a:srgbClr val="0B5394"/>
                </a:solidFill>
              </a:rPr>
              <a:t>formatting, cleaning, etc. Split out training set and test set;</a:t>
            </a:r>
            <a:endParaRPr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③: Training and tuning the parameters for the model;</a:t>
            </a:r>
            <a:endParaRPr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④:Executing prediction tasks.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6282675" y="832000"/>
            <a:ext cx="2317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B5394"/>
                </a:solidFill>
              </a:rPr>
              <a:t>Basic Process Flow: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152400" y="4509800"/>
            <a:ext cx="66477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Needs: actual cost and budget for each stage and access to database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152400" y="768875"/>
            <a:ext cx="77058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Objective: predict the potential risk level of over-budget</a:t>
            </a:r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5472550" y="4004325"/>
            <a:ext cx="35544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Techniques and Libraries </a:t>
            </a:r>
            <a:r>
              <a:rPr lang="en-GB"/>
              <a:t>may be used: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Python, SQL, </a:t>
            </a:r>
            <a:r>
              <a:rPr lang="en-GB"/>
              <a:t>scikit-learn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152400" y="153050"/>
            <a:ext cx="85206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B5394"/>
                </a:solidFill>
              </a:rPr>
              <a:t>Prediction with Machine Learning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152400" y="4738400"/>
            <a:ext cx="88263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Needs: actual cost and budget for each stage and access to database, minimum training </a:t>
            </a:r>
            <a:r>
              <a:rPr lang="en-GB">
                <a:solidFill>
                  <a:schemeClr val="dk1"/>
                </a:solidFill>
              </a:rPr>
              <a:t>data volume: 8k</a:t>
            </a: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71" name="Google Shape;171;p23"/>
          <p:cNvGraphicFramePr/>
          <p:nvPr/>
        </p:nvGraphicFramePr>
        <p:xfrm>
          <a:off x="359350" y="75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{8F2AFC4D-74D7-4FCD-9FB5-E29342D2DEC4}</a:tableStyleId>
              </a:tblPr>
              <a:tblGrid>
                <a:gridCol w="994575"/>
                <a:gridCol w="1111825"/>
                <a:gridCol w="1053200"/>
              </a:tblGrid>
              <a:tr h="69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Milestone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Predicted Cost(Budget) (PC)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Actual</a:t>
                      </a:r>
                      <a:r>
                        <a:rPr lang="en-GB"/>
                        <a:t> Cost(AC)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9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$100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$100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9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$200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$220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9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$100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$160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9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$300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$250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2" name="Google Shape;172;p23"/>
          <p:cNvGraphicFramePr/>
          <p:nvPr/>
        </p:nvGraphicFramePr>
        <p:xfrm>
          <a:off x="3981013" y="822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{8F2AFC4D-74D7-4FCD-9FB5-E29342D2DEC4}</a:tableStyleId>
              </a:tblPr>
              <a:tblGrid>
                <a:gridCol w="1181975"/>
              </a:tblGrid>
              <a:tr h="70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AC/PC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0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0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0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0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9288" y="1153150"/>
            <a:ext cx="2524125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/>
        </p:nvSpPr>
        <p:spPr>
          <a:xfrm>
            <a:off x="5966125" y="3073975"/>
            <a:ext cx="25242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classifier predict the final possibility of over-budget</a:t>
            </a:r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5625075" y="3697425"/>
            <a:ext cx="33024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Selection of Classifier: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Naïve Bayes，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Support Vector Machine, etc.</a:t>
            </a:r>
            <a:endParaRPr/>
          </a:p>
        </p:txBody>
      </p:sp>
      <p:cxnSp>
        <p:nvCxnSpPr>
          <p:cNvPr id="176" name="Google Shape;176;p23"/>
          <p:cNvCxnSpPr/>
          <p:nvPr/>
        </p:nvCxnSpPr>
        <p:spPr>
          <a:xfrm flipH="1" rot="10800000">
            <a:off x="3518938" y="2573475"/>
            <a:ext cx="4383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 txBox="1"/>
          <p:nvPr/>
        </p:nvSpPr>
        <p:spPr>
          <a:xfrm>
            <a:off x="745425" y="4354975"/>
            <a:ext cx="2524200" cy="1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B5394"/>
                </a:solidFill>
              </a:rPr>
              <a:t>Extract data from database</a:t>
            </a:r>
            <a:endParaRPr b="1">
              <a:solidFill>
                <a:srgbClr val="0B5394"/>
              </a:solidFill>
            </a:endParaRPr>
          </a:p>
        </p:txBody>
      </p:sp>
      <p:cxnSp>
        <p:nvCxnSpPr>
          <p:cNvPr id="178" name="Google Shape;178;p23"/>
          <p:cNvCxnSpPr/>
          <p:nvPr/>
        </p:nvCxnSpPr>
        <p:spPr>
          <a:xfrm flipH="1" rot="10800000">
            <a:off x="5195513" y="2515150"/>
            <a:ext cx="7137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 txBox="1"/>
          <p:nvPr/>
        </p:nvSpPr>
        <p:spPr>
          <a:xfrm>
            <a:off x="3893100" y="4358550"/>
            <a:ext cx="1467000" cy="1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B5394"/>
                </a:solidFill>
              </a:rPr>
              <a:t>Preprocessing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6348850" y="2822825"/>
            <a:ext cx="2524200" cy="1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B5394"/>
                </a:solidFill>
              </a:rPr>
              <a:t>Training &amp; Predicting</a:t>
            </a:r>
            <a:endParaRPr b="1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311700" y="23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B5394"/>
                </a:solidFill>
              </a:rPr>
              <a:t>Proposals for improving dashboard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1749600" y="1773350"/>
            <a:ext cx="5644800" cy="15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AutoNum type="arabicPeriod"/>
            </a:pPr>
            <a:r>
              <a:rPr b="1" lang="en-GB" sz="1800">
                <a:solidFill>
                  <a:srgbClr val="0B5394"/>
                </a:solidFill>
              </a:rPr>
              <a:t>Improve user experiences</a:t>
            </a:r>
            <a:endParaRPr b="1" sz="1800">
              <a:solidFill>
                <a:srgbClr val="0B5394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AutoNum type="arabicPeriod"/>
            </a:pPr>
            <a:r>
              <a:rPr b="1" lang="en-GB" sz="1800">
                <a:solidFill>
                  <a:srgbClr val="0B5394"/>
                </a:solidFill>
              </a:rPr>
              <a:t>Remove redundant content</a:t>
            </a:r>
            <a:endParaRPr b="1" sz="1800">
              <a:solidFill>
                <a:srgbClr val="0B5394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AutoNum type="arabicPeriod"/>
            </a:pPr>
            <a:r>
              <a:rPr b="1" lang="en-GB" sz="1800">
                <a:solidFill>
                  <a:srgbClr val="0B5394"/>
                </a:solidFill>
              </a:rPr>
              <a:t>Make dashboard more colourful and various</a:t>
            </a:r>
            <a:endParaRPr b="1" sz="1800">
              <a:solidFill>
                <a:srgbClr val="0B5394"/>
              </a:solidFill>
            </a:endParaRPr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2650" y="148100"/>
            <a:ext cx="1682950" cy="16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311700" y="23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B5394"/>
                </a:solidFill>
              </a:rPr>
              <a:t>Improve user experiences</a:t>
            </a:r>
            <a:endParaRPr b="1">
              <a:solidFill>
                <a:srgbClr val="0B5394"/>
              </a:solidFill>
            </a:endParaRPr>
          </a:p>
        </p:txBody>
      </p:sp>
      <p:pic>
        <p:nvPicPr>
          <p:cNvPr id="193" name="Google Shape;1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138" y="806500"/>
            <a:ext cx="5707716" cy="403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311700" y="23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B5394"/>
                </a:solidFill>
              </a:rPr>
              <a:t>Remove redundant content</a:t>
            </a:r>
            <a:endParaRPr b="1">
              <a:solidFill>
                <a:srgbClr val="0B5394"/>
              </a:solidFill>
            </a:endParaRPr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175" y="766400"/>
            <a:ext cx="5395653" cy="403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311700" y="23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B5394"/>
                </a:solidFill>
              </a:rPr>
              <a:t>Make dashboard more colourful and various</a:t>
            </a:r>
            <a:endParaRPr b="1">
              <a:solidFill>
                <a:srgbClr val="0B5394"/>
              </a:solidFill>
            </a:endParaRPr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600" y="862775"/>
            <a:ext cx="4393050" cy="3477597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6" name="Google Shape;20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1149" y="862775"/>
            <a:ext cx="2313474" cy="18688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7" name="Google Shape;20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2625" y="2864675"/>
            <a:ext cx="2270525" cy="1837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311700" y="23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B5394"/>
                </a:solidFill>
              </a:rPr>
              <a:t>Technologies to be used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1251900" y="1329425"/>
            <a:ext cx="5421000" cy="23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b="1" lang="en-GB" sz="1800">
                <a:solidFill>
                  <a:srgbClr val="0B5394"/>
                </a:solidFill>
              </a:rPr>
              <a:t>Front end: html, css, JavaScript (</a:t>
            </a:r>
            <a:r>
              <a:rPr b="1" lang="en-GB" sz="1800">
                <a:solidFill>
                  <a:srgbClr val="0B5394"/>
                </a:solidFill>
              </a:rPr>
              <a:t>React.JS)</a:t>
            </a:r>
            <a:endParaRPr b="1" sz="1800">
              <a:solidFill>
                <a:srgbClr val="0B5394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b="1" lang="en-GB" sz="1800">
                <a:solidFill>
                  <a:srgbClr val="0B5394"/>
                </a:solidFill>
              </a:rPr>
              <a:t>Back end: Express, Python</a:t>
            </a:r>
            <a:endParaRPr b="1" sz="1800">
              <a:solidFill>
                <a:srgbClr val="0B5394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b="1" lang="en-GB" sz="1800">
                <a:solidFill>
                  <a:srgbClr val="0B5394"/>
                </a:solidFill>
              </a:rPr>
              <a:t>Library: Highcharts (paid license)</a:t>
            </a:r>
            <a:endParaRPr b="1" sz="1800">
              <a:solidFill>
                <a:srgbClr val="0B5394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B5394"/>
                </a:solidFill>
              </a:rPr>
              <a:t>URL: https://www.highcharts.com/demo</a:t>
            </a:r>
            <a:endParaRPr b="1" sz="1800">
              <a:solidFill>
                <a:srgbClr val="0B5394"/>
              </a:solidFill>
            </a:endParaRPr>
          </a:p>
        </p:txBody>
      </p:sp>
      <p:pic>
        <p:nvPicPr>
          <p:cNvPr id="214" name="Google Shape;2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0475" y="2494100"/>
            <a:ext cx="2166300" cy="2071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1208150" y="281400"/>
            <a:ext cx="568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B5394"/>
                </a:solidFill>
              </a:rPr>
              <a:t>Estimated Milestones</a:t>
            </a:r>
            <a:endParaRPr sz="3000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20" name="Google Shape;2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500" y="1017725"/>
            <a:ext cx="819597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9650" y="4379774"/>
            <a:ext cx="1035425" cy="3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700" y="225266"/>
            <a:ext cx="784450" cy="68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1252950" y="1506650"/>
            <a:ext cx="6527100" cy="10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0B5394"/>
                </a:solidFill>
              </a:rPr>
              <a:t>Thanks!</a:t>
            </a:r>
            <a:endParaRPr sz="48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0B5394"/>
                </a:solidFill>
              </a:rPr>
              <a:t>Question Time</a:t>
            </a:r>
            <a:endParaRPr sz="48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2754575" y="693775"/>
            <a:ext cx="30948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B5394"/>
                </a:solidFill>
              </a:rPr>
              <a:t>Table of Contents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925600" y="1649500"/>
            <a:ext cx="6028800" cy="17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Team </a:t>
            </a:r>
            <a:r>
              <a:rPr lang="en-GB" sz="2400"/>
              <a:t>Introduction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Our </a:t>
            </a:r>
            <a:r>
              <a:rPr lang="en-GB" sz="2400"/>
              <a:t>understanding</a:t>
            </a:r>
            <a:r>
              <a:rPr lang="en-GB" sz="2400"/>
              <a:t> of Mastt project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Our solutions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Project milestones</a:t>
            </a:r>
            <a:endParaRPr sz="24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450" y="504250"/>
            <a:ext cx="939025" cy="93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119050" y="135575"/>
            <a:ext cx="490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B5394"/>
                </a:solidFill>
              </a:rPr>
              <a:t>Something about our team</a:t>
            </a:r>
            <a:endParaRPr b="1">
              <a:solidFill>
                <a:srgbClr val="0B5394"/>
              </a:solidFill>
            </a:endParaRPr>
          </a:p>
        </p:txBody>
      </p:sp>
      <p:cxnSp>
        <p:nvCxnSpPr>
          <p:cNvPr id="70" name="Google Shape;70;p15"/>
          <p:cNvCxnSpPr>
            <a:stCxn id="71" idx="2"/>
            <a:endCxn id="72" idx="1"/>
          </p:cNvCxnSpPr>
          <p:nvPr/>
        </p:nvCxnSpPr>
        <p:spPr>
          <a:xfrm>
            <a:off x="832000" y="2688693"/>
            <a:ext cx="480600" cy="760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p15"/>
          <p:cNvCxnSpPr>
            <a:stCxn id="71" idx="2"/>
            <a:endCxn id="74" idx="1"/>
          </p:cNvCxnSpPr>
          <p:nvPr/>
        </p:nvCxnSpPr>
        <p:spPr>
          <a:xfrm flipH="1" rot="10800000">
            <a:off x="832000" y="2072493"/>
            <a:ext cx="480600" cy="6162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15"/>
          <p:cNvSpPr/>
          <p:nvPr/>
        </p:nvSpPr>
        <p:spPr>
          <a:xfrm rot="-5400000">
            <a:off x="-709400" y="2481393"/>
            <a:ext cx="2668200" cy="414600"/>
          </a:xfrm>
          <a:prstGeom prst="roundRect">
            <a:avLst>
              <a:gd fmla="val 16667" name="adj"/>
            </a:avLst>
          </a:prstGeom>
          <a:solidFill>
            <a:srgbClr val="0944A1"/>
          </a:solidFill>
          <a:ln cap="flat" cmpd="sng" w="9525">
            <a:solidFill>
              <a:srgbClr val="094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Mastt Project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312700" y="1735125"/>
            <a:ext cx="1645500" cy="6750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Management / Planning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1312693" y="3232923"/>
            <a:ext cx="1593900" cy="432300"/>
          </a:xfrm>
          <a:prstGeom prst="roundRect">
            <a:avLst>
              <a:gd fmla="val 16667" name="adj"/>
            </a:avLst>
          </a:prstGeom>
          <a:solidFill>
            <a:srgbClr val="0D5DDF"/>
          </a:solidFill>
          <a:ln cap="flat" cmpd="sng" w="9525">
            <a:solidFill>
              <a:srgbClr val="0D5D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Technical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3327400" y="1354025"/>
            <a:ext cx="1593900" cy="432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Vincent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3327400" y="2100041"/>
            <a:ext cx="1593900" cy="432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Rainie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3327400" y="2875841"/>
            <a:ext cx="1593900" cy="432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Leal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3327400" y="4142300"/>
            <a:ext cx="1593900" cy="432300"/>
          </a:xfrm>
          <a:prstGeom prst="roundRect">
            <a:avLst>
              <a:gd fmla="val 16667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Thomas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5"/>
          <p:cNvCxnSpPr>
            <a:stCxn id="74" idx="3"/>
            <a:endCxn id="75" idx="1"/>
          </p:cNvCxnSpPr>
          <p:nvPr/>
        </p:nvCxnSpPr>
        <p:spPr>
          <a:xfrm flipH="1" rot="10800000">
            <a:off x="2958200" y="1570125"/>
            <a:ext cx="369300" cy="5025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p15"/>
          <p:cNvCxnSpPr>
            <a:stCxn id="74" idx="3"/>
            <a:endCxn id="76" idx="1"/>
          </p:cNvCxnSpPr>
          <p:nvPr/>
        </p:nvCxnSpPr>
        <p:spPr>
          <a:xfrm>
            <a:off x="2958200" y="2072625"/>
            <a:ext cx="369300" cy="2436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15"/>
          <p:cNvCxnSpPr>
            <a:stCxn id="77" idx="1"/>
            <a:endCxn id="72" idx="3"/>
          </p:cNvCxnSpPr>
          <p:nvPr/>
        </p:nvCxnSpPr>
        <p:spPr>
          <a:xfrm flipH="1">
            <a:off x="2906500" y="3091991"/>
            <a:ext cx="420900" cy="3570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" name="Google Shape;82;p15"/>
          <p:cNvCxnSpPr>
            <a:stCxn id="78" idx="1"/>
            <a:endCxn id="72" idx="3"/>
          </p:cNvCxnSpPr>
          <p:nvPr/>
        </p:nvCxnSpPr>
        <p:spPr>
          <a:xfrm rot="10800000">
            <a:off x="2906500" y="3449150"/>
            <a:ext cx="420900" cy="9093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15"/>
          <p:cNvSpPr/>
          <p:nvPr/>
        </p:nvSpPr>
        <p:spPr>
          <a:xfrm>
            <a:off x="3327400" y="3493718"/>
            <a:ext cx="1593900" cy="432300"/>
          </a:xfrm>
          <a:prstGeom prst="roundRect">
            <a:avLst>
              <a:gd fmla="val 0" name="adj"/>
            </a:avLst>
          </a:prstGeom>
          <a:solidFill>
            <a:srgbClr val="307BF3"/>
          </a:solidFill>
          <a:ln cap="flat" cmpd="sng" w="9525">
            <a:solidFill>
              <a:srgbClr val="307B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Corrine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" name="Google Shape;84;p15"/>
          <p:cNvCxnSpPr>
            <a:stCxn id="83" idx="1"/>
          </p:cNvCxnSpPr>
          <p:nvPr/>
        </p:nvCxnSpPr>
        <p:spPr>
          <a:xfrm rot="10800000">
            <a:off x="2906500" y="3449168"/>
            <a:ext cx="420900" cy="2607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15"/>
          <p:cNvSpPr txBox="1"/>
          <p:nvPr>
            <p:ph type="title"/>
          </p:nvPr>
        </p:nvSpPr>
        <p:spPr>
          <a:xfrm>
            <a:off x="4971200" y="1360025"/>
            <a:ext cx="38577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>
                <a:solidFill>
                  <a:srgbClr val="000000"/>
                </a:solidFill>
              </a:rPr>
              <a:t>Project Manager (documentation role)</a:t>
            </a:r>
            <a:endParaRPr i="1" sz="1400">
              <a:solidFill>
                <a:srgbClr val="000000"/>
              </a:solidFill>
            </a:endParaRPr>
          </a:p>
        </p:txBody>
      </p:sp>
      <p:sp>
        <p:nvSpPr>
          <p:cNvPr id="86" name="Google Shape;86;p15"/>
          <p:cNvSpPr txBox="1"/>
          <p:nvPr>
            <p:ph type="title"/>
          </p:nvPr>
        </p:nvSpPr>
        <p:spPr>
          <a:xfrm>
            <a:off x="4967100" y="2112750"/>
            <a:ext cx="38577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>
                <a:solidFill>
                  <a:srgbClr val="000000"/>
                </a:solidFill>
              </a:rPr>
              <a:t>Project Manager (</a:t>
            </a:r>
            <a:r>
              <a:rPr i="1" lang="en-GB" sz="1400">
                <a:solidFill>
                  <a:srgbClr val="000000"/>
                </a:solidFill>
              </a:rPr>
              <a:t>visualization role)</a:t>
            </a:r>
            <a:endParaRPr i="1" sz="1400">
              <a:solidFill>
                <a:srgbClr val="000000"/>
              </a:solidFill>
            </a:endParaRPr>
          </a:p>
        </p:txBody>
      </p:sp>
      <p:sp>
        <p:nvSpPr>
          <p:cNvPr id="87" name="Google Shape;87;p15"/>
          <p:cNvSpPr txBox="1"/>
          <p:nvPr>
            <p:ph type="title"/>
          </p:nvPr>
        </p:nvSpPr>
        <p:spPr>
          <a:xfrm>
            <a:off x="4961100" y="2865463"/>
            <a:ext cx="38577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>
                <a:solidFill>
                  <a:srgbClr val="000000"/>
                </a:solidFill>
              </a:rPr>
              <a:t>Technician for ML / DM</a:t>
            </a:r>
            <a:endParaRPr i="1" sz="1400">
              <a:solidFill>
                <a:srgbClr val="000000"/>
              </a:solidFill>
            </a:endParaRPr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4971200" y="3503888"/>
            <a:ext cx="38577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>
                <a:solidFill>
                  <a:srgbClr val="000000"/>
                </a:solidFill>
              </a:rPr>
              <a:t>Technician for Data Analysis</a:t>
            </a:r>
            <a:endParaRPr i="1" sz="1400">
              <a:solidFill>
                <a:srgbClr val="000000"/>
              </a:solidFill>
            </a:endParaRPr>
          </a:p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4971200" y="4142300"/>
            <a:ext cx="38577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>
                <a:solidFill>
                  <a:srgbClr val="000000"/>
                </a:solidFill>
              </a:rPr>
              <a:t>Technician for Web-based </a:t>
            </a:r>
            <a:endParaRPr i="1" sz="1400">
              <a:solidFill>
                <a:srgbClr val="000000"/>
              </a:solidFill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632" y="200415"/>
            <a:ext cx="1079975" cy="1159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2162900" y="2120850"/>
            <a:ext cx="49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rgbClr val="0B5394"/>
                </a:solidFill>
              </a:rPr>
              <a:t>Our Understanding of Mastt</a:t>
            </a:r>
            <a:endParaRPr b="1" i="1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166275" y="178200"/>
            <a:ext cx="2657700" cy="14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B5394"/>
                </a:solidFill>
              </a:rPr>
              <a:t>Target User </a:t>
            </a:r>
            <a:endParaRPr b="1">
              <a:solidFill>
                <a:srgbClr val="0B5394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B5394"/>
                </a:solidFill>
              </a:rPr>
              <a:t>&amp; </a:t>
            </a:r>
            <a:r>
              <a:rPr b="1" lang="en-GB">
                <a:solidFill>
                  <a:srgbClr val="0B5394"/>
                </a:solidFill>
              </a:rPr>
              <a:t>Requirements</a:t>
            </a:r>
            <a:endParaRPr b="1">
              <a:solidFill>
                <a:srgbClr val="0B5394"/>
              </a:solidFill>
            </a:endParaRPr>
          </a:p>
        </p:txBody>
      </p:sp>
      <p:grpSp>
        <p:nvGrpSpPr>
          <p:cNvPr id="101" name="Google Shape;101;p17"/>
          <p:cNvGrpSpPr/>
          <p:nvPr/>
        </p:nvGrpSpPr>
        <p:grpSpPr>
          <a:xfrm>
            <a:off x="2547051" y="921227"/>
            <a:ext cx="4025382" cy="3784512"/>
            <a:chOff x="2702876" y="414352"/>
            <a:chExt cx="4025382" cy="3784512"/>
          </a:xfrm>
        </p:grpSpPr>
        <p:grpSp>
          <p:nvGrpSpPr>
            <p:cNvPr id="102" name="Google Shape;102;p17"/>
            <p:cNvGrpSpPr/>
            <p:nvPr/>
          </p:nvGrpSpPr>
          <p:grpSpPr>
            <a:xfrm>
              <a:off x="3611776" y="414352"/>
              <a:ext cx="2166000" cy="2166000"/>
              <a:chOff x="3611776" y="414352"/>
              <a:chExt cx="2166000" cy="2166000"/>
            </a:xfrm>
          </p:grpSpPr>
          <p:sp>
            <p:nvSpPr>
              <p:cNvPr id="103" name="Google Shape;103;p17"/>
              <p:cNvSpPr/>
              <p:nvPr/>
            </p:nvSpPr>
            <p:spPr>
              <a:xfrm>
                <a:off x="3611776" y="414352"/>
                <a:ext cx="2166000" cy="2166000"/>
              </a:xfrm>
              <a:prstGeom prst="ellipse">
                <a:avLst/>
              </a:prstGeom>
              <a:solidFill>
                <a:srgbClr val="307B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7"/>
              <p:cNvSpPr txBox="1"/>
              <p:nvPr/>
            </p:nvSpPr>
            <p:spPr>
              <a:xfrm>
                <a:off x="3715800" y="1057025"/>
                <a:ext cx="2017200" cy="7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Project Manager</a:t>
                </a:r>
                <a:endParaRPr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05" name="Google Shape;105;p17"/>
            <p:cNvGrpSpPr/>
            <p:nvPr/>
          </p:nvGrpSpPr>
          <p:grpSpPr>
            <a:xfrm>
              <a:off x="4562258" y="2032864"/>
              <a:ext cx="2166000" cy="2166000"/>
              <a:chOff x="4562258" y="2032864"/>
              <a:chExt cx="2166000" cy="2166000"/>
            </a:xfrm>
          </p:grpSpPr>
          <p:sp>
            <p:nvSpPr>
              <p:cNvPr id="106" name="Google Shape;106;p17"/>
              <p:cNvSpPr/>
              <p:nvPr/>
            </p:nvSpPr>
            <p:spPr>
              <a:xfrm>
                <a:off x="4562258" y="2032864"/>
                <a:ext cx="2166000" cy="2166000"/>
              </a:xfrm>
              <a:prstGeom prst="ellipse">
                <a:avLst/>
              </a:prstGeom>
              <a:solidFill>
                <a:srgbClr val="0D5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7"/>
              <p:cNvSpPr txBox="1"/>
              <p:nvPr/>
            </p:nvSpPr>
            <p:spPr>
              <a:xfrm>
                <a:off x="5079846" y="2910928"/>
                <a:ext cx="1496100" cy="7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Programme Manager</a:t>
                </a:r>
                <a:endParaRPr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08" name="Google Shape;108;p17"/>
            <p:cNvGrpSpPr/>
            <p:nvPr/>
          </p:nvGrpSpPr>
          <p:grpSpPr>
            <a:xfrm>
              <a:off x="2702876" y="2032864"/>
              <a:ext cx="2166000" cy="2166000"/>
              <a:chOff x="2702876" y="2032864"/>
              <a:chExt cx="2166000" cy="2166000"/>
            </a:xfrm>
          </p:grpSpPr>
          <p:sp>
            <p:nvSpPr>
              <p:cNvPr id="109" name="Google Shape;109;p17"/>
              <p:cNvSpPr/>
              <p:nvPr/>
            </p:nvSpPr>
            <p:spPr>
              <a:xfrm>
                <a:off x="2702876" y="2032864"/>
                <a:ext cx="2166000" cy="2166000"/>
              </a:xfrm>
              <a:prstGeom prst="ellipse">
                <a:avLst/>
              </a:prstGeom>
              <a:solidFill>
                <a:srgbClr val="0944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7"/>
              <p:cNvSpPr txBox="1"/>
              <p:nvPr/>
            </p:nvSpPr>
            <p:spPr>
              <a:xfrm>
                <a:off x="2855281" y="2834728"/>
                <a:ext cx="1496100" cy="7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Government</a:t>
                </a:r>
                <a:endParaRPr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Investor </a:t>
                </a:r>
                <a:endParaRPr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1" name="Google Shape;111;p17"/>
            <p:cNvSpPr/>
            <p:nvPr/>
          </p:nvSpPr>
          <p:spPr>
            <a:xfrm>
              <a:off x="4084680" y="1946241"/>
              <a:ext cx="1225800" cy="1225800"/>
            </a:xfrm>
            <a:prstGeom prst="ellipse">
              <a:avLst/>
            </a:prstGeom>
            <a:solidFill>
              <a:srgbClr val="A1C3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2" name="Google Shape;112;p17"/>
          <p:cNvCxnSpPr>
            <a:stCxn id="104" idx="0"/>
          </p:cNvCxnSpPr>
          <p:nvPr/>
        </p:nvCxnSpPr>
        <p:spPr>
          <a:xfrm flipH="1" rot="10800000">
            <a:off x="4568575" y="701100"/>
            <a:ext cx="3300" cy="86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7"/>
          <p:cNvCxnSpPr>
            <a:endCxn id="114" idx="3"/>
          </p:cNvCxnSpPr>
          <p:nvPr/>
        </p:nvCxnSpPr>
        <p:spPr>
          <a:xfrm rot="10800000">
            <a:off x="2332925" y="2739750"/>
            <a:ext cx="382200" cy="623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7"/>
          <p:cNvCxnSpPr>
            <a:endCxn id="116" idx="1"/>
          </p:cNvCxnSpPr>
          <p:nvPr/>
        </p:nvCxnSpPr>
        <p:spPr>
          <a:xfrm flipH="1" rot="10800000">
            <a:off x="6240550" y="3009000"/>
            <a:ext cx="774600" cy="563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7"/>
          <p:cNvSpPr txBox="1"/>
          <p:nvPr/>
        </p:nvSpPr>
        <p:spPr>
          <a:xfrm>
            <a:off x="2971800" y="309025"/>
            <a:ext cx="4950900" cy="39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Make inputs or changes quickly and </a:t>
            </a:r>
            <a:r>
              <a:rPr lang="en-GB" sz="1800"/>
              <a:t>accurately</a:t>
            </a:r>
            <a:endParaRPr sz="1800"/>
          </a:p>
        </p:txBody>
      </p:sp>
      <p:sp>
        <p:nvSpPr>
          <p:cNvPr id="116" name="Google Shape;116;p17"/>
          <p:cNvSpPr txBox="1"/>
          <p:nvPr/>
        </p:nvSpPr>
        <p:spPr>
          <a:xfrm>
            <a:off x="7015150" y="2502000"/>
            <a:ext cx="2052600" cy="101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Control the real-time progress of sub-projects</a:t>
            </a:r>
            <a:endParaRPr sz="1800"/>
          </a:p>
        </p:txBody>
      </p:sp>
      <p:sp>
        <p:nvSpPr>
          <p:cNvPr id="114" name="Google Shape;114;p17"/>
          <p:cNvSpPr txBox="1"/>
          <p:nvPr/>
        </p:nvSpPr>
        <p:spPr>
          <a:xfrm>
            <a:off x="82925" y="1840200"/>
            <a:ext cx="2250000" cy="179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Check the </a:t>
            </a:r>
            <a:r>
              <a:rPr lang="en-GB" sz="1800"/>
              <a:t>dashboard</a:t>
            </a:r>
            <a:r>
              <a:rPr lang="en-GB" sz="1800"/>
              <a:t> to get the overall progress data. Over-budget </a:t>
            </a:r>
            <a:r>
              <a:rPr lang="en-GB" sz="1800"/>
              <a:t>possibility</a:t>
            </a:r>
            <a:r>
              <a:rPr lang="en-GB" sz="1800"/>
              <a:t>, programme health </a:t>
            </a:r>
            <a:endParaRPr sz="1800"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00" y="3892807"/>
            <a:ext cx="962525" cy="812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9400" y="2590375"/>
            <a:ext cx="720664" cy="92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121250" y="50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B5394"/>
                </a:solidFill>
              </a:rPr>
              <a:t>What problems can Mastt solve?</a:t>
            </a:r>
            <a:endParaRPr b="1">
              <a:solidFill>
                <a:srgbClr val="0B5394"/>
              </a:solidFill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b="8659" l="19743" r="0" t="9022"/>
          <a:stretch/>
        </p:blipFill>
        <p:spPr>
          <a:xfrm>
            <a:off x="314500" y="750700"/>
            <a:ext cx="8626651" cy="424542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/>
          <p:nvPr/>
        </p:nvSpPr>
        <p:spPr>
          <a:xfrm>
            <a:off x="4687000" y="2467675"/>
            <a:ext cx="740400" cy="728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4687000" y="3847625"/>
            <a:ext cx="923100" cy="849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172075" y="50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B5394"/>
                </a:solidFill>
              </a:rPr>
              <a:t>What functions</a:t>
            </a:r>
            <a:r>
              <a:rPr b="1" lang="en-GB">
                <a:solidFill>
                  <a:srgbClr val="0B5394"/>
                </a:solidFill>
              </a:rPr>
              <a:t> can Mastt achieve currently?</a:t>
            </a:r>
            <a:endParaRPr b="1">
              <a:solidFill>
                <a:srgbClr val="0B5394"/>
              </a:solidFill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275" y="349925"/>
            <a:ext cx="6778151" cy="492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311700" y="23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B5394"/>
                </a:solidFill>
              </a:rPr>
              <a:t>What are we trying to solve in next 3 months?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447250" y="1258263"/>
            <a:ext cx="21924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B5394"/>
                </a:solidFill>
              </a:rPr>
              <a:t>We will focus on:</a:t>
            </a:r>
            <a:endParaRPr sz="1800">
              <a:solidFill>
                <a:srgbClr val="0B5394"/>
              </a:solidFill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750" y="1808425"/>
            <a:ext cx="69532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6413" y="3269437"/>
            <a:ext cx="82601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3137025" y="1725750"/>
            <a:ext cx="51705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B5394"/>
                </a:solidFill>
              </a:rPr>
              <a:t>Data Visualization Dashboard Improvement</a:t>
            </a:r>
            <a:endParaRPr b="1" sz="1800">
              <a:solidFill>
                <a:srgbClr val="0B539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Char char="-"/>
            </a:pPr>
            <a:r>
              <a:rPr lang="en-GB" sz="1600">
                <a:solidFill>
                  <a:srgbClr val="0B5394"/>
                </a:solidFill>
              </a:rPr>
              <a:t>More intuitive charts</a:t>
            </a:r>
            <a:endParaRPr sz="1600">
              <a:solidFill>
                <a:srgbClr val="0B539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Char char="-"/>
            </a:pPr>
            <a:r>
              <a:rPr lang="en-GB" sz="1600">
                <a:solidFill>
                  <a:srgbClr val="0B5394"/>
                </a:solidFill>
              </a:rPr>
              <a:t>More interactive friendly sidebar (Add hover)</a:t>
            </a:r>
            <a:endParaRPr sz="1600">
              <a:solidFill>
                <a:srgbClr val="0B539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Char char="-"/>
            </a:pPr>
            <a:r>
              <a:rPr lang="en-GB" sz="1600">
                <a:solidFill>
                  <a:srgbClr val="0B5394"/>
                </a:solidFill>
              </a:rPr>
              <a:t>Delete cumbersome and useless visualization</a:t>
            </a:r>
            <a:endParaRPr sz="1600">
              <a:solidFill>
                <a:srgbClr val="0B5394"/>
              </a:solidFill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3137025" y="3269450"/>
            <a:ext cx="48540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B5394"/>
                </a:solidFill>
              </a:rPr>
              <a:t>Prediction by Machine Learning</a:t>
            </a:r>
            <a:endParaRPr b="1" sz="1800">
              <a:solidFill>
                <a:srgbClr val="0B539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Char char="-"/>
            </a:pPr>
            <a:r>
              <a:rPr lang="en-GB" sz="1600">
                <a:solidFill>
                  <a:srgbClr val="0B5394"/>
                </a:solidFill>
              </a:rPr>
              <a:t>Risk detection</a:t>
            </a:r>
            <a:endParaRPr sz="1600">
              <a:solidFill>
                <a:srgbClr val="0B539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Char char="-"/>
            </a:pPr>
            <a:r>
              <a:rPr lang="en-GB" sz="1600">
                <a:solidFill>
                  <a:srgbClr val="0B5394"/>
                </a:solidFill>
              </a:rPr>
              <a:t>Over-budget warning</a:t>
            </a:r>
            <a:endParaRPr sz="16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152400" y="225700"/>
            <a:ext cx="8520600" cy="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B5394"/>
                </a:solidFill>
              </a:rPr>
              <a:t>Prediction with Machine Learning</a:t>
            </a:r>
            <a:endParaRPr b="1">
              <a:solidFill>
                <a:srgbClr val="0B5394"/>
              </a:solidFill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b="-10" l="45882" r="26090" t="48304"/>
          <a:stretch/>
        </p:blipFill>
        <p:spPr>
          <a:xfrm>
            <a:off x="0" y="1043450"/>
            <a:ext cx="5611727" cy="378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/>
          <p:nvPr/>
        </p:nvSpPr>
        <p:spPr>
          <a:xfrm>
            <a:off x="-10050" y="2908850"/>
            <a:ext cx="5611800" cy="2219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rgbClr val="C9DAF8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8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6761600" y="2825975"/>
            <a:ext cx="24426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B5394"/>
                </a:solidFill>
              </a:rPr>
              <a:t>Risk Prediction</a:t>
            </a:r>
            <a:endParaRPr b="1" sz="2400">
              <a:solidFill>
                <a:srgbClr val="0B5394"/>
              </a:solidFill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5804650" y="2935175"/>
            <a:ext cx="1034100" cy="3747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3D85C6"/>
              </a:gs>
              <a:gs pos="50000">
                <a:srgbClr val="1C4587"/>
              </a:gs>
              <a:gs pos="100000">
                <a:srgbClr val="04596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5994875" y="2571750"/>
            <a:ext cx="8400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1C4587"/>
                </a:solidFill>
              </a:rPr>
              <a:t>ML</a:t>
            </a:r>
            <a:endParaRPr b="1" sz="24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