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257" r:id="rId2"/>
    <p:sldId id="258" r:id="rId3"/>
    <p:sldId id="259" r:id="rId4"/>
    <p:sldId id="256" r:id="rId5"/>
    <p:sldId id="260" r:id="rId6"/>
    <p:sldId id="316" r:id="rId7"/>
    <p:sldId id="262" r:id="rId8"/>
    <p:sldId id="303" r:id="rId9"/>
    <p:sldId id="277" r:id="rId10"/>
    <p:sldId id="270" r:id="rId11"/>
    <p:sldId id="279" r:id="rId12"/>
    <p:sldId id="271" r:id="rId13"/>
    <p:sldId id="280" r:id="rId14"/>
    <p:sldId id="319" r:id="rId15"/>
    <p:sldId id="317" r:id="rId16"/>
    <p:sldId id="318" r:id="rId17"/>
    <p:sldId id="283" r:id="rId18"/>
    <p:sldId id="273" r:id="rId19"/>
    <p:sldId id="320" r:id="rId20"/>
    <p:sldId id="284" r:id="rId21"/>
    <p:sldId id="286" r:id="rId22"/>
    <p:sldId id="285" r:id="rId23"/>
    <p:sldId id="287" r:id="rId24"/>
    <p:sldId id="314" r:id="rId25"/>
    <p:sldId id="315" r:id="rId26"/>
    <p:sldId id="288" r:id="rId27"/>
    <p:sldId id="289" r:id="rId28"/>
    <p:sldId id="291" r:id="rId29"/>
    <p:sldId id="292" r:id="rId30"/>
    <p:sldId id="293" r:id="rId31"/>
    <p:sldId id="294" r:id="rId32"/>
    <p:sldId id="295" r:id="rId33"/>
    <p:sldId id="322" r:id="rId34"/>
    <p:sldId id="296" r:id="rId35"/>
    <p:sldId id="297" r:id="rId36"/>
    <p:sldId id="298" r:id="rId37"/>
    <p:sldId id="299" r:id="rId38"/>
    <p:sldId id="321" r:id="rId39"/>
    <p:sldId id="307" r:id="rId40"/>
    <p:sldId id="309" r:id="rId41"/>
    <p:sldId id="312" r:id="rId42"/>
    <p:sldId id="301" r:id="rId43"/>
    <p:sldId id="323" r:id="rId44"/>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278">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248D2-549B-6CA8-34A7-339FE82D0B7F}" v="25" dt="2021-07-26T03:18:00.973"/>
    <p1510:client id="{AEDEAADF-1508-D946-3588-F3F214490BA8}" v="43" dt="2021-08-10T06:22:29.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8435" autoAdjust="0"/>
  </p:normalViewPr>
  <p:slideViewPr>
    <p:cSldViewPr snapToGrid="0">
      <p:cViewPr varScale="1">
        <p:scale>
          <a:sx n="108" d="100"/>
          <a:sy n="108" d="100"/>
        </p:scale>
        <p:origin x="920" y="192"/>
      </p:cViewPr>
      <p:guideLst>
        <p:guide orient="horz" pos="227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2148"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vind Easwaran" userId="S::arvinde@staff.main.ntu.edu.sg::6059df8d-17bf-4148-9f7c-190b13d86f35" providerId="AD" clId="Web-{9D0248D2-549B-6CA8-34A7-339FE82D0B7F}"/>
    <pc:docChg chg="modSld">
      <pc:chgData name="Arvind Easwaran" userId="S::arvinde@staff.main.ntu.edu.sg::6059df8d-17bf-4148-9f7c-190b13d86f35" providerId="AD" clId="Web-{9D0248D2-549B-6CA8-34A7-339FE82D0B7F}" dt="2021-07-26T03:18:00.567" v="23" actId="20577"/>
      <pc:docMkLst>
        <pc:docMk/>
      </pc:docMkLst>
      <pc:sldChg chg="modSp">
        <pc:chgData name="Arvind Easwaran" userId="S::arvinde@staff.main.ntu.edu.sg::6059df8d-17bf-4148-9f7c-190b13d86f35" providerId="AD" clId="Web-{9D0248D2-549B-6CA8-34A7-339FE82D0B7F}" dt="2021-07-26T03:18:00.567" v="23" actId="20577"/>
        <pc:sldMkLst>
          <pc:docMk/>
          <pc:sldMk cId="0" sldId="273"/>
        </pc:sldMkLst>
        <pc:spChg chg="mod">
          <ac:chgData name="Arvind Easwaran" userId="S::arvinde@staff.main.ntu.edu.sg::6059df8d-17bf-4148-9f7c-190b13d86f35" providerId="AD" clId="Web-{9D0248D2-549B-6CA8-34A7-339FE82D0B7F}" dt="2021-07-26T03:18:00.567" v="23" actId="20577"/>
          <ac:spMkLst>
            <pc:docMk/>
            <pc:sldMk cId="0" sldId="273"/>
            <ac:spMk id="50179" creationId="{E4FB49AE-ADF6-4986-A0E2-4DA8897E7982}"/>
          </ac:spMkLst>
        </pc:spChg>
      </pc:sldChg>
    </pc:docChg>
  </pc:docChgLst>
  <pc:docChgLst>
    <pc:chgData name="Arvind Easwaran" userId="S::arvinde@staff.main.ntu.edu.sg::6059df8d-17bf-4148-9f7c-190b13d86f35" providerId="AD" clId="Web-{AEDEAADF-1508-D946-3588-F3F214490BA8}"/>
    <pc:docChg chg="addSld delSld modSld">
      <pc:chgData name="Arvind Easwaran" userId="S::arvinde@staff.main.ntu.edu.sg::6059df8d-17bf-4148-9f7c-190b13d86f35" providerId="AD" clId="Web-{AEDEAADF-1508-D946-3588-F3F214490BA8}" dt="2021-08-10T06:22:29.645" v="41"/>
      <pc:docMkLst>
        <pc:docMk/>
      </pc:docMkLst>
      <pc:sldChg chg="del">
        <pc:chgData name="Arvind Easwaran" userId="S::arvinde@staff.main.ntu.edu.sg::6059df8d-17bf-4148-9f7c-190b13d86f35" providerId="AD" clId="Web-{AEDEAADF-1508-D946-3588-F3F214490BA8}" dt="2021-08-10T06:19:01.579" v="0"/>
        <pc:sldMkLst>
          <pc:docMk/>
          <pc:sldMk cId="0" sldId="305"/>
        </pc:sldMkLst>
      </pc:sldChg>
      <pc:sldChg chg="addSp delSp del">
        <pc:chgData name="Arvind Easwaran" userId="S::arvinde@staff.main.ntu.edu.sg::6059df8d-17bf-4148-9f7c-190b13d86f35" providerId="AD" clId="Web-{AEDEAADF-1508-D946-3588-F3F214490BA8}" dt="2021-08-10T06:22:29.645" v="41"/>
        <pc:sldMkLst>
          <pc:docMk/>
          <pc:sldMk cId="0" sldId="306"/>
        </pc:sldMkLst>
        <pc:spChg chg="add del">
          <ac:chgData name="Arvind Easwaran" userId="S::arvinde@staff.main.ntu.edu.sg::6059df8d-17bf-4148-9f7c-190b13d86f35" providerId="AD" clId="Web-{AEDEAADF-1508-D946-3588-F3F214490BA8}" dt="2021-08-10T06:19:52.189" v="2"/>
          <ac:spMkLst>
            <pc:docMk/>
            <pc:sldMk cId="0" sldId="306"/>
            <ac:spMk id="2" creationId="{B2515E8F-D738-4343-AB94-B13EB4AC310F}"/>
          </ac:spMkLst>
        </pc:spChg>
        <pc:spChg chg="add del">
          <ac:chgData name="Arvind Easwaran" userId="S::arvinde@staff.main.ntu.edu.sg::6059df8d-17bf-4148-9f7c-190b13d86f35" providerId="AD" clId="Web-{AEDEAADF-1508-D946-3588-F3F214490BA8}" dt="2021-08-10T06:20:08.424" v="6"/>
          <ac:spMkLst>
            <pc:docMk/>
            <pc:sldMk cId="0" sldId="306"/>
            <ac:spMk id="3" creationId="{730E9B83-AD4B-4101-A1E7-BB585548CEC5}"/>
          </ac:spMkLst>
        </pc:spChg>
        <pc:spChg chg="add del">
          <ac:chgData name="Arvind Easwaran" userId="S::arvinde@staff.main.ntu.edu.sg::6059df8d-17bf-4148-9f7c-190b13d86f35" providerId="AD" clId="Web-{AEDEAADF-1508-D946-3588-F3F214490BA8}" dt="2021-08-10T06:20:04.861" v="5"/>
          <ac:spMkLst>
            <pc:docMk/>
            <pc:sldMk cId="0" sldId="306"/>
            <ac:spMk id="4" creationId="{CC8DFD78-ADC5-4E03-B524-BB0B83FEB3CE}"/>
          </ac:spMkLst>
        </pc:spChg>
        <pc:spChg chg="add">
          <ac:chgData name="Arvind Easwaran" userId="S::arvinde@staff.main.ntu.edu.sg::6059df8d-17bf-4148-9f7c-190b13d86f35" providerId="AD" clId="Web-{AEDEAADF-1508-D946-3588-F3F214490BA8}" dt="2021-08-10T06:20:21.315" v="7"/>
          <ac:spMkLst>
            <pc:docMk/>
            <pc:sldMk cId="0" sldId="306"/>
            <ac:spMk id="5" creationId="{8E26EED2-9F42-41B7-960D-44B80B2EC6F7}"/>
          </ac:spMkLst>
        </pc:spChg>
      </pc:sldChg>
      <pc:sldChg chg="modSp add replId">
        <pc:chgData name="Arvind Easwaran" userId="S::arvinde@staff.main.ntu.edu.sg::6059df8d-17bf-4148-9f7c-190b13d86f35" providerId="AD" clId="Web-{AEDEAADF-1508-D946-3588-F3F214490BA8}" dt="2021-08-10T06:21:57.066" v="40" actId="1076"/>
        <pc:sldMkLst>
          <pc:docMk/>
          <pc:sldMk cId="1242527906" sldId="323"/>
        </pc:sldMkLst>
        <pc:spChg chg="mod">
          <ac:chgData name="Arvind Easwaran" userId="S::arvinde@staff.main.ntu.edu.sg::6059df8d-17bf-4148-9f7c-190b13d86f35" providerId="AD" clId="Web-{AEDEAADF-1508-D946-3588-F3F214490BA8}" dt="2021-08-10T06:20:43.518" v="22" actId="20577"/>
          <ac:spMkLst>
            <pc:docMk/>
            <pc:sldMk cId="1242527906" sldId="323"/>
            <ac:spMk id="98306" creationId="{A08B2156-23CE-439B-B248-615E73AFC476}"/>
          </ac:spMkLst>
        </pc:spChg>
        <pc:spChg chg="mod">
          <ac:chgData name="Arvind Easwaran" userId="S::arvinde@staff.main.ntu.edu.sg::6059df8d-17bf-4148-9f7c-190b13d86f35" providerId="AD" clId="Web-{AEDEAADF-1508-D946-3588-F3F214490BA8}" dt="2021-08-10T06:21:57.066" v="40" actId="1076"/>
          <ac:spMkLst>
            <pc:docMk/>
            <pc:sldMk cId="1242527906" sldId="323"/>
            <ac:spMk id="98307" creationId="{A02D65F0-91BA-4334-9B85-A9D9357C155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8E73B5B-33B0-434B-B231-25F1BA7B6FE4}"/>
              </a:ext>
            </a:extLst>
          </p:cNvPr>
          <p:cNvSpPr>
            <a:spLocks noGrp="1" noChangeArrowheads="1"/>
          </p:cNvSpPr>
          <p:nvPr>
            <p:ph type="hdr" sz="quarter"/>
          </p:nvPr>
        </p:nvSpPr>
        <p:spPr bwMode="auto">
          <a:xfrm>
            <a:off x="0" y="0"/>
            <a:ext cx="3116263" cy="550863"/>
          </a:xfrm>
          <a:prstGeom prst="rect">
            <a:avLst/>
          </a:prstGeom>
          <a:noFill/>
          <a:ln w="9525">
            <a:noFill/>
            <a:miter lim="800000"/>
            <a:headEnd/>
            <a:tailEnd/>
          </a:ln>
          <a:effectLst/>
        </p:spPr>
        <p:txBody>
          <a:bodyPr vert="horz" wrap="square" lIns="95052" tIns="47526" rIns="95052" bIns="47526" numCol="1" anchor="t" anchorCtr="0" compatLnSpc="1">
            <a:prstTxWarp prst="textNoShape">
              <a:avLst/>
            </a:prstTxWarp>
          </a:bodyPr>
          <a:lstStyle>
            <a:lvl1pPr algn="l" defTabSz="950913">
              <a:defRPr sz="1200">
                <a:latin typeface="Helvetica" pitchFamily="34" charset="0"/>
              </a:defRPr>
            </a:lvl1pPr>
          </a:lstStyle>
          <a:p>
            <a:pPr>
              <a:defRPr/>
            </a:pPr>
            <a:endParaRPr lang="en-US"/>
          </a:p>
        </p:txBody>
      </p:sp>
      <p:sp>
        <p:nvSpPr>
          <p:cNvPr id="41987" name="Rectangle 3">
            <a:extLst>
              <a:ext uri="{FF2B5EF4-FFF2-40B4-BE49-F238E27FC236}">
                <a16:creationId xmlns:a16="http://schemas.microsoft.com/office/drawing/2014/main" id="{84A98F87-9D72-4D6D-A68D-BBBC3B810E04}"/>
              </a:ext>
            </a:extLst>
          </p:cNvPr>
          <p:cNvSpPr>
            <a:spLocks noGrp="1" noChangeArrowheads="1"/>
          </p:cNvSpPr>
          <p:nvPr>
            <p:ph type="dt" sz="quarter" idx="1"/>
          </p:nvPr>
        </p:nvSpPr>
        <p:spPr bwMode="auto">
          <a:xfrm>
            <a:off x="3995738" y="0"/>
            <a:ext cx="3116262" cy="550863"/>
          </a:xfrm>
          <a:prstGeom prst="rect">
            <a:avLst/>
          </a:prstGeom>
          <a:noFill/>
          <a:ln w="9525">
            <a:noFill/>
            <a:miter lim="800000"/>
            <a:headEnd/>
            <a:tailEnd/>
          </a:ln>
          <a:effectLst/>
        </p:spPr>
        <p:txBody>
          <a:bodyPr vert="horz" wrap="square" lIns="95052" tIns="47526" rIns="95052" bIns="47526" numCol="1" anchor="t" anchorCtr="0" compatLnSpc="1">
            <a:prstTxWarp prst="textNoShape">
              <a:avLst/>
            </a:prstTxWarp>
          </a:bodyPr>
          <a:lstStyle>
            <a:lvl1pPr algn="r" defTabSz="950913">
              <a:defRPr sz="1200">
                <a:latin typeface="Helvetica" pitchFamily="34" charset="0"/>
              </a:defRPr>
            </a:lvl1pPr>
          </a:lstStyle>
          <a:p>
            <a:pPr>
              <a:defRPr/>
            </a:pPr>
            <a:endParaRPr lang="en-US"/>
          </a:p>
        </p:txBody>
      </p:sp>
      <p:sp>
        <p:nvSpPr>
          <p:cNvPr id="41988" name="Rectangle 4">
            <a:extLst>
              <a:ext uri="{FF2B5EF4-FFF2-40B4-BE49-F238E27FC236}">
                <a16:creationId xmlns:a16="http://schemas.microsoft.com/office/drawing/2014/main" id="{84FCD90F-4860-4FD9-815C-43CDC05AD4D3}"/>
              </a:ext>
            </a:extLst>
          </p:cNvPr>
          <p:cNvSpPr>
            <a:spLocks noGrp="1" noChangeArrowheads="1"/>
          </p:cNvSpPr>
          <p:nvPr>
            <p:ph type="ftr" sz="quarter" idx="2"/>
          </p:nvPr>
        </p:nvSpPr>
        <p:spPr bwMode="auto">
          <a:xfrm>
            <a:off x="0" y="9683750"/>
            <a:ext cx="3116263" cy="550863"/>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algn="l" defTabSz="950913">
              <a:defRPr sz="1200">
                <a:latin typeface="Helvetica" pitchFamily="34" charset="0"/>
              </a:defRPr>
            </a:lvl1pPr>
          </a:lstStyle>
          <a:p>
            <a:pPr>
              <a:defRPr/>
            </a:pPr>
            <a:endParaRPr lang="en-US"/>
          </a:p>
        </p:txBody>
      </p:sp>
      <p:sp>
        <p:nvSpPr>
          <p:cNvPr id="41989" name="Rectangle 5">
            <a:extLst>
              <a:ext uri="{FF2B5EF4-FFF2-40B4-BE49-F238E27FC236}">
                <a16:creationId xmlns:a16="http://schemas.microsoft.com/office/drawing/2014/main" id="{49935F7A-8775-4E1F-9FAB-4B3C0E98BB75}"/>
              </a:ext>
            </a:extLst>
          </p:cNvPr>
          <p:cNvSpPr>
            <a:spLocks noGrp="1" noChangeArrowheads="1"/>
          </p:cNvSpPr>
          <p:nvPr>
            <p:ph type="sldNum" sz="quarter" idx="3"/>
          </p:nvPr>
        </p:nvSpPr>
        <p:spPr bwMode="auto">
          <a:xfrm>
            <a:off x="3995738" y="9683750"/>
            <a:ext cx="3116262" cy="550863"/>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algn="r" defTabSz="950913">
              <a:defRPr sz="1200"/>
            </a:lvl1pPr>
          </a:lstStyle>
          <a:p>
            <a:fld id="{6F3CC5ED-59E4-4A3B-AC93-EF7CE66C99C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86FC574-1862-4BEE-82DD-0915D2CC465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6782" tIns="48391" rIns="96782" bIns="48391" numCol="1" anchor="ctr" anchorCtr="0" compatLnSpc="1">
            <a:prstTxWarp prst="textNoShape">
              <a:avLst/>
            </a:prstTxWarp>
          </a:bodyPr>
          <a:lstStyle>
            <a:lvl1pPr algn="l" defTabSz="966788">
              <a:defRPr sz="12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63C49672-8AB7-452D-81EE-EE505D29FE4E}"/>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none" lIns="96782" tIns="48391" rIns="96782" bIns="48391" numCol="1" anchor="ctr" anchorCtr="0" compatLnSpc="1">
            <a:prstTxWarp prst="textNoShape">
              <a:avLst/>
            </a:prstTxWarp>
          </a:bodyPr>
          <a:lstStyle>
            <a:lvl1pPr algn="r" defTabSz="966788">
              <a:defRPr sz="1200">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0B44E762-985F-48B6-8FD4-6A8E03745CD2}"/>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DD7E898-FFD5-49E2-9A12-E07DF628E4C0}"/>
              </a:ext>
            </a:extLst>
          </p:cNvPr>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none" lIns="96782" tIns="48391" rIns="96782" bIns="4839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2A58D116-280B-4E14-992E-C41CF5A624B0}"/>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none" lIns="96782" tIns="48391" rIns="96782" bIns="48391" numCol="1" anchor="b" anchorCtr="0" compatLnSpc="1">
            <a:prstTxWarp prst="textNoShape">
              <a:avLst/>
            </a:prstTxWarp>
          </a:bodyPr>
          <a:lstStyle>
            <a:lvl1pPr algn="l" defTabSz="966788">
              <a:defRPr sz="1200">
                <a:latin typeface="Times New Roman" pitchFamily="18" charset="0"/>
              </a:defRPr>
            </a:lvl1pPr>
          </a:lstStyle>
          <a:p>
            <a:pPr>
              <a:defRPr/>
            </a:pPr>
            <a:endParaRPr lang="en-US"/>
          </a:p>
        </p:txBody>
      </p:sp>
      <p:sp>
        <p:nvSpPr>
          <p:cNvPr id="6151" name="Rectangle 7">
            <a:extLst>
              <a:ext uri="{FF2B5EF4-FFF2-40B4-BE49-F238E27FC236}">
                <a16:creationId xmlns:a16="http://schemas.microsoft.com/office/drawing/2014/main" id="{96BCCD20-FA8E-4E3C-A7DD-2089036B2B05}"/>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none" lIns="96782" tIns="48391" rIns="96782" bIns="48391" numCol="1" anchor="b" anchorCtr="0" compatLnSpc="1">
            <a:prstTxWarp prst="textNoShape">
              <a:avLst/>
            </a:prstTxWarp>
          </a:bodyPr>
          <a:lstStyle>
            <a:lvl1pPr algn="r" defTabSz="966788">
              <a:defRPr sz="1200">
                <a:latin typeface="Times New Roman" panose="02020603050405020304" pitchFamily="18" charset="0"/>
              </a:defRPr>
            </a:lvl1pPr>
          </a:lstStyle>
          <a:p>
            <a:fld id="{94971001-0765-4275-A0AB-CEBA9F47F0D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8BC5D52B-96D7-48F4-967C-F98A9ED702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4970547D-FFCD-4DA9-A2DC-AE164CCE7230}"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16386" name="Rectangle 1026">
            <a:extLst>
              <a:ext uri="{FF2B5EF4-FFF2-40B4-BE49-F238E27FC236}">
                <a16:creationId xmlns:a16="http://schemas.microsoft.com/office/drawing/2014/main" id="{8C1E6934-0A97-4621-8CDD-4384A4091BA5}"/>
              </a:ext>
            </a:extLst>
          </p:cNvPr>
          <p:cNvSpPr>
            <a:spLocks noGrp="1" noRot="1" noChangeAspect="1" noChangeArrowheads="1" noTextEdit="1"/>
          </p:cNvSpPr>
          <p:nvPr>
            <p:ph type="sldImg"/>
          </p:nvPr>
        </p:nvSpPr>
        <p:spPr>
          <a:ln/>
        </p:spPr>
      </p:sp>
      <p:sp>
        <p:nvSpPr>
          <p:cNvPr id="16387" name="Rectangle 1027">
            <a:extLst>
              <a:ext uri="{FF2B5EF4-FFF2-40B4-BE49-F238E27FC236}">
                <a16:creationId xmlns:a16="http://schemas.microsoft.com/office/drawing/2014/main" id="{52F3FEE8-52C7-47F7-924F-821B276E82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After introducing the outline of the entire course, we now start the first chapter. In this chapter, we will introduce “what is an operating system” and some representative types of operating systems in computing history, from mainframe systems in the old days to multiprocessor systems in recent years. We will also discuss some special-purpose systems such as real-time systems, handheld systems and embedded/cyber-physical systems. We will also briefly review computer system architecture. </a:t>
            </a:r>
          </a:p>
          <a:p>
            <a:endParaRPr lang="en-US" altLang="en-US"/>
          </a:p>
          <a:p>
            <a:r>
              <a:rPr lang="en-US" altLang="en-US"/>
              <a:t>We will then introduce lots of basic concepts in operating systems. if you are puzzled, fine, you can keep them in mind, until we describe them carefully in future lectures.</a:t>
            </a:r>
          </a:p>
          <a:p>
            <a:endParaRPr lang="en-US" altLang="en-US"/>
          </a:p>
          <a:p>
            <a:r>
              <a:rPr lang="en-US" altLang="en-US"/>
              <a:t>Also, the comments in the comment box are more details for you. I usually key in more information when I prepare the lecture. If the contents are beyond the slide, they are *not* examinable.</a:t>
            </a:r>
          </a:p>
          <a:p>
            <a:endParaRPr lang="en-US"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1C45F159-915E-4245-B4FF-B7A47F7D6E91}"/>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93F36931-A86A-45BA-9FF8-7AA8A44ABE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CPU is multiplexed among the jobs. When a job is waiting for I/O, we will give the CPU to other jobs. For example, we can allow job 1 to run some time and then switch to job 2. Job 2 takes the CPU for some time. later Job 3  and so on.</a:t>
            </a:r>
          </a:p>
          <a:p>
            <a:endParaRPr lang="en-US" altLang="en-US"/>
          </a:p>
          <a:p>
            <a:r>
              <a:rPr lang="en-US" altLang="en-US"/>
              <a:t>The memory layout is different from the simple batch system. As you can see, the program data of multiple jobs are stored in the main memory at the same time, instead of a single job in simple batch system.</a:t>
            </a:r>
          </a:p>
          <a:p>
            <a:endParaRPr lang="en-US" altLang="en-US"/>
          </a:p>
          <a:p>
            <a:r>
              <a:rPr lang="en-US" altLang="en-US"/>
              <a:t>One question: why are  multiprogrammed systems more advanced than simple batch systems? Efficiency. In multiprogrammed systems, the CPU utilization is higher.</a:t>
            </a:r>
          </a:p>
          <a:p>
            <a:endParaRPr lang="en-US" altLang="en-US"/>
          </a:p>
          <a:p>
            <a:r>
              <a:rPr lang="en-US" altLang="en-US"/>
              <a:t>Time sharing systems are a logical extension from multiprogrammed systems. In a time sharing system, the CPU executes multiple jobs by switching from one to another. The switching is so frequent that the users can interact with the system while the other jobs are running. </a:t>
            </a:r>
          </a:p>
          <a:p>
            <a:endParaRPr lang="en-US" altLang="en-US"/>
          </a:p>
          <a:p>
            <a:r>
              <a:rPr lang="en-US" altLang="en-US"/>
              <a:t>There are two unique features that are beyond multiprogrammed systems of earlier generations:</a:t>
            </a:r>
          </a:p>
          <a:p>
            <a:endParaRPr lang="en-US" altLang="en-US"/>
          </a:p>
          <a:p>
            <a:r>
              <a:rPr lang="en-US" altLang="en-US"/>
              <a:t>In order to support a larger number of jobs, the time sharing systems can swap the job in and out of memory to the disk. This is called the functionality of virtual memory. We will discuss the concept of virtual memory in details in the future lectures. </a:t>
            </a:r>
          </a:p>
          <a:p>
            <a:endParaRPr lang="en-US" altLang="en-US"/>
          </a:p>
          <a:p>
            <a:r>
              <a:rPr lang="en-US" altLang="en-US"/>
              <a:t>Another feature that are stronger than the batch system is user interaction. The time sharing system allows users to input the command, and get the command running in an online manner. The system needs to be interactive, since the user submits the command and waits for the results. </a:t>
            </a:r>
          </a:p>
          <a:p>
            <a:endParaRPr lang="en-US" altLang="en-US"/>
          </a:p>
          <a:p>
            <a:r>
              <a:rPr lang="en-US" altLang="en-US"/>
              <a:t>**Time sharing is a kind of multi-programmed systems. There are many forms of multi-programmed systems. Nowadays, almost every OS that you see is a multiprogramming system.</a:t>
            </a:r>
          </a:p>
          <a:p>
            <a:r>
              <a:rPr lang="en-US" altLang="en-US"/>
              <a:t> </a:t>
            </a:r>
          </a:p>
          <a:p>
            <a:r>
              <a:rPr lang="en-US" altLang="en-US"/>
              <a:t>There is no such a strict definition for time sharing systems. However, in my course, we consider time sharing systems are a natural extension to initial multiprogramming systems, with focus on virtual memory support and user experience. </a:t>
            </a:r>
          </a:p>
          <a:p>
            <a:endParaRPr lang="en-US" altLang="en-US"/>
          </a:p>
          <a:p>
            <a:endParaRPr lang="en-US" altLang="en-US"/>
          </a:p>
        </p:txBody>
      </p:sp>
      <p:sp>
        <p:nvSpPr>
          <p:cNvPr id="34819" name="Slide Number Placeholder 3">
            <a:extLst>
              <a:ext uri="{FF2B5EF4-FFF2-40B4-BE49-F238E27FC236}">
                <a16:creationId xmlns:a16="http://schemas.microsoft.com/office/drawing/2014/main" id="{99386BE4-27DD-4C9B-8B25-627D09F3EB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ACA28CE0-E39E-437C-AA86-0C8DDAC87A68}"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21E33248-AC65-485A-838C-9BBE8DD659CC}"/>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8931C070-5BC0-4F8F-A706-B99A99F0D4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order to support multiprogramming, what features should the operating system provide? The key point is on scheduling the usage of shared resources: memory, CPU and devices. </a:t>
            </a:r>
          </a:p>
          <a:p>
            <a:endParaRPr lang="en-US" altLang="en-US"/>
          </a:p>
          <a:p>
            <a:r>
              <a:rPr lang="en-US" altLang="en-US"/>
              <a:t>First, memory management. The operating system should have the capability of allocating memory to multiple jobs. We need to allocate the memory for new jobs, and deallocate the memory when a job ends.</a:t>
            </a:r>
          </a:p>
          <a:p>
            <a:r>
              <a:rPr lang="en-US" altLang="en-US"/>
              <a:t>The second feature is to decide which job to run. There are many criteria for scheduling. We discuss the topic of CPU scheduling in a later lecture. </a:t>
            </a:r>
          </a:p>
          <a:p>
            <a:r>
              <a:rPr lang="en-US" altLang="en-US"/>
              <a:t>Third, the operating system should know how to allocate the devices to jobs, since the devices are now shared by multiple jobs.</a:t>
            </a:r>
          </a:p>
        </p:txBody>
      </p:sp>
      <p:sp>
        <p:nvSpPr>
          <p:cNvPr id="36867" name="Slide Number Placeholder 3">
            <a:extLst>
              <a:ext uri="{FF2B5EF4-FFF2-40B4-BE49-F238E27FC236}">
                <a16:creationId xmlns:a16="http://schemas.microsoft.com/office/drawing/2014/main" id="{70A1B6B1-BF18-4739-9CF8-ECF0E9BF01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AB766341-22AF-4268-9989-7A8C22292D4B}"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B6F79353-A794-4CE9-95C2-BE0B172BC00E}"/>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id="{489A9F3E-AFF5-4989-8129-4BEB314CCF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p:txBody>
      </p:sp>
      <p:sp>
        <p:nvSpPr>
          <p:cNvPr id="38915" name="Slide Number Placeholder 3">
            <a:extLst>
              <a:ext uri="{FF2B5EF4-FFF2-40B4-BE49-F238E27FC236}">
                <a16:creationId xmlns:a16="http://schemas.microsoft.com/office/drawing/2014/main" id="{15005874-F2F3-41D1-B48F-3DABC975B1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5BED5F12-1F40-42A3-AEA7-F7FA6874B125}"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C9297217-6498-456C-BF68-7A95434C3D29}"/>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6EB3D3E9-C9BA-4BE8-A81A-913F73936E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batch and time sharing systems are already far away from us. We are already familiar with Windows, MacOS, Unix, Linux etc.  Every day, we are using them. I want to highlight two points here:</a:t>
            </a:r>
          </a:p>
          <a:p>
            <a:r>
              <a:rPr lang="en-US" altLang="en-US"/>
              <a:t>First, each PC has many I/O devices: keyboards, mouse, small printer etc. this is different from the traditional/old systems. What is the impact? Hardware driver can be a huge part in the code base.</a:t>
            </a:r>
          </a:p>
          <a:p>
            <a:r>
              <a:rPr lang="en-US" altLang="en-US"/>
              <a:t>Second, user convenience and responsiveness is the top goal. Remember that we have two goals for operating system: efficiency and user convenience. Here, desktop systems favor user convenience, for example, desktop systems can have very fancy GUI. Traditional/old systems typically focused on efficiency.</a:t>
            </a:r>
          </a:p>
        </p:txBody>
      </p:sp>
      <p:sp>
        <p:nvSpPr>
          <p:cNvPr id="40963" name="Slide Number Placeholder 3">
            <a:extLst>
              <a:ext uri="{FF2B5EF4-FFF2-40B4-BE49-F238E27FC236}">
                <a16:creationId xmlns:a16="http://schemas.microsoft.com/office/drawing/2014/main" id="{1D0F4809-866E-46CE-B739-B73C0EC5C8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D853C0D-E963-4F7A-94B6-EE52021EB8E3}"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2EF3BEFC-9DB7-407D-8FC7-D3085A176518}"/>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72BDA79F-8E06-42E7-99CC-7FBCD725F3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next three slides, we will briefly introduce some special purpose systems, real-time systems, cyber-physical systems and handheld systems. </a:t>
            </a:r>
          </a:p>
          <a:p>
            <a:endParaRPr lang="en-US" altLang="en-US"/>
          </a:p>
          <a:p>
            <a:r>
              <a:rPr lang="en-US" altLang="en-US"/>
              <a:t>Cyber-physical systems are typically embedded in another physical system that they monitor and control. Examples include automotive, avionics, medical devices, industrial controls, Internet-of-Things (IoT), smart home devices, future mobility devices, etc. </a:t>
            </a:r>
          </a:p>
          <a:p>
            <a:endParaRPr lang="en-US" altLang="en-US"/>
          </a:p>
          <a:p>
            <a:r>
              <a:rPr lang="en-US" altLang="en-US"/>
              <a:t>These systems are highly resource constrained, and hence the operating system is required to be very efficient. In some cases, user responsiveness is also important, for example in the case of handheld devices.</a:t>
            </a:r>
          </a:p>
        </p:txBody>
      </p:sp>
      <p:sp>
        <p:nvSpPr>
          <p:cNvPr id="43011" name="Slide Number Placeholder 3">
            <a:extLst>
              <a:ext uri="{FF2B5EF4-FFF2-40B4-BE49-F238E27FC236}">
                <a16:creationId xmlns:a16="http://schemas.microsoft.com/office/drawing/2014/main" id="{FBBE42CE-32C2-4AB3-A19B-7A889A19F9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F3537C78-D946-4053-A6BE-48AF33A52EEF}"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A5361570-ACB3-4E9E-BAD7-52EFDD474C79}"/>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FFC5DB33-6B8B-4A4D-901A-C3CD4326B7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Real-time systems have well defined fixed-time constraints on the job execution. Operations must be finished within the defined time constraints, otherwise the system will fail. Widely used as a control device in special applications. For example, some scientific experiments, automotive, avionics, industrial control and display systems.</a:t>
            </a:r>
          </a:p>
          <a:p>
            <a:endParaRPr lang="en-US" altLang="en-US"/>
          </a:p>
          <a:p>
            <a:r>
              <a:rPr lang="en-US" altLang="en-US"/>
              <a:t>Real-time systems are generally a subset of embedded and cyber-physical systems; those embedded systems that have stringent timing requirements. </a:t>
            </a:r>
          </a:p>
          <a:p>
            <a:endParaRPr lang="en-US" altLang="en-US"/>
          </a:p>
          <a:p>
            <a:r>
              <a:rPr lang="en-US" altLang="en-US"/>
              <a:t>Some popular Oses are given here. you may not be familiar with those names.  The e-learning lecture (week 7) is about real-time OS. That can help you to know more about those operating systems. </a:t>
            </a:r>
          </a:p>
          <a:p>
            <a:endParaRPr lang="en-US" altLang="en-US"/>
          </a:p>
        </p:txBody>
      </p:sp>
      <p:sp>
        <p:nvSpPr>
          <p:cNvPr id="45059" name="Slide Number Placeholder 3">
            <a:extLst>
              <a:ext uri="{FF2B5EF4-FFF2-40B4-BE49-F238E27FC236}">
                <a16:creationId xmlns:a16="http://schemas.microsoft.com/office/drawing/2014/main" id="{C744A179-7E4A-4164-9A26-6787BB587A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354E6FC-3F36-47F3-98B3-8207E3C4F88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91662F74-666C-4523-9662-51F1A83DCA16}"/>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AABFB382-11BC-448B-B395-D26C3940CC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They are widely used in mobile phones and pads. They can be regarded as a subset of embedded and cyber-physical systems. The popular handheld operating systems include iOS and Android. Compared with the desktop operating systems, the handheld devices have some special issues: </a:t>
            </a:r>
          </a:p>
          <a:p>
            <a:endParaRPr lang="en-US" altLang="en-US"/>
          </a:p>
          <a:p>
            <a:pPr>
              <a:buFontTx/>
              <a:buChar char="-"/>
            </a:pPr>
            <a:r>
              <a:rPr lang="en-US" altLang="en-US"/>
              <a:t>Memory: Unlike the PC with several GB of main memory, the handheld devices have limited memory. </a:t>
            </a:r>
          </a:p>
          <a:p>
            <a:pPr>
              <a:buFontTx/>
              <a:buChar char="-"/>
            </a:pPr>
            <a:r>
              <a:rPr lang="en-US" altLang="en-US"/>
              <a:t>The second issue is that the processor speed is slow.</a:t>
            </a:r>
          </a:p>
          <a:p>
            <a:pPr>
              <a:buFontTx/>
              <a:buChar char="-"/>
            </a:pPr>
            <a:r>
              <a:rPr lang="en-US" altLang="en-US"/>
              <a:t>Finally, the display screens are small. The system needs to do some clipping in order to fit the content to the display. </a:t>
            </a:r>
          </a:p>
          <a:p>
            <a:pPr>
              <a:buFontTx/>
              <a:buChar char="-"/>
            </a:pPr>
            <a:endParaRPr lang="en-US" altLang="en-US"/>
          </a:p>
          <a:p>
            <a:r>
              <a:rPr lang="en-US" altLang="en-US"/>
              <a:t>One of the few systems in which both user responsiveness and hardware efficiency are both equally important.</a:t>
            </a:r>
          </a:p>
          <a:p>
            <a:endParaRPr lang="en-US" altLang="en-US"/>
          </a:p>
          <a:p>
            <a:pPr>
              <a:buFontTx/>
              <a:buChar char="-"/>
            </a:pPr>
            <a:endParaRPr lang="en-US" altLang="en-US"/>
          </a:p>
        </p:txBody>
      </p:sp>
      <p:sp>
        <p:nvSpPr>
          <p:cNvPr id="47107" name="Slide Number Placeholder 3">
            <a:extLst>
              <a:ext uri="{FF2B5EF4-FFF2-40B4-BE49-F238E27FC236}">
                <a16:creationId xmlns:a16="http://schemas.microsoft.com/office/drawing/2014/main" id="{98A01945-E93D-4B5C-A3E1-7B29650508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BFE834EF-6314-4A93-ADC8-55560F970432}"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977E4F55-2F56-425B-A6D0-71305E2CDB5D}"/>
              </a:ext>
            </a:extLst>
          </p:cNvPr>
          <p:cNvSpPr>
            <a:spLocks noGrp="1" noRot="1" noChangeAspect="1" noChangeArrowheads="1" noTextEdit="1"/>
          </p:cNvSpPr>
          <p:nvPr>
            <p:ph type="sldImg"/>
          </p:nvPr>
        </p:nvSpPr>
        <p:spPr>
          <a:ln/>
        </p:spPr>
      </p:sp>
      <p:sp>
        <p:nvSpPr>
          <p:cNvPr id="49154" name="Notes Placeholder 2">
            <a:extLst>
              <a:ext uri="{FF2B5EF4-FFF2-40B4-BE49-F238E27FC236}">
                <a16:creationId xmlns:a16="http://schemas.microsoft.com/office/drawing/2014/main" id="{01815917-9AAF-4C47-A427-BD7A7C7F26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Operating system development can be also driven by computer hardware. Recently, we have witnessed that the CPUs can have multiple cores. For example, in this figure, we have a CPU with two cores. The two cores share the main memory. Each core has its local registers and caches.</a:t>
            </a:r>
          </a:p>
          <a:p>
            <a:endParaRPr lang="en-US" altLang="en-US"/>
          </a:p>
          <a:p>
            <a:r>
              <a:rPr lang="en-US" altLang="en-US"/>
              <a:t>As the CPU has multiple cores, how the operating system is adapted to the multi-core design?</a:t>
            </a:r>
          </a:p>
          <a:p>
            <a:endParaRPr lang="en-US" altLang="en-US"/>
          </a:p>
        </p:txBody>
      </p:sp>
      <p:sp>
        <p:nvSpPr>
          <p:cNvPr id="49155" name="Slide Number Placeholder 3">
            <a:extLst>
              <a:ext uri="{FF2B5EF4-FFF2-40B4-BE49-F238E27FC236}">
                <a16:creationId xmlns:a16="http://schemas.microsoft.com/office/drawing/2014/main" id="{FB80BD14-307D-42C0-BD83-D289CB9F9C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10A9FCF3-2E8F-4CBE-AAA3-FCF61CF5010B}"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887C41D7-2DD3-42DD-B623-4CD484B6D854}"/>
              </a:ext>
            </a:extLst>
          </p:cNvPr>
          <p:cNvSpPr>
            <a:spLocks noGrp="1" noRot="1" noChangeAspect="1" noChangeArrowheads="1" noTextEdit="1"/>
          </p:cNvSpPr>
          <p:nvPr>
            <p:ph type="sldImg"/>
          </p:nvPr>
        </p:nvSpPr>
        <p:spPr>
          <a:ln/>
        </p:spPr>
      </p:sp>
      <p:sp>
        <p:nvSpPr>
          <p:cNvPr id="51202" name="Notes Placeholder 2">
            <a:extLst>
              <a:ext uri="{FF2B5EF4-FFF2-40B4-BE49-F238E27FC236}">
                <a16:creationId xmlns:a16="http://schemas.microsoft.com/office/drawing/2014/main" id="{85D9ECD0-F1CC-4F6C-AD4A-96D76EC3DE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Multiprocessor systems are targeted towards hardware with more than one CPU, or CPU with multiple cores.</a:t>
            </a:r>
          </a:p>
          <a:p>
            <a:endParaRPr lang="en-US" altLang="en-US"/>
          </a:p>
          <a:p>
            <a:r>
              <a:rPr lang="en-US" altLang="en-US"/>
              <a:t>Multiprocessor systems are also known as tightly coupled systems: communication is performed through shared memory. In comparison, loosely coupled systems are OSes running on distributed computers. You will learn them in other courses at higher level. </a:t>
            </a:r>
          </a:p>
          <a:p>
            <a:endParaRPr lang="en-US" altLang="en-US"/>
          </a:p>
          <a:p>
            <a:r>
              <a:rPr lang="en-US" altLang="en-US"/>
              <a:t>Multi-programming: the system can run multiple programs.</a:t>
            </a:r>
          </a:p>
          <a:p>
            <a:r>
              <a:rPr lang="en-US" altLang="en-US"/>
              <a:t>Multi-processing: the system can run on multiple CPUs or CPU with multiple cores.</a:t>
            </a:r>
          </a:p>
          <a:p>
            <a:endParaRPr lang="en-US" altLang="en-US"/>
          </a:p>
          <a:p>
            <a:r>
              <a:rPr lang="en-US" altLang="en-US"/>
              <a:t>There are multiple advantages of using such parallel systems:</a:t>
            </a:r>
          </a:p>
          <a:p>
            <a:pPr>
              <a:buFontTx/>
              <a:buChar char="-"/>
            </a:pPr>
            <a:r>
              <a:rPr lang="en-US" altLang="en-US"/>
              <a:t>First, of course, it can increase the system throughput.</a:t>
            </a:r>
          </a:p>
          <a:p>
            <a:pPr>
              <a:buFontTx/>
              <a:buChar char="-"/>
            </a:pPr>
            <a:r>
              <a:rPr lang="en-US" altLang="en-US"/>
              <a:t>The second one is economy. Memory and I/O components are shared. </a:t>
            </a:r>
          </a:p>
          <a:p>
            <a:pPr>
              <a:buFontTx/>
              <a:buChar char="-"/>
            </a:pPr>
            <a:r>
              <a:rPr lang="en-US" altLang="en-US"/>
              <a:t>Finally, the system is more reliable. Failure of one processor will not halt the entire system.</a:t>
            </a:r>
          </a:p>
          <a:p>
            <a:endParaRPr lang="en-US" altLang="en-US"/>
          </a:p>
        </p:txBody>
      </p:sp>
      <p:sp>
        <p:nvSpPr>
          <p:cNvPr id="51203" name="Slide Number Placeholder 3">
            <a:extLst>
              <a:ext uri="{FF2B5EF4-FFF2-40B4-BE49-F238E27FC236}">
                <a16:creationId xmlns:a16="http://schemas.microsoft.com/office/drawing/2014/main" id="{2C9A9142-BDD6-4A7E-A0FB-54E293476F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8BBA7347-226B-4B13-9BCD-84FA755250C0}"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07343148-B79D-4F3E-AAF9-8542A15EC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35C3D460-F7CF-480A-BD7B-F4E3FDF5E53F}"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53250" name="Rectangle 1026">
            <a:extLst>
              <a:ext uri="{FF2B5EF4-FFF2-40B4-BE49-F238E27FC236}">
                <a16:creationId xmlns:a16="http://schemas.microsoft.com/office/drawing/2014/main" id="{2AB5D0B9-1EA8-4B45-8E92-D877E4A27A1F}"/>
              </a:ext>
            </a:extLst>
          </p:cNvPr>
          <p:cNvSpPr>
            <a:spLocks noGrp="1" noRot="1" noChangeAspect="1" noChangeArrowheads="1" noTextEdit="1"/>
          </p:cNvSpPr>
          <p:nvPr>
            <p:ph type="sldImg"/>
          </p:nvPr>
        </p:nvSpPr>
        <p:spPr>
          <a:ln/>
        </p:spPr>
      </p:sp>
      <p:sp>
        <p:nvSpPr>
          <p:cNvPr id="53251" name="Rectangle 1027">
            <a:extLst>
              <a:ext uri="{FF2B5EF4-FFF2-40B4-BE49-F238E27FC236}">
                <a16:creationId xmlns:a16="http://schemas.microsoft.com/office/drawing/2014/main" id="{8F6FC287-F4BD-47B9-8FC9-89833D80E1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ED8B29D0-911E-4C98-982B-38C3085A774F}"/>
              </a:ext>
            </a:extLst>
          </p:cNvPr>
          <p:cNvSpPr>
            <a:spLocks noGrp="1" noRot="1" noChangeAspect="1" noChangeArrowheads="1" noTextEdit="1"/>
          </p:cNvSpPr>
          <p:nvPr>
            <p:ph type="sldImg"/>
          </p:nvPr>
        </p:nvSpPr>
        <p:spPr>
          <a:ln/>
        </p:spPr>
      </p:sp>
      <p:sp>
        <p:nvSpPr>
          <p:cNvPr id="18434" name="Notes Placeholder 2">
            <a:extLst>
              <a:ext uri="{FF2B5EF4-FFF2-40B4-BE49-F238E27FC236}">
                <a16:creationId xmlns:a16="http://schemas.microsoft.com/office/drawing/2014/main" id="{8CCC0196-BB84-484E-BFCC-DF3C82BD0F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what is the definition of an operating system? It is defined to be a program that acts as an intermediary between a user and the computer hardware. </a:t>
            </a:r>
          </a:p>
          <a:p>
            <a:endParaRPr lang="en-US" altLang="en-US"/>
          </a:p>
          <a:p>
            <a:r>
              <a:rPr lang="en-US" altLang="en-US"/>
              <a:t>In the definition, we need to pay attention to two points. First, operating system is a program. That means, operating system is a piece of software. Not hardware. Second, operating system is an intermediate software between user and computer hardware. That means, when users want to run their jobs, their jobs need to go through operating system, and are then executed on the hardware. On the other hand, when computer hardware needs to return the results to the users, the results are first transferred to the operating system, and then back to the users. </a:t>
            </a:r>
          </a:p>
          <a:p>
            <a:endParaRPr lang="en-US" altLang="en-US"/>
          </a:p>
          <a:p>
            <a:r>
              <a:rPr lang="en-US" altLang="en-US"/>
              <a:t>The design of operating systems have two goals: user convenience and efficiency. </a:t>
            </a:r>
          </a:p>
          <a:p>
            <a:r>
              <a:rPr lang="en-US" altLang="en-US"/>
              <a:t>Convenience: From the user’s perspective, the operating system execute user programs and make solving user problems easier, and also makes the computer easier to use. </a:t>
            </a:r>
          </a:p>
          <a:p>
            <a:r>
              <a:rPr lang="en-US" altLang="en-US"/>
              <a:t>Efficiency: from the hardware’s perspective, the operating system manages the computer hardware in an efficient manner. </a:t>
            </a:r>
          </a:p>
          <a:p>
            <a:r>
              <a:rPr lang="en-US" altLang="en-US"/>
              <a:t>These two goals are very important to understand the design decisions in OS.</a:t>
            </a:r>
          </a:p>
          <a:p>
            <a:r>
              <a:rPr lang="en-US" altLang="en-US"/>
              <a:t>Usually, OS design needs to consider both goals. These two goals sometimes can be in conflict.</a:t>
            </a:r>
          </a:p>
          <a:p>
            <a:endParaRPr lang="en-US" altLang="en-US"/>
          </a:p>
        </p:txBody>
      </p:sp>
      <p:sp>
        <p:nvSpPr>
          <p:cNvPr id="18435" name="Slide Number Placeholder 3">
            <a:extLst>
              <a:ext uri="{FF2B5EF4-FFF2-40B4-BE49-F238E27FC236}">
                <a16:creationId xmlns:a16="http://schemas.microsoft.com/office/drawing/2014/main" id="{1C131BC4-BBE5-4E1B-8144-346847E0FE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A8BBD1D-5459-49DB-BD97-B272C0767387}"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9E7FE457-F41A-4B3E-AA31-B1228FBFBD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5FAD6E4F-2FB8-4573-8496-2855568A3690}"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8FE12D2A-B6F0-40C0-A162-4BFD0B2B10CE}"/>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D7085B20-CE1E-450E-A9AE-6896B1A809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we will start to introduce the computer system architecture, which is essentially a brief review of what you learnt in CE/CZ1006. In computer system architecture, we will introduce computer system operation, then storage hierarchy and then hardware protection.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BC3ED7B-47B8-4A35-A0E7-F509F29E79C9}"/>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88841C0D-1FF6-40CD-BDF2-A48C79CC06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following concepts are important in computer system operation. We will explain them one by one using a figure.</a:t>
            </a:r>
          </a:p>
        </p:txBody>
      </p:sp>
      <p:sp>
        <p:nvSpPr>
          <p:cNvPr id="57347" name="Slide Number Placeholder 3">
            <a:extLst>
              <a:ext uri="{FF2B5EF4-FFF2-40B4-BE49-F238E27FC236}">
                <a16:creationId xmlns:a16="http://schemas.microsoft.com/office/drawing/2014/main" id="{C9094F93-4B67-4812-B380-97A0864344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4C027FE-3EC4-483B-8687-69AFF089F20B}"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437568ED-9A13-406C-96CD-400CFB7DC061}"/>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id="{0999CADA-EB2F-4DD7-8CDC-CB46167A0F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modern computer system consists of a CPU and a number of devices , for example, disks, printer etc. these devices are usually connected with a common system bus. </a:t>
            </a:r>
          </a:p>
          <a:p>
            <a:endParaRPr lang="en-US" altLang="en-US"/>
          </a:p>
          <a:p>
            <a:r>
              <a:rPr lang="en-US" altLang="en-US"/>
              <a:t>A device controller is in charge of the operations of a specific type of device.  The CPU and the device controllers can execute concurrently, and compete for the bus cycles.  The device controller usually has a local buffer. The buffer is used to store the data temporarily. </a:t>
            </a:r>
          </a:p>
          <a:p>
            <a:endParaRPr lang="en-US" altLang="en-US"/>
          </a:p>
          <a:p>
            <a:r>
              <a:rPr lang="en-US" altLang="en-US"/>
              <a:t>After the CPU issues an I/O instruction, how does the CPU know the operation is done or not? in operating system, this event is called interrupt. The device controller issues an interrupt to the CPU when the operation is done. In hardware, it is an electronic signal via the CPU interrupt pin. When the CPU receives the interrupt, it stops the current execution, and immediately handles the interrupt.</a:t>
            </a:r>
          </a:p>
          <a:p>
            <a:endParaRPr lang="en-US" altLang="en-US"/>
          </a:p>
          <a:p>
            <a:r>
              <a:rPr lang="en-US" altLang="en-US"/>
              <a:t>You can see there are other variations in the computer system architecture, for example, multiple CPUs and dedicated bus for device. But the basic concepts of this slide still apply. </a:t>
            </a:r>
          </a:p>
        </p:txBody>
      </p:sp>
      <p:sp>
        <p:nvSpPr>
          <p:cNvPr id="59395" name="Slide Number Placeholder 3">
            <a:extLst>
              <a:ext uri="{FF2B5EF4-FFF2-40B4-BE49-F238E27FC236}">
                <a16:creationId xmlns:a16="http://schemas.microsoft.com/office/drawing/2014/main" id="{49B7F120-3EA2-46AF-827B-6F5F95495C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F9C5D506-52D4-44F9-827D-3FFA53559B80}"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B72DDE3B-4519-4A91-B00C-F30347836795}"/>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78DDBD3F-4DE5-42BD-9087-19CAE615D1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Interrupt is a very important concept in OS. Different operating systems have different interrupt handling mechanisms. But there are multiple common functions for interrupt handling. First, all the interrupt handling routines are fixed, and their addresses are stored in an array called interrupt vector. </a:t>
            </a:r>
          </a:p>
          <a:p>
            <a:endParaRPr lang="en-US" altLang="en-US"/>
          </a:p>
          <a:p>
            <a:r>
              <a:rPr lang="en-US" altLang="en-US"/>
              <a:t>Second, to prevent a lost interrupt, the incoming interrupts are disabled while another interrupt is being handled. That means, we process the interrupt one by one.</a:t>
            </a:r>
          </a:p>
          <a:p>
            <a:endParaRPr lang="en-US" altLang="en-US"/>
          </a:p>
          <a:p>
            <a:r>
              <a:rPr lang="en-US" altLang="en-US"/>
              <a:t>Third, the interrupt can be generated from hardware or software. A software generated interrupt is called a trap. Usually, the software has an error (or exception) or issue a request to the operating system service (via system call).  For example, an exception in a java program, or an unhandled exception in a user program. </a:t>
            </a:r>
          </a:p>
          <a:p>
            <a:endParaRPr lang="en-US" altLang="en-US"/>
          </a:p>
          <a:p>
            <a:r>
              <a:rPr lang="en-US" altLang="en-US"/>
              <a:t>Finally, all operating systems are interrupt driven. That means, if there is no interrupt generated, OS will idle. One more issue to consider: if the OS is not interrupt driven, it would be required to poll for the task/event completion from time to time. That is extremely inefficient. Interrupt is more efficient than polling. </a:t>
            </a:r>
          </a:p>
          <a:p>
            <a:endParaRPr lang="en-US" altLang="en-US"/>
          </a:p>
          <a:p>
            <a:endParaRPr lang="en-US" altLang="en-US"/>
          </a:p>
        </p:txBody>
      </p:sp>
      <p:sp>
        <p:nvSpPr>
          <p:cNvPr id="61443" name="Slide Number Placeholder 3">
            <a:extLst>
              <a:ext uri="{FF2B5EF4-FFF2-40B4-BE49-F238E27FC236}">
                <a16:creationId xmlns:a16="http://schemas.microsoft.com/office/drawing/2014/main" id="{C18A01A4-8025-4233-843A-BE6C1BF4D8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3DADAEF6-94B3-4F86-A1BA-977E94A0FD42}"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A54DE176-290C-4B44-BC4B-5137C7E685AD}"/>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a16="http://schemas.microsoft.com/office/drawing/2014/main" id="{28C9BC8C-2FAB-4EC5-9366-53806672E0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multiple steps for handling an interrupt. </a:t>
            </a:r>
          </a:p>
          <a:p>
            <a:endParaRPr lang="en-US" altLang="en-US"/>
          </a:p>
          <a:p>
            <a:r>
              <a:rPr lang="en-US" altLang="en-US"/>
              <a:t>First, the operating system must save the state of the current execution: the address of the next instruction (the program counter), the state of the CPU including the registers. You will know more details when we talk about the concept of processes and context switches. </a:t>
            </a:r>
          </a:p>
          <a:p>
            <a:endParaRPr lang="en-US" altLang="en-US"/>
          </a:p>
          <a:p>
            <a:r>
              <a:rPr lang="en-US" altLang="en-US"/>
              <a:t>Second, we determine which type of interrupt has occurred. The system needs to read the CPU register to see the interrupt type. </a:t>
            </a:r>
          </a:p>
          <a:p>
            <a:endParaRPr lang="en-US" altLang="en-US"/>
          </a:p>
          <a:p>
            <a:r>
              <a:rPr lang="en-US" altLang="en-US"/>
              <a:t>Third, the interrupt service routine is executed according to the type of interrupt. How can we find the target interrupt service routine? Interrupt vector. </a:t>
            </a:r>
          </a:p>
          <a:p>
            <a:endParaRPr lang="en-US" altLang="en-US"/>
          </a:p>
          <a:p>
            <a:r>
              <a:rPr lang="en-US" altLang="en-US"/>
              <a:t>One typical usage of interrupt is interrupt I/O, usually for low-speed I/O devices. </a:t>
            </a:r>
          </a:p>
          <a:p>
            <a:endParaRPr lang="en-US" altLang="en-US"/>
          </a:p>
        </p:txBody>
      </p:sp>
      <p:sp>
        <p:nvSpPr>
          <p:cNvPr id="63491" name="Slide Number Placeholder 3">
            <a:extLst>
              <a:ext uri="{FF2B5EF4-FFF2-40B4-BE49-F238E27FC236}">
                <a16:creationId xmlns:a16="http://schemas.microsoft.com/office/drawing/2014/main" id="{09F1EB62-6BDB-4D38-8EF2-84344C5031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74655995-F71A-4043-AE36-CC9202C22142}"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FD43DE2B-7189-446F-A9EC-40F91026BD75}"/>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5B233046-B9FF-4F06-AFB1-D3E4626FC5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see one example for interrupt handling. In this figure, we have the timeline of interrupt handling. </a:t>
            </a:r>
          </a:p>
          <a:p>
            <a:r>
              <a:rPr lang="en-US" altLang="en-US"/>
              <a:t>We consider two states for CPU: executing the user process or handling I/O interrupt</a:t>
            </a:r>
          </a:p>
          <a:p>
            <a:r>
              <a:rPr lang="en-US" altLang="en-US"/>
              <a:t>Two states for I/O device: idle (nothing to do) or transferring data.</a:t>
            </a:r>
          </a:p>
          <a:p>
            <a:endParaRPr lang="en-US" altLang="en-US"/>
          </a:p>
          <a:p>
            <a:r>
              <a:rPr lang="en-US" altLang="en-US"/>
              <a:t>Initially, the I/O device is idle and the CPU is executing the user process, say Job 1. Now, an I/O request is issued, and the CPU continues the execution for another job, say Job 2 (recall multiprogrammed system). After some time, the I/O completes, and an interrupt is issued to the CPU. The disk becomes idle. Then, CPU starts the I/O interrupt handling, that is, to execute the interrupt service routine in OS. After that, the CPU resumes the execution of user process. And so on and so on. You can see that I/O and CPU execution happen at the same time. </a:t>
            </a:r>
          </a:p>
        </p:txBody>
      </p:sp>
      <p:sp>
        <p:nvSpPr>
          <p:cNvPr id="65539" name="Slide Number Placeholder 3">
            <a:extLst>
              <a:ext uri="{FF2B5EF4-FFF2-40B4-BE49-F238E27FC236}">
                <a16:creationId xmlns:a16="http://schemas.microsoft.com/office/drawing/2014/main" id="{B918B29F-865F-43F5-ACA7-4BEB638709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9CFFBF01-DA9A-474D-A3FB-E65C1D4AA0A4}"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A547C12F-D60C-4A40-9FB9-7E170B5D9E36}"/>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id="{CBC33A1A-57BD-43A1-A435-E44186158C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Interrupt driven I/O may cause too many interrupts. Consider that you want to copy 1 TB of data, and each byte causes an interrupt in the worst case. On the other hand, interrupt has considerable overhead in saving the state and resuming execution. The overhead can be larger for high-speed I/O devices such as solid state drives. There must be some mechanism to reduce the number of interrupts. Direct memory access, DMA, is a common technique. </a:t>
            </a:r>
          </a:p>
          <a:p>
            <a:endParaRPr lang="en-US" altLang="en-US"/>
          </a:p>
          <a:p>
            <a:r>
              <a:rPr lang="en-US" altLang="en-US"/>
              <a:t>In DMA, the operating system sets up the buffer, pointers, and counters once. And then, the device controller transfers blocks of data from the buffer directly to the memory without CPU intervention. Therefore, only one interrupt is generated per block, and the CPU is free to perform other tasks.</a:t>
            </a:r>
          </a:p>
          <a:p>
            <a:endParaRPr lang="en-US" altLang="en-US"/>
          </a:p>
          <a:p>
            <a:endParaRPr lang="en-US" altLang="en-US"/>
          </a:p>
        </p:txBody>
      </p:sp>
      <p:sp>
        <p:nvSpPr>
          <p:cNvPr id="67587" name="Slide Number Placeholder 3">
            <a:extLst>
              <a:ext uri="{FF2B5EF4-FFF2-40B4-BE49-F238E27FC236}">
                <a16:creationId xmlns:a16="http://schemas.microsoft.com/office/drawing/2014/main" id="{2B90B2C2-C8EA-43A1-804F-4E03C96BA3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2ABA303D-957F-4771-95C1-6D01570DC998}"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82E05E82-6855-4657-9B45-4F0CBEA01F13}"/>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id="{D88D6835-4E26-4490-B05E-F819141DB5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 the concept of interrupt, let’s see how a modern computer works. We have three parties: CPU, memory, and device. The memory stores the instructions and data. A job execution fetches instructions from the memory, and read/write data from/to the memory. After the CPU issues an I/O request to the device, the device will notify the CPU when the data is ready. Depending on whether interrupt driven I/O or DMA is used, the data buffer location is different. If DMA is used, the data is stored in the memory. Otherwise, the CPU can get the data directly from the device buffer. </a:t>
            </a:r>
          </a:p>
          <a:p>
            <a:endParaRPr lang="en-US" altLang="en-US"/>
          </a:p>
        </p:txBody>
      </p:sp>
      <p:sp>
        <p:nvSpPr>
          <p:cNvPr id="69635" name="Slide Number Placeholder 3">
            <a:extLst>
              <a:ext uri="{FF2B5EF4-FFF2-40B4-BE49-F238E27FC236}">
                <a16:creationId xmlns:a16="http://schemas.microsoft.com/office/drawing/2014/main" id="{10DC1F96-88A0-4058-BCCD-A4BA8CCBAB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7B4D4BFC-FB46-4662-A46B-BC00CC2BA93F}"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B6798E50-29D7-43D5-A509-4C11C9FA024E}"/>
              </a:ext>
            </a:extLst>
          </p:cNvPr>
          <p:cNvSpPr>
            <a:spLocks noGrp="1" noRot="1" noChangeAspect="1" noChangeArrowheads="1" noTextEdit="1"/>
          </p:cNvSpPr>
          <p:nvPr>
            <p:ph type="sldImg"/>
          </p:nvPr>
        </p:nvSpPr>
        <p:spPr>
          <a:ln/>
        </p:spPr>
      </p:sp>
      <p:sp>
        <p:nvSpPr>
          <p:cNvPr id="71682" name="Notes Placeholder 2">
            <a:extLst>
              <a:ext uri="{FF2B5EF4-FFF2-40B4-BE49-F238E27FC236}">
                <a16:creationId xmlns:a16="http://schemas.microsoft.com/office/drawing/2014/main" id="{98401A66-E1BB-4502-AF5A-6A07ADFBC3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our last lecture, we stopped here. First of all, let’s review our previous lecture. We started with multiprogramming systems. Multiprogramming means that the system can run multiple jobs at the same time. We then talk about multi-processing systems. Multiprocessing means the system can run on multiple CPUs or CPU with multiple cores. Then, we learnt one important concept: interrupt. About the interrupt, you should know about the steps on how OS handles an interrupt. Also, the difference between interrupt driven I/O and DMA.</a:t>
            </a:r>
          </a:p>
          <a:p>
            <a:endParaRPr lang="en-US" altLang="en-US"/>
          </a:p>
          <a:p>
            <a:r>
              <a:rPr lang="en-US" altLang="en-US"/>
              <a:t>We now have a quick introduction on memory hierarchy. The modern computer system has a storage hierarchy: CPU registers, CPU caches, main memory, hard disk.</a:t>
            </a:r>
          </a:p>
          <a:p>
            <a:endParaRPr lang="en-US" altLang="en-US"/>
          </a:p>
          <a:p>
            <a:r>
              <a:rPr lang="en-US" altLang="en-US"/>
              <a:t>Volatile memory means, once the power is turned off the data is lost. Non-volatile memory means, the data is there even after the power is turned off.</a:t>
            </a:r>
          </a:p>
          <a:p>
            <a:endParaRPr lang="en-US" altLang="en-US"/>
          </a:p>
          <a:p>
            <a:r>
              <a:rPr lang="en-US" altLang="en-US"/>
              <a:t>One key concept in the storage hierarchy is caching. We copy the frequently accessed data to faster storage and hope that the CPU accesses that data again in the near future. Memory can be considered as the last cache before secondary storage. Consider how CPU accesses the data. First on the register. If there, then return. Otherwise, look for it in the cache. If the data is found in the cache, then return. Otherwise, look in main memory. There is a rule in computer systems: locality, also called 80/20 rule, which states that 80% of memory accesses go to 20% of data items. That’s why caching is effective for computing systems. </a:t>
            </a:r>
          </a:p>
          <a:p>
            <a:endParaRPr lang="en-US" altLang="en-US"/>
          </a:p>
          <a:p>
            <a:endParaRPr lang="en-US" altLang="en-US"/>
          </a:p>
        </p:txBody>
      </p:sp>
      <p:sp>
        <p:nvSpPr>
          <p:cNvPr id="71683" name="Slide Number Placeholder 3">
            <a:extLst>
              <a:ext uri="{FF2B5EF4-FFF2-40B4-BE49-F238E27FC236}">
                <a16:creationId xmlns:a16="http://schemas.microsoft.com/office/drawing/2014/main" id="{F0C30BCE-3E98-4503-B353-07776BD98E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7550CF41-CC59-4C87-B407-90C5BCF30CC3}"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6ADEF21F-4428-4193-A478-22BEB6194568}"/>
              </a:ext>
            </a:extLst>
          </p:cNvPr>
          <p:cNvSpPr>
            <a:spLocks noGrp="1" noRot="1" noChangeAspect="1" noChangeArrowheads="1" noTextEdit="1"/>
          </p:cNvSpPr>
          <p:nvPr>
            <p:ph type="sldImg"/>
          </p:nvPr>
        </p:nvSpPr>
        <p:spPr>
          <a:ln/>
        </p:spPr>
      </p:sp>
      <p:sp>
        <p:nvSpPr>
          <p:cNvPr id="73730" name="Notes Placeholder 2">
            <a:extLst>
              <a:ext uri="{FF2B5EF4-FFF2-40B4-BE49-F238E27FC236}">
                <a16:creationId xmlns:a16="http://schemas.microsoft.com/office/drawing/2014/main" id="{0D95DB71-FCF8-46BF-B71C-F1CF1ED751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figure shows the storage device hierarchy in modern computers. From top down, we have registers, cache, memory, disk, tapes etc. From top down, the cost decreases, the speed also decreases, the size increases. The levels above main memory (including main memory itself) are volatile; the layer below is non-volatile.</a:t>
            </a:r>
          </a:p>
          <a:p>
            <a:endParaRPr lang="en-US" altLang="en-US"/>
          </a:p>
        </p:txBody>
      </p:sp>
      <p:sp>
        <p:nvSpPr>
          <p:cNvPr id="73731" name="Slide Number Placeholder 3">
            <a:extLst>
              <a:ext uri="{FF2B5EF4-FFF2-40B4-BE49-F238E27FC236}">
                <a16:creationId xmlns:a16="http://schemas.microsoft.com/office/drawing/2014/main" id="{F0C7329F-6363-4AE1-B365-2955F1A174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967F2A62-B190-449E-A4A7-CC451CDE3948}"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0F6E2D5-9D5E-49B8-AE90-A10315328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63654E3-A9BB-4574-8334-8FA28D947C6E}"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E41F502-17B0-4F94-A340-186A61460F63}"/>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B0E306B7-52B9-4207-A927-831A914E5D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look at the position of an operating system in a computer system. A computer system can be roughly divided into four components: the hardware, the operating system, the application programs and the users. </a:t>
            </a:r>
          </a:p>
          <a:p>
            <a:endParaRPr lang="en-US" altLang="en-US"/>
          </a:p>
          <a:p>
            <a:r>
              <a:rPr lang="en-US" altLang="en-US"/>
              <a:t>The hardware provides the basic computing resources such as CPU, memory, and I/O devices. Computers can have quite different hardware, as we will see in the computing history.</a:t>
            </a:r>
          </a:p>
          <a:p>
            <a:r>
              <a:rPr lang="en-US" altLang="en-US"/>
              <a:t>The application programs define the ways how the system resources are used to solve the problems. Example application programs include word processors, spreadsheets, video games, etc.</a:t>
            </a:r>
          </a:p>
          <a:p>
            <a:r>
              <a:rPr lang="en-US" altLang="en-US"/>
              <a:t>The users can be people, or machines, or other computers in a networked system. </a:t>
            </a:r>
          </a:p>
          <a:p>
            <a:r>
              <a:rPr lang="en-US" altLang="en-US"/>
              <a:t>Among hardware, application programs, and users, there is a gap: how to control the resource usage among different application programs for different users. This is the role of the operating system.  The operating system controls and coordinates the use of the hardware among the various application programs for different users. </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a:extLst>
              <a:ext uri="{FF2B5EF4-FFF2-40B4-BE49-F238E27FC236}">
                <a16:creationId xmlns:a16="http://schemas.microsoft.com/office/drawing/2014/main" id="{EC93A84D-C8D9-4B51-8E34-BF63BC31FA34}"/>
              </a:ext>
            </a:extLst>
          </p:cNvPr>
          <p:cNvSpPr>
            <a:spLocks noGrp="1" noRot="1" noChangeAspect="1" noChangeArrowheads="1" noTextEdit="1"/>
          </p:cNvSpPr>
          <p:nvPr>
            <p:ph type="sldImg"/>
          </p:nvPr>
        </p:nvSpPr>
        <p:spPr>
          <a:ln/>
        </p:spPr>
      </p:sp>
      <p:sp>
        <p:nvSpPr>
          <p:cNvPr id="75778" name="Notes Placeholder 2">
            <a:extLst>
              <a:ext uri="{FF2B5EF4-FFF2-40B4-BE49-F238E27FC236}">
                <a16:creationId xmlns:a16="http://schemas.microsoft.com/office/drawing/2014/main" id="{2F0E45CD-E512-43BE-9F11-5BAF6AEDA6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Hardware resources need to be protected. Recall that OS must control and coordinate the access to hardware. However, in practice, a malfunctioning program may issue illegal I/O instructions, accessing memory locations of the operating system. The operating system should provide protections in hardware to avoid such scenarios. So, we will first introduce the concept of dual-mode operation, and then, see how the concept of dual-mode operation can be used to implement I/O and memory protection. </a:t>
            </a:r>
          </a:p>
        </p:txBody>
      </p:sp>
      <p:sp>
        <p:nvSpPr>
          <p:cNvPr id="75779" name="Slide Number Placeholder 3">
            <a:extLst>
              <a:ext uri="{FF2B5EF4-FFF2-40B4-BE49-F238E27FC236}">
                <a16:creationId xmlns:a16="http://schemas.microsoft.com/office/drawing/2014/main" id="{FA55B7EA-FF60-4158-8BCB-76BAF51363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03DEFEB-F095-4D41-AD2B-F33DBF5AF36E}"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95617312-BC1D-49B4-A8CD-B5D2BAA235A1}"/>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1970B65D-758E-45DC-9859-6C27BD00CC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Because there can be illegal accesses, for example, virus from applications, we should distinguish the execution whether it is simple normal execution from user process, or whether the execution will access the hardware or other important data structures in OS. In the latter case, we must make sure the execution does not issue illegal operations to hardware and data structures of OS.</a:t>
            </a:r>
          </a:p>
          <a:p>
            <a:endParaRPr lang="en-US" altLang="en-US"/>
          </a:p>
          <a:p>
            <a:r>
              <a:rPr lang="en-US" altLang="en-US"/>
              <a:t>In the user mode, we execute user processes; in the monitor mode, we execute the operating system processes (or kernel). Interrupt handling is an example of operating system process. </a:t>
            </a:r>
          </a:p>
          <a:p>
            <a:endParaRPr lang="en-US" altLang="en-US"/>
          </a:p>
        </p:txBody>
      </p:sp>
      <p:sp>
        <p:nvSpPr>
          <p:cNvPr id="77827" name="Slide Number Placeholder 3">
            <a:extLst>
              <a:ext uri="{FF2B5EF4-FFF2-40B4-BE49-F238E27FC236}">
                <a16:creationId xmlns:a16="http://schemas.microsoft.com/office/drawing/2014/main" id="{4FA23ED0-45F5-45E6-9364-6619C7F545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AEF53073-3DB4-496E-A104-176CAE75A31E}"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813F5AC2-20CB-47AA-A8CC-FE50983EE930}"/>
              </a:ext>
            </a:extLst>
          </p:cNvPr>
          <p:cNvSpPr>
            <a:spLocks noGrp="1" noRot="1" noChangeAspect="1" noChangeArrowheads="1" noTextEdit="1"/>
          </p:cNvSpPr>
          <p:nvPr>
            <p:ph type="sldImg"/>
          </p:nvPr>
        </p:nvSpPr>
        <p:spPr>
          <a:ln/>
        </p:spPr>
      </p:sp>
      <p:sp>
        <p:nvSpPr>
          <p:cNvPr id="79874" name="Notes Placeholder 2">
            <a:extLst>
              <a:ext uri="{FF2B5EF4-FFF2-40B4-BE49-F238E27FC236}">
                <a16:creationId xmlns:a16="http://schemas.microsoft.com/office/drawing/2014/main" id="{3E2C48FA-7E1F-4778-A3B1-63D1202C31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Modern hardware supports a bit named mode bit to indicate the two modes of operations. A bit value of zero means monitor mode; a bit value of one means user mode. </a:t>
            </a:r>
          </a:p>
          <a:p>
            <a:endParaRPr lang="en-US" altLang="en-US"/>
          </a:p>
          <a:p>
            <a:r>
              <a:rPr lang="en-US" altLang="en-US"/>
              <a:t>Let’s see how the system transitions between these two modes. Suppose we are in the user mode, executing the user process. When a trap or interrupt occurs, the system will switch to the monitor mode automatically (controlled by hardware and not OS). This is because the CPU will execute the interrupt service routine, which is the code in operating system and access the data structures in OS. After handling the trap or the interrupt, the system switches to the user mode. This switch back to the user mode is controlled by the OS.</a:t>
            </a:r>
          </a:p>
          <a:p>
            <a:endParaRPr lang="en-US" altLang="en-US"/>
          </a:p>
          <a:p>
            <a:r>
              <a:rPr lang="en-US" altLang="en-US"/>
              <a:t>There are some special instructions that are only allowed to be executed in the monitor mode. These instructions are called privileged instructions. In the following, we will see how to use the concept of privileged instructions to support hardware protections for I/O and memory.</a:t>
            </a:r>
          </a:p>
          <a:p>
            <a:endParaRPr lang="en-US" altLang="en-US"/>
          </a:p>
        </p:txBody>
      </p:sp>
      <p:sp>
        <p:nvSpPr>
          <p:cNvPr id="79875" name="Slide Number Placeholder 3">
            <a:extLst>
              <a:ext uri="{FF2B5EF4-FFF2-40B4-BE49-F238E27FC236}">
                <a16:creationId xmlns:a16="http://schemas.microsoft.com/office/drawing/2014/main" id="{F1E5D092-8B30-4281-A15D-0A84E77F5F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108B3F74-FFA2-4045-AAD2-0121B3B0A196}"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id="{947DE49F-3178-478A-B4F1-B25EE4E845A2}"/>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a16="http://schemas.microsoft.com/office/drawing/2014/main" id="{5AD13043-87ED-41B8-A193-BAB8FE13B5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Suppose we have a user program with computation and I/O. The normal computations are in the user mode. After some time, the process issues an I/O request and the process waits for I/O to complete. After the I/O is done, the interrupt service routine is executed. That is the OS code, and thus, it is in monitor mode. After the interrupt service routine is done, we resume the computation in the user process.</a:t>
            </a:r>
          </a:p>
        </p:txBody>
      </p:sp>
      <p:sp>
        <p:nvSpPr>
          <p:cNvPr id="82947" name="Slide Number Placeholder 3">
            <a:extLst>
              <a:ext uri="{FF2B5EF4-FFF2-40B4-BE49-F238E27FC236}">
                <a16:creationId xmlns:a16="http://schemas.microsoft.com/office/drawing/2014/main" id="{88F1B73B-2A07-4E8C-A109-1D4937840A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920DEC55-E335-4A8E-9464-48183D16C629}"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a:extLst>
              <a:ext uri="{FF2B5EF4-FFF2-40B4-BE49-F238E27FC236}">
                <a16:creationId xmlns:a16="http://schemas.microsoft.com/office/drawing/2014/main" id="{2D64A0A6-BEE0-4D95-BD7A-C73FF7505C03}"/>
              </a:ext>
            </a:extLst>
          </p:cNvPr>
          <p:cNvSpPr>
            <a:spLocks noGrp="1" noRot="1" noChangeAspect="1" noChangeArrowheads="1" noTextEdit="1"/>
          </p:cNvSpPr>
          <p:nvPr>
            <p:ph type="sldImg"/>
          </p:nvPr>
        </p:nvSpPr>
        <p:spPr>
          <a:ln/>
        </p:spPr>
      </p:sp>
      <p:sp>
        <p:nvSpPr>
          <p:cNvPr id="84994" name="Notes Placeholder 2">
            <a:extLst>
              <a:ext uri="{FF2B5EF4-FFF2-40B4-BE49-F238E27FC236}">
                <a16:creationId xmlns:a16="http://schemas.microsoft.com/office/drawing/2014/main" id="{D8E7C313-93A2-48F2-9607-C08423864B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need to protect the memory in many ways. For example, we must protect the interrupt vector and the interrupt service routines in OS.  If those data and instructions are changed, the operating system will go wrong. For example, a virus can intentionally change those data structures to do the wrong things. </a:t>
            </a:r>
          </a:p>
          <a:p>
            <a:endParaRPr lang="en-US" altLang="en-US"/>
          </a:p>
          <a:p>
            <a:r>
              <a:rPr lang="en-US" altLang="en-US"/>
              <a:t>The functionality of memory protection is to protect the memory space of a process from being modified by other processes.  </a:t>
            </a:r>
          </a:p>
          <a:p>
            <a:endParaRPr lang="en-US" altLang="en-US"/>
          </a:p>
          <a:p>
            <a:r>
              <a:rPr lang="en-US" altLang="en-US"/>
              <a:t>The basic idea is to define the memory area for each program. In particular, add two special registers that determine the range of the memory addesses that a program can access: the base and the limit registers.  The base register holds the starting address, the limit holds the range. That means, a job can only access the memory region defined in base and limit. Accesses to the memory outside this range is considered to be illegal. </a:t>
            </a:r>
          </a:p>
          <a:p>
            <a:endParaRPr lang="en-US" altLang="en-US"/>
          </a:p>
          <a:p>
            <a:endParaRPr lang="en-US" altLang="en-US"/>
          </a:p>
        </p:txBody>
      </p:sp>
      <p:sp>
        <p:nvSpPr>
          <p:cNvPr id="84995" name="Slide Number Placeholder 3">
            <a:extLst>
              <a:ext uri="{FF2B5EF4-FFF2-40B4-BE49-F238E27FC236}">
                <a16:creationId xmlns:a16="http://schemas.microsoft.com/office/drawing/2014/main" id="{A2B973AF-0F55-4E4E-BBDD-8E915B914A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FF7E027D-3977-42D8-B13C-4AA673D2D1A3}"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F2627CAE-3886-4C6B-BAD6-3E0E5E8FA9DF}"/>
              </a:ext>
            </a:extLst>
          </p:cNvPr>
          <p:cNvSpPr>
            <a:spLocks noGrp="1" noRot="1" noChangeAspect="1" noChangeArrowheads="1" noTextEdit="1"/>
          </p:cNvSpPr>
          <p:nvPr>
            <p:ph type="sldImg"/>
          </p:nvPr>
        </p:nvSpPr>
        <p:spPr>
          <a:ln/>
        </p:spPr>
      </p:sp>
      <p:sp>
        <p:nvSpPr>
          <p:cNvPr id="87042" name="Notes Placeholder 2">
            <a:extLst>
              <a:ext uri="{FF2B5EF4-FFF2-40B4-BE49-F238E27FC236}">
                <a16:creationId xmlns:a16="http://schemas.microsoft.com/office/drawing/2014/main" id="{F246D59A-FA55-48DE-9BCF-B063C000B2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look at one example of memory protection. We consider this memory layout. Btw, is it a simple batch system? No. it is multiprogrammed system.</a:t>
            </a:r>
          </a:p>
          <a:p>
            <a:r>
              <a:rPr lang="en-US" altLang="en-US"/>
              <a:t>Here, the base is 300040, the limit is 120900. therefore, the memory range for job 2 is from 300040 to 420940. </a:t>
            </a:r>
          </a:p>
          <a:p>
            <a:endParaRPr lang="en-US" altLang="en-US"/>
          </a:p>
        </p:txBody>
      </p:sp>
      <p:sp>
        <p:nvSpPr>
          <p:cNvPr id="87043" name="Slide Number Placeholder 3">
            <a:extLst>
              <a:ext uri="{FF2B5EF4-FFF2-40B4-BE49-F238E27FC236}">
                <a16:creationId xmlns:a16="http://schemas.microsoft.com/office/drawing/2014/main" id="{6497278D-FE27-4262-81E0-867D03EF96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ED9F131C-7670-4042-9F33-AF22674308B5}"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a:extLst>
              <a:ext uri="{FF2B5EF4-FFF2-40B4-BE49-F238E27FC236}">
                <a16:creationId xmlns:a16="http://schemas.microsoft.com/office/drawing/2014/main" id="{0DB9123B-D186-4285-B0BB-B8E1B61A933E}"/>
              </a:ext>
            </a:extLst>
          </p:cNvPr>
          <p:cNvSpPr>
            <a:spLocks noGrp="1" noRot="1" noChangeAspect="1" noChangeArrowheads="1" noTextEdit="1"/>
          </p:cNvSpPr>
          <p:nvPr>
            <p:ph type="sldImg"/>
          </p:nvPr>
        </p:nvSpPr>
        <p:spPr>
          <a:ln/>
        </p:spPr>
      </p:sp>
      <p:sp>
        <p:nvSpPr>
          <p:cNvPr id="89090" name="Notes Placeholder 2">
            <a:extLst>
              <a:ext uri="{FF2B5EF4-FFF2-40B4-BE49-F238E27FC236}">
                <a16:creationId xmlns:a16="http://schemas.microsoft.com/office/drawing/2014/main" id="{B0212F42-1620-4EEC-AA92-7A17D4F4F2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see how the memory protection is performed. Given a memory address to access, we first check whether it is larger than the base register. If failed, a trap is issued to the operating system. This addressing error is a segmentation fault in Linux. Then check whether the address is smaller than the sum of (base and limit) registers. Again, if failed, a trap is generated. If both tests are passed, the memory access is issued to the main memory.</a:t>
            </a:r>
          </a:p>
          <a:p>
            <a:endParaRPr lang="en-US" altLang="en-US"/>
          </a:p>
          <a:p>
            <a:r>
              <a:rPr lang="en-US" altLang="en-US"/>
              <a:t>Why the loading instructions for base and limit are privileged instructions? loading means loading the values from main memory to CPU registers. OS controls the value of base and base+limit, not the application itself.</a:t>
            </a:r>
          </a:p>
        </p:txBody>
      </p:sp>
      <p:sp>
        <p:nvSpPr>
          <p:cNvPr id="89091" name="Slide Number Placeholder 3">
            <a:extLst>
              <a:ext uri="{FF2B5EF4-FFF2-40B4-BE49-F238E27FC236}">
                <a16:creationId xmlns:a16="http://schemas.microsoft.com/office/drawing/2014/main" id="{9E5D88EE-1F69-4FAC-8361-D8627BEB96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116962F1-D014-497F-B7E5-0EEFECBA71AE}"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34760EEA-F1A8-4813-9E07-4C676DDDA8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D3B7649F-29C8-40E1-A125-A20FAD4E3453}"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91138" name="Rectangle 1026">
            <a:extLst>
              <a:ext uri="{FF2B5EF4-FFF2-40B4-BE49-F238E27FC236}">
                <a16:creationId xmlns:a16="http://schemas.microsoft.com/office/drawing/2014/main" id="{2A8A6145-7EA1-44C4-B6AF-D8504600350F}"/>
              </a:ext>
            </a:extLst>
          </p:cNvPr>
          <p:cNvSpPr>
            <a:spLocks noGrp="1" noRot="1" noChangeAspect="1" noChangeArrowheads="1" noTextEdit="1"/>
          </p:cNvSpPr>
          <p:nvPr>
            <p:ph type="sldImg"/>
          </p:nvPr>
        </p:nvSpPr>
        <p:spPr>
          <a:ln/>
        </p:spPr>
      </p:sp>
      <p:sp>
        <p:nvSpPr>
          <p:cNvPr id="91139" name="Rectangle 1027">
            <a:extLst>
              <a:ext uri="{FF2B5EF4-FFF2-40B4-BE49-F238E27FC236}">
                <a16:creationId xmlns:a16="http://schemas.microsoft.com/office/drawing/2014/main" id="{4FF2DED2-2AEA-41E2-B646-7F3C568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445F55A1-8467-4B07-BFFD-6C6459F94E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Helvetica" panose="020B0604020202020204" pitchFamily="34" charset="0"/>
              </a:defRPr>
            </a:lvl1pPr>
            <a:lvl2pPr marL="742950" indent="-285750" defTabSz="963613">
              <a:defRPr>
                <a:solidFill>
                  <a:schemeClr val="tx1"/>
                </a:solidFill>
                <a:latin typeface="Helvetica" panose="020B0604020202020204" pitchFamily="34" charset="0"/>
              </a:defRPr>
            </a:lvl2pPr>
            <a:lvl3pPr marL="1143000" indent="-228600" defTabSz="963613">
              <a:defRPr>
                <a:solidFill>
                  <a:schemeClr val="tx1"/>
                </a:solidFill>
                <a:latin typeface="Helvetica" panose="020B0604020202020204" pitchFamily="34" charset="0"/>
              </a:defRPr>
            </a:lvl3pPr>
            <a:lvl4pPr marL="1600200" indent="-228600" defTabSz="963613">
              <a:defRPr>
                <a:solidFill>
                  <a:schemeClr val="tx1"/>
                </a:solidFill>
                <a:latin typeface="Helvetica" panose="020B0604020202020204" pitchFamily="34" charset="0"/>
              </a:defRPr>
            </a:lvl4pPr>
            <a:lvl5pPr marL="2057400" indent="-228600" defTabSz="963613">
              <a:defRPr>
                <a:solidFill>
                  <a:schemeClr val="tx1"/>
                </a:solidFill>
                <a:latin typeface="Helvetica" panose="020B0604020202020204" pitchFamily="34" charset="0"/>
              </a:defRPr>
            </a:lvl5pPr>
            <a:lvl6pPr marL="2514600" indent="-228600" defTabSz="9636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636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636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63613" eaLnBrk="0" fontAlgn="base" hangingPunct="0">
              <a:spcBef>
                <a:spcPct val="0"/>
              </a:spcBef>
              <a:spcAft>
                <a:spcPct val="0"/>
              </a:spcAft>
              <a:defRPr>
                <a:solidFill>
                  <a:schemeClr val="tx1"/>
                </a:solidFill>
                <a:latin typeface="Helvetica" panose="020B0604020202020204" pitchFamily="34" charset="0"/>
              </a:defRPr>
            </a:lvl9pPr>
          </a:lstStyle>
          <a:p>
            <a:fld id="{AEA09812-F1A9-4587-ABD9-67906DAEDB8D}"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93186" name="Rectangle 2">
            <a:extLst>
              <a:ext uri="{FF2B5EF4-FFF2-40B4-BE49-F238E27FC236}">
                <a16:creationId xmlns:a16="http://schemas.microsoft.com/office/drawing/2014/main" id="{36C29A29-984E-4FFF-A175-C60CAAC5CD53}"/>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711597F0-500B-4513-91D3-A70E80E7B5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a:t>We will have a quick introduction on operating system services. In this figure, we look into the internals of an operating system. Operating system has multiple layers: user interfaces, system calls, and services. To allow users to access the operating system services, a set of API is offered. Those APIs are called system calls. The services include program execution, file system etc. Again, if you are puzzled about some terms, don</a:t>
            </a:r>
            <a:r>
              <a:rPr lang="uk-UA" altLang="en-US" sz="1400"/>
              <a:t>’</a:t>
            </a:r>
            <a:r>
              <a:rPr lang="en-US" altLang="en-US" sz="1400"/>
              <a:t>t worry, we will introduce them in later lectures. </a:t>
            </a:r>
          </a:p>
          <a:p>
            <a:endParaRPr lang="en-US" altLang="en-US" sz="1400"/>
          </a:p>
          <a:p>
            <a:r>
              <a:rPr lang="en-US" altLang="en-US" sz="1400"/>
              <a:t>One set of operating-system services provides functions that are helpful to the user:</a:t>
            </a:r>
          </a:p>
          <a:p>
            <a:pPr lvl="1"/>
            <a:r>
              <a:rPr lang="en-US" altLang="en-US"/>
              <a:t>User interface - Almost all operating systems have a user interface (UI). Varies between </a:t>
            </a:r>
            <a:r>
              <a:rPr lang="en-US" altLang="en-US">
                <a:solidFill>
                  <a:srgbClr val="3366FF"/>
                </a:solidFill>
              </a:rPr>
              <a:t>Command-Line (CLI)</a:t>
            </a:r>
            <a:r>
              <a:rPr lang="en-US" altLang="en-US"/>
              <a:t>, </a:t>
            </a:r>
            <a:r>
              <a:rPr lang="en-US" altLang="en-US">
                <a:solidFill>
                  <a:srgbClr val="3366FF"/>
                </a:solidFill>
              </a:rPr>
              <a:t>Graphical User Interface (GUI), Batch, etc.</a:t>
            </a:r>
          </a:p>
          <a:p>
            <a:pPr lvl="1"/>
            <a:r>
              <a:rPr lang="en-US" altLang="en-US"/>
              <a:t>Program execution - The system must be able to load a program into memory and run that program, and also end execution either normally or abnormally (indicating error).</a:t>
            </a:r>
          </a:p>
          <a:p>
            <a:pPr lvl="1"/>
            <a:r>
              <a:rPr lang="en-US" altLang="en-US"/>
              <a:t>I/O operations -  A running program may require I/O, which may involve a file or an I/O device.</a:t>
            </a:r>
          </a:p>
          <a:p>
            <a:pPr lvl="1"/>
            <a:r>
              <a:rPr lang="en-US" altLang="en-US"/>
              <a:t>File-system manipulation -  The file system is of particular interest. Obviously, programs need to read and write files and directories, create and delete them, search them, list file Information, permission management, etc.</a:t>
            </a:r>
          </a:p>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AF80CA70-050E-429A-8C45-717E155AF4F0}"/>
              </a:ext>
            </a:extLst>
          </p:cNvPr>
          <p:cNvSpPr>
            <a:spLocks noGrp="1" noRot="1" noChangeAspect="1" noChangeArrowheads="1" noTextEdit="1"/>
          </p:cNvSpPr>
          <p:nvPr>
            <p:ph type="sldImg"/>
          </p:nvPr>
        </p:nvSpPr>
        <p:spPr>
          <a:ln/>
        </p:spPr>
      </p:sp>
      <p:sp>
        <p:nvSpPr>
          <p:cNvPr id="95234" name="Notes Placeholder 2">
            <a:extLst>
              <a:ext uri="{FF2B5EF4-FFF2-40B4-BE49-F238E27FC236}">
                <a16:creationId xmlns:a16="http://schemas.microsoft.com/office/drawing/2014/main" id="{E1123CB3-4299-4B4D-8D5C-B06FF0357A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now focus on the system calls.</a:t>
            </a:r>
          </a:p>
          <a:p>
            <a:endParaRPr lang="en-US" altLang="en-US"/>
          </a:p>
          <a:p>
            <a:r>
              <a:rPr lang="en-US" altLang="en-US"/>
              <a:t>They are generally available as assembly language instructions, and now system calls in high level languages such as C is also available. For example, those system calls in UNIX and Windows can be directly invoked in C and C++.</a:t>
            </a:r>
          </a:p>
          <a:p>
            <a:endParaRPr lang="en-US" altLang="en-US"/>
          </a:p>
          <a:p>
            <a:r>
              <a:rPr lang="en-US" altLang="en-US"/>
              <a:t>The execution of a system call requires the switch from the user to the kernel mode. </a:t>
            </a:r>
          </a:p>
          <a:p>
            <a:endParaRPr lang="en-US" altLang="en-US"/>
          </a:p>
        </p:txBody>
      </p:sp>
      <p:sp>
        <p:nvSpPr>
          <p:cNvPr id="95235" name="Slide Number Placeholder 3">
            <a:extLst>
              <a:ext uri="{FF2B5EF4-FFF2-40B4-BE49-F238E27FC236}">
                <a16:creationId xmlns:a16="http://schemas.microsoft.com/office/drawing/2014/main" id="{02A80528-8A4F-4075-A20B-C8C4CAD51E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Helvetica" panose="020B0604020202020204" pitchFamily="34" charset="0"/>
              </a:defRPr>
            </a:lvl1pPr>
            <a:lvl2pPr marL="742950" indent="-285750" defTabSz="963613">
              <a:defRPr>
                <a:solidFill>
                  <a:schemeClr val="tx1"/>
                </a:solidFill>
                <a:latin typeface="Helvetica" panose="020B0604020202020204" pitchFamily="34" charset="0"/>
              </a:defRPr>
            </a:lvl2pPr>
            <a:lvl3pPr marL="1143000" indent="-228600" defTabSz="963613">
              <a:defRPr>
                <a:solidFill>
                  <a:schemeClr val="tx1"/>
                </a:solidFill>
                <a:latin typeface="Helvetica" panose="020B0604020202020204" pitchFamily="34" charset="0"/>
              </a:defRPr>
            </a:lvl3pPr>
            <a:lvl4pPr marL="1600200" indent="-228600" defTabSz="963613">
              <a:defRPr>
                <a:solidFill>
                  <a:schemeClr val="tx1"/>
                </a:solidFill>
                <a:latin typeface="Helvetica" panose="020B0604020202020204" pitchFamily="34" charset="0"/>
              </a:defRPr>
            </a:lvl4pPr>
            <a:lvl5pPr marL="2057400" indent="-228600" defTabSz="963613">
              <a:defRPr>
                <a:solidFill>
                  <a:schemeClr val="tx1"/>
                </a:solidFill>
                <a:latin typeface="Helvetica" panose="020B0604020202020204" pitchFamily="34" charset="0"/>
              </a:defRPr>
            </a:lvl5pPr>
            <a:lvl6pPr marL="2514600" indent="-228600" defTabSz="9636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636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636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63613" eaLnBrk="0" fontAlgn="base" hangingPunct="0">
              <a:spcBef>
                <a:spcPct val="0"/>
              </a:spcBef>
              <a:spcAft>
                <a:spcPct val="0"/>
              </a:spcAft>
              <a:defRPr>
                <a:solidFill>
                  <a:schemeClr val="tx1"/>
                </a:solidFill>
                <a:latin typeface="Helvetica" panose="020B0604020202020204" pitchFamily="34" charset="0"/>
              </a:defRPr>
            </a:lvl9pPr>
          </a:lstStyle>
          <a:p>
            <a:fld id="{2FEC693B-1C24-4894-AF67-977BBF7B5337}"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A0490EED-D168-4318-9D02-13B035BED754}"/>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DEF1FB54-3AEA-4556-88A2-8F7F60AFDE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figure, we have the illustration of an abstract view of system components. From bottom up, we have hardware, operating system, application programs, and users. The operating system is in the middle layer of the abstract view. </a:t>
            </a:r>
          </a:p>
          <a:p>
            <a:endParaRPr lang="en-US" altLang="en-US"/>
          </a:p>
        </p:txBody>
      </p:sp>
      <p:sp>
        <p:nvSpPr>
          <p:cNvPr id="22531" name="Slide Number Placeholder 3">
            <a:extLst>
              <a:ext uri="{FF2B5EF4-FFF2-40B4-BE49-F238E27FC236}">
                <a16:creationId xmlns:a16="http://schemas.microsoft.com/office/drawing/2014/main" id="{8A184FCB-E213-429B-A567-30CFD6D582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DD1ACDDD-D159-42EC-A57F-9023EE00BC32}"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6BAE6D25-ED6D-4090-8501-34D77A45CB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a:solidFill>
                  <a:schemeClr val="tx1"/>
                </a:solidFill>
                <a:latin typeface="Helvetica" panose="020B0604020202020204" pitchFamily="34" charset="0"/>
              </a:defRPr>
            </a:lvl1pPr>
            <a:lvl2pPr marL="742950" indent="-285750" defTabSz="963613">
              <a:defRPr>
                <a:solidFill>
                  <a:schemeClr val="tx1"/>
                </a:solidFill>
                <a:latin typeface="Helvetica" panose="020B0604020202020204" pitchFamily="34" charset="0"/>
              </a:defRPr>
            </a:lvl2pPr>
            <a:lvl3pPr marL="1143000" indent="-228600" defTabSz="963613">
              <a:defRPr>
                <a:solidFill>
                  <a:schemeClr val="tx1"/>
                </a:solidFill>
                <a:latin typeface="Helvetica" panose="020B0604020202020204" pitchFamily="34" charset="0"/>
              </a:defRPr>
            </a:lvl3pPr>
            <a:lvl4pPr marL="1600200" indent="-228600" defTabSz="963613">
              <a:defRPr>
                <a:solidFill>
                  <a:schemeClr val="tx1"/>
                </a:solidFill>
                <a:latin typeface="Helvetica" panose="020B0604020202020204" pitchFamily="34" charset="0"/>
              </a:defRPr>
            </a:lvl4pPr>
            <a:lvl5pPr marL="2057400" indent="-228600" defTabSz="963613">
              <a:defRPr>
                <a:solidFill>
                  <a:schemeClr val="tx1"/>
                </a:solidFill>
                <a:latin typeface="Helvetica" panose="020B0604020202020204" pitchFamily="34" charset="0"/>
              </a:defRPr>
            </a:lvl5pPr>
            <a:lvl6pPr marL="2514600" indent="-228600" defTabSz="9636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636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636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63613" eaLnBrk="0" fontAlgn="base" hangingPunct="0">
              <a:spcBef>
                <a:spcPct val="0"/>
              </a:spcBef>
              <a:spcAft>
                <a:spcPct val="0"/>
              </a:spcAft>
              <a:defRPr>
                <a:solidFill>
                  <a:schemeClr val="tx1"/>
                </a:solidFill>
                <a:latin typeface="Helvetica" panose="020B0604020202020204" pitchFamily="34" charset="0"/>
              </a:defRPr>
            </a:lvl9pPr>
          </a:lstStyle>
          <a:p>
            <a:fld id="{21745B69-C009-41E0-B4B6-CDE604CFA0D1}"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97282" name="Rectangle 2">
            <a:extLst>
              <a:ext uri="{FF2B5EF4-FFF2-40B4-BE49-F238E27FC236}">
                <a16:creationId xmlns:a16="http://schemas.microsoft.com/office/drawing/2014/main" id="{1CCD7DF0-A735-4AEA-A05F-CC061BB7A11C}"/>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328C3977-E080-4636-BDA4-77C6493312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see one example on the details of executing a system call. This is a C program, which opens a file. It uses fopen(). It is similar to opening a file in java. The implementation actually consists of a system call, open. Now, before the system call is executed, we change the mode from user to kernel. Why? All the I/O instructions are privileged instructions, and they must be executed in the kernel mode. Then, we allocate the instructions of open() and execute the open() system call. When it is done, we need to get back to user mode and continue the execution of user process. In summary, how many mode switches do we have? This is an exam question a few years ago. Two. </a:t>
            </a:r>
          </a:p>
          <a:p>
            <a:endParaRPr lang="en-US" altLang="en-US"/>
          </a:p>
          <a:p>
            <a:r>
              <a:rPr lang="en-US" altLang="en-US"/>
              <a:t>Typically, a number is associated with each system call. System-call interface maintains a table indexed according to these numbers. The system call interface invokes the intended system call in OS kernel and returns status of the system call and any return values.</a:t>
            </a:r>
          </a:p>
          <a:p>
            <a:r>
              <a:rPr lang="en-US" altLang="en-US"/>
              <a:t>The caller need not know anything about how the system call is implemented. He just needs to obey API and understand what OS will do as a result of the call. </a:t>
            </a:r>
          </a:p>
          <a:p>
            <a:endParaRPr lang="en-US" altLang="en-US"/>
          </a:p>
          <a:p>
            <a:r>
              <a:rPr lang="en-US" altLang="en-US"/>
              <a:t>Most details of the OS interface are hidden from programmer by API. They are managed by run-time support libraries (set of functions built into libraries included with compiler).</a:t>
            </a:r>
          </a:p>
          <a:p>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a:extLst>
              <a:ext uri="{FF2B5EF4-FFF2-40B4-BE49-F238E27FC236}">
                <a16:creationId xmlns:a16="http://schemas.microsoft.com/office/drawing/2014/main" id="{8225E248-7E22-4DC3-B04E-8411250B1A92}"/>
              </a:ext>
            </a:extLst>
          </p:cNvPr>
          <p:cNvSpPr>
            <a:spLocks noGrp="1" noRot="1" noChangeAspect="1" noChangeArrowheads="1" noTextEdit="1"/>
          </p:cNvSpPr>
          <p:nvPr>
            <p:ph type="sldImg"/>
          </p:nvPr>
        </p:nvSpPr>
        <p:spPr>
          <a:ln/>
        </p:spPr>
      </p:sp>
      <p:sp>
        <p:nvSpPr>
          <p:cNvPr id="99330" name="Notes Placeholder 2">
            <a:extLst>
              <a:ext uri="{FF2B5EF4-FFF2-40B4-BE49-F238E27FC236}">
                <a16:creationId xmlns:a16="http://schemas.microsoft.com/office/drawing/2014/main" id="{A2771DB5-C147-43A5-85DF-43059F4E0E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Those are advanced readings, if you want to know more beyond the text book.</a:t>
            </a:r>
          </a:p>
          <a:p>
            <a:endParaRPr lang="en-US" altLang="en-US"/>
          </a:p>
        </p:txBody>
      </p:sp>
      <p:sp>
        <p:nvSpPr>
          <p:cNvPr id="99331" name="Slide Number Placeholder 3">
            <a:extLst>
              <a:ext uri="{FF2B5EF4-FFF2-40B4-BE49-F238E27FC236}">
                <a16:creationId xmlns:a16="http://schemas.microsoft.com/office/drawing/2014/main" id="{A160BED9-CE4A-4B25-8794-A7C0D5207E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10DDAE9-2547-484C-BF7E-0A31D6FF1CB6}"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a:extLst>
              <a:ext uri="{FF2B5EF4-FFF2-40B4-BE49-F238E27FC236}">
                <a16:creationId xmlns:a16="http://schemas.microsoft.com/office/drawing/2014/main" id="{8225E248-7E22-4DC3-B04E-8411250B1A92}"/>
              </a:ext>
            </a:extLst>
          </p:cNvPr>
          <p:cNvSpPr>
            <a:spLocks noGrp="1" noRot="1" noChangeAspect="1" noChangeArrowheads="1" noTextEdit="1"/>
          </p:cNvSpPr>
          <p:nvPr>
            <p:ph type="sldImg"/>
          </p:nvPr>
        </p:nvSpPr>
        <p:spPr>
          <a:ln/>
        </p:spPr>
      </p:sp>
      <p:sp>
        <p:nvSpPr>
          <p:cNvPr id="99330" name="Notes Placeholder 2">
            <a:extLst>
              <a:ext uri="{FF2B5EF4-FFF2-40B4-BE49-F238E27FC236}">
                <a16:creationId xmlns:a16="http://schemas.microsoft.com/office/drawing/2014/main" id="{A2771DB5-C147-43A5-85DF-43059F4E0E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Those are advanced readings, if you want to know more beyond the text book.</a:t>
            </a:r>
          </a:p>
          <a:p>
            <a:endParaRPr lang="en-US" altLang="en-US"/>
          </a:p>
        </p:txBody>
      </p:sp>
      <p:sp>
        <p:nvSpPr>
          <p:cNvPr id="99331" name="Slide Number Placeholder 3">
            <a:extLst>
              <a:ext uri="{FF2B5EF4-FFF2-40B4-BE49-F238E27FC236}">
                <a16:creationId xmlns:a16="http://schemas.microsoft.com/office/drawing/2014/main" id="{A160BED9-CE4A-4B25-8794-A7C0D5207E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610DDAE9-2547-484C-BF7E-0A31D6FF1CB6}"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35077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FC240129-2A4B-4395-B736-AB2008E87A05}"/>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FC297205-E827-4100-86FC-824B18877F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Based on the abstract view, we can see what an operating system does. </a:t>
            </a:r>
          </a:p>
          <a:p>
            <a:endParaRPr lang="en-US" altLang="en-US"/>
          </a:p>
          <a:p>
            <a:r>
              <a:rPr lang="en-US" altLang="en-US"/>
              <a:t>The operating system is a resource allocator. It allocates resources to different application programs.</a:t>
            </a:r>
          </a:p>
          <a:p>
            <a:r>
              <a:rPr lang="en-US" altLang="en-US"/>
              <a:t>The operating system is a control program. It controls the execution of user programs and operations on devices.</a:t>
            </a:r>
          </a:p>
          <a:p>
            <a:r>
              <a:rPr lang="en-US" altLang="en-US"/>
              <a:t>We also call operating system Kernel. It is the one “core” program that is always ready to accept new requests from users as well as the hardware.</a:t>
            </a:r>
          </a:p>
          <a:p>
            <a:endParaRPr lang="en-US" altLang="en-US"/>
          </a:p>
        </p:txBody>
      </p:sp>
      <p:sp>
        <p:nvSpPr>
          <p:cNvPr id="24579" name="Slide Number Placeholder 3">
            <a:extLst>
              <a:ext uri="{FF2B5EF4-FFF2-40B4-BE49-F238E27FC236}">
                <a16:creationId xmlns:a16="http://schemas.microsoft.com/office/drawing/2014/main" id="{E33B42F3-228D-409C-A1FA-166ED1FB82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3679FC3F-4B62-48FA-9107-BFAA7AB9A517}"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AB3ECEA5-DB53-4A57-A8FC-2956B66B5B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C42006F6-2296-4563-B430-8231B4FBC39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6626" name="Rectangle 1026">
            <a:extLst>
              <a:ext uri="{FF2B5EF4-FFF2-40B4-BE49-F238E27FC236}">
                <a16:creationId xmlns:a16="http://schemas.microsoft.com/office/drawing/2014/main" id="{E4A44DB7-E72B-4805-BE05-F53DBE8F5C3F}"/>
              </a:ext>
            </a:extLst>
          </p:cNvPr>
          <p:cNvSpPr>
            <a:spLocks noGrp="1" noRot="1" noChangeAspect="1" noChangeArrowheads="1" noTextEdit="1"/>
          </p:cNvSpPr>
          <p:nvPr>
            <p:ph type="sldImg"/>
          </p:nvPr>
        </p:nvSpPr>
        <p:spPr>
          <a:ln/>
        </p:spPr>
      </p:sp>
      <p:sp>
        <p:nvSpPr>
          <p:cNvPr id="26627" name="Rectangle 1027">
            <a:extLst>
              <a:ext uri="{FF2B5EF4-FFF2-40B4-BE49-F238E27FC236}">
                <a16:creationId xmlns:a16="http://schemas.microsoft.com/office/drawing/2014/main" id="{E63E4B6A-225B-4565-A3F8-47CB37CFE5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2C43997F-6844-4502-A20F-56632A0AE17D}"/>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2D89FC52-741D-4289-8929-FFDF0DEE90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we give some examples on different types of operating systems. We will introduce them one by one.</a:t>
            </a:r>
          </a:p>
        </p:txBody>
      </p:sp>
      <p:sp>
        <p:nvSpPr>
          <p:cNvPr id="28675" name="Slide Number Placeholder 3">
            <a:extLst>
              <a:ext uri="{FF2B5EF4-FFF2-40B4-BE49-F238E27FC236}">
                <a16:creationId xmlns:a16="http://schemas.microsoft.com/office/drawing/2014/main" id="{FBF4724D-338C-4EA9-B3C7-3D4103CAB1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55650172-745A-4F67-A3B5-55ADF5E4A509}"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DB445374-345E-4D50-B11A-5F2CB151A5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FEDCB3A0-776D-4E4A-8058-25E8C82B345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30722" name="Rectangle 1026">
            <a:extLst>
              <a:ext uri="{FF2B5EF4-FFF2-40B4-BE49-F238E27FC236}">
                <a16:creationId xmlns:a16="http://schemas.microsoft.com/office/drawing/2014/main" id="{635BC3A3-BBEA-4487-A412-02F9827188E2}"/>
              </a:ext>
            </a:extLst>
          </p:cNvPr>
          <p:cNvSpPr>
            <a:spLocks noGrp="1" noRot="1" noChangeAspect="1" noChangeArrowheads="1" noTextEdit="1"/>
          </p:cNvSpPr>
          <p:nvPr>
            <p:ph type="sldImg"/>
          </p:nvPr>
        </p:nvSpPr>
        <p:spPr>
          <a:ln/>
        </p:spPr>
      </p:sp>
      <p:sp>
        <p:nvSpPr>
          <p:cNvPr id="30723" name="Rectangle 1027">
            <a:extLst>
              <a:ext uri="{FF2B5EF4-FFF2-40B4-BE49-F238E27FC236}">
                <a16:creationId xmlns:a16="http://schemas.microsoft.com/office/drawing/2014/main" id="{6A1AD15E-3F5D-4609-87DA-398D13D9B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will have a short review on computers with a video.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DB23ABEA-1EEC-45DB-A3C4-5E93F35AE8FD}"/>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8319EDA6-1F4E-4B01-BEF1-1434914E02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first generation of computing systems, each job has a setup cost, for example, loading the data into the main memory and figure out the memory layout. To reduce the setup cost, the operator often batch the jobs with similar needs. We set up once and runs multiple jobs in a batch. </a:t>
            </a:r>
          </a:p>
          <a:p>
            <a:endParaRPr lang="en-US" altLang="en-US"/>
          </a:p>
          <a:p>
            <a:r>
              <a:rPr lang="en-US" altLang="en-US"/>
              <a:t>The batch system needs to figure out which job to run in the batch. It has a functionality called automatic job sequencing, order the jobs from one job to another automatically. </a:t>
            </a:r>
          </a:p>
          <a:p>
            <a:endParaRPr lang="en-US" altLang="en-US"/>
          </a:p>
          <a:p>
            <a:r>
              <a:rPr lang="en-US" altLang="en-US"/>
              <a:t>Finally, the batch system initially has very simple memory layout (or the data layout in the main memory). Only allow one user program in the main memory. In this figure, the memory is divided into two parts: operating system and the one for user program, only one user program.</a:t>
            </a:r>
          </a:p>
          <a:p>
            <a:endParaRPr lang="en-US" altLang="en-US"/>
          </a:p>
          <a:p>
            <a:r>
              <a:rPr lang="en-US" altLang="en-US"/>
              <a:t>What is the problem for simple batch system? A job usually has I/O and CPU computation. Imagine the job is waiting for I/O. The major problem of running a job at one time is efficiency. When a job is waiting for I/O, the CPU has nothing to do, and become idle. </a:t>
            </a:r>
          </a:p>
          <a:p>
            <a:endParaRPr lang="en-US" altLang="en-US"/>
          </a:p>
        </p:txBody>
      </p:sp>
      <p:sp>
        <p:nvSpPr>
          <p:cNvPr id="32771" name="Slide Number Placeholder 3">
            <a:extLst>
              <a:ext uri="{FF2B5EF4-FFF2-40B4-BE49-F238E27FC236}">
                <a16:creationId xmlns:a16="http://schemas.microsoft.com/office/drawing/2014/main" id="{DE53FB4A-9BAF-4BF6-A97C-CE4AA9A76A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14F618E5-7EF7-4381-9B96-7E253BEE1753}"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C4747914-2FCE-4DE7-9F02-5C163D9D9721}"/>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324453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F35611F-106C-4969-A1E6-DE7C79C31A1D}"/>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348959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19838" y="495300"/>
            <a:ext cx="1757362" cy="5343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47750" y="495300"/>
            <a:ext cx="5119688" cy="5343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8D26A71-37A5-47D1-9328-2A9A4ABACE1B}"/>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215955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026B3BE-F393-4773-88FF-3DAF7208F344}"/>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91147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A7916BE9-DBFA-48C1-8B70-E33326E0F265}"/>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37515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47750" y="1724025"/>
            <a:ext cx="34385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1724025"/>
            <a:ext cx="34385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7290C49-5804-46E7-9CE2-2D7335B4C099}"/>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58588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C10C05D-6260-4775-AE34-281BEFD08FF8}"/>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118875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18809C70-4F37-4BBB-A239-0870C892C399}"/>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8174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14C62CD-7790-4AEF-A3AC-62B3E71F5C24}"/>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9105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F31766C4-38C0-408E-B9CE-A360BD27F87E}"/>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14495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C378CEA-6ED8-47F1-A5F2-0C7FEFFF603F}"/>
              </a:ext>
            </a:extLst>
          </p:cNvPr>
          <p:cNvSpPr>
            <a:spLocks noGrp="1" noChangeArrowheads="1"/>
          </p:cNvSpPr>
          <p:nvPr>
            <p:ph type="ftr" sz="quarter" idx="10"/>
          </p:nvPr>
        </p:nvSpPr>
        <p:spPr>
          <a:ln/>
        </p:spPr>
        <p:txBody>
          <a:bodyPr/>
          <a:lstStyle>
            <a:lvl1pPr>
              <a:defRPr/>
            </a:lvl1pPr>
          </a:lstStyle>
          <a:p>
            <a:pPr>
              <a:defRPr/>
            </a:pPr>
            <a:r>
              <a:rPr lang="en-US"/>
              <a:t>CE2005/CZ2005 Operating Systems</a:t>
            </a:r>
          </a:p>
        </p:txBody>
      </p:sp>
    </p:spTree>
    <p:extLst>
      <p:ext uri="{BB962C8B-B14F-4D97-AF65-F5344CB8AC3E}">
        <p14:creationId xmlns:p14="http://schemas.microsoft.com/office/powerpoint/2010/main" val="189502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52823D37-FF75-4B2A-8E8A-C85FC3172232}"/>
              </a:ext>
            </a:extLst>
          </p:cNvPr>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defRPr>
                <a:solidFill>
                  <a:schemeClr val="tx1"/>
                </a:solidFill>
                <a:latin typeface="Helvetica" pitchFamily="2" charset="0"/>
              </a:defRPr>
            </a:lvl6pPr>
            <a:lvl7pPr marL="2971800" indent="-228600" eaLnBrk="0" fontAlgn="base" hangingPunct="0">
              <a:spcBef>
                <a:spcPct val="0"/>
              </a:spcBef>
              <a:spcAft>
                <a:spcPct val="0"/>
              </a:spcAft>
              <a:defRPr>
                <a:solidFill>
                  <a:schemeClr val="tx1"/>
                </a:solidFill>
                <a:latin typeface="Helvetica" pitchFamily="2" charset="0"/>
              </a:defRPr>
            </a:lvl7pPr>
            <a:lvl8pPr marL="3429000" indent="-228600" eaLnBrk="0" fontAlgn="base" hangingPunct="0">
              <a:spcBef>
                <a:spcPct val="0"/>
              </a:spcBef>
              <a:spcAft>
                <a:spcPct val="0"/>
              </a:spcAft>
              <a:defRPr>
                <a:solidFill>
                  <a:schemeClr val="tx1"/>
                </a:solidFill>
                <a:latin typeface="Helvetica" pitchFamily="2" charset="0"/>
              </a:defRPr>
            </a:lvl8pPr>
            <a:lvl9pPr marL="3886200" indent="-228600" eaLnBrk="0" fontAlgn="base" hangingPunct="0">
              <a:spcBef>
                <a:spcPct val="0"/>
              </a:spcBef>
              <a:spcAft>
                <a:spcPct val="0"/>
              </a:spcAft>
              <a:defRPr>
                <a:solidFill>
                  <a:schemeClr val="tx1"/>
                </a:solidFill>
                <a:latin typeface="Helvetica" pitchFamily="2" charset="0"/>
              </a:defRPr>
            </a:lvl9pPr>
          </a:lstStyle>
          <a:p>
            <a:pPr algn="ctr">
              <a:defRPr/>
            </a:pPr>
            <a:endParaRPr lang="en-US" altLang="en-US"/>
          </a:p>
        </p:txBody>
      </p:sp>
      <p:sp>
        <p:nvSpPr>
          <p:cNvPr id="1027" name="Rectangle 2">
            <a:extLst>
              <a:ext uri="{FF2B5EF4-FFF2-40B4-BE49-F238E27FC236}">
                <a16:creationId xmlns:a16="http://schemas.microsoft.com/office/drawing/2014/main" id="{3DA4DC78-4243-4C93-9994-227A177D5EFF}"/>
              </a:ext>
            </a:extLst>
          </p:cNvPr>
          <p:cNvSpPr>
            <a:spLocks noGrp="1" noChangeArrowheads="1"/>
          </p:cNvSpPr>
          <p:nvPr>
            <p:ph type="title"/>
          </p:nvPr>
        </p:nvSpPr>
        <p:spPr bwMode="auto">
          <a:xfrm>
            <a:off x="1162050" y="495300"/>
            <a:ext cx="688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A2902811-F545-45CE-9950-F9322EBB6ABA}"/>
              </a:ext>
            </a:extLst>
          </p:cNvPr>
          <p:cNvSpPr>
            <a:spLocks noGrp="1" noChangeArrowheads="1"/>
          </p:cNvSpPr>
          <p:nvPr>
            <p:ph type="body" idx="1"/>
          </p:nvPr>
        </p:nvSpPr>
        <p:spPr bwMode="auto">
          <a:xfrm>
            <a:off x="1047750" y="1724025"/>
            <a:ext cx="7029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AB829B6-038F-48A9-A90B-D51CD2917645}"/>
              </a:ext>
            </a:extLst>
          </p:cNvPr>
          <p:cNvSpPr>
            <a:spLocks noGrp="1" noChangeArrowheads="1"/>
          </p:cNvSpPr>
          <p:nvPr>
            <p:ph type="ftr" sz="quarter" idx="3"/>
          </p:nvPr>
        </p:nvSpPr>
        <p:spPr bwMode="auto">
          <a:xfrm>
            <a:off x="0" y="6561138"/>
            <a:ext cx="3654425" cy="295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latin typeface="Helvetica" pitchFamily="34" charset="0"/>
              </a:defRPr>
            </a:lvl1pPr>
          </a:lstStyle>
          <a:p>
            <a:pPr>
              <a:defRPr/>
            </a:pPr>
            <a:r>
              <a:rPr lang="en-US"/>
              <a:t>CE2005/CZ2005 Operating Systems</a:t>
            </a:r>
          </a:p>
        </p:txBody>
      </p:sp>
      <p:sp>
        <p:nvSpPr>
          <p:cNvPr id="1030" name="Rectangle 8">
            <a:extLst>
              <a:ext uri="{FF2B5EF4-FFF2-40B4-BE49-F238E27FC236}">
                <a16:creationId xmlns:a16="http://schemas.microsoft.com/office/drawing/2014/main" id="{974ACFE6-5CD6-4F94-B0D6-0A5F3918B410}"/>
              </a:ext>
            </a:extLst>
          </p:cNvPr>
          <p:cNvSpPr>
            <a:spLocks noChangeArrowheads="1"/>
          </p:cNvSpPr>
          <p:nvPr/>
        </p:nvSpPr>
        <p:spPr bwMode="auto">
          <a:xfrm>
            <a:off x="6248400" y="6561138"/>
            <a:ext cx="2895600" cy="296862"/>
          </a:xfrm>
          <a:prstGeom prst="rect">
            <a:avLst/>
          </a:prstGeom>
          <a:noFill/>
          <a:ln>
            <a:noFill/>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lgn="r">
              <a:defRPr/>
            </a:pPr>
            <a:r>
              <a:rPr lang="en-US" altLang="en-US" sz="1000"/>
              <a:t>Part 1 Introduction to Operating Systems</a:t>
            </a:r>
            <a:r>
              <a:rPr lang="en-US" altLang="en-US" sz="1400">
                <a:latin typeface="Times New Roman" pitchFamily="18" charset="0"/>
              </a:rPr>
              <a:t> </a:t>
            </a:r>
          </a:p>
        </p:txBody>
      </p:sp>
      <p:sp>
        <p:nvSpPr>
          <p:cNvPr id="1031" name="AutoShape 9">
            <a:extLst>
              <a:ext uri="{FF2B5EF4-FFF2-40B4-BE49-F238E27FC236}">
                <a16:creationId xmlns:a16="http://schemas.microsoft.com/office/drawing/2014/main" id="{CB859A80-6131-4494-895B-641A420388C7}"/>
              </a:ext>
            </a:extLst>
          </p:cNvPr>
          <p:cNvSpPr>
            <a:spLocks noChangeArrowheads="1"/>
          </p:cNvSpPr>
          <p:nvPr/>
        </p:nvSpPr>
        <p:spPr bwMode="auto">
          <a:xfrm>
            <a:off x="117475" y="112713"/>
            <a:ext cx="8909050" cy="6448425"/>
          </a:xfrm>
          <a:prstGeom prst="roundRect">
            <a:avLst>
              <a:gd name="adj" fmla="val 17278"/>
            </a:avLst>
          </a:prstGeom>
          <a:noFill/>
          <a:ln w="9525">
            <a:solidFill>
              <a:schemeClr val="tx1"/>
            </a:solidFill>
            <a:round/>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lgn="ctr">
              <a:defRPr/>
            </a:pPr>
            <a:endParaRPr lang="en-US" altLang="en-US"/>
          </a:p>
        </p:txBody>
      </p:sp>
      <p:sp>
        <p:nvSpPr>
          <p:cNvPr id="1032" name="Text Box 10">
            <a:extLst>
              <a:ext uri="{FF2B5EF4-FFF2-40B4-BE49-F238E27FC236}">
                <a16:creationId xmlns:a16="http://schemas.microsoft.com/office/drawing/2014/main" id="{248DCD1D-AB62-41D8-8599-32C44008318E}"/>
              </a:ext>
            </a:extLst>
          </p:cNvPr>
          <p:cNvSpPr txBox="1">
            <a:spLocks noChangeArrowheads="1"/>
          </p:cNvSpPr>
          <p:nvPr/>
        </p:nvSpPr>
        <p:spPr bwMode="auto">
          <a:xfrm>
            <a:off x="4033838" y="6440488"/>
            <a:ext cx="811212" cy="457200"/>
          </a:xfrm>
          <a:prstGeom prst="rect">
            <a:avLst/>
          </a:prstGeom>
          <a:noFill/>
          <a:ln>
            <a:noFill/>
          </a:ln>
        </p:spPr>
        <p:txBody>
          <a:bodyPr wrap="none"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pPr>
            <a:r>
              <a:rPr lang="en-US" altLang="en-US" sz="2400"/>
              <a:t>1.</a:t>
            </a:r>
            <a:fld id="{39A88988-6A28-4F16-8E8A-3C259F9E22D2}" type="slidenum">
              <a:rPr lang="en-US" altLang="en-US" sz="2400"/>
              <a:pPr algn="ctr">
                <a:spcBef>
                  <a:spcPct val="50000"/>
                </a:spcBef>
              </a:pPr>
              <a:t>‹#›</a:t>
            </a:fld>
            <a:endParaRPr lang="en-US"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Helvetica" pitchFamily="34" charset="0"/>
        </a:defRPr>
      </a:lvl2pPr>
      <a:lvl3pPr algn="ctr" rtl="0" eaLnBrk="0" fontAlgn="base" hangingPunct="0">
        <a:spcBef>
          <a:spcPct val="0"/>
        </a:spcBef>
        <a:spcAft>
          <a:spcPct val="0"/>
        </a:spcAft>
        <a:defRPr sz="3000" b="1">
          <a:solidFill>
            <a:schemeClr val="tx2"/>
          </a:solidFill>
          <a:latin typeface="Helvetica" pitchFamily="34" charset="0"/>
        </a:defRPr>
      </a:lvl3pPr>
      <a:lvl4pPr algn="ctr" rtl="0" eaLnBrk="0" fontAlgn="base" hangingPunct="0">
        <a:spcBef>
          <a:spcPct val="0"/>
        </a:spcBef>
        <a:spcAft>
          <a:spcPct val="0"/>
        </a:spcAft>
        <a:defRPr sz="3000" b="1">
          <a:solidFill>
            <a:schemeClr val="tx2"/>
          </a:solidFill>
          <a:latin typeface="Helvetica" pitchFamily="34" charset="0"/>
        </a:defRPr>
      </a:lvl4pPr>
      <a:lvl5pPr algn="ctr" rtl="0" eaLnBrk="0" fontAlgn="base" hangingPunct="0">
        <a:spcBef>
          <a:spcPct val="0"/>
        </a:spcBef>
        <a:spcAft>
          <a:spcPct val="0"/>
        </a:spcAft>
        <a:defRPr sz="3000" b="1">
          <a:solidFill>
            <a:schemeClr val="tx2"/>
          </a:solidFill>
          <a:latin typeface="Helvetica" pitchFamily="34" charset="0"/>
        </a:defRPr>
      </a:lvl5pPr>
      <a:lvl6pPr marL="457200" algn="ctr" rtl="0" eaLnBrk="0" fontAlgn="base" hangingPunct="0">
        <a:spcBef>
          <a:spcPct val="0"/>
        </a:spcBef>
        <a:spcAft>
          <a:spcPct val="0"/>
        </a:spcAft>
        <a:defRPr sz="3000" b="1">
          <a:solidFill>
            <a:schemeClr val="tx2"/>
          </a:solidFill>
          <a:latin typeface="Helvetica" pitchFamily="34" charset="0"/>
        </a:defRPr>
      </a:lvl6pPr>
      <a:lvl7pPr marL="914400" algn="ctr" rtl="0" eaLnBrk="0" fontAlgn="base" hangingPunct="0">
        <a:spcBef>
          <a:spcPct val="0"/>
        </a:spcBef>
        <a:spcAft>
          <a:spcPct val="0"/>
        </a:spcAft>
        <a:defRPr sz="3000" b="1">
          <a:solidFill>
            <a:schemeClr val="tx2"/>
          </a:solidFill>
          <a:latin typeface="Helvetica" pitchFamily="34" charset="0"/>
        </a:defRPr>
      </a:lvl7pPr>
      <a:lvl8pPr marL="1371600" algn="ctr" rtl="0" eaLnBrk="0" fontAlgn="base" hangingPunct="0">
        <a:spcBef>
          <a:spcPct val="0"/>
        </a:spcBef>
        <a:spcAft>
          <a:spcPct val="0"/>
        </a:spcAft>
        <a:defRPr sz="3000" b="1">
          <a:solidFill>
            <a:schemeClr val="tx2"/>
          </a:solidFill>
          <a:latin typeface="Helvetica" pitchFamily="34" charset="0"/>
        </a:defRPr>
      </a:lvl8pPr>
      <a:lvl9pPr marL="1828800" algn="ctr" rtl="0" eaLnBrk="0" fontAlgn="base" hangingPunct="0">
        <a:spcBef>
          <a:spcPct val="0"/>
        </a:spcBef>
        <a:spcAft>
          <a:spcPct val="0"/>
        </a:spcAft>
        <a:defRPr sz="3000" b="1">
          <a:solidFill>
            <a:schemeClr val="tx2"/>
          </a:solidFill>
          <a:latin typeface="Helvetica" pitchFamily="34" charset="0"/>
        </a:defRPr>
      </a:lvl9pPr>
    </p:titleStyle>
    <p:bodyStyle>
      <a:lvl1pPr marL="228600" indent="-228600" algn="l" rtl="0" eaLnBrk="0" fontAlgn="base" hangingPunct="0">
        <a:spcBef>
          <a:spcPct val="50000"/>
        </a:spcBef>
        <a:spcAft>
          <a:spcPct val="0"/>
        </a:spcAft>
        <a:buSzPct val="14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SzPct val="85000"/>
        <a:buFont typeface="Monotype Sorts" pitchFamily="2" charset="2"/>
        <a:buChar char="T"/>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IO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en.wikipedia.org/wiki/Windows_Phone" TargetMode="External"/><Relationship Id="rId4" Type="http://schemas.openxmlformats.org/officeDocument/2006/relationships/hyperlink" Target="http://en.wikipedia.org/wiki/Android_(operating_syste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Microkerne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sel4.system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www.youtube.com/watch?v=7e6EAAY-WfA" TargetMode="External"/><Relationship Id="rId7"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upload.wikimedia.org/wikipedia/commons/6/6e/Cray_1_IMG_9126.jpg"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a:extLst>
              <a:ext uri="{FF2B5EF4-FFF2-40B4-BE49-F238E27FC236}">
                <a16:creationId xmlns:a16="http://schemas.microsoft.com/office/drawing/2014/main" id="{69AC5585-0885-4B44-96D6-B34E7745BC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15362" name="Rectangle 2">
            <a:extLst>
              <a:ext uri="{FF2B5EF4-FFF2-40B4-BE49-F238E27FC236}">
                <a16:creationId xmlns:a16="http://schemas.microsoft.com/office/drawing/2014/main" id="{EBBB09CD-D3E6-4E6F-A7F3-E9470C3AF080}"/>
              </a:ext>
            </a:extLst>
          </p:cNvPr>
          <p:cNvSpPr>
            <a:spLocks noGrp="1" noChangeArrowheads="1"/>
          </p:cNvSpPr>
          <p:nvPr>
            <p:ph type="title"/>
          </p:nvPr>
        </p:nvSpPr>
        <p:spPr/>
        <p:txBody>
          <a:bodyPr/>
          <a:lstStyle/>
          <a:p>
            <a:r>
              <a:rPr lang="en-US" altLang="en-US"/>
              <a:t>Part 1:   Introduction</a:t>
            </a:r>
          </a:p>
        </p:txBody>
      </p:sp>
      <p:sp>
        <p:nvSpPr>
          <p:cNvPr id="15363" name="Rectangle 3">
            <a:extLst>
              <a:ext uri="{FF2B5EF4-FFF2-40B4-BE49-F238E27FC236}">
                <a16:creationId xmlns:a16="http://schemas.microsoft.com/office/drawing/2014/main" id="{5D2A2987-961C-49DA-8FC7-96ED0A735442}"/>
              </a:ext>
            </a:extLst>
          </p:cNvPr>
          <p:cNvSpPr>
            <a:spLocks noGrp="1" noChangeArrowheads="1"/>
          </p:cNvSpPr>
          <p:nvPr>
            <p:ph type="body" idx="1"/>
          </p:nvPr>
        </p:nvSpPr>
        <p:spPr>
          <a:xfrm>
            <a:off x="1047750" y="1371600"/>
            <a:ext cx="7029450" cy="4484688"/>
          </a:xfrm>
        </p:spPr>
        <p:txBody>
          <a:bodyPr/>
          <a:lstStyle/>
          <a:p>
            <a:r>
              <a:rPr lang="en-US" altLang="en-US" sz="2800" b="1"/>
              <a:t>What is an Operating System (OS)?</a:t>
            </a:r>
          </a:p>
          <a:p>
            <a:r>
              <a:rPr lang="en-US" altLang="en-US" sz="2800"/>
              <a:t>Types of Computing Systems</a:t>
            </a:r>
          </a:p>
          <a:p>
            <a:r>
              <a:rPr lang="en-US" altLang="en-US" sz="2800"/>
              <a:t>Computer System Architecture (Review)</a:t>
            </a:r>
          </a:p>
          <a:p>
            <a:r>
              <a:rPr lang="en-US" altLang="en-US" sz="2800"/>
              <a:t>Operating System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a:extLst>
              <a:ext uri="{FF2B5EF4-FFF2-40B4-BE49-F238E27FC236}">
                <a16:creationId xmlns:a16="http://schemas.microsoft.com/office/drawing/2014/main" id="{CB59B736-6635-437C-8A38-7529E67075A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33794" name="Rectangle 2">
            <a:extLst>
              <a:ext uri="{FF2B5EF4-FFF2-40B4-BE49-F238E27FC236}">
                <a16:creationId xmlns:a16="http://schemas.microsoft.com/office/drawing/2014/main" id="{FBFE0B8C-5324-4DC9-A283-3B4880E163F3}"/>
              </a:ext>
            </a:extLst>
          </p:cNvPr>
          <p:cNvSpPr>
            <a:spLocks noGrp="1" noChangeArrowheads="1"/>
          </p:cNvSpPr>
          <p:nvPr>
            <p:ph type="title"/>
          </p:nvPr>
        </p:nvSpPr>
        <p:spPr>
          <a:xfrm>
            <a:off x="520700" y="469900"/>
            <a:ext cx="8116888" cy="457200"/>
          </a:xfrm>
        </p:spPr>
        <p:txBody>
          <a:bodyPr/>
          <a:lstStyle/>
          <a:p>
            <a:r>
              <a:rPr lang="en-US" altLang="en-US"/>
              <a:t>Multiprogrammed (Time-Sharing) Systems</a:t>
            </a:r>
          </a:p>
        </p:txBody>
      </p:sp>
      <p:sp>
        <p:nvSpPr>
          <p:cNvPr id="33795" name="Rectangle 3">
            <a:extLst>
              <a:ext uri="{FF2B5EF4-FFF2-40B4-BE49-F238E27FC236}">
                <a16:creationId xmlns:a16="http://schemas.microsoft.com/office/drawing/2014/main" id="{22E4BB87-6CD0-4394-ADCA-52AEBAEA5317}"/>
              </a:ext>
            </a:extLst>
          </p:cNvPr>
          <p:cNvSpPr>
            <a:spLocks noGrp="1" noChangeArrowheads="1"/>
          </p:cNvSpPr>
          <p:nvPr>
            <p:ph type="body" idx="1"/>
          </p:nvPr>
        </p:nvSpPr>
        <p:spPr>
          <a:xfrm>
            <a:off x="412750" y="1336675"/>
            <a:ext cx="8140700" cy="4681538"/>
          </a:xfrm>
        </p:spPr>
        <p:txBody>
          <a:bodyPr/>
          <a:lstStyle/>
          <a:p>
            <a:r>
              <a:rPr lang="en-US" altLang="en-US" sz="2600"/>
              <a:t>Several jobs are kept in main memory at the same time, and the CPU is multiplexed among them</a:t>
            </a:r>
          </a:p>
          <a:p>
            <a:r>
              <a:rPr lang="en-US" altLang="en-US" sz="2800">
                <a:solidFill>
                  <a:srgbClr val="000000"/>
                </a:solidFill>
              </a:rPr>
              <a:t>A job is </a:t>
            </a:r>
            <a:r>
              <a:rPr lang="en-US" altLang="en-US" sz="2800">
                <a:solidFill>
                  <a:schemeClr val="accent2"/>
                </a:solidFill>
              </a:rPr>
              <a:t>swapped </a:t>
            </a:r>
            <a:r>
              <a:rPr lang="en-US" altLang="en-US" sz="2800">
                <a:solidFill>
                  <a:srgbClr val="000000"/>
                </a:solidFill>
              </a:rPr>
              <a:t>in and out of                   memory to the hard disk</a:t>
            </a:r>
          </a:p>
          <a:p>
            <a:r>
              <a:rPr lang="en-US" altLang="en-US" sz="2800">
                <a:solidFill>
                  <a:srgbClr val="000000"/>
                </a:solidFill>
              </a:rPr>
              <a:t>System is highly interactive;                              t  supports multiple online users</a:t>
            </a:r>
          </a:p>
          <a:p>
            <a:r>
              <a:rPr lang="en-US" altLang="en-US" sz="2800"/>
              <a:t>Examples:</a:t>
            </a:r>
            <a:r>
              <a:rPr lang="en-US" altLang="en-US" sz="2800">
                <a:solidFill>
                  <a:srgbClr val="000000"/>
                </a:solidFill>
              </a:rPr>
              <a:t> desktops, servers</a:t>
            </a:r>
            <a:endParaRPr lang="en-US" altLang="en-US" sz="2600"/>
          </a:p>
        </p:txBody>
      </p:sp>
      <p:pic>
        <p:nvPicPr>
          <p:cNvPr id="33796" name="Picture 7">
            <a:extLst>
              <a:ext uri="{FF2B5EF4-FFF2-40B4-BE49-F238E27FC236}">
                <a16:creationId xmlns:a16="http://schemas.microsoft.com/office/drawing/2014/main" id="{AA35282B-E827-4378-B54E-E8A5FD3D9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421" t="934" r="25233" b="934"/>
          <a:stretch>
            <a:fillRect/>
          </a:stretch>
        </p:blipFill>
        <p:spPr bwMode="auto">
          <a:xfrm>
            <a:off x="5868988" y="2393950"/>
            <a:ext cx="2514600" cy="40005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a:extLst>
              <a:ext uri="{FF2B5EF4-FFF2-40B4-BE49-F238E27FC236}">
                <a16:creationId xmlns:a16="http://schemas.microsoft.com/office/drawing/2014/main" id="{932D7240-C26A-4712-80F5-B30ECE0F6B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35842" name="Rectangle 1026">
            <a:extLst>
              <a:ext uri="{FF2B5EF4-FFF2-40B4-BE49-F238E27FC236}">
                <a16:creationId xmlns:a16="http://schemas.microsoft.com/office/drawing/2014/main" id="{3950974D-DC59-4033-93CB-A6FCFC53FA56}"/>
              </a:ext>
            </a:extLst>
          </p:cNvPr>
          <p:cNvSpPr>
            <a:spLocks noGrp="1" noChangeArrowheads="1"/>
          </p:cNvSpPr>
          <p:nvPr>
            <p:ph type="title"/>
          </p:nvPr>
        </p:nvSpPr>
        <p:spPr>
          <a:xfrm>
            <a:off x="520700" y="469900"/>
            <a:ext cx="8116888" cy="457200"/>
          </a:xfrm>
        </p:spPr>
        <p:txBody>
          <a:bodyPr/>
          <a:lstStyle/>
          <a:p>
            <a:r>
              <a:rPr lang="en-US" altLang="en-US"/>
              <a:t>OS Features Needed for Multiprogramming</a:t>
            </a:r>
          </a:p>
        </p:txBody>
      </p:sp>
      <p:sp>
        <p:nvSpPr>
          <p:cNvPr id="12292" name="Rectangle 1027">
            <a:extLst>
              <a:ext uri="{FF2B5EF4-FFF2-40B4-BE49-F238E27FC236}">
                <a16:creationId xmlns:a16="http://schemas.microsoft.com/office/drawing/2014/main" id="{5CC095E0-95A4-4299-B2CB-57464187DB7D}"/>
              </a:ext>
            </a:extLst>
          </p:cNvPr>
          <p:cNvSpPr>
            <a:spLocks noGrp="1" noChangeArrowheads="1"/>
          </p:cNvSpPr>
          <p:nvPr>
            <p:ph type="body" idx="1"/>
          </p:nvPr>
        </p:nvSpPr>
        <p:spPr>
          <a:xfrm>
            <a:off x="412750" y="1336675"/>
            <a:ext cx="8140700" cy="4502150"/>
          </a:xfrm>
        </p:spPr>
        <p:txBody>
          <a:bodyPr/>
          <a:lstStyle/>
          <a:p>
            <a:r>
              <a:rPr lang="en-US" altLang="en-US" sz="2800">
                <a:solidFill>
                  <a:srgbClr val="FF0000"/>
                </a:solidFill>
              </a:rPr>
              <a:t>Memory management:</a:t>
            </a:r>
            <a:r>
              <a:rPr lang="en-US" altLang="en-US" sz="2800"/>
              <a:t> To allocate memory to several jobs</a:t>
            </a:r>
          </a:p>
          <a:p>
            <a:pPr lvl="4"/>
            <a:endParaRPr lang="en-US" altLang="en-US" sz="2200"/>
          </a:p>
          <a:p>
            <a:r>
              <a:rPr lang="en-US" altLang="en-US" sz="2800">
                <a:solidFill>
                  <a:srgbClr val="FF0000"/>
                </a:solidFill>
              </a:rPr>
              <a:t>CPU scheduling:</a:t>
            </a:r>
            <a:r>
              <a:rPr lang="en-US" altLang="en-US" sz="2800"/>
              <a:t> To choose among several jobs ready to run</a:t>
            </a:r>
          </a:p>
          <a:p>
            <a:pPr lvl="4"/>
            <a:endParaRPr lang="en-US" altLang="en-US" sz="2200"/>
          </a:p>
          <a:p>
            <a:r>
              <a:rPr lang="en-US" altLang="en-US" sz="2800">
                <a:solidFill>
                  <a:srgbClr val="FF0000"/>
                </a:solidFill>
              </a:rPr>
              <a:t>I/O device scheduling:</a:t>
            </a:r>
            <a:r>
              <a:rPr lang="en-US" altLang="en-US" sz="2800"/>
              <a:t> Allocation of I/O devices to jobs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Footer Placeholder 3">
            <a:extLst>
              <a:ext uri="{FF2B5EF4-FFF2-40B4-BE49-F238E27FC236}">
                <a16:creationId xmlns:a16="http://schemas.microsoft.com/office/drawing/2014/main" id="{AE74C4AA-627C-438B-9C26-E8FFE57052E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37890" name="Rectangle 2">
            <a:extLst>
              <a:ext uri="{FF2B5EF4-FFF2-40B4-BE49-F238E27FC236}">
                <a16:creationId xmlns:a16="http://schemas.microsoft.com/office/drawing/2014/main" id="{F451E594-734E-47BE-9D4C-1D334BB4B7D2}"/>
              </a:ext>
            </a:extLst>
          </p:cNvPr>
          <p:cNvSpPr>
            <a:spLocks noGrp="1" noChangeArrowheads="1"/>
          </p:cNvSpPr>
          <p:nvPr>
            <p:ph type="title"/>
          </p:nvPr>
        </p:nvSpPr>
        <p:spPr>
          <a:xfrm>
            <a:off x="306388" y="482600"/>
            <a:ext cx="8575675" cy="457200"/>
          </a:xfrm>
        </p:spPr>
        <p:txBody>
          <a:bodyPr/>
          <a:lstStyle/>
          <a:p>
            <a:r>
              <a:rPr lang="en-US" altLang="en-US" sz="2800"/>
              <a:t>Time-Sharing Systems</a:t>
            </a:r>
            <a:r>
              <a:rPr lang="en-US" altLang="en-US"/>
              <a:t> </a:t>
            </a:r>
          </a:p>
        </p:txBody>
      </p:sp>
      <p:sp>
        <p:nvSpPr>
          <p:cNvPr id="37891" name="Rectangle 3">
            <a:extLst>
              <a:ext uri="{FF2B5EF4-FFF2-40B4-BE49-F238E27FC236}">
                <a16:creationId xmlns:a16="http://schemas.microsoft.com/office/drawing/2014/main" id="{2CB218F9-F1CC-4B61-A53A-501EAA424CF2}"/>
              </a:ext>
            </a:extLst>
          </p:cNvPr>
          <p:cNvSpPr>
            <a:spLocks noGrp="1" noChangeArrowheads="1"/>
          </p:cNvSpPr>
          <p:nvPr>
            <p:ph type="body" idx="1"/>
          </p:nvPr>
        </p:nvSpPr>
        <p:spPr>
          <a:xfrm>
            <a:off x="377825" y="1354138"/>
            <a:ext cx="8388350" cy="4730750"/>
          </a:xfrm>
        </p:spPr>
        <p:txBody>
          <a:bodyPr/>
          <a:lstStyle/>
          <a:p>
            <a:r>
              <a:rPr lang="en-US" altLang="en-US" sz="2800"/>
              <a:t>The CPU is </a:t>
            </a:r>
            <a:r>
              <a:rPr lang="en-US" altLang="en-US" sz="2800" u="sng"/>
              <a:t>multiplexed</a:t>
            </a:r>
            <a:r>
              <a:rPr lang="en-US" altLang="en-US" sz="2800"/>
              <a:t> among several jobs that are in memory</a:t>
            </a:r>
          </a:p>
          <a:p>
            <a:r>
              <a:rPr lang="en-US" altLang="en-US" sz="2800"/>
              <a:t>A job is </a:t>
            </a:r>
            <a:r>
              <a:rPr lang="en-US" altLang="en-US" sz="2800">
                <a:solidFill>
                  <a:srgbClr val="FF0000"/>
                </a:solidFill>
              </a:rPr>
              <a:t>swapped</a:t>
            </a:r>
            <a:r>
              <a:rPr lang="en-US" altLang="en-US" sz="2800"/>
              <a:t> in and out of memory to the disk</a:t>
            </a:r>
          </a:p>
          <a:p>
            <a:r>
              <a:rPr lang="en-US" altLang="en-US" sz="2800"/>
              <a:t>On-line communication between the user and the system is provided; when the operating system finishes the execution of one command, it seeks the next command from the user</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a:extLst>
              <a:ext uri="{FF2B5EF4-FFF2-40B4-BE49-F238E27FC236}">
                <a16:creationId xmlns:a16="http://schemas.microsoft.com/office/drawing/2014/main" id="{9688178C-F93C-490A-9EC1-023F4D2F3CC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39938" name="Rectangle 1026">
            <a:extLst>
              <a:ext uri="{FF2B5EF4-FFF2-40B4-BE49-F238E27FC236}">
                <a16:creationId xmlns:a16="http://schemas.microsoft.com/office/drawing/2014/main" id="{03AFF9AD-520A-4CE6-B64C-56FE5F4D5B39}"/>
              </a:ext>
            </a:extLst>
          </p:cNvPr>
          <p:cNvSpPr>
            <a:spLocks noGrp="1" noChangeArrowheads="1"/>
          </p:cNvSpPr>
          <p:nvPr>
            <p:ph type="title"/>
          </p:nvPr>
        </p:nvSpPr>
        <p:spPr/>
        <p:txBody>
          <a:bodyPr/>
          <a:lstStyle/>
          <a:p>
            <a:r>
              <a:rPr lang="en-US" altLang="en-US"/>
              <a:t>Desktop Systems</a:t>
            </a:r>
          </a:p>
        </p:txBody>
      </p:sp>
      <p:sp>
        <p:nvSpPr>
          <p:cNvPr id="39939" name="Rectangle 1027">
            <a:extLst>
              <a:ext uri="{FF2B5EF4-FFF2-40B4-BE49-F238E27FC236}">
                <a16:creationId xmlns:a16="http://schemas.microsoft.com/office/drawing/2014/main" id="{98C75E39-A6F6-4669-BDD6-FF2761FE9B90}"/>
              </a:ext>
            </a:extLst>
          </p:cNvPr>
          <p:cNvSpPr>
            <a:spLocks noGrp="1" noChangeArrowheads="1"/>
          </p:cNvSpPr>
          <p:nvPr>
            <p:ph type="body" idx="1"/>
          </p:nvPr>
        </p:nvSpPr>
        <p:spPr>
          <a:xfrm>
            <a:off x="515938" y="1516063"/>
            <a:ext cx="8118475" cy="4508500"/>
          </a:xfrm>
        </p:spPr>
        <p:txBody>
          <a:bodyPr/>
          <a:lstStyle/>
          <a:p>
            <a:pPr>
              <a:lnSpc>
                <a:spcPct val="70000"/>
              </a:lnSpc>
            </a:pPr>
            <a:r>
              <a:rPr lang="en-US" altLang="en-US" sz="2800"/>
              <a:t>Personal computers – computer system dedicated to a single user</a:t>
            </a:r>
          </a:p>
          <a:p>
            <a:pPr lvl="4">
              <a:lnSpc>
                <a:spcPct val="70000"/>
              </a:lnSpc>
            </a:pPr>
            <a:endParaRPr lang="en-US" altLang="en-US" sz="2200"/>
          </a:p>
          <a:p>
            <a:pPr>
              <a:lnSpc>
                <a:spcPct val="70000"/>
              </a:lnSpc>
            </a:pPr>
            <a:r>
              <a:rPr lang="en-US" altLang="en-US" sz="2800"/>
              <a:t>Several I/O devices – keyboard, mouse, display screens, printers, etc.</a:t>
            </a:r>
          </a:p>
          <a:p>
            <a:pPr lvl="4">
              <a:lnSpc>
                <a:spcPct val="70000"/>
              </a:lnSpc>
            </a:pPr>
            <a:endParaRPr lang="en-US" altLang="en-US" sz="2200"/>
          </a:p>
          <a:p>
            <a:pPr>
              <a:lnSpc>
                <a:spcPct val="70000"/>
              </a:lnSpc>
            </a:pPr>
            <a:r>
              <a:rPr lang="en-US" altLang="en-US" sz="2800"/>
              <a:t>User convenience and responsiveness is the main focus</a:t>
            </a:r>
          </a:p>
          <a:p>
            <a:pPr lvl="4">
              <a:lnSpc>
                <a:spcPct val="70000"/>
              </a:lnSpc>
            </a:pPr>
            <a:endParaRPr lang="en-US" altLang="en-US" sz="2200"/>
          </a:p>
          <a:p>
            <a:pPr>
              <a:lnSpc>
                <a:spcPct val="70000"/>
              </a:lnSpc>
            </a:pPr>
            <a:r>
              <a:rPr lang="en-US" altLang="en-US" sz="2800"/>
              <a:t>May run several different types of operating systems (Windows, MacOS, UNIX, Linux)</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119A32C7-8F3E-47AF-9B64-0ADF7EF298B0}"/>
              </a:ext>
            </a:extLst>
          </p:cNvPr>
          <p:cNvSpPr>
            <a:spLocks noGrp="1" noChangeArrowheads="1"/>
          </p:cNvSpPr>
          <p:nvPr>
            <p:ph type="title"/>
          </p:nvPr>
        </p:nvSpPr>
        <p:spPr>
          <a:xfrm>
            <a:off x="693738" y="495300"/>
            <a:ext cx="7824787" cy="457200"/>
          </a:xfrm>
        </p:spPr>
        <p:txBody>
          <a:bodyPr/>
          <a:lstStyle/>
          <a:p>
            <a:r>
              <a:rPr lang="en-US" altLang="en-US"/>
              <a:t>Embedded and Cyber-physical Systems</a:t>
            </a:r>
          </a:p>
        </p:txBody>
      </p:sp>
      <p:sp>
        <p:nvSpPr>
          <p:cNvPr id="41986" name="Content Placeholder 2">
            <a:extLst>
              <a:ext uri="{FF2B5EF4-FFF2-40B4-BE49-F238E27FC236}">
                <a16:creationId xmlns:a16="http://schemas.microsoft.com/office/drawing/2014/main" id="{3E73F97E-668B-43B9-9080-5FC08AD683B1}"/>
              </a:ext>
            </a:extLst>
          </p:cNvPr>
          <p:cNvSpPr>
            <a:spLocks noGrp="1" noChangeArrowheads="1"/>
          </p:cNvSpPr>
          <p:nvPr>
            <p:ph idx="1"/>
          </p:nvPr>
        </p:nvSpPr>
        <p:spPr>
          <a:xfrm>
            <a:off x="509588" y="1397000"/>
            <a:ext cx="8181975" cy="4114800"/>
          </a:xfrm>
        </p:spPr>
        <p:txBody>
          <a:bodyPr/>
          <a:lstStyle/>
          <a:p>
            <a:r>
              <a:rPr lang="en-US" altLang="en-US" sz="2800">
                <a:solidFill>
                  <a:srgbClr val="FF0000"/>
                </a:solidFill>
              </a:rPr>
              <a:t>What are they?</a:t>
            </a:r>
            <a:r>
              <a:rPr lang="en-US" altLang="en-US" sz="2800"/>
              <a:t> Physical systems whose operations are monitored and controlled by a reliable computing and communication core</a:t>
            </a:r>
          </a:p>
          <a:p>
            <a:r>
              <a:rPr lang="en-US" altLang="en-US" sz="2800">
                <a:solidFill>
                  <a:srgbClr val="FF0000"/>
                </a:solidFill>
              </a:rPr>
              <a:t>Resource constrained:</a:t>
            </a:r>
            <a:r>
              <a:rPr lang="en-US" altLang="en-US" sz="2800"/>
              <a:t> Low power, small memory, low bandwidth, etc.</a:t>
            </a:r>
          </a:p>
          <a:p>
            <a:r>
              <a:rPr lang="en-US" altLang="en-US" sz="2800">
                <a:solidFill>
                  <a:srgbClr val="FF0000"/>
                </a:solidFill>
              </a:rPr>
              <a:t>Domain-specific OSes: </a:t>
            </a:r>
            <a:r>
              <a:rPr lang="en-US" altLang="en-US" sz="2800"/>
              <a:t>Real-time, Handheld, Automotive, Avionics, Industrial Controls, Sensor networks, etc.</a:t>
            </a:r>
            <a:endParaRPr lang="en-US" altLang="en-US"/>
          </a:p>
        </p:txBody>
      </p:sp>
      <p:sp>
        <p:nvSpPr>
          <p:cNvPr id="41987" name="Footer Placeholder 3">
            <a:extLst>
              <a:ext uri="{FF2B5EF4-FFF2-40B4-BE49-F238E27FC236}">
                <a16:creationId xmlns:a16="http://schemas.microsoft.com/office/drawing/2014/main" id="{999EFCD1-F3A1-4D71-874C-F239B2A99F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pic>
        <p:nvPicPr>
          <p:cNvPr id="6" name="Picture 7">
            <a:extLst>
              <a:ext uri="{FF2B5EF4-FFF2-40B4-BE49-F238E27FC236}">
                <a16:creationId xmlns:a16="http://schemas.microsoft.com/office/drawing/2014/main" id="{769EA176-D95B-46BF-8E04-9EAD57DF1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5367338"/>
            <a:ext cx="1054100" cy="1089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41989" name="Picture 8" descr="https://lwn.net/2001/0215/rtlinux.gif">
            <a:extLst>
              <a:ext uri="{FF2B5EF4-FFF2-40B4-BE49-F238E27FC236}">
                <a16:creationId xmlns:a16="http://schemas.microsoft.com/office/drawing/2014/main" id="{75156849-A532-41FE-B924-D704B8BFC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5470525"/>
            <a:ext cx="8715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
            <a:extLst>
              <a:ext uri="{FF2B5EF4-FFF2-40B4-BE49-F238E27FC236}">
                <a16:creationId xmlns:a16="http://schemas.microsoft.com/office/drawing/2014/main" id="{628FDF52-5A64-4E99-8BBA-BB1B9FCDBD5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7288" y="5803900"/>
            <a:ext cx="151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2">
            <a:extLst>
              <a:ext uri="{FF2B5EF4-FFF2-40B4-BE49-F238E27FC236}">
                <a16:creationId xmlns:a16="http://schemas.microsoft.com/office/drawing/2014/main" id="{A13C8F22-9994-4673-B828-62F2DC99383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735638"/>
            <a:ext cx="11255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3">
            <a:extLst>
              <a:ext uri="{FF2B5EF4-FFF2-40B4-BE49-F238E27FC236}">
                <a16:creationId xmlns:a16="http://schemas.microsoft.com/office/drawing/2014/main" id="{F0262C1E-C3AD-4468-BFA6-284B8387DAA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499350" y="5692775"/>
            <a:ext cx="11826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a:extLst>
              <a:ext uri="{FF2B5EF4-FFF2-40B4-BE49-F238E27FC236}">
                <a16:creationId xmlns:a16="http://schemas.microsoft.com/office/drawing/2014/main" id="{E7C3B6D2-AF86-4024-ABFD-FCDEE38C8F4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44034" name="Rectangle 2">
            <a:extLst>
              <a:ext uri="{FF2B5EF4-FFF2-40B4-BE49-F238E27FC236}">
                <a16:creationId xmlns:a16="http://schemas.microsoft.com/office/drawing/2014/main" id="{570C0D0D-D077-4CD6-9D47-335C1B2B2B70}"/>
              </a:ext>
            </a:extLst>
          </p:cNvPr>
          <p:cNvSpPr>
            <a:spLocks noGrp="1" noChangeArrowheads="1"/>
          </p:cNvSpPr>
          <p:nvPr>
            <p:ph type="title"/>
          </p:nvPr>
        </p:nvSpPr>
        <p:spPr/>
        <p:txBody>
          <a:bodyPr/>
          <a:lstStyle/>
          <a:p>
            <a:r>
              <a:rPr lang="en-US" altLang="en-US"/>
              <a:t>Real-Time Systems</a:t>
            </a:r>
          </a:p>
        </p:txBody>
      </p:sp>
      <p:sp>
        <p:nvSpPr>
          <p:cNvPr id="44035" name="Rectangle 3">
            <a:extLst>
              <a:ext uri="{FF2B5EF4-FFF2-40B4-BE49-F238E27FC236}">
                <a16:creationId xmlns:a16="http://schemas.microsoft.com/office/drawing/2014/main" id="{5FC64C65-438F-4065-9F55-1D8953947789}"/>
              </a:ext>
            </a:extLst>
          </p:cNvPr>
          <p:cNvSpPr>
            <a:spLocks noGrp="1" noChangeArrowheads="1"/>
          </p:cNvSpPr>
          <p:nvPr>
            <p:ph type="body" idx="1"/>
          </p:nvPr>
        </p:nvSpPr>
        <p:spPr>
          <a:xfrm>
            <a:off x="515938" y="1401763"/>
            <a:ext cx="8240712" cy="4573587"/>
          </a:xfrm>
        </p:spPr>
        <p:txBody>
          <a:bodyPr/>
          <a:lstStyle/>
          <a:p>
            <a:r>
              <a:rPr lang="en-US" altLang="en-US" sz="2800"/>
              <a:t>Used as a control device in a dedicated application such as industrial controls, automotive, avionics, medical devices, etc.</a:t>
            </a:r>
          </a:p>
          <a:p>
            <a:r>
              <a:rPr lang="en-US" altLang="en-US" sz="2800">
                <a:solidFill>
                  <a:srgbClr val="FF0000"/>
                </a:solidFill>
              </a:rPr>
              <a:t>Well-defined fixed-time constraints</a:t>
            </a:r>
            <a:endParaRPr lang="en-US" altLang="en-US" sz="2800"/>
          </a:p>
          <a:p>
            <a:pPr lvl="1"/>
            <a:r>
              <a:rPr lang="en-US" altLang="en-US" sz="2800"/>
              <a:t>Job must be completed within a deadline</a:t>
            </a:r>
          </a:p>
          <a:p>
            <a:pPr lvl="1"/>
            <a:r>
              <a:rPr lang="en-US" altLang="en-US" sz="2800"/>
              <a:t>Example: Airbag control in cars</a:t>
            </a:r>
          </a:p>
          <a:p>
            <a:r>
              <a:rPr lang="en-US" altLang="en-US" sz="2800"/>
              <a:t>Example real-time OSes</a:t>
            </a:r>
          </a:p>
        </p:txBody>
      </p:sp>
      <p:pic>
        <p:nvPicPr>
          <p:cNvPr id="44036" name="Picture 6" descr="http://4.bp.blogspot.com/_EHdsQ2XSRVY/TM_Pn_ca-LI/AAAAAAAAABY/7swRkL1HMP0/s1600/lynxos.png">
            <a:extLst>
              <a:ext uri="{FF2B5EF4-FFF2-40B4-BE49-F238E27FC236}">
                <a16:creationId xmlns:a16="http://schemas.microsoft.com/office/drawing/2014/main" id="{F5781483-44A5-473A-B0E3-3320ED949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5257800"/>
            <a:ext cx="22034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8" descr="https://lwn.net/2001/0215/rtlinux.gif">
            <a:extLst>
              <a:ext uri="{FF2B5EF4-FFF2-40B4-BE49-F238E27FC236}">
                <a16:creationId xmlns:a16="http://schemas.microsoft.com/office/drawing/2014/main" id="{83E8138E-21A6-455B-BD85-C09FFD7C2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3" y="518953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1">
            <a:extLst>
              <a:ext uri="{FF2B5EF4-FFF2-40B4-BE49-F238E27FC236}">
                <a16:creationId xmlns:a16="http://schemas.microsoft.com/office/drawing/2014/main" id="{C5521267-1517-4179-B942-49CE1FB165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725" y="4919663"/>
            <a:ext cx="2560638" cy="1493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a:extLst>
              <a:ext uri="{FF2B5EF4-FFF2-40B4-BE49-F238E27FC236}">
                <a16:creationId xmlns:a16="http://schemas.microsoft.com/office/drawing/2014/main" id="{8FFDD05E-020A-45F2-BADA-5967857838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CPE205/CSC205 Operating Systems</a:t>
            </a:r>
          </a:p>
        </p:txBody>
      </p:sp>
      <p:sp>
        <p:nvSpPr>
          <p:cNvPr id="46082" name="Rectangle 2">
            <a:extLst>
              <a:ext uri="{FF2B5EF4-FFF2-40B4-BE49-F238E27FC236}">
                <a16:creationId xmlns:a16="http://schemas.microsoft.com/office/drawing/2014/main" id="{BB6D10A4-6F5C-488D-BDB9-E9CA0769FC9B}"/>
              </a:ext>
            </a:extLst>
          </p:cNvPr>
          <p:cNvSpPr>
            <a:spLocks noGrp="1" noChangeArrowheads="1"/>
          </p:cNvSpPr>
          <p:nvPr>
            <p:ph type="title"/>
          </p:nvPr>
        </p:nvSpPr>
        <p:spPr/>
        <p:txBody>
          <a:bodyPr/>
          <a:lstStyle/>
          <a:p>
            <a:r>
              <a:rPr lang="en-US" altLang="en-US"/>
              <a:t>Handheld Systems</a:t>
            </a:r>
          </a:p>
        </p:txBody>
      </p:sp>
      <p:sp>
        <p:nvSpPr>
          <p:cNvPr id="46083" name="Rectangle 3">
            <a:extLst>
              <a:ext uri="{FF2B5EF4-FFF2-40B4-BE49-F238E27FC236}">
                <a16:creationId xmlns:a16="http://schemas.microsoft.com/office/drawing/2014/main" id="{78081A6A-85E4-4CB0-BFF6-C4CA7DCC6F68}"/>
              </a:ext>
            </a:extLst>
          </p:cNvPr>
          <p:cNvSpPr>
            <a:spLocks noGrp="1" noChangeArrowheads="1"/>
          </p:cNvSpPr>
          <p:nvPr>
            <p:ph type="body" idx="1"/>
          </p:nvPr>
        </p:nvSpPr>
        <p:spPr>
          <a:xfrm>
            <a:off x="477838" y="1354138"/>
            <a:ext cx="7785100" cy="4114800"/>
          </a:xfrm>
        </p:spPr>
        <p:txBody>
          <a:bodyPr/>
          <a:lstStyle/>
          <a:p>
            <a:r>
              <a:rPr lang="en-US" altLang="en-US" sz="2800"/>
              <a:t>Mobile phones, tablets</a:t>
            </a:r>
          </a:p>
          <a:p>
            <a:r>
              <a:rPr lang="en-US" altLang="en-US" sz="2800"/>
              <a:t>Issues:</a:t>
            </a:r>
          </a:p>
          <a:p>
            <a:pPr lvl="1"/>
            <a:r>
              <a:rPr lang="en-US" altLang="en-US" sz="2800"/>
              <a:t>Limited memory</a:t>
            </a:r>
          </a:p>
          <a:p>
            <a:pPr lvl="1"/>
            <a:r>
              <a:rPr lang="en-US" altLang="en-US" sz="2800"/>
              <a:t>Slow processors</a:t>
            </a:r>
          </a:p>
          <a:p>
            <a:pPr lvl="1"/>
            <a:r>
              <a:rPr lang="en-US" altLang="en-US" sz="2800"/>
              <a:t>Small display screens</a:t>
            </a:r>
          </a:p>
          <a:p>
            <a:r>
              <a:rPr lang="en-US" altLang="en-US" sz="2800"/>
              <a:t>Popular OSes: iOS, Android, Windows Phone</a:t>
            </a:r>
          </a:p>
          <a:p>
            <a:endParaRPr lang="en-US" altLang="en-US" sz="2800"/>
          </a:p>
        </p:txBody>
      </p:sp>
      <p:pic>
        <p:nvPicPr>
          <p:cNvPr id="46084" name="Picture 6" descr="http://www.chariotgroup.com/blog/wp-content/uploads/2012/04/ios-logo.jpg">
            <a:extLst>
              <a:ext uri="{FF2B5EF4-FFF2-40B4-BE49-F238E27FC236}">
                <a16:creationId xmlns:a16="http://schemas.microsoft.com/office/drawing/2014/main" id="{FEEA50C6-2872-4BED-9256-691C4C53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63" y="4640263"/>
            <a:ext cx="1839912"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7">
            <a:extLst>
              <a:ext uri="{FF2B5EF4-FFF2-40B4-BE49-F238E27FC236}">
                <a16:creationId xmlns:a16="http://schemas.microsoft.com/office/drawing/2014/main" id="{15C69681-A480-45B9-A56B-C0F2AD127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588" y="4630738"/>
            <a:ext cx="1781175" cy="1839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46086" name="Picture 9" descr="http://img2.wikia.nocookie.net/__cb20140308061559/sonic/images/4/43/Windows_Phone_logo.png">
            <a:extLst>
              <a:ext uri="{FF2B5EF4-FFF2-40B4-BE49-F238E27FC236}">
                <a16:creationId xmlns:a16="http://schemas.microsoft.com/office/drawing/2014/main" id="{2280A4B5-A924-43E9-9CEA-7AB01ADDA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4663" y="5218113"/>
            <a:ext cx="29067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a:extLst>
              <a:ext uri="{FF2B5EF4-FFF2-40B4-BE49-F238E27FC236}">
                <a16:creationId xmlns:a16="http://schemas.microsoft.com/office/drawing/2014/main" id="{25AE696B-9491-49B2-9F63-14CADD9386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48130" name="Rectangle 2">
            <a:extLst>
              <a:ext uri="{FF2B5EF4-FFF2-40B4-BE49-F238E27FC236}">
                <a16:creationId xmlns:a16="http://schemas.microsoft.com/office/drawing/2014/main" id="{F9942310-C6B8-48B5-A7ED-952A06DA9960}"/>
              </a:ext>
            </a:extLst>
          </p:cNvPr>
          <p:cNvSpPr>
            <a:spLocks noGrp="1" noChangeArrowheads="1"/>
          </p:cNvSpPr>
          <p:nvPr>
            <p:ph type="title"/>
          </p:nvPr>
        </p:nvSpPr>
        <p:spPr/>
        <p:txBody>
          <a:bodyPr/>
          <a:lstStyle/>
          <a:p>
            <a:r>
              <a:rPr lang="en-GB" altLang="en-US"/>
              <a:t>A Dual-Core CPU Design</a:t>
            </a:r>
          </a:p>
        </p:txBody>
      </p:sp>
      <p:pic>
        <p:nvPicPr>
          <p:cNvPr id="48131" name="Picture 4" descr="1">
            <a:extLst>
              <a:ext uri="{FF2B5EF4-FFF2-40B4-BE49-F238E27FC236}">
                <a16:creationId xmlns:a16="http://schemas.microsoft.com/office/drawing/2014/main" id="{9C3ACB55-4BC1-455A-B1CC-A7EB114CB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38" y="1765300"/>
            <a:ext cx="478313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a:extLst>
              <a:ext uri="{FF2B5EF4-FFF2-40B4-BE49-F238E27FC236}">
                <a16:creationId xmlns:a16="http://schemas.microsoft.com/office/drawing/2014/main" id="{703AA5A7-5429-4586-9D9E-87F3ED89AA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50178" name="Rectangle 2">
            <a:extLst>
              <a:ext uri="{FF2B5EF4-FFF2-40B4-BE49-F238E27FC236}">
                <a16:creationId xmlns:a16="http://schemas.microsoft.com/office/drawing/2014/main" id="{6810C074-97A9-4469-A48F-1146231B9CFC}"/>
              </a:ext>
            </a:extLst>
          </p:cNvPr>
          <p:cNvSpPr>
            <a:spLocks noGrp="1" noChangeArrowheads="1"/>
          </p:cNvSpPr>
          <p:nvPr>
            <p:ph type="title"/>
          </p:nvPr>
        </p:nvSpPr>
        <p:spPr/>
        <p:txBody>
          <a:bodyPr/>
          <a:lstStyle/>
          <a:p>
            <a:r>
              <a:rPr lang="en-US" altLang="en-US"/>
              <a:t>Multiprocessor Systems</a:t>
            </a:r>
          </a:p>
        </p:txBody>
      </p:sp>
      <p:sp>
        <p:nvSpPr>
          <p:cNvPr id="50179" name="Rectangle 3">
            <a:extLst>
              <a:ext uri="{FF2B5EF4-FFF2-40B4-BE49-F238E27FC236}">
                <a16:creationId xmlns:a16="http://schemas.microsoft.com/office/drawing/2014/main" id="{E4FB49AE-ADF6-4986-A0E2-4DA8897E7982}"/>
              </a:ext>
            </a:extLst>
          </p:cNvPr>
          <p:cNvSpPr>
            <a:spLocks noGrp="1" noChangeArrowheads="1"/>
          </p:cNvSpPr>
          <p:nvPr>
            <p:ph type="body" idx="1"/>
          </p:nvPr>
        </p:nvSpPr>
        <p:spPr>
          <a:xfrm>
            <a:off x="554038" y="1284288"/>
            <a:ext cx="8034337" cy="4906962"/>
          </a:xfrm>
        </p:spPr>
        <p:txBody>
          <a:bodyPr/>
          <a:lstStyle/>
          <a:p>
            <a:r>
              <a:rPr lang="en-US" altLang="en-US" sz="2600" dirty="0"/>
              <a:t>Systems with more than one CPU, </a:t>
            </a:r>
            <a:r>
              <a:rPr lang="en-US" altLang="en-US" sz="2600" dirty="0">
                <a:solidFill>
                  <a:schemeClr val="accent2"/>
                </a:solidFill>
              </a:rPr>
              <a:t>or CPU with multiple cores (also called multi-core systems)</a:t>
            </a:r>
          </a:p>
          <a:p>
            <a:pPr lvl="4"/>
            <a:endParaRPr lang="en-US" altLang="en-US" sz="2000"/>
          </a:p>
          <a:p>
            <a:r>
              <a:rPr lang="en-US" altLang="en-US" sz="2600" i="1" dirty="0">
                <a:solidFill>
                  <a:srgbClr val="FF0000"/>
                </a:solidFill>
              </a:rPr>
              <a:t>Tightly coupled systems:</a:t>
            </a:r>
            <a:r>
              <a:rPr lang="en-US" altLang="en-US" sz="2600" dirty="0">
                <a:solidFill>
                  <a:srgbClr val="FF0000"/>
                </a:solidFill>
              </a:rPr>
              <a:t> </a:t>
            </a:r>
            <a:r>
              <a:rPr lang="en-US" altLang="en-US" sz="2600" dirty="0"/>
              <a:t>Communication usually takes place through shared memory</a:t>
            </a:r>
            <a:endParaRPr lang="en-US" altLang="en-US" sz="2600" dirty="0">
              <a:cs typeface="Helvetica"/>
            </a:endParaRPr>
          </a:p>
          <a:p>
            <a:pPr lvl="4"/>
            <a:endParaRPr lang="en-US" altLang="en-US" sz="2000"/>
          </a:p>
          <a:p>
            <a:r>
              <a:rPr lang="en-US" altLang="en-US" sz="2600" dirty="0">
                <a:solidFill>
                  <a:srgbClr val="FF0000"/>
                </a:solidFill>
              </a:rPr>
              <a:t>Advantages of such parallel systems</a:t>
            </a:r>
            <a:endParaRPr lang="en-US" altLang="en-US" sz="2600" dirty="0">
              <a:solidFill>
                <a:srgbClr val="FF0000"/>
              </a:solidFill>
              <a:cs typeface="Helvetica"/>
            </a:endParaRPr>
          </a:p>
          <a:p>
            <a:pPr lvl="1"/>
            <a:r>
              <a:rPr lang="en-US" altLang="en-US" sz="2600" dirty="0"/>
              <a:t>Increased system </a:t>
            </a:r>
            <a:r>
              <a:rPr lang="en-US" altLang="en-US" sz="2600" i="1" dirty="0"/>
              <a:t>throughput</a:t>
            </a:r>
            <a:endParaRPr lang="en-US" altLang="en-US" sz="2600" i="1" dirty="0">
              <a:cs typeface="Helvetica"/>
            </a:endParaRPr>
          </a:p>
          <a:p>
            <a:pPr lvl="1"/>
            <a:r>
              <a:rPr lang="en-US" altLang="en-US" sz="2600" dirty="0"/>
              <a:t>Economical</a:t>
            </a:r>
            <a:r>
              <a:rPr lang="en-US" altLang="en-US" sz="2600" i="1" dirty="0"/>
              <a:t> due to </a:t>
            </a:r>
            <a:r>
              <a:rPr lang="en-US" altLang="en-US" sz="2600" dirty="0"/>
              <a:t>sharing of memory and I/O devices</a:t>
            </a:r>
            <a:r>
              <a:rPr lang="en-US" altLang="en-US" sz="2600" i="1" dirty="0"/>
              <a:t> </a:t>
            </a:r>
            <a:r>
              <a:rPr lang="en-US" altLang="en-US" sz="2000" dirty="0"/>
              <a:t>(as compared to multiple single CPU systems)</a:t>
            </a:r>
            <a:endParaRPr lang="en-US" altLang="en-US" sz="2600" i="1" dirty="0"/>
          </a:p>
          <a:p>
            <a:pPr lvl="1"/>
            <a:r>
              <a:rPr lang="en-US" altLang="en-US" sz="2600" dirty="0"/>
              <a:t>Increased reliability due to redundancy</a:t>
            </a:r>
            <a:endParaRPr lang="en-US" altLang="en-US" sz="2600" dirty="0">
              <a:cs typeface="Helveti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a:extLst>
              <a:ext uri="{FF2B5EF4-FFF2-40B4-BE49-F238E27FC236}">
                <a16:creationId xmlns:a16="http://schemas.microsoft.com/office/drawing/2014/main" id="{42A50F68-AE4B-4F7F-8D85-5BA23C6332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52226" name="Rectangle 2">
            <a:extLst>
              <a:ext uri="{FF2B5EF4-FFF2-40B4-BE49-F238E27FC236}">
                <a16:creationId xmlns:a16="http://schemas.microsoft.com/office/drawing/2014/main" id="{03B6DF79-8FDB-46DA-94A4-59C8E165D99D}"/>
              </a:ext>
            </a:extLst>
          </p:cNvPr>
          <p:cNvSpPr>
            <a:spLocks noGrp="1" noChangeArrowheads="1"/>
          </p:cNvSpPr>
          <p:nvPr>
            <p:ph type="title"/>
          </p:nvPr>
        </p:nvSpPr>
        <p:spPr/>
        <p:txBody>
          <a:bodyPr/>
          <a:lstStyle/>
          <a:p>
            <a:r>
              <a:rPr lang="en-US" altLang="en-US"/>
              <a:t>Part 1:   Introduction</a:t>
            </a:r>
          </a:p>
        </p:txBody>
      </p:sp>
      <p:sp>
        <p:nvSpPr>
          <p:cNvPr id="52227" name="Rectangle 3">
            <a:extLst>
              <a:ext uri="{FF2B5EF4-FFF2-40B4-BE49-F238E27FC236}">
                <a16:creationId xmlns:a16="http://schemas.microsoft.com/office/drawing/2014/main" id="{A07A291F-1D46-4C15-8E9E-AFC801FA837F}"/>
              </a:ext>
            </a:extLst>
          </p:cNvPr>
          <p:cNvSpPr>
            <a:spLocks noGrp="1" noChangeArrowheads="1"/>
          </p:cNvSpPr>
          <p:nvPr>
            <p:ph type="body" idx="1"/>
          </p:nvPr>
        </p:nvSpPr>
        <p:spPr>
          <a:xfrm>
            <a:off x="1047750" y="1371600"/>
            <a:ext cx="7413625" cy="4484688"/>
          </a:xfrm>
        </p:spPr>
        <p:txBody>
          <a:bodyPr/>
          <a:lstStyle/>
          <a:p>
            <a:r>
              <a:rPr lang="en-US" altLang="en-US" sz="2800"/>
              <a:t>What is an Operating System (OS)?</a:t>
            </a:r>
          </a:p>
          <a:p>
            <a:r>
              <a:rPr lang="en-US" altLang="en-US" sz="2800"/>
              <a:t>Types of Computing Systems</a:t>
            </a:r>
          </a:p>
          <a:p>
            <a:r>
              <a:rPr lang="en-US" altLang="en-US" sz="2800" b="1"/>
              <a:t>Computer System Architecture (Review)</a:t>
            </a:r>
          </a:p>
          <a:p>
            <a:r>
              <a:rPr lang="en-US" altLang="en-US" sz="2800"/>
              <a:t>Operating System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a:extLst>
              <a:ext uri="{FF2B5EF4-FFF2-40B4-BE49-F238E27FC236}">
                <a16:creationId xmlns:a16="http://schemas.microsoft.com/office/drawing/2014/main" id="{ECD22A1B-BF26-4192-9078-E04195E91B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17410" name="Rectangle 2">
            <a:extLst>
              <a:ext uri="{FF2B5EF4-FFF2-40B4-BE49-F238E27FC236}">
                <a16:creationId xmlns:a16="http://schemas.microsoft.com/office/drawing/2014/main" id="{829DD57C-31F0-46ED-9ED2-79A8C2FDDC17}"/>
              </a:ext>
            </a:extLst>
          </p:cNvPr>
          <p:cNvSpPr>
            <a:spLocks noGrp="1" noChangeArrowheads="1"/>
          </p:cNvSpPr>
          <p:nvPr>
            <p:ph type="title"/>
          </p:nvPr>
        </p:nvSpPr>
        <p:spPr/>
        <p:txBody>
          <a:bodyPr/>
          <a:lstStyle/>
          <a:p>
            <a:r>
              <a:rPr lang="en-US" altLang="en-US"/>
              <a:t>What is an Operating System?</a:t>
            </a:r>
          </a:p>
        </p:txBody>
      </p:sp>
      <p:sp>
        <p:nvSpPr>
          <p:cNvPr id="3076" name="Rectangle 3">
            <a:extLst>
              <a:ext uri="{FF2B5EF4-FFF2-40B4-BE49-F238E27FC236}">
                <a16:creationId xmlns:a16="http://schemas.microsoft.com/office/drawing/2014/main" id="{55517EF8-D863-4403-BE01-376B9F03F603}"/>
              </a:ext>
            </a:extLst>
          </p:cNvPr>
          <p:cNvSpPr>
            <a:spLocks noGrp="1" noChangeArrowheads="1"/>
          </p:cNvSpPr>
          <p:nvPr>
            <p:ph type="body" idx="1"/>
          </p:nvPr>
        </p:nvSpPr>
        <p:spPr>
          <a:xfrm>
            <a:off x="468313" y="1289050"/>
            <a:ext cx="8335962" cy="4581525"/>
          </a:xfrm>
        </p:spPr>
        <p:txBody>
          <a:bodyPr/>
          <a:lstStyle/>
          <a:p>
            <a:r>
              <a:rPr lang="en-US" altLang="en-US" sz="2800"/>
              <a:t>A </a:t>
            </a:r>
            <a:r>
              <a:rPr lang="en-US" altLang="en-US" sz="2800" b="1"/>
              <a:t>program</a:t>
            </a:r>
            <a:r>
              <a:rPr lang="en-US" altLang="en-US" sz="2800"/>
              <a:t> that acts as an </a:t>
            </a:r>
            <a:r>
              <a:rPr lang="en-US" altLang="en-US" sz="2800" b="1"/>
              <a:t>intermediary</a:t>
            </a:r>
            <a:r>
              <a:rPr lang="en-US" altLang="en-US" sz="2800"/>
              <a:t> between a user and the computer hardware</a:t>
            </a:r>
          </a:p>
          <a:p>
            <a:r>
              <a:rPr lang="en-US" altLang="en-US" sz="2800">
                <a:solidFill>
                  <a:srgbClr val="FF0000"/>
                </a:solidFill>
              </a:rPr>
              <a:t>Two major goals: </a:t>
            </a:r>
            <a:r>
              <a:rPr lang="en-US" altLang="en-US" sz="2800">
                <a:solidFill>
                  <a:schemeClr val="accent2"/>
                </a:solidFill>
              </a:rPr>
              <a:t>user convenience </a:t>
            </a:r>
            <a:r>
              <a:rPr lang="en-US" altLang="en-US" sz="2800"/>
              <a:t>and </a:t>
            </a:r>
            <a:r>
              <a:rPr lang="en-US" altLang="en-US" sz="2800">
                <a:solidFill>
                  <a:schemeClr val="accent2"/>
                </a:solidFill>
              </a:rPr>
              <a:t>efficient hardware utilization</a:t>
            </a:r>
          </a:p>
          <a:p>
            <a:pPr lvl="1"/>
            <a:r>
              <a:rPr lang="en-US" altLang="en-US" sz="2800"/>
              <a:t>Hide hardware complexity </a:t>
            </a:r>
          </a:p>
          <a:p>
            <a:pPr lvl="1"/>
            <a:r>
              <a:rPr lang="en-US" altLang="en-US" sz="2800"/>
              <a:t>Use hardware in an efficient manner</a:t>
            </a:r>
          </a:p>
          <a:p>
            <a:pPr lvl="2"/>
            <a:r>
              <a:rPr lang="en-US" altLang="en-US" sz="2000"/>
              <a:t>Smart resource (e.g., Central Processing Unit (CPU), I/O devices, memory) allocation</a:t>
            </a:r>
          </a:p>
          <a:p>
            <a:r>
              <a:rPr lang="en-US" altLang="en-US" sz="2800">
                <a:solidFill>
                  <a:srgbClr val="FF0000"/>
                </a:solidFill>
              </a:rPr>
              <a:t>These two goals can be contradictory</a:t>
            </a:r>
          </a:p>
          <a:p>
            <a:pPr lvl="1"/>
            <a:r>
              <a:rPr lang="en-US" altLang="en-US" sz="2800"/>
              <a:t>Smart resource allocation may require lot of information about user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a:extLst>
              <a:ext uri="{FF2B5EF4-FFF2-40B4-BE49-F238E27FC236}">
                <a16:creationId xmlns:a16="http://schemas.microsoft.com/office/drawing/2014/main" id="{9314EE92-709A-4780-A278-24283DEE001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54274" name="Rectangle 2">
            <a:extLst>
              <a:ext uri="{FF2B5EF4-FFF2-40B4-BE49-F238E27FC236}">
                <a16:creationId xmlns:a16="http://schemas.microsoft.com/office/drawing/2014/main" id="{8FC22CFD-E01A-4052-9E04-724FCE2FDAB5}"/>
              </a:ext>
            </a:extLst>
          </p:cNvPr>
          <p:cNvSpPr>
            <a:spLocks noGrp="1" noChangeArrowheads="1"/>
          </p:cNvSpPr>
          <p:nvPr>
            <p:ph type="title"/>
          </p:nvPr>
        </p:nvSpPr>
        <p:spPr>
          <a:xfrm>
            <a:off x="744538" y="495300"/>
            <a:ext cx="7699375" cy="457200"/>
          </a:xfrm>
        </p:spPr>
        <p:txBody>
          <a:bodyPr/>
          <a:lstStyle/>
          <a:p>
            <a:r>
              <a:rPr lang="en-US" altLang="en-US"/>
              <a:t>Computer System Architecture</a:t>
            </a:r>
          </a:p>
        </p:txBody>
      </p:sp>
      <p:sp>
        <p:nvSpPr>
          <p:cNvPr id="54275" name="Rectangle 3">
            <a:extLst>
              <a:ext uri="{FF2B5EF4-FFF2-40B4-BE49-F238E27FC236}">
                <a16:creationId xmlns:a16="http://schemas.microsoft.com/office/drawing/2014/main" id="{633B60B6-724A-4071-B6FC-C557AE4843D8}"/>
              </a:ext>
            </a:extLst>
          </p:cNvPr>
          <p:cNvSpPr>
            <a:spLocks noGrp="1" noChangeArrowheads="1"/>
          </p:cNvSpPr>
          <p:nvPr>
            <p:ph type="body" idx="1"/>
          </p:nvPr>
        </p:nvSpPr>
        <p:spPr>
          <a:xfrm>
            <a:off x="725488" y="1600200"/>
            <a:ext cx="7821612" cy="4337050"/>
          </a:xfrm>
        </p:spPr>
        <p:txBody>
          <a:bodyPr/>
          <a:lstStyle/>
          <a:p>
            <a:r>
              <a:rPr lang="en-US" altLang="en-US" sz="2800"/>
              <a:t>Computer System Operation</a:t>
            </a:r>
          </a:p>
          <a:p>
            <a:pPr lvl="4"/>
            <a:endParaRPr lang="en-US" altLang="en-US" sz="2200"/>
          </a:p>
          <a:p>
            <a:r>
              <a:rPr lang="en-US" altLang="en-US" sz="2800"/>
              <a:t>Storage Hierarchy</a:t>
            </a:r>
          </a:p>
          <a:p>
            <a:pPr lvl="4"/>
            <a:endParaRPr lang="en-US" altLang="en-US" sz="2200"/>
          </a:p>
          <a:p>
            <a:r>
              <a:rPr lang="en-US" altLang="en-US" sz="2800"/>
              <a:t>Hardware Protection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a:extLst>
              <a:ext uri="{FF2B5EF4-FFF2-40B4-BE49-F238E27FC236}">
                <a16:creationId xmlns:a16="http://schemas.microsoft.com/office/drawing/2014/main" id="{7E55E42E-4F78-43BF-B6AF-04E1D92D01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56322" name="Rectangle 2">
            <a:extLst>
              <a:ext uri="{FF2B5EF4-FFF2-40B4-BE49-F238E27FC236}">
                <a16:creationId xmlns:a16="http://schemas.microsoft.com/office/drawing/2014/main" id="{4E3877EA-7BA8-4CCD-A360-668201E6CA9E}"/>
              </a:ext>
            </a:extLst>
          </p:cNvPr>
          <p:cNvSpPr>
            <a:spLocks noGrp="1" noChangeArrowheads="1"/>
          </p:cNvSpPr>
          <p:nvPr>
            <p:ph type="title"/>
          </p:nvPr>
        </p:nvSpPr>
        <p:spPr/>
        <p:txBody>
          <a:bodyPr/>
          <a:lstStyle/>
          <a:p>
            <a:r>
              <a:rPr lang="en-US" altLang="en-US"/>
              <a:t>Computer-System Operation</a:t>
            </a:r>
          </a:p>
        </p:txBody>
      </p:sp>
      <p:sp>
        <p:nvSpPr>
          <p:cNvPr id="56323" name="Rectangle 3">
            <a:extLst>
              <a:ext uri="{FF2B5EF4-FFF2-40B4-BE49-F238E27FC236}">
                <a16:creationId xmlns:a16="http://schemas.microsoft.com/office/drawing/2014/main" id="{B6C9B6BC-8401-4791-804D-9A8C885BF88B}"/>
              </a:ext>
            </a:extLst>
          </p:cNvPr>
          <p:cNvSpPr>
            <a:spLocks noGrp="1" noChangeArrowheads="1"/>
          </p:cNvSpPr>
          <p:nvPr>
            <p:ph type="body" idx="1"/>
          </p:nvPr>
        </p:nvSpPr>
        <p:spPr>
          <a:xfrm>
            <a:off x="447675" y="1655763"/>
            <a:ext cx="8281988" cy="4537075"/>
          </a:xfrm>
        </p:spPr>
        <p:txBody>
          <a:bodyPr/>
          <a:lstStyle/>
          <a:p>
            <a:r>
              <a:rPr lang="en-US" altLang="en-US" sz="2400"/>
              <a:t>I/O devices and the CPU can </a:t>
            </a:r>
            <a:r>
              <a:rPr lang="en-US" altLang="en-US" sz="2400">
                <a:solidFill>
                  <a:schemeClr val="accent2"/>
                </a:solidFill>
              </a:rPr>
              <a:t>execute concurrently</a:t>
            </a:r>
          </a:p>
          <a:p>
            <a:r>
              <a:rPr lang="en-US" altLang="en-US" sz="2400"/>
              <a:t>Each </a:t>
            </a:r>
            <a:r>
              <a:rPr lang="en-US" altLang="en-US" sz="2400">
                <a:solidFill>
                  <a:schemeClr val="accent2"/>
                </a:solidFill>
              </a:rPr>
              <a:t>device controller </a:t>
            </a:r>
            <a:r>
              <a:rPr lang="en-US" altLang="en-US" sz="2400"/>
              <a:t>is in charge of a particular device type</a:t>
            </a:r>
          </a:p>
          <a:p>
            <a:r>
              <a:rPr lang="en-US" altLang="en-US" sz="2400"/>
              <a:t>Each device controller has a local </a:t>
            </a:r>
            <a:r>
              <a:rPr lang="en-US" altLang="en-US" sz="2400">
                <a:solidFill>
                  <a:schemeClr val="accent2"/>
                </a:solidFill>
              </a:rPr>
              <a:t>buffer</a:t>
            </a:r>
          </a:p>
          <a:p>
            <a:r>
              <a:rPr lang="en-US" altLang="en-US" sz="2400"/>
              <a:t>Device controller moves data between local buffer and memory</a:t>
            </a:r>
          </a:p>
          <a:p>
            <a:r>
              <a:rPr lang="en-US" altLang="en-US" sz="2400"/>
              <a:t>Device controller informs CPU that it has finished its operation by causing an </a:t>
            </a:r>
            <a:r>
              <a:rPr lang="en-US" altLang="en-US" sz="2400" i="1">
                <a:solidFill>
                  <a:schemeClr val="accent2"/>
                </a:solidFill>
              </a:rPr>
              <a:t>interrupt</a:t>
            </a:r>
            <a:endParaRPr lang="en-US" altLang="en-US" sz="240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5">
            <a:extLst>
              <a:ext uri="{FF2B5EF4-FFF2-40B4-BE49-F238E27FC236}">
                <a16:creationId xmlns:a16="http://schemas.microsoft.com/office/drawing/2014/main" id="{C3F9D3D7-F54F-44D5-A785-AB15111F0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617663"/>
            <a:ext cx="7805738"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Footer Placeholder 2">
            <a:extLst>
              <a:ext uri="{FF2B5EF4-FFF2-40B4-BE49-F238E27FC236}">
                <a16:creationId xmlns:a16="http://schemas.microsoft.com/office/drawing/2014/main" id="{7B4E41DC-F02C-4287-8321-A003B535172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58371" name="Rectangle 2">
            <a:extLst>
              <a:ext uri="{FF2B5EF4-FFF2-40B4-BE49-F238E27FC236}">
                <a16:creationId xmlns:a16="http://schemas.microsoft.com/office/drawing/2014/main" id="{601D9511-D63A-407C-9629-A18C32FFA5C3}"/>
              </a:ext>
            </a:extLst>
          </p:cNvPr>
          <p:cNvSpPr>
            <a:spLocks noGrp="1" noChangeArrowheads="1"/>
          </p:cNvSpPr>
          <p:nvPr>
            <p:ph type="title"/>
          </p:nvPr>
        </p:nvSpPr>
        <p:spPr/>
        <p:txBody>
          <a:bodyPr/>
          <a:lstStyle/>
          <a:p>
            <a:r>
              <a:rPr lang="en-US" altLang="en-US"/>
              <a:t>Computer-System Operation</a:t>
            </a:r>
          </a:p>
        </p:txBody>
      </p:sp>
      <p:sp>
        <p:nvSpPr>
          <p:cNvPr id="6" name="Freeform 5">
            <a:extLst>
              <a:ext uri="{FF2B5EF4-FFF2-40B4-BE49-F238E27FC236}">
                <a16:creationId xmlns:a16="http://schemas.microsoft.com/office/drawing/2014/main" id="{774AE6B1-B343-4B56-AF59-934B1981EA52}"/>
              </a:ext>
            </a:extLst>
          </p:cNvPr>
          <p:cNvSpPr>
            <a:spLocks/>
          </p:cNvSpPr>
          <p:nvPr/>
        </p:nvSpPr>
        <p:spPr bwMode="auto">
          <a:xfrm>
            <a:off x="1657350" y="3871913"/>
            <a:ext cx="1120775" cy="414337"/>
          </a:xfrm>
          <a:custGeom>
            <a:avLst/>
            <a:gdLst>
              <a:gd name="T0" fmla="*/ 0 w 1119884"/>
              <a:gd name="T1" fmla="*/ 10237 h 414391"/>
              <a:gd name="T2" fmla="*/ 465564 w 1119884"/>
              <a:gd name="T3" fmla="*/ 327189 h 414391"/>
              <a:gd name="T4" fmla="*/ 772413 w 1119884"/>
              <a:gd name="T5" fmla="*/ 357864 h 414391"/>
              <a:gd name="T6" fmla="*/ 1153328 w 1119884"/>
              <a:gd name="T7" fmla="*/ 0 h 414391"/>
              <a:gd name="T8" fmla="*/ 0 60000 65536"/>
              <a:gd name="T9" fmla="*/ 0 60000 65536"/>
              <a:gd name="T10" fmla="*/ 0 60000 65536"/>
              <a:gd name="T11" fmla="*/ 0 60000 65536"/>
              <a:gd name="T12" fmla="*/ 0 w 1119884"/>
              <a:gd name="T13" fmla="*/ 0 h 414391"/>
              <a:gd name="T14" fmla="*/ 1119884 w 1119884"/>
              <a:gd name="T15" fmla="*/ 414391 h 414391"/>
            </a:gdLst>
            <a:ahLst/>
            <a:cxnLst>
              <a:cxn ang="T8">
                <a:pos x="T0" y="T1"/>
              </a:cxn>
              <a:cxn ang="T9">
                <a:pos x="T2" y="T3"/>
              </a:cxn>
              <a:cxn ang="T10">
                <a:pos x="T4" y="T5"/>
              </a:cxn>
              <a:cxn ang="T11">
                <a:pos x="T6" y="T7"/>
              </a:cxn>
            </a:cxnLst>
            <a:rect l="T12" t="T13" r="T14" b="T15"/>
            <a:pathLst>
              <a:path w="1119884" h="414391">
                <a:moveTo>
                  <a:pt x="0" y="10274"/>
                </a:moveTo>
                <a:cubicBezTo>
                  <a:pt x="163530" y="140413"/>
                  <a:pt x="327061" y="270553"/>
                  <a:pt x="452063" y="328773"/>
                </a:cubicBezTo>
                <a:cubicBezTo>
                  <a:pt x="577065" y="386993"/>
                  <a:pt x="638711" y="414391"/>
                  <a:pt x="750014" y="359596"/>
                </a:cubicBezTo>
                <a:cubicBezTo>
                  <a:pt x="861317" y="304801"/>
                  <a:pt x="990600" y="152400"/>
                  <a:pt x="1119884" y="0"/>
                </a:cubicBezTo>
              </a:path>
            </a:pathLst>
          </a:custGeom>
          <a:solidFill>
            <a:schemeClr val="bg1"/>
          </a:solidFill>
          <a:ln w="19050" cap="flat" cmpd="sng">
            <a:solidFill>
              <a:srgbClr val="FF0000"/>
            </a:solidFill>
            <a:prstDash val="solid"/>
            <a:round/>
            <a:headEnd type="triangle" w="med" len="med"/>
            <a:tailEnd type="triangle" w="med" len="med"/>
          </a:ln>
        </p:spPr>
        <p:txBody>
          <a:bodyPr wrap="none" anchor="ctr"/>
          <a:lstStyle/>
          <a:p>
            <a:endParaRPr lang="en-US"/>
          </a:p>
        </p:txBody>
      </p:sp>
      <p:sp>
        <p:nvSpPr>
          <p:cNvPr id="10" name="TextBox 9">
            <a:extLst>
              <a:ext uri="{FF2B5EF4-FFF2-40B4-BE49-F238E27FC236}">
                <a16:creationId xmlns:a16="http://schemas.microsoft.com/office/drawing/2014/main" id="{C58923E0-B572-438F-BDE9-99E24C2797CA}"/>
              </a:ext>
            </a:extLst>
          </p:cNvPr>
          <p:cNvSpPr txBox="1"/>
          <p:nvPr/>
        </p:nvSpPr>
        <p:spPr>
          <a:xfrm>
            <a:off x="2805113" y="3786188"/>
            <a:ext cx="728662" cy="339725"/>
          </a:xfrm>
          <a:prstGeom prst="rect">
            <a:avLst/>
          </a:prstGeom>
          <a:solidFill>
            <a:schemeClr val="bg2">
              <a:lumMod val="60000"/>
              <a:lumOff val="40000"/>
            </a:schemeClr>
          </a:solidFill>
          <a:ln w="12700">
            <a:solidFill>
              <a:schemeClr val="tx1"/>
            </a:solidFill>
          </a:ln>
        </p:spPr>
        <p:txBody>
          <a:bodyPr wrap="none">
            <a:spAutoFit/>
          </a:bodyPr>
          <a:lstStyle/>
          <a:p>
            <a:pPr algn="ctr">
              <a:defRPr/>
            </a:pPr>
            <a:r>
              <a:rPr lang="en-US" sz="1600" dirty="0">
                <a:solidFill>
                  <a:schemeClr val="tx1">
                    <a:lumMod val="95000"/>
                    <a:lumOff val="5000"/>
                  </a:schemeClr>
                </a:solidFill>
              </a:rPr>
              <a:t>Buffer</a:t>
            </a:r>
          </a:p>
        </p:txBody>
      </p:sp>
      <p:sp>
        <p:nvSpPr>
          <p:cNvPr id="11" name="TextBox 10">
            <a:extLst>
              <a:ext uri="{FF2B5EF4-FFF2-40B4-BE49-F238E27FC236}">
                <a16:creationId xmlns:a16="http://schemas.microsoft.com/office/drawing/2014/main" id="{FBD5B21F-997C-40BE-866F-B7E7E533BC1F}"/>
              </a:ext>
            </a:extLst>
          </p:cNvPr>
          <p:cNvSpPr txBox="1"/>
          <p:nvPr/>
        </p:nvSpPr>
        <p:spPr>
          <a:xfrm>
            <a:off x="5265738" y="3727450"/>
            <a:ext cx="728662" cy="339725"/>
          </a:xfrm>
          <a:prstGeom prst="rect">
            <a:avLst/>
          </a:prstGeom>
          <a:solidFill>
            <a:schemeClr val="bg2">
              <a:lumMod val="60000"/>
              <a:lumOff val="40000"/>
            </a:schemeClr>
          </a:solidFill>
          <a:ln w="12700">
            <a:solidFill>
              <a:schemeClr val="tx1"/>
            </a:solidFill>
          </a:ln>
        </p:spPr>
        <p:txBody>
          <a:bodyPr wrap="none">
            <a:spAutoFit/>
          </a:bodyPr>
          <a:lstStyle/>
          <a:p>
            <a:pPr algn="ctr">
              <a:defRPr/>
            </a:pPr>
            <a:r>
              <a:rPr lang="en-US" sz="1600" dirty="0">
                <a:solidFill>
                  <a:schemeClr val="tx1">
                    <a:lumMod val="95000"/>
                    <a:lumOff val="5000"/>
                  </a:schemeClr>
                </a:solidFill>
              </a:rPr>
              <a:t>Buffer</a:t>
            </a:r>
          </a:p>
        </p:txBody>
      </p:sp>
      <p:sp>
        <p:nvSpPr>
          <p:cNvPr id="12" name="TextBox 11">
            <a:extLst>
              <a:ext uri="{FF2B5EF4-FFF2-40B4-BE49-F238E27FC236}">
                <a16:creationId xmlns:a16="http://schemas.microsoft.com/office/drawing/2014/main" id="{D4D61B1B-E6E7-4E90-8269-03C797AB47CF}"/>
              </a:ext>
            </a:extLst>
          </p:cNvPr>
          <p:cNvSpPr txBox="1"/>
          <p:nvPr/>
        </p:nvSpPr>
        <p:spPr>
          <a:xfrm>
            <a:off x="7389813" y="3738563"/>
            <a:ext cx="728662" cy="339725"/>
          </a:xfrm>
          <a:prstGeom prst="rect">
            <a:avLst/>
          </a:prstGeom>
          <a:solidFill>
            <a:schemeClr val="bg2">
              <a:lumMod val="60000"/>
              <a:lumOff val="40000"/>
            </a:schemeClr>
          </a:solidFill>
          <a:ln w="12700">
            <a:solidFill>
              <a:schemeClr val="tx1"/>
            </a:solidFill>
          </a:ln>
        </p:spPr>
        <p:txBody>
          <a:bodyPr wrap="none">
            <a:spAutoFit/>
          </a:bodyPr>
          <a:lstStyle/>
          <a:p>
            <a:pPr algn="ctr">
              <a:defRPr/>
            </a:pPr>
            <a:r>
              <a:rPr lang="en-US" sz="1600" dirty="0">
                <a:solidFill>
                  <a:schemeClr val="tx1">
                    <a:lumMod val="95000"/>
                    <a:lumOff val="5000"/>
                  </a:schemeClr>
                </a:solidFill>
              </a:rPr>
              <a:t>Buffer</a:t>
            </a:r>
          </a:p>
        </p:txBody>
      </p:sp>
      <p:sp>
        <p:nvSpPr>
          <p:cNvPr id="13" name="Explosion 1 12">
            <a:extLst>
              <a:ext uri="{FF2B5EF4-FFF2-40B4-BE49-F238E27FC236}">
                <a16:creationId xmlns:a16="http://schemas.microsoft.com/office/drawing/2014/main" id="{72BE8411-A6B7-4C14-84CA-0C3B9CB04CB0}"/>
              </a:ext>
            </a:extLst>
          </p:cNvPr>
          <p:cNvSpPr/>
          <p:nvPr/>
        </p:nvSpPr>
        <p:spPr bwMode="auto">
          <a:xfrm>
            <a:off x="6288088" y="4014788"/>
            <a:ext cx="1649412" cy="1122362"/>
          </a:xfrm>
          <a:prstGeom prst="irregularSeal1">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r>
              <a:rPr lang="en-US" dirty="0"/>
              <a:t>Interrupt</a:t>
            </a:r>
          </a:p>
        </p:txBody>
      </p:sp>
      <p:sp>
        <p:nvSpPr>
          <p:cNvPr id="2" name="TextBox 1">
            <a:extLst>
              <a:ext uri="{FF2B5EF4-FFF2-40B4-BE49-F238E27FC236}">
                <a16:creationId xmlns:a16="http://schemas.microsoft.com/office/drawing/2014/main" id="{20966426-5080-4DCE-871D-A8056207602C}"/>
              </a:ext>
            </a:extLst>
          </p:cNvPr>
          <p:cNvSpPr txBox="1"/>
          <p:nvPr/>
        </p:nvSpPr>
        <p:spPr>
          <a:xfrm>
            <a:off x="1474788" y="4298950"/>
            <a:ext cx="582612" cy="368300"/>
          </a:xfrm>
          <a:prstGeom prst="rect">
            <a:avLst/>
          </a:prstGeom>
          <a:solidFill>
            <a:schemeClr val="bg1">
              <a:lumMod val="85000"/>
            </a:schemeClr>
          </a:solidFill>
        </p:spPr>
        <p:txBody>
          <a:bodyPr wrap="none">
            <a:spAutoFit/>
          </a:bodyPr>
          <a:lstStyle/>
          <a:p>
            <a:pPr algn="ctr">
              <a:defRPr/>
            </a:pPr>
            <a:r>
              <a:rPr lang="en-US" dirty="0"/>
              <a:t>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a:extLst>
              <a:ext uri="{FF2B5EF4-FFF2-40B4-BE49-F238E27FC236}">
                <a16:creationId xmlns:a16="http://schemas.microsoft.com/office/drawing/2014/main" id="{39447D2A-6E17-457B-A64F-DE157C3375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60418" name="Rectangle 2">
            <a:extLst>
              <a:ext uri="{FF2B5EF4-FFF2-40B4-BE49-F238E27FC236}">
                <a16:creationId xmlns:a16="http://schemas.microsoft.com/office/drawing/2014/main" id="{D7F2B849-6EC6-4112-8068-1340A82DC642}"/>
              </a:ext>
            </a:extLst>
          </p:cNvPr>
          <p:cNvSpPr>
            <a:spLocks noGrp="1" noChangeArrowheads="1"/>
          </p:cNvSpPr>
          <p:nvPr>
            <p:ph type="title"/>
          </p:nvPr>
        </p:nvSpPr>
        <p:spPr/>
        <p:txBody>
          <a:bodyPr/>
          <a:lstStyle/>
          <a:p>
            <a:r>
              <a:rPr lang="en-US" altLang="en-US"/>
              <a:t>Common Functions of Interrupts</a:t>
            </a:r>
          </a:p>
        </p:txBody>
      </p:sp>
      <p:sp>
        <p:nvSpPr>
          <p:cNvPr id="25604" name="Rectangle 3">
            <a:extLst>
              <a:ext uri="{FF2B5EF4-FFF2-40B4-BE49-F238E27FC236}">
                <a16:creationId xmlns:a16="http://schemas.microsoft.com/office/drawing/2014/main" id="{AF0E35E0-A294-4700-8AEC-6B83D3DFF326}"/>
              </a:ext>
            </a:extLst>
          </p:cNvPr>
          <p:cNvSpPr>
            <a:spLocks noGrp="1" noChangeArrowheads="1"/>
          </p:cNvSpPr>
          <p:nvPr>
            <p:ph type="body" idx="1"/>
          </p:nvPr>
        </p:nvSpPr>
        <p:spPr>
          <a:xfrm>
            <a:off x="430213" y="1160463"/>
            <a:ext cx="8212137" cy="4873625"/>
          </a:xfrm>
        </p:spPr>
        <p:txBody>
          <a:bodyPr/>
          <a:lstStyle/>
          <a:p>
            <a:pPr>
              <a:spcBef>
                <a:spcPts val="600"/>
              </a:spcBef>
            </a:pPr>
            <a:r>
              <a:rPr lang="en-US" altLang="en-US" sz="2400"/>
              <a:t>An interrupt transfers control to the </a:t>
            </a:r>
            <a:r>
              <a:rPr lang="en-US" altLang="en-US" sz="2400">
                <a:solidFill>
                  <a:schemeClr val="accent2"/>
                </a:solidFill>
              </a:rPr>
              <a:t>interrupt service routine</a:t>
            </a:r>
            <a:r>
              <a:rPr lang="en-US" altLang="en-US" sz="2400"/>
              <a:t> generally through the </a:t>
            </a:r>
            <a:r>
              <a:rPr lang="en-US" altLang="en-US" sz="2400" i="1">
                <a:solidFill>
                  <a:schemeClr val="accent2"/>
                </a:solidFill>
              </a:rPr>
              <a:t>interrupt vector</a:t>
            </a:r>
            <a:r>
              <a:rPr lang="en-US" altLang="en-US" sz="2400"/>
              <a:t>, which contains the addresses of all the service routines</a:t>
            </a:r>
          </a:p>
          <a:p>
            <a:pPr lvl="4">
              <a:spcBef>
                <a:spcPts val="600"/>
              </a:spcBef>
            </a:pPr>
            <a:endParaRPr lang="en-US" altLang="en-US"/>
          </a:p>
          <a:p>
            <a:pPr>
              <a:spcBef>
                <a:spcPts val="600"/>
              </a:spcBef>
            </a:pPr>
            <a:r>
              <a:rPr lang="en-US" altLang="en-US" sz="2400"/>
              <a:t>Incoming interrupts are </a:t>
            </a:r>
            <a:r>
              <a:rPr lang="en-US" altLang="en-US" sz="2400" i="1">
                <a:solidFill>
                  <a:schemeClr val="accent2"/>
                </a:solidFill>
              </a:rPr>
              <a:t>disabled</a:t>
            </a:r>
            <a:r>
              <a:rPr lang="en-US" altLang="en-US" sz="2400">
                <a:solidFill>
                  <a:schemeClr val="accent2"/>
                </a:solidFill>
              </a:rPr>
              <a:t> </a:t>
            </a:r>
            <a:r>
              <a:rPr lang="en-US" altLang="en-US" sz="2400"/>
              <a:t>while another interrupt is being processed to prevent any </a:t>
            </a:r>
            <a:r>
              <a:rPr lang="en-US" altLang="en-US" sz="2400" i="1"/>
              <a:t>loss of interrupts</a:t>
            </a:r>
            <a:endParaRPr lang="en-US" altLang="en-US" sz="2400"/>
          </a:p>
          <a:p>
            <a:pPr lvl="4">
              <a:spcBef>
                <a:spcPts val="600"/>
              </a:spcBef>
            </a:pPr>
            <a:endParaRPr lang="en-US" altLang="en-US"/>
          </a:p>
          <a:p>
            <a:pPr>
              <a:spcBef>
                <a:spcPts val="600"/>
              </a:spcBef>
            </a:pPr>
            <a:r>
              <a:rPr lang="en-US" altLang="en-US" sz="2400"/>
              <a:t>A </a:t>
            </a:r>
            <a:r>
              <a:rPr lang="en-US" altLang="en-US" sz="2400" i="1">
                <a:solidFill>
                  <a:schemeClr val="accent2"/>
                </a:solidFill>
              </a:rPr>
              <a:t>trap</a:t>
            </a:r>
            <a:r>
              <a:rPr lang="en-US" altLang="en-US" sz="2400">
                <a:solidFill>
                  <a:schemeClr val="accent2"/>
                </a:solidFill>
              </a:rPr>
              <a:t> </a:t>
            </a:r>
            <a:r>
              <a:rPr lang="en-US" altLang="en-US" sz="2400"/>
              <a:t>is a CPU generated interrupt caused either by a software error or request</a:t>
            </a:r>
          </a:p>
          <a:p>
            <a:pPr lvl="1">
              <a:spcBef>
                <a:spcPts val="600"/>
              </a:spcBef>
            </a:pPr>
            <a:r>
              <a:rPr lang="en-US" altLang="en-US" sz="2200"/>
              <a:t>Unhandled exceptions in user program</a:t>
            </a:r>
          </a:p>
          <a:p>
            <a:pPr lvl="4">
              <a:spcBef>
                <a:spcPts val="600"/>
              </a:spcBef>
            </a:pPr>
            <a:endParaRPr lang="en-US" altLang="en-US" sz="1600"/>
          </a:p>
          <a:p>
            <a:pPr>
              <a:spcBef>
                <a:spcPts val="600"/>
              </a:spcBef>
            </a:pPr>
            <a:r>
              <a:rPr lang="en-US" altLang="en-US" sz="2400">
                <a:solidFill>
                  <a:srgbClr val="FF0000"/>
                </a:solidFill>
              </a:rPr>
              <a:t>An operating system is typically </a:t>
            </a:r>
            <a:r>
              <a:rPr lang="en-US" altLang="en-US" sz="2400" i="1">
                <a:solidFill>
                  <a:srgbClr val="FF0000"/>
                </a:solidFill>
              </a:rPr>
              <a:t>interrupt</a:t>
            </a:r>
            <a:r>
              <a:rPr lang="en-US" altLang="en-US" sz="2400">
                <a:solidFill>
                  <a:srgbClr val="FF0000"/>
                </a:solidFill>
              </a:rPr>
              <a:t> driven</a:t>
            </a:r>
          </a:p>
          <a:p>
            <a:pPr lvl="1">
              <a:spcBef>
                <a:spcPts val="600"/>
              </a:spcBef>
            </a:pPr>
            <a:r>
              <a:rPr lang="en-US" altLang="en-US" sz="2200"/>
              <a:t>If the OS is </a:t>
            </a:r>
            <a:r>
              <a:rPr lang="en-US" altLang="en-US" sz="2200" u="sng"/>
              <a:t>not</a:t>
            </a:r>
            <a:r>
              <a:rPr lang="en-US" altLang="en-US" sz="2200"/>
              <a:t> interrupt driven, it would be required to poll for task/event completions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a:extLst>
              <a:ext uri="{FF2B5EF4-FFF2-40B4-BE49-F238E27FC236}">
                <a16:creationId xmlns:a16="http://schemas.microsoft.com/office/drawing/2014/main" id="{73DEF8E2-8868-4B01-BEFB-38E404A75A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62466" name="Rectangle 2">
            <a:extLst>
              <a:ext uri="{FF2B5EF4-FFF2-40B4-BE49-F238E27FC236}">
                <a16:creationId xmlns:a16="http://schemas.microsoft.com/office/drawing/2014/main" id="{76A15963-AF53-4C25-99FD-5829923A7AE1}"/>
              </a:ext>
            </a:extLst>
          </p:cNvPr>
          <p:cNvSpPr>
            <a:spLocks noGrp="1" noChangeArrowheads="1"/>
          </p:cNvSpPr>
          <p:nvPr>
            <p:ph type="title"/>
          </p:nvPr>
        </p:nvSpPr>
        <p:spPr/>
        <p:txBody>
          <a:bodyPr/>
          <a:lstStyle/>
          <a:p>
            <a:r>
              <a:rPr lang="en-US" altLang="en-US"/>
              <a:t>Interrupt Handling</a:t>
            </a:r>
          </a:p>
        </p:txBody>
      </p:sp>
      <p:sp>
        <p:nvSpPr>
          <p:cNvPr id="62467" name="Rectangle 3">
            <a:extLst>
              <a:ext uri="{FF2B5EF4-FFF2-40B4-BE49-F238E27FC236}">
                <a16:creationId xmlns:a16="http://schemas.microsoft.com/office/drawing/2014/main" id="{73A31AE4-117B-4F5C-949E-706CC40A05F1}"/>
              </a:ext>
            </a:extLst>
          </p:cNvPr>
          <p:cNvSpPr>
            <a:spLocks noGrp="1" noChangeArrowheads="1"/>
          </p:cNvSpPr>
          <p:nvPr>
            <p:ph type="body" idx="1"/>
          </p:nvPr>
        </p:nvSpPr>
        <p:spPr>
          <a:xfrm>
            <a:off x="447675" y="1655763"/>
            <a:ext cx="8281988" cy="4537075"/>
          </a:xfrm>
        </p:spPr>
        <p:txBody>
          <a:bodyPr/>
          <a:lstStyle/>
          <a:p>
            <a:r>
              <a:rPr lang="en-US" altLang="en-US" sz="2400"/>
              <a:t>The operating system preserves the state of the CPU by storing registers and the program counter</a:t>
            </a:r>
          </a:p>
          <a:p>
            <a:pPr lvl="1"/>
            <a:r>
              <a:rPr lang="en-US" altLang="en-US" sz="2400"/>
              <a:t>Also called a </a:t>
            </a:r>
            <a:r>
              <a:rPr lang="en-US" altLang="en-US" sz="2400" i="1">
                <a:solidFill>
                  <a:schemeClr val="accent2"/>
                </a:solidFill>
              </a:rPr>
              <a:t>context switch</a:t>
            </a:r>
          </a:p>
          <a:p>
            <a:pPr lvl="4"/>
            <a:endParaRPr lang="en-US" altLang="en-US"/>
          </a:p>
          <a:p>
            <a:r>
              <a:rPr lang="en-US" altLang="en-US" sz="2400"/>
              <a:t>It then determines which type of interrupt has occurred</a:t>
            </a:r>
          </a:p>
          <a:p>
            <a:pPr lvl="1"/>
            <a:r>
              <a:rPr lang="en-US" altLang="en-US" sz="2400"/>
              <a:t>Separate segments of code determine what action should be taken for each type of interrupt</a:t>
            </a:r>
          </a:p>
          <a:p>
            <a:pPr lvl="4"/>
            <a:endParaRPr lang="en-US" altLang="en-US"/>
          </a:p>
          <a:p>
            <a:r>
              <a:rPr lang="en-US" altLang="en-US" sz="2400"/>
              <a:t>Based on the interrupt type, it identifies the appropriate </a:t>
            </a:r>
            <a:r>
              <a:rPr lang="en-US" altLang="en-US" sz="2400" i="1">
                <a:solidFill>
                  <a:schemeClr val="accent2"/>
                </a:solidFill>
              </a:rPr>
              <a:t>interrupt service routine</a:t>
            </a:r>
            <a:r>
              <a:rPr lang="en-US" altLang="en-US" sz="2400">
                <a:solidFill>
                  <a:schemeClr val="accent2"/>
                </a:solidFill>
              </a:rPr>
              <a:t> </a:t>
            </a:r>
            <a:r>
              <a:rPr lang="en-US" altLang="en-US" sz="2400"/>
              <a:t>to execute</a:t>
            </a:r>
          </a:p>
          <a:p>
            <a:pPr lvl="1"/>
            <a:r>
              <a:rPr lang="en-US" altLang="en-US" sz="2400"/>
              <a:t>Obtained from the </a:t>
            </a:r>
            <a:r>
              <a:rPr lang="en-US" altLang="en-US" sz="2400" i="1">
                <a:solidFill>
                  <a:schemeClr val="accent2"/>
                </a:solidFill>
              </a:rPr>
              <a:t>interrupt vector table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6B199212-619E-47F5-97A3-90A17132397D}"/>
              </a:ext>
            </a:extLst>
          </p:cNvPr>
          <p:cNvSpPr>
            <a:spLocks noGrp="1" noChangeArrowheads="1"/>
          </p:cNvSpPr>
          <p:nvPr>
            <p:ph type="title"/>
          </p:nvPr>
        </p:nvSpPr>
        <p:spPr/>
        <p:txBody>
          <a:bodyPr/>
          <a:lstStyle/>
          <a:p>
            <a:r>
              <a:rPr lang="en-US" altLang="en-US"/>
              <a:t>Interrupt-Driven I/O Timeline</a:t>
            </a:r>
          </a:p>
        </p:txBody>
      </p:sp>
      <p:pic>
        <p:nvPicPr>
          <p:cNvPr id="64514" name="Picture 3">
            <a:extLst>
              <a:ext uri="{FF2B5EF4-FFF2-40B4-BE49-F238E27FC236}">
                <a16:creationId xmlns:a16="http://schemas.microsoft.com/office/drawing/2014/main" id="{E8207A2D-C4CB-4A00-AA44-4BA4DF26B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3" t="18321" r="572" b="18321"/>
          <a:stretch>
            <a:fillRect/>
          </a:stretch>
        </p:blipFill>
        <p:spPr bwMode="auto">
          <a:xfrm>
            <a:off x="823913" y="1739900"/>
            <a:ext cx="7496175" cy="3609975"/>
          </a:xfrm>
          <a:prstGeom prst="rect">
            <a:avLst/>
          </a:prstGeom>
          <a:noFill/>
          <a:ln w="38100" cmpd="dbl">
            <a:solidFill>
              <a:srgbClr val="CC6600">
                <a:alpha val="0"/>
              </a:srgbClr>
            </a:solidFill>
            <a:miter lim="800000"/>
            <a:headEnd/>
            <a:tailEnd/>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DD406C2-DC96-4AAC-AF60-C2AC052A8B84}"/>
              </a:ext>
            </a:extLst>
          </p:cNvPr>
          <p:cNvCxnSpPr>
            <a:cxnSpLocks noChangeShapeType="1"/>
          </p:cNvCxnSpPr>
          <p:nvPr/>
        </p:nvCxnSpPr>
        <p:spPr bwMode="auto">
          <a:xfrm rot="5400000">
            <a:off x="1616869" y="3344069"/>
            <a:ext cx="303053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5">
            <a:extLst>
              <a:ext uri="{FF2B5EF4-FFF2-40B4-BE49-F238E27FC236}">
                <a16:creationId xmlns:a16="http://schemas.microsoft.com/office/drawing/2014/main" id="{D0FA0C8A-AC8C-4945-B9EF-AD4126C939D6}"/>
              </a:ext>
            </a:extLst>
          </p:cNvPr>
          <p:cNvCxnSpPr>
            <a:cxnSpLocks noChangeShapeType="1"/>
          </p:cNvCxnSpPr>
          <p:nvPr/>
        </p:nvCxnSpPr>
        <p:spPr bwMode="auto">
          <a:xfrm rot="5400000">
            <a:off x="3022600" y="3378201"/>
            <a:ext cx="30321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64517" name="Straight Arrow Connector 2">
            <a:extLst>
              <a:ext uri="{FF2B5EF4-FFF2-40B4-BE49-F238E27FC236}">
                <a16:creationId xmlns:a16="http://schemas.microsoft.com/office/drawing/2014/main" id="{1B3BF320-6225-4789-81A6-7754C420D16A}"/>
              </a:ext>
            </a:extLst>
          </p:cNvPr>
          <p:cNvCxnSpPr>
            <a:cxnSpLocks noChangeShapeType="1"/>
          </p:cNvCxnSpPr>
          <p:nvPr/>
        </p:nvCxnSpPr>
        <p:spPr bwMode="auto">
          <a:xfrm flipH="1">
            <a:off x="2908300" y="1828800"/>
            <a:ext cx="44450" cy="479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4518" name="TextBox 3">
            <a:extLst>
              <a:ext uri="{FF2B5EF4-FFF2-40B4-BE49-F238E27FC236}">
                <a16:creationId xmlns:a16="http://schemas.microsoft.com/office/drawing/2014/main" id="{40EB4612-54DE-4959-8D28-C6D3C86F1127}"/>
              </a:ext>
            </a:extLst>
          </p:cNvPr>
          <p:cNvSpPr txBox="1">
            <a:spLocks noChangeArrowheads="1"/>
          </p:cNvSpPr>
          <p:nvPr/>
        </p:nvSpPr>
        <p:spPr bwMode="auto">
          <a:xfrm>
            <a:off x="2625725" y="1603375"/>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Job 1</a:t>
            </a:r>
          </a:p>
        </p:txBody>
      </p:sp>
      <p:cxnSp>
        <p:nvCxnSpPr>
          <p:cNvPr id="9" name="Straight Arrow Connector 8">
            <a:extLst>
              <a:ext uri="{FF2B5EF4-FFF2-40B4-BE49-F238E27FC236}">
                <a16:creationId xmlns:a16="http://schemas.microsoft.com/office/drawing/2014/main" id="{174646F2-02C2-4FC1-B001-1BB0B51504DF}"/>
              </a:ext>
            </a:extLst>
          </p:cNvPr>
          <p:cNvCxnSpPr>
            <a:cxnSpLocks noChangeShapeType="1"/>
          </p:cNvCxnSpPr>
          <p:nvPr/>
        </p:nvCxnSpPr>
        <p:spPr bwMode="auto">
          <a:xfrm flipH="1">
            <a:off x="3781425" y="1854200"/>
            <a:ext cx="44450" cy="479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9">
            <a:extLst>
              <a:ext uri="{FF2B5EF4-FFF2-40B4-BE49-F238E27FC236}">
                <a16:creationId xmlns:a16="http://schemas.microsoft.com/office/drawing/2014/main" id="{14022AB7-1C3C-49E1-92A8-104029EED03F}"/>
              </a:ext>
            </a:extLst>
          </p:cNvPr>
          <p:cNvSpPr txBox="1">
            <a:spLocks noChangeArrowheads="1"/>
          </p:cNvSpPr>
          <p:nvPr/>
        </p:nvSpPr>
        <p:spPr bwMode="auto">
          <a:xfrm>
            <a:off x="3498850" y="1628775"/>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Job 2</a:t>
            </a:r>
          </a:p>
        </p:txBody>
      </p:sp>
      <p:cxnSp>
        <p:nvCxnSpPr>
          <p:cNvPr id="11" name="Straight Arrow Connector 10">
            <a:extLst>
              <a:ext uri="{FF2B5EF4-FFF2-40B4-BE49-F238E27FC236}">
                <a16:creationId xmlns:a16="http://schemas.microsoft.com/office/drawing/2014/main" id="{B9C9C798-5BA0-4295-96EE-FC8474139DA0}"/>
              </a:ext>
            </a:extLst>
          </p:cNvPr>
          <p:cNvCxnSpPr>
            <a:cxnSpLocks noChangeShapeType="1"/>
            <a:stCxn id="12" idx="2"/>
          </p:cNvCxnSpPr>
          <p:nvPr/>
        </p:nvCxnSpPr>
        <p:spPr bwMode="auto">
          <a:xfrm flipH="1">
            <a:off x="4854575" y="2124075"/>
            <a:ext cx="350838" cy="7540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5F3ED338-B823-4CC2-B8CE-1DEE1AEAFC8A}"/>
              </a:ext>
            </a:extLst>
          </p:cNvPr>
          <p:cNvSpPr txBox="1">
            <a:spLocks noChangeArrowheads="1"/>
          </p:cNvSpPr>
          <p:nvPr/>
        </p:nvSpPr>
        <p:spPr bwMode="auto">
          <a:xfrm>
            <a:off x="4946650" y="1755775"/>
            <a:ext cx="517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par>
                                <p:cTn id="19" presetID="4" presetClass="exit" presetSubtype="16" fill="hold" nodeType="withEffect">
                                  <p:stCondLst>
                                    <p:cond delay="0"/>
                                  </p:stCondLst>
                                  <p:childTnLst>
                                    <p:animEffect transition="out" filter="box(in)">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a:extLst>
              <a:ext uri="{FF2B5EF4-FFF2-40B4-BE49-F238E27FC236}">
                <a16:creationId xmlns:a16="http://schemas.microsoft.com/office/drawing/2014/main" id="{9AAFDDB2-7842-4D39-B479-C4718F00DE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66562" name="Rectangle 2">
            <a:extLst>
              <a:ext uri="{FF2B5EF4-FFF2-40B4-BE49-F238E27FC236}">
                <a16:creationId xmlns:a16="http://schemas.microsoft.com/office/drawing/2014/main" id="{CD3CF0DA-05CC-4408-801F-5C2F8A935067}"/>
              </a:ext>
            </a:extLst>
          </p:cNvPr>
          <p:cNvSpPr>
            <a:spLocks noGrp="1" noChangeArrowheads="1"/>
          </p:cNvSpPr>
          <p:nvPr>
            <p:ph type="title"/>
          </p:nvPr>
        </p:nvSpPr>
        <p:spPr>
          <a:xfrm>
            <a:off x="927100" y="458788"/>
            <a:ext cx="7332663" cy="457200"/>
          </a:xfrm>
        </p:spPr>
        <p:txBody>
          <a:bodyPr/>
          <a:lstStyle/>
          <a:p>
            <a:r>
              <a:rPr lang="en-US" altLang="en-US"/>
              <a:t>Direct Memory Access (DMA)</a:t>
            </a:r>
          </a:p>
        </p:txBody>
      </p:sp>
      <p:sp>
        <p:nvSpPr>
          <p:cNvPr id="25604" name="Rectangle 3">
            <a:extLst>
              <a:ext uri="{FF2B5EF4-FFF2-40B4-BE49-F238E27FC236}">
                <a16:creationId xmlns:a16="http://schemas.microsoft.com/office/drawing/2014/main" id="{02232090-A0E8-4F55-90B9-759125BAC261}"/>
              </a:ext>
            </a:extLst>
          </p:cNvPr>
          <p:cNvSpPr>
            <a:spLocks noGrp="1" noChangeArrowheads="1"/>
          </p:cNvSpPr>
          <p:nvPr>
            <p:ph type="body" idx="1"/>
          </p:nvPr>
        </p:nvSpPr>
        <p:spPr>
          <a:xfrm>
            <a:off x="447675" y="1317625"/>
            <a:ext cx="8177213" cy="4521200"/>
          </a:xfrm>
        </p:spPr>
        <p:txBody>
          <a:bodyPr/>
          <a:lstStyle/>
          <a:p>
            <a:r>
              <a:rPr lang="en-US" altLang="en-US" sz="2800"/>
              <a:t>Used for </a:t>
            </a:r>
            <a:r>
              <a:rPr lang="en-US" altLang="en-US" sz="2800">
                <a:solidFill>
                  <a:schemeClr val="accent2"/>
                </a:solidFill>
              </a:rPr>
              <a:t>high-speed I/O devices </a:t>
            </a:r>
            <a:r>
              <a:rPr lang="en-US" altLang="en-US" sz="2800"/>
              <a:t>that are able to transmit information at close to memory speeds</a:t>
            </a:r>
          </a:p>
          <a:p>
            <a:pPr lvl="4"/>
            <a:endParaRPr lang="en-US" altLang="en-US" sz="2200"/>
          </a:p>
          <a:p>
            <a:r>
              <a:rPr lang="en-US" altLang="en-US" sz="2800"/>
              <a:t>OS sets up the memory blocks, counters, etc.</a:t>
            </a:r>
          </a:p>
          <a:p>
            <a:pPr lvl="4"/>
            <a:endParaRPr lang="en-US" altLang="en-US" sz="2200"/>
          </a:p>
          <a:p>
            <a:r>
              <a:rPr lang="en-US" altLang="en-US" sz="2800"/>
              <a:t>Device controller transfers data blocks from buffer to main memory </a:t>
            </a:r>
            <a:r>
              <a:rPr lang="en-US" altLang="en-US" sz="2800">
                <a:solidFill>
                  <a:schemeClr val="accent2"/>
                </a:solidFill>
              </a:rPr>
              <a:t>without CPU intervention</a:t>
            </a:r>
          </a:p>
          <a:p>
            <a:pPr lvl="4"/>
            <a:endParaRPr lang="en-US" altLang="en-US" sz="2200"/>
          </a:p>
          <a:p>
            <a:r>
              <a:rPr lang="en-US" altLang="en-US" sz="2800"/>
              <a:t>Only </a:t>
            </a:r>
            <a:r>
              <a:rPr lang="en-US" altLang="en-US" sz="2800">
                <a:solidFill>
                  <a:schemeClr val="accent2"/>
                </a:solidFill>
              </a:rPr>
              <a:t>one interrupt is generated per block</a:t>
            </a:r>
            <a:r>
              <a:rPr lang="en-US" altLang="en-US" sz="2800"/>
              <a:t>, rather than one interrupt per byte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a:extLst>
              <a:ext uri="{FF2B5EF4-FFF2-40B4-BE49-F238E27FC236}">
                <a16:creationId xmlns:a16="http://schemas.microsoft.com/office/drawing/2014/main" id="{83B60252-E2BB-4B86-9102-A510ACE001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68610" name="Rectangle 2">
            <a:extLst>
              <a:ext uri="{FF2B5EF4-FFF2-40B4-BE49-F238E27FC236}">
                <a16:creationId xmlns:a16="http://schemas.microsoft.com/office/drawing/2014/main" id="{2D2EB920-B82F-4BC5-9AC9-3AECEA72711C}"/>
              </a:ext>
            </a:extLst>
          </p:cNvPr>
          <p:cNvSpPr>
            <a:spLocks noGrp="1" noChangeArrowheads="1"/>
          </p:cNvSpPr>
          <p:nvPr>
            <p:ph type="title"/>
          </p:nvPr>
        </p:nvSpPr>
        <p:spPr/>
        <p:txBody>
          <a:bodyPr/>
          <a:lstStyle/>
          <a:p>
            <a:r>
              <a:rPr lang="en-GB" altLang="en-US"/>
              <a:t>How a Modern Computer Works</a:t>
            </a:r>
          </a:p>
        </p:txBody>
      </p:sp>
      <p:pic>
        <p:nvPicPr>
          <p:cNvPr id="68611" name="Picture 4" descr="1">
            <a:extLst>
              <a:ext uri="{FF2B5EF4-FFF2-40B4-BE49-F238E27FC236}">
                <a16:creationId xmlns:a16="http://schemas.microsoft.com/office/drawing/2014/main" id="{F41F40F4-C641-4580-A087-C5DFCF721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276350"/>
            <a:ext cx="634523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Arrow 5">
            <a:extLst>
              <a:ext uri="{FF2B5EF4-FFF2-40B4-BE49-F238E27FC236}">
                <a16:creationId xmlns:a16="http://schemas.microsoft.com/office/drawing/2014/main" id="{A8AE1610-78EF-4D92-A2A5-3A0FFDE9E528}"/>
              </a:ext>
            </a:extLst>
          </p:cNvPr>
          <p:cNvSpPr>
            <a:spLocks noChangeArrowheads="1"/>
          </p:cNvSpPr>
          <p:nvPr/>
        </p:nvSpPr>
        <p:spPr bwMode="auto">
          <a:xfrm>
            <a:off x="4562475" y="1500188"/>
            <a:ext cx="338138" cy="204787"/>
          </a:xfrm>
          <a:prstGeom prst="leftArrow">
            <a:avLst>
              <a:gd name="adj1" fmla="val 50000"/>
              <a:gd name="adj2" fmla="val 50032"/>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
        <p:nvSpPr>
          <p:cNvPr id="7" name="Left Arrow 6">
            <a:extLst>
              <a:ext uri="{FF2B5EF4-FFF2-40B4-BE49-F238E27FC236}">
                <a16:creationId xmlns:a16="http://schemas.microsoft.com/office/drawing/2014/main" id="{5A3F4E56-8C7D-4EA7-BF71-251F5D55B947}"/>
              </a:ext>
            </a:extLst>
          </p:cNvPr>
          <p:cNvSpPr>
            <a:spLocks noChangeArrowheads="1"/>
          </p:cNvSpPr>
          <p:nvPr/>
        </p:nvSpPr>
        <p:spPr bwMode="auto">
          <a:xfrm rot="-5693461">
            <a:off x="1682750" y="4056063"/>
            <a:ext cx="339725" cy="206375"/>
          </a:xfrm>
          <a:prstGeom prst="leftArrow">
            <a:avLst>
              <a:gd name="adj1" fmla="val 50000"/>
              <a:gd name="adj2" fmla="val 49880"/>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
        <p:nvSpPr>
          <p:cNvPr id="8" name="Left Arrow 7">
            <a:extLst>
              <a:ext uri="{FF2B5EF4-FFF2-40B4-BE49-F238E27FC236}">
                <a16:creationId xmlns:a16="http://schemas.microsoft.com/office/drawing/2014/main" id="{F682DB06-1025-4EFC-9697-83A2E6C339C7}"/>
              </a:ext>
            </a:extLst>
          </p:cNvPr>
          <p:cNvSpPr>
            <a:spLocks noChangeArrowheads="1"/>
          </p:cNvSpPr>
          <p:nvPr/>
        </p:nvSpPr>
        <p:spPr bwMode="auto">
          <a:xfrm rot="5562267">
            <a:off x="3367088" y="4086225"/>
            <a:ext cx="338138" cy="204787"/>
          </a:xfrm>
          <a:prstGeom prst="leftArrow">
            <a:avLst>
              <a:gd name="adj1" fmla="val 50000"/>
              <a:gd name="adj2" fmla="val 50032"/>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cxnSp>
        <p:nvCxnSpPr>
          <p:cNvPr id="3" name="Straight Arrow Connector 2">
            <a:extLst>
              <a:ext uri="{FF2B5EF4-FFF2-40B4-BE49-F238E27FC236}">
                <a16:creationId xmlns:a16="http://schemas.microsoft.com/office/drawing/2014/main" id="{59996A25-85E5-4761-A1DD-0F5B41D5FE10}"/>
              </a:ext>
            </a:extLst>
          </p:cNvPr>
          <p:cNvCxnSpPr>
            <a:cxnSpLocks noChangeShapeType="1"/>
          </p:cNvCxnSpPr>
          <p:nvPr/>
        </p:nvCxnSpPr>
        <p:spPr bwMode="auto">
          <a:xfrm flipV="1">
            <a:off x="2522538" y="3214688"/>
            <a:ext cx="0" cy="1711325"/>
          </a:xfrm>
          <a:prstGeom prst="straightConnector1">
            <a:avLst/>
          </a:prstGeom>
          <a:noFill/>
          <a:ln w="28575">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12" name="Freeform 11">
            <a:extLst>
              <a:ext uri="{FF2B5EF4-FFF2-40B4-BE49-F238E27FC236}">
                <a16:creationId xmlns:a16="http://schemas.microsoft.com/office/drawing/2014/main" id="{F6B4DD4D-D0B6-4572-8388-0858815B406F}"/>
              </a:ext>
            </a:extLst>
          </p:cNvPr>
          <p:cNvSpPr>
            <a:spLocks/>
          </p:cNvSpPr>
          <p:nvPr/>
        </p:nvSpPr>
        <p:spPr bwMode="auto">
          <a:xfrm>
            <a:off x="3451225" y="2601913"/>
            <a:ext cx="2952750" cy="2619375"/>
          </a:xfrm>
          <a:custGeom>
            <a:avLst/>
            <a:gdLst>
              <a:gd name="T0" fmla="*/ 0 w 2952694"/>
              <a:gd name="T1" fmla="*/ 2628467 h 2618770"/>
              <a:gd name="T2" fmla="*/ 2950573 w 2952694"/>
              <a:gd name="T3" fmla="*/ 274784 h 2618770"/>
              <a:gd name="T4" fmla="*/ 442579 w 2952694"/>
              <a:gd name="T5" fmla="*/ 141569 h 2618770"/>
              <a:gd name="T6" fmla="*/ 0 60000 65536"/>
              <a:gd name="T7" fmla="*/ 0 60000 65536"/>
              <a:gd name="T8" fmla="*/ 0 60000 65536"/>
            </a:gdLst>
            <a:ahLst/>
            <a:cxnLst>
              <a:cxn ang="T6">
                <a:pos x="T0" y="T1"/>
              </a:cxn>
              <a:cxn ang="T7">
                <a:pos x="T2" y="T3"/>
              </a:cxn>
              <a:cxn ang="T8">
                <a:pos x="T4" y="T5"/>
              </a:cxn>
            </a:cxnLst>
            <a:rect l="0" t="0" r="r" b="b"/>
            <a:pathLst>
              <a:path w="2952694" h="2618770">
                <a:moveTo>
                  <a:pt x="0" y="2618770"/>
                </a:moveTo>
                <a:cubicBezTo>
                  <a:pt x="1437967" y="1652750"/>
                  <a:pt x="2875935" y="686731"/>
                  <a:pt x="2949677" y="273776"/>
                </a:cubicBezTo>
                <a:cubicBezTo>
                  <a:pt x="3023419" y="-139179"/>
                  <a:pt x="1732935" y="931"/>
                  <a:pt x="442451" y="141041"/>
                </a:cubicBezTo>
              </a:path>
            </a:pathLst>
          </a:custGeom>
          <a:noFill/>
          <a:ln w="28575" cap="flat" cmpd="sng">
            <a:solidFill>
              <a:srgbClr val="FF0000"/>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a:extLst>
              <a:ext uri="{FF2B5EF4-FFF2-40B4-BE49-F238E27FC236}">
                <a16:creationId xmlns:a16="http://schemas.microsoft.com/office/drawing/2014/main" id="{F76B0EEF-A2FB-4A0D-A50A-AFB435B100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70658" name="Rectangle 2">
            <a:extLst>
              <a:ext uri="{FF2B5EF4-FFF2-40B4-BE49-F238E27FC236}">
                <a16:creationId xmlns:a16="http://schemas.microsoft.com/office/drawing/2014/main" id="{45783C0E-EB56-4769-AB3C-8BD8F2495E50}"/>
              </a:ext>
            </a:extLst>
          </p:cNvPr>
          <p:cNvSpPr>
            <a:spLocks noGrp="1" noChangeArrowheads="1"/>
          </p:cNvSpPr>
          <p:nvPr>
            <p:ph type="title"/>
          </p:nvPr>
        </p:nvSpPr>
        <p:spPr/>
        <p:txBody>
          <a:bodyPr/>
          <a:lstStyle/>
          <a:p>
            <a:r>
              <a:rPr lang="en-US" altLang="en-US"/>
              <a:t>Storage Hierarchy</a:t>
            </a:r>
          </a:p>
        </p:txBody>
      </p:sp>
      <p:sp>
        <p:nvSpPr>
          <p:cNvPr id="70659" name="Rectangle 3">
            <a:extLst>
              <a:ext uri="{FF2B5EF4-FFF2-40B4-BE49-F238E27FC236}">
                <a16:creationId xmlns:a16="http://schemas.microsoft.com/office/drawing/2014/main" id="{4E1BBEA8-8D00-46D4-B5E8-8D6A058F514D}"/>
              </a:ext>
            </a:extLst>
          </p:cNvPr>
          <p:cNvSpPr>
            <a:spLocks noGrp="1" noChangeArrowheads="1"/>
          </p:cNvSpPr>
          <p:nvPr>
            <p:ph type="body" idx="1"/>
          </p:nvPr>
        </p:nvSpPr>
        <p:spPr>
          <a:xfrm>
            <a:off x="1047750" y="1347788"/>
            <a:ext cx="7570788" cy="4721225"/>
          </a:xfrm>
        </p:spPr>
        <p:txBody>
          <a:bodyPr/>
          <a:lstStyle/>
          <a:p>
            <a:r>
              <a:rPr lang="en-US" altLang="en-US" sz="2800">
                <a:solidFill>
                  <a:srgbClr val="FF0000"/>
                </a:solidFill>
              </a:rPr>
              <a:t>Memory Hierarchy:</a:t>
            </a:r>
            <a:r>
              <a:rPr lang="en-US" altLang="en-US" sz="2800"/>
              <a:t> CPU registers, CPU caches, main memory, hard disk …</a:t>
            </a:r>
          </a:p>
          <a:p>
            <a:r>
              <a:rPr lang="en-US" altLang="en-US" sz="2800"/>
              <a:t>Storage system organization based on </a:t>
            </a:r>
          </a:p>
          <a:p>
            <a:pPr lvl="1"/>
            <a:r>
              <a:rPr lang="en-US" altLang="en-US" sz="2400"/>
              <a:t>speed</a:t>
            </a:r>
          </a:p>
          <a:p>
            <a:pPr lvl="1"/>
            <a:r>
              <a:rPr lang="en-US" altLang="en-US" sz="2400"/>
              <a:t>cost</a:t>
            </a:r>
          </a:p>
          <a:p>
            <a:pPr lvl="1"/>
            <a:r>
              <a:rPr lang="en-US" altLang="en-US" sz="2400"/>
              <a:t>volatility</a:t>
            </a:r>
          </a:p>
          <a:p>
            <a:pPr lvl="1"/>
            <a:r>
              <a:rPr lang="en-US" altLang="en-US" sz="2400"/>
              <a:t>size</a:t>
            </a:r>
          </a:p>
          <a:p>
            <a:r>
              <a:rPr lang="en-US" altLang="en-US" sz="2800" i="1">
                <a:solidFill>
                  <a:srgbClr val="FF0000"/>
                </a:solidFill>
              </a:rPr>
              <a:t>Caching:</a:t>
            </a:r>
            <a:r>
              <a:rPr lang="en-US" altLang="en-US" sz="2800"/>
              <a:t> Copying information into faster storage system; main memory can be viewed as the last </a:t>
            </a:r>
            <a:r>
              <a:rPr lang="en-US" altLang="en-US" sz="2800" i="1"/>
              <a:t>cache</a:t>
            </a:r>
            <a:r>
              <a:rPr lang="en-US" altLang="en-US" sz="2800"/>
              <a:t> before secondary storage</a:t>
            </a:r>
          </a:p>
        </p:txBody>
      </p:sp>
      <p:sp>
        <p:nvSpPr>
          <p:cNvPr id="70660" name="TextBox 1">
            <a:extLst>
              <a:ext uri="{FF2B5EF4-FFF2-40B4-BE49-F238E27FC236}">
                <a16:creationId xmlns:a16="http://schemas.microsoft.com/office/drawing/2014/main" id="{2E6306EA-17A6-46F8-A07C-0436C790D827}"/>
              </a:ext>
            </a:extLst>
          </p:cNvPr>
          <p:cNvSpPr txBox="1">
            <a:spLocks noChangeArrowheads="1"/>
          </p:cNvSpPr>
          <p:nvPr/>
        </p:nvSpPr>
        <p:spPr bwMode="auto">
          <a:xfrm>
            <a:off x="4008438" y="3381375"/>
            <a:ext cx="421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sz="2400">
                <a:solidFill>
                  <a:srgbClr val="FF0000"/>
                </a:solidFill>
                <a:latin typeface="Comic Sans MS" panose="030F0702030302020204" pitchFamily="66" charset="0"/>
              </a:rPr>
              <a:t>This slide is not examinable.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2">
            <a:extLst>
              <a:ext uri="{FF2B5EF4-FFF2-40B4-BE49-F238E27FC236}">
                <a16:creationId xmlns:a16="http://schemas.microsoft.com/office/drawing/2014/main" id="{896A5A7D-342B-4931-96F4-93988AC953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72706" name="Rectangle 2">
            <a:extLst>
              <a:ext uri="{FF2B5EF4-FFF2-40B4-BE49-F238E27FC236}">
                <a16:creationId xmlns:a16="http://schemas.microsoft.com/office/drawing/2014/main" id="{467BCFD6-BBA0-4EC6-8F80-27C3DF69F58E}"/>
              </a:ext>
            </a:extLst>
          </p:cNvPr>
          <p:cNvSpPr>
            <a:spLocks noGrp="1" noChangeArrowheads="1"/>
          </p:cNvSpPr>
          <p:nvPr>
            <p:ph type="title"/>
          </p:nvPr>
        </p:nvSpPr>
        <p:spPr/>
        <p:txBody>
          <a:bodyPr/>
          <a:lstStyle/>
          <a:p>
            <a:r>
              <a:rPr lang="en-US" altLang="en-US"/>
              <a:t>Storage Hierarchy</a:t>
            </a:r>
          </a:p>
        </p:txBody>
      </p:sp>
      <p:pic>
        <p:nvPicPr>
          <p:cNvPr id="72707" name="Picture 8">
            <a:extLst>
              <a:ext uri="{FF2B5EF4-FFF2-40B4-BE49-F238E27FC236}">
                <a16:creationId xmlns:a16="http://schemas.microsoft.com/office/drawing/2014/main" id="{AD03961F-FB57-46A8-A1D6-44B9A62E9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51" t="1303" r="2591" b="568"/>
          <a:stretch>
            <a:fillRect/>
          </a:stretch>
        </p:blipFill>
        <p:spPr bwMode="auto">
          <a:xfrm>
            <a:off x="604838" y="1441450"/>
            <a:ext cx="56261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708" name="Straight Arrow Connector 4">
            <a:extLst>
              <a:ext uri="{FF2B5EF4-FFF2-40B4-BE49-F238E27FC236}">
                <a16:creationId xmlns:a16="http://schemas.microsoft.com/office/drawing/2014/main" id="{F0269836-28D0-483B-8EEF-0DF59153AA29}"/>
              </a:ext>
            </a:extLst>
          </p:cNvPr>
          <p:cNvCxnSpPr>
            <a:cxnSpLocks noChangeShapeType="1"/>
          </p:cNvCxnSpPr>
          <p:nvPr/>
        </p:nvCxnSpPr>
        <p:spPr bwMode="auto">
          <a:xfrm>
            <a:off x="6483350" y="1557338"/>
            <a:ext cx="0" cy="4419600"/>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72709" name="TextBox 6">
            <a:extLst>
              <a:ext uri="{FF2B5EF4-FFF2-40B4-BE49-F238E27FC236}">
                <a16:creationId xmlns:a16="http://schemas.microsoft.com/office/drawing/2014/main" id="{A9FA42B0-A53E-442D-8768-AF8F68BF9774}"/>
              </a:ext>
            </a:extLst>
          </p:cNvPr>
          <p:cNvSpPr txBox="1">
            <a:spLocks noChangeArrowheads="1"/>
          </p:cNvSpPr>
          <p:nvPr/>
        </p:nvSpPr>
        <p:spPr bwMode="auto">
          <a:xfrm>
            <a:off x="6570663" y="2339975"/>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Size increases</a:t>
            </a:r>
            <a:endParaRPr lang="en-SG" altLang="en-US"/>
          </a:p>
        </p:txBody>
      </p:sp>
      <p:sp>
        <p:nvSpPr>
          <p:cNvPr id="72710" name="TextBox 11">
            <a:extLst>
              <a:ext uri="{FF2B5EF4-FFF2-40B4-BE49-F238E27FC236}">
                <a16:creationId xmlns:a16="http://schemas.microsoft.com/office/drawing/2014/main" id="{AD525AED-1A92-44DD-837F-0A4630FB67C9}"/>
              </a:ext>
            </a:extLst>
          </p:cNvPr>
          <p:cNvSpPr txBox="1">
            <a:spLocks noChangeArrowheads="1"/>
          </p:cNvSpPr>
          <p:nvPr/>
        </p:nvSpPr>
        <p:spPr bwMode="auto">
          <a:xfrm>
            <a:off x="6559550" y="2752725"/>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Speed decreases</a:t>
            </a:r>
            <a:endParaRPr lang="en-SG" altLang="en-US"/>
          </a:p>
        </p:txBody>
      </p:sp>
      <p:sp>
        <p:nvSpPr>
          <p:cNvPr id="72711" name="TextBox 11">
            <a:extLst>
              <a:ext uri="{FF2B5EF4-FFF2-40B4-BE49-F238E27FC236}">
                <a16:creationId xmlns:a16="http://schemas.microsoft.com/office/drawing/2014/main" id="{1B16139C-2746-4274-B648-405484C7D040}"/>
              </a:ext>
            </a:extLst>
          </p:cNvPr>
          <p:cNvSpPr txBox="1">
            <a:spLocks noChangeArrowheads="1"/>
          </p:cNvSpPr>
          <p:nvPr/>
        </p:nvSpPr>
        <p:spPr bwMode="auto">
          <a:xfrm>
            <a:off x="6438900" y="3159125"/>
            <a:ext cx="257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Cost/price decreases</a:t>
            </a:r>
            <a:endParaRPr lang="en-SG" altLang="en-US"/>
          </a:p>
        </p:txBody>
      </p:sp>
      <p:sp>
        <p:nvSpPr>
          <p:cNvPr id="72712" name="TextBox 8">
            <a:extLst>
              <a:ext uri="{FF2B5EF4-FFF2-40B4-BE49-F238E27FC236}">
                <a16:creationId xmlns:a16="http://schemas.microsoft.com/office/drawing/2014/main" id="{7DE94425-5F83-460B-A4FF-782029CA23F3}"/>
              </a:ext>
            </a:extLst>
          </p:cNvPr>
          <p:cNvSpPr txBox="1">
            <a:spLocks noChangeArrowheads="1"/>
          </p:cNvSpPr>
          <p:nvPr/>
        </p:nvSpPr>
        <p:spPr bwMode="auto">
          <a:xfrm>
            <a:off x="4008438" y="6072188"/>
            <a:ext cx="4210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sz="2400">
                <a:solidFill>
                  <a:srgbClr val="FF0000"/>
                </a:solidFill>
                <a:latin typeface="Comic Sans MS" panose="030F0702030302020204" pitchFamily="66" charset="0"/>
              </a:rPr>
              <a:t>This slide is not examinable.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a:extLst>
              <a:ext uri="{FF2B5EF4-FFF2-40B4-BE49-F238E27FC236}">
                <a16:creationId xmlns:a16="http://schemas.microsoft.com/office/drawing/2014/main" id="{779B9C3D-C5FB-4429-94CE-B9F640948D4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19458" name="Rectangle 2">
            <a:extLst>
              <a:ext uri="{FF2B5EF4-FFF2-40B4-BE49-F238E27FC236}">
                <a16:creationId xmlns:a16="http://schemas.microsoft.com/office/drawing/2014/main" id="{2B12E2C3-0D8A-4051-B0D0-DF6499AE76DF}"/>
              </a:ext>
            </a:extLst>
          </p:cNvPr>
          <p:cNvSpPr>
            <a:spLocks noGrp="1" noChangeArrowheads="1"/>
          </p:cNvSpPr>
          <p:nvPr>
            <p:ph type="title"/>
          </p:nvPr>
        </p:nvSpPr>
        <p:spPr/>
        <p:txBody>
          <a:bodyPr/>
          <a:lstStyle/>
          <a:p>
            <a:r>
              <a:rPr lang="en-US" altLang="en-US"/>
              <a:t>Computer System Components</a:t>
            </a:r>
          </a:p>
        </p:txBody>
      </p:sp>
      <p:sp>
        <p:nvSpPr>
          <p:cNvPr id="19459" name="Rectangle 3">
            <a:extLst>
              <a:ext uri="{FF2B5EF4-FFF2-40B4-BE49-F238E27FC236}">
                <a16:creationId xmlns:a16="http://schemas.microsoft.com/office/drawing/2014/main" id="{8632ABF2-4BC1-4D47-9ACD-418D9F045CAE}"/>
              </a:ext>
            </a:extLst>
          </p:cNvPr>
          <p:cNvSpPr>
            <a:spLocks noGrp="1" noChangeArrowheads="1"/>
          </p:cNvSpPr>
          <p:nvPr>
            <p:ph type="body" idx="1"/>
          </p:nvPr>
        </p:nvSpPr>
        <p:spPr>
          <a:xfrm>
            <a:off x="360363" y="1247775"/>
            <a:ext cx="8351837" cy="4891088"/>
          </a:xfrm>
        </p:spPr>
        <p:txBody>
          <a:bodyPr/>
          <a:lstStyle/>
          <a:p>
            <a:pPr marL="514350" indent="-514350">
              <a:buFont typeface="Helvetica" panose="020B0604020202020204" pitchFamily="34" charset="0"/>
              <a:buAutoNum type="arabicPeriod"/>
            </a:pPr>
            <a:r>
              <a:rPr lang="en-US" altLang="en-US" sz="2600">
                <a:solidFill>
                  <a:srgbClr val="FF0000"/>
                </a:solidFill>
              </a:rPr>
              <a:t>Hardware:</a:t>
            </a:r>
            <a:r>
              <a:rPr lang="en-US" altLang="en-US" sz="2600"/>
              <a:t> Provides basic computing resources (CPU, memory, I/O devices)</a:t>
            </a:r>
          </a:p>
          <a:p>
            <a:pPr marL="514350" indent="-514350">
              <a:buFont typeface="Helvetica" panose="020B0604020202020204" pitchFamily="34" charset="0"/>
              <a:buAutoNum type="arabicPeriod"/>
            </a:pPr>
            <a:r>
              <a:rPr lang="en-US" altLang="en-US" sz="2600">
                <a:solidFill>
                  <a:srgbClr val="FF0000"/>
                </a:solidFill>
              </a:rPr>
              <a:t>Operating System(OS): </a:t>
            </a:r>
            <a:r>
              <a:rPr lang="en-US" altLang="en-US" sz="2600"/>
              <a:t>Controls and coordinates the use of the hardware among </a:t>
            </a:r>
            <a:r>
              <a:rPr lang="en-US" altLang="en-US" sz="2600" u="sng"/>
              <a:t>various</a:t>
            </a:r>
            <a:r>
              <a:rPr lang="en-US" altLang="en-US" sz="2600"/>
              <a:t> application programs for </a:t>
            </a:r>
            <a:r>
              <a:rPr lang="en-US" altLang="en-US" sz="2600" u="sng"/>
              <a:t>various</a:t>
            </a:r>
            <a:r>
              <a:rPr lang="en-US" altLang="en-US" sz="2600"/>
              <a:t> users</a:t>
            </a:r>
          </a:p>
          <a:p>
            <a:pPr marL="514350" indent="-514350">
              <a:buFont typeface="Helvetica" panose="020B0604020202020204" pitchFamily="34" charset="0"/>
              <a:buAutoNum type="arabicPeriod"/>
            </a:pPr>
            <a:r>
              <a:rPr lang="en-US" altLang="en-US" sz="2600">
                <a:solidFill>
                  <a:srgbClr val="FF0000"/>
                </a:solidFill>
              </a:rPr>
              <a:t>Application programs: </a:t>
            </a:r>
            <a:r>
              <a:rPr lang="en-US" altLang="en-US" sz="2600"/>
              <a:t>Defines the ways in which system resources are used to solve computing problems for users (compilers, database systems, video games, business programs)</a:t>
            </a:r>
          </a:p>
          <a:p>
            <a:pPr marL="514350" indent="-514350">
              <a:buFont typeface="Helvetica" panose="020B0604020202020204" pitchFamily="34" charset="0"/>
              <a:buAutoNum type="arabicPeriod"/>
            </a:pPr>
            <a:r>
              <a:rPr lang="en-US" altLang="en-US" sz="2600">
                <a:solidFill>
                  <a:srgbClr val="FF0000"/>
                </a:solidFill>
              </a:rPr>
              <a:t>Users:</a:t>
            </a:r>
            <a:r>
              <a:rPr lang="en-US" altLang="en-US" sz="2600"/>
              <a:t> People, machines, other computers</a:t>
            </a:r>
            <a:r>
              <a:rPr lang="en-US" altLang="en-US" sz="280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a:extLst>
              <a:ext uri="{FF2B5EF4-FFF2-40B4-BE49-F238E27FC236}">
                <a16:creationId xmlns:a16="http://schemas.microsoft.com/office/drawing/2014/main" id="{1878FD87-7AFF-4F60-8642-1BA3753FC0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74754" name="Rectangle 2">
            <a:extLst>
              <a:ext uri="{FF2B5EF4-FFF2-40B4-BE49-F238E27FC236}">
                <a16:creationId xmlns:a16="http://schemas.microsoft.com/office/drawing/2014/main" id="{7A18518A-2A34-4FE0-9C3C-39C6B4351474}"/>
              </a:ext>
            </a:extLst>
          </p:cNvPr>
          <p:cNvSpPr>
            <a:spLocks noGrp="1" noChangeArrowheads="1"/>
          </p:cNvSpPr>
          <p:nvPr>
            <p:ph type="title"/>
          </p:nvPr>
        </p:nvSpPr>
        <p:spPr/>
        <p:txBody>
          <a:bodyPr/>
          <a:lstStyle/>
          <a:p>
            <a:r>
              <a:rPr lang="en-US" altLang="en-US"/>
              <a:t>Hardware Protection</a:t>
            </a:r>
          </a:p>
        </p:txBody>
      </p:sp>
      <p:sp>
        <p:nvSpPr>
          <p:cNvPr id="74755" name="Rectangle 3">
            <a:extLst>
              <a:ext uri="{FF2B5EF4-FFF2-40B4-BE49-F238E27FC236}">
                <a16:creationId xmlns:a16="http://schemas.microsoft.com/office/drawing/2014/main" id="{F2B8DBDA-9431-4A45-8C35-DAC296A718A2}"/>
              </a:ext>
            </a:extLst>
          </p:cNvPr>
          <p:cNvSpPr>
            <a:spLocks noGrp="1" noChangeArrowheads="1"/>
          </p:cNvSpPr>
          <p:nvPr>
            <p:ph type="body" idx="1"/>
          </p:nvPr>
        </p:nvSpPr>
        <p:spPr/>
        <p:txBody>
          <a:bodyPr/>
          <a:lstStyle/>
          <a:p>
            <a:r>
              <a:rPr lang="en-US" altLang="en-US" sz="2800"/>
              <a:t>Dual-Mode Operation</a:t>
            </a:r>
          </a:p>
          <a:p>
            <a:pPr lvl="4"/>
            <a:endParaRPr lang="en-US" altLang="en-US" sz="2200"/>
          </a:p>
          <a:p>
            <a:r>
              <a:rPr lang="en-US" altLang="en-US" sz="2800"/>
              <a:t>I/O Protection</a:t>
            </a:r>
          </a:p>
          <a:p>
            <a:pPr lvl="4"/>
            <a:endParaRPr lang="en-US" altLang="en-US" sz="2200"/>
          </a:p>
          <a:p>
            <a:r>
              <a:rPr lang="en-US" altLang="en-US" sz="2800"/>
              <a:t>Memory Protection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a:extLst>
              <a:ext uri="{FF2B5EF4-FFF2-40B4-BE49-F238E27FC236}">
                <a16:creationId xmlns:a16="http://schemas.microsoft.com/office/drawing/2014/main" id="{87F582EF-6D7F-45F4-90B3-AAE028A27D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76802" name="Rectangle 2">
            <a:extLst>
              <a:ext uri="{FF2B5EF4-FFF2-40B4-BE49-F238E27FC236}">
                <a16:creationId xmlns:a16="http://schemas.microsoft.com/office/drawing/2014/main" id="{75988884-88B8-4A4C-B798-A0799EF383C5}"/>
              </a:ext>
            </a:extLst>
          </p:cNvPr>
          <p:cNvSpPr>
            <a:spLocks noGrp="1" noChangeArrowheads="1"/>
          </p:cNvSpPr>
          <p:nvPr>
            <p:ph type="title"/>
          </p:nvPr>
        </p:nvSpPr>
        <p:spPr/>
        <p:txBody>
          <a:bodyPr/>
          <a:lstStyle/>
          <a:p>
            <a:r>
              <a:rPr lang="en-US" altLang="en-US"/>
              <a:t>Dual-Mode Operation</a:t>
            </a:r>
          </a:p>
        </p:txBody>
      </p:sp>
      <p:sp>
        <p:nvSpPr>
          <p:cNvPr id="76803" name="Rectangle 3">
            <a:extLst>
              <a:ext uri="{FF2B5EF4-FFF2-40B4-BE49-F238E27FC236}">
                <a16:creationId xmlns:a16="http://schemas.microsoft.com/office/drawing/2014/main" id="{4373F32D-B9A2-499E-BC64-305C544F4658}"/>
              </a:ext>
            </a:extLst>
          </p:cNvPr>
          <p:cNvSpPr>
            <a:spLocks noGrp="1" noChangeArrowheads="1"/>
          </p:cNvSpPr>
          <p:nvPr>
            <p:ph type="body" idx="1"/>
          </p:nvPr>
        </p:nvSpPr>
        <p:spPr>
          <a:xfrm>
            <a:off x="536575" y="1389063"/>
            <a:ext cx="8069263" cy="4608512"/>
          </a:xfrm>
        </p:spPr>
        <p:txBody>
          <a:bodyPr/>
          <a:lstStyle/>
          <a:p>
            <a:r>
              <a:rPr lang="en-US" altLang="en-US" sz="2600"/>
              <a:t>Provides hardware protection by differentiating between at least two modes of operations</a:t>
            </a:r>
          </a:p>
          <a:p>
            <a:pPr lvl="4"/>
            <a:endParaRPr lang="en-US" altLang="en-US" sz="2000"/>
          </a:p>
          <a:p>
            <a:pPr marL="971550" lvl="1" indent="-514350">
              <a:buFontTx/>
              <a:buAutoNum type="arabicPeriod"/>
            </a:pPr>
            <a:r>
              <a:rPr lang="en-US" altLang="en-US" sz="2600" i="1">
                <a:solidFill>
                  <a:srgbClr val="FF0000"/>
                </a:solidFill>
              </a:rPr>
              <a:t>User mode:</a:t>
            </a:r>
            <a:r>
              <a:rPr lang="en-US" altLang="en-US" sz="2600">
                <a:solidFill>
                  <a:srgbClr val="FF0000"/>
                </a:solidFill>
              </a:rPr>
              <a:t> </a:t>
            </a:r>
            <a:r>
              <a:rPr lang="en-US" altLang="en-US" sz="2600"/>
              <a:t>Execution of user processes</a:t>
            </a:r>
          </a:p>
          <a:p>
            <a:pPr marL="971550" lvl="1" indent="-514350">
              <a:buFontTx/>
              <a:buAutoNum type="arabicPeriod"/>
            </a:pPr>
            <a:endParaRPr lang="en-US" altLang="en-US" sz="2600"/>
          </a:p>
          <a:p>
            <a:pPr marL="971550" lvl="1" indent="-514350">
              <a:buFontTx/>
              <a:buAutoNum type="arabicPeriod"/>
            </a:pPr>
            <a:r>
              <a:rPr lang="en-US" altLang="en-US" sz="2600" i="1">
                <a:solidFill>
                  <a:srgbClr val="FF0000"/>
                </a:solidFill>
              </a:rPr>
              <a:t>Monitor mode</a:t>
            </a:r>
            <a:r>
              <a:rPr lang="en-US" altLang="en-US" sz="2600">
                <a:solidFill>
                  <a:srgbClr val="FF0000"/>
                </a:solidFill>
              </a:rPr>
              <a:t> (</a:t>
            </a:r>
            <a:r>
              <a:rPr lang="en-US" altLang="en-US" sz="2600" i="1">
                <a:solidFill>
                  <a:srgbClr val="FF0000"/>
                </a:solidFill>
              </a:rPr>
              <a:t>supervisor mode</a:t>
            </a:r>
            <a:r>
              <a:rPr lang="en-US" altLang="en-US" sz="2600">
                <a:solidFill>
                  <a:srgbClr val="FF0000"/>
                </a:solidFill>
              </a:rPr>
              <a:t> or </a:t>
            </a:r>
            <a:r>
              <a:rPr lang="en-US" altLang="en-US" sz="2600" i="1">
                <a:solidFill>
                  <a:srgbClr val="FF0000"/>
                </a:solidFill>
              </a:rPr>
              <a:t>system mode or kernel mode</a:t>
            </a:r>
            <a:r>
              <a:rPr lang="en-US" altLang="en-US" sz="2600">
                <a:solidFill>
                  <a:srgbClr val="FF0000"/>
                </a:solidFill>
              </a:rPr>
              <a:t>):</a:t>
            </a:r>
            <a:r>
              <a:rPr lang="en-US" altLang="en-US" sz="2600"/>
              <a:t> Execution of operating system processes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a:extLst>
              <a:ext uri="{FF2B5EF4-FFF2-40B4-BE49-F238E27FC236}">
                <a16:creationId xmlns:a16="http://schemas.microsoft.com/office/drawing/2014/main" id="{2322695C-B243-49E7-9F23-9F0A601216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78850" name="Rectangle 2">
            <a:extLst>
              <a:ext uri="{FF2B5EF4-FFF2-40B4-BE49-F238E27FC236}">
                <a16:creationId xmlns:a16="http://schemas.microsoft.com/office/drawing/2014/main" id="{8B3B6441-A1CF-4DF8-9FB7-F126AEE0813C}"/>
              </a:ext>
            </a:extLst>
          </p:cNvPr>
          <p:cNvSpPr>
            <a:spLocks noGrp="1" noChangeArrowheads="1"/>
          </p:cNvSpPr>
          <p:nvPr>
            <p:ph type="title"/>
          </p:nvPr>
        </p:nvSpPr>
        <p:spPr/>
        <p:txBody>
          <a:bodyPr/>
          <a:lstStyle/>
          <a:p>
            <a:r>
              <a:rPr lang="en-US" altLang="en-US"/>
              <a:t>Dual-Mode Operation (Cont.)</a:t>
            </a:r>
          </a:p>
        </p:txBody>
      </p:sp>
      <p:sp>
        <p:nvSpPr>
          <p:cNvPr id="78851" name="Rectangle 3">
            <a:extLst>
              <a:ext uri="{FF2B5EF4-FFF2-40B4-BE49-F238E27FC236}">
                <a16:creationId xmlns:a16="http://schemas.microsoft.com/office/drawing/2014/main" id="{95F9650C-1BAD-4B70-A9DF-83EB4D87B8FB}"/>
              </a:ext>
            </a:extLst>
          </p:cNvPr>
          <p:cNvSpPr>
            <a:spLocks noGrp="1" noChangeArrowheads="1"/>
          </p:cNvSpPr>
          <p:nvPr>
            <p:ph type="body" idx="1"/>
          </p:nvPr>
        </p:nvSpPr>
        <p:spPr>
          <a:xfrm>
            <a:off x="358775" y="1285875"/>
            <a:ext cx="8461375" cy="1838325"/>
          </a:xfrm>
        </p:spPr>
        <p:txBody>
          <a:bodyPr/>
          <a:lstStyle/>
          <a:p>
            <a:r>
              <a:rPr lang="en-US" altLang="en-US" sz="2400" i="1">
                <a:solidFill>
                  <a:srgbClr val="FF0000"/>
                </a:solidFill>
              </a:rPr>
              <a:t>Mode bit</a:t>
            </a:r>
            <a:r>
              <a:rPr lang="en-US" altLang="en-US" sz="2400">
                <a:solidFill>
                  <a:srgbClr val="FF0000"/>
                </a:solidFill>
              </a:rPr>
              <a:t> </a:t>
            </a:r>
            <a:r>
              <a:rPr lang="en-US" altLang="en-US" sz="2400"/>
              <a:t>added to computer hardware to indicate the current mode:  monitor (0) or user (1)</a:t>
            </a:r>
          </a:p>
          <a:p>
            <a:r>
              <a:rPr lang="en-US" altLang="en-US" sz="2400"/>
              <a:t>When an interrupt or trap occurs hardware switches to monitor mode</a:t>
            </a:r>
          </a:p>
        </p:txBody>
      </p:sp>
      <p:sp>
        <p:nvSpPr>
          <p:cNvPr id="78852" name="Rectangle 6">
            <a:extLst>
              <a:ext uri="{FF2B5EF4-FFF2-40B4-BE49-F238E27FC236}">
                <a16:creationId xmlns:a16="http://schemas.microsoft.com/office/drawing/2014/main" id="{51F0F1ED-1A0A-4C83-9634-8ABBD571AC8D}"/>
              </a:ext>
            </a:extLst>
          </p:cNvPr>
          <p:cNvSpPr>
            <a:spLocks noChangeArrowheads="1"/>
          </p:cNvSpPr>
          <p:nvPr/>
        </p:nvSpPr>
        <p:spPr bwMode="auto">
          <a:xfrm>
            <a:off x="385763" y="5443538"/>
            <a:ext cx="834707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r>
              <a:rPr lang="en-US" altLang="en-US" sz="2400" i="1">
                <a:solidFill>
                  <a:srgbClr val="FF0000"/>
                </a:solidFill>
              </a:rPr>
              <a:t>Privileged instructions </a:t>
            </a:r>
            <a:r>
              <a:rPr lang="en-US" altLang="en-US" sz="2400">
                <a:solidFill>
                  <a:srgbClr val="FF0000"/>
                </a:solidFill>
              </a:rPr>
              <a:t>can be used only in monitor mode</a:t>
            </a:r>
          </a:p>
        </p:txBody>
      </p:sp>
      <p:grpSp>
        <p:nvGrpSpPr>
          <p:cNvPr id="78853" name="Group 17">
            <a:extLst>
              <a:ext uri="{FF2B5EF4-FFF2-40B4-BE49-F238E27FC236}">
                <a16:creationId xmlns:a16="http://schemas.microsoft.com/office/drawing/2014/main" id="{5333C95E-B519-4D0F-B096-0624F2A146A9}"/>
              </a:ext>
            </a:extLst>
          </p:cNvPr>
          <p:cNvGrpSpPr>
            <a:grpSpLocks/>
          </p:cNvGrpSpPr>
          <p:nvPr/>
        </p:nvGrpSpPr>
        <p:grpSpPr bwMode="auto">
          <a:xfrm>
            <a:off x="1828800" y="2970213"/>
            <a:ext cx="4495800" cy="1816100"/>
            <a:chOff x="1152" y="1871"/>
            <a:chExt cx="2832" cy="1144"/>
          </a:xfrm>
        </p:grpSpPr>
        <p:sp>
          <p:nvSpPr>
            <p:cNvPr id="78854" name="Oval 8">
              <a:extLst>
                <a:ext uri="{FF2B5EF4-FFF2-40B4-BE49-F238E27FC236}">
                  <a16:creationId xmlns:a16="http://schemas.microsoft.com/office/drawing/2014/main" id="{FF94DB08-9DCE-4CD3-BA00-D1168D94B575}"/>
                </a:ext>
              </a:extLst>
            </p:cNvPr>
            <p:cNvSpPr>
              <a:spLocks noChangeArrowheads="1"/>
            </p:cNvSpPr>
            <p:nvPr/>
          </p:nvSpPr>
          <p:spPr bwMode="auto">
            <a:xfrm>
              <a:off x="1152" y="2256"/>
              <a:ext cx="672" cy="720"/>
            </a:xfrm>
            <a:prstGeom prst="ellipse">
              <a:avLst/>
            </a:prstGeom>
            <a:solidFill>
              <a:schemeClr val="bg1"/>
            </a:solidFill>
            <a:ln w="9525">
              <a:solidFill>
                <a:schemeClr val="tx1"/>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monitor</a:t>
              </a:r>
            </a:p>
          </p:txBody>
        </p:sp>
        <p:grpSp>
          <p:nvGrpSpPr>
            <p:cNvPr id="78855" name="Group 16">
              <a:extLst>
                <a:ext uri="{FF2B5EF4-FFF2-40B4-BE49-F238E27FC236}">
                  <a16:creationId xmlns:a16="http://schemas.microsoft.com/office/drawing/2014/main" id="{BCFBB8E4-25B3-460B-9ACE-DEE1505BB454}"/>
                </a:ext>
              </a:extLst>
            </p:cNvPr>
            <p:cNvGrpSpPr>
              <a:grpSpLocks/>
            </p:cNvGrpSpPr>
            <p:nvPr/>
          </p:nvGrpSpPr>
          <p:grpSpPr bwMode="auto">
            <a:xfrm>
              <a:off x="1488" y="1871"/>
              <a:ext cx="2496" cy="1144"/>
              <a:chOff x="1488" y="1871"/>
              <a:chExt cx="2496" cy="1144"/>
            </a:xfrm>
          </p:grpSpPr>
          <p:sp>
            <p:nvSpPr>
              <p:cNvPr id="78856" name="Text Box 13">
                <a:extLst>
                  <a:ext uri="{FF2B5EF4-FFF2-40B4-BE49-F238E27FC236}">
                    <a16:creationId xmlns:a16="http://schemas.microsoft.com/office/drawing/2014/main" id="{BC745228-0C92-4DD3-99E1-5AE4CBD0E9AC}"/>
                  </a:ext>
                </a:extLst>
              </p:cNvPr>
              <p:cNvSpPr txBox="1">
                <a:spLocks noChangeArrowheads="1"/>
              </p:cNvSpPr>
              <p:nvPr/>
            </p:nvSpPr>
            <p:spPr bwMode="auto">
              <a:xfrm>
                <a:off x="2120" y="1871"/>
                <a:ext cx="9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buSzTx/>
                  <a:buFontTx/>
                  <a:buNone/>
                </a:pPr>
                <a:r>
                  <a:rPr lang="en-US" altLang="en-US"/>
                  <a:t>Interrupt/trap</a:t>
                </a:r>
              </a:p>
            </p:txBody>
          </p:sp>
          <p:grpSp>
            <p:nvGrpSpPr>
              <p:cNvPr id="78857" name="Group 15">
                <a:extLst>
                  <a:ext uri="{FF2B5EF4-FFF2-40B4-BE49-F238E27FC236}">
                    <a16:creationId xmlns:a16="http://schemas.microsoft.com/office/drawing/2014/main" id="{0A9CB184-93A1-471A-A010-7DFBF50469CD}"/>
                  </a:ext>
                </a:extLst>
              </p:cNvPr>
              <p:cNvGrpSpPr>
                <a:grpSpLocks/>
              </p:cNvGrpSpPr>
              <p:nvPr/>
            </p:nvGrpSpPr>
            <p:grpSpPr bwMode="auto">
              <a:xfrm>
                <a:off x="1488" y="2256"/>
                <a:ext cx="2496" cy="759"/>
                <a:chOff x="1488" y="2256"/>
                <a:chExt cx="2496" cy="759"/>
              </a:xfrm>
            </p:grpSpPr>
            <p:sp>
              <p:nvSpPr>
                <p:cNvPr id="78858" name="Oval 9">
                  <a:extLst>
                    <a:ext uri="{FF2B5EF4-FFF2-40B4-BE49-F238E27FC236}">
                      <a16:creationId xmlns:a16="http://schemas.microsoft.com/office/drawing/2014/main" id="{870DD068-5561-4655-97BF-9677245B4932}"/>
                    </a:ext>
                  </a:extLst>
                </p:cNvPr>
                <p:cNvSpPr>
                  <a:spLocks noChangeArrowheads="1"/>
                </p:cNvSpPr>
                <p:nvPr/>
              </p:nvSpPr>
              <p:spPr bwMode="auto">
                <a:xfrm>
                  <a:off x="3312" y="2256"/>
                  <a:ext cx="672" cy="720"/>
                </a:xfrm>
                <a:prstGeom prst="ellipse">
                  <a:avLst/>
                </a:prstGeom>
                <a:solidFill>
                  <a:schemeClr val="bg1"/>
                </a:solidFill>
                <a:ln w="9525">
                  <a:solidFill>
                    <a:schemeClr val="tx1"/>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user</a:t>
                  </a:r>
                </a:p>
              </p:txBody>
            </p:sp>
            <p:cxnSp>
              <p:nvCxnSpPr>
                <p:cNvPr id="78859" name="AutoShape 11">
                  <a:extLst>
                    <a:ext uri="{FF2B5EF4-FFF2-40B4-BE49-F238E27FC236}">
                      <a16:creationId xmlns:a16="http://schemas.microsoft.com/office/drawing/2014/main" id="{7A572425-1772-49B5-82C3-51417AAB6363}"/>
                    </a:ext>
                  </a:extLst>
                </p:cNvPr>
                <p:cNvCxnSpPr>
                  <a:cxnSpLocks noChangeShapeType="1"/>
                  <a:stCxn id="78858" idx="0"/>
                  <a:endCxn id="78854" idx="0"/>
                </p:cNvCxnSpPr>
                <p:nvPr/>
              </p:nvCxnSpPr>
              <p:spPr bwMode="auto">
                <a:xfrm rot="-5400000" flipH="1" flipV="1">
                  <a:off x="2567" y="1177"/>
                  <a:ext cx="1" cy="216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8860" name="AutoShape 12">
                  <a:extLst>
                    <a:ext uri="{FF2B5EF4-FFF2-40B4-BE49-F238E27FC236}">
                      <a16:creationId xmlns:a16="http://schemas.microsoft.com/office/drawing/2014/main" id="{875ECE74-AC9A-4A0C-B526-EA91629177DF}"/>
                    </a:ext>
                  </a:extLst>
                </p:cNvPr>
                <p:cNvCxnSpPr>
                  <a:cxnSpLocks noChangeShapeType="1"/>
                  <a:stCxn id="78854" idx="4"/>
                  <a:endCxn id="78858" idx="4"/>
                </p:cNvCxnSpPr>
                <p:nvPr/>
              </p:nvCxnSpPr>
              <p:spPr bwMode="auto">
                <a:xfrm rot="16200000" flipH="1">
                  <a:off x="2567" y="1897"/>
                  <a:ext cx="1" cy="216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8861" name="Text Box 14">
                  <a:extLst>
                    <a:ext uri="{FF2B5EF4-FFF2-40B4-BE49-F238E27FC236}">
                      <a16:creationId xmlns:a16="http://schemas.microsoft.com/office/drawing/2014/main" id="{B69792AC-8F4B-435C-BD55-A143DB149B7B}"/>
                    </a:ext>
                  </a:extLst>
                </p:cNvPr>
                <p:cNvSpPr txBox="1">
                  <a:spLocks noChangeArrowheads="1"/>
                </p:cNvSpPr>
                <p:nvPr/>
              </p:nvSpPr>
              <p:spPr bwMode="auto">
                <a:xfrm>
                  <a:off x="2080" y="2784"/>
                  <a:ext cx="10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buSzTx/>
                    <a:buFontTx/>
                    <a:buNone/>
                  </a:pPr>
                  <a:r>
                    <a:rPr lang="en-US" altLang="en-US"/>
                    <a:t>set user mode</a:t>
                  </a:r>
                </a:p>
              </p:txBody>
            </p:sp>
          </p:gr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289B1F68-E373-4CF6-BA5D-39A5A7C33B25}"/>
              </a:ext>
            </a:extLst>
          </p:cNvPr>
          <p:cNvSpPr>
            <a:spLocks noGrp="1" noChangeArrowheads="1"/>
          </p:cNvSpPr>
          <p:nvPr>
            <p:ph type="title"/>
          </p:nvPr>
        </p:nvSpPr>
        <p:spPr/>
        <p:txBody>
          <a:bodyPr/>
          <a:lstStyle/>
          <a:p>
            <a:r>
              <a:rPr lang="en-GB" altLang="en-US"/>
              <a:t>Kernel mode vs. root/admin.</a:t>
            </a:r>
          </a:p>
        </p:txBody>
      </p:sp>
      <p:sp>
        <p:nvSpPr>
          <p:cNvPr id="80898" name="Content Placeholder 2">
            <a:extLst>
              <a:ext uri="{FF2B5EF4-FFF2-40B4-BE49-F238E27FC236}">
                <a16:creationId xmlns:a16="http://schemas.microsoft.com/office/drawing/2014/main" id="{D6711E0A-DACA-441E-ADC2-922E2F95E2BB}"/>
              </a:ext>
            </a:extLst>
          </p:cNvPr>
          <p:cNvSpPr>
            <a:spLocks noGrp="1" noChangeArrowheads="1"/>
          </p:cNvSpPr>
          <p:nvPr>
            <p:ph idx="1"/>
          </p:nvPr>
        </p:nvSpPr>
        <p:spPr>
          <a:xfrm>
            <a:off x="1047750" y="1377950"/>
            <a:ext cx="7429500" cy="4552950"/>
          </a:xfrm>
        </p:spPr>
        <p:txBody>
          <a:bodyPr/>
          <a:lstStyle/>
          <a:p>
            <a:r>
              <a:rPr lang="en-GB" altLang="en-US" sz="2400">
                <a:solidFill>
                  <a:srgbClr val="FF0000"/>
                </a:solidFill>
              </a:rPr>
              <a:t>Are they the same?</a:t>
            </a:r>
          </a:p>
          <a:p>
            <a:pPr lvl="1"/>
            <a:r>
              <a:rPr lang="en-GB" altLang="en-US" sz="2400" b="1"/>
              <a:t>No, they are not the same</a:t>
            </a:r>
          </a:p>
          <a:p>
            <a:pPr lvl="1"/>
            <a:endParaRPr lang="en-GB" altLang="en-US" sz="2400" b="1"/>
          </a:p>
          <a:p>
            <a:r>
              <a:rPr lang="en-GB" altLang="en-US" sz="2400">
                <a:solidFill>
                  <a:schemeClr val="accent2"/>
                </a:solidFill>
              </a:rPr>
              <a:t>Kernel or user mode is a hardware operation mode</a:t>
            </a:r>
          </a:p>
          <a:p>
            <a:pPr lvl="1"/>
            <a:endParaRPr lang="en-GB" altLang="en-US" sz="2400"/>
          </a:p>
          <a:p>
            <a:r>
              <a:rPr lang="en-GB" altLang="en-US" sz="2400">
                <a:solidFill>
                  <a:schemeClr val="accent2"/>
                </a:solidFill>
              </a:rPr>
              <a:t>Root/Administrator is a user account in an OS</a:t>
            </a:r>
          </a:p>
          <a:p>
            <a:pPr lvl="1"/>
            <a:r>
              <a:rPr lang="en-GB" altLang="en-US" sz="2400"/>
              <a:t>Jobs still execute in user mode, even when executed by a root/admin. user</a:t>
            </a:r>
          </a:p>
          <a:p>
            <a:pPr lvl="1"/>
            <a:r>
              <a:rPr lang="en-GB" altLang="en-US" sz="2400">
                <a:solidFill>
                  <a:srgbClr val="FF0000"/>
                </a:solidFill>
              </a:rPr>
              <a:t>This user may execute code in kernel mode indirectly </a:t>
            </a:r>
            <a:r>
              <a:rPr lang="en-GB" altLang="en-US" sz="2400">
                <a:sym typeface="Wingdings" panose="05000000000000000000" pitchFamily="2" charset="2"/>
              </a:rPr>
              <a:t> e.g., by loading a kernel module</a:t>
            </a:r>
            <a:endParaRPr lang="en-GB" altLang="en-US" sz="2400"/>
          </a:p>
        </p:txBody>
      </p:sp>
      <p:sp>
        <p:nvSpPr>
          <p:cNvPr id="80899" name="Footer Placeholder 3">
            <a:extLst>
              <a:ext uri="{FF2B5EF4-FFF2-40B4-BE49-F238E27FC236}">
                <a16:creationId xmlns:a16="http://schemas.microsoft.com/office/drawing/2014/main" id="{3E817F72-F363-49DD-95E1-69E15CD17D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CE2005/CZ2005 Operating Systems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3">
            <a:extLst>
              <a:ext uri="{FF2B5EF4-FFF2-40B4-BE49-F238E27FC236}">
                <a16:creationId xmlns:a16="http://schemas.microsoft.com/office/drawing/2014/main" id="{1A128BD4-1493-4852-980B-8ABAC463037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81922" name="Rectangle 2">
            <a:extLst>
              <a:ext uri="{FF2B5EF4-FFF2-40B4-BE49-F238E27FC236}">
                <a16:creationId xmlns:a16="http://schemas.microsoft.com/office/drawing/2014/main" id="{7690BD07-8E36-42F7-9B77-7CC2EA95B3D8}"/>
              </a:ext>
            </a:extLst>
          </p:cNvPr>
          <p:cNvSpPr>
            <a:spLocks noGrp="1" noChangeArrowheads="1"/>
          </p:cNvSpPr>
          <p:nvPr>
            <p:ph type="title"/>
          </p:nvPr>
        </p:nvSpPr>
        <p:spPr/>
        <p:txBody>
          <a:bodyPr/>
          <a:lstStyle/>
          <a:p>
            <a:r>
              <a:rPr lang="en-US" altLang="en-US"/>
              <a:t>I/O Protection</a:t>
            </a:r>
          </a:p>
        </p:txBody>
      </p:sp>
      <p:sp>
        <p:nvSpPr>
          <p:cNvPr id="81923" name="Rectangle 3">
            <a:extLst>
              <a:ext uri="{FF2B5EF4-FFF2-40B4-BE49-F238E27FC236}">
                <a16:creationId xmlns:a16="http://schemas.microsoft.com/office/drawing/2014/main" id="{9BD88B1A-5288-4314-839A-FE9BCF31C044}"/>
              </a:ext>
            </a:extLst>
          </p:cNvPr>
          <p:cNvSpPr>
            <a:spLocks noGrp="1" noChangeArrowheads="1"/>
          </p:cNvSpPr>
          <p:nvPr>
            <p:ph type="body" idx="1"/>
          </p:nvPr>
        </p:nvSpPr>
        <p:spPr>
          <a:xfrm>
            <a:off x="428625" y="1284288"/>
            <a:ext cx="8048625" cy="4541837"/>
          </a:xfrm>
        </p:spPr>
        <p:txBody>
          <a:bodyPr/>
          <a:lstStyle/>
          <a:p>
            <a:r>
              <a:rPr lang="en-US" altLang="en-US" sz="2800"/>
              <a:t>A user program may issue illegal I/O operation; hence I/O must be protected</a:t>
            </a:r>
          </a:p>
          <a:p>
            <a:pPr lvl="1"/>
            <a:r>
              <a:rPr lang="en-US" altLang="en-US" sz="2400"/>
              <a:t>Case 1: read a file that does not exist</a:t>
            </a:r>
          </a:p>
          <a:p>
            <a:pPr lvl="1"/>
            <a:r>
              <a:rPr lang="en-US" altLang="en-US" sz="2400"/>
              <a:t>Case 2: unauthorized access to a device</a:t>
            </a:r>
          </a:p>
          <a:p>
            <a:pPr lvl="4"/>
            <a:endParaRPr lang="en-US" altLang="en-US"/>
          </a:p>
          <a:p>
            <a:r>
              <a:rPr lang="en-US" altLang="en-US" sz="2800">
                <a:solidFill>
                  <a:srgbClr val="FF0000"/>
                </a:solidFill>
              </a:rPr>
              <a:t>All I/O instructions are privileged instructions </a:t>
            </a:r>
          </a:p>
          <a:p>
            <a:pPr lvl="4"/>
            <a:endParaRPr lang="en-US" altLang="en-US" sz="2200"/>
          </a:p>
          <a:p>
            <a:r>
              <a:rPr lang="en-US" altLang="en-US" sz="2800"/>
              <a:t>All I/O operations must go through the OS to ensure its correctness and legality</a:t>
            </a:r>
          </a:p>
          <a:p>
            <a:pPr lvl="1"/>
            <a:r>
              <a:rPr lang="en-US" altLang="en-US" sz="2400">
                <a:solidFill>
                  <a:srgbClr val="FF0000"/>
                </a:solidFill>
              </a:rPr>
              <a:t>CPU generates a trap for I/O operations that try to bypass the 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3">
            <a:extLst>
              <a:ext uri="{FF2B5EF4-FFF2-40B4-BE49-F238E27FC236}">
                <a16:creationId xmlns:a16="http://schemas.microsoft.com/office/drawing/2014/main" id="{2E78537F-949A-4575-B432-D8CB6F1B09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83970" name="Rectangle 2">
            <a:extLst>
              <a:ext uri="{FF2B5EF4-FFF2-40B4-BE49-F238E27FC236}">
                <a16:creationId xmlns:a16="http://schemas.microsoft.com/office/drawing/2014/main" id="{FB35B051-A489-4035-B146-7224805460CA}"/>
              </a:ext>
            </a:extLst>
          </p:cNvPr>
          <p:cNvSpPr>
            <a:spLocks noGrp="1" noChangeArrowheads="1"/>
          </p:cNvSpPr>
          <p:nvPr>
            <p:ph type="title"/>
          </p:nvPr>
        </p:nvSpPr>
        <p:spPr/>
        <p:txBody>
          <a:bodyPr/>
          <a:lstStyle/>
          <a:p>
            <a:r>
              <a:rPr lang="en-US" altLang="en-US"/>
              <a:t>Memory Protection</a:t>
            </a:r>
          </a:p>
        </p:txBody>
      </p:sp>
      <p:sp>
        <p:nvSpPr>
          <p:cNvPr id="83971" name="Rectangle 3">
            <a:extLst>
              <a:ext uri="{FF2B5EF4-FFF2-40B4-BE49-F238E27FC236}">
                <a16:creationId xmlns:a16="http://schemas.microsoft.com/office/drawing/2014/main" id="{CB144D00-90A5-467B-8A90-E21FED0DA9BF}"/>
              </a:ext>
            </a:extLst>
          </p:cNvPr>
          <p:cNvSpPr>
            <a:spLocks noGrp="1" noChangeArrowheads="1"/>
          </p:cNvSpPr>
          <p:nvPr>
            <p:ph type="body" idx="1"/>
          </p:nvPr>
        </p:nvSpPr>
        <p:spPr>
          <a:xfrm>
            <a:off x="536575" y="1300163"/>
            <a:ext cx="8016875" cy="4943475"/>
          </a:xfrm>
        </p:spPr>
        <p:txBody>
          <a:bodyPr/>
          <a:lstStyle/>
          <a:p>
            <a:r>
              <a:rPr lang="en-US" altLang="en-US" sz="2600"/>
              <a:t>Must provide memory protection, at least for the interrupt vector and the interrupt service routines</a:t>
            </a:r>
          </a:p>
          <a:p>
            <a:pPr lvl="4"/>
            <a:endParaRPr lang="en-US" altLang="en-US" sz="2000"/>
          </a:p>
          <a:p>
            <a:r>
              <a:rPr lang="en-US" altLang="en-US" sz="2600"/>
              <a:t>Two CPU registers determine the range of legal addresses a program may access:</a:t>
            </a:r>
          </a:p>
          <a:p>
            <a:pPr lvl="1"/>
            <a:r>
              <a:rPr lang="en-US" altLang="en-US" sz="2600" b="1">
                <a:solidFill>
                  <a:srgbClr val="FF0000"/>
                </a:solidFill>
              </a:rPr>
              <a:t>Base register</a:t>
            </a:r>
            <a:r>
              <a:rPr lang="en-US" altLang="en-US" sz="2600">
                <a:solidFill>
                  <a:srgbClr val="FF0000"/>
                </a:solidFill>
              </a:rPr>
              <a:t>:</a:t>
            </a:r>
            <a:r>
              <a:rPr lang="en-US" altLang="en-US" sz="2600"/>
              <a:t> Holds the first legal physical memory address</a:t>
            </a:r>
          </a:p>
          <a:p>
            <a:pPr lvl="1"/>
            <a:r>
              <a:rPr lang="en-US" altLang="en-US" sz="2600" b="1">
                <a:solidFill>
                  <a:srgbClr val="FF0000"/>
                </a:solidFill>
              </a:rPr>
              <a:t>Limit register</a:t>
            </a:r>
            <a:r>
              <a:rPr lang="en-US" altLang="en-US" sz="2600">
                <a:solidFill>
                  <a:srgbClr val="FF0000"/>
                </a:solidFill>
              </a:rPr>
              <a:t>:</a:t>
            </a:r>
            <a:r>
              <a:rPr lang="en-US" altLang="en-US" sz="2600"/>
              <a:t> Contains the size of legal range</a:t>
            </a:r>
          </a:p>
          <a:p>
            <a:pPr lvl="4"/>
            <a:endParaRPr lang="en-US" altLang="en-US" sz="1400"/>
          </a:p>
          <a:p>
            <a:r>
              <a:rPr lang="en-US" altLang="en-US" sz="2600"/>
              <a:t>Memory outside the defined range is protected and cannot be accessed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2">
            <a:extLst>
              <a:ext uri="{FF2B5EF4-FFF2-40B4-BE49-F238E27FC236}">
                <a16:creationId xmlns:a16="http://schemas.microsoft.com/office/drawing/2014/main" id="{9A9A8048-3635-436F-B0D5-E71B027148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86018" name="Rectangle 2">
            <a:extLst>
              <a:ext uri="{FF2B5EF4-FFF2-40B4-BE49-F238E27FC236}">
                <a16:creationId xmlns:a16="http://schemas.microsoft.com/office/drawing/2014/main" id="{CDCC54DF-975B-4FE1-95EE-A9D23EA39E35}"/>
              </a:ext>
            </a:extLst>
          </p:cNvPr>
          <p:cNvSpPr>
            <a:spLocks noGrp="1" noChangeArrowheads="1"/>
          </p:cNvSpPr>
          <p:nvPr>
            <p:ph type="title"/>
          </p:nvPr>
        </p:nvSpPr>
        <p:spPr>
          <a:xfrm>
            <a:off x="152400" y="495300"/>
            <a:ext cx="9067800" cy="457200"/>
          </a:xfrm>
        </p:spPr>
        <p:txBody>
          <a:bodyPr/>
          <a:lstStyle/>
          <a:p>
            <a:r>
              <a:rPr lang="en-US" altLang="en-US"/>
              <a:t>Memory Protection (Cont.)</a:t>
            </a:r>
          </a:p>
        </p:txBody>
      </p:sp>
      <p:pic>
        <p:nvPicPr>
          <p:cNvPr id="86019" name="Picture 9">
            <a:extLst>
              <a:ext uri="{FF2B5EF4-FFF2-40B4-BE49-F238E27FC236}">
                <a16:creationId xmlns:a16="http://schemas.microsoft.com/office/drawing/2014/main" id="{24C43FF5-E560-4294-BD27-23B81820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74" t="1021" r="14644" b="1794"/>
          <a:stretch>
            <a:fillRect/>
          </a:stretch>
        </p:blipFill>
        <p:spPr bwMode="auto">
          <a:xfrm>
            <a:off x="2846388" y="1563688"/>
            <a:ext cx="3995737"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a:extLst>
              <a:ext uri="{FF2B5EF4-FFF2-40B4-BE49-F238E27FC236}">
                <a16:creationId xmlns:a16="http://schemas.microsoft.com/office/drawing/2014/main" id="{990D840C-6ABB-421C-ABBC-299FB41981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88066" name="Rectangle 2">
            <a:extLst>
              <a:ext uri="{FF2B5EF4-FFF2-40B4-BE49-F238E27FC236}">
                <a16:creationId xmlns:a16="http://schemas.microsoft.com/office/drawing/2014/main" id="{0A8BB5F9-0296-4820-89E6-1667F7CAC4BA}"/>
              </a:ext>
            </a:extLst>
          </p:cNvPr>
          <p:cNvSpPr>
            <a:spLocks noGrp="1" noChangeArrowheads="1"/>
          </p:cNvSpPr>
          <p:nvPr>
            <p:ph type="title"/>
          </p:nvPr>
        </p:nvSpPr>
        <p:spPr/>
        <p:txBody>
          <a:bodyPr/>
          <a:lstStyle/>
          <a:p>
            <a:r>
              <a:rPr lang="en-US" altLang="en-US"/>
              <a:t>Memory Protection (Cont.) </a:t>
            </a:r>
          </a:p>
        </p:txBody>
      </p:sp>
      <p:sp>
        <p:nvSpPr>
          <p:cNvPr id="88067" name="Rectangle 3">
            <a:extLst>
              <a:ext uri="{FF2B5EF4-FFF2-40B4-BE49-F238E27FC236}">
                <a16:creationId xmlns:a16="http://schemas.microsoft.com/office/drawing/2014/main" id="{5AB35DF6-9071-4F72-8F82-3908AA43930D}"/>
              </a:ext>
            </a:extLst>
          </p:cNvPr>
          <p:cNvSpPr>
            <a:spLocks noGrp="1" noChangeArrowheads="1"/>
          </p:cNvSpPr>
          <p:nvPr>
            <p:ph type="body" idx="1"/>
          </p:nvPr>
        </p:nvSpPr>
        <p:spPr>
          <a:xfrm>
            <a:off x="557213" y="4598988"/>
            <a:ext cx="8112125" cy="1849437"/>
          </a:xfrm>
        </p:spPr>
        <p:txBody>
          <a:bodyPr/>
          <a:lstStyle/>
          <a:p>
            <a:r>
              <a:rPr lang="en-US" altLang="en-US" sz="2400">
                <a:solidFill>
                  <a:srgbClr val="FF0000"/>
                </a:solidFill>
              </a:rPr>
              <a:t>The load instructions for the </a:t>
            </a:r>
            <a:r>
              <a:rPr lang="en-US" altLang="en-US" sz="2400" i="1">
                <a:solidFill>
                  <a:srgbClr val="FF0000"/>
                </a:solidFill>
              </a:rPr>
              <a:t>base</a:t>
            </a:r>
            <a:r>
              <a:rPr lang="en-US" altLang="en-US" sz="2400">
                <a:solidFill>
                  <a:srgbClr val="FF0000"/>
                </a:solidFill>
              </a:rPr>
              <a:t> and </a:t>
            </a:r>
            <a:r>
              <a:rPr lang="en-US" altLang="en-US" sz="2400" i="1">
                <a:solidFill>
                  <a:srgbClr val="FF0000"/>
                </a:solidFill>
              </a:rPr>
              <a:t>limit</a:t>
            </a:r>
            <a:r>
              <a:rPr lang="en-US" altLang="en-US" sz="2400">
                <a:solidFill>
                  <a:srgbClr val="FF0000"/>
                </a:solidFill>
              </a:rPr>
              <a:t> registers are privileged instructions (only in monitor mode)</a:t>
            </a:r>
          </a:p>
          <a:p>
            <a:pPr lvl="4"/>
            <a:endParaRPr lang="en-US" altLang="en-US">
              <a:solidFill>
                <a:srgbClr val="FF0000"/>
              </a:solidFill>
            </a:endParaRPr>
          </a:p>
          <a:p>
            <a:r>
              <a:rPr lang="en-US" altLang="en-US" sz="2400">
                <a:solidFill>
                  <a:srgbClr val="FF0000"/>
                </a:solidFill>
              </a:rPr>
              <a:t>CPU issues a trap to the OS if above checks fail</a:t>
            </a:r>
          </a:p>
        </p:txBody>
      </p:sp>
      <p:pic>
        <p:nvPicPr>
          <p:cNvPr id="88068" name="Picture 10">
            <a:extLst>
              <a:ext uri="{FF2B5EF4-FFF2-40B4-BE49-F238E27FC236}">
                <a16:creationId xmlns:a16="http://schemas.microsoft.com/office/drawing/2014/main" id="{ACCB1F1F-89EB-45FD-952F-C190C621C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9" t="23012" r="476" b="23203"/>
          <a:stretch>
            <a:fillRect/>
          </a:stretch>
        </p:blipFill>
        <p:spPr bwMode="auto">
          <a:xfrm>
            <a:off x="706438" y="1223963"/>
            <a:ext cx="6848475"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TextBox 1">
            <a:extLst>
              <a:ext uri="{FF2B5EF4-FFF2-40B4-BE49-F238E27FC236}">
                <a16:creationId xmlns:a16="http://schemas.microsoft.com/office/drawing/2014/main" id="{B4255B3F-B538-456B-BB94-8F814FB6C655}"/>
              </a:ext>
            </a:extLst>
          </p:cNvPr>
          <p:cNvSpPr txBox="1">
            <a:spLocks noChangeArrowheads="1"/>
          </p:cNvSpPr>
          <p:nvPr/>
        </p:nvSpPr>
        <p:spPr bwMode="auto">
          <a:xfrm>
            <a:off x="650875" y="2913063"/>
            <a:ext cx="18272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US" altLang="en-US"/>
              <a:t>e.g., Load/Store</a:t>
            </a:r>
          </a:p>
          <a:p>
            <a:pPr algn="ctr">
              <a:spcBef>
                <a:spcPct val="0"/>
              </a:spcBef>
              <a:buSzTx/>
              <a:buFontTx/>
              <a:buNone/>
            </a:pPr>
            <a:r>
              <a:rPr lang="en-US" altLang="en-US"/>
              <a:t>(address)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a:extLst>
              <a:ext uri="{FF2B5EF4-FFF2-40B4-BE49-F238E27FC236}">
                <a16:creationId xmlns:a16="http://schemas.microsoft.com/office/drawing/2014/main" id="{66B51179-C2DA-43A1-AD5D-A933188A14B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90114" name="Rectangle 2">
            <a:extLst>
              <a:ext uri="{FF2B5EF4-FFF2-40B4-BE49-F238E27FC236}">
                <a16:creationId xmlns:a16="http://schemas.microsoft.com/office/drawing/2014/main" id="{B3017433-44ED-49DE-B0CF-7BB5A589CAA2}"/>
              </a:ext>
            </a:extLst>
          </p:cNvPr>
          <p:cNvSpPr>
            <a:spLocks noGrp="1" noChangeArrowheads="1"/>
          </p:cNvSpPr>
          <p:nvPr>
            <p:ph type="title"/>
          </p:nvPr>
        </p:nvSpPr>
        <p:spPr/>
        <p:txBody>
          <a:bodyPr/>
          <a:lstStyle/>
          <a:p>
            <a:r>
              <a:rPr lang="en-US" altLang="en-US"/>
              <a:t>Part 1:   Introduction</a:t>
            </a:r>
          </a:p>
        </p:txBody>
      </p:sp>
      <p:sp>
        <p:nvSpPr>
          <p:cNvPr id="90115" name="Rectangle 3">
            <a:extLst>
              <a:ext uri="{FF2B5EF4-FFF2-40B4-BE49-F238E27FC236}">
                <a16:creationId xmlns:a16="http://schemas.microsoft.com/office/drawing/2014/main" id="{0AE1AA9A-4E89-4AD2-A51E-D783D1489732}"/>
              </a:ext>
            </a:extLst>
          </p:cNvPr>
          <p:cNvSpPr>
            <a:spLocks noGrp="1" noChangeArrowheads="1"/>
          </p:cNvSpPr>
          <p:nvPr>
            <p:ph type="body" idx="1"/>
          </p:nvPr>
        </p:nvSpPr>
        <p:spPr>
          <a:xfrm>
            <a:off x="1047750" y="1371600"/>
            <a:ext cx="7413625" cy="4484688"/>
          </a:xfrm>
        </p:spPr>
        <p:txBody>
          <a:bodyPr/>
          <a:lstStyle/>
          <a:p>
            <a:r>
              <a:rPr lang="en-US" altLang="en-US" sz="2800"/>
              <a:t>What is an Operating System (OS)?</a:t>
            </a:r>
          </a:p>
          <a:p>
            <a:r>
              <a:rPr lang="en-US" altLang="en-US" sz="2800"/>
              <a:t>Types of Computing Systems</a:t>
            </a:r>
          </a:p>
          <a:p>
            <a:r>
              <a:rPr lang="en-US" altLang="en-US" sz="2800"/>
              <a:t>Computer System Architecture (Review)</a:t>
            </a:r>
          </a:p>
          <a:p>
            <a:r>
              <a:rPr lang="en-US" altLang="en-US" sz="2800" b="1"/>
              <a:t>Operating System 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3">
            <a:extLst>
              <a:ext uri="{FF2B5EF4-FFF2-40B4-BE49-F238E27FC236}">
                <a16:creationId xmlns:a16="http://schemas.microsoft.com/office/drawing/2014/main" id="{D6D3DF1B-00F6-4266-BB14-8ABA8E03EE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92162" name="Rectangle 2">
            <a:extLst>
              <a:ext uri="{FF2B5EF4-FFF2-40B4-BE49-F238E27FC236}">
                <a16:creationId xmlns:a16="http://schemas.microsoft.com/office/drawing/2014/main" id="{28EDE257-49C5-4AF2-83A6-4B7F67105CD0}"/>
              </a:ext>
            </a:extLst>
          </p:cNvPr>
          <p:cNvSpPr>
            <a:spLocks noGrp="1" noChangeArrowheads="1"/>
          </p:cNvSpPr>
          <p:nvPr>
            <p:ph type="title"/>
          </p:nvPr>
        </p:nvSpPr>
        <p:spPr>
          <a:xfrm>
            <a:off x="914400" y="495300"/>
            <a:ext cx="7391400" cy="457200"/>
          </a:xfrm>
        </p:spPr>
        <p:txBody>
          <a:bodyPr/>
          <a:lstStyle/>
          <a:p>
            <a:r>
              <a:rPr lang="en-GB" altLang="en-US"/>
              <a:t>A View of Operating System Services</a:t>
            </a:r>
          </a:p>
        </p:txBody>
      </p:sp>
      <p:pic>
        <p:nvPicPr>
          <p:cNvPr id="92163" name="Picture 4" descr="2">
            <a:extLst>
              <a:ext uri="{FF2B5EF4-FFF2-40B4-BE49-F238E27FC236}">
                <a16:creationId xmlns:a16="http://schemas.microsoft.com/office/drawing/2014/main" id="{8E322B2A-041F-45A5-8E34-4A683631E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600200"/>
            <a:ext cx="8226425"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B27209F-89C8-4650-89B1-69FD989E17E7}"/>
              </a:ext>
            </a:extLst>
          </p:cNvPr>
          <p:cNvSpPr>
            <a:spLocks noChangeArrowheads="1"/>
          </p:cNvSpPr>
          <p:nvPr/>
        </p:nvSpPr>
        <p:spPr bwMode="auto">
          <a:xfrm>
            <a:off x="457200" y="3041650"/>
            <a:ext cx="8218488" cy="296863"/>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
        <p:nvSpPr>
          <p:cNvPr id="6" name="Up Arrow 5">
            <a:extLst>
              <a:ext uri="{FF2B5EF4-FFF2-40B4-BE49-F238E27FC236}">
                <a16:creationId xmlns:a16="http://schemas.microsoft.com/office/drawing/2014/main" id="{888E4362-0D6C-4851-A1D7-A451AD725ABC}"/>
              </a:ext>
            </a:extLst>
          </p:cNvPr>
          <p:cNvSpPr>
            <a:spLocks noChangeArrowheads="1"/>
          </p:cNvSpPr>
          <p:nvPr/>
        </p:nvSpPr>
        <p:spPr bwMode="auto">
          <a:xfrm>
            <a:off x="8707438" y="2593975"/>
            <a:ext cx="192087" cy="276225"/>
          </a:xfrm>
          <a:prstGeom prst="upArrow">
            <a:avLst>
              <a:gd name="adj1" fmla="val 50000"/>
              <a:gd name="adj2" fmla="val 49778"/>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
        <p:nvSpPr>
          <p:cNvPr id="7" name="Up Arrow 6">
            <a:extLst>
              <a:ext uri="{FF2B5EF4-FFF2-40B4-BE49-F238E27FC236}">
                <a16:creationId xmlns:a16="http://schemas.microsoft.com/office/drawing/2014/main" id="{35B13BA6-BA29-4585-993E-2D5402B95AEF}"/>
              </a:ext>
            </a:extLst>
          </p:cNvPr>
          <p:cNvSpPr>
            <a:spLocks noChangeArrowheads="1"/>
          </p:cNvSpPr>
          <p:nvPr/>
        </p:nvSpPr>
        <p:spPr bwMode="auto">
          <a:xfrm flipV="1">
            <a:off x="8701088" y="3459163"/>
            <a:ext cx="187325" cy="250825"/>
          </a:xfrm>
          <a:prstGeom prst="upArrow">
            <a:avLst>
              <a:gd name="adj1" fmla="val 50000"/>
              <a:gd name="adj2" fmla="val 49976"/>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2">
            <a:extLst>
              <a:ext uri="{FF2B5EF4-FFF2-40B4-BE49-F238E27FC236}">
                <a16:creationId xmlns:a16="http://schemas.microsoft.com/office/drawing/2014/main" id="{105B2E95-5FFB-4390-A969-C21AB0C287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21506" name="Rectangle 7">
            <a:extLst>
              <a:ext uri="{FF2B5EF4-FFF2-40B4-BE49-F238E27FC236}">
                <a16:creationId xmlns:a16="http://schemas.microsoft.com/office/drawing/2014/main" id="{7AE20D5E-15DE-4C0D-93F8-77A67EF695CB}"/>
              </a:ext>
            </a:extLst>
          </p:cNvPr>
          <p:cNvSpPr>
            <a:spLocks noGrp="1" noChangeArrowheads="1"/>
          </p:cNvSpPr>
          <p:nvPr>
            <p:ph type="title"/>
          </p:nvPr>
        </p:nvSpPr>
        <p:spPr>
          <a:xfrm>
            <a:off x="1060450" y="469900"/>
            <a:ext cx="7194550" cy="457200"/>
          </a:xfrm>
        </p:spPr>
        <p:txBody>
          <a:bodyPr/>
          <a:lstStyle/>
          <a:p>
            <a:r>
              <a:rPr lang="en-US" altLang="en-US">
                <a:latin typeface="Arial" panose="020B0604020202020204" pitchFamily="34" charset="0"/>
              </a:rPr>
              <a:t>Abstract View of System Components</a:t>
            </a:r>
            <a:endParaRPr lang="en-US" altLang="en-US"/>
          </a:p>
        </p:txBody>
      </p:sp>
      <p:pic>
        <p:nvPicPr>
          <p:cNvPr id="21507" name="Picture 20">
            <a:extLst>
              <a:ext uri="{FF2B5EF4-FFF2-40B4-BE49-F238E27FC236}">
                <a16:creationId xmlns:a16="http://schemas.microsoft.com/office/drawing/2014/main" id="{3CEC36CB-06E0-4AF9-AED6-8155803B3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t="7478" r="7574" b="5096"/>
          <a:stretch>
            <a:fillRect/>
          </a:stretch>
        </p:blipFill>
        <p:spPr bwMode="auto">
          <a:xfrm>
            <a:off x="1593850" y="1244600"/>
            <a:ext cx="607695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3">
            <a:extLst>
              <a:ext uri="{FF2B5EF4-FFF2-40B4-BE49-F238E27FC236}">
                <a16:creationId xmlns:a16="http://schemas.microsoft.com/office/drawing/2014/main" id="{C0E77408-BDB3-49AA-B0AB-5F1E78AC7D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94210" name="Rectangle 2">
            <a:extLst>
              <a:ext uri="{FF2B5EF4-FFF2-40B4-BE49-F238E27FC236}">
                <a16:creationId xmlns:a16="http://schemas.microsoft.com/office/drawing/2014/main" id="{1BA4CD51-DEBE-46AD-897C-D804B9F5DF3E}"/>
              </a:ext>
            </a:extLst>
          </p:cNvPr>
          <p:cNvSpPr>
            <a:spLocks noGrp="1" noChangeArrowheads="1"/>
          </p:cNvSpPr>
          <p:nvPr>
            <p:ph type="title"/>
          </p:nvPr>
        </p:nvSpPr>
        <p:spPr/>
        <p:txBody>
          <a:bodyPr/>
          <a:lstStyle/>
          <a:p>
            <a:r>
              <a:rPr lang="en-US" altLang="en-US"/>
              <a:t>System Calls</a:t>
            </a:r>
          </a:p>
        </p:txBody>
      </p:sp>
      <p:sp>
        <p:nvSpPr>
          <p:cNvPr id="94211" name="Rectangle 3">
            <a:extLst>
              <a:ext uri="{FF2B5EF4-FFF2-40B4-BE49-F238E27FC236}">
                <a16:creationId xmlns:a16="http://schemas.microsoft.com/office/drawing/2014/main" id="{72A44938-64A3-42BA-B595-1F5D683C965D}"/>
              </a:ext>
            </a:extLst>
          </p:cNvPr>
          <p:cNvSpPr>
            <a:spLocks noGrp="1" noChangeArrowheads="1"/>
          </p:cNvSpPr>
          <p:nvPr>
            <p:ph type="body" idx="1"/>
          </p:nvPr>
        </p:nvSpPr>
        <p:spPr>
          <a:xfrm>
            <a:off x="381000" y="1295400"/>
            <a:ext cx="8305800" cy="4876800"/>
          </a:xfrm>
        </p:spPr>
        <p:txBody>
          <a:bodyPr/>
          <a:lstStyle/>
          <a:p>
            <a:r>
              <a:rPr lang="en-US" altLang="en-US" sz="2800"/>
              <a:t>System calls provide the interface between a user program and the operating system</a:t>
            </a:r>
          </a:p>
          <a:p>
            <a:pPr lvl="1"/>
            <a:r>
              <a:rPr lang="en-US" altLang="en-US" sz="2800"/>
              <a:t>Generally available as assembly-language instructions</a:t>
            </a:r>
          </a:p>
          <a:p>
            <a:pPr lvl="1"/>
            <a:r>
              <a:rPr lang="en-US" altLang="en-US" sz="2800"/>
              <a:t>Possible to replace assembly language for systems programming to allow system calls to be made directly (e.g., in C/C++)</a:t>
            </a:r>
          </a:p>
          <a:p>
            <a:pPr lvl="4"/>
            <a:endParaRPr lang="en-US" altLang="en-US" sz="2200"/>
          </a:p>
          <a:p>
            <a:r>
              <a:rPr lang="en-US" altLang="en-US" sz="2800">
                <a:solidFill>
                  <a:srgbClr val="FF0000"/>
                </a:solidFill>
              </a:rPr>
              <a:t>The execution of a system call requires the switch from the user to the kernel mode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3">
            <a:extLst>
              <a:ext uri="{FF2B5EF4-FFF2-40B4-BE49-F238E27FC236}">
                <a16:creationId xmlns:a16="http://schemas.microsoft.com/office/drawing/2014/main" id="{480A2640-D895-437F-A251-200FC5C7D3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96258" name="Rectangle 2">
            <a:extLst>
              <a:ext uri="{FF2B5EF4-FFF2-40B4-BE49-F238E27FC236}">
                <a16:creationId xmlns:a16="http://schemas.microsoft.com/office/drawing/2014/main" id="{4F88298C-2D4C-4212-9B9D-E067D55EA1CD}"/>
              </a:ext>
            </a:extLst>
          </p:cNvPr>
          <p:cNvSpPr>
            <a:spLocks noGrp="1" noChangeArrowheads="1"/>
          </p:cNvSpPr>
          <p:nvPr>
            <p:ph type="title"/>
          </p:nvPr>
        </p:nvSpPr>
        <p:spPr/>
        <p:txBody>
          <a:bodyPr/>
          <a:lstStyle/>
          <a:p>
            <a:r>
              <a:rPr lang="en-GB" altLang="en-US"/>
              <a:t>API – System Call – OS Relationship</a:t>
            </a:r>
          </a:p>
        </p:txBody>
      </p:sp>
      <p:pic>
        <p:nvPicPr>
          <p:cNvPr id="96259" name="Picture 4">
            <a:extLst>
              <a:ext uri="{FF2B5EF4-FFF2-40B4-BE49-F238E27FC236}">
                <a16:creationId xmlns:a16="http://schemas.microsoft.com/office/drawing/2014/main" id="{05CCDD48-530B-4E20-80FC-D023AF438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51" t="9875" r="937" b="10126"/>
          <a:stretch>
            <a:fillRect/>
          </a:stretch>
        </p:blipFill>
        <p:spPr bwMode="auto">
          <a:xfrm>
            <a:off x="1524000" y="2514600"/>
            <a:ext cx="6477000" cy="3951288"/>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6260" name="Text Box 5">
            <a:extLst>
              <a:ext uri="{FF2B5EF4-FFF2-40B4-BE49-F238E27FC236}">
                <a16:creationId xmlns:a16="http://schemas.microsoft.com/office/drawing/2014/main" id="{29AC6589-73E3-4FA8-9638-C170341768C2}"/>
              </a:ext>
            </a:extLst>
          </p:cNvPr>
          <p:cNvSpPr txBox="1">
            <a:spLocks noChangeArrowheads="1"/>
          </p:cNvSpPr>
          <p:nvPr/>
        </p:nvSpPr>
        <p:spPr bwMode="auto">
          <a:xfrm>
            <a:off x="6019800" y="1143000"/>
            <a:ext cx="2109788"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GB" altLang="en-US" sz="1400" b="1">
                <a:latin typeface="Verdana" panose="020B0604030504040204" pitchFamily="34" charset="0"/>
                <a:ea typeface="MS PGothic" panose="020B0600070205080204" pitchFamily="34" charset="-128"/>
              </a:rPr>
              <a:t>#include &lt;stdio.h&gt;</a:t>
            </a:r>
          </a:p>
          <a:p>
            <a:pPr>
              <a:spcBef>
                <a:spcPct val="0"/>
              </a:spcBef>
              <a:buSzTx/>
              <a:buFontTx/>
              <a:buNone/>
            </a:pPr>
            <a:r>
              <a:rPr lang="en-GB" altLang="en-US" sz="1400" b="1">
                <a:latin typeface="Verdana" panose="020B0604030504040204" pitchFamily="34" charset="0"/>
                <a:ea typeface="MS PGothic" panose="020B0600070205080204" pitchFamily="34" charset="-128"/>
              </a:rPr>
              <a:t>main() </a:t>
            </a:r>
          </a:p>
          <a:p>
            <a:pPr>
              <a:spcBef>
                <a:spcPct val="0"/>
              </a:spcBef>
              <a:buSzTx/>
              <a:buFontTx/>
              <a:buNone/>
            </a:pPr>
            <a:r>
              <a:rPr lang="en-GB" altLang="en-US" sz="1400" b="1">
                <a:latin typeface="Verdana" panose="020B0604030504040204" pitchFamily="34" charset="0"/>
                <a:ea typeface="MS PGothic" panose="020B0600070205080204" pitchFamily="34" charset="-128"/>
              </a:rPr>
              <a:t>{</a:t>
            </a:r>
          </a:p>
          <a:p>
            <a:pPr>
              <a:spcBef>
                <a:spcPct val="0"/>
              </a:spcBef>
              <a:buSzTx/>
              <a:buFontTx/>
              <a:buNone/>
            </a:pPr>
            <a:r>
              <a:rPr lang="en-GB" altLang="en-US" sz="1400" b="1">
                <a:latin typeface="Verdana" panose="020B0604030504040204" pitchFamily="34" charset="0"/>
                <a:ea typeface="MS PGothic" panose="020B0600070205080204" pitchFamily="34" charset="-128"/>
              </a:rPr>
              <a:t>FILE *fp;</a:t>
            </a:r>
          </a:p>
          <a:p>
            <a:pPr>
              <a:spcBef>
                <a:spcPct val="0"/>
              </a:spcBef>
              <a:buSzTx/>
              <a:buFontTx/>
              <a:buNone/>
            </a:pPr>
            <a:r>
              <a:rPr lang="en-GB" altLang="en-US" sz="1400" b="1">
                <a:latin typeface="Verdana" panose="020B0604030504040204" pitchFamily="34" charset="0"/>
                <a:ea typeface="MS PGothic" panose="020B0600070205080204" pitchFamily="34" charset="-128"/>
              </a:rPr>
              <a:t>…</a:t>
            </a:r>
          </a:p>
          <a:p>
            <a:pPr>
              <a:spcBef>
                <a:spcPct val="0"/>
              </a:spcBef>
              <a:buSzTx/>
              <a:buFontTx/>
              <a:buNone/>
            </a:pPr>
            <a:r>
              <a:rPr lang="en-GB" altLang="en-US" sz="1400" b="1">
                <a:latin typeface="Verdana" panose="020B0604030504040204" pitchFamily="34" charset="0"/>
                <a:ea typeface="MS PGothic" panose="020B0600070205080204" pitchFamily="34" charset="-128"/>
              </a:rPr>
              <a:t>fp = fopen(…);</a:t>
            </a:r>
          </a:p>
          <a:p>
            <a:pPr>
              <a:spcBef>
                <a:spcPct val="0"/>
              </a:spcBef>
              <a:buSzTx/>
              <a:buFontTx/>
              <a:buNone/>
            </a:pPr>
            <a:r>
              <a:rPr lang="en-GB" altLang="en-US" sz="1400" b="1">
                <a:latin typeface="Verdana" panose="020B0604030504040204" pitchFamily="34" charset="0"/>
                <a:ea typeface="MS PGothic" panose="020B0600070205080204" pitchFamily="34" charset="-128"/>
              </a:rPr>
              <a:t>…</a:t>
            </a:r>
          </a:p>
          <a:p>
            <a:pPr>
              <a:spcBef>
                <a:spcPct val="0"/>
              </a:spcBef>
              <a:buSzTx/>
              <a:buFontTx/>
              <a:buNone/>
            </a:pPr>
            <a:r>
              <a:rPr lang="en-GB" altLang="en-US" sz="1400" b="1">
                <a:latin typeface="Verdana" panose="020B0604030504040204" pitchFamily="34" charset="0"/>
                <a:ea typeface="MS PGothic" panose="020B0600070205080204" pitchFamily="34" charset="-128"/>
              </a:rPr>
              <a:t>}</a:t>
            </a:r>
          </a:p>
        </p:txBody>
      </p:sp>
      <p:sp>
        <p:nvSpPr>
          <p:cNvPr id="96261" name="Text Box 6">
            <a:extLst>
              <a:ext uri="{FF2B5EF4-FFF2-40B4-BE49-F238E27FC236}">
                <a16:creationId xmlns:a16="http://schemas.microsoft.com/office/drawing/2014/main" id="{52B375D4-9653-49EB-A27B-6143E84520B9}"/>
              </a:ext>
            </a:extLst>
          </p:cNvPr>
          <p:cNvSpPr txBox="1">
            <a:spLocks noChangeArrowheads="1"/>
          </p:cNvSpPr>
          <p:nvPr/>
        </p:nvSpPr>
        <p:spPr bwMode="auto">
          <a:xfrm>
            <a:off x="744538" y="1319213"/>
            <a:ext cx="1751012" cy="180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GB" altLang="en-US" sz="1600">
                <a:latin typeface="Verdana" panose="020B0604030504040204" pitchFamily="34" charset="0"/>
                <a:ea typeface="MS PGothic" panose="020B0600070205080204" pitchFamily="34" charset="-128"/>
              </a:rPr>
              <a:t>FILE *fopen(…)</a:t>
            </a:r>
          </a:p>
          <a:p>
            <a:pPr>
              <a:spcBef>
                <a:spcPct val="0"/>
              </a:spcBef>
              <a:buSzTx/>
              <a:buFontTx/>
              <a:buNone/>
            </a:pPr>
            <a:r>
              <a:rPr lang="en-GB" altLang="en-US" sz="1600">
                <a:latin typeface="Verdana" panose="020B0604030504040204" pitchFamily="34" charset="0"/>
                <a:ea typeface="MS PGothic" panose="020B0600070205080204" pitchFamily="34" charset="-128"/>
              </a:rPr>
              <a:t>{</a:t>
            </a:r>
          </a:p>
          <a:p>
            <a:pPr>
              <a:spcBef>
                <a:spcPct val="0"/>
              </a:spcBef>
              <a:buSzTx/>
              <a:buFontTx/>
              <a:buNone/>
            </a:pPr>
            <a:r>
              <a:rPr lang="en-GB" altLang="en-US" sz="1600">
                <a:latin typeface="Verdana" panose="020B0604030504040204" pitchFamily="34" charset="0"/>
                <a:ea typeface="MS PGothic" panose="020B0600070205080204" pitchFamily="34" charset="-128"/>
              </a:rPr>
              <a:t>Int fd;</a:t>
            </a:r>
          </a:p>
          <a:p>
            <a:pPr>
              <a:spcBef>
                <a:spcPct val="0"/>
              </a:spcBef>
              <a:buSzTx/>
              <a:buFontTx/>
              <a:buNone/>
            </a:pPr>
            <a:r>
              <a:rPr lang="en-GB" altLang="en-US" sz="1600">
                <a:latin typeface="Verdana" panose="020B0604030504040204" pitchFamily="34" charset="0"/>
                <a:ea typeface="MS PGothic" panose="020B0600070205080204" pitchFamily="34" charset="-128"/>
              </a:rPr>
              <a:t>…</a:t>
            </a:r>
          </a:p>
          <a:p>
            <a:pPr>
              <a:spcBef>
                <a:spcPct val="0"/>
              </a:spcBef>
              <a:buSzTx/>
              <a:buFontTx/>
              <a:buNone/>
            </a:pPr>
            <a:r>
              <a:rPr lang="en-GB" altLang="en-US" sz="1600">
                <a:latin typeface="Verdana" panose="020B0604030504040204" pitchFamily="34" charset="0"/>
                <a:ea typeface="MS PGothic" panose="020B0600070205080204" pitchFamily="34" charset="-128"/>
              </a:rPr>
              <a:t>fd = open(…);</a:t>
            </a:r>
          </a:p>
          <a:p>
            <a:pPr>
              <a:spcBef>
                <a:spcPct val="0"/>
              </a:spcBef>
              <a:buSzTx/>
              <a:buFontTx/>
              <a:buNone/>
            </a:pPr>
            <a:r>
              <a:rPr lang="en-GB" altLang="en-US" sz="1600">
                <a:latin typeface="Verdana" panose="020B0604030504040204" pitchFamily="34" charset="0"/>
                <a:ea typeface="MS PGothic" panose="020B0600070205080204" pitchFamily="34" charset="-128"/>
              </a:rPr>
              <a:t>…</a:t>
            </a:r>
          </a:p>
          <a:p>
            <a:pPr>
              <a:spcBef>
                <a:spcPct val="0"/>
              </a:spcBef>
              <a:buSzTx/>
              <a:buFontTx/>
              <a:buNone/>
            </a:pPr>
            <a:r>
              <a:rPr lang="en-GB" altLang="en-US" sz="1600">
                <a:latin typeface="Verdana" panose="020B0604030504040204" pitchFamily="34" charset="0"/>
                <a:ea typeface="MS PGothic" panose="020B0600070205080204" pitchFamily="34" charset="-128"/>
              </a:rPr>
              <a:t>}</a:t>
            </a:r>
          </a:p>
        </p:txBody>
      </p:sp>
      <p:sp>
        <p:nvSpPr>
          <p:cNvPr id="14" name="Text Box 8">
            <a:extLst>
              <a:ext uri="{FF2B5EF4-FFF2-40B4-BE49-F238E27FC236}">
                <a16:creationId xmlns:a16="http://schemas.microsoft.com/office/drawing/2014/main" id="{A7A64B01-1746-4140-81CA-EDC380B9E7D6}"/>
              </a:ext>
            </a:extLst>
          </p:cNvPr>
          <p:cNvSpPr txBox="1">
            <a:spLocks noChangeArrowheads="1"/>
          </p:cNvSpPr>
          <p:nvPr/>
        </p:nvSpPr>
        <p:spPr bwMode="auto">
          <a:xfrm>
            <a:off x="6781800" y="2590800"/>
            <a:ext cx="213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GB" altLang="en-US">
                <a:solidFill>
                  <a:srgbClr val="FF0000"/>
                </a:solidFill>
              </a:rPr>
              <a:t>API</a:t>
            </a:r>
          </a:p>
          <a:p>
            <a:pPr algn="ctr">
              <a:spcBef>
                <a:spcPct val="0"/>
              </a:spcBef>
              <a:buSzTx/>
              <a:buFontTx/>
              <a:buNone/>
            </a:pPr>
            <a:r>
              <a:rPr lang="en-GB" altLang="en-US">
                <a:solidFill>
                  <a:srgbClr val="FF0000"/>
                </a:solidFill>
              </a:rPr>
              <a:t>(standard C library)</a:t>
            </a:r>
          </a:p>
        </p:txBody>
      </p:sp>
      <p:sp>
        <p:nvSpPr>
          <p:cNvPr id="15" name="Text Box 9">
            <a:extLst>
              <a:ext uri="{FF2B5EF4-FFF2-40B4-BE49-F238E27FC236}">
                <a16:creationId xmlns:a16="http://schemas.microsoft.com/office/drawing/2014/main" id="{823B8028-97D0-4C86-983C-C89D224D938F}"/>
              </a:ext>
            </a:extLst>
          </p:cNvPr>
          <p:cNvSpPr txBox="1">
            <a:spLocks noChangeArrowheads="1"/>
          </p:cNvSpPr>
          <p:nvPr/>
        </p:nvSpPr>
        <p:spPr bwMode="auto">
          <a:xfrm>
            <a:off x="287338" y="3300413"/>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r>
              <a:rPr lang="en-GB" altLang="en-US">
                <a:solidFill>
                  <a:srgbClr val="FF0000"/>
                </a:solidFill>
              </a:rPr>
              <a:t>System Call</a:t>
            </a:r>
          </a:p>
        </p:txBody>
      </p:sp>
      <p:sp>
        <p:nvSpPr>
          <p:cNvPr id="16" name="Line 10">
            <a:extLst>
              <a:ext uri="{FF2B5EF4-FFF2-40B4-BE49-F238E27FC236}">
                <a16:creationId xmlns:a16="http://schemas.microsoft.com/office/drawing/2014/main" id="{1B373AA7-4AFB-4CDF-80BD-D632CC4DB396}"/>
              </a:ext>
            </a:extLst>
          </p:cNvPr>
          <p:cNvSpPr>
            <a:spLocks noChangeShapeType="1"/>
          </p:cNvSpPr>
          <p:nvPr/>
        </p:nvSpPr>
        <p:spPr bwMode="auto">
          <a:xfrm flipH="1" flipV="1">
            <a:off x="7239000" y="2514600"/>
            <a:ext cx="381000" cy="304800"/>
          </a:xfrm>
          <a:prstGeom prst="line">
            <a:avLst/>
          </a:prstGeom>
          <a:noFill/>
          <a:ln w="127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1">
            <a:extLst>
              <a:ext uri="{FF2B5EF4-FFF2-40B4-BE49-F238E27FC236}">
                <a16:creationId xmlns:a16="http://schemas.microsoft.com/office/drawing/2014/main" id="{A2179A76-1680-4D69-95A1-B17EFA82FB89}"/>
              </a:ext>
            </a:extLst>
          </p:cNvPr>
          <p:cNvSpPr>
            <a:spLocks noChangeShapeType="1"/>
          </p:cNvSpPr>
          <p:nvPr/>
        </p:nvSpPr>
        <p:spPr bwMode="auto">
          <a:xfrm flipV="1">
            <a:off x="973138" y="2614613"/>
            <a:ext cx="609600" cy="762000"/>
          </a:xfrm>
          <a:prstGeom prst="line">
            <a:avLst/>
          </a:prstGeom>
          <a:noFill/>
          <a:ln w="127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Down Arrow 17">
            <a:extLst>
              <a:ext uri="{FF2B5EF4-FFF2-40B4-BE49-F238E27FC236}">
                <a16:creationId xmlns:a16="http://schemas.microsoft.com/office/drawing/2014/main" id="{95DBDDA6-AD56-4FBC-908E-DB801D5CB9E6}"/>
              </a:ext>
            </a:extLst>
          </p:cNvPr>
          <p:cNvSpPr>
            <a:spLocks noChangeArrowheads="1"/>
          </p:cNvSpPr>
          <p:nvPr/>
        </p:nvSpPr>
        <p:spPr bwMode="auto">
          <a:xfrm>
            <a:off x="1798638" y="4011613"/>
            <a:ext cx="304800" cy="182562"/>
          </a:xfrm>
          <a:prstGeom prst="downArrow">
            <a:avLst>
              <a:gd name="adj1" fmla="val 50000"/>
              <a:gd name="adj2" fmla="val 50000"/>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
        <p:nvSpPr>
          <p:cNvPr id="12" name="Down Arrow 11">
            <a:extLst>
              <a:ext uri="{FF2B5EF4-FFF2-40B4-BE49-F238E27FC236}">
                <a16:creationId xmlns:a16="http://schemas.microsoft.com/office/drawing/2014/main" id="{6C673C28-A82F-4313-AB2C-C90F9CD3428E}"/>
              </a:ext>
            </a:extLst>
          </p:cNvPr>
          <p:cNvSpPr>
            <a:spLocks noChangeArrowheads="1"/>
          </p:cNvSpPr>
          <p:nvPr/>
        </p:nvSpPr>
        <p:spPr bwMode="auto">
          <a:xfrm flipV="1">
            <a:off x="7429500" y="3979863"/>
            <a:ext cx="304800" cy="182562"/>
          </a:xfrm>
          <a:prstGeom prst="downArrow">
            <a:avLst>
              <a:gd name="adj1" fmla="val 50000"/>
              <a:gd name="adj2" fmla="val 50000"/>
            </a:avLst>
          </a:prstGeom>
          <a:solidFill>
            <a:srgbClr val="FF0000"/>
          </a:solidFill>
          <a:ln w="9525">
            <a:solidFill>
              <a:srgbClr val="FF0000"/>
            </a:solidFill>
            <a:round/>
            <a:headEnd/>
            <a:tailEnd/>
          </a:ln>
        </p:spPr>
        <p:txBody>
          <a:bodyPr wrap="none" anchor="ct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lgn="ctr">
              <a:spcBef>
                <a:spcPct val="0"/>
              </a:spcBef>
              <a:buSzTx/>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3">
            <a:extLst>
              <a:ext uri="{FF2B5EF4-FFF2-40B4-BE49-F238E27FC236}">
                <a16:creationId xmlns:a16="http://schemas.microsoft.com/office/drawing/2014/main" id="{BAEAC967-940E-4B86-9C39-E5DE71264A6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98306" name="Rectangle 2">
            <a:extLst>
              <a:ext uri="{FF2B5EF4-FFF2-40B4-BE49-F238E27FC236}">
                <a16:creationId xmlns:a16="http://schemas.microsoft.com/office/drawing/2014/main" id="{A08B2156-23CE-439B-B248-615E73AFC476}"/>
              </a:ext>
            </a:extLst>
          </p:cNvPr>
          <p:cNvSpPr>
            <a:spLocks noGrp="1" noChangeArrowheads="1"/>
          </p:cNvSpPr>
          <p:nvPr>
            <p:ph type="title"/>
          </p:nvPr>
        </p:nvSpPr>
        <p:spPr/>
        <p:txBody>
          <a:bodyPr/>
          <a:lstStyle/>
          <a:p>
            <a:r>
              <a:rPr lang="en-US" altLang="en-US"/>
              <a:t>Advanced Readings</a:t>
            </a:r>
          </a:p>
        </p:txBody>
      </p:sp>
      <p:sp>
        <p:nvSpPr>
          <p:cNvPr id="98307" name="Rectangle 3">
            <a:extLst>
              <a:ext uri="{FF2B5EF4-FFF2-40B4-BE49-F238E27FC236}">
                <a16:creationId xmlns:a16="http://schemas.microsoft.com/office/drawing/2014/main" id="{A02D65F0-91BA-4334-9B85-A9D9357C155A}"/>
              </a:ext>
            </a:extLst>
          </p:cNvPr>
          <p:cNvSpPr>
            <a:spLocks noGrp="1" noChangeArrowheads="1"/>
          </p:cNvSpPr>
          <p:nvPr>
            <p:ph type="body" idx="1"/>
          </p:nvPr>
        </p:nvSpPr>
        <p:spPr>
          <a:xfrm>
            <a:off x="638175" y="1439863"/>
            <a:ext cx="7970838" cy="4956175"/>
          </a:xfrm>
        </p:spPr>
        <p:txBody>
          <a:bodyPr/>
          <a:lstStyle/>
          <a:p>
            <a:r>
              <a:rPr lang="en-US" altLang="en-US" sz="2800"/>
              <a:t>Mobile operating systems</a:t>
            </a:r>
          </a:p>
          <a:p>
            <a:pPr lvl="1"/>
            <a:r>
              <a:rPr lang="en-US" altLang="en-US" sz="2800"/>
              <a:t>Apple iOS, </a:t>
            </a:r>
            <a:r>
              <a:rPr lang="en-US" altLang="en-US" sz="2800">
                <a:hlinkClick r:id="rId3"/>
              </a:rPr>
              <a:t>http://en.wikipedia.org/wiki/IOS</a:t>
            </a:r>
            <a:endParaRPr lang="en-US" altLang="en-US" sz="2800"/>
          </a:p>
          <a:p>
            <a:pPr lvl="1"/>
            <a:r>
              <a:rPr lang="en-US" altLang="en-US" sz="2800"/>
              <a:t>Google Android, </a:t>
            </a:r>
            <a:r>
              <a:rPr lang="en-US" altLang="en-US" sz="2800">
                <a:hlinkClick r:id="rId4"/>
              </a:rPr>
              <a:t>http://en.wikipedia.org/wiki/Android_(operating_system)</a:t>
            </a:r>
            <a:endParaRPr lang="en-US" altLang="en-US" sz="2800"/>
          </a:p>
          <a:p>
            <a:pPr lvl="1"/>
            <a:r>
              <a:rPr lang="en-US" altLang="en-US" sz="2800"/>
              <a:t>Microsoft Windows Phone, </a:t>
            </a:r>
            <a:r>
              <a:rPr lang="en-US" altLang="en-US" sz="2800">
                <a:hlinkClick r:id="rId5"/>
              </a:rPr>
              <a:t>http://en.wikipedia.org/wiki/Windows_Phone</a:t>
            </a:r>
            <a:endParaRPr lang="en-US" altLang="en-US" sz="2800"/>
          </a:p>
          <a:p>
            <a:r>
              <a:rPr lang="en-US" altLang="en-US" sz="2800"/>
              <a:t>“History of Operating Systems”, by Ayman Moumina (pdf in NTULearn)</a:t>
            </a:r>
          </a:p>
          <a:p>
            <a:pPr lvl="1"/>
            <a:endParaRPr lang="en-US" altLang="en-US" sz="2800"/>
          </a:p>
          <a:p>
            <a:endParaRPr lang="en-US"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3">
            <a:extLst>
              <a:ext uri="{FF2B5EF4-FFF2-40B4-BE49-F238E27FC236}">
                <a16:creationId xmlns:a16="http://schemas.microsoft.com/office/drawing/2014/main" id="{BAEAC967-940E-4B86-9C39-E5DE71264A6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a:p>
            <a:pPr>
              <a:spcBef>
                <a:spcPct val="0"/>
              </a:spcBef>
              <a:buSzTx/>
              <a:buFontTx/>
              <a:buNone/>
            </a:pPr>
            <a:endParaRPr lang="en-US" altLang="en-US"/>
          </a:p>
        </p:txBody>
      </p:sp>
      <p:sp>
        <p:nvSpPr>
          <p:cNvPr id="98306" name="Rectangle 2">
            <a:extLst>
              <a:ext uri="{FF2B5EF4-FFF2-40B4-BE49-F238E27FC236}">
                <a16:creationId xmlns:a16="http://schemas.microsoft.com/office/drawing/2014/main" id="{A08B2156-23CE-439B-B248-615E73AFC476}"/>
              </a:ext>
            </a:extLst>
          </p:cNvPr>
          <p:cNvSpPr>
            <a:spLocks noGrp="1" noChangeArrowheads="1"/>
          </p:cNvSpPr>
          <p:nvPr>
            <p:ph type="title"/>
          </p:nvPr>
        </p:nvSpPr>
        <p:spPr/>
        <p:txBody>
          <a:bodyPr/>
          <a:lstStyle/>
          <a:p>
            <a:r>
              <a:rPr lang="en-US" altLang="en-US" dirty="0"/>
              <a:t>Future Operating Systems</a:t>
            </a:r>
            <a:endParaRPr lang="en-US" dirty="0"/>
          </a:p>
        </p:txBody>
      </p:sp>
      <p:sp>
        <p:nvSpPr>
          <p:cNvPr id="98307" name="Rectangle 3">
            <a:extLst>
              <a:ext uri="{FF2B5EF4-FFF2-40B4-BE49-F238E27FC236}">
                <a16:creationId xmlns:a16="http://schemas.microsoft.com/office/drawing/2014/main" id="{A02D65F0-91BA-4334-9B85-A9D9357C155A}"/>
              </a:ext>
            </a:extLst>
          </p:cNvPr>
          <p:cNvSpPr>
            <a:spLocks noGrp="1" noChangeArrowheads="1"/>
          </p:cNvSpPr>
          <p:nvPr>
            <p:ph type="body" idx="1"/>
          </p:nvPr>
        </p:nvSpPr>
        <p:spPr>
          <a:xfrm>
            <a:off x="638175" y="1246544"/>
            <a:ext cx="7970838" cy="4956175"/>
          </a:xfrm>
        </p:spPr>
        <p:txBody>
          <a:bodyPr/>
          <a:lstStyle/>
          <a:p>
            <a:r>
              <a:rPr lang="en-US" sz="2800" dirty="0">
                <a:ea typeface="+mn-lt"/>
                <a:cs typeface="+mn-lt"/>
              </a:rPr>
              <a:t>Operating systems are </a:t>
            </a:r>
            <a:r>
              <a:rPr lang="en-US" sz="2800" b="1" dirty="0">
                <a:ea typeface="+mn-lt"/>
                <a:cs typeface="+mn-lt"/>
              </a:rPr>
              <a:t>not</a:t>
            </a:r>
            <a:r>
              <a:rPr lang="en-US" sz="2800" dirty="0">
                <a:ea typeface="+mn-lt"/>
                <a:cs typeface="+mn-lt"/>
              </a:rPr>
              <a:t> limited to Windows/Linux/MacOS etc.</a:t>
            </a:r>
          </a:p>
          <a:p>
            <a:pPr lvl="3"/>
            <a:endParaRPr lang="en-US" sz="2800" dirty="0">
              <a:ea typeface="+mn-lt"/>
              <a:cs typeface="+mn-lt"/>
            </a:endParaRPr>
          </a:p>
          <a:p>
            <a:r>
              <a:rPr lang="en-US" sz="2800" dirty="0">
                <a:ea typeface="+mn-lt"/>
                <a:cs typeface="+mn-lt"/>
              </a:rPr>
              <a:t>Operating system development never stops</a:t>
            </a:r>
          </a:p>
          <a:p>
            <a:pPr lvl="1"/>
            <a:r>
              <a:rPr lang="en-US" sz="2400" dirty="0">
                <a:ea typeface="+mn-lt"/>
                <a:cs typeface="+mn-lt"/>
              </a:rPr>
              <a:t>Changes in hardware</a:t>
            </a:r>
          </a:p>
          <a:p>
            <a:pPr lvl="1"/>
            <a:r>
              <a:rPr lang="en-US" sz="2400" dirty="0">
                <a:ea typeface="+mn-lt"/>
                <a:cs typeface="+mn-lt"/>
              </a:rPr>
              <a:t>Changes in user requirements</a:t>
            </a:r>
          </a:p>
          <a:p>
            <a:pPr lvl="3"/>
            <a:endParaRPr lang="en-US" sz="2400" dirty="0">
              <a:ea typeface="+mn-lt"/>
              <a:cs typeface="+mn-lt"/>
            </a:endParaRPr>
          </a:p>
          <a:p>
            <a:r>
              <a:rPr lang="en-US" sz="2800" dirty="0">
                <a:ea typeface="+mn-lt"/>
                <a:cs typeface="+mn-lt"/>
              </a:rPr>
              <a:t>Examples:</a:t>
            </a:r>
          </a:p>
          <a:p>
            <a:pPr lvl="1"/>
            <a:r>
              <a:rPr lang="en-SG" sz="2400" dirty="0">
                <a:ea typeface="+mn-lt"/>
                <a:cs typeface="+mn-lt"/>
              </a:rPr>
              <a:t>Microkernel (also known as μ-kernel), </a:t>
            </a:r>
            <a:r>
              <a:rPr lang="en-SG" sz="2400" dirty="0">
                <a:ea typeface="+mn-lt"/>
                <a:cs typeface="+mn-lt"/>
                <a:hlinkClick r:id="rId3"/>
              </a:rPr>
              <a:t>https://en.wikipedia.org/wiki/Microkernel</a:t>
            </a:r>
            <a:r>
              <a:rPr lang="en-SG" sz="2400" dirty="0">
                <a:ea typeface="+mn-lt"/>
                <a:cs typeface="+mn-lt"/>
              </a:rPr>
              <a:t> </a:t>
            </a:r>
            <a:endParaRPr lang="en-US" sz="2400" dirty="0">
              <a:ea typeface="+mn-lt"/>
              <a:cs typeface="+mn-lt"/>
            </a:endParaRPr>
          </a:p>
          <a:p>
            <a:pPr lvl="1"/>
            <a:r>
              <a:rPr lang="en-US" sz="2400" dirty="0">
                <a:ea typeface="+mn-lt"/>
                <a:cs typeface="+mn-lt"/>
              </a:rPr>
              <a:t>Formally verified OS kernel, </a:t>
            </a:r>
            <a:r>
              <a:rPr lang="en-US" sz="2400" dirty="0">
                <a:ea typeface="+mn-lt"/>
                <a:cs typeface="+mn-lt"/>
                <a:hlinkClick r:id="rId4"/>
              </a:rPr>
              <a:t>https://sel4.systems/</a:t>
            </a:r>
          </a:p>
          <a:p>
            <a:pPr lvl="1"/>
            <a:endParaRPr lang="en-US" altLang="en-US" sz="2800"/>
          </a:p>
          <a:p>
            <a:endParaRPr lang="en-US" altLang="en-US" sz="2800"/>
          </a:p>
        </p:txBody>
      </p:sp>
    </p:spTree>
    <p:extLst>
      <p:ext uri="{BB962C8B-B14F-4D97-AF65-F5344CB8AC3E}">
        <p14:creationId xmlns:p14="http://schemas.microsoft.com/office/powerpoint/2010/main" val="124252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a:extLst>
              <a:ext uri="{FF2B5EF4-FFF2-40B4-BE49-F238E27FC236}">
                <a16:creationId xmlns:a16="http://schemas.microsoft.com/office/drawing/2014/main" id="{E1C99DF8-08B1-4D67-82F1-5E5ACED368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23554" name="Rectangle 2">
            <a:extLst>
              <a:ext uri="{FF2B5EF4-FFF2-40B4-BE49-F238E27FC236}">
                <a16:creationId xmlns:a16="http://schemas.microsoft.com/office/drawing/2014/main" id="{4475CE09-0408-4DD4-BA7D-855017064A33}"/>
              </a:ext>
            </a:extLst>
          </p:cNvPr>
          <p:cNvSpPr>
            <a:spLocks noGrp="1" noChangeArrowheads="1"/>
          </p:cNvSpPr>
          <p:nvPr>
            <p:ph type="title"/>
          </p:nvPr>
        </p:nvSpPr>
        <p:spPr/>
        <p:txBody>
          <a:bodyPr/>
          <a:lstStyle/>
          <a:p>
            <a:r>
              <a:rPr lang="en-US" altLang="en-US"/>
              <a:t>Operating System Definitions</a:t>
            </a:r>
          </a:p>
        </p:txBody>
      </p:sp>
      <p:sp>
        <p:nvSpPr>
          <p:cNvPr id="6148" name="Rectangle 3">
            <a:extLst>
              <a:ext uri="{FF2B5EF4-FFF2-40B4-BE49-F238E27FC236}">
                <a16:creationId xmlns:a16="http://schemas.microsoft.com/office/drawing/2014/main" id="{82033195-C620-47F0-9CA5-461C6ABEDE84}"/>
              </a:ext>
            </a:extLst>
          </p:cNvPr>
          <p:cNvSpPr>
            <a:spLocks noGrp="1" noChangeArrowheads="1"/>
          </p:cNvSpPr>
          <p:nvPr>
            <p:ph type="body" idx="1"/>
          </p:nvPr>
        </p:nvSpPr>
        <p:spPr>
          <a:xfrm>
            <a:off x="625475" y="1436688"/>
            <a:ext cx="7894638" cy="4114800"/>
          </a:xfrm>
        </p:spPr>
        <p:txBody>
          <a:bodyPr/>
          <a:lstStyle/>
          <a:p>
            <a:r>
              <a:rPr lang="en-US" altLang="en-US" sz="2800">
                <a:solidFill>
                  <a:srgbClr val="FF0000"/>
                </a:solidFill>
              </a:rPr>
              <a:t>Resource allocator: </a:t>
            </a:r>
            <a:r>
              <a:rPr lang="en-US" altLang="en-US" sz="2800"/>
              <a:t>Manages and allocates hardware resources</a:t>
            </a:r>
          </a:p>
          <a:p>
            <a:pPr lvl="4"/>
            <a:endParaRPr lang="en-US" altLang="en-US" sz="2200"/>
          </a:p>
          <a:p>
            <a:r>
              <a:rPr lang="en-US" altLang="en-US" sz="2800">
                <a:solidFill>
                  <a:srgbClr val="FF0000"/>
                </a:solidFill>
              </a:rPr>
              <a:t>Control program:</a:t>
            </a:r>
            <a:r>
              <a:rPr lang="en-US" altLang="en-US" sz="2800"/>
              <a:t> Controls the execution of user programs and operations of I/O devices</a:t>
            </a:r>
          </a:p>
          <a:p>
            <a:pPr lvl="4"/>
            <a:endParaRPr lang="en-US" altLang="en-US" sz="2200"/>
          </a:p>
          <a:p>
            <a:r>
              <a:rPr lang="en-US" altLang="en-US" sz="2800" b="1">
                <a:solidFill>
                  <a:srgbClr val="FF0000"/>
                </a:solidFill>
              </a:rPr>
              <a:t>Kernel:</a:t>
            </a:r>
            <a:r>
              <a:rPr lang="en-US" altLang="en-US" sz="2800">
                <a:solidFill>
                  <a:srgbClr val="FF0000"/>
                </a:solidFill>
              </a:rPr>
              <a:t> </a:t>
            </a:r>
            <a:r>
              <a:rPr lang="en-US" altLang="en-US" sz="2800"/>
              <a:t>The one “core” program that is always ready to accept new commands from the users as well as hardware (all else being application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a:extLst>
              <a:ext uri="{FF2B5EF4-FFF2-40B4-BE49-F238E27FC236}">
                <a16:creationId xmlns:a16="http://schemas.microsoft.com/office/drawing/2014/main" id="{9B16E06A-7525-4B32-829B-3602BECB09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25602" name="Rectangle 2">
            <a:extLst>
              <a:ext uri="{FF2B5EF4-FFF2-40B4-BE49-F238E27FC236}">
                <a16:creationId xmlns:a16="http://schemas.microsoft.com/office/drawing/2014/main" id="{E6BFA79F-84BA-479A-B3DA-8D87A1A6092D}"/>
              </a:ext>
            </a:extLst>
          </p:cNvPr>
          <p:cNvSpPr>
            <a:spLocks noGrp="1" noChangeArrowheads="1"/>
          </p:cNvSpPr>
          <p:nvPr>
            <p:ph type="title"/>
          </p:nvPr>
        </p:nvSpPr>
        <p:spPr/>
        <p:txBody>
          <a:bodyPr/>
          <a:lstStyle/>
          <a:p>
            <a:r>
              <a:rPr lang="en-US" altLang="en-US"/>
              <a:t>Part 1:   Introduction</a:t>
            </a:r>
          </a:p>
        </p:txBody>
      </p:sp>
      <p:sp>
        <p:nvSpPr>
          <p:cNvPr id="25603" name="Rectangle 3">
            <a:extLst>
              <a:ext uri="{FF2B5EF4-FFF2-40B4-BE49-F238E27FC236}">
                <a16:creationId xmlns:a16="http://schemas.microsoft.com/office/drawing/2014/main" id="{EE4280A0-0F51-4A29-869F-4F50FA302BD3}"/>
              </a:ext>
            </a:extLst>
          </p:cNvPr>
          <p:cNvSpPr>
            <a:spLocks noGrp="1" noChangeArrowheads="1"/>
          </p:cNvSpPr>
          <p:nvPr>
            <p:ph type="body" idx="1"/>
          </p:nvPr>
        </p:nvSpPr>
        <p:spPr>
          <a:xfrm>
            <a:off x="1047750" y="1371600"/>
            <a:ext cx="7029450" cy="4484688"/>
          </a:xfrm>
        </p:spPr>
        <p:txBody>
          <a:bodyPr/>
          <a:lstStyle/>
          <a:p>
            <a:r>
              <a:rPr lang="en-US" altLang="en-US" sz="2800"/>
              <a:t>What is an Operating System (OS)?</a:t>
            </a:r>
          </a:p>
          <a:p>
            <a:r>
              <a:rPr lang="en-US" altLang="en-US" sz="2800" b="1"/>
              <a:t>Types of Computing Systems</a:t>
            </a:r>
          </a:p>
          <a:p>
            <a:r>
              <a:rPr lang="en-US" altLang="en-US" sz="2800"/>
              <a:t>Computer System Architecture (Review)</a:t>
            </a:r>
          </a:p>
          <a:p>
            <a:r>
              <a:rPr lang="en-US" altLang="en-US" sz="2800"/>
              <a:t>Operating System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a:extLst>
              <a:ext uri="{FF2B5EF4-FFF2-40B4-BE49-F238E27FC236}">
                <a16:creationId xmlns:a16="http://schemas.microsoft.com/office/drawing/2014/main" id="{9446A3B0-759E-4027-8691-C93C6314B8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27650" name="Rectangle 2">
            <a:extLst>
              <a:ext uri="{FF2B5EF4-FFF2-40B4-BE49-F238E27FC236}">
                <a16:creationId xmlns:a16="http://schemas.microsoft.com/office/drawing/2014/main" id="{8DB45B90-431A-4D15-8A05-007F70B51086}"/>
              </a:ext>
            </a:extLst>
          </p:cNvPr>
          <p:cNvSpPr>
            <a:spLocks noGrp="1" noChangeArrowheads="1"/>
          </p:cNvSpPr>
          <p:nvPr>
            <p:ph type="title"/>
          </p:nvPr>
        </p:nvSpPr>
        <p:spPr/>
        <p:txBody>
          <a:bodyPr/>
          <a:lstStyle/>
          <a:p>
            <a:r>
              <a:rPr lang="en-US" altLang="en-US"/>
              <a:t>Types of Computing Systems</a:t>
            </a:r>
          </a:p>
        </p:txBody>
      </p:sp>
      <p:sp>
        <p:nvSpPr>
          <p:cNvPr id="27651" name="Rectangle 3">
            <a:extLst>
              <a:ext uri="{FF2B5EF4-FFF2-40B4-BE49-F238E27FC236}">
                <a16:creationId xmlns:a16="http://schemas.microsoft.com/office/drawing/2014/main" id="{9996F1B7-0A9A-4F45-AA34-BED7F64B704D}"/>
              </a:ext>
            </a:extLst>
          </p:cNvPr>
          <p:cNvSpPr>
            <a:spLocks noGrp="1" noChangeArrowheads="1"/>
          </p:cNvSpPr>
          <p:nvPr>
            <p:ph type="body" idx="1"/>
          </p:nvPr>
        </p:nvSpPr>
        <p:spPr>
          <a:xfrm>
            <a:off x="377825" y="1336675"/>
            <a:ext cx="8299450" cy="4714875"/>
          </a:xfrm>
        </p:spPr>
        <p:txBody>
          <a:bodyPr/>
          <a:lstStyle/>
          <a:p>
            <a:r>
              <a:rPr lang="en-US" altLang="en-US" sz="2800">
                <a:sym typeface="Symbol" panose="05050102010706020507" pitchFamily="18" charset="2"/>
              </a:rPr>
              <a:t>Batch systems</a:t>
            </a:r>
          </a:p>
          <a:p>
            <a:pPr lvl="4"/>
            <a:endParaRPr lang="en-US" altLang="en-US" sz="2200">
              <a:sym typeface="Symbol" panose="05050102010706020507" pitchFamily="18" charset="2"/>
            </a:endParaRPr>
          </a:p>
          <a:p>
            <a:r>
              <a:rPr lang="en-US" altLang="en-US" sz="2800">
                <a:sym typeface="Symbol" panose="05050102010706020507" pitchFamily="18" charset="2"/>
              </a:rPr>
              <a:t>Multiprogrammed and Time-sharing systems</a:t>
            </a:r>
          </a:p>
          <a:p>
            <a:pPr lvl="1"/>
            <a:r>
              <a:rPr lang="en-US" altLang="en-US" sz="2800">
                <a:sym typeface="Symbol" panose="05050102010706020507" pitchFamily="18" charset="2"/>
              </a:rPr>
              <a:t>Desktop systems</a:t>
            </a:r>
          </a:p>
          <a:p>
            <a:pPr lvl="4"/>
            <a:endParaRPr lang="en-US" altLang="en-US" sz="2200">
              <a:sym typeface="Symbol" panose="05050102010706020507" pitchFamily="18" charset="2"/>
            </a:endParaRPr>
          </a:p>
          <a:p>
            <a:r>
              <a:rPr lang="en-US" altLang="en-US" sz="2800">
                <a:sym typeface="Symbol" panose="05050102010706020507" pitchFamily="18" charset="2"/>
              </a:rPr>
              <a:t>Embedded and Cyber-physical systems</a:t>
            </a:r>
          </a:p>
          <a:p>
            <a:pPr lvl="1"/>
            <a:r>
              <a:rPr lang="en-US" altLang="en-US" sz="2800">
                <a:sym typeface="Symbol" panose="05050102010706020507" pitchFamily="18" charset="2"/>
              </a:rPr>
              <a:t>Real-Time systems</a:t>
            </a:r>
          </a:p>
          <a:p>
            <a:pPr lvl="1"/>
            <a:r>
              <a:rPr lang="en-US" altLang="en-US" sz="2800">
                <a:sym typeface="Symbol" panose="05050102010706020507" pitchFamily="18" charset="2"/>
              </a:rPr>
              <a:t>Handheld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a:extLst>
              <a:ext uri="{FF2B5EF4-FFF2-40B4-BE49-F238E27FC236}">
                <a16:creationId xmlns:a16="http://schemas.microsoft.com/office/drawing/2014/main" id="{37C717CC-55E0-4450-90AF-0EA764CD62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29698" name="Rectangle 2">
            <a:extLst>
              <a:ext uri="{FF2B5EF4-FFF2-40B4-BE49-F238E27FC236}">
                <a16:creationId xmlns:a16="http://schemas.microsoft.com/office/drawing/2014/main" id="{37BDCDB1-6C68-4272-A5AA-6A2CEBD35177}"/>
              </a:ext>
            </a:extLst>
          </p:cNvPr>
          <p:cNvSpPr>
            <a:spLocks noGrp="1" noChangeArrowheads="1"/>
          </p:cNvSpPr>
          <p:nvPr>
            <p:ph type="title"/>
          </p:nvPr>
        </p:nvSpPr>
        <p:spPr/>
        <p:txBody>
          <a:bodyPr/>
          <a:lstStyle/>
          <a:p>
            <a:r>
              <a:rPr lang="en-US" altLang="en-US"/>
              <a:t>A Short Review on Computers</a:t>
            </a:r>
          </a:p>
        </p:txBody>
      </p:sp>
      <p:sp>
        <p:nvSpPr>
          <p:cNvPr id="29699" name="Rectangle 3">
            <a:extLst>
              <a:ext uri="{FF2B5EF4-FFF2-40B4-BE49-F238E27FC236}">
                <a16:creationId xmlns:a16="http://schemas.microsoft.com/office/drawing/2014/main" id="{6DD85671-52AA-4146-963F-2BE66771466B}"/>
              </a:ext>
            </a:extLst>
          </p:cNvPr>
          <p:cNvSpPr>
            <a:spLocks noGrp="1" noChangeArrowheads="1"/>
          </p:cNvSpPr>
          <p:nvPr>
            <p:ph type="body" idx="1"/>
          </p:nvPr>
        </p:nvSpPr>
        <p:spPr>
          <a:xfrm>
            <a:off x="673100" y="1246188"/>
            <a:ext cx="8142288" cy="4484687"/>
          </a:xfrm>
        </p:spPr>
        <p:txBody>
          <a:bodyPr/>
          <a:lstStyle/>
          <a:p>
            <a:pPr marL="0" indent="0">
              <a:buFontTx/>
              <a:buNone/>
            </a:pPr>
            <a:r>
              <a:rPr lang="en-US" altLang="en-US" sz="2800" b="1">
                <a:hlinkClick r:id="rId3"/>
              </a:rPr>
              <a:t>In this video, we will briefly review the history of computers</a:t>
            </a:r>
            <a:endParaRPr lang="en-US" altLang="en-US" sz="2800" b="1"/>
          </a:p>
        </p:txBody>
      </p:sp>
      <p:pic>
        <p:nvPicPr>
          <p:cNvPr id="29700" name="Picture 6" descr="'History of computer'">
            <a:extLst>
              <a:ext uri="{FF2B5EF4-FFF2-40B4-BE49-F238E27FC236}">
                <a16:creationId xmlns:a16="http://schemas.microsoft.com/office/drawing/2014/main" id="{876893AC-02AC-400A-B4B2-3F16422FE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4017963"/>
            <a:ext cx="3038475"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descr="'History of computer'">
            <a:extLst>
              <a:ext uri="{FF2B5EF4-FFF2-40B4-BE49-F238E27FC236}">
                <a16:creationId xmlns:a16="http://schemas.microsoft.com/office/drawing/2014/main" id="{B63590EF-FF1A-4B9D-B3CB-75C2261CC0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850" y="211455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0" descr="File:Cray 1 IMG 9126.jpg">
            <a:hlinkClick r:id="rId6"/>
            <a:extLst>
              <a:ext uri="{FF2B5EF4-FFF2-40B4-BE49-F238E27FC236}">
                <a16:creationId xmlns:a16="http://schemas.microsoft.com/office/drawing/2014/main" id="{A7891E4A-B78B-4149-AA7E-982774F8E1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5200" y="1738313"/>
            <a:ext cx="2857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2" descr="http://bindapple.com/wp-content/uploads/2009/09/apple-macbook-air2.jpg">
            <a:extLst>
              <a:ext uri="{FF2B5EF4-FFF2-40B4-BE49-F238E27FC236}">
                <a16:creationId xmlns:a16="http://schemas.microsoft.com/office/drawing/2014/main" id="{A7FFACD6-3136-4082-9E4B-E8C56B2CA7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3475" y="4729163"/>
            <a:ext cx="144938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4" descr="http://www.inetplanet.net/images/iNetPlanet_WindowsXP_PC.jpg">
            <a:extLst>
              <a:ext uri="{FF2B5EF4-FFF2-40B4-BE49-F238E27FC236}">
                <a16:creationId xmlns:a16="http://schemas.microsoft.com/office/drawing/2014/main" id="{CF5D11BF-A357-4222-9E70-48FD39A14A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3975" y="4365625"/>
            <a:ext cx="1604963"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a:extLst>
              <a:ext uri="{FF2B5EF4-FFF2-40B4-BE49-F238E27FC236}">
                <a16:creationId xmlns:a16="http://schemas.microsoft.com/office/drawing/2014/main" id="{C987F2D9-19AA-4C9D-8249-93112B76E395}"/>
              </a:ext>
            </a:extLst>
          </p:cNvPr>
          <p:cNvSpPr/>
          <p:nvPr/>
        </p:nvSpPr>
        <p:spPr bwMode="auto">
          <a:xfrm>
            <a:off x="3219450" y="3681413"/>
            <a:ext cx="4202113" cy="1751012"/>
          </a:xfrm>
          <a:custGeom>
            <a:avLst/>
            <a:gdLst>
              <a:gd name="connsiteX0" fmla="*/ 0 w 3468986"/>
              <a:gd name="connsiteY0" fmla="*/ 1751846 h 1751846"/>
              <a:gd name="connsiteX1" fmla="*/ 1113576 w 3468986"/>
              <a:gd name="connsiteY1" fmla="*/ 755964 h 1751846"/>
              <a:gd name="connsiteX2" fmla="*/ 3177766 w 3468986"/>
              <a:gd name="connsiteY2" fmla="*/ 149382 h 1751846"/>
              <a:gd name="connsiteX3" fmla="*/ 2860895 w 3468986"/>
              <a:gd name="connsiteY3" fmla="*/ 1652258 h 1751846"/>
            </a:gdLst>
            <a:ahLst/>
            <a:cxnLst>
              <a:cxn ang="0">
                <a:pos x="connsiteX0" y="connsiteY0"/>
              </a:cxn>
              <a:cxn ang="0">
                <a:pos x="connsiteX1" y="connsiteY1"/>
              </a:cxn>
              <a:cxn ang="0">
                <a:pos x="connsiteX2" y="connsiteY2"/>
              </a:cxn>
              <a:cxn ang="0">
                <a:pos x="connsiteX3" y="connsiteY3"/>
              </a:cxn>
            </a:cxnLst>
            <a:rect l="l" t="t" r="r" b="b"/>
            <a:pathLst>
              <a:path w="3468986" h="1751846">
                <a:moveTo>
                  <a:pt x="0" y="1751846"/>
                </a:moveTo>
                <a:cubicBezTo>
                  <a:pt x="291974" y="1387443"/>
                  <a:pt x="583948" y="1023041"/>
                  <a:pt x="1113576" y="755964"/>
                </a:cubicBezTo>
                <a:cubicBezTo>
                  <a:pt x="1643204" y="488887"/>
                  <a:pt x="2886546" y="0"/>
                  <a:pt x="3177766" y="149382"/>
                </a:cubicBezTo>
                <a:cubicBezTo>
                  <a:pt x="3468986" y="298764"/>
                  <a:pt x="3164940" y="975511"/>
                  <a:pt x="2860895" y="1652258"/>
                </a:cubicBezTo>
              </a:path>
            </a:pathLst>
          </a:custGeom>
          <a:noFill/>
          <a:ln w="38100" cap="flat" cmpd="sng" algn="ctr">
            <a:solidFill>
              <a:schemeClr val="accent1">
                <a:lumMod val="50000"/>
              </a:schemeClr>
            </a:solidFill>
            <a:prstDash val="dash"/>
            <a:round/>
            <a:headEnd type="none" w="med" len="med"/>
            <a:tailEnd type="triangle" w="med" len="med"/>
          </a:ln>
          <a:effectLst/>
        </p:spPr>
        <p:txBody>
          <a:bodyPr wrap="none" anchor="ctr"/>
          <a:lstStyle/>
          <a:p>
            <a:pPr algn="ctr">
              <a:defRPr/>
            </a:pPr>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a:extLst>
              <a:ext uri="{FF2B5EF4-FFF2-40B4-BE49-F238E27FC236}">
                <a16:creationId xmlns:a16="http://schemas.microsoft.com/office/drawing/2014/main" id="{4FA0F152-1501-44FD-87AA-5C592C383D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SzPct val="140000"/>
              <a:buChar char="•"/>
              <a:defRPr>
                <a:solidFill>
                  <a:schemeClr val="tx1"/>
                </a:solidFill>
                <a:latin typeface="Helvetica" panose="020B0604020202020204" pitchFamily="34" charset="0"/>
              </a:defRPr>
            </a:lvl1pPr>
            <a:lvl2pPr marL="742950" indent="-285750">
              <a:spcBef>
                <a:spcPct val="20000"/>
              </a:spcBef>
              <a:buChar char="–"/>
              <a:defRPr>
                <a:solidFill>
                  <a:schemeClr val="tx1"/>
                </a:solidFill>
                <a:latin typeface="Helvetica" panose="020B0604020202020204" pitchFamily="34" charset="0"/>
              </a:defRPr>
            </a:lvl2pPr>
            <a:lvl3pPr marL="1143000" indent="-228600">
              <a:spcBef>
                <a:spcPct val="20000"/>
              </a:spcBef>
              <a:buSzPct val="85000"/>
              <a:buFont typeface="Monotype Sorts" pitchFamily="2" charset="2"/>
              <a:buChar char="T"/>
              <a:defRPr>
                <a:solidFill>
                  <a:schemeClr val="tx1"/>
                </a:solidFill>
                <a:latin typeface="Helvetica" panose="020B0604020202020204" pitchFamily="34" charset="0"/>
              </a:defRPr>
            </a:lvl3pPr>
            <a:lvl4pPr marL="1600200" indent="-228600">
              <a:spcBef>
                <a:spcPct val="20000"/>
              </a:spcBef>
              <a:buChar char="–"/>
              <a:defRPr>
                <a:solidFill>
                  <a:schemeClr val="tx1"/>
                </a:solidFill>
                <a:latin typeface="Helvetica" panose="020B0604020202020204" pitchFamily="34" charset="0"/>
              </a:defRPr>
            </a:lvl4pPr>
            <a:lvl5pPr marL="2057400" indent="-228600">
              <a:spcBef>
                <a:spcPct val="20000"/>
              </a:spcBef>
              <a:buChar char="»"/>
              <a:defRPr sz="1200">
                <a:solidFill>
                  <a:schemeClr val="tx1"/>
                </a:solidFill>
                <a:latin typeface="Helvetica"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Helvetica"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Helvetica"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Helvetica"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Helvetica" panose="020B0604020202020204" pitchFamily="34" charset="0"/>
              </a:defRPr>
            </a:lvl9pPr>
          </a:lstStyle>
          <a:p>
            <a:pPr>
              <a:spcBef>
                <a:spcPct val="0"/>
              </a:spcBef>
              <a:buSzTx/>
              <a:buFontTx/>
              <a:buNone/>
            </a:pPr>
            <a:r>
              <a:rPr lang="en-US" altLang="en-US"/>
              <a:t>Operating Systems</a:t>
            </a:r>
          </a:p>
        </p:txBody>
      </p:sp>
      <p:sp>
        <p:nvSpPr>
          <p:cNvPr id="31746" name="Rectangle 2">
            <a:extLst>
              <a:ext uri="{FF2B5EF4-FFF2-40B4-BE49-F238E27FC236}">
                <a16:creationId xmlns:a16="http://schemas.microsoft.com/office/drawing/2014/main" id="{AD3A68D7-19A8-40E2-AD82-3D6D4D80C74A}"/>
              </a:ext>
            </a:extLst>
          </p:cNvPr>
          <p:cNvSpPr>
            <a:spLocks noGrp="1" noChangeArrowheads="1"/>
          </p:cNvSpPr>
          <p:nvPr>
            <p:ph type="title"/>
          </p:nvPr>
        </p:nvSpPr>
        <p:spPr/>
        <p:txBody>
          <a:bodyPr/>
          <a:lstStyle/>
          <a:p>
            <a:r>
              <a:rPr lang="en-US" altLang="en-US"/>
              <a:t>Simple Batch Systems</a:t>
            </a:r>
          </a:p>
        </p:txBody>
      </p:sp>
      <p:sp>
        <p:nvSpPr>
          <p:cNvPr id="10244" name="Rectangle 3">
            <a:extLst>
              <a:ext uri="{FF2B5EF4-FFF2-40B4-BE49-F238E27FC236}">
                <a16:creationId xmlns:a16="http://schemas.microsoft.com/office/drawing/2014/main" id="{F0246D3E-F691-4961-BB4B-53ED5605AFD3}"/>
              </a:ext>
            </a:extLst>
          </p:cNvPr>
          <p:cNvSpPr>
            <a:spLocks noGrp="1" noChangeArrowheads="1"/>
          </p:cNvSpPr>
          <p:nvPr>
            <p:ph type="body" idx="1"/>
          </p:nvPr>
        </p:nvSpPr>
        <p:spPr>
          <a:xfrm>
            <a:off x="377825" y="1336675"/>
            <a:ext cx="8299450" cy="4714875"/>
          </a:xfrm>
        </p:spPr>
        <p:txBody>
          <a:bodyPr/>
          <a:lstStyle/>
          <a:p>
            <a:pPr>
              <a:defRPr/>
            </a:pPr>
            <a:r>
              <a:rPr lang="en-US" altLang="en-US" sz="2800" dirty="0">
                <a:sym typeface="Symbol" charset="2"/>
              </a:rPr>
              <a:t>Reduce setup time by </a:t>
            </a:r>
            <a:r>
              <a:rPr lang="en-US" altLang="en-US" sz="2800" u="sng" dirty="0">
                <a:sym typeface="Symbol" charset="2"/>
              </a:rPr>
              <a:t>batching similar jobs</a:t>
            </a:r>
            <a:endParaRPr lang="en-US" altLang="en-US" sz="2800" dirty="0">
              <a:sym typeface="Symbol" charset="2"/>
            </a:endParaRPr>
          </a:p>
          <a:p>
            <a:pPr>
              <a:defRPr/>
            </a:pPr>
            <a:r>
              <a:rPr lang="en-US" altLang="en-US" sz="2800" b="1" dirty="0">
                <a:sym typeface="Symbol" charset="2"/>
              </a:rPr>
              <a:t>Automatic job sequencing</a:t>
            </a:r>
            <a:r>
              <a:rPr lang="en-US" altLang="en-US" sz="2800" dirty="0">
                <a:sym typeface="Symbol" charset="2"/>
              </a:rPr>
              <a:t> – automatically transfers control from one job to another</a:t>
            </a:r>
          </a:p>
          <a:p>
            <a:pPr>
              <a:defRPr/>
            </a:pPr>
            <a:r>
              <a:rPr lang="en-US" altLang="en-US" sz="2800" dirty="0">
                <a:solidFill>
                  <a:srgbClr val="FF0000"/>
                </a:solidFill>
                <a:sym typeface="Symbol" charset="2"/>
              </a:rPr>
              <a:t>Simple memory layout</a:t>
            </a:r>
          </a:p>
          <a:p>
            <a:pPr lvl="1">
              <a:defRPr/>
            </a:pPr>
            <a:r>
              <a:rPr lang="en-US" altLang="en-US" sz="2800" dirty="0">
                <a:sym typeface="Symbol" charset="2"/>
              </a:rPr>
              <a:t>Only one user job in</a:t>
            </a:r>
          </a:p>
          <a:p>
            <a:pPr marL="457200" lvl="1" indent="0">
              <a:buFontTx/>
              <a:buNone/>
              <a:defRPr/>
            </a:pPr>
            <a:r>
              <a:rPr lang="en-US" altLang="en-US" sz="2800" dirty="0">
                <a:sym typeface="Symbol" charset="2"/>
              </a:rPr>
              <a:t>   memory at any time point</a:t>
            </a:r>
          </a:p>
          <a:p>
            <a:pPr>
              <a:defRPr/>
            </a:pPr>
            <a:r>
              <a:rPr lang="en-US" altLang="en-US" sz="2800" dirty="0">
                <a:solidFill>
                  <a:srgbClr val="FF0000"/>
                </a:solidFill>
                <a:sym typeface="Symbol" charset="2"/>
              </a:rPr>
              <a:t>Not very efficient</a:t>
            </a:r>
          </a:p>
          <a:p>
            <a:pPr lvl="1">
              <a:defRPr/>
            </a:pPr>
            <a:r>
              <a:rPr lang="en-US" altLang="en-US" sz="2800" dirty="0">
                <a:sym typeface="Symbol" charset="2"/>
              </a:rPr>
              <a:t>When job waits for I/O,</a:t>
            </a:r>
          </a:p>
          <a:p>
            <a:pPr marL="457200" lvl="1" indent="0">
              <a:buFontTx/>
              <a:buNone/>
              <a:defRPr/>
            </a:pPr>
            <a:r>
              <a:rPr lang="en-US" altLang="en-US" sz="2800" dirty="0">
                <a:sym typeface="Symbol" charset="2"/>
              </a:rPr>
              <a:t>   CPU idles</a:t>
            </a:r>
          </a:p>
        </p:txBody>
      </p:sp>
      <p:pic>
        <p:nvPicPr>
          <p:cNvPr id="10245" name="Picture 4">
            <a:extLst>
              <a:ext uri="{FF2B5EF4-FFF2-40B4-BE49-F238E27FC236}">
                <a16:creationId xmlns:a16="http://schemas.microsoft.com/office/drawing/2014/main" id="{60805809-AF21-4C69-9B7C-983A0EE6E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365" t="1007" r="28203" b="806"/>
          <a:stretch>
            <a:fillRect/>
          </a:stretch>
        </p:blipFill>
        <p:spPr bwMode="auto">
          <a:xfrm>
            <a:off x="5543550" y="2921000"/>
            <a:ext cx="2627313" cy="35480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Office\Templates\Blank Presentation.pot</Template>
  <TotalTime>50</TotalTime>
  <Words>6917</Words>
  <Application>Microsoft Office PowerPoint</Application>
  <PresentationFormat>On-screen Show (4:3)</PresentationFormat>
  <Paragraphs>529</Paragraphs>
  <Slides>43</Slides>
  <Notes>42</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Blank Presentation</vt:lpstr>
      <vt:lpstr>Part 1:   Introduction</vt:lpstr>
      <vt:lpstr>What is an Operating System?</vt:lpstr>
      <vt:lpstr>Computer System Components</vt:lpstr>
      <vt:lpstr>Abstract View of System Components</vt:lpstr>
      <vt:lpstr>Operating System Definitions</vt:lpstr>
      <vt:lpstr>Part 1:   Introduction</vt:lpstr>
      <vt:lpstr>Types of Computing Systems</vt:lpstr>
      <vt:lpstr>A Short Review on Computers</vt:lpstr>
      <vt:lpstr>Simple Batch Systems</vt:lpstr>
      <vt:lpstr>Multiprogrammed (Time-Sharing) Systems</vt:lpstr>
      <vt:lpstr>OS Features Needed for Multiprogramming</vt:lpstr>
      <vt:lpstr>Time-Sharing Systems </vt:lpstr>
      <vt:lpstr>Desktop Systems</vt:lpstr>
      <vt:lpstr>Embedded and Cyber-physical Systems</vt:lpstr>
      <vt:lpstr>Real-Time Systems</vt:lpstr>
      <vt:lpstr>Handheld Systems</vt:lpstr>
      <vt:lpstr>A Dual-Core CPU Design</vt:lpstr>
      <vt:lpstr>Multiprocessor Systems</vt:lpstr>
      <vt:lpstr>Part 1:   Introduction</vt:lpstr>
      <vt:lpstr>Computer System Architecture</vt:lpstr>
      <vt:lpstr>Computer-System Operation</vt:lpstr>
      <vt:lpstr>Computer-System Operation</vt:lpstr>
      <vt:lpstr>Common Functions of Interrupts</vt:lpstr>
      <vt:lpstr>Interrupt Handling</vt:lpstr>
      <vt:lpstr>Interrupt-Driven I/O Timeline</vt:lpstr>
      <vt:lpstr>Direct Memory Access (DMA)</vt:lpstr>
      <vt:lpstr>How a Modern Computer Works</vt:lpstr>
      <vt:lpstr>Storage Hierarchy</vt:lpstr>
      <vt:lpstr>Storage Hierarchy</vt:lpstr>
      <vt:lpstr>Hardware Protection</vt:lpstr>
      <vt:lpstr>Dual-Mode Operation</vt:lpstr>
      <vt:lpstr>Dual-Mode Operation (Cont.)</vt:lpstr>
      <vt:lpstr>Kernel mode vs. root/admin.</vt:lpstr>
      <vt:lpstr>I/O Protection</vt:lpstr>
      <vt:lpstr>Memory Protection</vt:lpstr>
      <vt:lpstr>Memory Protection (Cont.)</vt:lpstr>
      <vt:lpstr>Memory Protection (Cont.) </vt:lpstr>
      <vt:lpstr>Part 1:   Introduction</vt:lpstr>
      <vt:lpstr>A View of Operating System Services</vt:lpstr>
      <vt:lpstr>System Calls</vt:lpstr>
      <vt:lpstr>API – System Call – OS Relationship</vt:lpstr>
      <vt:lpstr>Advanced Readings</vt:lpstr>
      <vt:lpstr>Future Operating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Introduction</dc:title>
  <dc:creator>Arvind Easwaran</dc:creator>
  <cp:lastModifiedBy>Arvind Easwaran</cp:lastModifiedBy>
  <cp:revision>26</cp:revision>
  <cp:lastPrinted>2017-08-02T02:48:26Z</cp:lastPrinted>
  <dcterms:created xsi:type="dcterms:W3CDTF">2019-11-25T05:26:41Z</dcterms:created>
  <dcterms:modified xsi:type="dcterms:W3CDTF">2021-08-10T06:22:29Z</dcterms:modified>
</cp:coreProperties>
</file>