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  <p:sldMasterId id="2147484457" r:id="rId2"/>
    <p:sldMasterId id="2147484481" r:id="rId3"/>
  </p:sldMasterIdLst>
  <p:notesMasterIdLst>
    <p:notesMasterId r:id="rId9"/>
  </p:notesMasterIdLst>
  <p:sldIdLst>
    <p:sldId id="566" r:id="rId4"/>
    <p:sldId id="521" r:id="rId5"/>
    <p:sldId id="558" r:id="rId6"/>
    <p:sldId id="568" r:id="rId7"/>
    <p:sldId id="529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6F8"/>
    <a:srgbClr val="0000CC"/>
    <a:srgbClr val="96EBFC"/>
    <a:srgbClr val="F1C4C3"/>
    <a:srgbClr val="33D8F9"/>
    <a:srgbClr val="06BADE"/>
    <a:srgbClr val="0FCCD5"/>
    <a:srgbClr val="68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443" autoAdjust="0"/>
    <p:restoredTop sz="90629" autoAdjust="0"/>
  </p:normalViewPr>
  <p:slideViewPr>
    <p:cSldViewPr>
      <p:cViewPr varScale="1">
        <p:scale>
          <a:sx n="78" d="100"/>
          <a:sy n="78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4-4EA2-9706-CD7750BE5E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4-4EA2-9706-CD7750BE5E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4-4EA2-9706-CD7750BE5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9089872"/>
        <c:axId val="249090432"/>
        <c:axId val="254882480"/>
      </c:bar3DChart>
      <c:catAx>
        <c:axId val="24908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9090432"/>
        <c:crosses val="autoZero"/>
        <c:auto val="1"/>
        <c:lblAlgn val="ctr"/>
        <c:lblOffset val="100"/>
        <c:noMultiLvlLbl val="0"/>
      </c:catAx>
      <c:valAx>
        <c:axId val="249090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089872"/>
        <c:crosses val="autoZero"/>
        <c:crossBetween val="between"/>
      </c:valAx>
      <c:serAx>
        <c:axId val="254882480"/>
        <c:scaling>
          <c:orientation val="minMax"/>
        </c:scaling>
        <c:delete val="0"/>
        <c:axPos val="b"/>
        <c:majorTickMark val="out"/>
        <c:minorTickMark val="none"/>
        <c:tickLblPos val="nextTo"/>
        <c:crossAx val="2490904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85548D-479D-4A37-8011-ECCCDAD02A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FD5909-81D5-432C-98FC-0A0A7B9B11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C7090-2E65-4389-A11D-30A29C2269D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88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DCACB3-4E61-4121-B687-A4854C7566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7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C7090-2E65-4389-A11D-30A29C2269D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56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C7090-2E65-4389-A11D-30A29C2269D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16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056D5-4D21-475E-8C47-E34F711B1D74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23106C15-DB18-45B7-BE10-04BAA5F17C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B813D-93D2-45BE-8EBF-FDC882F4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15DE9DC5-9998-4AB1-B91C-24C06D49D4A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3966-0C13-45D9-B833-BA491606B7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3966-0C13-45D9-B833-BA491606B79D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71819348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57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901C-67D0-4F22-90E6-94B434D831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795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8272D-FB8B-4B5D-8567-691BE2CCF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42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99F2E8A8-B500-4E4A-92F4-7BE4076B9A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33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B652C-C03E-4C57-BBFA-87332A7C86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818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93EF1-FFB5-4D41-B030-0224717C6C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1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28E65-4999-4736-A5D2-278A7B026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4CBC2-B1B3-4216-930F-967FADD5F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466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AC894-3D28-41E4-A197-1B76556E0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817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DD208-4270-4CDE-A471-43936B0629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115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0BF70689-B08E-4AA9-B7CB-0B16633B93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83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9995E-2730-43D3-89BF-2CFBBD3B95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247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20EDF875-62EB-4EAF-8789-3BCDA0EDC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2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EFAC9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743A7-6120-4752-87E2-4A91F9249D5D}" type="slidenum">
              <a:rPr lang="en-US" altLang="en-US">
                <a:solidFill>
                  <a:srgbClr val="FEFAC9"/>
                </a:solidFill>
              </a:rPr>
              <a:pPr/>
              <a:t>‹#›</a:t>
            </a:fld>
            <a:endParaRPr lang="en-US" altLang="en-US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5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F683E-016A-4664-B3A0-F22E91EC0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538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8431954-F68A-456E-947A-EAE992BA87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2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F79048-AAE8-4594-9731-CDEA7F35DF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28E65-4999-4736-A5D2-278A7B026C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2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5F4135-2F06-4E06-9096-B93E2F1968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75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7172C-60F1-41DE-9A3D-EA9564FC7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65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AA5EC3-7037-4A8B-8283-91D272D63C2E}" type="slidenum">
              <a:rPr lang="en-US" altLang="en-US">
                <a:solidFill>
                  <a:srgbClr val="444D26"/>
                </a:solidFill>
              </a:rPr>
              <a:pPr/>
              <a:t>‹#›</a:t>
            </a:fld>
            <a:endParaRPr lang="en-US" altLang="en-US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75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8B1E3-2D39-479D-8A58-AD4228959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847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A0EC8A30-463D-4FEF-88C2-EF8C4B9045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66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88E87-B77B-4C98-A537-956FF5667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92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6B19C98-6F18-4F46-8D19-0A3AA4F60B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38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6C41-47D5-420E-B7C7-7171E7DF8F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14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8C4D76C-98AF-4DED-927F-22894C26EC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4FEA68-3CA7-450E-BD4E-419FAA8013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589D2C-CD94-4728-B234-BFA753203B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4DD17-9788-4CBE-B5ED-A3A937459F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EB785B-CCA7-4346-B419-BEE486403A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09C50-D09E-4555-9A37-989A4DEC9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9DD3966-0C13-45D9-B833-BA491606B7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79" r:id="rId2"/>
    <p:sldLayoutId id="2147484494" r:id="rId3"/>
    <p:sldLayoutId id="2147484384" r:id="rId4"/>
    <p:sldLayoutId id="2147484385" r:id="rId5"/>
    <p:sldLayoutId id="2147484386" r:id="rId6"/>
    <p:sldLayoutId id="2147484380" r:id="rId7"/>
    <p:sldLayoutId id="2147484387" r:id="rId8"/>
    <p:sldLayoutId id="2147484381" r:id="rId9"/>
    <p:sldLayoutId id="2147484388" r:id="rId10"/>
    <p:sldLayoutId id="2147484382" r:id="rId11"/>
    <p:sldLayoutId id="2147484389" r:id="rId12"/>
    <p:sldLayoutId id="2147484390" r:id="rId13"/>
    <p:sldLayoutId id="214748439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B98560BE-1EB2-418B-A634-40E56E4BF6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6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444D26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87B26C41-47D5-420E-B7C7-7171E7DF8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2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534400" cy="2590800"/>
          </a:xfrm>
        </p:spPr>
        <p:txBody>
          <a:bodyPr/>
          <a:lstStyle/>
          <a:p>
            <a:pPr algn="ctr" eaLnBrk="1" hangingPunct="1"/>
            <a:r>
              <a:rPr lang="en-US" altLang="en-US" sz="4000" b="1" cap="none" dirty="0">
                <a:solidFill>
                  <a:schemeClr val="bg1"/>
                </a:solidFill>
              </a:rPr>
              <a:t>Tutorial 1</a:t>
            </a:r>
            <a:br>
              <a:rPr lang="en-US" altLang="en-US" sz="4000" b="1" cap="none" dirty="0">
                <a:solidFill>
                  <a:schemeClr val="bg1"/>
                </a:solidFill>
              </a:rPr>
            </a:br>
            <a:br>
              <a:rPr lang="en-US" altLang="en-US" sz="4000" b="1" cap="none" dirty="0">
                <a:solidFill>
                  <a:schemeClr val="bg1"/>
                </a:solidFill>
              </a:rPr>
            </a:br>
            <a:br>
              <a:rPr lang="en-US" altLang="en-US" sz="4000" b="1" cap="none" dirty="0">
                <a:solidFill>
                  <a:schemeClr val="bg1"/>
                </a:solidFill>
              </a:rPr>
            </a:br>
            <a:r>
              <a:rPr lang="en-US" altLang="en-US" sz="4000" b="1" cap="none" dirty="0">
                <a:solidFill>
                  <a:schemeClr val="bg1"/>
                </a:solidFill>
              </a:rPr>
              <a:t>Management and Managers</a:t>
            </a:r>
          </a:p>
        </p:txBody>
      </p:sp>
      <p:sp>
        <p:nvSpPr>
          <p:cNvPr id="7171" name="Date Placeholder 1"/>
          <p:cNvSpPr txBox="1">
            <a:spLocks/>
          </p:cNvSpPr>
          <p:nvPr/>
        </p:nvSpPr>
        <p:spPr bwMode="auto">
          <a:xfrm>
            <a:off x="609600" y="6248400"/>
            <a:ext cx="9794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18AD18-B5B5-4D29-B0C7-7AF3A688D9AE}" type="datetime5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20-Jan-22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8874125" y="64770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1F3273-17DC-48EA-ACB9-F4A6144EB88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705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74125" y="6477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A47C3B-C0D8-48E4-9CDC-88A7E316A3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5" name="Date Placeholder 2"/>
          <p:cNvSpPr txBox="1">
            <a:spLocks/>
          </p:cNvSpPr>
          <p:nvPr/>
        </p:nvSpPr>
        <p:spPr bwMode="auto">
          <a:xfrm>
            <a:off x="8153400" y="0"/>
            <a:ext cx="990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279EE-E6D9-41A0-8626-5438A4C61F71}" type="datetime5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20-Jan-22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9205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3200" dirty="0">
                <a:solidFill>
                  <a:prstClr val="black"/>
                </a:solidFill>
                <a:latin typeface="Calibri" pitchFamily="34" charset="0"/>
              </a:rPr>
              <a:t>Tutorial Schedule – Tut Group 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FD9C64-7CAD-4A46-9B0C-A6D062B21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6374"/>
              </p:ext>
            </p:extLst>
          </p:nvPr>
        </p:nvGraphicFramePr>
        <p:xfrm>
          <a:off x="981075" y="1752600"/>
          <a:ext cx="6934200" cy="427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1068634973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Date (Every fortnight)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9402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Tut 1 – </a:t>
                      </a:r>
                      <a:r>
                        <a:rPr lang="en-SG" b="1" dirty="0">
                          <a:solidFill>
                            <a:srgbClr val="2306F8"/>
                          </a:solidFill>
                        </a:rPr>
                        <a:t>20 Jan 2022 (Today)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9595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Tut 2 – 3 Feb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497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Tut 3 – 17 Feb 2022 (Deadline for Group Project Proposal)</a:t>
                      </a:r>
                    </a:p>
                    <a:p>
                      <a:r>
                        <a:rPr lang="en-SG" dirty="0"/>
                        <a:t>           19 Feb 2022 (Deadline for Reflection Journal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05465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Tut 4 – 10 Mar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4852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Tut 5 – 24 Mar 2022 (Deadline for Group Project Report)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49879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SG" dirty="0"/>
                        <a:t>Tut 6 – 7 Apr 2022</a:t>
                      </a:r>
                    </a:p>
                    <a:p>
                      <a:r>
                        <a:rPr lang="en-SG" dirty="0"/>
                        <a:t>          9 Apr 2022 (Deadline for Reflection Journal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79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8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40" y="170838"/>
            <a:ext cx="4604360" cy="479812"/>
          </a:xfrm>
          <a:solidFill>
            <a:srgbClr val="FF0000"/>
          </a:solidFill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250" b="1" dirty="0">
                <a:solidFill>
                  <a:schemeClr val="bg1"/>
                </a:solidFill>
              </a:rPr>
              <a:t>BU8601 - Management &amp; Managers</a:t>
            </a:r>
          </a:p>
        </p:txBody>
      </p:sp>
      <p:sp>
        <p:nvSpPr>
          <p:cNvPr id="111632" name="Date Placeholder 2"/>
          <p:cNvSpPr txBox="1">
            <a:spLocks/>
          </p:cNvSpPr>
          <p:nvPr/>
        </p:nvSpPr>
        <p:spPr bwMode="auto">
          <a:xfrm>
            <a:off x="8269296" y="80158"/>
            <a:ext cx="742950" cy="28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11D616-E30C-40C0-BE7D-6A2B28A01CC9}" type="datetime5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20-Jan-22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65851" y="3413920"/>
            <a:ext cx="1348778" cy="52268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What is management?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9087" y="1530253"/>
            <a:ext cx="1257300" cy="514350"/>
          </a:xfrm>
          <a:prstGeom prst="rect">
            <a:avLst/>
          </a:prstGeom>
          <a:solidFill>
            <a:srgbClr val="FFC00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What is a organization?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8638" y="2884998"/>
            <a:ext cx="1351631" cy="514350"/>
          </a:xfrm>
          <a:prstGeom prst="rect">
            <a:avLst/>
          </a:prstGeom>
          <a:solidFill>
            <a:srgbClr val="FFC00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Organizational Resources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9421" y="2156329"/>
            <a:ext cx="1257300" cy="514350"/>
          </a:xfrm>
          <a:prstGeom prst="rect">
            <a:avLst/>
          </a:prstGeom>
          <a:solidFill>
            <a:srgbClr val="FFC00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Who is a manager?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714113" y="746285"/>
            <a:ext cx="1282740" cy="458987"/>
          </a:xfrm>
          <a:prstGeom prst="rect">
            <a:avLst/>
          </a:prstGeom>
          <a:solidFill>
            <a:srgbClr val="92D05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Management Levels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727179" y="3453465"/>
            <a:ext cx="1289196" cy="443597"/>
          </a:xfrm>
          <a:prstGeom prst="rect">
            <a:avLst/>
          </a:prstGeom>
          <a:solidFill>
            <a:srgbClr val="92D05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Managerial Skills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051944" y="270037"/>
            <a:ext cx="551610" cy="219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CEO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58208" y="1172922"/>
            <a:ext cx="846393" cy="228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First-line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051944" y="848350"/>
            <a:ext cx="852479" cy="220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623611" y="2012424"/>
            <a:ext cx="1358503" cy="465062"/>
          </a:xfrm>
          <a:prstGeom prst="rect">
            <a:avLst/>
          </a:prstGeom>
          <a:solidFill>
            <a:srgbClr val="92D05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Functions of Management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7487723" y="1525288"/>
            <a:ext cx="852140" cy="31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487723" y="1940921"/>
            <a:ext cx="852140" cy="31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Leading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506650" y="2340509"/>
            <a:ext cx="1084941" cy="31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Organizing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506650" y="2740096"/>
            <a:ext cx="1084941" cy="31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Controlling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3601" y="5316172"/>
            <a:ext cx="1237324" cy="437358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Managerial Roles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6088944" y="4656649"/>
            <a:ext cx="1130384" cy="275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Decision Roles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096252" y="5291188"/>
            <a:ext cx="1138630" cy="472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Interpersonal Roles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103195" y="5875954"/>
            <a:ext cx="1187839" cy="485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Informational Roles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2378" y="3695254"/>
            <a:ext cx="1579013" cy="514350"/>
          </a:xfrm>
          <a:prstGeom prst="rect">
            <a:avLst/>
          </a:prstGeom>
          <a:solidFill>
            <a:srgbClr val="FFC000"/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Organizational Performance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854649" y="3976145"/>
            <a:ext cx="843142" cy="246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Efficient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858600" y="3695254"/>
            <a:ext cx="911711" cy="251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7356936" y="3142173"/>
            <a:ext cx="1283835" cy="3202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Technical Skills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7367873" y="3553444"/>
            <a:ext cx="1659506" cy="404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Conceptual &amp; Decision Making Skills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378991" y="4055651"/>
            <a:ext cx="1654231" cy="54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Interpersonal and Communications Skills</a:t>
            </a:r>
          </a:p>
        </p:txBody>
      </p:sp>
      <p:cxnSp>
        <p:nvCxnSpPr>
          <p:cNvPr id="8" name="Straight Connector 7"/>
          <p:cNvCxnSpPr>
            <a:stCxn id="9" idx="0"/>
            <a:endCxn id="18" idx="2"/>
          </p:cNvCxnSpPr>
          <p:nvPr/>
        </p:nvCxnSpPr>
        <p:spPr>
          <a:xfrm flipV="1">
            <a:off x="4340240" y="1205272"/>
            <a:ext cx="15243" cy="2208648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  <a:endCxn id="16" idx="1"/>
          </p:cNvCxnSpPr>
          <p:nvPr/>
        </p:nvCxnSpPr>
        <p:spPr>
          <a:xfrm flipV="1">
            <a:off x="5014629" y="2244955"/>
            <a:ext cx="608982" cy="1430308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9" idx="1"/>
          </p:cNvCxnSpPr>
          <p:nvPr/>
        </p:nvCxnSpPr>
        <p:spPr>
          <a:xfrm>
            <a:off x="5014629" y="3675263"/>
            <a:ext cx="712550" cy="1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17" name="Straight Connector 111616"/>
          <p:cNvCxnSpPr>
            <a:stCxn id="9" idx="2"/>
            <a:endCxn id="17" idx="0"/>
          </p:cNvCxnSpPr>
          <p:nvPr/>
        </p:nvCxnSpPr>
        <p:spPr>
          <a:xfrm>
            <a:off x="4340240" y="3936605"/>
            <a:ext cx="712023" cy="137956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19" name="Straight Connector 111618"/>
          <p:cNvCxnSpPr>
            <a:stCxn id="16" idx="3"/>
            <a:endCxn id="43" idx="1"/>
          </p:cNvCxnSpPr>
          <p:nvPr/>
        </p:nvCxnSpPr>
        <p:spPr>
          <a:xfrm flipV="1">
            <a:off x="6982114" y="1680825"/>
            <a:ext cx="505609" cy="56413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21" name="Straight Connector 111620"/>
          <p:cNvCxnSpPr>
            <a:stCxn id="16" idx="3"/>
            <a:endCxn id="44" idx="1"/>
          </p:cNvCxnSpPr>
          <p:nvPr/>
        </p:nvCxnSpPr>
        <p:spPr>
          <a:xfrm flipV="1">
            <a:off x="6982114" y="2096458"/>
            <a:ext cx="505609" cy="14849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23" name="Straight Connector 111622"/>
          <p:cNvCxnSpPr>
            <a:stCxn id="16" idx="3"/>
            <a:endCxn id="45" idx="1"/>
          </p:cNvCxnSpPr>
          <p:nvPr/>
        </p:nvCxnSpPr>
        <p:spPr>
          <a:xfrm>
            <a:off x="6982114" y="2244955"/>
            <a:ext cx="524536" cy="25109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25" name="Straight Connector 111624"/>
          <p:cNvCxnSpPr>
            <a:stCxn id="16" idx="3"/>
            <a:endCxn id="47" idx="1"/>
          </p:cNvCxnSpPr>
          <p:nvPr/>
        </p:nvCxnSpPr>
        <p:spPr>
          <a:xfrm>
            <a:off x="6982114" y="2244955"/>
            <a:ext cx="524536" cy="650678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9" idx="3"/>
            <a:endCxn id="55" idx="1"/>
          </p:cNvCxnSpPr>
          <p:nvPr/>
        </p:nvCxnSpPr>
        <p:spPr>
          <a:xfrm flipV="1">
            <a:off x="7016375" y="3302307"/>
            <a:ext cx="340561" cy="37295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57" idx="1"/>
          </p:cNvCxnSpPr>
          <p:nvPr/>
        </p:nvCxnSpPr>
        <p:spPr>
          <a:xfrm>
            <a:off x="7016375" y="3675264"/>
            <a:ext cx="351498" cy="80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7256537" y="4670790"/>
            <a:ext cx="1384234" cy="548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Entrepreneur, Disturbance Handler, Resource Allocator, Negotiator 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7260556" y="5300714"/>
            <a:ext cx="884362" cy="478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Leader, Liaison, Figurehead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7337225" y="5882884"/>
            <a:ext cx="1047265" cy="478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Monitor, Disseminator, Spokesperson</a:t>
            </a:r>
          </a:p>
        </p:txBody>
      </p:sp>
      <p:cxnSp>
        <p:nvCxnSpPr>
          <p:cNvPr id="77" name="Straight Connector 76"/>
          <p:cNvCxnSpPr>
            <a:stCxn id="19" idx="3"/>
            <a:endCxn id="58" idx="1"/>
          </p:cNvCxnSpPr>
          <p:nvPr/>
        </p:nvCxnSpPr>
        <p:spPr>
          <a:xfrm>
            <a:off x="7016375" y="3675264"/>
            <a:ext cx="362616" cy="653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7" idx="3"/>
            <a:endCxn id="50" idx="1"/>
          </p:cNvCxnSpPr>
          <p:nvPr/>
        </p:nvCxnSpPr>
        <p:spPr>
          <a:xfrm flipV="1">
            <a:off x="5670925" y="4794614"/>
            <a:ext cx="418019" cy="74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7" idx="3"/>
            <a:endCxn id="51" idx="1"/>
          </p:cNvCxnSpPr>
          <p:nvPr/>
        </p:nvCxnSpPr>
        <p:spPr>
          <a:xfrm flipV="1">
            <a:off x="5670925" y="5527402"/>
            <a:ext cx="425327" cy="7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3"/>
            <a:endCxn id="52" idx="1"/>
          </p:cNvCxnSpPr>
          <p:nvPr/>
        </p:nvCxnSpPr>
        <p:spPr>
          <a:xfrm>
            <a:off x="5670925" y="5534851"/>
            <a:ext cx="432270" cy="583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539D33D6-3F03-46F3-A2E9-1A062E977663}"/>
              </a:ext>
            </a:extLst>
          </p:cNvPr>
          <p:cNvSpPr txBox="1">
            <a:spLocks/>
          </p:cNvSpPr>
          <p:nvPr/>
        </p:nvSpPr>
        <p:spPr>
          <a:xfrm>
            <a:off x="308006" y="908079"/>
            <a:ext cx="1307085" cy="514350"/>
          </a:xfrm>
          <a:prstGeom prst="rect">
            <a:avLst/>
          </a:prstGeom>
          <a:solidFill>
            <a:srgbClr val="FFC000"/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What is Management?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11DC1B77-AF27-4616-9BDB-31152E5D6132}"/>
              </a:ext>
            </a:extLst>
          </p:cNvPr>
          <p:cNvSpPr txBox="1">
            <a:spLocks/>
          </p:cNvSpPr>
          <p:nvPr/>
        </p:nvSpPr>
        <p:spPr>
          <a:xfrm>
            <a:off x="5831116" y="3902423"/>
            <a:ext cx="1179573" cy="228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(Katz, 1974)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64A61DA-6F23-4B0A-AF0C-DEDA8A45336F}"/>
              </a:ext>
            </a:extLst>
          </p:cNvPr>
          <p:cNvSpPr txBox="1">
            <a:spLocks/>
          </p:cNvSpPr>
          <p:nvPr/>
        </p:nvSpPr>
        <p:spPr>
          <a:xfrm>
            <a:off x="4283348" y="5747772"/>
            <a:ext cx="1462562" cy="260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(Mintzberg, 1989)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86B4A095-2A93-43F8-89FB-CE67CE9ECE4B}"/>
              </a:ext>
            </a:extLst>
          </p:cNvPr>
          <p:cNvSpPr txBox="1">
            <a:spLocks/>
          </p:cNvSpPr>
          <p:nvPr/>
        </p:nvSpPr>
        <p:spPr>
          <a:xfrm>
            <a:off x="5051943" y="585020"/>
            <a:ext cx="771111" cy="207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14013C72-82B6-49D2-A71B-75150382D7DE}"/>
              </a:ext>
            </a:extLst>
          </p:cNvPr>
          <p:cNvSpPr txBox="1">
            <a:spLocks/>
          </p:cNvSpPr>
          <p:nvPr/>
        </p:nvSpPr>
        <p:spPr>
          <a:xfrm>
            <a:off x="1867357" y="2695982"/>
            <a:ext cx="1488576" cy="251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Human Capital</a:t>
            </a: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705EE7D3-5679-4CFC-B16F-AA8E7CD50E81}"/>
              </a:ext>
            </a:extLst>
          </p:cNvPr>
          <p:cNvSpPr txBox="1">
            <a:spLocks/>
          </p:cNvSpPr>
          <p:nvPr/>
        </p:nvSpPr>
        <p:spPr>
          <a:xfrm>
            <a:off x="1863877" y="2976873"/>
            <a:ext cx="1513743" cy="251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Financial Capital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6A3E945E-B4A6-43A9-A40F-547000832978}"/>
              </a:ext>
            </a:extLst>
          </p:cNvPr>
          <p:cNvSpPr txBox="1">
            <a:spLocks/>
          </p:cNvSpPr>
          <p:nvPr/>
        </p:nvSpPr>
        <p:spPr>
          <a:xfrm>
            <a:off x="1863877" y="3206413"/>
            <a:ext cx="1488576" cy="251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46C0A"/>
              </a:buClr>
              <a:buSzPct val="6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panose="020B0604020202020204" pitchFamily="34" charset="0"/>
              </a:rPr>
              <a:t>Time etc. </a:t>
            </a:r>
          </a:p>
        </p:txBody>
      </p:sp>
    </p:spTree>
    <p:extLst>
      <p:ext uri="{BB962C8B-B14F-4D97-AF65-F5344CB8AC3E}">
        <p14:creationId xmlns:p14="http://schemas.microsoft.com/office/powerpoint/2010/main" val="1239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74125" y="6477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A47C3B-C0D8-48E4-9CDC-88A7E316A3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5" name="Date Placeholder 2"/>
          <p:cNvSpPr txBox="1">
            <a:spLocks/>
          </p:cNvSpPr>
          <p:nvPr/>
        </p:nvSpPr>
        <p:spPr bwMode="auto">
          <a:xfrm>
            <a:off x="8153400" y="0"/>
            <a:ext cx="990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279EE-E6D9-41A0-8626-5438A4C61F71}" type="datetime5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20-Jan-22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7744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Group Project Topics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2608C-D71A-44A0-9C15-D5A39CE0BB34}"/>
              </a:ext>
            </a:extLst>
          </p:cNvPr>
          <p:cNvSpPr txBox="1"/>
          <p:nvPr/>
        </p:nvSpPr>
        <p:spPr>
          <a:xfrm>
            <a:off x="594732" y="4845784"/>
            <a:ext cx="8340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SG" sz="2000" b="0" u="none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Read </a:t>
            </a:r>
            <a:r>
              <a:rPr kumimoji="0" lang="en-SG" sz="2000" b="0" u="sng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at least FOUR(</a:t>
            </a:r>
            <a:r>
              <a:rPr kumimoji="0" lang="en-SG" sz="2000" b="0" u="none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4) scholarly articles related to</a:t>
            </a:r>
            <a:r>
              <a:rPr lang="en-SG" sz="2000" dirty="0">
                <a:solidFill>
                  <a:srgbClr val="2306F8"/>
                </a:solidFill>
                <a:latin typeface="Calibri" pitchFamily="34" charset="0"/>
              </a:rPr>
              <a:t> the chosen topics.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SG" sz="2000" b="0" u="none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Develop a </a:t>
            </a:r>
            <a:r>
              <a:rPr kumimoji="0" lang="en-SG" sz="2000" b="0" u="sng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research question </a:t>
            </a:r>
            <a:r>
              <a:rPr kumimoji="0" lang="en-SG" sz="2000" b="0" u="none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or a </a:t>
            </a:r>
            <a:r>
              <a:rPr kumimoji="0" lang="en-SG" sz="2000" b="0" u="sng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hypothesis </a:t>
            </a:r>
            <a:r>
              <a:rPr kumimoji="0" lang="en-SG" sz="2000" b="0" u="none" strike="noStrike" kern="1200" cap="none" spc="0" normalizeH="0" baseline="0" noProof="0" dirty="0">
                <a:ln>
                  <a:noFill/>
                </a:ln>
                <a:solidFill>
                  <a:srgbClr val="2306F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on the topic that you like to investigate.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SG" sz="2000" dirty="0">
                <a:solidFill>
                  <a:srgbClr val="2306F8"/>
                </a:solidFill>
                <a:latin typeface="Calibri" pitchFamily="34" charset="0"/>
              </a:rPr>
              <a:t>Submit a project proposal </a:t>
            </a:r>
            <a:r>
              <a:rPr lang="en-SG" sz="2000" u="sng" dirty="0">
                <a:solidFill>
                  <a:srgbClr val="2306F8"/>
                </a:solidFill>
                <a:latin typeface="Calibri" pitchFamily="34" charset="0"/>
              </a:rPr>
              <a:t>by Tutorial 2</a:t>
            </a:r>
            <a:r>
              <a:rPr lang="en-SG" sz="2000" dirty="0">
                <a:solidFill>
                  <a:srgbClr val="2306F8"/>
                </a:solidFill>
                <a:latin typeface="Calibri" pitchFamily="34" charset="0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SG" sz="2000" dirty="0">
                <a:solidFill>
                  <a:srgbClr val="2306F8"/>
                </a:solidFill>
                <a:latin typeface="Calibri" pitchFamily="34" charset="0"/>
              </a:rPr>
              <a:t>Arrange a project group meeting with Eagle before Tutorial 3 (If </a:t>
            </a:r>
            <a:r>
              <a:rPr lang="en-SG" sz="2000" dirty="0" err="1">
                <a:solidFill>
                  <a:srgbClr val="2306F8"/>
                </a:solidFill>
                <a:latin typeface="Calibri" pitchFamily="34" charset="0"/>
              </a:rPr>
              <a:t>necc</a:t>
            </a:r>
            <a:r>
              <a:rPr lang="en-SG" sz="2000" dirty="0">
                <a:solidFill>
                  <a:srgbClr val="2306F8"/>
                </a:solidFill>
                <a:latin typeface="Calibri" pitchFamily="34" charset="0"/>
              </a:rPr>
              <a:t>.)</a:t>
            </a:r>
            <a:endParaRPr lang="en-SG" sz="2000" i="1" dirty="0">
              <a:solidFill>
                <a:srgbClr val="2306F8"/>
              </a:solidFill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7B410C-A6B2-467D-9DFA-9D952641D53D}"/>
              </a:ext>
            </a:extLst>
          </p:cNvPr>
          <p:cNvSpPr/>
          <p:nvPr/>
        </p:nvSpPr>
        <p:spPr>
          <a:xfrm>
            <a:off x="594732" y="1442302"/>
            <a:ext cx="8458200" cy="327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(1)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“How to manage the transition of the Millennial Leaders in the organization?”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(Leadership, Change Management) 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(2)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“Manager’s roles in Organizational Diversity and Inclusivity.”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(Management of Human Resource, Managerial Roles, Cultural Intelligence) 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(3)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“How does a manager deal with management challenges in a virtual workplace?”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(Managerial Roles, Team Management, Management of Human Resource)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1491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74125" y="6477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A47C3B-C0D8-48E4-9CDC-88A7E316A3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5" name="Date Placeholder 2"/>
          <p:cNvSpPr txBox="1">
            <a:spLocks/>
          </p:cNvSpPr>
          <p:nvPr/>
        </p:nvSpPr>
        <p:spPr bwMode="auto">
          <a:xfrm>
            <a:off x="8153400" y="0"/>
            <a:ext cx="9906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279EE-E6D9-41A0-8626-5438A4C61F71}" type="datetime5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20-Jan-22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65" y="285868"/>
            <a:ext cx="8143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Next Tutorial – Tutorial 2 – Please prepare write-up based on the following topics: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D6256-613E-441D-9F69-BF4161F70F66}"/>
              </a:ext>
            </a:extLst>
          </p:cNvPr>
          <p:cNvSpPr txBox="1"/>
          <p:nvPr/>
        </p:nvSpPr>
        <p:spPr>
          <a:xfrm>
            <a:off x="609600" y="4876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3.  Topic:  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Managerial Decision Making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909FC-1250-48E2-8B12-2BDCF1AC04B7}"/>
              </a:ext>
            </a:extLst>
          </p:cNvPr>
          <p:cNvSpPr txBox="1"/>
          <p:nvPr/>
        </p:nvSpPr>
        <p:spPr>
          <a:xfrm>
            <a:off x="609600" y="3475312"/>
            <a:ext cx="780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2800" dirty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.  Topic:   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Managing Ethics and Corporate Social Responsibility (CSR)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538B3-1E58-4344-9903-A3B1D9AB37D8}"/>
              </a:ext>
            </a:extLst>
          </p:cNvPr>
          <p:cNvSpPr txBox="1"/>
          <p:nvPr/>
        </p:nvSpPr>
        <p:spPr>
          <a:xfrm>
            <a:off x="582976" y="2349965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1.  Topic:   </a:t>
            </a:r>
            <a:r>
              <a:rPr lang="en-SG" sz="2800" dirty="0">
                <a:solidFill>
                  <a:srgbClr val="0000CC"/>
                </a:solidFill>
                <a:latin typeface="Calibri" pitchFamily="34" charset="0"/>
              </a:rPr>
              <a:t>G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lobal Environment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44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3bd3d0e3-253d-4587-bafc-9b759526f2de"/>
  <p:tag name="WASPOLLED" val="93BCB37993954C33A4BD945F2BD51D10"/>
  <p:tag name="TPVERSION" val="6"/>
  <p:tag name="TPFULLVERSION" val="7.5.3.1"/>
  <p:tag name="PPTVERSION" val="16"/>
  <p:tag name="TPOS" val="2"/>
  <p:tag name="TPLASTSAVEVERSION" val="6.2 PC"/>
  <p:tag name="INKNOELEADERBOARD" val="84960211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3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15826</TotalTime>
  <Words>380</Words>
  <Application>Microsoft Office PowerPoint</Application>
  <PresentationFormat>On-screen Show (4:3)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Tw Cen MT</vt:lpstr>
      <vt:lpstr>Wingdings</vt:lpstr>
      <vt:lpstr>Wingdings 2</vt:lpstr>
      <vt:lpstr>Median</vt:lpstr>
      <vt:lpstr>5_Median</vt:lpstr>
      <vt:lpstr>1_Median</vt:lpstr>
      <vt:lpstr>Tutorial 1   Management and Managers</vt:lpstr>
      <vt:lpstr>PowerPoint Presentation</vt:lpstr>
      <vt:lpstr>BU8601 - Management &amp; Managers</vt:lpstr>
      <vt:lpstr>PowerPoint Presentation</vt:lpstr>
      <vt:lpstr>PowerPoint Presentation</vt:lpstr>
    </vt:vector>
  </TitlesOfParts>
  <Company>Republic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C157 HRM01 DEAR DIARY 6th Presentation 30Sept05</dc:title>
  <dc:creator>Chen Huimin, Ivy</dc:creator>
  <cp:lastModifiedBy>eagle Lam</cp:lastModifiedBy>
  <cp:revision>1123</cp:revision>
  <dcterms:created xsi:type="dcterms:W3CDTF">2005-09-20T11:40:54Z</dcterms:created>
  <dcterms:modified xsi:type="dcterms:W3CDTF">2022-01-20T12:22:40Z</dcterms:modified>
</cp:coreProperties>
</file>