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78" r:id="rId7"/>
    <p:sldId id="271" r:id="rId8"/>
    <p:sldId id="272" r:id="rId9"/>
    <p:sldId id="264" r:id="rId10"/>
    <p:sldId id="260" r:id="rId11"/>
    <p:sldId id="277" r:id="rId12"/>
    <p:sldId id="280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2832-1C93-4156-879A-DA99E17EBE4B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9BCE-4F11-4E5D-8A95-1F5346B0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1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39BCE-4F11-4E5D-8A95-1F5346B05A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2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943" y="337458"/>
            <a:ext cx="7772400" cy="2838450"/>
          </a:xfrm>
        </p:spPr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Loan Default Prediction Using Machine </a:t>
            </a:r>
            <a:r>
              <a:rPr b="1" dirty="0">
                <a:solidFill>
                  <a:srgbClr val="004C6D"/>
                </a:solidFill>
              </a:rPr>
              <a:t>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75908"/>
            <a:ext cx="6400800" cy="2462892"/>
          </a:xfrm>
        </p:spPr>
        <p:txBody>
          <a:bodyPr>
            <a:noAutofit/>
          </a:bodyPr>
          <a:lstStyle/>
          <a:p>
            <a:r>
              <a:rPr sz="2600" dirty="0">
                <a:solidFill>
                  <a:srgbClr val="323232"/>
                </a:solidFill>
              </a:rPr>
              <a:t>Presented by Vincent </a:t>
            </a:r>
            <a:r>
              <a:rPr sz="2600" dirty="0" err="1">
                <a:solidFill>
                  <a:srgbClr val="323232"/>
                </a:solidFill>
              </a:rPr>
              <a:t>Barchok</a:t>
            </a:r>
            <a:r>
              <a:rPr sz="2600" dirty="0">
                <a:solidFill>
                  <a:srgbClr val="323232"/>
                </a:solidFill>
              </a:rPr>
              <a:t> Ngochoch</a:t>
            </a:r>
          </a:p>
          <a:p>
            <a:r>
              <a:rPr sz="2600" dirty="0">
                <a:solidFill>
                  <a:srgbClr val="323232"/>
                </a:solidFill>
              </a:rPr>
              <a:t>Data Science &amp; ML Consultant</a:t>
            </a:r>
          </a:p>
          <a:p>
            <a:r>
              <a:rPr sz="2600" dirty="0">
                <a:solidFill>
                  <a:srgbClr val="323232"/>
                </a:solidFill>
              </a:rPr>
              <a:t>Email: vbarchok@gmail.com | LinkedIn: vincent-ngochoch-94095b64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Model Performance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Baseline: Logistic Regression</a:t>
            </a:r>
          </a:p>
          <a:p>
            <a:r>
              <a:rPr sz="2600" dirty="0">
                <a:solidFill>
                  <a:srgbClr val="323232"/>
                </a:solidFill>
              </a:rPr>
              <a:t>Final Model: Decision Tree Classifier</a:t>
            </a:r>
          </a:p>
          <a:p>
            <a:r>
              <a:rPr sz="2600" dirty="0">
                <a:solidFill>
                  <a:srgbClr val="323232"/>
                </a:solidFill>
              </a:rPr>
              <a:t>Evaluation Metrics: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  -</a:t>
            </a:r>
            <a:r>
              <a:rPr sz="2600" dirty="0">
                <a:solidFill>
                  <a:srgbClr val="323232"/>
                </a:solidFill>
              </a:rPr>
              <a:t> Accuracy, Precision, Recall, F1-Score, ROC AUC</a:t>
            </a:r>
          </a:p>
          <a:p>
            <a:r>
              <a:rPr sz="2600" dirty="0">
                <a:solidFill>
                  <a:srgbClr val="323232"/>
                </a:solidFill>
              </a:rPr>
              <a:t>Decision Tree showed higher recall and better business applicability.</a:t>
            </a:r>
          </a:p>
        </p:txBody>
      </p:sp>
    </p:spTree>
    <p:extLst>
      <p:ext uri="{BB962C8B-B14F-4D97-AF65-F5344CB8AC3E}">
        <p14:creationId xmlns:p14="http://schemas.microsoft.com/office/powerpoint/2010/main" val="41993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4F849-23C2-71D4-0C43-16BD3CD82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143D-CA0F-128F-EAEF-6BB5F0B1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7EE0-CB4A-0445-FE5B-B0F2BDA3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Implement Decision Tree model in the credit scoring workflow.</a:t>
            </a:r>
          </a:p>
          <a:p>
            <a:r>
              <a:rPr sz="2600" dirty="0">
                <a:solidFill>
                  <a:srgbClr val="323232"/>
                </a:solidFill>
              </a:rPr>
              <a:t>Use insights to segment borrowers and adjust pricing models.</a:t>
            </a:r>
          </a:p>
          <a:p>
            <a:r>
              <a:rPr sz="2600" dirty="0">
                <a:solidFill>
                  <a:srgbClr val="323232"/>
                </a:solidFill>
              </a:rPr>
              <a:t>Conduct early outreach to high-risk profiles identified.</a:t>
            </a:r>
          </a:p>
          <a:p>
            <a:r>
              <a:rPr sz="2600" dirty="0">
                <a:solidFill>
                  <a:srgbClr val="323232"/>
                </a:solidFill>
              </a:rPr>
              <a:t>Periodically retrain model with updated data.</a:t>
            </a:r>
          </a:p>
          <a:p>
            <a:r>
              <a:rPr sz="2600" dirty="0">
                <a:solidFill>
                  <a:srgbClr val="323232"/>
                </a:solidFill>
              </a:rPr>
              <a:t>Goal: Smarter lending decisions, lower defaults, improved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388329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4C6D"/>
                </a:solidFill>
              </a:rPr>
              <a:t>Next Steps: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44286" y="1360714"/>
            <a:ext cx="83166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400" dirty="0"/>
          </a:p>
          <a:p>
            <a:pPr marL="34290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Integrate the Decision Tree model into the bank’s credit scoring system.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Monitor model performance regularly and assess its business impact.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Retrain the model periodically using updated customer data.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Consider testing more advanced models like Random Forest or </a:t>
            </a:r>
            <a:r>
              <a:rPr sz="2400" dirty="0" err="1"/>
              <a:t>XGBoost</a:t>
            </a:r>
            <a:r>
              <a:rPr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Work with credit and collections teams to act on high-risk segments.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Thank You –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4631"/>
            <a:ext cx="8229600" cy="4278084"/>
          </a:xfrm>
        </p:spPr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Vincent </a:t>
            </a:r>
            <a:r>
              <a:rPr sz="2600" dirty="0" err="1">
                <a:solidFill>
                  <a:srgbClr val="323232"/>
                </a:solidFill>
              </a:rPr>
              <a:t>Barchok</a:t>
            </a:r>
            <a:r>
              <a:rPr sz="2600" dirty="0">
                <a:solidFill>
                  <a:srgbClr val="323232"/>
                </a:solidFill>
              </a:rPr>
              <a:t> Ngochoch</a:t>
            </a:r>
            <a:r>
              <a:rPr lang="en-US" sz="2600" dirty="0">
                <a:solidFill>
                  <a:srgbClr val="323232"/>
                </a:solidFill>
              </a:rPr>
              <a:t>.</a:t>
            </a:r>
            <a:endParaRPr sz="2600" dirty="0">
              <a:solidFill>
                <a:srgbClr val="323232"/>
              </a:solidFill>
            </a:endParaRPr>
          </a:p>
          <a:p>
            <a:r>
              <a:rPr sz="2600" dirty="0">
                <a:solidFill>
                  <a:srgbClr val="323232"/>
                </a:solidFill>
              </a:rPr>
              <a:t>Email: vbarchok@gmail.com</a:t>
            </a:r>
            <a:r>
              <a:rPr lang="en-US" sz="2600" dirty="0">
                <a:solidFill>
                  <a:srgbClr val="323232"/>
                </a:solidFill>
              </a:rPr>
              <a:t>.</a:t>
            </a:r>
            <a:endParaRPr sz="2600" dirty="0">
              <a:solidFill>
                <a:srgbClr val="323232"/>
              </a:solidFill>
            </a:endParaRPr>
          </a:p>
          <a:p>
            <a:r>
              <a:rPr sz="2600" dirty="0">
                <a:solidFill>
                  <a:srgbClr val="323232"/>
                </a:solidFill>
              </a:rPr>
              <a:t>LinkedIn: www.linkedin.com/in/vincent-ngochoch-94095b64</a:t>
            </a:r>
          </a:p>
          <a:p>
            <a:r>
              <a:rPr sz="2600" dirty="0">
                <a:solidFill>
                  <a:srgbClr val="323232"/>
                </a:solidFill>
              </a:rPr>
              <a:t>Happy to take any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Can we predict whether a customer will default on a loan based on historical data?</a:t>
            </a:r>
          </a:p>
          <a:p>
            <a:r>
              <a:rPr sz="2600" dirty="0">
                <a:solidFill>
                  <a:srgbClr val="323232"/>
                </a:solidFill>
              </a:rPr>
              <a:t>What are the most influential factors leading to default?</a:t>
            </a:r>
          </a:p>
          <a:p>
            <a:r>
              <a:rPr sz="2600" dirty="0">
                <a:solidFill>
                  <a:srgbClr val="323232"/>
                </a:solidFill>
              </a:rPr>
              <a:t>Which model performs better between Logistic Regression and Decision Tree?</a:t>
            </a:r>
          </a:p>
          <a:p>
            <a:r>
              <a:rPr sz="2600" dirty="0">
                <a:solidFill>
                  <a:srgbClr val="323232"/>
                </a:solidFill>
              </a:rPr>
              <a:t>Objective: Reduce NPLs, improve risk pricing, and support early intervention.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10,000 customer records with financial features.</a:t>
            </a:r>
          </a:p>
          <a:p>
            <a:r>
              <a:rPr sz="2600" dirty="0">
                <a:solidFill>
                  <a:srgbClr val="323232"/>
                </a:solidFill>
              </a:rPr>
              <a:t> Key Variables: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	</a:t>
            </a:r>
            <a:r>
              <a:rPr sz="2600" dirty="0">
                <a:solidFill>
                  <a:srgbClr val="323232"/>
                </a:solidFill>
              </a:rPr>
              <a:t> - Employed (1/0)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	</a:t>
            </a:r>
            <a:r>
              <a:rPr sz="2600" dirty="0">
                <a:solidFill>
                  <a:srgbClr val="323232"/>
                </a:solidFill>
              </a:rPr>
              <a:t> - Bank Balance (Numeric)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	 </a:t>
            </a:r>
            <a:r>
              <a:rPr sz="2600" dirty="0">
                <a:solidFill>
                  <a:srgbClr val="323232"/>
                </a:solidFill>
              </a:rPr>
              <a:t>- Annual Salary (Numeric)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	</a:t>
            </a:r>
            <a:r>
              <a:rPr sz="2600" dirty="0">
                <a:solidFill>
                  <a:srgbClr val="323232"/>
                </a:solidFill>
              </a:rPr>
              <a:t>- Defaulted? (Target Variable)</a:t>
            </a:r>
            <a:endParaRPr lang="en-US" sz="2600" dirty="0">
              <a:solidFill>
                <a:srgbClr val="323232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• Binary classification: Predict 'Defaulted?'.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Exploratory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Include key plots:</a:t>
            </a:r>
          </a:p>
          <a:p>
            <a:r>
              <a:rPr sz="2600" dirty="0">
                <a:solidFill>
                  <a:srgbClr val="323232"/>
                </a:solidFill>
              </a:rPr>
              <a:t> Default Rate by Employment Status</a:t>
            </a:r>
          </a:p>
          <a:p>
            <a:r>
              <a:rPr sz="2600" dirty="0">
                <a:solidFill>
                  <a:srgbClr val="323232"/>
                </a:solidFill>
              </a:rPr>
              <a:t> Distribution of Bank Balance</a:t>
            </a:r>
          </a:p>
          <a:p>
            <a:r>
              <a:rPr sz="2600" dirty="0">
                <a:solidFill>
                  <a:srgbClr val="323232"/>
                </a:solidFill>
              </a:rPr>
              <a:t>Correlation Heatmap</a:t>
            </a:r>
          </a:p>
          <a:p>
            <a:r>
              <a:rPr sz="2600" dirty="0">
                <a:solidFill>
                  <a:srgbClr val="323232"/>
                </a:solidFill>
              </a:rPr>
              <a:t> Default Probability by Salary Bracket</a:t>
            </a:r>
          </a:p>
          <a:p>
            <a:r>
              <a:rPr sz="2600" dirty="0">
                <a:solidFill>
                  <a:srgbClr val="323232"/>
                </a:solidFill>
              </a:rPr>
              <a:t>Brief annotations per plot to highlight key takeaways.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Key Drivers of Loan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600" dirty="0">
                <a:solidFill>
                  <a:srgbClr val="323232"/>
                </a:solidFill>
              </a:rPr>
              <a:t>Top contributing features:</a:t>
            </a:r>
          </a:p>
          <a:p>
            <a:pPr marL="0" indent="0">
              <a:buNone/>
            </a:pPr>
            <a:r>
              <a:rPr sz="2600" dirty="0">
                <a:solidFill>
                  <a:srgbClr val="323232"/>
                </a:solidFill>
              </a:rPr>
              <a:t>   - Bank Balance</a:t>
            </a:r>
          </a:p>
          <a:p>
            <a:pPr marL="0" indent="0">
              <a:buNone/>
            </a:pPr>
            <a:r>
              <a:rPr sz="2600" dirty="0">
                <a:solidFill>
                  <a:srgbClr val="323232"/>
                </a:solidFill>
              </a:rPr>
              <a:t>  </a:t>
            </a:r>
            <a:r>
              <a:rPr lang="en-US" sz="2600" dirty="0">
                <a:solidFill>
                  <a:srgbClr val="323232"/>
                </a:solidFill>
              </a:rPr>
              <a:t> </a:t>
            </a:r>
            <a:r>
              <a:rPr sz="2600" dirty="0">
                <a:solidFill>
                  <a:srgbClr val="323232"/>
                </a:solidFill>
              </a:rPr>
              <a:t>- Annual Salary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 </a:t>
            </a:r>
            <a:r>
              <a:rPr sz="2600" dirty="0">
                <a:solidFill>
                  <a:srgbClr val="323232"/>
                </a:solidFill>
              </a:rPr>
              <a:t> </a:t>
            </a:r>
            <a:r>
              <a:rPr lang="en-US" sz="2600" dirty="0">
                <a:solidFill>
                  <a:srgbClr val="323232"/>
                </a:solidFill>
              </a:rPr>
              <a:t> </a:t>
            </a:r>
            <a:r>
              <a:rPr sz="2600" dirty="0">
                <a:solidFill>
                  <a:srgbClr val="323232"/>
                </a:solidFill>
              </a:rPr>
              <a:t>- Employment Status</a:t>
            </a:r>
          </a:p>
          <a:p>
            <a:r>
              <a:rPr sz="2600" dirty="0">
                <a:solidFill>
                  <a:srgbClr val="323232"/>
                </a:solidFill>
              </a:rPr>
              <a:t>Interpretation:</a:t>
            </a:r>
          </a:p>
          <a:p>
            <a:r>
              <a:rPr sz="2600" dirty="0">
                <a:solidFill>
                  <a:srgbClr val="323232"/>
                </a:solidFill>
              </a:rPr>
              <a:t>Lower balances and unemployment significantly increase default risk.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EE8B2F6A-E20D-68CF-1B21-026D1EAAB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3" y="10886"/>
            <a:ext cx="7946571" cy="667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10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74E740A-3CAC-A50C-A99A-265E81DC6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3658"/>
            <a:ext cx="7336971" cy="480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TextBox 5122"/>
          <p:cNvSpPr txBox="1"/>
          <p:nvPr/>
        </p:nvSpPr>
        <p:spPr>
          <a:xfrm>
            <a:off x="165463" y="5475514"/>
            <a:ext cx="82709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000000"/>
                </a:solidFill>
              </a:defRPr>
            </a:pPr>
            <a:r>
              <a:rPr lang="en-US" sz="2000" dirty="0"/>
              <a:t>“Correlation Matrix: Annual Salary is strongly correlated with Employment Status (0.76), suggesting employed customers earn more. Bank Balance shows a mild positive correlation (0.28) with default, which is unexpected and warrants deeper analysis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3917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97E8EAC-CD85-C172-1855-0B2D4A9C6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631370"/>
            <a:ext cx="7728857" cy="457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TextBox 6146"/>
          <p:cNvSpPr txBox="1"/>
          <p:nvPr/>
        </p:nvSpPr>
        <p:spPr>
          <a:xfrm>
            <a:off x="274319" y="5486400"/>
            <a:ext cx="84015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000000"/>
                </a:solidFill>
              </a:defRPr>
            </a:pPr>
            <a:r>
              <a:rPr lang="en-US" sz="2000" dirty="0"/>
              <a:t> “</a:t>
            </a:r>
            <a:r>
              <a:rPr lang="en-US" sz="2000" dirty="0" err="1"/>
              <a:t>Pairplot</a:t>
            </a:r>
            <a:r>
              <a:rPr lang="en-US" sz="2000" dirty="0"/>
              <a:t> of Key Features: Most defaulters (orange) cluster around higher bank balances and lower-to-mid salary ranges. The plot reveals potential interaction effects between features and default behavior, supporting the use of non-linear models like decision trees.”</a:t>
            </a:r>
          </a:p>
        </p:txBody>
      </p:sp>
    </p:spTree>
    <p:extLst>
      <p:ext uri="{BB962C8B-B14F-4D97-AF65-F5344CB8AC3E}">
        <p14:creationId xmlns:p14="http://schemas.microsoft.com/office/powerpoint/2010/main" val="59533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plot_employ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68086"/>
            <a:ext cx="8412480" cy="43586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815802"/>
            <a:ext cx="880654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000000"/>
                </a:solidFill>
              </a:defRPr>
            </a:pPr>
            <a:r>
              <a:rPr lang="en-US" sz="2300" dirty="0"/>
              <a:t>“Employed individuals (labelled '1') account for the majority of defaults, likely due to their higher representation in the dataset. However, the unemployed group (‘0’) shows a proportionally significant number of defaults relative to its size, highlighting employment status as a key factor in risk profiling.”</a:t>
            </a:r>
            <a:endParaRPr sz="2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516</Words>
  <Application>Microsoft Office PowerPoint</Application>
  <PresentationFormat>On-screen Show (4:3)</PresentationFormat>
  <Paragraphs>59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Office Theme</vt:lpstr>
      <vt:lpstr>Loan Default Prediction Using Machine Learning</vt:lpstr>
      <vt:lpstr>Problem Statement</vt:lpstr>
      <vt:lpstr>Data Overview</vt:lpstr>
      <vt:lpstr>Exploratory Visualizations</vt:lpstr>
      <vt:lpstr>Key Drivers of Loan Default</vt:lpstr>
      <vt:lpstr>PowerPoint Presentation</vt:lpstr>
      <vt:lpstr>PowerPoint Presentation</vt:lpstr>
      <vt:lpstr>PowerPoint Presentation</vt:lpstr>
      <vt:lpstr>PowerPoint Presentation</vt:lpstr>
      <vt:lpstr>Model Performance Summary</vt:lpstr>
      <vt:lpstr>Strategic Recommendations</vt:lpstr>
      <vt:lpstr>Next Steps:</vt:lpstr>
      <vt:lpstr>Thank You –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Vincent ngochoch</dc:creator>
  <cp:keywords/>
  <dc:description>generated using python-pptx</dc:description>
  <cp:lastModifiedBy>Vincent ngochoch</cp:lastModifiedBy>
  <cp:revision>19</cp:revision>
  <dcterms:created xsi:type="dcterms:W3CDTF">2013-01-27T09:14:16Z</dcterms:created>
  <dcterms:modified xsi:type="dcterms:W3CDTF">2025-06-05T08:55:38Z</dcterms:modified>
  <cp:category/>
</cp:coreProperties>
</file>