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9BED7-9423-48F1-9A1C-B7ED3288E5D8}" v="936" dt="2023-10-13T05:24:1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Examples of GL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DA4A87-3AB3-AB2E-F43E-371272FD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549"/>
            <a:ext cx="10515600" cy="6022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Deepfake detection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DeepfakeHop++    V.S.    CNNs    (on 2nd Gen.)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>
                <a:ea typeface="新細明體"/>
                <a:cs typeface="Calibri"/>
              </a:rPr>
              <a:t>DeepfakeHop++    V.S.    </a:t>
            </a:r>
            <a:r>
              <a:rPr lang="en-US" altLang="zh-TW" dirty="0">
                <a:ea typeface="Calibri"/>
                <a:cs typeface="Calibri"/>
              </a:rPr>
              <a:t>MobileNet</a:t>
            </a:r>
            <a:r>
              <a:rPr lang="zh-TW">
                <a:ea typeface="Calibri"/>
                <a:cs typeface="Calibri"/>
              </a:rPr>
              <a:t> v3  (</a:t>
            </a:r>
            <a:r>
              <a:rPr lang="en-US" altLang="zh-TW" dirty="0">
                <a:ea typeface="Calibri"/>
                <a:cs typeface="Calibri"/>
              </a:rPr>
              <a:t>on</a:t>
            </a:r>
            <a:r>
              <a:rPr lang="zh-TW" dirty="0">
                <a:ea typeface="Calibri"/>
                <a:cs typeface="Calibri"/>
              </a:rPr>
              <a:t> </a:t>
            </a:r>
            <a:r>
              <a:rPr lang="en-US" altLang="zh-TW" dirty="0">
                <a:ea typeface="Calibri"/>
                <a:cs typeface="Calibri"/>
              </a:rPr>
              <a:t>3rd</a:t>
            </a:r>
            <a:r>
              <a:rPr lang="zh-TW" dirty="0">
                <a:ea typeface="Calibri"/>
                <a:cs typeface="Calibri"/>
              </a:rPr>
              <a:t> </a:t>
            </a:r>
            <a:r>
              <a:rPr lang="en-US" altLang="zh-TW" dirty="0">
                <a:ea typeface="Calibri"/>
                <a:cs typeface="Calibri"/>
              </a:rPr>
              <a:t>Gen.</a:t>
            </a:r>
            <a:r>
              <a:rPr lang="zh-TW">
                <a:ea typeface="Calibri"/>
                <a:cs typeface="Calibri"/>
              </a:rPr>
              <a:t>)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Blind image/video quality assessment  (NR data)</a:t>
            </a:r>
          </a:p>
          <a:p>
            <a:pPr lvl="1"/>
            <a:r>
              <a:rPr lang="zh-TW" altLang="en-US">
                <a:ea typeface="新細明體"/>
                <a:cs typeface="+mn-lt"/>
              </a:rPr>
              <a:t>GreenBIQA wins conventional BIQA in all 4 datasets</a:t>
            </a:r>
            <a:endParaRPr lang="zh-TW" altLang="en-US" dirty="0">
              <a:ea typeface="新細明體"/>
              <a:cs typeface="+mn-lt"/>
            </a:endParaRPr>
          </a:p>
          <a:p>
            <a:pPr lvl="1"/>
            <a:r>
              <a:rPr lang="zh-TW" altLang="en-US">
                <a:ea typeface="新細明體"/>
                <a:cs typeface="+mn-lt"/>
              </a:rPr>
              <a:t>Wins 2DL methods without pre-training in authentic-distortion datasets</a:t>
            </a:r>
            <a:endParaRPr lang="zh-TW" altLang="en-US" dirty="0">
              <a:ea typeface="新細明體"/>
              <a:cs typeface="+mn-lt"/>
            </a:endParaRPr>
          </a:p>
          <a:p>
            <a:pPr lvl="1"/>
            <a:r>
              <a:rPr lang="zh-TW" altLang="en-US">
                <a:ea typeface="新細明體"/>
                <a:cs typeface="+mn-lt"/>
              </a:rPr>
              <a:t>Has performance gap between pre-trained models.</a:t>
            </a:r>
            <a:endParaRPr lang="zh-TW" altLang="en-US" dirty="0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Point clouds registration</a:t>
            </a: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R-PointHop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Learns representations in an unsupervised manner for point correspondence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Uses the correspondences to find 3d transformations for registration.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pPr lvl="1"/>
            <a:r>
              <a:rPr lang="zh-TW" altLang="en-US">
                <a:ea typeface="Calibri" panose="020F0502020204030204"/>
                <a:cs typeface="Calibri"/>
              </a:rPr>
              <a:t>Performance: bigger size -&gt; better performance</a:t>
            </a:r>
            <a:endParaRPr lang="zh-TW" altLang="en-US" dirty="0">
              <a:ea typeface="Calibri" panose="020F0502020204030204"/>
              <a:cs typeface="Calibri"/>
            </a:endParaRPr>
          </a:p>
          <a:p>
            <a:endParaRPr lang="en-US" altLang="zh-TW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16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0AC5-1D51-6C8E-A293-871C4B67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848"/>
            <a:ext cx="10515600" cy="5593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Graph node classification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Semi-supervised learning (graph learning problems)</a:t>
            </a:r>
            <a:endParaRPr lang="zh-TW" altLang="en-US" dirty="0">
              <a:ea typeface="新細明體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Challenges for Graph Convolutional Networks (GCN):</a:t>
            </a:r>
            <a:endParaRPr lang="zh-TW" altLang="en-US" dirty="0">
              <a:ea typeface="新細明體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zh-TW" altLang="en-US">
                <a:ea typeface="新細明體"/>
                <a:cs typeface="Calibri"/>
              </a:rPr>
              <a:t>Needs sufficient number of labeled samples</a:t>
            </a:r>
            <a:endParaRPr lang="zh-TW" altLang="en-US" dirty="0"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zh-TW" altLang="en-US">
                <a:ea typeface="新細明體"/>
                <a:cs typeface="Calibri"/>
              </a:rPr>
              <a:t>2.   Consist of 2 convolutional layers -&gt; neighboring nodes being exploit, ignoring </a:t>
            </a:r>
            <a:r>
              <a:rPr lang="zh-TW">
                <a:ea typeface="+mn-lt"/>
                <a:cs typeface="+mn-lt"/>
              </a:rPr>
              <a:t>correlations from nodes of longer distance</a:t>
            </a:r>
            <a:r>
              <a:rPr lang="en-US" altLang="zh-TW" dirty="0">
                <a:ea typeface="+mn-lt"/>
                <a:cs typeface="+mn-lt"/>
              </a:rPr>
              <a:t>.</a:t>
            </a:r>
            <a:endParaRPr lang="zh-TW" altLang="en-US" dirty="0">
              <a:ea typeface="新細明體"/>
              <a:cs typeface="Calibri"/>
            </a:endParaRPr>
          </a:p>
          <a:p>
            <a:pPr marL="800100" lvl="1" indent="-342900"/>
            <a:r>
              <a:rPr lang="en-US" altLang="zh-TW" dirty="0" err="1">
                <a:ea typeface="Calibri"/>
                <a:cs typeface="Calibri"/>
              </a:rPr>
              <a:t>GraphHop</a:t>
            </a:r>
            <a:r>
              <a:rPr lang="en-US" altLang="zh-TW" dirty="0">
                <a:ea typeface="Calibri"/>
                <a:cs typeface="Calibri"/>
              </a:rPr>
              <a:t>++ outperformed GCN-based methods</a:t>
            </a:r>
          </a:p>
          <a:p>
            <a:pPr marL="800100" lvl="1" indent="-342900"/>
            <a:r>
              <a:rPr lang="en-US" altLang="zh-TW" dirty="0">
                <a:ea typeface="Calibri"/>
                <a:cs typeface="Calibri"/>
              </a:rPr>
              <a:t>At extremely low label rates in particular</a:t>
            </a:r>
          </a:p>
          <a:p>
            <a:r>
              <a:rPr lang="zh-TW" altLang="en-US">
                <a:ea typeface="新細明體"/>
                <a:cs typeface="Calibri"/>
              </a:rPr>
              <a:t>Knowledge graph completion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To discover missing relationships between entities in knowledge graph</a:t>
            </a:r>
          </a:p>
          <a:p>
            <a:pPr lvl="1"/>
            <a:r>
              <a:rPr lang="zh-TW" altLang="en-US">
                <a:ea typeface="新細明體"/>
                <a:cs typeface="Calibri"/>
              </a:rPr>
              <a:t>Modules of GreenKGC: </a:t>
            </a:r>
            <a:r>
              <a:rPr lang="zh-TW">
                <a:ea typeface="+mn-lt"/>
                <a:cs typeface="+mn-lt"/>
              </a:rPr>
              <a:t>(1) representation learning, (2) feature pruning, and (3) decision learning.</a:t>
            </a:r>
          </a:p>
          <a:p>
            <a:pPr lvl="1"/>
            <a:r>
              <a:rPr lang="en-US" altLang="zh-TW" dirty="0" err="1">
                <a:ea typeface="+mn-lt"/>
                <a:cs typeface="+mn-lt"/>
              </a:rPr>
              <a:t>GreenKGC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can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achieve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comparable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even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better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performance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with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around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4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times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smaller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model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size.</a:t>
            </a:r>
            <a:endParaRPr lang="zh-TW" dirty="0">
              <a:ea typeface="新細明體"/>
              <a:cs typeface="Calibri"/>
            </a:endParaRPr>
          </a:p>
          <a:p>
            <a:pPr lvl="1"/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62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FC13D-F1B2-2A11-0904-C969703F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5474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>
                <a:ea typeface="新細明體"/>
                <a:cs typeface="Calibri Light"/>
              </a:rPr>
              <a:t>Future Outlook of GL</a:t>
            </a:r>
            <a:endParaRPr lang="zh-TW" altLang="en-US" sz="4800" b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780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03F8F-ACCC-9CE1-D52A-0DAAD553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700"/>
            <a:ext cx="10515600" cy="5781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Robustness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pPr lvl="1"/>
            <a:r>
              <a:rPr lang="zh-TW" altLang="en-US">
                <a:ea typeface="新細明體"/>
                <a:cs typeface="Calibri"/>
              </a:rPr>
              <a:t>To attack a GL system, one </a:t>
            </a:r>
            <a:r>
              <a:rPr lang="zh-TW">
                <a:ea typeface="+mn-lt"/>
                <a:cs typeface="+mn-lt"/>
              </a:rPr>
              <a:t>needs to modify its representation, the feature learner (i.e., DFT) or the classifier.</a:t>
            </a:r>
          </a:p>
          <a:p>
            <a:pPr lvl="1"/>
            <a:r>
              <a:rPr lang="en-US" altLang="zh-TW" dirty="0">
                <a:ea typeface="Calibri" panose="020F0502020204030204"/>
                <a:cs typeface="Calibri"/>
              </a:rPr>
              <a:t>For</a:t>
            </a:r>
            <a:r>
              <a:rPr lang="zh-TW" altLang="en-US" dirty="0">
                <a:ea typeface="新細明體"/>
                <a:cs typeface="Calibri"/>
              </a:rPr>
              <a:t> </a:t>
            </a:r>
            <a:r>
              <a:rPr lang="en-US" altLang="zh-TW" dirty="0">
                <a:ea typeface="Calibri" panose="020F0502020204030204"/>
                <a:cs typeface="Calibri"/>
              </a:rPr>
              <a:t>adversarial attack: GL systems adopt </a:t>
            </a:r>
            <a:r>
              <a:rPr lang="en-US" dirty="0">
                <a:ea typeface="+mn-lt"/>
                <a:cs typeface="+mn-lt"/>
              </a:rPr>
              <a:t>signal transforms to reduce representation’s dimension; small perturbations to the input obtained by adversarial attacks to DL systems are filtered out.</a:t>
            </a:r>
          </a:p>
          <a:p>
            <a:pPr lvl="1"/>
            <a:r>
              <a:rPr lang="en-US" dirty="0">
                <a:ea typeface="+mn-lt"/>
                <a:cs typeface="+mn-lt"/>
              </a:rPr>
              <a:t>Furthermore, the ensemble learning technique can be leveraged by GL to enhance its accuracy since each individual GL decision is lightweight. </a:t>
            </a:r>
            <a:endParaRPr lang="en-US" altLang="zh-TW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The latter two are related to statistics of training data. They cannot be controlled by a single input.</a:t>
            </a:r>
          </a:p>
          <a:p>
            <a:pPr>
              <a:buFont typeface="Arial"/>
              <a:buChar char="•"/>
            </a:pPr>
            <a:r>
              <a:rPr lang="en-US" altLang="zh-TW" dirty="0">
                <a:ea typeface="+mn-lt"/>
                <a:cs typeface="+mn-lt"/>
              </a:rPr>
              <a:t>Trust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risk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assessment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Since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GL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rooted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both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statistics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optimization,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it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offers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probabilistic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models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with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performance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guarantees,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which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also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enable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risk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assessment.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risks of GL: (1) sampling bias and fairness (2) labeling errors (3) analysis errors.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866FB-40BF-23B6-76B9-E929503F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64"/>
            <a:ext cx="10515600" cy="5962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8000">
                <a:ea typeface="Calibri"/>
                <a:cs typeface="Calibri"/>
              </a:rPr>
              <a:t>Conclusion</a:t>
            </a:r>
            <a:endParaRPr lang="zh-TW" altLang="en-US" sz="8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3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434-24CC-AA29-013C-70A33E98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702"/>
            <a:ext cx="10515600" cy="5582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M</a:t>
            </a:r>
            <a:r>
              <a:rPr lang="zh-TW">
                <a:ea typeface="+mn-lt"/>
                <a:cs typeface="+mn-lt"/>
              </a:rPr>
              <a:t>odularized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 altLang="en-US">
                <a:ea typeface="+mn-lt"/>
                <a:cs typeface="+mn-lt"/>
              </a:rPr>
              <a:t> efficiency, logical transparency</a:t>
            </a:r>
            <a:endParaRPr lang="zh-TW" altLang="en-US" dirty="0">
              <a:ea typeface="+mn-lt"/>
              <a:cs typeface="+mn-lt"/>
            </a:endParaRPr>
          </a:p>
          <a:p>
            <a:r>
              <a:rPr lang="zh-TW" altLang="en-US">
                <a:ea typeface="新細明體"/>
                <a:cs typeface="Calibri"/>
              </a:rPr>
              <a:t>FF-CNN: </a:t>
            </a:r>
            <a:r>
              <a:rPr lang="zh-TW">
                <a:ea typeface="+mn-lt"/>
                <a:cs typeface="+mn-lt"/>
              </a:rPr>
              <a:t>derives network parameters of the current layer based on data statistics from the output of the previous layer in a one-pass feedforward manner.</a:t>
            </a:r>
            <a:endParaRPr lang="zh-TW" altLang="en-US" dirty="0">
              <a:ea typeface="新細明體" panose="02020500000000000000" pitchFamily="18" charset="-120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Filter weights in the convolutional layers are conveniently computed </a:t>
            </a:r>
            <a:r>
              <a:rPr lang="en-US" altLang="zh-TW" dirty="0">
                <a:ea typeface="+mn-lt"/>
                <a:cs typeface="+mn-lt"/>
              </a:rPr>
              <a:t>through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Saab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c/w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Saab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transforms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without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any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labels</a:t>
            </a:r>
            <a:r>
              <a:rPr lang="zh-TW" altLang="en-US" dirty="0">
                <a:ea typeface="新細明體"/>
                <a:cs typeface="+mn-lt"/>
              </a:rPr>
              <a:t>.</a:t>
            </a:r>
            <a:endParaRPr lang="zh-TW" altLang="en-US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Filter weights in the FC layers are calculated with labels or pseudo-labels based on linear least squared regression.</a:t>
            </a:r>
          </a:p>
          <a:p>
            <a:r>
              <a:rPr lang="en-US" altLang="zh-TW" dirty="0">
                <a:ea typeface="+mn-lt"/>
                <a:cs typeface="+mn-lt"/>
              </a:rPr>
              <a:t>Ensemble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learning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incorporated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in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FF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design to re</a:t>
            </a:r>
            <a:r>
              <a:rPr lang="en-US" dirty="0">
                <a:ea typeface="+mn-lt"/>
                <a:cs typeface="+mn-lt"/>
              </a:rPr>
              <a:t>duce the performance gap between FF-CNN and the classical BP-CNN.</a:t>
            </a:r>
          </a:p>
          <a:p>
            <a:r>
              <a:rPr lang="en-US" dirty="0">
                <a:ea typeface="+mn-lt"/>
                <a:cs typeface="+mn-lt"/>
              </a:rPr>
              <a:t>Discriminant and relevant feature selection tools, new classifiers/regressors that leverage both feature and decision fusions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8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E5062-3EED-FCCD-798E-F3D86747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563"/>
          </a:xfrm>
        </p:spPr>
        <p:txBody>
          <a:bodyPr/>
          <a:lstStyle/>
          <a:p>
            <a:r>
              <a:rPr lang="zh-TW" b="1">
                <a:ea typeface="+mj-lt"/>
                <a:cs typeface="+mj-lt"/>
              </a:rPr>
              <a:t>O</a:t>
            </a:r>
            <a:r>
              <a:rPr lang="en-US" altLang="zh-TW" b="1" dirty="0">
                <a:ea typeface="+mj-lt"/>
                <a:cs typeface="+mj-lt"/>
              </a:rPr>
              <a:t>n</a:t>
            </a:r>
            <a:r>
              <a:rPr lang="zh-TW" b="1">
                <a:ea typeface="+mj-lt"/>
                <a:cs typeface="+mj-lt"/>
              </a:rPr>
              <a:t> S</a:t>
            </a:r>
            <a:r>
              <a:rPr lang="en-US" altLang="zh-TW" b="1" dirty="0" err="1">
                <a:ea typeface="+mj-lt"/>
                <a:cs typeface="+mj-lt"/>
              </a:rPr>
              <a:t>upervised</a:t>
            </a:r>
            <a:r>
              <a:rPr lang="zh-TW" b="1">
                <a:ea typeface="+mj-lt"/>
                <a:cs typeface="+mj-lt"/>
              </a:rPr>
              <a:t> F</a:t>
            </a:r>
            <a:r>
              <a:rPr lang="en-US" altLang="zh-TW" b="1" dirty="0" err="1">
                <a:ea typeface="+mj-lt"/>
                <a:cs typeface="+mj-lt"/>
              </a:rPr>
              <a:t>eature</a:t>
            </a:r>
            <a:r>
              <a:rPr lang="zh-TW" altLang="en-US" b="1">
                <a:ea typeface="+mj-lt"/>
                <a:cs typeface="+mj-lt"/>
              </a:rPr>
              <a:t> Selection From High Dimentional Feature Spaces</a:t>
            </a:r>
            <a:endParaRPr lang="zh-TW" b="1"/>
          </a:p>
        </p:txBody>
      </p:sp>
    </p:spTree>
    <p:extLst>
      <p:ext uri="{BB962C8B-B14F-4D97-AF65-F5344CB8AC3E}">
        <p14:creationId xmlns:p14="http://schemas.microsoft.com/office/powerpoint/2010/main" val="12746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EC02A-F3C0-5353-E422-2CAC3C3C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087"/>
            <a:ext cx="10515600" cy="5513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D</a:t>
            </a:r>
            <a:r>
              <a:rPr lang="zh-TW">
                <a:ea typeface="+mn-lt"/>
                <a:cs typeface="+mn-lt"/>
              </a:rPr>
              <a:t>iscriminant feature test (DFT)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classification</a:t>
            </a:r>
            <a:r>
              <a:rPr lang="zh-TW" altLang="en-US">
                <a:ea typeface="+mn-lt"/>
                <a:cs typeface="+mn-lt"/>
              </a:rPr>
              <a:t> problems</a:t>
            </a:r>
            <a:endParaRPr lang="zh-TW" altLang="en-US" dirty="0">
              <a:ea typeface="+mn-lt"/>
              <a:cs typeface="+mn-lt"/>
            </a:endParaRPr>
          </a:p>
          <a:p>
            <a:pPr lvl="1" indent="-285750"/>
            <a:r>
              <a:rPr lang="zh-TW">
                <a:ea typeface="+mn-lt"/>
                <a:cs typeface="+mn-lt"/>
              </a:rPr>
              <a:t>DFT is used to measure the discriminant power of each feature dimension out of a P-dimensional feature space independently.</a:t>
            </a:r>
          </a:p>
          <a:p>
            <a:pPr lvl="1" indent="-285750"/>
            <a:r>
              <a:rPr lang="en-US" dirty="0">
                <a:ea typeface="+mn-lt"/>
                <a:cs typeface="+mn-lt"/>
              </a:rPr>
              <a:t>In our design, we use the weighted entropy of the left and right subsets as the DFT loss to measure the discriminant power of each dimension.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Because the weighted entropy considers the probability distribution of all classes.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Steps: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Training Sample Partitioning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DFT Loss Measured by Entropy</a:t>
            </a:r>
          </a:p>
          <a:p>
            <a:pPr lvl="2" indent="-285750"/>
            <a:r>
              <a:rPr lang="en-US" dirty="0">
                <a:ea typeface="+mn-lt"/>
                <a:cs typeface="+mn-lt"/>
              </a:rPr>
              <a:t>Feature Selection Based on Optimized Loss</a:t>
            </a:r>
          </a:p>
        </p:txBody>
      </p:sp>
    </p:spTree>
    <p:extLst>
      <p:ext uri="{BB962C8B-B14F-4D97-AF65-F5344CB8AC3E}">
        <p14:creationId xmlns:p14="http://schemas.microsoft.com/office/powerpoint/2010/main" val="207671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Examples of GL</vt:lpstr>
      <vt:lpstr>PowerPoint 簡報</vt:lpstr>
      <vt:lpstr>PowerPoint 簡報</vt:lpstr>
      <vt:lpstr>Future Outlook of GL</vt:lpstr>
      <vt:lpstr>PowerPoint 簡報</vt:lpstr>
      <vt:lpstr>PowerPoint 簡報</vt:lpstr>
      <vt:lpstr>PowerPoint 簡報</vt:lpstr>
      <vt:lpstr>On Supervised Feature Selection From High Dimentional Feature Spaces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299</cp:revision>
  <dcterms:created xsi:type="dcterms:W3CDTF">2023-10-12T20:48:42Z</dcterms:created>
  <dcterms:modified xsi:type="dcterms:W3CDTF">2023-10-13T05:49:41Z</dcterms:modified>
</cp:coreProperties>
</file>