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2" r:id="rId8"/>
    <p:sldId id="276" r:id="rId9"/>
    <p:sldId id="274" r:id="rId10"/>
    <p:sldId id="277" r:id="rId11"/>
    <p:sldId id="279" r:id="rId12"/>
    <p:sldId id="278" r:id="rId13"/>
    <p:sldId id="280" r:id="rId14"/>
    <p:sldId id="283" r:id="rId15"/>
    <p:sldId id="284" r:id="rId16"/>
    <p:sldId id="28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7A0-DF09-4386-89E0-5AD7A53433A9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968ED10-4149-4F0B-AC5B-A29A857B9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4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7A0-DF09-4386-89E0-5AD7A53433A9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10-4149-4F0B-AC5B-A29A857B9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75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7A0-DF09-4386-89E0-5AD7A53433A9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10-4149-4F0B-AC5B-A29A857B9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06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7A0-DF09-4386-89E0-5AD7A53433A9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10-4149-4F0B-AC5B-A29A857B9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40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5EF27A0-DF09-4386-89E0-5AD7A53433A9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968ED10-4149-4F0B-AC5B-A29A857B9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7A0-DF09-4386-89E0-5AD7A53433A9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10-4149-4F0B-AC5B-A29A857B9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8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7A0-DF09-4386-89E0-5AD7A53433A9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10-4149-4F0B-AC5B-A29A857B9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8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7A0-DF09-4386-89E0-5AD7A53433A9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10-4149-4F0B-AC5B-A29A857B9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84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7A0-DF09-4386-89E0-5AD7A53433A9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10-4149-4F0B-AC5B-A29A857B9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91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7A0-DF09-4386-89E0-5AD7A53433A9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10-4149-4F0B-AC5B-A29A857B9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9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27A0-DF09-4386-89E0-5AD7A53433A9}" type="datetimeFigureOut">
              <a:rPr lang="zh-TW" altLang="en-US" smtClean="0"/>
              <a:t>2023/5/21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ED10-4149-4F0B-AC5B-A29A857B9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13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5EF27A0-DF09-4386-89E0-5AD7A53433A9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968ED10-4149-4F0B-AC5B-A29A857B9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84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4A5E2-46EC-4E6E-BAC1-332FB621D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5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5DCA82-AF4E-4B10-994D-C6E1B46AC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abstract data types and encapsulation constructs</a:t>
            </a:r>
          </a:p>
          <a:p>
            <a:r>
              <a:rPr lang="en-US" altLang="zh-TW" dirty="0"/>
              <a:t>object-oriented programs</a:t>
            </a:r>
          </a:p>
          <a:p>
            <a:r>
              <a:rPr lang="en-US" altLang="zh-TW" dirty="0"/>
              <a:t>exception handling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00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2FC57-60D1-4EFE-9CFA-283E6E32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A80A8C-29FF-4514-B524-75750E6FC7FF}"/>
              </a:ext>
            </a:extLst>
          </p:cNvPr>
          <p:cNvSpPr/>
          <p:nvPr/>
        </p:nvSpPr>
        <p:spPr>
          <a:xfrm>
            <a:off x="6526764" y="3711716"/>
            <a:ext cx="2006082" cy="111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Battle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CA2F83-7CA8-49F3-A5B1-EB41220B7591}"/>
              </a:ext>
            </a:extLst>
          </p:cNvPr>
          <p:cNvSpPr/>
          <p:nvPr/>
        </p:nvSpPr>
        <p:spPr>
          <a:xfrm>
            <a:off x="6526764" y="1783172"/>
            <a:ext cx="2006082" cy="111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C77C23-C251-4A9C-8EF7-4FAE804665BB}"/>
              </a:ext>
            </a:extLst>
          </p:cNvPr>
          <p:cNvSpPr/>
          <p:nvPr/>
        </p:nvSpPr>
        <p:spPr>
          <a:xfrm>
            <a:off x="3094655" y="3717315"/>
            <a:ext cx="2006082" cy="111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Hero</a:t>
            </a:r>
          </a:p>
          <a:p>
            <a:pPr algn="ctr"/>
            <a:r>
              <a:rPr lang="en-US" altLang="zh-TW" dirty="0"/>
              <a:t>(abstract class)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2C17E7-373C-4B9C-99A1-C883A08AFC12}"/>
              </a:ext>
            </a:extLst>
          </p:cNvPr>
          <p:cNvSpPr/>
          <p:nvPr/>
        </p:nvSpPr>
        <p:spPr>
          <a:xfrm>
            <a:off x="367005" y="2093976"/>
            <a:ext cx="2006082" cy="111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Kiroto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25E916-5E01-4E43-937A-BBF0B5F0529A}"/>
              </a:ext>
            </a:extLst>
          </p:cNvPr>
          <p:cNvSpPr/>
          <p:nvPr/>
        </p:nvSpPr>
        <p:spPr>
          <a:xfrm>
            <a:off x="367005" y="3717315"/>
            <a:ext cx="2006082" cy="111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Anduin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30E120-8A79-4C45-9536-297E0A9208EB}"/>
              </a:ext>
            </a:extLst>
          </p:cNvPr>
          <p:cNvSpPr/>
          <p:nvPr/>
        </p:nvSpPr>
        <p:spPr>
          <a:xfrm>
            <a:off x="367005" y="5340654"/>
            <a:ext cx="2006082" cy="111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Yasuo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566FD8-DCA8-4DF8-B1BD-567B8A7A7645}"/>
              </a:ext>
            </a:extLst>
          </p:cNvPr>
          <p:cNvSpPr/>
          <p:nvPr/>
        </p:nvSpPr>
        <p:spPr>
          <a:xfrm>
            <a:off x="9495453" y="3711716"/>
            <a:ext cx="2006082" cy="111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Monster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43C7B30-3503-42D8-9016-165325E922D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373087" y="2653813"/>
            <a:ext cx="721568" cy="162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1F260E5-1E86-4A0D-BAA2-ADFBD438708B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373087" y="4277152"/>
            <a:ext cx="721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7661C20-8294-4773-B9BB-473186047AA5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2373087" y="4277152"/>
            <a:ext cx="721568" cy="162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506B0B5-8B52-4DCA-AEFD-3541DE83882C}"/>
              </a:ext>
            </a:extLst>
          </p:cNvPr>
          <p:cNvSpPr txBox="1"/>
          <p:nvPr/>
        </p:nvSpPr>
        <p:spPr>
          <a:xfrm>
            <a:off x="2373087" y="4092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繼承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EE8DE2B-0689-47FA-A61D-C97EAF6A78FB}"/>
              </a:ext>
            </a:extLst>
          </p:cNvPr>
          <p:cNvSpPr txBox="1"/>
          <p:nvPr/>
        </p:nvSpPr>
        <p:spPr>
          <a:xfrm>
            <a:off x="2458914" y="48147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繼承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19FFE16-7B3E-4DE1-BDD9-F64DEA5EC735}"/>
              </a:ext>
            </a:extLst>
          </p:cNvPr>
          <p:cNvSpPr txBox="1"/>
          <p:nvPr/>
        </p:nvSpPr>
        <p:spPr>
          <a:xfrm>
            <a:off x="2373086" y="31715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繼承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1766D24-C362-4D4B-9818-8039AFD3BF2C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100737" y="4271553"/>
            <a:ext cx="1426027" cy="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C4E6B31-31BF-4DED-95FC-09085ACEFB6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8532846" y="4271553"/>
            <a:ext cx="962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00542F-C92C-4219-B90D-028FCD64AB5A}"/>
              </a:ext>
            </a:extLst>
          </p:cNvPr>
          <p:cNvSpPr txBox="1"/>
          <p:nvPr/>
        </p:nvSpPr>
        <p:spPr>
          <a:xfrm>
            <a:off x="5417890" y="4271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三對一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2A46C44-4169-498F-B649-DB8C8C1B9633}"/>
              </a:ext>
            </a:extLst>
          </p:cNvPr>
          <p:cNvSpPr txBox="1"/>
          <p:nvPr/>
        </p:nvSpPr>
        <p:spPr>
          <a:xfrm>
            <a:off x="8544466" y="42510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一對一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A422FF4-4B82-460A-9D34-411CD2E5FAA5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097696" y="2902845"/>
            <a:ext cx="3432109" cy="8144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447D4E1-6061-4A26-A952-110BF9F219A2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7529805" y="2902845"/>
            <a:ext cx="0" cy="80887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A945B5E-9FDA-4288-9154-722FC3CE5F8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7529805" y="2902845"/>
            <a:ext cx="2968689" cy="80887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DCF2CF2-485F-4A88-8688-A39BA4EB0FF9}"/>
              </a:ext>
            </a:extLst>
          </p:cNvPr>
          <p:cNvSpPr txBox="1"/>
          <p:nvPr/>
        </p:nvSpPr>
        <p:spPr>
          <a:xfrm>
            <a:off x="5240992" y="31485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F784187-B18B-464D-81A0-6FC92A1AAE7A}"/>
              </a:ext>
            </a:extLst>
          </p:cNvPr>
          <p:cNvSpPr txBox="1"/>
          <p:nvPr/>
        </p:nvSpPr>
        <p:spPr>
          <a:xfrm>
            <a:off x="7206640" y="3061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74ED7F9-C246-4EDB-A9D3-EEC7B41B067E}"/>
              </a:ext>
            </a:extLst>
          </p:cNvPr>
          <p:cNvSpPr txBox="1"/>
          <p:nvPr/>
        </p:nvSpPr>
        <p:spPr>
          <a:xfrm>
            <a:off x="8775298" y="3096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163285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9FA81-2D0F-491B-93CC-3199714A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創建英雄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56E88-8FB3-4057-89EA-36A90D72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英雄 </a:t>
            </a:r>
            <a:r>
              <a:rPr lang="en-US" altLang="zh-TW" dirty="0"/>
              <a:t>(Hero) </a:t>
            </a:r>
            <a:r>
              <a:rPr lang="zh-TW" altLang="en-US" dirty="0"/>
              <a:t>普遍具有以下屬性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name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英雄的名字</a:t>
            </a:r>
            <a:endParaRPr lang="en-US" altLang="zh-TW" dirty="0"/>
          </a:p>
          <a:p>
            <a:r>
              <a:rPr lang="en-US" altLang="zh-TW" dirty="0"/>
              <a:t>    </a:t>
            </a:r>
            <a:r>
              <a:rPr lang="en-US" altLang="zh-TW" dirty="0" err="1"/>
              <a:t>maxHP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最大生命</a:t>
            </a:r>
            <a:endParaRPr lang="en-US" altLang="zh-TW" dirty="0"/>
          </a:p>
          <a:p>
            <a:r>
              <a:rPr lang="en-US" altLang="zh-TW" dirty="0"/>
              <a:t>    </a:t>
            </a:r>
            <a:r>
              <a:rPr lang="en-US" altLang="zh-TW" dirty="0" err="1"/>
              <a:t>maxMP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最大魔力</a:t>
            </a:r>
            <a:endParaRPr lang="en-US" altLang="zh-TW" dirty="0"/>
          </a:p>
          <a:p>
            <a:r>
              <a:rPr lang="en-US" altLang="zh-TW" dirty="0"/>
              <a:t>    HP</a:t>
            </a:r>
            <a:r>
              <a:rPr lang="zh-TW" altLang="en-US" dirty="0"/>
              <a:t> </a:t>
            </a:r>
            <a:r>
              <a:rPr lang="en-US" altLang="zh-TW" dirty="0"/>
              <a:t>Regen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恢復力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創建英雄時需要定義並傳入以上屬性，如果你設計的英雄有其他屬性</a:t>
            </a:r>
            <a:r>
              <a:rPr lang="en-US" altLang="zh-TW" dirty="0"/>
              <a:t>(</a:t>
            </a:r>
            <a:r>
              <a:rPr lang="zh-TW" altLang="en-US" dirty="0"/>
              <a:t>例如怒氣值</a:t>
            </a:r>
            <a:r>
              <a:rPr lang="en-US" altLang="zh-TW" dirty="0"/>
              <a:t>)</a:t>
            </a:r>
            <a:r>
              <a:rPr lang="zh-TW" altLang="en-US" dirty="0"/>
              <a:t>，可以在你創建的 </a:t>
            </a:r>
            <a:r>
              <a:rPr lang="en-US" altLang="zh-TW" dirty="0"/>
              <a:t>class </a:t>
            </a:r>
            <a:r>
              <a:rPr lang="zh-TW" altLang="en-US" dirty="0"/>
              <a:t>中定義。創建時要同時建立 </a:t>
            </a:r>
            <a:r>
              <a:rPr lang="en-US" altLang="zh-TW" dirty="0"/>
              <a:t>.h </a:t>
            </a:r>
            <a:r>
              <a:rPr lang="zh-TW" altLang="en-US" dirty="0"/>
              <a:t>檔和 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en-US" altLang="zh-TW" dirty="0"/>
              <a:t> </a:t>
            </a:r>
            <a:r>
              <a:rPr lang="zh-TW" altLang="en-US" dirty="0"/>
              <a:t>檔。</a:t>
            </a:r>
          </a:p>
        </p:txBody>
      </p:sp>
    </p:spTree>
    <p:extLst>
      <p:ext uri="{BB962C8B-B14F-4D97-AF65-F5344CB8AC3E}">
        <p14:creationId xmlns:p14="http://schemas.microsoft.com/office/powerpoint/2010/main" val="105761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D9863-808B-4992-9001-62610185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改寫 </a:t>
            </a:r>
            <a:r>
              <a:rPr lang="en-US" altLang="zh-TW" cap="none" dirty="0"/>
              <a:t>action()</a:t>
            </a:r>
            <a:endParaRPr lang="zh-TW" altLang="en-US" cap="none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46053E-CFDE-4138-B0BF-549262DD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程式在輪到英雄的回合時會呼叫 </a:t>
            </a:r>
            <a:r>
              <a:rPr lang="en-US" altLang="zh-TW" dirty="0"/>
              <a:t>action(Monster* </a:t>
            </a:r>
            <a:r>
              <a:rPr lang="en-US" altLang="zh-TW" dirty="0" err="1"/>
              <a:t>monter</a:t>
            </a:r>
            <a:r>
              <a:rPr lang="en-US" altLang="zh-TW" dirty="0"/>
              <a:t>)</a:t>
            </a:r>
            <a:r>
              <a:rPr lang="zh-TW" altLang="en-US" dirty="0"/>
              <a:t>，在呼叫 </a:t>
            </a:r>
            <a:r>
              <a:rPr lang="en-US" altLang="zh-TW" dirty="0"/>
              <a:t>action </a:t>
            </a:r>
            <a:r>
              <a:rPr lang="zh-TW" altLang="en-US" dirty="0"/>
              <a:t>的時候會依序做到以下幾件事情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輸出該英雄可以行動的選項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讀取玩家的輸入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英雄做出對應的行動</a:t>
            </a:r>
          </a:p>
        </p:txBody>
      </p:sp>
    </p:spTree>
    <p:extLst>
      <p:ext uri="{BB962C8B-B14F-4D97-AF65-F5344CB8AC3E}">
        <p14:creationId xmlns:p14="http://schemas.microsoft.com/office/powerpoint/2010/main" val="225197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BBC5E-1548-474C-A351-237C2CB5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574A4-F2CE-4E52-AEEE-20DBE896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5" y="2088564"/>
            <a:ext cx="10969628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 所有檔案重新編譯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g++ -o</a:t>
            </a:r>
            <a:r>
              <a:rPr lang="zh-TW" altLang="en-US" dirty="0"/>
              <a:t> 執行檔檔名</a:t>
            </a:r>
            <a:r>
              <a:rPr lang="en-US" altLang="zh-TW" dirty="0"/>
              <a:t> .\main.cpp .\hero.cpp .\battle.cpp .\monster.cpp .\kirito.cpp</a:t>
            </a:r>
            <a:r>
              <a:rPr lang="zh-TW" altLang="en-US" dirty="0"/>
              <a:t> </a:t>
            </a:r>
            <a:r>
              <a:rPr lang="en-US" altLang="zh-TW" dirty="0"/>
              <a:t>…..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 個別編譯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g++ -c .\hero.cpp </a:t>
            </a:r>
          </a:p>
          <a:p>
            <a:pPr marL="0" indent="0">
              <a:buNone/>
            </a:pPr>
            <a:r>
              <a:rPr lang="en-US" altLang="zh-TW" dirty="0"/>
              <a:t>g++ -c .\ battle.cpp </a:t>
            </a:r>
          </a:p>
          <a:p>
            <a:pPr marL="0" indent="0">
              <a:buNone/>
            </a:pPr>
            <a:r>
              <a:rPr lang="en-US" altLang="zh-TW" dirty="0"/>
              <a:t>…..</a:t>
            </a:r>
          </a:p>
          <a:p>
            <a:pPr marL="0" indent="0">
              <a:buNone/>
            </a:pPr>
            <a:r>
              <a:rPr lang="en-US" altLang="zh-TW" dirty="0"/>
              <a:t>g++ -o </a:t>
            </a:r>
            <a:r>
              <a:rPr lang="zh-TW" altLang="en-US" dirty="0"/>
              <a:t>執行檔檔名 </a:t>
            </a:r>
            <a:r>
              <a:rPr lang="en-US" altLang="zh-TW" dirty="0"/>
              <a:t>.\main.cpp .\</a:t>
            </a:r>
            <a:r>
              <a:rPr lang="en-US" altLang="zh-TW" dirty="0" err="1"/>
              <a:t>hero.o</a:t>
            </a:r>
            <a:r>
              <a:rPr lang="en-US" altLang="zh-TW" dirty="0"/>
              <a:t> .\</a:t>
            </a:r>
            <a:r>
              <a:rPr lang="en-US" altLang="zh-TW" dirty="0" err="1"/>
              <a:t>battle.o</a:t>
            </a:r>
            <a:r>
              <a:rPr lang="en-US" altLang="zh-TW" dirty="0"/>
              <a:t> .\</a:t>
            </a:r>
            <a:r>
              <a:rPr lang="en-US" altLang="zh-TW" dirty="0" err="1"/>
              <a:t>monster.o</a:t>
            </a:r>
            <a:r>
              <a:rPr lang="en-US" altLang="zh-TW" dirty="0"/>
              <a:t> .\</a:t>
            </a:r>
            <a:r>
              <a:rPr lang="en-US" altLang="zh-TW" dirty="0" err="1"/>
              <a:t>kirito.o</a:t>
            </a:r>
            <a:r>
              <a:rPr lang="zh-TW" altLang="en-US" dirty="0"/>
              <a:t> </a:t>
            </a:r>
            <a:r>
              <a:rPr lang="en-US" altLang="zh-TW" dirty="0"/>
              <a:t>…..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650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B6563-E8BC-4668-B735-A01240FF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Case1: </a:t>
            </a:r>
            <a:r>
              <a:rPr lang="en-US" altLang="zh-TW" cap="none" dirty="0" err="1"/>
              <a:t>Anduin</a:t>
            </a:r>
            <a:r>
              <a:rPr lang="zh-TW" altLang="en-US" cap="none" dirty="0"/>
              <a:t> </a:t>
            </a:r>
            <a:r>
              <a:rPr lang="en-US" altLang="zh-TW" cap="none" dirty="0"/>
              <a:t>(40%)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D88F5-3E24-4D08-AF0E-10CE8DED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2419801" cy="4050792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需要改寫</a:t>
            </a:r>
            <a:endParaRPr lang="en-US" altLang="zh-TW" b="1" dirty="0"/>
          </a:p>
          <a:p>
            <a:r>
              <a:rPr lang="en-US" altLang="zh-TW" dirty="0" err="1"/>
              <a:t>anduin.h</a:t>
            </a:r>
            <a:endParaRPr lang="en-US" altLang="zh-TW" dirty="0"/>
          </a:p>
          <a:p>
            <a:r>
              <a:rPr lang="en-US" altLang="zh-TW" dirty="0"/>
              <a:t>anduin.cpp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基本體質</a:t>
            </a:r>
            <a:endParaRPr lang="en-US" altLang="zh-TW" b="1" dirty="0"/>
          </a:p>
          <a:p>
            <a:r>
              <a:rPr lang="en-US" altLang="zh-TW" dirty="0"/>
              <a:t>40 HP</a:t>
            </a:r>
          </a:p>
          <a:p>
            <a:r>
              <a:rPr lang="en-US" altLang="zh-TW" dirty="0"/>
              <a:t>50 MP</a:t>
            </a:r>
          </a:p>
          <a:p>
            <a:r>
              <a:rPr lang="en-US" altLang="zh-TW" dirty="0"/>
              <a:t>10 HP Regen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854C456-EF23-41AE-AA1B-A1DA1C7C8CFD}"/>
              </a:ext>
            </a:extLst>
          </p:cNvPr>
          <p:cNvSpPr txBox="1">
            <a:spLocks/>
          </p:cNvSpPr>
          <p:nvPr/>
        </p:nvSpPr>
        <p:spPr>
          <a:xfrm>
            <a:off x="3648269" y="2091115"/>
            <a:ext cx="807098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b="1" dirty="0"/>
              <a:t>行動選擇</a:t>
            </a:r>
            <a:endParaRPr lang="en-US" altLang="zh-TW" b="1" dirty="0"/>
          </a:p>
          <a:p>
            <a:r>
              <a:rPr lang="en-US" altLang="zh-TW" dirty="0"/>
              <a:t>cast Holy Nova</a:t>
            </a:r>
            <a:r>
              <a:rPr lang="zh-TW" altLang="en-US" dirty="0"/>
              <a:t>：花費 </a:t>
            </a:r>
            <a:r>
              <a:rPr lang="en-US" altLang="zh-TW" dirty="0"/>
              <a:t>10</a:t>
            </a:r>
            <a:r>
              <a:rPr lang="zh-TW" altLang="en-US" dirty="0"/>
              <a:t> 點 </a:t>
            </a:r>
            <a:r>
              <a:rPr lang="en-US" altLang="zh-TW" dirty="0"/>
              <a:t>MP</a:t>
            </a:r>
            <a:r>
              <a:rPr lang="zh-TW" altLang="en-US" dirty="0"/>
              <a:t>，對 </a:t>
            </a:r>
            <a:r>
              <a:rPr lang="en-US" altLang="zh-TW" dirty="0"/>
              <a:t>monster </a:t>
            </a:r>
            <a:r>
              <a:rPr lang="zh-TW" altLang="en-US" dirty="0"/>
              <a:t>造成 </a:t>
            </a:r>
            <a:r>
              <a:rPr lang="en-US" altLang="zh-TW" dirty="0"/>
              <a:t>10</a:t>
            </a:r>
            <a:r>
              <a:rPr lang="zh-TW" altLang="en-US" dirty="0"/>
              <a:t> 點傷害，並回復所有英雄的 </a:t>
            </a:r>
            <a:r>
              <a:rPr lang="en-US" altLang="zh-TW" dirty="0"/>
              <a:t>HP</a:t>
            </a:r>
            <a:r>
              <a:rPr lang="zh-TW" altLang="en-US" dirty="0"/>
              <a:t>，回復量為 </a:t>
            </a:r>
            <a:r>
              <a:rPr lang="en-US" altLang="zh-TW" dirty="0" err="1"/>
              <a:t>Anduin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HP Regen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pt-BR" altLang="zh-TW" dirty="0"/>
              <a:t>cast</a:t>
            </a:r>
            <a:r>
              <a:rPr lang="zh-TW" altLang="en-US" dirty="0"/>
              <a:t> </a:t>
            </a:r>
            <a:r>
              <a:rPr lang="pt-BR" altLang="zh-TW" dirty="0"/>
              <a:t>Clarity</a:t>
            </a:r>
            <a:r>
              <a:rPr lang="zh-TW" altLang="en-US" dirty="0"/>
              <a:t>：回復所有英雄 </a:t>
            </a:r>
            <a:r>
              <a:rPr lang="en-US" altLang="zh-TW" dirty="0"/>
              <a:t>20</a:t>
            </a:r>
            <a:r>
              <a:rPr lang="zh-TW" altLang="en-US" dirty="0"/>
              <a:t> 點 </a:t>
            </a:r>
            <a:r>
              <a:rPr lang="en-US" altLang="zh-TW" dirty="0"/>
              <a:t>MP</a:t>
            </a:r>
            <a:r>
              <a:rPr lang="zh-TW" altLang="en-US" dirty="0"/>
              <a:t>。</a:t>
            </a:r>
            <a:endParaRPr lang="pt-BR" altLang="zh-TW" dirty="0"/>
          </a:p>
          <a:p>
            <a:r>
              <a:rPr lang="pt-BR" altLang="zh-TW" dirty="0"/>
              <a:t>revive</a:t>
            </a:r>
            <a:r>
              <a:rPr lang="zh-TW" altLang="en-US" dirty="0"/>
              <a:t>：選擇一位英雄，如果該英雄已經死亡，將該英雄恢復至滿血。</a:t>
            </a:r>
            <a:endParaRPr lang="pt-BR" altLang="zh-TW" dirty="0"/>
          </a:p>
          <a:p>
            <a:r>
              <a:rPr lang="pt-BR" altLang="zh-TW" dirty="0"/>
              <a:t>heal</a:t>
            </a:r>
            <a:r>
              <a:rPr lang="zh-TW" altLang="en-US" dirty="0"/>
              <a:t>：回復自身 </a:t>
            </a:r>
            <a:r>
              <a:rPr lang="en-US" altLang="zh-TW" dirty="0"/>
              <a:t>HP</a:t>
            </a:r>
            <a:r>
              <a:rPr lang="zh-TW" altLang="en-US" dirty="0"/>
              <a:t>，回復量為 </a:t>
            </a:r>
            <a:r>
              <a:rPr lang="en-US" altLang="zh-TW" dirty="0" err="1"/>
              <a:t>Anduin</a:t>
            </a:r>
            <a:r>
              <a:rPr lang="en-US" altLang="zh-TW" dirty="0"/>
              <a:t> </a:t>
            </a:r>
            <a:r>
              <a:rPr lang="zh-TW" altLang="en-US" dirty="0"/>
              <a:t>的兩倍 </a:t>
            </a:r>
            <a:r>
              <a:rPr lang="en-US" altLang="zh-TW" dirty="0"/>
              <a:t>HP Regen</a:t>
            </a:r>
            <a:r>
              <a:rPr lang="zh-TW" altLang="en-US" dirty="0"/>
              <a:t>。</a:t>
            </a:r>
            <a:endParaRPr lang="pt-BR" altLang="zh-TW" dirty="0"/>
          </a:p>
          <a:p>
            <a:r>
              <a:rPr lang="pt-BR" altLang="zh-TW" dirty="0"/>
              <a:t>escape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err="1"/>
              <a:t>Anduin</a:t>
            </a:r>
            <a:r>
              <a:rPr lang="zh-TW" altLang="en-US" dirty="0"/>
              <a:t> </a:t>
            </a:r>
            <a:r>
              <a:rPr lang="en-US" altLang="zh-TW" dirty="0"/>
              <a:t>HP</a:t>
            </a:r>
            <a:r>
              <a:rPr lang="zh-TW" altLang="en-US" dirty="0"/>
              <a:t> 歸零。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buFont typeface="Wingdings" pitchFamily="2" charset="2"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708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B6563-E8BC-4668-B735-A01240FF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Case2: Yasuo</a:t>
            </a:r>
            <a:r>
              <a:rPr lang="zh-TW" altLang="en-US" cap="none" dirty="0"/>
              <a:t> </a:t>
            </a:r>
            <a:r>
              <a:rPr lang="en-US" altLang="zh-TW" cap="none" dirty="0"/>
              <a:t>(40%)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D88F5-3E24-4D08-AF0E-10CE8DED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121408"/>
            <a:ext cx="10649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需要改寫</a:t>
            </a:r>
            <a:endParaRPr lang="en-US" altLang="zh-TW" b="1" dirty="0"/>
          </a:p>
          <a:p>
            <a:r>
              <a:rPr lang="en-US" altLang="zh-TW" dirty="0" err="1"/>
              <a:t>yasuo.h</a:t>
            </a:r>
            <a:endParaRPr lang="en-US" altLang="zh-TW" dirty="0"/>
          </a:p>
          <a:p>
            <a:r>
              <a:rPr lang="en-US" altLang="zh-TW" dirty="0"/>
              <a:t>yasuo.cpp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基本體質</a:t>
            </a:r>
            <a:endParaRPr lang="en-US" altLang="zh-TW" b="1" dirty="0"/>
          </a:p>
          <a:p>
            <a:r>
              <a:rPr lang="en-US" altLang="zh-TW" dirty="0"/>
              <a:t>30 HP</a:t>
            </a:r>
          </a:p>
          <a:p>
            <a:r>
              <a:rPr lang="en-US" altLang="zh-TW" dirty="0"/>
              <a:t>0 MP</a:t>
            </a:r>
          </a:p>
          <a:p>
            <a:r>
              <a:rPr lang="en-US" altLang="zh-TW" dirty="0"/>
              <a:t>6 HP Regen</a:t>
            </a:r>
          </a:p>
          <a:p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shield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護盾，當 </a:t>
            </a:r>
            <a:r>
              <a:rPr lang="en-US" altLang="zh-TW" dirty="0"/>
              <a:t>Yasuo</a:t>
            </a:r>
            <a:r>
              <a:rPr lang="zh-TW" altLang="en-US" dirty="0"/>
              <a:t> 被攻擊時可以抵銷傷害，每回合輪到 </a:t>
            </a:r>
            <a:r>
              <a:rPr lang="en-US" altLang="zh-TW" dirty="0"/>
              <a:t>Yasuo</a:t>
            </a:r>
            <a:r>
              <a:rPr lang="zh-TW" altLang="en-US" dirty="0"/>
              <a:t> 行動時 </a:t>
            </a:r>
            <a:r>
              <a:rPr lang="en-US" altLang="zh-TW" dirty="0"/>
              <a:t>shield</a:t>
            </a:r>
            <a:r>
              <a:rPr lang="zh-TW" altLang="en-US" dirty="0"/>
              <a:t> 會補滿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854C456-EF23-41AE-AA1B-A1DA1C7C8CFD}"/>
              </a:ext>
            </a:extLst>
          </p:cNvPr>
          <p:cNvSpPr txBox="1">
            <a:spLocks/>
          </p:cNvSpPr>
          <p:nvPr/>
        </p:nvSpPr>
        <p:spPr>
          <a:xfrm>
            <a:off x="3648269" y="2091115"/>
            <a:ext cx="807098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b="1" dirty="0"/>
              <a:t>行動選擇</a:t>
            </a:r>
            <a:endParaRPr lang="en-US" altLang="zh-TW" b="1" dirty="0"/>
          </a:p>
          <a:p>
            <a:r>
              <a:rPr lang="en-US" altLang="zh-TW" dirty="0"/>
              <a:t>cast </a:t>
            </a:r>
            <a:r>
              <a:rPr lang="en-US" altLang="zh-TW" dirty="0" err="1"/>
              <a:t>Sorye</a:t>
            </a:r>
            <a:r>
              <a:rPr lang="en-US" altLang="zh-TW" dirty="0"/>
              <a:t> </a:t>
            </a:r>
            <a:r>
              <a:rPr lang="en-US" altLang="zh-TW" dirty="0" err="1"/>
              <a:t>ge</a:t>
            </a:r>
            <a:r>
              <a:rPr lang="en-US" altLang="zh-TW" dirty="0"/>
              <a:t> ton</a:t>
            </a:r>
            <a:r>
              <a:rPr lang="zh-TW" altLang="en-US" dirty="0"/>
              <a:t>：對 </a:t>
            </a:r>
            <a:r>
              <a:rPr lang="en-US" altLang="zh-TW" dirty="0"/>
              <a:t>monster </a:t>
            </a:r>
            <a:r>
              <a:rPr lang="zh-TW" altLang="en-US" dirty="0"/>
              <a:t>造成 </a:t>
            </a:r>
            <a:r>
              <a:rPr lang="en-US" altLang="zh-TW" dirty="0"/>
              <a:t>25</a:t>
            </a:r>
            <a:r>
              <a:rPr lang="zh-TW" altLang="en-US" dirty="0"/>
              <a:t> 點傷害。</a:t>
            </a:r>
            <a:endParaRPr lang="pt-BR" altLang="zh-TW" dirty="0"/>
          </a:p>
          <a:p>
            <a:r>
              <a:rPr lang="pt-BR" altLang="zh-TW" dirty="0"/>
              <a:t>heal</a:t>
            </a:r>
            <a:r>
              <a:rPr lang="zh-TW" altLang="en-US" dirty="0"/>
              <a:t>：回復自身 </a:t>
            </a:r>
            <a:r>
              <a:rPr lang="en-US" altLang="zh-TW" dirty="0"/>
              <a:t>HP</a:t>
            </a:r>
            <a:r>
              <a:rPr lang="zh-TW" altLang="en-US" dirty="0"/>
              <a:t>，回復量為 </a:t>
            </a:r>
            <a:r>
              <a:rPr lang="en-US" altLang="zh-TW" dirty="0"/>
              <a:t>Yasuo </a:t>
            </a:r>
            <a:r>
              <a:rPr lang="zh-TW" altLang="en-US" dirty="0"/>
              <a:t>的 </a:t>
            </a:r>
            <a:r>
              <a:rPr lang="en-US" altLang="zh-TW" dirty="0"/>
              <a:t>HP Regen</a:t>
            </a:r>
            <a:r>
              <a:rPr lang="zh-TW" altLang="en-US" dirty="0"/>
              <a:t>。</a:t>
            </a:r>
            <a:endParaRPr lang="pt-BR" altLang="zh-TW" dirty="0"/>
          </a:p>
          <a:p>
            <a:r>
              <a:rPr lang="pt-BR" altLang="zh-TW" dirty="0"/>
              <a:t>escape</a:t>
            </a:r>
            <a:r>
              <a:rPr lang="zh-TW" altLang="en-US" dirty="0"/>
              <a:t>：</a:t>
            </a:r>
            <a:r>
              <a:rPr lang="en-US" altLang="zh-TW" dirty="0"/>
              <a:t> Yasuo</a:t>
            </a:r>
            <a:r>
              <a:rPr lang="zh-TW" altLang="en-US" dirty="0"/>
              <a:t> </a:t>
            </a:r>
            <a:r>
              <a:rPr lang="en-US" altLang="zh-TW" dirty="0"/>
              <a:t>HP</a:t>
            </a:r>
            <a:r>
              <a:rPr lang="zh-TW" altLang="en-US" dirty="0"/>
              <a:t> 歸零。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buFont typeface="Wingdings" pitchFamily="2" charset="2"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9573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4B8EF-49FB-4A36-B6AB-0FA3E116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Case3: Exception Handling (20%)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4C4DCE-E4E6-4D75-8675-241DFAB0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需要改寫</a:t>
            </a:r>
            <a:endParaRPr lang="en-US" altLang="zh-TW" b="1" dirty="0"/>
          </a:p>
          <a:p>
            <a:r>
              <a:rPr lang="en-US" altLang="zh-TW" dirty="0"/>
              <a:t>io.cpp </a:t>
            </a:r>
            <a:r>
              <a:rPr lang="zh-TW" altLang="en-US" dirty="0"/>
              <a:t>中的 </a:t>
            </a:r>
            <a:r>
              <a:rPr lang="en-US" altLang="zh-TW" dirty="0" err="1"/>
              <a:t>getActionCommand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getActionCommand</a:t>
            </a:r>
            <a:r>
              <a:rPr lang="en-US" altLang="zh-TW" dirty="0"/>
              <a:t>()</a:t>
            </a:r>
            <a:r>
              <a:rPr lang="zh-TW" altLang="en-US" dirty="0"/>
              <a:t> 會拋出兩種 </a:t>
            </a:r>
            <a:r>
              <a:rPr lang="en-US" altLang="zh-TW" dirty="0"/>
              <a:t>exception </a:t>
            </a:r>
          </a:p>
          <a:p>
            <a:r>
              <a:rPr lang="en-US" altLang="zh-TW" dirty="0" err="1"/>
              <a:t>invalid_argument</a:t>
            </a:r>
            <a:r>
              <a:rPr lang="zh-TW" altLang="en-US" dirty="0"/>
              <a:t>：輸入的字串不是數字。</a:t>
            </a:r>
            <a:endParaRPr lang="en-US" altLang="zh-TW" dirty="0"/>
          </a:p>
          <a:p>
            <a:pPr lvl="1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Error message:  “You enter a string not a number. Please enter again.”</a:t>
            </a:r>
          </a:p>
          <a:p>
            <a:r>
              <a:rPr lang="en-US" altLang="zh-TW" dirty="0" err="1"/>
              <a:t>out_of_range</a:t>
            </a:r>
            <a:r>
              <a:rPr lang="zh-TW" altLang="en-US" dirty="0"/>
              <a:t>：輸入的字串可以轉成數字，但是超出範圍。</a:t>
            </a:r>
            <a:endParaRPr lang="en-US" altLang="zh-TW" dirty="0"/>
          </a:p>
          <a:p>
            <a:pPr lvl="1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Error message:  “Number too large or too small. Please enter again.”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請 </a:t>
            </a:r>
            <a:r>
              <a:rPr lang="en-US" altLang="zh-TW" dirty="0"/>
              <a:t>catch </a:t>
            </a:r>
            <a:r>
              <a:rPr lang="zh-TW" altLang="en-US" dirty="0"/>
              <a:t>住以上兩種 </a:t>
            </a:r>
            <a:r>
              <a:rPr lang="en-US" altLang="zh-TW" dirty="0"/>
              <a:t>exception </a:t>
            </a:r>
            <a:r>
              <a:rPr lang="zh-TW" altLang="en-US" dirty="0"/>
              <a:t>輸出對應的 </a:t>
            </a:r>
            <a:r>
              <a:rPr lang="en-US" altLang="zh-TW" dirty="0"/>
              <a:t>error message</a:t>
            </a:r>
            <a:r>
              <a:rPr lang="zh-TW" altLang="en-US" dirty="0"/>
              <a:t>，並讓玩家重新輸入直到沒有 </a:t>
            </a:r>
            <a:r>
              <a:rPr lang="en-US" altLang="zh-TW" dirty="0"/>
              <a:t>exception </a:t>
            </a:r>
            <a:r>
              <a:rPr lang="zh-TW" altLang="en-US" dirty="0"/>
              <a:t>為止。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762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EB623-8BC7-46E7-BF5C-B75F7FC0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需要繳交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EBA84-45BF-41E1-8A9C-D479064F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所有程式碼壓縮成 </a:t>
            </a:r>
            <a:r>
              <a:rPr lang="en-US" altLang="zh-TW" dirty="0"/>
              <a:t>zip </a:t>
            </a:r>
            <a:r>
              <a:rPr lang="zh-TW" altLang="en-US" dirty="0"/>
              <a:t>上傳，檔名為 組別</a:t>
            </a:r>
            <a:r>
              <a:rPr lang="en-US" altLang="zh-TW" dirty="0"/>
              <a:t>.zip (EX: G8.zip)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154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5E708-2E42-435B-A066-B62AE3BD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ADT and encapsulation 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DE054A-7DFA-4A65-B09D-AAA17BC5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326682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abstract data types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設計藍圖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/>
              <a:t>Encapsulation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隱藏內部邏輯，提供清晰的介面</a:t>
            </a:r>
            <a:endParaRPr lang="zh-TW" altLang="en-US" dirty="0"/>
          </a:p>
        </p:txBody>
      </p:sp>
      <p:pic>
        <p:nvPicPr>
          <p:cNvPr id="1026" name="Picture 2" descr="architects workspace with rolled construction plans and blueprints Stock  Photo - Alamy">
            <a:extLst>
              <a:ext uri="{FF2B5EF4-FFF2-40B4-BE49-F238E27FC236}">
                <a16:creationId xmlns:a16="http://schemas.microsoft.com/office/drawing/2014/main" id="{90C5C405-3B06-4EC5-89E6-E1D38709D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" b="10060"/>
          <a:stretch/>
        </p:blipFill>
        <p:spPr bwMode="auto">
          <a:xfrm>
            <a:off x="1623526" y="2668707"/>
            <a:ext cx="2603240" cy="172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抽象的蓝色建筑蓝图矢量插画图片素材-矢量的建筑蓝图插画插画素材-jpg图片格式-mac天空素材下载">
            <a:extLst>
              <a:ext uri="{FF2B5EF4-FFF2-40B4-BE49-F238E27FC236}">
                <a16:creationId xmlns:a16="http://schemas.microsoft.com/office/drawing/2014/main" id="{5467B5F4-768F-4B6E-BD70-C565A0D0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86" y="2702116"/>
            <a:ext cx="2603240" cy="17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如何清潔電燈開關">
            <a:extLst>
              <a:ext uri="{FF2B5EF4-FFF2-40B4-BE49-F238E27FC236}">
                <a16:creationId xmlns:a16="http://schemas.microsoft.com/office/drawing/2014/main" id="{14D8B3B5-67B0-420F-9447-78004967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253" y="4877841"/>
            <a:ext cx="2309785" cy="17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產品列表| 三晰電工科技股份有限公司">
            <a:extLst>
              <a:ext uri="{FF2B5EF4-FFF2-40B4-BE49-F238E27FC236}">
                <a16:creationId xmlns:a16="http://schemas.microsoft.com/office/drawing/2014/main" id="{1323D6A4-83CB-4DB1-92A1-1165D3E07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81" y="495283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13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20725-543B-46B8-932D-8F190897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object-oriented programs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AE3D9-4174-4322-A440-8F83B3CC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將程式拆解成一個個類別</a:t>
            </a:r>
            <a:r>
              <a:rPr lang="en-US" altLang="zh-TW" dirty="0"/>
              <a:t>(class)</a:t>
            </a:r>
            <a:r>
              <a:rPr lang="zh-TW" altLang="en-US" dirty="0"/>
              <a:t>，每個類別只負責自己份內的資料跟程式邏輯</a:t>
            </a:r>
            <a:endParaRPr lang="en-US" altLang="zh-TW" dirty="0"/>
          </a:p>
          <a:p>
            <a:r>
              <a:rPr lang="zh-TW" altLang="en-US" dirty="0"/>
              <a:t>解決軟體開發和維護上的困難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 descr="UML Diagram Templates | Moqups">
            <a:extLst>
              <a:ext uri="{FF2B5EF4-FFF2-40B4-BE49-F238E27FC236}">
                <a16:creationId xmlns:a16="http://schemas.microsoft.com/office/drawing/2014/main" id="{BDBE0257-D263-4611-8145-3CC4BDDC4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91" y="2440831"/>
            <a:ext cx="5747719" cy="431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6292C-0B88-4EC0-87BA-6FCDC6CB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繼承 </a:t>
            </a:r>
            <a:r>
              <a:rPr lang="en-US" altLang="zh-TW" dirty="0"/>
              <a:t>(</a:t>
            </a:r>
            <a:r>
              <a:rPr lang="en-US" altLang="zh-TW" cap="none" dirty="0"/>
              <a:t>Inheritance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54733B-4F2E-413F-9ECC-1C7493EA9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is a </a:t>
            </a:r>
            <a:r>
              <a:rPr lang="zh-TW" altLang="en-US" dirty="0"/>
              <a:t>的關係，例如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貓是動物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貓繼承動物 </a:t>
            </a:r>
            <a:r>
              <a:rPr lang="en-US" altLang="zh-TW" dirty="0">
                <a:sym typeface="Wingdings" panose="05000000000000000000" pitchFamily="2" charset="2"/>
              </a:rPr>
              <a:t>(Cat extends Animal)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助教是人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助教繼承人 </a:t>
            </a:r>
            <a:r>
              <a:rPr lang="en-US" altLang="zh-TW" dirty="0">
                <a:sym typeface="Wingdings" panose="05000000000000000000" pitchFamily="2" charset="2"/>
              </a:rPr>
              <a:t>(TA extends Person)</a:t>
            </a: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繼承語法</a:t>
            </a:r>
            <a:r>
              <a:rPr lang="en-US" altLang="zh-TW" dirty="0"/>
              <a:t>:</a:t>
            </a:r>
          </a:p>
          <a:p>
            <a:r>
              <a:rPr lang="en-US" altLang="zh-TW" b="1" dirty="0"/>
              <a:t>class</a:t>
            </a:r>
            <a:r>
              <a:rPr lang="en-US" altLang="zh-TW" dirty="0"/>
              <a:t> Cat : </a:t>
            </a:r>
            <a:r>
              <a:rPr lang="en-US" altLang="zh-TW" b="1" dirty="0"/>
              <a:t>public</a:t>
            </a:r>
            <a:r>
              <a:rPr lang="en-US" altLang="zh-TW" dirty="0"/>
              <a:t> Animal {};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，注意要加分號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b="1" dirty="0"/>
              <a:t>class</a:t>
            </a:r>
            <a:r>
              <a:rPr lang="en-US" altLang="zh-TW" dirty="0"/>
              <a:t> Cat </a:t>
            </a:r>
            <a:r>
              <a:rPr lang="en-US" altLang="zh-TW" b="1" dirty="0"/>
              <a:t>extends</a:t>
            </a:r>
            <a:r>
              <a:rPr lang="en-US" altLang="zh-TW" dirty="0"/>
              <a:t> Animal {}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// java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229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D431C-D285-42AB-A37C-0F1D324F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多型 </a:t>
            </a:r>
            <a:r>
              <a:rPr lang="en-US" altLang="zh-TW" dirty="0"/>
              <a:t>(</a:t>
            </a:r>
            <a:r>
              <a:rPr lang="en-US" altLang="zh-TW" cap="none" dirty="0"/>
              <a:t>Polymorphism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E6BE15-416D-488F-B070-4A1F4DAC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30" y="2334808"/>
            <a:ext cx="4500331" cy="26497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86B66C-EF47-4AFC-B8C0-452EDFBDF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119" y="243800"/>
            <a:ext cx="3666751" cy="6370400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A923AB8A-4CFB-4E18-9274-E42D3771A392}"/>
              </a:ext>
            </a:extLst>
          </p:cNvPr>
          <p:cNvSpPr/>
          <p:nvPr/>
        </p:nvSpPr>
        <p:spPr>
          <a:xfrm>
            <a:off x="5952931" y="3321698"/>
            <a:ext cx="114181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0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BB9D4-30EC-4A7D-96E0-C5435768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多型 </a:t>
            </a:r>
            <a:r>
              <a:rPr lang="en-US" altLang="zh-TW" dirty="0"/>
              <a:t>(</a:t>
            </a:r>
            <a:r>
              <a:rPr lang="en-US" altLang="zh-TW" cap="none" dirty="0"/>
              <a:t>Polymorphism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4" name="Picture 2" descr="教授 | 無料イラスト素材｜素材ラボ">
            <a:extLst>
              <a:ext uri="{FF2B5EF4-FFF2-40B4-BE49-F238E27FC236}">
                <a16:creationId xmlns:a16="http://schemas.microsoft.com/office/drawing/2014/main" id="{2C333880-00D3-470E-939B-DD9280CC19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25" y="3107281"/>
            <a:ext cx="2500604" cy="250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YungYu's webpage">
            <a:extLst>
              <a:ext uri="{FF2B5EF4-FFF2-40B4-BE49-F238E27FC236}">
                <a16:creationId xmlns:a16="http://schemas.microsoft.com/office/drawing/2014/main" id="{6FC5A4EB-4F39-4FEE-806C-5935E3B1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6" y="4357583"/>
            <a:ext cx="1349828" cy="20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en-Chung Liu 劉晨鐘 - Research &amp; Reflections">
            <a:extLst>
              <a:ext uri="{FF2B5EF4-FFF2-40B4-BE49-F238E27FC236}">
                <a16:creationId xmlns:a16="http://schemas.microsoft.com/office/drawing/2014/main" id="{F51461D4-8DEF-4DEE-A7A5-C4D4EABD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803" y="2093976"/>
            <a:ext cx="1600353" cy="16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4E9EFA9-8198-4A00-9EFD-6D841F478087}"/>
              </a:ext>
            </a:extLst>
          </p:cNvPr>
          <p:cNvSpPr txBox="1"/>
          <p:nvPr/>
        </p:nvSpPr>
        <p:spPr>
          <a:xfrm>
            <a:off x="1670180" y="5607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教授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188E2A5-CDE8-4BCD-8C9F-646EF5B3C358}"/>
              </a:ext>
            </a:extLst>
          </p:cNvPr>
          <p:cNvSpPr txBox="1"/>
          <p:nvPr/>
        </p:nvSpPr>
        <p:spPr>
          <a:xfrm>
            <a:off x="4584397" y="3703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劉老師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8CB525-3ABC-4070-96D9-158E9AF1A59E}"/>
              </a:ext>
            </a:extLst>
          </p:cNvPr>
          <p:cNvSpPr txBox="1"/>
          <p:nvPr/>
        </p:nvSpPr>
        <p:spPr>
          <a:xfrm>
            <a:off x="4584397" y="63265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莊老師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3B9EB06-B832-4CF4-9177-08913533BDEB}"/>
              </a:ext>
            </a:extLst>
          </p:cNvPr>
          <p:cNvCxnSpPr>
            <a:cxnSpLocks/>
            <a:stCxn id="3078" idx="1"/>
            <a:endCxn id="3074" idx="3"/>
          </p:cNvCxnSpPr>
          <p:nvPr/>
        </p:nvCxnSpPr>
        <p:spPr>
          <a:xfrm flipH="1">
            <a:off x="3075929" y="2898648"/>
            <a:ext cx="1146874" cy="145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2925BD8-DD7D-4FC1-9BB5-76A6AEB7AD58}"/>
              </a:ext>
            </a:extLst>
          </p:cNvPr>
          <p:cNvCxnSpPr>
            <a:cxnSpLocks/>
            <a:stCxn id="3076" idx="1"/>
            <a:endCxn id="3074" idx="3"/>
          </p:cNvCxnSpPr>
          <p:nvPr/>
        </p:nvCxnSpPr>
        <p:spPr>
          <a:xfrm flipH="1" flipV="1">
            <a:off x="3075929" y="4357583"/>
            <a:ext cx="1272137" cy="101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38F34D-B1C8-4153-8A07-465C98310FAA}"/>
              </a:ext>
            </a:extLst>
          </p:cNvPr>
          <p:cNvSpPr txBox="1"/>
          <p:nvPr/>
        </p:nvSpPr>
        <p:spPr>
          <a:xfrm>
            <a:off x="6379621" y="1890519"/>
            <a:ext cx="17011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void</a:t>
            </a:r>
            <a:r>
              <a:rPr lang="en-US" altLang="zh-TW" dirty="0"/>
              <a:t> teach() {</a:t>
            </a:r>
          </a:p>
          <a:p>
            <a:pPr lvl="1"/>
            <a:r>
              <a:rPr lang="en-US" altLang="zh-TW" dirty="0"/>
              <a:t>chapter 1</a:t>
            </a:r>
          </a:p>
          <a:p>
            <a:pPr lvl="1"/>
            <a:r>
              <a:rPr lang="en-US" altLang="zh-TW" dirty="0"/>
              <a:t>chapter 3</a:t>
            </a:r>
          </a:p>
          <a:p>
            <a:pPr lvl="1"/>
            <a:r>
              <a:rPr lang="en-US" altLang="zh-TW" dirty="0"/>
              <a:t>chapter 5</a:t>
            </a:r>
          </a:p>
          <a:p>
            <a:pPr lvl="1"/>
            <a:r>
              <a:rPr lang="en-US" altLang="zh-TW" dirty="0"/>
              <a:t>chapter 6</a:t>
            </a:r>
          </a:p>
          <a:p>
            <a:pPr lvl="1"/>
            <a:r>
              <a:rPr lang="en-US" altLang="zh-TW" dirty="0"/>
              <a:t>chapter 7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C1670FD-16A0-4B77-B599-4701EA71D536}"/>
              </a:ext>
            </a:extLst>
          </p:cNvPr>
          <p:cNvSpPr txBox="1"/>
          <p:nvPr/>
        </p:nvSpPr>
        <p:spPr>
          <a:xfrm>
            <a:off x="6379621" y="4342043"/>
            <a:ext cx="17716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void</a:t>
            </a:r>
            <a:r>
              <a:rPr lang="en-US" altLang="zh-TW" dirty="0"/>
              <a:t> teach() {</a:t>
            </a:r>
          </a:p>
          <a:p>
            <a:pPr lvl="1"/>
            <a:r>
              <a:rPr lang="en-US" altLang="zh-TW" dirty="0"/>
              <a:t>chapter 8</a:t>
            </a:r>
          </a:p>
          <a:p>
            <a:pPr lvl="1"/>
            <a:r>
              <a:rPr lang="en-US" altLang="zh-TW" dirty="0"/>
              <a:t>chapter 9</a:t>
            </a:r>
          </a:p>
          <a:p>
            <a:pPr lvl="1"/>
            <a:r>
              <a:rPr lang="en-US" altLang="zh-TW" dirty="0"/>
              <a:t>chapter 11</a:t>
            </a:r>
          </a:p>
          <a:p>
            <a:pPr lvl="1"/>
            <a:r>
              <a:rPr lang="en-US" altLang="zh-TW" dirty="0"/>
              <a:t>chapter 13</a:t>
            </a:r>
          </a:p>
          <a:p>
            <a:pPr lvl="1"/>
            <a:r>
              <a:rPr lang="en-US" altLang="zh-TW" dirty="0"/>
              <a:t>chapter 14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36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88EC5-1DFB-464E-B247-B24517AE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Exception handling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8DCF6C-F46C-4AC3-9081-3E2E2593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例外處理，當程式運行發生例外狀況會拋出</a:t>
            </a:r>
            <a:r>
              <a:rPr lang="en-US" altLang="zh-TW" dirty="0"/>
              <a:t>(throw)</a:t>
            </a:r>
            <a:r>
              <a:rPr lang="zh-TW" altLang="en-US" dirty="0"/>
              <a:t>，程式會跳到對應的地方接住</a:t>
            </a:r>
            <a:r>
              <a:rPr lang="en-US" altLang="zh-TW" dirty="0"/>
              <a:t>(catch)</a:t>
            </a:r>
            <a:r>
              <a:rPr lang="zh-TW" altLang="en-US" dirty="0"/>
              <a:t>繼續執行。</a:t>
            </a:r>
            <a:r>
              <a:rPr lang="en-US" altLang="zh-TW" dirty="0"/>
              <a:t>Exception </a:t>
            </a:r>
            <a:r>
              <a:rPr lang="zh-TW" altLang="en-US" dirty="0"/>
              <a:t>被拋出卻沒有被 </a:t>
            </a:r>
            <a:r>
              <a:rPr lang="en-US" altLang="zh-TW" dirty="0"/>
              <a:t>catch </a:t>
            </a:r>
            <a:r>
              <a:rPr lang="zh-TW" altLang="en-US" dirty="0"/>
              <a:t>住時可能會使程式中斷。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098" name="Picture 2" descr="Exception vs Event Handling. Hello, Folks! Today's topic is… | by Ilyas  Karimov | Medium">
            <a:extLst>
              <a:ext uri="{FF2B5EF4-FFF2-40B4-BE49-F238E27FC236}">
                <a16:creationId xmlns:a16="http://schemas.microsoft.com/office/drawing/2014/main" id="{2D7A0BB8-4AA8-49AF-8878-F6B01772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1" y="2882793"/>
            <a:ext cx="5184710" cy="376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8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D799E-BAC9-4E6E-B5EC-882526FA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1B79D2-EC93-4C35-823C-99947B2C1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RPG</a:t>
            </a:r>
            <a:r>
              <a:rPr lang="zh-TW" altLang="en-US" dirty="0"/>
              <a:t> 小遊戲</a:t>
            </a:r>
          </a:p>
        </p:txBody>
      </p:sp>
    </p:spTree>
    <p:extLst>
      <p:ext uri="{BB962C8B-B14F-4D97-AF65-F5344CB8AC3E}">
        <p14:creationId xmlns:p14="http://schemas.microsoft.com/office/powerpoint/2010/main" val="241824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63735-DE0B-490F-88E2-43E77CE1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2C21D-6A3B-4E4F-98C8-DC76A2FA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助教花了兩個晚上寫了一個 </a:t>
            </a:r>
            <a:r>
              <a:rPr lang="en-US" altLang="zh-TW" dirty="0"/>
              <a:t>RPG</a:t>
            </a:r>
            <a:r>
              <a:rPr lang="zh-TW" altLang="en-US" dirty="0"/>
              <a:t> 小遊戲，遊戲中會經歷一場戰鬥，由三位英雄 </a:t>
            </a:r>
            <a:r>
              <a:rPr lang="en-US" altLang="zh-TW" dirty="0"/>
              <a:t>(Hero) </a:t>
            </a:r>
            <a:r>
              <a:rPr lang="zh-TW" altLang="en-US" dirty="0"/>
              <a:t>對戰一隻怪獸 </a:t>
            </a:r>
            <a:r>
              <a:rPr lang="en-US" altLang="zh-TW" dirty="0"/>
              <a:t>(Monster)</a:t>
            </a:r>
            <a:r>
              <a:rPr lang="zh-TW" altLang="en-US" dirty="0"/>
              <a:t>。其中助教已經把怪獸、戰鬥的邏輯和其中一隻英雄 </a:t>
            </a:r>
            <a:r>
              <a:rPr lang="en-US" altLang="zh-TW" dirty="0"/>
              <a:t>(Kirito)</a:t>
            </a:r>
            <a:r>
              <a:rPr lang="zh-TW" altLang="en-US" dirty="0"/>
              <a:t>寫好了。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請你們幫忙編寫剩下的兩位英雄 </a:t>
            </a:r>
            <a:r>
              <a:rPr lang="en-US" altLang="zh-TW" dirty="0"/>
              <a:t>(</a:t>
            </a:r>
            <a:r>
              <a:rPr lang="en-US" altLang="zh-TW" dirty="0" err="1"/>
              <a:t>Anduin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Yasuo)</a:t>
            </a:r>
            <a:r>
              <a:rPr lang="zh-TW" altLang="en-US" dirty="0"/>
              <a:t>，以及對輸入格式的例外處理。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3724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247</TotalTime>
  <Words>865</Words>
  <Application>Microsoft Office PowerPoint</Application>
  <PresentationFormat>寬螢幕</PresentationFormat>
  <Paragraphs>133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標楷體</vt:lpstr>
      <vt:lpstr>Rockwell</vt:lpstr>
      <vt:lpstr>Rockwell Condensed</vt:lpstr>
      <vt:lpstr>Wingdings</vt:lpstr>
      <vt:lpstr>木刻字型</vt:lpstr>
      <vt:lpstr>Assignment 5 </vt:lpstr>
      <vt:lpstr>ADT and encapsulation </vt:lpstr>
      <vt:lpstr>object-oriented programs</vt:lpstr>
      <vt:lpstr>繼承 (Inheritance)</vt:lpstr>
      <vt:lpstr>多型 (Polymorphism)</vt:lpstr>
      <vt:lpstr>多型 (Polymorphism)</vt:lpstr>
      <vt:lpstr>Exception handling</vt:lpstr>
      <vt:lpstr>作業說明</vt:lpstr>
      <vt:lpstr>作業需求</vt:lpstr>
      <vt:lpstr>程式架構</vt:lpstr>
      <vt:lpstr>創建英雄</vt:lpstr>
      <vt:lpstr>改寫 action()</vt:lpstr>
      <vt:lpstr>編譯</vt:lpstr>
      <vt:lpstr>Case1: Anduin (40%)</vt:lpstr>
      <vt:lpstr>Case2: Yasuo (40%)</vt:lpstr>
      <vt:lpstr>Case3: Exception Handling (20%)</vt:lpstr>
      <vt:lpstr>需要繳交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甲骨文產生器</dc:title>
  <dc:creator>文耀張</dc:creator>
  <cp:lastModifiedBy>文耀張</cp:lastModifiedBy>
  <cp:revision>48</cp:revision>
  <dcterms:created xsi:type="dcterms:W3CDTF">2023-02-15T08:50:03Z</dcterms:created>
  <dcterms:modified xsi:type="dcterms:W3CDTF">2023-05-21T13:53:37Z</dcterms:modified>
</cp:coreProperties>
</file>