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7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nTrfmFTS9CATv9QYeBghMhL+S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923E8B-54E2-4367-BFC5-044BB6A824C5}">
  <a:tblStyle styleId="{B5923E8B-54E2-4367-BFC5-044BB6A824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EC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CEC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12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79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16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6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6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16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作業03</a:t>
            </a:r>
            <a:endParaRPr dirty="0"/>
          </a:p>
        </p:txBody>
      </p:sp>
      <p:sp>
        <p:nvSpPr>
          <p:cNvPr id="184" name="Google Shape;184;p1"/>
          <p:cNvSpPr txBox="1"/>
          <p:nvPr/>
        </p:nvSpPr>
        <p:spPr>
          <a:xfrm>
            <a:off x="6989884" y="4367612"/>
            <a:ext cx="49295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/03/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sz="24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檔案名稱須為  A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 </a:t>
            </a:r>
            <a:endParaRPr sz="28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/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X為第X次練習or作業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 sz="24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為學號</a:t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若有兩題以上需加上對應題號，如A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</a:t>
            </a:r>
            <a:endParaRPr/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201" y="2833148"/>
            <a:ext cx="4002167" cy="194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body" idx="1"/>
          </p:nvPr>
        </p:nvSpPr>
        <p:spPr>
          <a:xfrm>
            <a:off x="949620" y="2093976"/>
            <a:ext cx="10058400" cy="79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程式碼開頭要有以下文字</a:t>
            </a:r>
            <a:br>
              <a:rPr lang="en-US"/>
            </a:b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5978820" y="327511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1253067" y="5366429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4842933" y="5047778"/>
            <a:ext cx="6096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計算機概論II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  : 2022-CE1002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IIA: 2022-CE1004-A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IIB : 2022-CE1004-B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1443201" y="3310771"/>
            <a:ext cx="1557867" cy="342053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1185333" y="5254192"/>
            <a:ext cx="3141134" cy="117858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2435105" y="3961942"/>
            <a:ext cx="1628895" cy="342053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4842933" y="5044261"/>
            <a:ext cx="5410200" cy="138499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作業03-Class</a:t>
            </a:r>
            <a:endParaRPr dirty="0"/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9522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請依照下列的規定，實作出兩個class，Book和BookShelf</a:t>
            </a:r>
            <a:r>
              <a:rPr 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 (</a:t>
            </a:r>
            <a:r>
              <a:rPr lang="en-US" sz="20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屬性property、方法method</a:t>
            </a:r>
            <a:r>
              <a:rPr 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91" name="Google Shape;191;p2"/>
          <p:cNvGraphicFramePr/>
          <p:nvPr>
            <p:extLst>
              <p:ext uri="{D42A27DB-BD31-4B8C-83A1-F6EECF244321}">
                <p14:modId xmlns:p14="http://schemas.microsoft.com/office/powerpoint/2010/main" val="3040229203"/>
              </p:ext>
            </p:extLst>
          </p:nvPr>
        </p:nvGraphicFramePr>
        <p:xfrm>
          <a:off x="838200" y="2927895"/>
          <a:ext cx="10515575" cy="3109050"/>
        </p:xfrm>
        <a:graphic>
          <a:graphicData uri="http://schemas.openxmlformats.org/drawingml/2006/table">
            <a:tbl>
              <a:tblPr firstRow="1" bandRow="1">
                <a:noFill/>
                <a:tableStyleId>{B5923E8B-54E2-4367-BFC5-044BB6A824C5}</a:tableStyleId>
              </a:tblPr>
              <a:tblGrid>
                <a:gridCol w="6095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名稱</a:t>
                      </a:r>
                      <a:endParaRPr sz="1500"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型態</a:t>
                      </a:r>
                      <a:endParaRPr sz="15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存取權限範圍</a:t>
                      </a:r>
                      <a:endParaRPr sz="1500"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5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Book (</a:t>
                      </a:r>
                      <a:r>
                        <a:rPr lang="en-US" altLang="zh-TW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tring NAME , </a:t>
                      </a:r>
                      <a:r>
                        <a:rPr lang="en-US" altLang="zh-TW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tring </a:t>
                      </a:r>
                      <a:r>
                        <a:rPr lang="en-US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iSBN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, </a:t>
                      </a:r>
                      <a:r>
                        <a:rPr lang="en-US" altLang="zh-TW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ector&lt;</a:t>
                      </a:r>
                      <a:r>
                        <a:rPr lang="en-US" altLang="zh-TW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tring&gt; CONTENT)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Book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建構子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Name</a:t>
                      </a:r>
                      <a:endParaRPr sz="15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String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private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ISBN</a:t>
                      </a:r>
                      <a:endParaRPr sz="15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String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private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Content</a:t>
                      </a:r>
                      <a:endParaRPr sz="15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Vector&lt;</a:t>
                      </a:r>
                      <a:r>
                        <a:rPr lang="en-US" altLang="zh-TW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tring&gt;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private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getName()</a:t>
                      </a:r>
                      <a:endParaRPr sz="15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String</a:t>
                      </a:r>
                      <a:endParaRPr sz="15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getISBN()</a:t>
                      </a:r>
                      <a:endParaRPr sz="15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String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getContent(int PAGE)</a:t>
                      </a:r>
                      <a:endParaRPr sz="15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String</a:t>
                      </a:r>
                      <a:endParaRPr sz="15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addPage</a:t>
                      </a: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(String SENTENCE)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void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  <a:endParaRPr sz="15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2" name="Google Shape;192;p2"/>
          <p:cNvSpPr txBox="1"/>
          <p:nvPr/>
        </p:nvSpPr>
        <p:spPr>
          <a:xfrm>
            <a:off x="838198" y="2404675"/>
            <a:ext cx="21146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作業03-Class</a:t>
            </a:r>
            <a:endParaRPr dirty="0"/>
          </a:p>
        </p:txBody>
      </p:sp>
      <p:sp>
        <p:nvSpPr>
          <p:cNvPr id="198" name="Google Shape;1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7061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Class Book </a:t>
            </a:r>
            <a:r>
              <a:rPr lang="en-US" sz="1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方法說明</a:t>
            </a:r>
            <a:r>
              <a:rPr lang="en-US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18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Book (String </a:t>
            </a:r>
            <a:r>
              <a:rPr lang="en-US" sz="15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NAME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, String </a:t>
            </a:r>
            <a:r>
              <a:rPr lang="en-US" sz="1500" dirty="0" err="1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iSBN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, Vector&lt;String&gt; </a:t>
            </a:r>
            <a:r>
              <a:rPr lang="en-US" sz="1500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CONTENT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)：為</a:t>
            </a:r>
            <a:r>
              <a:rPr lang="zh-TW" alt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建構子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，將</a:t>
            </a:r>
            <a:r>
              <a:rPr lang="en-US" sz="15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NAME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參數存入屬性Name；</a:t>
            </a:r>
            <a:r>
              <a:rPr lang="en-US" sz="1500" dirty="0">
                <a:solidFill>
                  <a:srgbClr val="FFC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iSBN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參數存入屬性ISBN； </a:t>
            </a:r>
            <a:r>
              <a:rPr lang="en-US" sz="1500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CONTENT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參數存入屬性Content</a:t>
            </a: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endParaRPr lang="en-US" sz="1500" dirty="0">
              <a:ea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String 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getName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()：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回傳屬性Name</a:t>
            </a: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endParaRPr lang="en-US" sz="1500" dirty="0">
              <a:ea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String 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getISBN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()：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回傳屬性ISBN</a:t>
            </a: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endParaRPr lang="en-US" sz="1500" dirty="0">
              <a:ea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String 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getContent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( int </a:t>
            </a:r>
            <a:r>
              <a:rPr lang="en-US" sz="15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PAGE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)：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回傳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Content 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屬性中第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PAGE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格的內容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；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如果PAGE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&gt;= 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Content.size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()，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則回傳「Error」字串</a:t>
            </a: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SzPts val="1600"/>
              <a:buFont typeface="Calibri"/>
              <a:buAutoNum type="arabicPeriod"/>
            </a:pP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void 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addPage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(String </a:t>
            </a:r>
            <a:r>
              <a:rPr lang="en-US" sz="15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SENTENCE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)：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將</a:t>
            </a:r>
            <a:r>
              <a:rPr lang="en-US" sz="15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SENTENCE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加入屬性Content的尾端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500" dirty="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(hint: </a:t>
            </a:r>
            <a:r>
              <a:rPr lang="en-US" sz="1500" dirty="0" err="1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使用Vector的add</a:t>
            </a:r>
            <a:r>
              <a:rPr lang="en-US" sz="1500" dirty="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C++ </a:t>
            </a:r>
            <a:r>
              <a:rPr lang="en-US" altLang="zh-TW" sz="1400" dirty="0" err="1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vector的push_back</a:t>
            </a:r>
            <a:r>
              <a:rPr lang="en-US" sz="1500" dirty="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500" dirty="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作業03-Class</a:t>
            </a:r>
            <a:endParaRPr dirty="0"/>
          </a:p>
        </p:txBody>
      </p:sp>
      <p:graphicFrame>
        <p:nvGraphicFramePr>
          <p:cNvPr id="204" name="Google Shape;204;p4"/>
          <p:cNvGraphicFramePr/>
          <p:nvPr>
            <p:extLst>
              <p:ext uri="{D42A27DB-BD31-4B8C-83A1-F6EECF244321}">
                <p14:modId xmlns:p14="http://schemas.microsoft.com/office/powerpoint/2010/main" val="3469669067"/>
              </p:ext>
            </p:extLst>
          </p:nvPr>
        </p:nvGraphicFramePr>
        <p:xfrm>
          <a:off x="838200" y="2927895"/>
          <a:ext cx="10515575" cy="1727250"/>
        </p:xfrm>
        <a:graphic>
          <a:graphicData uri="http://schemas.openxmlformats.org/drawingml/2006/table">
            <a:tbl>
              <a:tblPr firstRow="1" bandRow="1">
                <a:noFill/>
                <a:tableStyleId>{B5923E8B-54E2-4367-BFC5-044BB6A824C5}</a:tableStyleId>
              </a:tblPr>
              <a:tblGrid>
                <a:gridCol w="5864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名稱</a:t>
                      </a:r>
                      <a:endParaRPr sz="1600"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型態</a:t>
                      </a:r>
                      <a:endParaRPr sz="1600"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存取權限範圍</a:t>
                      </a:r>
                      <a:endParaRPr sz="1600"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1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>
                    <a:solidFill>
                      <a:srgbClr val="C55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BookShelf</a:t>
                      </a: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()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BookShelf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建構子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Shelf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Vector&lt;Book&gt;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private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屬性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JhengHei"/>
                        <a:buNone/>
                      </a:pPr>
                      <a:r>
                        <a:rPr lang="en-US" sz="16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addBook</a:t>
                      </a: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( Book </a:t>
                      </a:r>
                      <a:r>
                        <a:rPr lang="en-US" sz="16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MYBook</a:t>
                      </a: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)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Void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show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BookShelf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()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Void</a:t>
                      </a:r>
                      <a:endParaRPr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public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方法</a:t>
                      </a:r>
                      <a:endParaRPr sz="16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" name="Google Shape;205;p4"/>
          <p:cNvSpPr txBox="1"/>
          <p:nvPr/>
        </p:nvSpPr>
        <p:spPr>
          <a:xfrm>
            <a:off x="838198" y="2269738"/>
            <a:ext cx="28600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2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BookShelf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作業03-Class</a:t>
            </a:r>
            <a:endParaRPr dirty="0"/>
          </a:p>
        </p:txBody>
      </p:sp>
      <p:sp>
        <p:nvSpPr>
          <p:cNvPr id="211" name="Google Shape;211;p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96107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Class </a:t>
            </a:r>
            <a:r>
              <a:rPr lang="en-US" sz="1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BookShelf</a:t>
            </a:r>
            <a:r>
              <a:rPr lang="en-US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8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方法說明</a:t>
            </a:r>
            <a:r>
              <a:rPr lang="en-US" sz="18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18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BookShelf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()</a:t>
            </a:r>
            <a:r>
              <a:rPr lang="en-US" sz="1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為建構子，不做任何事情</a:t>
            </a:r>
            <a:b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lang="en-US" sz="15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void 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addBook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( Book </a:t>
            </a:r>
            <a:r>
              <a:rPr lang="en-US" sz="15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MYBook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)</a:t>
            </a:r>
            <a:r>
              <a:rPr lang="en-US" sz="1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將</a:t>
            </a:r>
            <a:r>
              <a:rPr lang="en-US" sz="15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MYBook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加入屬性Shelf的尾端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1500" dirty="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(hint: </a:t>
            </a:r>
            <a:r>
              <a:rPr lang="en-US" altLang="zh-TW" sz="1500" dirty="0" err="1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使用Vector的add</a:t>
            </a:r>
            <a:r>
              <a:rPr lang="en-US" altLang="zh-TW" sz="1500" dirty="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C++ </a:t>
            </a:r>
            <a:r>
              <a:rPr lang="en-US" altLang="zh-TW" sz="1500" dirty="0" err="1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vector的push_back</a:t>
            </a:r>
            <a:r>
              <a:rPr lang="en-US" altLang="zh-TW" sz="1500" dirty="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br>
              <a:rPr lang="en-US" altLang="zh-TW" sz="1500" dirty="0">
                <a:solidFill>
                  <a:srgbClr val="3A383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lang="en-US" altLang="zh-TW" sz="1500" dirty="0">
              <a:solidFill>
                <a:srgbClr val="3A383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void 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showBookShelf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 ()</a:t>
            </a:r>
            <a:r>
              <a:rPr lang="en-US" sz="15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依序</a:t>
            </a:r>
            <a:r>
              <a:rPr lang="en-US" sz="1500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顯示</a:t>
            </a:r>
            <a:r>
              <a:rPr lang="en-US" sz="15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屬性Shelf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裡面所有Book的書名、ISBN，並在最前面顯示該Book在Shelf中的哪個位子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(位子由0開始計算) (</a:t>
            </a:r>
            <a:r>
              <a:rPr lang="en-US" sz="15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位子、書名、ISBN之間要半形空格，最後換行</a:t>
            </a:r>
            <a:r>
              <a:rPr lang="en-US" sz="15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500" dirty="0"/>
          </a:p>
          <a:p>
            <a:pPr marL="51435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2" name="Google Shape;212;p5"/>
          <p:cNvGrpSpPr/>
          <p:nvPr/>
        </p:nvGrpSpPr>
        <p:grpSpPr>
          <a:xfrm>
            <a:off x="838199" y="4294083"/>
            <a:ext cx="5170296" cy="1799072"/>
            <a:chOff x="925704" y="4900665"/>
            <a:chExt cx="5170296" cy="1799072"/>
          </a:xfrm>
        </p:grpSpPr>
        <p:pic>
          <p:nvPicPr>
            <p:cNvPr id="213" name="Google Shape;213;p5"/>
            <p:cNvPicPr preferRelativeResize="0"/>
            <p:nvPr/>
          </p:nvPicPr>
          <p:blipFill rotWithShape="1">
            <a:blip r:embed="rId3">
              <a:alphaModFix/>
            </a:blip>
            <a:srcRect t="3618" b="-1"/>
            <a:stretch/>
          </p:blipFill>
          <p:spPr>
            <a:xfrm>
              <a:off x="1314881" y="5460022"/>
              <a:ext cx="4781119" cy="1142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5"/>
            <p:cNvSpPr/>
            <p:nvPr/>
          </p:nvSpPr>
          <p:spPr>
            <a:xfrm>
              <a:off x="1248508" y="5345722"/>
              <a:ext cx="268682" cy="135401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 txBox="1"/>
            <p:nvPr/>
          </p:nvSpPr>
          <p:spPr>
            <a:xfrm>
              <a:off x="925704" y="4900665"/>
              <a:ext cx="9048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書在Shelf中第幾格</a:t>
              </a:r>
              <a:endParaRPr sz="1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675365" y="5345722"/>
              <a:ext cx="935950" cy="135401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69490" y="5345722"/>
              <a:ext cx="3235656" cy="135401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1897118" y="5085331"/>
              <a:ext cx="492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書名</a:t>
              </a:r>
              <a:endParaRPr sz="1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19" name="Google Shape;219;p5"/>
            <p:cNvSpPr txBox="1"/>
            <p:nvPr/>
          </p:nvSpPr>
          <p:spPr>
            <a:xfrm>
              <a:off x="4041126" y="5085331"/>
              <a:ext cx="5341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ISBN</a:t>
              </a:r>
              <a:endParaRPr sz="1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作業02-Class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測試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17A8B2-A8D7-4B79-B17F-AAD518C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13" y="1469571"/>
            <a:ext cx="4515146" cy="52186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E54A91-12ED-4A2F-94CE-042203C42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562" y="2826846"/>
            <a:ext cx="2751058" cy="1996613"/>
          </a:xfrm>
          <a:prstGeom prst="rect">
            <a:avLst/>
          </a:prstGeom>
        </p:spPr>
      </p:pic>
      <p:sp>
        <p:nvSpPr>
          <p:cNvPr id="14" name="Google Shape;224;p6">
            <a:extLst>
              <a:ext uri="{FF2B5EF4-FFF2-40B4-BE49-F238E27FC236}">
                <a16:creationId xmlns:a16="http://schemas.microsoft.com/office/drawing/2014/main" id="{51F3CF78-0085-4D45-8AC2-25104C6B9F55}"/>
              </a:ext>
            </a:extLst>
          </p:cNvPr>
          <p:cNvSpPr txBox="1">
            <a:spLocks/>
          </p:cNvSpPr>
          <p:nvPr/>
        </p:nvSpPr>
        <p:spPr>
          <a:xfrm>
            <a:off x="7862087" y="1808253"/>
            <a:ext cx="2925986" cy="13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  <a:buFont typeface="Microsoft JhengHei"/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輸出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作業03 – Java</a:t>
            </a:r>
            <a:endParaRPr dirty="0"/>
          </a:p>
        </p:txBody>
      </p:sp>
      <p:sp>
        <p:nvSpPr>
          <p:cNvPr id="236" name="Google Shape;236;p7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10515600" cy="541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本次作業</a:t>
            </a:r>
            <a:r>
              <a:rPr lang="zh-TW" altLang="en-US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僅需</a:t>
            </a:r>
            <a:r>
              <a:rPr lang="en-US" sz="2400" b="1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繳交</a:t>
            </a:r>
            <a:r>
              <a:rPr lang="en-US" altLang="zh-TW" sz="2400" b="1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</a:t>
            </a:r>
            <a:r>
              <a:rPr lang="en-US" sz="2400" b="1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</a:t>
            </a:r>
            <a:endParaRPr lang="en-US" sz="24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>
              <a:buClrTx/>
              <a:buSzPts val="2400"/>
              <a:buFont typeface="+mj-lt"/>
              <a:buAutoNum type="arabicPeriod"/>
            </a:pP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檔內包含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main</a:t>
            </a:r>
            <a:b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lang="en-US" altLang="zh-TW" sz="24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>
              <a:buClrTx/>
              <a:buSzPts val="2400"/>
              <a:buFont typeface="+mj-lt"/>
              <a:buAutoNum type="arabicPeriod"/>
            </a:pP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只需依照上述規定建立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，不需要修改</a:t>
            </a:r>
            <a:r>
              <a:rPr lang="en-US" altLang="zh-TW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main()</a:t>
            </a:r>
            <a:r>
              <a:rPr lang="zh-TW" altLang="en-US" sz="24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裡的內容</a:t>
            </a:r>
          </a:p>
          <a:p>
            <a:pPr indent="-457200">
              <a:buClrTx/>
              <a:buSzPts val="2400"/>
              <a:buFont typeface="+mj-lt"/>
              <a:buAutoNum type="arabicPeriod"/>
            </a:pPr>
            <a:endParaRPr lang="en-US" altLang="zh-TW" sz="240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indent="-514350">
              <a:buClr>
                <a:srgbClr val="FF0000"/>
              </a:buClr>
              <a:buSzPts val="2400"/>
              <a:buFont typeface="Calibri"/>
              <a:buAutoNum type="arabicPeriod"/>
            </a:pPr>
            <a:endParaRPr lang="en-US" sz="2400" i="1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8F9F80-9DE1-4E56-B275-0C4DA1E1E4A7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繳交內容：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內容包含:</a:t>
            </a:r>
            <a:endParaRPr/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.java檔(這次只交java檔就好，</a:t>
            </a: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無需壓縮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檔案名稱須為  A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 </a:t>
            </a:r>
            <a:endParaRPr sz="28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/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X為第X次練習or作業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 sz="24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為學號</a:t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若有兩題以上需加上對應題號，如A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</a:t>
            </a:r>
            <a:endParaRPr/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928" y="5128637"/>
            <a:ext cx="8154211" cy="42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462</Words>
  <Application>Microsoft Office PowerPoint</Application>
  <PresentationFormat>寬螢幕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Noto Sans Symbols</vt:lpstr>
      <vt:lpstr>微軟正黑體</vt:lpstr>
      <vt:lpstr>Arial</vt:lpstr>
      <vt:lpstr>Calibri</vt:lpstr>
      <vt:lpstr>Rockwell</vt:lpstr>
      <vt:lpstr>木刻字型</vt:lpstr>
      <vt:lpstr>Office 佈景主題</vt:lpstr>
      <vt:lpstr>作業03</vt:lpstr>
      <vt:lpstr>作業03-Class</vt:lpstr>
      <vt:lpstr>作業03-Class</vt:lpstr>
      <vt:lpstr>作業03-Class</vt:lpstr>
      <vt:lpstr>作業03-Class</vt:lpstr>
      <vt:lpstr>作業02-Class 測試</vt:lpstr>
      <vt:lpstr>作業03 – Java</vt:lpstr>
      <vt:lpstr>繳交規範</vt:lpstr>
      <vt:lpstr>繳交內容：</vt:lpstr>
      <vt:lpstr>繳交格式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作業02</dc:title>
  <dc:creator>user</dc:creator>
  <cp:lastModifiedBy>劉起華</cp:lastModifiedBy>
  <cp:revision>12</cp:revision>
  <dcterms:created xsi:type="dcterms:W3CDTF">2019-09-17T05:51:58Z</dcterms:created>
  <dcterms:modified xsi:type="dcterms:W3CDTF">2022-03-02T14:27:19Z</dcterms:modified>
</cp:coreProperties>
</file>