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淵丞 蔡" initials="淵丞" lastIdx="1" clrIdx="0">
    <p:extLst>
      <p:ext uri="{19B8F6BF-5375-455C-9EA6-DF929625EA0E}">
        <p15:presenceInfo xmlns:p15="http://schemas.microsoft.com/office/powerpoint/2012/main" userId="75b82c3cc97166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>
        <p:scale>
          <a:sx n="71" d="100"/>
          <a:sy n="71" d="100"/>
        </p:scale>
        <p:origin x="146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56F5C-2D6E-45E0-B461-FD64BACCA105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4EA3-C793-40CF-822D-79D6AC2A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4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41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46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8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8886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11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38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68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066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9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20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7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1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6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9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0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CC30F3-E21F-4C92-8736-78CDEAFA482F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B6B031-5EA0-43F8-863D-97353CF1B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00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BC28B-D422-FD69-5A61-94C0259F5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9600" dirty="0"/>
              <a:t>問題</a:t>
            </a:r>
            <a:r>
              <a:rPr lang="en-US" altLang="zh-TW" sz="9600" dirty="0"/>
              <a:t>4</a:t>
            </a:r>
            <a:endParaRPr lang="zh-TW" altLang="en-US" sz="9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E92DFA-01C2-8DC1-1644-D643A604D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Fractional knapsack problem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2596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AF5D3-5E04-9767-9E94-5179C120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28CBA-FC59-8C2D-9F16-183A1C16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18049"/>
            <a:ext cx="10353762" cy="603995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Chose the median </a:t>
            </a:r>
            <a:r>
              <a:rPr lang="en-US" altLang="zh-TW" b="1" dirty="0"/>
              <a:t>r</a:t>
            </a:r>
            <a:r>
              <a:rPr lang="en-US" altLang="zh-TW" dirty="0"/>
              <a:t> from </a:t>
            </a:r>
            <a:r>
              <a:rPr lang="en-US" altLang="zh-TW" b="1" dirty="0"/>
              <a:t>R</a:t>
            </a:r>
            <a:r>
              <a:rPr lang="en-US" altLang="zh-TW" dirty="0"/>
              <a:t> (set of v/w ratios)</a:t>
            </a:r>
          </a:p>
          <a:p>
            <a:r>
              <a:rPr lang="en-US" altLang="zh-TW" dirty="0"/>
              <a:t>Determine</a:t>
            </a:r>
          </a:p>
          <a:p>
            <a:pPr lvl="1"/>
            <a:r>
              <a:rPr lang="en-US" altLang="zh-TW" dirty="0"/>
              <a:t>R1 = {v/</a:t>
            </a:r>
            <a:r>
              <a:rPr lang="en-US" altLang="zh-TW" dirty="0" err="1"/>
              <a:t>ws</a:t>
            </a:r>
            <a:r>
              <a:rPr lang="en-US" altLang="zh-TW" dirty="0"/>
              <a:t> that are larger than </a:t>
            </a:r>
            <a:r>
              <a:rPr lang="en-US" altLang="zh-TW" b="1" dirty="0"/>
              <a:t>r</a:t>
            </a:r>
            <a:r>
              <a:rPr lang="en-US" altLang="zh-TW" dirty="0"/>
              <a:t>}, W1 = sum of their weights</a:t>
            </a:r>
          </a:p>
          <a:p>
            <a:pPr lvl="1"/>
            <a:r>
              <a:rPr lang="en-US" altLang="zh-TW" dirty="0"/>
              <a:t>R2 = {v/</a:t>
            </a:r>
            <a:r>
              <a:rPr lang="en-US" altLang="zh-TW" dirty="0" err="1"/>
              <a:t>ws</a:t>
            </a:r>
            <a:r>
              <a:rPr lang="en-US" altLang="zh-TW" dirty="0"/>
              <a:t> that are equal to </a:t>
            </a:r>
            <a:r>
              <a:rPr lang="en-US" altLang="zh-TW" b="1" dirty="0"/>
              <a:t>r</a:t>
            </a:r>
            <a:r>
              <a:rPr lang="en-US" altLang="zh-TW" dirty="0"/>
              <a:t>}, W2 = sum of their weights</a:t>
            </a:r>
            <a:endParaRPr lang="zh-TW" altLang="en-US" dirty="0"/>
          </a:p>
          <a:p>
            <a:pPr lvl="1"/>
            <a:r>
              <a:rPr lang="en-US" altLang="zh-TW" dirty="0"/>
              <a:t>R3 = {v/</a:t>
            </a:r>
            <a:r>
              <a:rPr lang="en-US" altLang="zh-TW" dirty="0" err="1"/>
              <a:t>ws</a:t>
            </a:r>
            <a:r>
              <a:rPr lang="en-US" altLang="zh-TW" dirty="0"/>
              <a:t> that are smaller than </a:t>
            </a:r>
            <a:r>
              <a:rPr lang="en-US" altLang="zh-TW" b="1" dirty="0"/>
              <a:t>r</a:t>
            </a:r>
            <a:r>
              <a:rPr lang="en-US" altLang="zh-TW" dirty="0"/>
              <a:t>}, W3 = sum of their weights</a:t>
            </a:r>
          </a:p>
          <a:p>
            <a:r>
              <a:rPr lang="en-US" altLang="zh-TW" dirty="0"/>
              <a:t>If W1 &gt; W</a:t>
            </a:r>
          </a:p>
          <a:p>
            <a:pPr lvl="1"/>
            <a:r>
              <a:rPr lang="en-US" altLang="zh-TW" dirty="0"/>
              <a:t>Recurse on R1</a:t>
            </a:r>
          </a:p>
          <a:p>
            <a:r>
              <a:rPr lang="en-US" altLang="zh-TW" dirty="0"/>
              <a:t>Else</a:t>
            </a:r>
          </a:p>
          <a:p>
            <a:pPr lvl="1"/>
            <a:r>
              <a:rPr lang="en-US" altLang="zh-TW" dirty="0"/>
              <a:t>While (knapsack isn’t full and R2 is not empty)</a:t>
            </a:r>
          </a:p>
          <a:p>
            <a:pPr lvl="2"/>
            <a:r>
              <a:rPr lang="en-US" altLang="zh-TW" dirty="0"/>
              <a:t>Add items from R2</a:t>
            </a:r>
          </a:p>
          <a:p>
            <a:pPr lvl="1"/>
            <a:r>
              <a:rPr lang="en-US" altLang="zh-TW" dirty="0"/>
              <a:t>If (knapsack gets full)</a:t>
            </a:r>
          </a:p>
          <a:p>
            <a:pPr lvl="2"/>
            <a:r>
              <a:rPr lang="en-US" altLang="zh-TW" dirty="0"/>
              <a:t>Return items in R1 and those just added from R2</a:t>
            </a:r>
          </a:p>
          <a:p>
            <a:pPr lvl="1"/>
            <a:r>
              <a:rPr lang="en-US" altLang="zh-TW" dirty="0"/>
              <a:t>Else </a:t>
            </a:r>
          </a:p>
          <a:p>
            <a:pPr lvl="2"/>
            <a:r>
              <a:rPr lang="en-US" altLang="zh-TW" dirty="0"/>
              <a:t>Reduce W by W1+W2</a:t>
            </a:r>
          </a:p>
          <a:p>
            <a:pPr lvl="2"/>
            <a:r>
              <a:rPr lang="en-US" altLang="zh-TW" dirty="0"/>
              <a:t>Recurse on R3 and return items in R1 and R2</a:t>
            </a:r>
          </a:p>
          <a:p>
            <a:pPr lvl="2"/>
            <a:r>
              <a:rPr lang="en-US" altLang="zh-TW" dirty="0"/>
              <a:t>Add items returned from recursive call</a:t>
            </a:r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094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9B129-CCCC-E212-F7C8-0B57477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Exercises 15.2-6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9AF838-4070-0D80-2BA0-F440B074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b="0" i="0" dirty="0">
                <a:effectLst/>
                <a:latin typeface="Arial" panose="020B0604020202020204" pitchFamily="34" charset="0"/>
              </a:rPr>
              <a:t>Show how to solve the fractional knapsack problem in O(n) time.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012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26B3B-550C-70B1-5654-A37DEBCA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Fractional knapsack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B22450-4723-CDE3-D170-ACFDBAE4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給定</a:t>
            </a:r>
            <a:r>
              <a:rPr lang="en-US" altLang="zh-TW" sz="3600" dirty="0"/>
              <a:t>n</a:t>
            </a:r>
            <a:r>
              <a:rPr lang="zh-TW" altLang="en-US" sz="3600" dirty="0"/>
              <a:t>個不同物品，每個物品都有其重量</a:t>
            </a:r>
            <a:r>
              <a:rPr lang="en-US" altLang="zh-TW" sz="3600" dirty="0"/>
              <a:t>(weight)</a:t>
            </a:r>
            <a:r>
              <a:rPr lang="zh-TW" altLang="en-US" sz="3600" dirty="0"/>
              <a:t>、價值</a:t>
            </a:r>
            <a:r>
              <a:rPr lang="en-US" altLang="zh-TW" sz="3600" dirty="0"/>
              <a:t>(value)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r>
              <a:rPr lang="zh-TW" altLang="en-US" sz="3600" dirty="0"/>
              <a:t>現有一背包，其最大承重量</a:t>
            </a:r>
            <a:r>
              <a:rPr lang="en-US" altLang="zh-TW" sz="3600" dirty="0"/>
              <a:t>W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r>
              <a:rPr lang="zh-TW" altLang="en-US" sz="3600" dirty="0"/>
              <a:t>問題</a:t>
            </a:r>
            <a:r>
              <a:rPr lang="en-US" altLang="zh-TW" sz="3600" dirty="0"/>
              <a:t>:</a:t>
            </a:r>
            <a:r>
              <a:rPr lang="zh-TW" altLang="en-US" sz="3600" dirty="0"/>
              <a:t> 要將哪些物品放入背包才能讓背包不超重又能有最大價值</a:t>
            </a:r>
            <a:r>
              <a:rPr lang="en-US" altLang="zh-TW" sz="3600" dirty="0"/>
              <a:t>?</a:t>
            </a:r>
          </a:p>
          <a:p>
            <a:r>
              <a:rPr lang="en-US" altLang="zh-TW" sz="3600" dirty="0"/>
              <a:t>(</a:t>
            </a:r>
            <a:r>
              <a:rPr lang="zh-TW" altLang="en-US" sz="3600" dirty="0"/>
              <a:t>物品可以只取其一部分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0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B9B2E-A28B-3922-8C6F-C8C941999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461A810-2501-9DF4-9873-649C7F3C1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00305"/>
              </p:ext>
            </p:extLst>
          </p:nvPr>
        </p:nvGraphicFramePr>
        <p:xfrm>
          <a:off x="914400" y="1731962"/>
          <a:ext cx="10353672" cy="2046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12">
                  <a:extLst>
                    <a:ext uri="{9D8B030D-6E8A-4147-A177-3AD203B41FA5}">
                      <a16:colId xmlns:a16="http://schemas.microsoft.com/office/drawing/2014/main" val="2449473082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53300691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799696625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1613038650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449148019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3647221284"/>
                    </a:ext>
                  </a:extLst>
                </a:gridCol>
              </a:tblGrid>
              <a:tr h="682131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Items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i="0" dirty="0"/>
                        <a:t>d</a:t>
                      </a:r>
                      <a:endParaRPr lang="zh-TW" alt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e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5944"/>
                  </a:ext>
                </a:extLst>
              </a:tr>
              <a:tr h="682131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8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058220"/>
                  </a:ext>
                </a:extLst>
              </a:tr>
              <a:tr h="682131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Weight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125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22E2EF8-9FA9-5016-0AEE-7AF3AEB7703C}"/>
              </a:ext>
            </a:extLst>
          </p:cNvPr>
          <p:cNvSpPr txBox="1"/>
          <p:nvPr/>
        </p:nvSpPr>
        <p:spPr>
          <a:xfrm>
            <a:off x="1572322" y="4449337"/>
            <a:ext cx="5564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/>
              <a:t>W(capacity):</a:t>
            </a:r>
            <a:r>
              <a:rPr lang="zh-TW" altLang="en-US" sz="5400" dirty="0"/>
              <a:t> </a:t>
            </a:r>
            <a:r>
              <a:rPr lang="en-US" altLang="zh-TW" sz="5400" dirty="0"/>
              <a:t>8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5259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8646C-A317-8EB0-6599-454B48E13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A9589-9D3F-6620-1B01-4513EEF5C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將每個物品的價值</a:t>
            </a:r>
            <a:r>
              <a:rPr lang="en-US" altLang="zh-TW" sz="4400" dirty="0"/>
              <a:t>(v)</a:t>
            </a:r>
            <a:r>
              <a:rPr lang="zh-TW" altLang="en-US" sz="4400" dirty="0"/>
              <a:t>除以其權重</a:t>
            </a:r>
            <a:r>
              <a:rPr lang="en-US" altLang="zh-TW" sz="4400" dirty="0"/>
              <a:t>(w)</a:t>
            </a:r>
          </a:p>
          <a:p>
            <a:r>
              <a:rPr lang="zh-TW" altLang="en-US" sz="4400" dirty="0"/>
              <a:t>依序挑選值權</a:t>
            </a:r>
            <a:r>
              <a:rPr lang="en-US" altLang="zh-TW" sz="4400" dirty="0"/>
              <a:t>(v/w)</a:t>
            </a:r>
            <a:r>
              <a:rPr lang="zh-TW" altLang="en-US" sz="4400" dirty="0"/>
              <a:t>比最高的物品直到背包裝不下</a:t>
            </a:r>
          </a:p>
        </p:txBody>
      </p:sp>
    </p:spTree>
    <p:extLst>
      <p:ext uri="{BB962C8B-B14F-4D97-AF65-F5344CB8AC3E}">
        <p14:creationId xmlns:p14="http://schemas.microsoft.com/office/powerpoint/2010/main" val="5450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8853D-09BB-8D87-10FF-1CDBC35D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3FF55DB-9170-7FE6-C47B-392C7CEBB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73135"/>
              </p:ext>
            </p:extLst>
          </p:nvPr>
        </p:nvGraphicFramePr>
        <p:xfrm>
          <a:off x="914400" y="1731963"/>
          <a:ext cx="10353675" cy="249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27155135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83651827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462588422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025017004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4598054"/>
                    </a:ext>
                  </a:extLst>
                </a:gridCol>
              </a:tblGrid>
              <a:tr h="623587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Items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a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b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c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i="0" dirty="0"/>
                        <a:t>d</a:t>
                      </a:r>
                      <a:endParaRPr lang="zh-TW" altLang="en-US" sz="3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611156"/>
                  </a:ext>
                </a:extLst>
              </a:tr>
              <a:tr h="623587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Value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7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8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836207"/>
                  </a:ext>
                </a:extLst>
              </a:tr>
              <a:tr h="623587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Weight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2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5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809594"/>
                  </a:ext>
                </a:extLst>
              </a:tr>
              <a:tr h="623587"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v/w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4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1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2.3</a:t>
                      </a:r>
                      <a:endParaRPr lang="zh-TW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/>
                        <a:t>1.6</a:t>
                      </a:r>
                      <a:endParaRPr lang="zh-TW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55670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8549E87-4FFB-9B43-4563-E3724D17EF32}"/>
              </a:ext>
            </a:extLst>
          </p:cNvPr>
          <p:cNvSpPr txBox="1"/>
          <p:nvPr/>
        </p:nvSpPr>
        <p:spPr>
          <a:xfrm>
            <a:off x="913795" y="4226310"/>
            <a:ext cx="9211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1. Take item </a:t>
            </a:r>
            <a:r>
              <a:rPr lang="en-US" altLang="zh-TW" sz="3600" b="1" dirty="0"/>
              <a:t>a</a:t>
            </a:r>
            <a:r>
              <a:rPr lang="en-US" altLang="zh-TW" sz="3600" dirty="0"/>
              <a:t>, space left: 7</a:t>
            </a:r>
          </a:p>
          <a:p>
            <a:r>
              <a:rPr lang="en-US" altLang="zh-TW" sz="3600" dirty="0"/>
              <a:t>2. Take item </a:t>
            </a:r>
            <a:r>
              <a:rPr lang="en-US" altLang="zh-TW" sz="3600" b="1" dirty="0"/>
              <a:t>c</a:t>
            </a:r>
            <a:r>
              <a:rPr lang="en-US" altLang="zh-TW" sz="3600" dirty="0"/>
              <a:t>, space left: 4</a:t>
            </a:r>
          </a:p>
          <a:p>
            <a:r>
              <a:rPr lang="en-US" altLang="zh-TW" sz="3600" dirty="0"/>
              <a:t>3. Take 4/5 of item d , space left: 0</a:t>
            </a:r>
          </a:p>
          <a:p>
            <a:r>
              <a:rPr lang="en-US" altLang="zh-TW" sz="3600" dirty="0"/>
              <a:t>4. Item taken: a, c, 4/5d. Total value: 17.4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178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45B2D-F619-4B3C-59E9-25BEC059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801F0-64B6-EA48-ED43-49EDB4F6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The time taking step is the sorting of all items in decreasing order of their v/w ratio.</a:t>
            </a:r>
          </a:p>
          <a:p>
            <a:r>
              <a:rPr lang="en-US" altLang="zh-TW" sz="4400" dirty="0"/>
              <a:t>The average time complexity of </a:t>
            </a:r>
            <a:r>
              <a:rPr lang="en-US" altLang="zh-TW" sz="4400" dirty="0" err="1"/>
              <a:t>QuickSort</a:t>
            </a:r>
            <a:r>
              <a:rPr lang="en-US" altLang="zh-TW" sz="4400" dirty="0"/>
              <a:t> is O(</a:t>
            </a:r>
            <a:r>
              <a:rPr lang="en-US" altLang="zh-TW" sz="4400" dirty="0" err="1"/>
              <a:t>nlogn</a:t>
            </a:r>
            <a:r>
              <a:rPr lang="en-US" altLang="zh-TW" sz="4400" dirty="0"/>
              <a:t>).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5185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9E7A65-328D-FAE4-9A5B-A7AC7C4D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QuickSelect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2EC8E-FD01-D9AF-2DD7-B3199111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Based on </a:t>
            </a:r>
            <a:r>
              <a:rPr lang="en-US" altLang="zh-TW" sz="4400" dirty="0" err="1"/>
              <a:t>QuickSort</a:t>
            </a:r>
            <a:r>
              <a:rPr lang="en-US" altLang="zh-TW" sz="4400" dirty="0"/>
              <a:t>, but doesn’t need to sort the entire array.</a:t>
            </a:r>
          </a:p>
          <a:p>
            <a:r>
              <a:rPr lang="en-US" altLang="zh-TW" sz="4400" dirty="0"/>
              <a:t>Time complexity: O(n)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762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A82E-78E1-3338-38B8-C823829F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complexity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9A13A2-CAA3-238A-4E69-94E7612E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dirty="0"/>
              <a:t>Find the median item from {v/</a:t>
            </a:r>
            <a:r>
              <a:rPr lang="en-US" altLang="zh-TW" sz="2800" dirty="0" err="1"/>
              <a:t>ws</a:t>
            </a:r>
            <a:r>
              <a:rPr lang="en-US" altLang="zh-TW" sz="2800" dirty="0"/>
              <a:t>}  (O(n))</a:t>
            </a:r>
          </a:p>
          <a:p>
            <a:r>
              <a:rPr lang="en-US" altLang="zh-TW" sz="2800" dirty="0"/>
              <a:t>See if you can fill the knapsack with items that are more valuable than the median  (O(n))</a:t>
            </a:r>
          </a:p>
          <a:p>
            <a:r>
              <a:rPr lang="en-US" altLang="zh-TW" sz="2800" dirty="0"/>
              <a:t>If you can, do so and recursively solve the problem for the n/2 items of lower value given that you’ve already filled the knapsack.</a:t>
            </a:r>
          </a:p>
          <a:p>
            <a:r>
              <a:rPr lang="en-US" altLang="zh-TW" sz="2800" dirty="0"/>
              <a:t>If you can’t, then you can throw out the n/2 items of lower value, and then try to solve the problem again with only the n/2 items of higher value.</a:t>
            </a:r>
          </a:p>
          <a:p>
            <a:r>
              <a:rPr lang="en-US" altLang="zh-TW" sz="2800" dirty="0"/>
              <a:t>T(n) = T(n/2) + O(n) = O(n)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1399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250</TotalTime>
  <Words>524</Words>
  <Application>Microsoft Office PowerPoint</Application>
  <PresentationFormat>寬螢幕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石板</vt:lpstr>
      <vt:lpstr>問題4</vt:lpstr>
      <vt:lpstr>Exercises 15.2-6</vt:lpstr>
      <vt:lpstr>Fractional knapsack problem</vt:lpstr>
      <vt:lpstr>Example</vt:lpstr>
      <vt:lpstr>Solution</vt:lpstr>
      <vt:lpstr>Solution</vt:lpstr>
      <vt:lpstr>Problem</vt:lpstr>
      <vt:lpstr>QuickSelect</vt:lpstr>
      <vt:lpstr>Time complexity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問題4</dc:title>
  <dc:creator>淵丞 蔡</dc:creator>
  <cp:lastModifiedBy>淵丞 蔡</cp:lastModifiedBy>
  <cp:revision>1</cp:revision>
  <dcterms:created xsi:type="dcterms:W3CDTF">2023-04-10T16:42:14Z</dcterms:created>
  <dcterms:modified xsi:type="dcterms:W3CDTF">2023-04-10T20:52:38Z</dcterms:modified>
</cp:coreProperties>
</file>