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h6N9XSENQWOkNCVc0PgUNAK6Iv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p:nvPr>
            <p:ph idx="2" type="pic"/>
          </p:nvPr>
        </p:nvSpPr>
        <p:spPr>
          <a:xfrm>
            <a:off x="3887391" y="987426"/>
            <a:ext cx="4629150" cy="4873625"/>
          </a:xfrm>
          <a:prstGeom prst="rect">
            <a:avLst/>
          </a:prstGeom>
          <a:noFill/>
          <a:ln>
            <a:noFill/>
          </a:ln>
        </p:spPr>
      </p:sp>
      <p:sp>
        <p:nvSpPr>
          <p:cNvPr id="68" name="Google Shape;68;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6000"/>
              <a:buFont typeface="Microsoft JhengHei"/>
              <a:buNone/>
            </a:pPr>
            <a:r>
              <a:rPr lang="en-US">
                <a:latin typeface="Microsoft JhengHei"/>
                <a:ea typeface="Microsoft JhengHei"/>
                <a:cs typeface="Microsoft JhengHei"/>
                <a:sym typeface="Microsoft JhengHei"/>
              </a:rPr>
              <a:t>Assembly Language</a:t>
            </a:r>
            <a:endParaRPr>
              <a:latin typeface="Microsoft JhengHei"/>
              <a:ea typeface="Microsoft JhengHei"/>
              <a:cs typeface="Microsoft JhengHei"/>
              <a:sym typeface="Microsoft JhengHei"/>
            </a:endParaRPr>
          </a:p>
          <a:p>
            <a:pPr indent="0" lvl="0" marL="0" rtl="0" algn="ctr">
              <a:spcBef>
                <a:spcPts val="0"/>
              </a:spcBef>
              <a:spcAft>
                <a:spcPts val="0"/>
              </a:spcAft>
              <a:buClr>
                <a:schemeClr val="dk1"/>
              </a:buClr>
              <a:buSzPts val="6000"/>
              <a:buFont typeface="Microsoft JhengHei"/>
              <a:buNone/>
            </a:pPr>
            <a:r>
              <a:rPr lang="en-US">
                <a:latin typeface="Microsoft JhengHei"/>
                <a:ea typeface="Microsoft JhengHei"/>
                <a:cs typeface="Microsoft JhengHei"/>
                <a:sym typeface="Microsoft JhengHei"/>
              </a:rPr>
              <a:t>Lab 5</a:t>
            </a:r>
            <a:endParaRPr>
              <a:latin typeface="Microsoft JhengHei"/>
              <a:ea typeface="Microsoft JhengHei"/>
              <a:cs typeface="Microsoft JhengHei"/>
              <a:sym typeface="Microsoft JhengHei"/>
            </a:endParaRPr>
          </a:p>
        </p:txBody>
      </p:sp>
      <p:sp>
        <p:nvSpPr>
          <p:cNvPr id="89" name="Google Shape;89;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2022/10/17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Objectives</a:t>
            </a:r>
            <a:endParaRPr/>
          </a:p>
        </p:txBody>
      </p:sp>
      <p:cxnSp>
        <p:nvCxnSpPr>
          <p:cNvPr id="95" name="Google Shape;95;p2"/>
          <p:cNvCxnSpPr/>
          <p:nvPr/>
        </p:nvCxnSpPr>
        <p:spPr>
          <a:xfrm flipH="1" rot="10800000">
            <a:off x="411892" y="1474574"/>
            <a:ext cx="8311978" cy="8238"/>
          </a:xfrm>
          <a:prstGeom prst="straightConnector1">
            <a:avLst/>
          </a:prstGeom>
          <a:noFill/>
          <a:ln cap="flat" cmpd="sng" w="9525">
            <a:solidFill>
              <a:schemeClr val="accent1"/>
            </a:solidFill>
            <a:prstDash val="solid"/>
            <a:miter lim="800000"/>
            <a:headEnd len="sm" w="sm" type="none"/>
            <a:tailEnd len="sm" w="sm" type="none"/>
          </a:ln>
        </p:spPr>
      </p:cxnSp>
      <p:sp>
        <p:nvSpPr>
          <p:cNvPr id="96" name="Google Shape;96;p2"/>
          <p:cNvSpPr txBox="1"/>
          <p:nvPr/>
        </p:nvSpPr>
        <p:spPr>
          <a:xfrm>
            <a:off x="679881" y="1482812"/>
            <a:ext cx="7776000" cy="532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b="1" lang="en-US" sz="1700">
                <a:solidFill>
                  <a:schemeClr val="dk1"/>
                </a:solidFill>
                <a:latin typeface="Microsoft JhengHei"/>
                <a:ea typeface="Microsoft JhengHei"/>
                <a:cs typeface="Microsoft JhengHei"/>
                <a:sym typeface="Microsoft JhengHei"/>
              </a:rPr>
              <a:t>Compare the numbers of myID and myID2. If they are equal, the result will become A. If the number of myID &gt; the number of myID2, the result will become B. If the number of myID &lt; the number of myID2, the result will become C.</a:t>
            </a:r>
            <a:endParaRPr b="1" sz="17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Clr>
                <a:schemeClr val="dk1"/>
              </a:buClr>
              <a:buSzPts val="1100"/>
              <a:buFont typeface="Arial"/>
              <a:buNone/>
            </a:pPr>
            <a:r>
              <a:rPr b="1" lang="en-US" sz="1700">
                <a:solidFill>
                  <a:schemeClr val="dk1"/>
                </a:solidFill>
                <a:latin typeface="Microsoft JhengHei"/>
                <a:ea typeface="Microsoft JhengHei"/>
                <a:cs typeface="Microsoft JhengHei"/>
                <a:sym typeface="Microsoft JhengHei"/>
              </a:rPr>
              <a:t>example:</a:t>
            </a:r>
            <a:endParaRPr b="1" sz="17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en-US" sz="1700">
                <a:solidFill>
                  <a:srgbClr val="FF0000"/>
                </a:solidFill>
                <a:latin typeface="Calibri"/>
                <a:ea typeface="Calibri"/>
                <a:cs typeface="Calibri"/>
                <a:sym typeface="Calibri"/>
              </a:rPr>
              <a:t>myID = 103522087       myID2 = 103522112</a:t>
            </a:r>
            <a:endParaRPr sz="1700">
              <a:solidFill>
                <a:srgbClr val="FF0000"/>
              </a:solidFill>
              <a:latin typeface="Calibri"/>
              <a:ea typeface="Calibri"/>
              <a:cs typeface="Calibri"/>
              <a:sym typeface="Calibri"/>
            </a:endParaRPr>
          </a:p>
          <a:p>
            <a:pPr indent="0" lvl="0" marL="0" marR="0" rtl="0" algn="l">
              <a:spcBef>
                <a:spcPts val="0"/>
              </a:spcBef>
              <a:spcAft>
                <a:spcPts val="0"/>
              </a:spcAft>
              <a:buNone/>
            </a:pPr>
            <a:r>
              <a:rPr lang="en-US" sz="1700">
                <a:solidFill>
                  <a:srgbClr val="FF0000"/>
                </a:solidFill>
                <a:latin typeface="Calibri"/>
                <a:ea typeface="Calibri"/>
                <a:cs typeface="Calibri"/>
                <a:sym typeface="Calibri"/>
              </a:rPr>
              <a:t>result = " AAAAAACBB“</a:t>
            </a:r>
            <a:endParaRPr sz="1300"/>
          </a:p>
          <a:p>
            <a:pPr indent="0" lvl="0" marL="0" marR="0" rtl="0" algn="l">
              <a:spcBef>
                <a:spcPts val="0"/>
              </a:spcBef>
              <a:spcAft>
                <a:spcPts val="0"/>
              </a:spcAft>
              <a:buNone/>
            </a:pPr>
            <a:r>
              <a:t/>
            </a:r>
            <a:endParaRPr sz="17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en-US" sz="1700">
                <a:solidFill>
                  <a:schemeClr val="dk1"/>
                </a:solidFill>
                <a:latin typeface="Calibri"/>
                <a:ea typeface="Calibri"/>
                <a:cs typeface="Calibri"/>
                <a:sym typeface="Calibri"/>
              </a:rPr>
              <a:t>.data</a:t>
            </a:r>
            <a:endParaRPr sz="1700">
              <a:solidFill>
                <a:schemeClr val="dk1"/>
              </a:solidFill>
              <a:latin typeface="Calibri"/>
              <a:ea typeface="Calibri"/>
              <a:cs typeface="Calibri"/>
              <a:sym typeface="Calibri"/>
            </a:endParaRPr>
          </a:p>
          <a:p>
            <a:pPr indent="0" lvl="0" marL="0" marR="0" rtl="0" algn="l">
              <a:spcBef>
                <a:spcPts val="0"/>
              </a:spcBef>
              <a:spcAft>
                <a:spcPts val="0"/>
              </a:spcAft>
              <a:buNone/>
            </a:pPr>
            <a:r>
              <a:rPr lang="en-US" sz="1700">
                <a:solidFill>
                  <a:schemeClr val="dk1"/>
                </a:solidFill>
                <a:latin typeface="Calibri"/>
                <a:ea typeface="Calibri"/>
                <a:cs typeface="Calibri"/>
                <a:sym typeface="Calibri"/>
              </a:rPr>
              <a:t>myID byte "_______"  </a:t>
            </a:r>
            <a:r>
              <a:rPr b="1" lang="en-US" sz="1700">
                <a:solidFill>
                  <a:schemeClr val="dk1"/>
                </a:solidFill>
                <a:latin typeface="Microsoft JhengHei"/>
                <a:ea typeface="Microsoft JhengHei"/>
                <a:cs typeface="Microsoft JhengHei"/>
                <a:sym typeface="Microsoft JhengHei"/>
              </a:rPr>
              <a:t>; </a:t>
            </a:r>
            <a:r>
              <a:rPr b="1" lang="en-US" sz="1700">
                <a:solidFill>
                  <a:schemeClr val="dk1"/>
                </a:solidFill>
                <a:latin typeface="Microsoft JhengHei"/>
                <a:ea typeface="Microsoft JhengHei"/>
                <a:cs typeface="Microsoft JhengHei"/>
                <a:sym typeface="Microsoft JhengHei"/>
              </a:rPr>
              <a:t>Team leader student ID</a:t>
            </a:r>
            <a:endParaRPr sz="1300"/>
          </a:p>
          <a:p>
            <a:pPr indent="0" lvl="0" marL="0" marR="0" rtl="0" algn="l">
              <a:spcBef>
                <a:spcPts val="0"/>
              </a:spcBef>
              <a:spcAft>
                <a:spcPts val="0"/>
              </a:spcAft>
              <a:buNone/>
            </a:pPr>
            <a:r>
              <a:rPr lang="en-US" sz="1700">
                <a:solidFill>
                  <a:schemeClr val="dk1"/>
                </a:solidFill>
                <a:latin typeface="Calibri"/>
                <a:ea typeface="Calibri"/>
                <a:cs typeface="Calibri"/>
                <a:sym typeface="Calibri"/>
              </a:rPr>
              <a:t>myID2 byte "_______" </a:t>
            </a:r>
            <a:r>
              <a:rPr b="1" lang="en-US" sz="1700">
                <a:solidFill>
                  <a:schemeClr val="dk1"/>
                </a:solidFill>
                <a:latin typeface="Microsoft JhengHei"/>
                <a:ea typeface="Microsoft JhengHei"/>
                <a:cs typeface="Microsoft JhengHei"/>
                <a:sym typeface="Microsoft JhengHei"/>
              </a:rPr>
              <a:t>; </a:t>
            </a:r>
            <a:r>
              <a:rPr b="1" lang="en-US" sz="1700">
                <a:solidFill>
                  <a:schemeClr val="dk1"/>
                </a:solidFill>
                <a:latin typeface="Microsoft JhengHei"/>
                <a:ea typeface="Microsoft JhengHei"/>
                <a:cs typeface="Microsoft JhengHei"/>
                <a:sym typeface="Microsoft JhengHei"/>
              </a:rPr>
              <a:t>Team member student ID</a:t>
            </a:r>
            <a:endParaRPr sz="1300"/>
          </a:p>
          <a:p>
            <a:pPr indent="0" lvl="0" marL="0" marR="0" rtl="0" algn="l">
              <a:spcBef>
                <a:spcPts val="0"/>
              </a:spcBef>
              <a:spcAft>
                <a:spcPts val="0"/>
              </a:spcAft>
              <a:buNone/>
            </a:pPr>
            <a:r>
              <a:rPr lang="en-US" sz="1700">
                <a:solidFill>
                  <a:schemeClr val="dk1"/>
                </a:solidFill>
                <a:latin typeface="Calibri"/>
                <a:ea typeface="Calibri"/>
                <a:cs typeface="Calibri"/>
                <a:sym typeface="Calibri"/>
              </a:rPr>
              <a:t>size_ID = _______     </a:t>
            </a:r>
            <a:r>
              <a:rPr b="1" lang="en-US" sz="1700">
                <a:solidFill>
                  <a:schemeClr val="dk1"/>
                </a:solidFill>
                <a:latin typeface="Microsoft JhengHei"/>
                <a:ea typeface="Microsoft JhengHei"/>
                <a:cs typeface="Microsoft JhengHei"/>
                <a:sym typeface="Microsoft JhengHei"/>
              </a:rPr>
              <a:t>; </a:t>
            </a:r>
            <a:r>
              <a:rPr b="1" lang="en-US" sz="1700">
                <a:solidFill>
                  <a:schemeClr val="dk1"/>
                </a:solidFill>
                <a:latin typeface="Microsoft JhengHei"/>
                <a:ea typeface="Microsoft JhengHei"/>
                <a:cs typeface="Microsoft JhengHei"/>
                <a:sym typeface="Microsoft JhengHei"/>
              </a:rPr>
              <a:t>size_ID indicates the length of myID</a:t>
            </a:r>
            <a:endParaRPr sz="1300"/>
          </a:p>
          <a:p>
            <a:pPr indent="0" lvl="0" marL="0" marR="0" rtl="0" algn="l">
              <a:spcBef>
                <a:spcPts val="0"/>
              </a:spcBef>
              <a:spcAft>
                <a:spcPts val="0"/>
              </a:spcAft>
              <a:buNone/>
            </a:pPr>
            <a:r>
              <a:rPr lang="en-US" sz="1700">
                <a:solidFill>
                  <a:schemeClr val="dk1"/>
                </a:solidFill>
                <a:latin typeface="Calibri"/>
                <a:ea typeface="Calibri"/>
                <a:cs typeface="Calibri"/>
                <a:sym typeface="Calibri"/>
              </a:rPr>
              <a:t>result byte 9 DUP(?)  </a:t>
            </a:r>
            <a:r>
              <a:rPr b="1" lang="en-US" sz="1700">
                <a:solidFill>
                  <a:schemeClr val="dk1"/>
                </a:solidFill>
                <a:latin typeface="Microsoft JhengHei"/>
                <a:ea typeface="Microsoft JhengHei"/>
                <a:cs typeface="Microsoft JhengHei"/>
                <a:sym typeface="Microsoft JhengHei"/>
              </a:rPr>
              <a:t>; save the result</a:t>
            </a:r>
            <a:endParaRPr b="1" sz="17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l">
              <a:spcBef>
                <a:spcPts val="0"/>
              </a:spcBef>
              <a:spcAft>
                <a:spcPts val="0"/>
              </a:spcAft>
              <a:buNone/>
            </a:pPr>
            <a:r>
              <a:rPr lang="en-US" sz="1700">
                <a:solidFill>
                  <a:schemeClr val="dk1"/>
                </a:solidFill>
                <a:latin typeface="Calibri"/>
                <a:ea typeface="Calibri"/>
                <a:cs typeface="Calibri"/>
                <a:sym typeface="Calibri"/>
              </a:rPr>
              <a:t>.code</a:t>
            </a:r>
            <a:endParaRPr sz="1700">
              <a:solidFill>
                <a:schemeClr val="dk1"/>
              </a:solidFill>
              <a:latin typeface="Calibri"/>
              <a:ea typeface="Calibri"/>
              <a:cs typeface="Calibri"/>
              <a:sym typeface="Calibri"/>
            </a:endParaRPr>
          </a:p>
          <a:p>
            <a:pPr indent="0" lvl="0" marL="0" marR="0" rtl="0" algn="l">
              <a:spcBef>
                <a:spcPts val="0"/>
              </a:spcBef>
              <a:spcAft>
                <a:spcPts val="0"/>
              </a:spcAft>
              <a:buNone/>
            </a:pPr>
            <a:r>
              <a:rPr lang="en-US" sz="1700">
                <a:solidFill>
                  <a:schemeClr val="dk1"/>
                </a:solidFill>
                <a:latin typeface="Calibri"/>
                <a:ea typeface="Calibri"/>
                <a:cs typeface="Calibri"/>
                <a:sym typeface="Calibri"/>
              </a:rPr>
              <a:t>main PROC</a:t>
            </a:r>
            <a:endParaRPr sz="1700">
              <a:solidFill>
                <a:schemeClr val="dk1"/>
              </a:solidFill>
              <a:latin typeface="Calibri"/>
              <a:ea typeface="Calibri"/>
              <a:cs typeface="Calibri"/>
              <a:sym typeface="Calibri"/>
            </a:endParaRPr>
          </a:p>
          <a:p>
            <a:pPr indent="0" lvl="0" marL="0" marR="0" rtl="0" algn="l">
              <a:spcBef>
                <a:spcPts val="0"/>
              </a:spcBef>
              <a:spcAft>
                <a:spcPts val="0"/>
              </a:spcAft>
              <a:buNone/>
            </a:pPr>
            <a:r>
              <a:rPr lang="en-US" sz="1700">
                <a:solidFill>
                  <a:schemeClr val="dk1"/>
                </a:solidFill>
                <a:latin typeface="Calibri"/>
                <a:ea typeface="Calibri"/>
                <a:cs typeface="Calibri"/>
                <a:sym typeface="Calibri"/>
              </a:rPr>
              <a:t>	</a:t>
            </a:r>
            <a:r>
              <a:rPr lang="en-US" sz="1700">
                <a:solidFill>
                  <a:srgbClr val="FF0000"/>
                </a:solidFill>
                <a:latin typeface="Calibri"/>
                <a:ea typeface="Calibri"/>
                <a:cs typeface="Calibri"/>
                <a:sym typeface="Calibri"/>
              </a:rPr>
              <a:t>[do something...]</a:t>
            </a:r>
            <a:endParaRPr sz="1700">
              <a:solidFill>
                <a:srgbClr val="FF0000"/>
              </a:solidFill>
              <a:latin typeface="Calibri"/>
              <a:ea typeface="Calibri"/>
              <a:cs typeface="Calibri"/>
              <a:sym typeface="Calibri"/>
            </a:endParaRPr>
          </a:p>
          <a:p>
            <a:pPr indent="0" lvl="0" marL="0" marR="0" rtl="0" algn="l">
              <a:spcBef>
                <a:spcPts val="0"/>
              </a:spcBef>
              <a:spcAft>
                <a:spcPts val="0"/>
              </a:spcAft>
              <a:buNone/>
            </a:pPr>
            <a:r>
              <a:rPr lang="en-US" sz="1700">
                <a:solidFill>
                  <a:schemeClr val="dk1"/>
                </a:solidFill>
                <a:latin typeface="Calibri"/>
                <a:ea typeface="Calibri"/>
                <a:cs typeface="Calibri"/>
                <a:sym typeface="Calibri"/>
              </a:rPr>
              <a:t>	exit</a:t>
            </a:r>
            <a:endParaRPr sz="1700">
              <a:solidFill>
                <a:schemeClr val="dk1"/>
              </a:solidFill>
              <a:latin typeface="Calibri"/>
              <a:ea typeface="Calibri"/>
              <a:cs typeface="Calibri"/>
              <a:sym typeface="Calibri"/>
            </a:endParaRPr>
          </a:p>
          <a:p>
            <a:pPr indent="0" lvl="0" marL="0" marR="0" rtl="0" algn="l">
              <a:spcBef>
                <a:spcPts val="0"/>
              </a:spcBef>
              <a:spcAft>
                <a:spcPts val="0"/>
              </a:spcAft>
              <a:buNone/>
            </a:pPr>
            <a:r>
              <a:rPr lang="en-US" sz="1700">
                <a:solidFill>
                  <a:schemeClr val="dk1"/>
                </a:solidFill>
                <a:latin typeface="Calibri"/>
                <a:ea typeface="Calibri"/>
                <a:cs typeface="Calibri"/>
                <a:sym typeface="Calibri"/>
              </a:rPr>
              <a:t>main ENDP</a:t>
            </a:r>
            <a:endParaRPr sz="1700">
              <a:solidFill>
                <a:schemeClr val="dk1"/>
              </a:solidFill>
              <a:latin typeface="Calibri"/>
              <a:ea typeface="Calibri"/>
              <a:cs typeface="Calibri"/>
              <a:sym typeface="Calibri"/>
            </a:endParaRPr>
          </a:p>
          <a:p>
            <a:pPr indent="0" lvl="0" marL="0" marR="0" rtl="0" algn="l">
              <a:spcBef>
                <a:spcPts val="0"/>
              </a:spcBef>
              <a:spcAft>
                <a:spcPts val="0"/>
              </a:spcAft>
              <a:buNone/>
            </a:pPr>
            <a:r>
              <a:rPr lang="en-US" sz="1700">
                <a:solidFill>
                  <a:schemeClr val="dk1"/>
                </a:solidFill>
                <a:latin typeface="Calibri"/>
                <a:ea typeface="Calibri"/>
                <a:cs typeface="Calibri"/>
                <a:sym typeface="Calibri"/>
              </a:rPr>
              <a:t>END main</a:t>
            </a:r>
            <a:endParaRPr sz="17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Hint</a:t>
            </a:r>
            <a:endParaRPr>
              <a:latin typeface="Microsoft JhengHei"/>
              <a:ea typeface="Microsoft JhengHei"/>
              <a:cs typeface="Microsoft JhengHei"/>
              <a:sym typeface="Microsoft JhengHei"/>
            </a:endParaRPr>
          </a:p>
        </p:txBody>
      </p:sp>
      <p:cxnSp>
        <p:nvCxnSpPr>
          <p:cNvPr id="102" name="Google Shape;102;p3"/>
          <p:cNvCxnSpPr/>
          <p:nvPr/>
        </p:nvCxnSpPr>
        <p:spPr>
          <a:xfrm flipH="1" rot="10800000">
            <a:off x="411892" y="1474574"/>
            <a:ext cx="8311978" cy="8238"/>
          </a:xfrm>
          <a:prstGeom prst="straightConnector1">
            <a:avLst/>
          </a:prstGeom>
          <a:noFill/>
          <a:ln cap="flat" cmpd="sng" w="9525">
            <a:solidFill>
              <a:schemeClr val="accent1"/>
            </a:solidFill>
            <a:prstDash val="solid"/>
            <a:miter lim="800000"/>
            <a:headEnd len="sm" w="sm" type="none"/>
            <a:tailEnd len="sm" w="sm" type="none"/>
          </a:ln>
        </p:spPr>
      </p:cxnSp>
      <p:sp>
        <p:nvSpPr>
          <p:cNvPr id="103" name="Google Shape;103;p3"/>
          <p:cNvSpPr txBox="1"/>
          <p:nvPr/>
        </p:nvSpPr>
        <p:spPr>
          <a:xfrm>
            <a:off x="679881" y="1690689"/>
            <a:ext cx="7776000" cy="2447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Microsoft JhengHei"/>
                <a:ea typeface="Microsoft JhengHei"/>
                <a:cs typeface="Microsoft JhengHei"/>
                <a:sym typeface="Microsoft JhengHei"/>
              </a:rPr>
              <a:t>When executing the code, if the jump instruction is not executed, the program will continue to execute downward.</a:t>
            </a:r>
            <a:endParaRPr b="1" sz="1800">
              <a:solidFill>
                <a:schemeClr val="dk1"/>
              </a:solidFill>
              <a:latin typeface="Microsoft JhengHei"/>
              <a:ea typeface="Microsoft JhengHei"/>
              <a:cs typeface="Microsoft JhengHei"/>
              <a:sym typeface="Microsoft JhengHei"/>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Microsoft JhengHei"/>
                <a:ea typeface="Microsoft JhengHei"/>
                <a:cs typeface="Microsoft JhengHei"/>
                <a:sym typeface="Microsoft JhengHei"/>
              </a:rPr>
              <a:t>When jump and loop are used together, you must use the jump command carefully. If you execute the jump command in the wrong place and pay attention to the exit position, it may lead to the execution of the wrong line command.</a:t>
            </a:r>
            <a:endParaRPr b="1" sz="18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Program Result</a:t>
            </a:r>
            <a:endParaRPr>
              <a:latin typeface="Microsoft JhengHei"/>
              <a:ea typeface="Microsoft JhengHei"/>
              <a:cs typeface="Microsoft JhengHei"/>
              <a:sym typeface="Microsoft JhengHei"/>
            </a:endParaRPr>
          </a:p>
        </p:txBody>
      </p:sp>
      <p:pic>
        <p:nvPicPr>
          <p:cNvPr id="109" name="Google Shape;109;p4"/>
          <p:cNvPicPr preferRelativeResize="0"/>
          <p:nvPr/>
        </p:nvPicPr>
        <p:blipFill rotWithShape="1">
          <a:blip r:embed="rId3">
            <a:alphaModFix/>
          </a:blip>
          <a:srcRect b="0" l="0" r="0" t="0"/>
          <a:stretch/>
        </p:blipFill>
        <p:spPr>
          <a:xfrm>
            <a:off x="463155" y="1608992"/>
            <a:ext cx="8217690" cy="1943099"/>
          </a:xfrm>
          <a:prstGeom prst="rect">
            <a:avLst/>
          </a:prstGeom>
          <a:noFill/>
          <a:ln>
            <a:noFill/>
          </a:ln>
        </p:spPr>
      </p:pic>
      <p:sp>
        <p:nvSpPr>
          <p:cNvPr id="110" name="Google Shape;110;p4"/>
          <p:cNvSpPr/>
          <p:nvPr/>
        </p:nvSpPr>
        <p:spPr>
          <a:xfrm>
            <a:off x="6523892" y="2286000"/>
            <a:ext cx="1512277" cy="97594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Report</a:t>
            </a:r>
            <a:endParaRPr/>
          </a:p>
        </p:txBody>
      </p:sp>
      <p:sp>
        <p:nvSpPr>
          <p:cNvPr id="116" name="Google Shape;116;p5"/>
          <p:cNvSpPr txBox="1"/>
          <p:nvPr>
            <p:ph idx="1" type="body"/>
          </p:nvPr>
        </p:nvSpPr>
        <p:spPr>
          <a:xfrm>
            <a:off x="628650" y="1690690"/>
            <a:ext cx="7886700" cy="494319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Microsoft JhengHei"/>
                <a:ea typeface="Microsoft JhengHei"/>
                <a:cs typeface="Microsoft JhengHei"/>
                <a:sym typeface="Microsoft JhengHei"/>
              </a:rPr>
              <a:t>Due Date </a:t>
            </a:r>
            <a:r>
              <a:rPr lang="en-US">
                <a:latin typeface="Microsoft JhengHei"/>
                <a:ea typeface="Microsoft JhengHei"/>
                <a:cs typeface="Microsoft JhengHei"/>
                <a:sym typeface="Microsoft JhengHei"/>
              </a:rPr>
              <a:t>(2022/10/18)</a:t>
            </a:r>
            <a:endParaRPr/>
          </a:p>
          <a:p>
            <a:pPr indent="-228600" lvl="0" marL="228600" rtl="0" algn="l">
              <a:lnSpc>
                <a:spcPct val="90000"/>
              </a:lnSpc>
              <a:spcBef>
                <a:spcPts val="1000"/>
              </a:spcBef>
              <a:spcAft>
                <a:spcPts val="0"/>
              </a:spcAft>
              <a:buClr>
                <a:schemeClr val="dk1"/>
              </a:buClr>
              <a:buSzPts val="2800"/>
              <a:buChar char="•"/>
            </a:pPr>
            <a:r>
              <a:rPr lang="en-US">
                <a:latin typeface="Microsoft JhengHei"/>
                <a:ea typeface="Microsoft JhengHei"/>
                <a:cs typeface="Microsoft JhengHei"/>
                <a:sym typeface="Microsoft JhengHei"/>
              </a:rPr>
              <a:t>Before </a:t>
            </a:r>
            <a:r>
              <a:rPr lang="en-US">
                <a:latin typeface="Microsoft JhengHei"/>
                <a:ea typeface="Microsoft JhengHei"/>
                <a:cs typeface="Microsoft JhengHei"/>
                <a:sym typeface="Microsoft JhengHei"/>
              </a:rPr>
              <a:t>12:00</a:t>
            </a:r>
            <a:endParaRPr>
              <a:solidFill>
                <a:srgbClr val="FF0000"/>
              </a:solidFill>
              <a:latin typeface="Microsoft JhengHei"/>
              <a:ea typeface="Microsoft JhengHei"/>
              <a:cs typeface="Microsoft JhengHei"/>
              <a:sym typeface="Microsoft JhengHei"/>
            </a:endParaRPr>
          </a:p>
          <a:p>
            <a:pPr indent="0" lvl="0" marL="457200" rtl="0" algn="l">
              <a:lnSpc>
                <a:spcPct val="90000"/>
              </a:lnSpc>
              <a:spcBef>
                <a:spcPts val="1000"/>
              </a:spcBef>
              <a:spcAft>
                <a:spcPts val="0"/>
              </a:spcAft>
              <a:buNone/>
            </a:pPr>
            <a:r>
              <a:rPr lang="en-US" sz="2200">
                <a:latin typeface="Microsoft JhengHei"/>
                <a:ea typeface="Microsoft JhengHei"/>
                <a:cs typeface="Microsoft JhengHei"/>
                <a:sym typeface="Microsoft JhengHei"/>
              </a:rPr>
              <a:t>If you submit late, please send a letter to the teaching assistant, points will be deducted</a:t>
            </a:r>
            <a:endParaRPr sz="2200">
              <a:latin typeface="Microsoft JhengHei"/>
              <a:ea typeface="Microsoft JhengHei"/>
              <a:cs typeface="Microsoft JhengHei"/>
              <a:sym typeface="Microsoft JhengHei"/>
            </a:endParaRPr>
          </a:p>
          <a:p>
            <a:pPr indent="-228600" lvl="0" marL="228600" marR="0" rtl="0" algn="l">
              <a:lnSpc>
                <a:spcPct val="90000"/>
              </a:lnSpc>
              <a:spcBef>
                <a:spcPts val="1000"/>
              </a:spcBef>
              <a:spcAft>
                <a:spcPts val="0"/>
              </a:spcAft>
              <a:buSzPts val="2800"/>
              <a:buChar char="•"/>
            </a:pPr>
            <a:r>
              <a:rPr lang="en-US">
                <a:latin typeface="Microsoft JhengHei"/>
                <a:ea typeface="Microsoft JhengHei"/>
                <a:cs typeface="Microsoft JhengHei"/>
                <a:sym typeface="Microsoft JhengHei"/>
              </a:rPr>
              <a:t>Group Task</a:t>
            </a:r>
            <a:endParaRPr>
              <a:latin typeface="Microsoft JhengHei"/>
              <a:ea typeface="Microsoft JhengHei"/>
              <a:cs typeface="Microsoft JhengHei"/>
              <a:sym typeface="Microsoft JhengHei"/>
            </a:endParaRPr>
          </a:p>
          <a:p>
            <a:pPr indent="-228600" lvl="0" marL="228600" marR="0" rtl="0" algn="l">
              <a:lnSpc>
                <a:spcPct val="90000"/>
              </a:lnSpc>
              <a:spcBef>
                <a:spcPts val="1000"/>
              </a:spcBef>
              <a:spcAft>
                <a:spcPts val="0"/>
              </a:spcAft>
              <a:buSzPts val="2800"/>
              <a:buChar char="•"/>
            </a:pPr>
            <a:r>
              <a:rPr lang="en-US">
                <a:latin typeface="Microsoft JhengHei"/>
                <a:ea typeface="Microsoft JhengHei"/>
                <a:cs typeface="Microsoft JhengHei"/>
                <a:sym typeface="Microsoft JhengHei"/>
              </a:rPr>
              <a:t>Compress(.zip,.rar) the following file with the name of the group ( e.g. lab5_01.zip)</a:t>
            </a:r>
            <a:endParaRPr>
              <a:latin typeface="Microsoft JhengHei"/>
              <a:ea typeface="Microsoft JhengHei"/>
              <a:cs typeface="Microsoft JhengHei"/>
              <a:sym typeface="Microsoft JhengHei"/>
            </a:endParaRPr>
          </a:p>
          <a:p>
            <a:pPr indent="-228600" lvl="1" marL="685800" rtl="0" algn="l">
              <a:spcBef>
                <a:spcPts val="0"/>
              </a:spcBef>
              <a:spcAft>
                <a:spcPts val="0"/>
              </a:spcAft>
              <a:buSzPts val="1800"/>
              <a:buChar char="•"/>
            </a:pPr>
            <a:r>
              <a:rPr lang="en-US" sz="1900"/>
              <a:t>Code(lab5_01.asm)</a:t>
            </a:r>
            <a:endParaRPr sz="1900"/>
          </a:p>
          <a:p>
            <a:pPr indent="-228600" lvl="1" marL="685800" rtl="0" algn="l">
              <a:spcBef>
                <a:spcPts val="0"/>
              </a:spcBef>
              <a:spcAft>
                <a:spcPts val="0"/>
              </a:spcAft>
              <a:buSzPts val="1800"/>
              <a:buChar char="•"/>
            </a:pPr>
            <a:r>
              <a:rPr lang="en-US" sz="1900"/>
              <a:t>Report(lab5_01.doc or lab5_01.pdf)</a:t>
            </a:r>
            <a:endParaRPr sz="1900"/>
          </a:p>
          <a:p>
            <a:pPr indent="-228600" lvl="2" marL="1143000" rtl="0" algn="l">
              <a:spcBef>
                <a:spcPts val="0"/>
              </a:spcBef>
              <a:spcAft>
                <a:spcPts val="0"/>
              </a:spcAft>
              <a:buSzPts val="1800"/>
              <a:buChar char="✔"/>
            </a:pPr>
            <a:r>
              <a:rPr lang="en-US" sz="1700"/>
              <a:t>Report Title</a:t>
            </a:r>
            <a:endParaRPr sz="1700"/>
          </a:p>
          <a:p>
            <a:pPr indent="-228600" lvl="2" marL="1143000" rtl="0" algn="l">
              <a:spcBef>
                <a:spcPts val="0"/>
              </a:spcBef>
              <a:spcAft>
                <a:spcPts val="0"/>
              </a:spcAft>
              <a:buSzPts val="1800"/>
              <a:buChar char="✔"/>
            </a:pPr>
            <a:r>
              <a:rPr lang="en-US" sz="1700"/>
              <a:t>Group, name, student ID</a:t>
            </a:r>
            <a:endParaRPr sz="1700"/>
          </a:p>
          <a:p>
            <a:pPr indent="-228600" lvl="2" marL="1143000" rtl="0" algn="l">
              <a:spcBef>
                <a:spcPts val="0"/>
              </a:spcBef>
              <a:spcAft>
                <a:spcPts val="0"/>
              </a:spcAft>
              <a:buSzPts val="1800"/>
              <a:buChar char="✔"/>
            </a:pPr>
            <a:r>
              <a:rPr lang="en-US" sz="1700"/>
              <a:t>Step by step of program execution flow, memory (register) status</a:t>
            </a:r>
            <a:endParaRPr sz="1700"/>
          </a:p>
          <a:p>
            <a:pPr indent="-228600" lvl="2" marL="1143000" rtl="0" algn="l">
              <a:spcBef>
                <a:spcPts val="0"/>
              </a:spcBef>
              <a:spcAft>
                <a:spcPts val="0"/>
              </a:spcAft>
              <a:buSzPts val="1800"/>
              <a:buChar char="✔"/>
            </a:pPr>
            <a:r>
              <a:rPr lang="en-US" sz="1700"/>
              <a:t>Screenshots description, code Description</a:t>
            </a:r>
            <a:endParaRPr sz="1700"/>
          </a:p>
          <a:p>
            <a:pPr indent="-228600" lvl="2" marL="1143000" rtl="0" algn="l">
              <a:spcBef>
                <a:spcPts val="0"/>
              </a:spcBef>
              <a:spcAft>
                <a:spcPts val="0"/>
              </a:spcAft>
              <a:buSzPts val="1800"/>
              <a:buChar char="✔"/>
            </a:pPr>
            <a:r>
              <a:rPr lang="en-US" sz="1700"/>
              <a:t>Reviews for the class, lesson learned, the tools we used, TA, et</a:t>
            </a:r>
            <a:r>
              <a:rPr lang="en-US" sz="1700"/>
              <a:t>c</a:t>
            </a:r>
            <a:endParaRPr/>
          </a:p>
        </p:txBody>
      </p:sp>
      <p:cxnSp>
        <p:nvCxnSpPr>
          <p:cNvPr id="117" name="Google Shape;117;p5"/>
          <p:cNvCxnSpPr/>
          <p:nvPr/>
        </p:nvCxnSpPr>
        <p:spPr>
          <a:xfrm flipH="1" rot="10800000">
            <a:off x="411892" y="1474574"/>
            <a:ext cx="8311978" cy="8238"/>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2015-03-02T11:51:22Z</dcterms:created>
  <dc:creator>Roger</dc:creator>
</cp:coreProperties>
</file>