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57" r:id="rId5"/>
    <p:sldId id="263" r:id="rId6"/>
    <p:sldId id="261" r:id="rId7"/>
    <p:sldId id="259" r:id="rId8"/>
    <p:sldId id="262" r:id="rId9"/>
    <p:sldId id="264" r:id="rId10"/>
    <p:sldId id="265" r:id="rId11"/>
    <p:sldId id="266"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103" d="100"/>
          <a:sy n="103" d="100"/>
        </p:scale>
        <p:origin x="9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E8771-4167-4907-8821-EC861BE5CB99}" type="datetimeFigureOut">
              <a:rPr lang="zh-TW" altLang="en-US" smtClean="0"/>
              <a:t>2023/11/17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ACA8B-4C02-4CE6-8830-8516F0851CBA}" type="slidenum">
              <a:rPr lang="zh-TW" altLang="en-US" smtClean="0"/>
              <a:t>‹#›</a:t>
            </a:fld>
            <a:endParaRPr lang="zh-TW" altLang="en-US"/>
          </a:p>
        </p:txBody>
      </p:sp>
    </p:spTree>
    <p:extLst>
      <p:ext uri="{BB962C8B-B14F-4D97-AF65-F5344CB8AC3E}">
        <p14:creationId xmlns:p14="http://schemas.microsoft.com/office/powerpoint/2010/main" val="293785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Fig. 2. Illustration of the probabilistic selection process, where the envelop function Ad that provides a bound on the magnitude of coefficients a 0 d in the orientation vector. The dimensions with black dots are selected dimensions, and dots in one vertical line are integers for selection for each dimension. In this example, the selected dimensions are a 0 1 , a 0 2 , a 0 4 , a 0 5 and a 0 6 . For each trial, we select one black dot per vertical line to form an orientation vector. The search can be done exhaustively or randomly with the uniform distribution.</a:t>
            </a:r>
            <a:endParaRPr lang="zh-TW" altLang="en-US" dirty="0"/>
          </a:p>
        </p:txBody>
      </p:sp>
      <p:sp>
        <p:nvSpPr>
          <p:cNvPr id="4" name="投影片編號版面配置區 3"/>
          <p:cNvSpPr>
            <a:spLocks noGrp="1"/>
          </p:cNvSpPr>
          <p:nvPr>
            <p:ph type="sldNum" sz="quarter" idx="5"/>
          </p:nvPr>
        </p:nvSpPr>
        <p:spPr/>
        <p:txBody>
          <a:bodyPr/>
          <a:lstStyle/>
          <a:p>
            <a:fld id="{312ACA8B-4C02-4CE6-8830-8516F0851CBA}" type="slidenum">
              <a:rPr lang="zh-TW" altLang="en-US" smtClean="0"/>
              <a:t>9</a:t>
            </a:fld>
            <a:endParaRPr lang="zh-TW" altLang="en-US"/>
          </a:p>
        </p:txBody>
      </p:sp>
    </p:spTree>
    <p:extLst>
      <p:ext uri="{BB962C8B-B14F-4D97-AF65-F5344CB8AC3E}">
        <p14:creationId xmlns:p14="http://schemas.microsoft.com/office/powerpoint/2010/main" val="1293862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7D9725-BC35-63A2-3801-55B44DDCA7B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1955EDE-07BD-5873-BBDF-F3D8F5403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42F63BE-3FFD-DE0B-1B02-785312EB369B}"/>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5" name="頁尾版面配置區 4">
            <a:extLst>
              <a:ext uri="{FF2B5EF4-FFF2-40B4-BE49-F238E27FC236}">
                <a16:creationId xmlns:a16="http://schemas.microsoft.com/office/drawing/2014/main" id="{DA723FC1-C121-3B6F-9F93-26893E54F25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8F9D705-6C55-427D-9106-D899D33A7C8A}"/>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150479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45DD1-ED93-1853-ECED-E5C51143060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F76EE48-302F-CAB1-ABC7-9E9C39392F2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3B04719-A62F-D7A6-706D-321729272F41}"/>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5" name="頁尾版面配置區 4">
            <a:extLst>
              <a:ext uri="{FF2B5EF4-FFF2-40B4-BE49-F238E27FC236}">
                <a16:creationId xmlns:a16="http://schemas.microsoft.com/office/drawing/2014/main" id="{52360430-E62F-E0A2-8964-B885C50DBC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56F01A-B67E-250A-1877-776317D7CB60}"/>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389822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7B1B869-F815-4094-B479-2DCC893AD80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BD8FCB7-A672-619D-FA70-DD761AE3357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8C62C4F-4BD9-F667-4637-E57383CAE387}"/>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5" name="頁尾版面配置區 4">
            <a:extLst>
              <a:ext uri="{FF2B5EF4-FFF2-40B4-BE49-F238E27FC236}">
                <a16:creationId xmlns:a16="http://schemas.microsoft.com/office/drawing/2014/main" id="{535CE939-5370-DC15-0F94-A272232B62B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6D430EF-CA2A-F6D2-86A1-71CE22FDCECA}"/>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273630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8FCA8F-170C-87CB-84FA-FCE1E6E15AD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E1B2E9B-FC94-C98B-BAE4-87F06D00263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D4A953C-F4AA-A65F-88C4-F03617D190CA}"/>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5" name="頁尾版面配置區 4">
            <a:extLst>
              <a:ext uri="{FF2B5EF4-FFF2-40B4-BE49-F238E27FC236}">
                <a16:creationId xmlns:a16="http://schemas.microsoft.com/office/drawing/2014/main" id="{389EFC3E-BBB9-0D1A-F805-B17805A13A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4E8EAF3-ABDB-6045-5829-6A92544BEA01}"/>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14660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AD00F2-438A-3244-BB0D-C3D7C1D7921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4EC305F-7B22-BCA3-2574-0F4447468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A3D7903-1262-F82A-49BF-3AF02379A76F}"/>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5" name="頁尾版面配置區 4">
            <a:extLst>
              <a:ext uri="{FF2B5EF4-FFF2-40B4-BE49-F238E27FC236}">
                <a16:creationId xmlns:a16="http://schemas.microsoft.com/office/drawing/2014/main" id="{6567D74D-4E40-45A4-135B-C771E72EC08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0BC12C0-7250-CBD2-6C9D-ACC94203EDE9}"/>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246056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D4CF34-7C7D-49B7-99DB-C05AE55D1EC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A02EFB7-284C-DED2-1B2D-5A7DEA79C52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15A465E-C94E-9267-FE92-EA326E43968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7EBE126-0335-BBA4-7E59-B247163BEADA}"/>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6" name="頁尾版面配置區 5">
            <a:extLst>
              <a:ext uri="{FF2B5EF4-FFF2-40B4-BE49-F238E27FC236}">
                <a16:creationId xmlns:a16="http://schemas.microsoft.com/office/drawing/2014/main" id="{D6D4D248-02D5-B37B-8BD3-FCB5C86258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7D0C8FC-A85F-FEA6-6CD2-A4770FC30ECE}"/>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155573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68A6B0-C873-B983-B070-BDE64FA27D4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16E1E88-C7F3-A53D-5369-DA1670D52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367C28-E35D-76C2-959E-16D66BF0F78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E89A566-8FD9-5F79-DE65-EBC6B2E35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997C719-449E-AE87-64B5-E0DC5039502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7022755-D7E5-0F42-5227-0D10D52EF54C}"/>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8" name="頁尾版面配置區 7">
            <a:extLst>
              <a:ext uri="{FF2B5EF4-FFF2-40B4-BE49-F238E27FC236}">
                <a16:creationId xmlns:a16="http://schemas.microsoft.com/office/drawing/2014/main" id="{E9A15500-BA45-1C1C-0634-D3544735E73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0015EB5-AB9B-93C1-DFA3-BB63E0BE4C77}"/>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219903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DB0329-7F17-A320-5D43-B7D3DA2DFAE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539B2B2-76ED-48FA-CD89-C6880E7E8F30}"/>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4" name="頁尾版面配置區 3">
            <a:extLst>
              <a:ext uri="{FF2B5EF4-FFF2-40B4-BE49-F238E27FC236}">
                <a16:creationId xmlns:a16="http://schemas.microsoft.com/office/drawing/2014/main" id="{8A5E095D-7857-61FC-67C4-820EAF7DB95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6D53A14-A9AA-A949-8BBF-0951ECA60CA4}"/>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225388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ED5DF7-25C8-8622-7CA6-8E96CDBB0B8F}"/>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3" name="頁尾版面配置區 2">
            <a:extLst>
              <a:ext uri="{FF2B5EF4-FFF2-40B4-BE49-F238E27FC236}">
                <a16:creationId xmlns:a16="http://schemas.microsoft.com/office/drawing/2014/main" id="{79833032-BD19-7C2C-0A2E-2C095F97F35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9C15521-D2C0-29E5-FA48-12CB41CD2C2F}"/>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151190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391D3F-01DE-5976-A779-85341CFA324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7D08C4C-AF76-B689-123E-12D338ADA2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3E9F09E-E405-BAB9-B086-87194C338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2D4932C-CD73-FFBE-C1DE-92043C8E6333}"/>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6" name="頁尾版面配置區 5">
            <a:extLst>
              <a:ext uri="{FF2B5EF4-FFF2-40B4-BE49-F238E27FC236}">
                <a16:creationId xmlns:a16="http://schemas.microsoft.com/office/drawing/2014/main" id="{220C07C8-C836-29BB-3BFC-71F5D23559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89ED98-86A7-1A1E-9AAA-1D7D9E869F51}"/>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179488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6BF818-E1C0-9B63-BB11-B832C8C8FAD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DB4568F-16A5-7C32-B7C5-AD6AE398D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ACE7574-7079-BB09-0CA4-3930A4325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56B9678-0B43-FCAD-0DC9-E8C0CC64841C}"/>
              </a:ext>
            </a:extLst>
          </p:cNvPr>
          <p:cNvSpPr>
            <a:spLocks noGrp="1"/>
          </p:cNvSpPr>
          <p:nvPr>
            <p:ph type="dt" sz="half" idx="10"/>
          </p:nvPr>
        </p:nvSpPr>
        <p:spPr/>
        <p:txBody>
          <a:bodyPr/>
          <a:lstStyle/>
          <a:p>
            <a:fld id="{DBF0049F-A7EC-4432-9421-8AFE38B27A05}" type="datetimeFigureOut">
              <a:rPr lang="zh-TW" altLang="en-US" smtClean="0"/>
              <a:t>2023/11/17</a:t>
            </a:fld>
            <a:endParaRPr lang="zh-TW" altLang="en-US"/>
          </a:p>
        </p:txBody>
      </p:sp>
      <p:sp>
        <p:nvSpPr>
          <p:cNvPr id="6" name="頁尾版面配置區 5">
            <a:extLst>
              <a:ext uri="{FF2B5EF4-FFF2-40B4-BE49-F238E27FC236}">
                <a16:creationId xmlns:a16="http://schemas.microsoft.com/office/drawing/2014/main" id="{89F4CB36-7E8E-9EAA-42B2-ECC54A24AC6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84FAB14-AED6-CDE5-215F-B882AB5BA2DA}"/>
              </a:ext>
            </a:extLst>
          </p:cNvPr>
          <p:cNvSpPr>
            <a:spLocks noGrp="1"/>
          </p:cNvSpPr>
          <p:nvPr>
            <p:ph type="sldNum" sz="quarter" idx="12"/>
          </p:nvPr>
        </p:nvSpPr>
        <p:spPr/>
        <p:txBody>
          <a:body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537344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5E35B24-634B-39EA-0D00-E13B708CB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B959B0B-C7CD-A4DD-8EE6-25E120048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D91E185-5A72-921C-4A01-7756ED3B3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0049F-A7EC-4432-9421-8AFE38B27A05}" type="datetimeFigureOut">
              <a:rPr lang="zh-TW" altLang="en-US" smtClean="0"/>
              <a:t>2023/11/17</a:t>
            </a:fld>
            <a:endParaRPr lang="zh-TW" altLang="en-US"/>
          </a:p>
        </p:txBody>
      </p:sp>
      <p:sp>
        <p:nvSpPr>
          <p:cNvPr id="5" name="頁尾版面配置區 4">
            <a:extLst>
              <a:ext uri="{FF2B5EF4-FFF2-40B4-BE49-F238E27FC236}">
                <a16:creationId xmlns:a16="http://schemas.microsoft.com/office/drawing/2014/main" id="{F9241666-9156-D4B3-667B-E332A74DB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9DFDAC1-2700-31D9-DA32-3EAF0EDB8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C2142-7DE8-42E5-ACDC-52FC670772E4}" type="slidenum">
              <a:rPr lang="zh-TW" altLang="en-US" smtClean="0"/>
              <a:t>‹#›</a:t>
            </a:fld>
            <a:endParaRPr lang="zh-TW" altLang="en-US"/>
          </a:p>
        </p:txBody>
      </p:sp>
    </p:spTree>
    <p:extLst>
      <p:ext uri="{BB962C8B-B14F-4D97-AF65-F5344CB8AC3E}">
        <p14:creationId xmlns:p14="http://schemas.microsoft.com/office/powerpoint/2010/main" val="1088844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984917-48AF-4CDC-68DA-6E32FF0B1FC5}"/>
              </a:ext>
            </a:extLst>
          </p:cNvPr>
          <p:cNvSpPr>
            <a:spLocks noGrp="1"/>
          </p:cNvSpPr>
          <p:nvPr>
            <p:ph type="ctrTitle"/>
          </p:nvPr>
        </p:nvSpPr>
        <p:spPr/>
        <p:txBody>
          <a:bodyPr/>
          <a:lstStyle/>
          <a:p>
            <a:r>
              <a:rPr lang="en-US" altLang="zh-TW" dirty="0"/>
              <a:t>Subspace Learning Machine</a:t>
            </a:r>
            <a:endParaRPr lang="zh-TW" altLang="en-US" dirty="0"/>
          </a:p>
        </p:txBody>
      </p:sp>
      <p:sp>
        <p:nvSpPr>
          <p:cNvPr id="3" name="副標題 2">
            <a:extLst>
              <a:ext uri="{FF2B5EF4-FFF2-40B4-BE49-F238E27FC236}">
                <a16:creationId xmlns:a16="http://schemas.microsoft.com/office/drawing/2014/main" id="{7F5F136C-597F-4B11-4619-B0FE40458C4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0385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A03F9C-C541-DE51-CCB0-C6DEEEC960BC}"/>
              </a:ext>
            </a:extLst>
          </p:cNvPr>
          <p:cNvSpPr>
            <a:spLocks noGrp="1"/>
          </p:cNvSpPr>
          <p:nvPr>
            <p:ph type="title"/>
          </p:nvPr>
        </p:nvSpPr>
        <p:spPr>
          <a:xfrm>
            <a:off x="838200" y="187228"/>
            <a:ext cx="10515600" cy="1325563"/>
          </a:xfrm>
        </p:spPr>
        <p:txBody>
          <a:bodyPr/>
          <a:lstStyle/>
          <a:p>
            <a:r>
              <a:rPr lang="en-US" altLang="zh-TW" dirty="0"/>
              <a:t>Selection of Multiple Projection Vectors</a:t>
            </a:r>
            <a:endParaRPr lang="zh-TW" altLang="en-US" dirty="0"/>
          </a:p>
        </p:txBody>
      </p:sp>
      <p:sp>
        <p:nvSpPr>
          <p:cNvPr id="3" name="內容版面配置區 2">
            <a:extLst>
              <a:ext uri="{FF2B5EF4-FFF2-40B4-BE49-F238E27FC236}">
                <a16:creationId xmlns:a16="http://schemas.microsoft.com/office/drawing/2014/main" id="{3C7A7238-F8A3-F8E6-3E7C-C16F177C3E71}"/>
              </a:ext>
            </a:extLst>
          </p:cNvPr>
          <p:cNvSpPr>
            <a:spLocks noGrp="1"/>
          </p:cNvSpPr>
          <p:nvPr>
            <p:ph idx="1"/>
          </p:nvPr>
        </p:nvSpPr>
        <p:spPr>
          <a:xfrm>
            <a:off x="838200" y="1306286"/>
            <a:ext cx="10515600" cy="4870677"/>
          </a:xfrm>
        </p:spPr>
        <p:txBody>
          <a:bodyPr>
            <a:normAutofit lnSpcReduction="10000"/>
          </a:bodyPr>
          <a:lstStyle/>
          <a:p>
            <a:r>
              <a:rPr lang="en-US" altLang="zh-TW" dirty="0"/>
              <a:t>We often result in getting multiple effective projection vectors</a:t>
            </a:r>
          </a:p>
          <a:p>
            <a:endParaRPr lang="en-US" altLang="zh-TW" dirty="0"/>
          </a:p>
          <a:p>
            <a:r>
              <a:rPr lang="en-US" altLang="zh-TW" dirty="0"/>
              <a:t>The corresponding tow hyperplanes have a small angle between them</a:t>
            </a:r>
          </a:p>
          <a:p>
            <a:pPr marL="514350" indent="-514350">
              <a:buFont typeface="+mj-lt"/>
              <a:buAutoNum type="arabicPeriod"/>
            </a:pPr>
            <a:r>
              <a:rPr lang="en-US" altLang="zh-TW" dirty="0"/>
              <a:t>we choose the projection vector that has the smallest cost as the first one. </a:t>
            </a:r>
          </a:p>
          <a:p>
            <a:pPr marL="514350" indent="-514350">
              <a:buFont typeface="+mj-lt"/>
              <a:buAutoNum type="arabicPeriod"/>
            </a:pPr>
            <a:r>
              <a:rPr lang="en-US" altLang="zh-TW" dirty="0"/>
              <a:t>Next, we choose the second one that minimizes its absolute cosine similarity value with the first one. </a:t>
            </a:r>
          </a:p>
          <a:p>
            <a:pPr marL="514350" indent="-514350">
              <a:buFont typeface="+mj-lt"/>
              <a:buAutoNum type="arabicPeriod"/>
            </a:pPr>
            <a:r>
              <a:rPr lang="en-US" altLang="zh-TW" dirty="0"/>
              <a:t>repeat the same process by minimizing the maximum cosine similarities with the first two, etc.</a:t>
            </a:r>
          </a:p>
          <a:p>
            <a:pPr marL="514350" indent="-514350">
              <a:buFont typeface="+mj-lt"/>
              <a:buAutoNum type="arabicPeriod"/>
            </a:pPr>
            <a:r>
              <a:rPr lang="en-US" altLang="zh-TW" dirty="0"/>
              <a:t>The iterative mini-max optimization process can be terminated by a pre-defined threshold value</a:t>
            </a:r>
            <a:endParaRPr lang="zh-TW" altLang="en-US" dirty="0"/>
          </a:p>
        </p:txBody>
      </p:sp>
      <p:pic>
        <p:nvPicPr>
          <p:cNvPr id="7" name="圖片 6">
            <a:extLst>
              <a:ext uri="{FF2B5EF4-FFF2-40B4-BE49-F238E27FC236}">
                <a16:creationId xmlns:a16="http://schemas.microsoft.com/office/drawing/2014/main" id="{B17F4446-15CD-881B-923C-57FF511730C2}"/>
              </a:ext>
            </a:extLst>
          </p:cNvPr>
          <p:cNvPicPr>
            <a:picLocks noChangeAspect="1"/>
          </p:cNvPicPr>
          <p:nvPr/>
        </p:nvPicPr>
        <p:blipFill>
          <a:blip r:embed="rId2"/>
          <a:stretch>
            <a:fillRect/>
          </a:stretch>
        </p:blipFill>
        <p:spPr>
          <a:xfrm>
            <a:off x="1130451" y="1719296"/>
            <a:ext cx="2397458" cy="524727"/>
          </a:xfrm>
          <a:prstGeom prst="rect">
            <a:avLst/>
          </a:prstGeom>
        </p:spPr>
      </p:pic>
    </p:spTree>
    <p:extLst>
      <p:ext uri="{BB962C8B-B14F-4D97-AF65-F5344CB8AC3E}">
        <p14:creationId xmlns:p14="http://schemas.microsoft.com/office/powerpoint/2010/main" val="197234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EC1EAA-76C3-2AED-8794-CEEC00FE6D27}"/>
              </a:ext>
            </a:extLst>
          </p:cNvPr>
          <p:cNvSpPr>
            <a:spLocks noGrp="1"/>
          </p:cNvSpPr>
          <p:nvPr>
            <p:ph type="title"/>
          </p:nvPr>
        </p:nvSpPr>
        <p:spPr>
          <a:xfrm>
            <a:off x="838200" y="94537"/>
            <a:ext cx="10515600" cy="1325563"/>
          </a:xfrm>
        </p:spPr>
        <p:txBody>
          <a:bodyPr/>
          <a:lstStyle/>
          <a:p>
            <a:r>
              <a:rPr lang="en-US" altLang="zh-TW" dirty="0"/>
              <a:t>SLM Tree Construction</a:t>
            </a:r>
            <a:endParaRPr lang="zh-TW" altLang="en-US" dirty="0"/>
          </a:p>
        </p:txBody>
      </p:sp>
      <p:pic>
        <p:nvPicPr>
          <p:cNvPr id="9" name="圖片 8">
            <a:extLst>
              <a:ext uri="{FF2B5EF4-FFF2-40B4-BE49-F238E27FC236}">
                <a16:creationId xmlns:a16="http://schemas.microsoft.com/office/drawing/2014/main" id="{4541572F-9CA7-0E05-1381-E0241C54C2B8}"/>
              </a:ext>
            </a:extLst>
          </p:cNvPr>
          <p:cNvPicPr>
            <a:picLocks noChangeAspect="1"/>
          </p:cNvPicPr>
          <p:nvPr/>
        </p:nvPicPr>
        <p:blipFill>
          <a:blip r:embed="rId2"/>
          <a:stretch>
            <a:fillRect/>
          </a:stretch>
        </p:blipFill>
        <p:spPr>
          <a:xfrm>
            <a:off x="5484781" y="949896"/>
            <a:ext cx="6707219" cy="3383287"/>
          </a:xfrm>
          <a:prstGeom prst="rect">
            <a:avLst/>
          </a:prstGeom>
        </p:spPr>
      </p:pic>
      <p:pic>
        <p:nvPicPr>
          <p:cNvPr id="7" name="內容版面配置區 6">
            <a:extLst>
              <a:ext uri="{FF2B5EF4-FFF2-40B4-BE49-F238E27FC236}">
                <a16:creationId xmlns:a16="http://schemas.microsoft.com/office/drawing/2014/main" id="{D594B84F-FE17-1764-6BAE-8D6E88FDFE11}"/>
              </a:ext>
            </a:extLst>
          </p:cNvPr>
          <p:cNvPicPr>
            <a:picLocks noGrp="1" noChangeAspect="1"/>
          </p:cNvPicPr>
          <p:nvPr>
            <p:ph idx="1"/>
          </p:nvPr>
        </p:nvPicPr>
        <p:blipFill>
          <a:blip r:embed="rId3"/>
          <a:stretch>
            <a:fillRect/>
          </a:stretch>
        </p:blipFill>
        <p:spPr>
          <a:xfrm>
            <a:off x="175726" y="1420100"/>
            <a:ext cx="5499383" cy="2400423"/>
          </a:xfrm>
        </p:spPr>
      </p:pic>
      <p:pic>
        <p:nvPicPr>
          <p:cNvPr id="11" name="圖片 10">
            <a:extLst>
              <a:ext uri="{FF2B5EF4-FFF2-40B4-BE49-F238E27FC236}">
                <a16:creationId xmlns:a16="http://schemas.microsoft.com/office/drawing/2014/main" id="{14FE510D-C237-2E0B-BCA4-E2C2B58EEAC3}"/>
              </a:ext>
            </a:extLst>
          </p:cNvPr>
          <p:cNvPicPr>
            <a:picLocks noChangeAspect="1"/>
          </p:cNvPicPr>
          <p:nvPr/>
        </p:nvPicPr>
        <p:blipFill>
          <a:blip r:embed="rId4"/>
          <a:stretch>
            <a:fillRect/>
          </a:stretch>
        </p:blipFill>
        <p:spPr>
          <a:xfrm>
            <a:off x="5816315" y="4324938"/>
            <a:ext cx="5537485" cy="2438525"/>
          </a:xfrm>
          <a:prstGeom prst="rect">
            <a:avLst/>
          </a:prstGeom>
        </p:spPr>
      </p:pic>
      <p:sp>
        <p:nvSpPr>
          <p:cNvPr id="12" name="文字方塊 11">
            <a:extLst>
              <a:ext uri="{FF2B5EF4-FFF2-40B4-BE49-F238E27FC236}">
                <a16:creationId xmlns:a16="http://schemas.microsoft.com/office/drawing/2014/main" id="{739B9F0D-8B14-F79B-EE83-E6E7C5E3C06A}"/>
              </a:ext>
            </a:extLst>
          </p:cNvPr>
          <p:cNvSpPr txBox="1"/>
          <p:nvPr/>
        </p:nvSpPr>
        <p:spPr>
          <a:xfrm>
            <a:off x="1313997" y="4358680"/>
            <a:ext cx="4170784" cy="461665"/>
          </a:xfrm>
          <a:prstGeom prst="rect">
            <a:avLst/>
          </a:prstGeom>
          <a:noFill/>
        </p:spPr>
        <p:txBody>
          <a:bodyPr wrap="square" rtlCol="0">
            <a:spAutoFit/>
          </a:bodyPr>
          <a:lstStyle/>
          <a:p>
            <a:r>
              <a:rPr lang="en-US" altLang="zh-TW" sz="2400" dirty="0"/>
              <a:t>Three steps to avoid over fitting : </a:t>
            </a:r>
            <a:endParaRPr lang="zh-TW" altLang="en-US" sz="2400" dirty="0"/>
          </a:p>
        </p:txBody>
      </p:sp>
    </p:spTree>
    <p:extLst>
      <p:ext uri="{BB962C8B-B14F-4D97-AF65-F5344CB8AC3E}">
        <p14:creationId xmlns:p14="http://schemas.microsoft.com/office/powerpoint/2010/main" val="100873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E9C90-E570-4DEC-0585-D53992E7997B}"/>
              </a:ext>
            </a:extLst>
          </p:cNvPr>
          <p:cNvSpPr>
            <a:spLocks noGrp="1"/>
          </p:cNvSpPr>
          <p:nvPr>
            <p:ph type="title"/>
          </p:nvPr>
        </p:nvSpPr>
        <p:spPr/>
        <p:txBody>
          <a:bodyPr/>
          <a:lstStyle/>
          <a:p>
            <a:r>
              <a:rPr lang="en-US" altLang="zh-TW" dirty="0"/>
              <a:t>Motivation</a:t>
            </a:r>
            <a:endParaRPr lang="zh-TW" altLang="en-US" dirty="0"/>
          </a:p>
        </p:txBody>
      </p:sp>
      <p:sp>
        <p:nvSpPr>
          <p:cNvPr id="3" name="內容版面配置區 2">
            <a:extLst>
              <a:ext uri="{FF2B5EF4-FFF2-40B4-BE49-F238E27FC236}">
                <a16:creationId xmlns:a16="http://schemas.microsoft.com/office/drawing/2014/main" id="{3DED72DA-5430-8507-C362-738D728D6A90}"/>
              </a:ext>
            </a:extLst>
          </p:cNvPr>
          <p:cNvSpPr>
            <a:spLocks noGrp="1"/>
          </p:cNvSpPr>
          <p:nvPr>
            <p:ph idx="1"/>
          </p:nvPr>
        </p:nvSpPr>
        <p:spPr/>
        <p:txBody>
          <a:bodyPr/>
          <a:lstStyle/>
          <a:p>
            <a:r>
              <a:rPr lang="en-US" altLang="zh-TW" dirty="0"/>
              <a:t>Inspired by Support Vector Machine (SVM),  Decision Tree (DT), Multilayer Perceptron (MLP), and Extreme Learning Machine (ELM)</a:t>
            </a:r>
          </a:p>
          <a:p>
            <a:endParaRPr lang="zh-TW" altLang="en-US" dirty="0"/>
          </a:p>
        </p:txBody>
      </p:sp>
    </p:spTree>
    <p:extLst>
      <p:ext uri="{BB962C8B-B14F-4D97-AF65-F5344CB8AC3E}">
        <p14:creationId xmlns:p14="http://schemas.microsoft.com/office/powerpoint/2010/main" val="31079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52DEA1-FABF-DA98-8779-5C060703571D}"/>
              </a:ext>
            </a:extLst>
          </p:cNvPr>
          <p:cNvSpPr>
            <a:spLocks noGrp="1"/>
          </p:cNvSpPr>
          <p:nvPr>
            <p:ph type="title"/>
          </p:nvPr>
        </p:nvSpPr>
        <p:spPr/>
        <p:txBody>
          <a:bodyPr/>
          <a:lstStyle/>
          <a:p>
            <a:endParaRPr lang="zh-TW" altLang="en-US"/>
          </a:p>
        </p:txBody>
      </p:sp>
      <p:pic>
        <p:nvPicPr>
          <p:cNvPr id="4" name="內容版面配置區 3">
            <a:extLst>
              <a:ext uri="{FF2B5EF4-FFF2-40B4-BE49-F238E27FC236}">
                <a16:creationId xmlns:a16="http://schemas.microsoft.com/office/drawing/2014/main" id="{E529D70C-E01B-F060-EBCA-17D75ACB2AB3}"/>
              </a:ext>
            </a:extLst>
          </p:cNvPr>
          <p:cNvPicPr>
            <a:picLocks noGrp="1" noChangeAspect="1"/>
          </p:cNvPicPr>
          <p:nvPr>
            <p:ph idx="1"/>
          </p:nvPr>
        </p:nvPicPr>
        <p:blipFill>
          <a:blip r:embed="rId2"/>
          <a:stretch>
            <a:fillRect/>
          </a:stretch>
        </p:blipFill>
        <p:spPr>
          <a:xfrm>
            <a:off x="0" y="-32216"/>
            <a:ext cx="12215779" cy="6890216"/>
          </a:xfrm>
          <a:prstGeom prst="rect">
            <a:avLst/>
          </a:prstGeom>
        </p:spPr>
      </p:pic>
    </p:spTree>
    <p:extLst>
      <p:ext uri="{BB962C8B-B14F-4D97-AF65-F5344CB8AC3E}">
        <p14:creationId xmlns:p14="http://schemas.microsoft.com/office/powerpoint/2010/main" val="302513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3790F-9501-DA73-C68C-5BCCDB3612C3}"/>
              </a:ext>
            </a:extLst>
          </p:cNvPr>
          <p:cNvSpPr>
            <a:spLocks noGrp="1"/>
          </p:cNvSpPr>
          <p:nvPr>
            <p:ph type="title"/>
          </p:nvPr>
        </p:nvSpPr>
        <p:spPr/>
        <p:txBody>
          <a:bodyPr/>
          <a:lstStyle/>
          <a:p>
            <a:r>
              <a:rPr lang="en-US" altLang="zh-TW" dirty="0"/>
              <a:t>Methodology</a:t>
            </a:r>
            <a:endParaRPr lang="zh-TW" altLang="en-US" dirty="0"/>
          </a:p>
        </p:txBody>
      </p:sp>
      <p:sp>
        <p:nvSpPr>
          <p:cNvPr id="3" name="內容版面配置區 2">
            <a:extLst>
              <a:ext uri="{FF2B5EF4-FFF2-40B4-BE49-F238E27FC236}">
                <a16:creationId xmlns:a16="http://schemas.microsoft.com/office/drawing/2014/main" id="{7C7EA886-967C-E208-1EFE-A96B53ABAF29}"/>
              </a:ext>
            </a:extLst>
          </p:cNvPr>
          <p:cNvSpPr>
            <a:spLocks noGrp="1"/>
          </p:cNvSpPr>
          <p:nvPr>
            <p:ph idx="1"/>
          </p:nvPr>
        </p:nvSpPr>
        <p:spPr/>
        <p:txBody>
          <a:bodyPr/>
          <a:lstStyle/>
          <a:p>
            <a:r>
              <a:rPr lang="en-US" altLang="zh-TW" dirty="0"/>
              <a:t>Use the probabilistic projections of features to yield 1D subspaces </a:t>
            </a:r>
          </a:p>
          <a:p>
            <a:r>
              <a:rPr lang="en-US" altLang="zh-TW" dirty="0"/>
              <a:t>Partition the feature space with hyperplanes</a:t>
            </a:r>
          </a:p>
          <a:p>
            <a:r>
              <a:rPr lang="en-US" altLang="zh-TW" dirty="0"/>
              <a:t>Assign the original feature space as the root node and the subspaces as the child nodes</a:t>
            </a:r>
          </a:p>
          <a:p>
            <a:r>
              <a:rPr lang="en-US" altLang="zh-TW" dirty="0"/>
              <a:t>Recursively apply partitioning process to the child nodes</a:t>
            </a:r>
          </a:p>
          <a:p>
            <a:r>
              <a:rPr lang="en-US" altLang="zh-TW" dirty="0"/>
              <a:t>Ensemble learning (SLM forest, SLM boost)</a:t>
            </a:r>
          </a:p>
          <a:p>
            <a:endParaRPr lang="zh-TW" altLang="en-US" dirty="0"/>
          </a:p>
        </p:txBody>
      </p:sp>
    </p:spTree>
    <p:extLst>
      <p:ext uri="{BB962C8B-B14F-4D97-AF65-F5344CB8AC3E}">
        <p14:creationId xmlns:p14="http://schemas.microsoft.com/office/powerpoint/2010/main" val="299727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279899E9-9B42-3063-D9D9-F2A8B062B00D}"/>
              </a:ext>
            </a:extLst>
          </p:cNvPr>
          <p:cNvPicPr>
            <a:picLocks noGrp="1" noChangeAspect="1"/>
          </p:cNvPicPr>
          <p:nvPr>
            <p:ph idx="1"/>
          </p:nvPr>
        </p:nvPicPr>
        <p:blipFill>
          <a:blip r:embed="rId2"/>
          <a:stretch>
            <a:fillRect/>
          </a:stretch>
        </p:blipFill>
        <p:spPr>
          <a:xfrm>
            <a:off x="597878" y="1189026"/>
            <a:ext cx="4497239" cy="4033605"/>
          </a:xfrm>
        </p:spPr>
      </p:pic>
      <p:pic>
        <p:nvPicPr>
          <p:cNvPr id="7" name="圖片 6">
            <a:extLst>
              <a:ext uri="{FF2B5EF4-FFF2-40B4-BE49-F238E27FC236}">
                <a16:creationId xmlns:a16="http://schemas.microsoft.com/office/drawing/2014/main" id="{60DE0291-ACF9-552B-4A46-8D9024BE66A4}"/>
              </a:ext>
            </a:extLst>
          </p:cNvPr>
          <p:cNvPicPr>
            <a:picLocks noChangeAspect="1"/>
          </p:cNvPicPr>
          <p:nvPr/>
        </p:nvPicPr>
        <p:blipFill>
          <a:blip r:embed="rId3"/>
          <a:stretch>
            <a:fillRect/>
          </a:stretch>
        </p:blipFill>
        <p:spPr>
          <a:xfrm>
            <a:off x="5948466" y="1670538"/>
            <a:ext cx="5581044" cy="3235143"/>
          </a:xfrm>
          <a:prstGeom prst="rect">
            <a:avLst/>
          </a:prstGeom>
        </p:spPr>
      </p:pic>
      <p:sp>
        <p:nvSpPr>
          <p:cNvPr id="8" name="箭號: 向右 7">
            <a:extLst>
              <a:ext uri="{FF2B5EF4-FFF2-40B4-BE49-F238E27FC236}">
                <a16:creationId xmlns:a16="http://schemas.microsoft.com/office/drawing/2014/main" id="{2C3CF8B6-4A58-BDB4-F3BD-55B956D3324C}"/>
              </a:ext>
            </a:extLst>
          </p:cNvPr>
          <p:cNvSpPr/>
          <p:nvPr/>
        </p:nvSpPr>
        <p:spPr>
          <a:xfrm>
            <a:off x="5324212" y="3252940"/>
            <a:ext cx="624254" cy="4429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7946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81DBC2AD-68A2-EA96-D0BB-6DE5E1DE3915}"/>
              </a:ext>
            </a:extLst>
          </p:cNvPr>
          <p:cNvPicPr>
            <a:picLocks noGrp="1" noChangeAspect="1"/>
          </p:cNvPicPr>
          <p:nvPr>
            <p:ph idx="1"/>
          </p:nvPr>
        </p:nvPicPr>
        <p:blipFill>
          <a:blip r:embed="rId2"/>
          <a:stretch>
            <a:fillRect/>
          </a:stretch>
        </p:blipFill>
        <p:spPr>
          <a:xfrm>
            <a:off x="2772695" y="932312"/>
            <a:ext cx="4760254" cy="578847"/>
          </a:xfrm>
        </p:spPr>
      </p:pic>
      <p:pic>
        <p:nvPicPr>
          <p:cNvPr id="5" name="圖片 4">
            <a:extLst>
              <a:ext uri="{FF2B5EF4-FFF2-40B4-BE49-F238E27FC236}">
                <a16:creationId xmlns:a16="http://schemas.microsoft.com/office/drawing/2014/main" id="{B4763204-7234-C17F-FB6E-5DAFDED8FEDB}"/>
              </a:ext>
            </a:extLst>
          </p:cNvPr>
          <p:cNvPicPr>
            <a:picLocks noChangeAspect="1"/>
          </p:cNvPicPr>
          <p:nvPr/>
        </p:nvPicPr>
        <p:blipFill>
          <a:blip r:embed="rId3"/>
          <a:stretch>
            <a:fillRect/>
          </a:stretch>
        </p:blipFill>
        <p:spPr>
          <a:xfrm>
            <a:off x="685800" y="932312"/>
            <a:ext cx="2086895" cy="616929"/>
          </a:xfrm>
          <a:prstGeom prst="rect">
            <a:avLst/>
          </a:prstGeom>
        </p:spPr>
      </p:pic>
      <p:pic>
        <p:nvPicPr>
          <p:cNvPr id="9" name="圖片 8">
            <a:extLst>
              <a:ext uri="{FF2B5EF4-FFF2-40B4-BE49-F238E27FC236}">
                <a16:creationId xmlns:a16="http://schemas.microsoft.com/office/drawing/2014/main" id="{BB5E228B-C329-97A4-94C0-EC8C262B57DA}"/>
              </a:ext>
            </a:extLst>
          </p:cNvPr>
          <p:cNvPicPr>
            <a:picLocks noChangeAspect="1"/>
          </p:cNvPicPr>
          <p:nvPr/>
        </p:nvPicPr>
        <p:blipFill>
          <a:blip r:embed="rId4"/>
          <a:stretch>
            <a:fillRect/>
          </a:stretch>
        </p:blipFill>
        <p:spPr>
          <a:xfrm>
            <a:off x="782516" y="1517864"/>
            <a:ext cx="4432748" cy="662627"/>
          </a:xfrm>
          <a:prstGeom prst="rect">
            <a:avLst/>
          </a:prstGeom>
        </p:spPr>
      </p:pic>
      <p:pic>
        <p:nvPicPr>
          <p:cNvPr id="11" name="圖片 10">
            <a:extLst>
              <a:ext uri="{FF2B5EF4-FFF2-40B4-BE49-F238E27FC236}">
                <a16:creationId xmlns:a16="http://schemas.microsoft.com/office/drawing/2014/main" id="{1A7AA6A9-F628-78D6-CF60-25AA4A7B4730}"/>
              </a:ext>
            </a:extLst>
          </p:cNvPr>
          <p:cNvPicPr>
            <a:picLocks noChangeAspect="1"/>
          </p:cNvPicPr>
          <p:nvPr/>
        </p:nvPicPr>
        <p:blipFill>
          <a:blip r:embed="rId5"/>
          <a:stretch>
            <a:fillRect/>
          </a:stretch>
        </p:blipFill>
        <p:spPr>
          <a:xfrm>
            <a:off x="801230" y="174563"/>
            <a:ext cx="5294770" cy="757749"/>
          </a:xfrm>
          <a:prstGeom prst="rect">
            <a:avLst/>
          </a:prstGeom>
        </p:spPr>
      </p:pic>
      <p:pic>
        <p:nvPicPr>
          <p:cNvPr id="13" name="圖片 12">
            <a:extLst>
              <a:ext uri="{FF2B5EF4-FFF2-40B4-BE49-F238E27FC236}">
                <a16:creationId xmlns:a16="http://schemas.microsoft.com/office/drawing/2014/main" id="{70DBEF20-ED21-EB74-3F32-35F1E60BD6F7}"/>
              </a:ext>
            </a:extLst>
          </p:cNvPr>
          <p:cNvPicPr>
            <a:picLocks noChangeAspect="1"/>
          </p:cNvPicPr>
          <p:nvPr/>
        </p:nvPicPr>
        <p:blipFill>
          <a:blip r:embed="rId6"/>
          <a:stretch>
            <a:fillRect/>
          </a:stretch>
        </p:blipFill>
        <p:spPr>
          <a:xfrm>
            <a:off x="934480" y="2134793"/>
            <a:ext cx="3879138" cy="578847"/>
          </a:xfrm>
          <a:prstGeom prst="rect">
            <a:avLst/>
          </a:prstGeom>
        </p:spPr>
      </p:pic>
      <p:sp>
        <p:nvSpPr>
          <p:cNvPr id="14" name="文字方塊 13">
            <a:extLst>
              <a:ext uri="{FF2B5EF4-FFF2-40B4-BE49-F238E27FC236}">
                <a16:creationId xmlns:a16="http://schemas.microsoft.com/office/drawing/2014/main" id="{C97235CF-3D27-82A7-CAD4-04C7AE604D06}"/>
              </a:ext>
            </a:extLst>
          </p:cNvPr>
          <p:cNvSpPr txBox="1"/>
          <p:nvPr/>
        </p:nvSpPr>
        <p:spPr>
          <a:xfrm>
            <a:off x="782516" y="2961237"/>
            <a:ext cx="9302261" cy="707886"/>
          </a:xfrm>
          <a:prstGeom prst="rect">
            <a:avLst/>
          </a:prstGeom>
          <a:noFill/>
        </p:spPr>
        <p:txBody>
          <a:bodyPr wrap="square" rtlCol="0">
            <a:spAutoFit/>
          </a:bodyPr>
          <a:lstStyle/>
          <a:p>
            <a:r>
              <a:rPr lang="en-US" altLang="zh-TW" sz="2000" dirty="0"/>
              <a:t>The challenge lies in finding good projection vector a so that samples of different classes are better separated.</a:t>
            </a:r>
            <a:endParaRPr lang="zh-TW" altLang="en-US" sz="2000" dirty="0"/>
          </a:p>
        </p:txBody>
      </p:sp>
      <p:sp>
        <p:nvSpPr>
          <p:cNvPr id="15" name="文字方塊 14">
            <a:extLst>
              <a:ext uri="{FF2B5EF4-FFF2-40B4-BE49-F238E27FC236}">
                <a16:creationId xmlns:a16="http://schemas.microsoft.com/office/drawing/2014/main" id="{A84CE0A9-16A9-6B0A-83E9-BF848BD0042A}"/>
              </a:ext>
            </a:extLst>
          </p:cNvPr>
          <p:cNvSpPr txBox="1"/>
          <p:nvPr/>
        </p:nvSpPr>
        <p:spPr>
          <a:xfrm>
            <a:off x="801230" y="4163718"/>
            <a:ext cx="10468581" cy="1600438"/>
          </a:xfrm>
          <a:prstGeom prst="rect">
            <a:avLst/>
          </a:prstGeom>
          <a:noFill/>
        </p:spPr>
        <p:txBody>
          <a:bodyPr wrap="square" rtlCol="0">
            <a:spAutoFit/>
          </a:bodyPr>
          <a:lstStyle/>
          <a:p>
            <a:r>
              <a:rPr lang="en-US" altLang="zh-TW" sz="2000" dirty="0"/>
              <a:t>Two types of classifiers</a:t>
            </a:r>
          </a:p>
          <a:p>
            <a:pPr marL="342900" indent="-342900">
              <a:buFont typeface="+mj-lt"/>
              <a:buAutoNum type="arabicPeriod"/>
            </a:pPr>
            <a:r>
              <a:rPr lang="en-US" altLang="zh-TW" sz="2000" dirty="0"/>
              <a:t>pre-select a set of candidate projection vectors, try them out one by one, and select the best one based on a certain criterion.</a:t>
            </a:r>
          </a:p>
          <a:p>
            <a:pPr marL="342900" indent="-342900">
              <a:buFont typeface="+mj-lt"/>
              <a:buAutoNum type="arabicPeriod"/>
            </a:pPr>
            <a:r>
              <a:rPr lang="en-US" altLang="zh-TW" sz="2000" dirty="0"/>
              <a:t>use some criteria to choose good projection vectors.</a:t>
            </a: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303235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0CAE56-287F-3FA2-EF0F-1112A4B5083F}"/>
              </a:ext>
            </a:extLst>
          </p:cNvPr>
          <p:cNvSpPr>
            <a:spLocks noGrp="1"/>
          </p:cNvSpPr>
          <p:nvPr>
            <p:ph type="title"/>
          </p:nvPr>
        </p:nvSpPr>
        <p:spPr/>
        <p:txBody>
          <a:bodyPr/>
          <a:lstStyle/>
          <a:p>
            <a:r>
              <a:rPr lang="en-US" altLang="zh-TW" dirty="0"/>
              <a:t>Selection Criterion</a:t>
            </a:r>
            <a:endParaRPr lang="zh-TW" altLang="en-US" dirty="0"/>
          </a:p>
        </p:txBody>
      </p:sp>
      <p:sp>
        <p:nvSpPr>
          <p:cNvPr id="3" name="內容版面配置區 2">
            <a:extLst>
              <a:ext uri="{FF2B5EF4-FFF2-40B4-BE49-F238E27FC236}">
                <a16:creationId xmlns:a16="http://schemas.microsoft.com/office/drawing/2014/main" id="{D8768B10-2EBE-39C3-79DB-14B0CF0429BC}"/>
              </a:ext>
            </a:extLst>
          </p:cNvPr>
          <p:cNvSpPr>
            <a:spLocks noGrp="1"/>
          </p:cNvSpPr>
          <p:nvPr>
            <p:ph idx="1"/>
          </p:nvPr>
        </p:nvSpPr>
        <p:spPr/>
        <p:txBody>
          <a:bodyPr/>
          <a:lstStyle/>
          <a:p>
            <a:r>
              <a:rPr lang="en-US" altLang="zh-TW" dirty="0"/>
              <a:t>Given projection vector  </a:t>
            </a:r>
          </a:p>
          <a:p>
            <a:r>
              <a:rPr lang="en-US" altLang="zh-TW" dirty="0"/>
              <a:t>Find the minimum and the maximum of projected values</a:t>
            </a:r>
          </a:p>
          <a:p>
            <a:r>
              <a:rPr lang="en-US" altLang="zh-TW" dirty="0"/>
              <a:t>Partition interval 			into 16 bins uniformly and use bin boundaries as candidate thresholds.</a:t>
            </a:r>
          </a:p>
          <a:p>
            <a:r>
              <a:rPr lang="en-US" altLang="zh-TW" dirty="0"/>
              <a:t>Evaluate the quality of each split with weighted sum of loss functions</a:t>
            </a:r>
            <a:endParaRPr lang="zh-TW" altLang="en-US" dirty="0"/>
          </a:p>
        </p:txBody>
      </p:sp>
      <p:pic>
        <p:nvPicPr>
          <p:cNvPr id="4" name="內容版面配置區 6">
            <a:extLst>
              <a:ext uri="{FF2B5EF4-FFF2-40B4-BE49-F238E27FC236}">
                <a16:creationId xmlns:a16="http://schemas.microsoft.com/office/drawing/2014/main" id="{63FCAE23-18CC-1935-E93B-F1A9DDADCC1C}"/>
              </a:ext>
            </a:extLst>
          </p:cNvPr>
          <p:cNvPicPr>
            <a:picLocks noChangeAspect="1"/>
          </p:cNvPicPr>
          <p:nvPr/>
        </p:nvPicPr>
        <p:blipFill>
          <a:blip r:embed="rId2"/>
          <a:stretch>
            <a:fillRect/>
          </a:stretch>
        </p:blipFill>
        <p:spPr>
          <a:xfrm>
            <a:off x="4645457" y="1753792"/>
            <a:ext cx="4760254" cy="578847"/>
          </a:xfrm>
          <a:prstGeom prst="rect">
            <a:avLst/>
          </a:prstGeom>
        </p:spPr>
      </p:pic>
      <p:pic>
        <p:nvPicPr>
          <p:cNvPr id="6" name="圖片 5">
            <a:extLst>
              <a:ext uri="{FF2B5EF4-FFF2-40B4-BE49-F238E27FC236}">
                <a16:creationId xmlns:a16="http://schemas.microsoft.com/office/drawing/2014/main" id="{DE5383E1-9B89-08F8-66C3-E420A708A43E}"/>
              </a:ext>
            </a:extLst>
          </p:cNvPr>
          <p:cNvPicPr>
            <a:picLocks noChangeAspect="1"/>
          </p:cNvPicPr>
          <p:nvPr/>
        </p:nvPicPr>
        <p:blipFill>
          <a:blip r:embed="rId3"/>
          <a:stretch>
            <a:fillRect/>
          </a:stretch>
        </p:blipFill>
        <p:spPr>
          <a:xfrm>
            <a:off x="9405711" y="2332639"/>
            <a:ext cx="2010329" cy="445729"/>
          </a:xfrm>
          <a:prstGeom prst="rect">
            <a:avLst/>
          </a:prstGeom>
        </p:spPr>
      </p:pic>
      <p:pic>
        <p:nvPicPr>
          <p:cNvPr id="8" name="圖片 7">
            <a:extLst>
              <a:ext uri="{FF2B5EF4-FFF2-40B4-BE49-F238E27FC236}">
                <a16:creationId xmlns:a16="http://schemas.microsoft.com/office/drawing/2014/main" id="{EF613859-55AD-F2E2-1471-C7038456CCC6}"/>
              </a:ext>
            </a:extLst>
          </p:cNvPr>
          <p:cNvPicPr>
            <a:picLocks noChangeAspect="1"/>
          </p:cNvPicPr>
          <p:nvPr/>
        </p:nvPicPr>
        <p:blipFill>
          <a:blip r:embed="rId4"/>
          <a:stretch>
            <a:fillRect/>
          </a:stretch>
        </p:blipFill>
        <p:spPr>
          <a:xfrm>
            <a:off x="3848314" y="2877763"/>
            <a:ext cx="1400693" cy="383430"/>
          </a:xfrm>
          <a:prstGeom prst="rect">
            <a:avLst/>
          </a:prstGeom>
        </p:spPr>
      </p:pic>
      <p:pic>
        <p:nvPicPr>
          <p:cNvPr id="10" name="圖片 9">
            <a:extLst>
              <a:ext uri="{FF2B5EF4-FFF2-40B4-BE49-F238E27FC236}">
                <a16:creationId xmlns:a16="http://schemas.microsoft.com/office/drawing/2014/main" id="{BD4D97F5-C5B7-06D9-EC46-785057CECBCB}"/>
              </a:ext>
            </a:extLst>
          </p:cNvPr>
          <p:cNvPicPr>
            <a:picLocks noChangeAspect="1"/>
          </p:cNvPicPr>
          <p:nvPr/>
        </p:nvPicPr>
        <p:blipFill>
          <a:blip r:embed="rId5"/>
          <a:stretch>
            <a:fillRect/>
          </a:stretch>
        </p:blipFill>
        <p:spPr>
          <a:xfrm>
            <a:off x="861649" y="4201495"/>
            <a:ext cx="7891224" cy="1056305"/>
          </a:xfrm>
          <a:prstGeom prst="rect">
            <a:avLst/>
          </a:prstGeom>
        </p:spPr>
      </p:pic>
      <p:pic>
        <p:nvPicPr>
          <p:cNvPr id="12" name="圖片 11">
            <a:extLst>
              <a:ext uri="{FF2B5EF4-FFF2-40B4-BE49-F238E27FC236}">
                <a16:creationId xmlns:a16="http://schemas.microsoft.com/office/drawing/2014/main" id="{8143323F-5788-FD10-FFEB-375FD75C2CD0}"/>
              </a:ext>
            </a:extLst>
          </p:cNvPr>
          <p:cNvPicPr>
            <a:picLocks noChangeAspect="1"/>
          </p:cNvPicPr>
          <p:nvPr/>
        </p:nvPicPr>
        <p:blipFill>
          <a:blip r:embed="rId6"/>
          <a:stretch>
            <a:fillRect/>
          </a:stretch>
        </p:blipFill>
        <p:spPr>
          <a:xfrm>
            <a:off x="942425" y="5430459"/>
            <a:ext cx="2394073" cy="908097"/>
          </a:xfrm>
          <a:prstGeom prst="rect">
            <a:avLst/>
          </a:prstGeom>
        </p:spPr>
      </p:pic>
      <p:sp>
        <p:nvSpPr>
          <p:cNvPr id="13" name="文字方塊 12">
            <a:extLst>
              <a:ext uri="{FF2B5EF4-FFF2-40B4-BE49-F238E27FC236}">
                <a16:creationId xmlns:a16="http://schemas.microsoft.com/office/drawing/2014/main" id="{62E65D8D-FEE4-A26E-8E5C-CCB543EDBB3A}"/>
              </a:ext>
            </a:extLst>
          </p:cNvPr>
          <p:cNvSpPr txBox="1"/>
          <p:nvPr/>
        </p:nvSpPr>
        <p:spPr>
          <a:xfrm>
            <a:off x="3604846" y="5671038"/>
            <a:ext cx="2998177" cy="523220"/>
          </a:xfrm>
          <a:prstGeom prst="rect">
            <a:avLst/>
          </a:prstGeom>
          <a:noFill/>
        </p:spPr>
        <p:txBody>
          <a:bodyPr wrap="square" rtlCol="0">
            <a:spAutoFit/>
          </a:bodyPr>
          <a:lstStyle/>
          <a:p>
            <a:r>
              <a:rPr lang="en-US" altLang="zh-TW" sz="2800" dirty="0"/>
              <a:t>: Entropy value </a:t>
            </a:r>
            <a:endParaRPr lang="zh-TW" altLang="en-US" sz="2800" dirty="0"/>
          </a:p>
        </p:txBody>
      </p:sp>
    </p:spTree>
    <p:extLst>
      <p:ext uri="{BB962C8B-B14F-4D97-AF65-F5344CB8AC3E}">
        <p14:creationId xmlns:p14="http://schemas.microsoft.com/office/powerpoint/2010/main" val="46992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357A30-D335-6928-4B1C-78B389C3294B}"/>
              </a:ext>
            </a:extLst>
          </p:cNvPr>
          <p:cNvSpPr>
            <a:spLocks noGrp="1"/>
          </p:cNvSpPr>
          <p:nvPr>
            <p:ph type="title"/>
          </p:nvPr>
        </p:nvSpPr>
        <p:spPr/>
        <p:txBody>
          <a:bodyPr/>
          <a:lstStyle/>
          <a:p>
            <a:r>
              <a:rPr lang="en-US" altLang="zh-TW" dirty="0"/>
              <a:t>Probabilistic Selection</a:t>
            </a:r>
            <a:endParaRPr lang="zh-TW" altLang="en-US" dirty="0"/>
          </a:p>
        </p:txBody>
      </p:sp>
      <p:sp>
        <p:nvSpPr>
          <p:cNvPr id="3" name="內容版面配置區 2">
            <a:extLst>
              <a:ext uri="{FF2B5EF4-FFF2-40B4-BE49-F238E27FC236}">
                <a16:creationId xmlns:a16="http://schemas.microsoft.com/office/drawing/2014/main" id="{B09D3301-D5DD-BCC2-F645-D56983F3A5E5}"/>
              </a:ext>
            </a:extLst>
          </p:cNvPr>
          <p:cNvSpPr>
            <a:spLocks noGrp="1"/>
          </p:cNvSpPr>
          <p:nvPr>
            <p:ph idx="1"/>
          </p:nvPr>
        </p:nvSpPr>
        <p:spPr>
          <a:xfrm>
            <a:off x="838200" y="1825625"/>
            <a:ext cx="10515600" cy="2104537"/>
          </a:xfrm>
        </p:spPr>
        <p:txBody>
          <a:bodyPr/>
          <a:lstStyle/>
          <a:p>
            <a:r>
              <a:rPr lang="en-US" altLang="zh-TW" dirty="0"/>
              <a:t>We adopt a probabilistic mechanism to select one or more multiple good projection vectors.</a:t>
            </a:r>
            <a:endParaRPr lang="zh-TW" altLang="en-US" dirty="0"/>
          </a:p>
        </p:txBody>
      </p:sp>
      <p:pic>
        <p:nvPicPr>
          <p:cNvPr id="5" name="圖片 4">
            <a:extLst>
              <a:ext uri="{FF2B5EF4-FFF2-40B4-BE49-F238E27FC236}">
                <a16:creationId xmlns:a16="http://schemas.microsoft.com/office/drawing/2014/main" id="{CDA39AE8-CAD3-CBD4-D760-E92E01ED09E4}"/>
              </a:ext>
            </a:extLst>
          </p:cNvPr>
          <p:cNvPicPr>
            <a:picLocks noChangeAspect="1"/>
          </p:cNvPicPr>
          <p:nvPr/>
        </p:nvPicPr>
        <p:blipFill>
          <a:blip r:embed="rId2"/>
          <a:stretch>
            <a:fillRect/>
          </a:stretch>
        </p:blipFill>
        <p:spPr>
          <a:xfrm>
            <a:off x="1245243" y="2875309"/>
            <a:ext cx="3511730" cy="755689"/>
          </a:xfrm>
          <a:prstGeom prst="rect">
            <a:avLst/>
          </a:prstGeom>
        </p:spPr>
      </p:pic>
      <p:pic>
        <p:nvPicPr>
          <p:cNvPr id="7" name="圖片 6">
            <a:extLst>
              <a:ext uri="{FF2B5EF4-FFF2-40B4-BE49-F238E27FC236}">
                <a16:creationId xmlns:a16="http://schemas.microsoft.com/office/drawing/2014/main" id="{215011D9-82FB-379A-2EA7-2BD506118137}"/>
              </a:ext>
            </a:extLst>
          </p:cNvPr>
          <p:cNvPicPr>
            <a:picLocks noChangeAspect="1"/>
          </p:cNvPicPr>
          <p:nvPr/>
        </p:nvPicPr>
        <p:blipFill>
          <a:blip r:embed="rId3"/>
          <a:stretch>
            <a:fillRect/>
          </a:stretch>
        </p:blipFill>
        <p:spPr>
          <a:xfrm>
            <a:off x="5060844" y="3292468"/>
            <a:ext cx="4127712" cy="273064"/>
          </a:xfrm>
          <a:prstGeom prst="rect">
            <a:avLst/>
          </a:prstGeom>
        </p:spPr>
      </p:pic>
      <p:sp>
        <p:nvSpPr>
          <p:cNvPr id="8" name="文字方塊 7">
            <a:extLst>
              <a:ext uri="{FF2B5EF4-FFF2-40B4-BE49-F238E27FC236}">
                <a16:creationId xmlns:a16="http://schemas.microsoft.com/office/drawing/2014/main" id="{6C69735B-1F1B-1135-AB5F-D159C2CEC57E}"/>
              </a:ext>
            </a:extLst>
          </p:cNvPr>
          <p:cNvSpPr txBox="1"/>
          <p:nvPr/>
        </p:nvSpPr>
        <p:spPr>
          <a:xfrm>
            <a:off x="838201" y="3857135"/>
            <a:ext cx="10515599" cy="1815882"/>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a:t>Evaluate the discriminant power of       by setting  	   and following the procedure above</a:t>
            </a:r>
          </a:p>
          <a:p>
            <a:pPr marL="285750" indent="-285750">
              <a:buFont typeface="Arial" panose="020B0604020202020204" pitchFamily="34" charset="0"/>
              <a:buChar char="•"/>
            </a:pPr>
            <a:r>
              <a:rPr lang="en-US" altLang="zh-TW" sz="2800" dirty="0"/>
              <a:t>Re-order the basis vectors</a:t>
            </a:r>
          </a:p>
          <a:p>
            <a:pPr marL="285750" indent="-285750">
              <a:buFont typeface="Arial" panose="020B0604020202020204" pitchFamily="34" charset="0"/>
              <a:buChar char="•"/>
            </a:pPr>
            <a:endParaRPr lang="zh-TW" altLang="en-US" sz="2800" dirty="0"/>
          </a:p>
        </p:txBody>
      </p:sp>
      <p:pic>
        <p:nvPicPr>
          <p:cNvPr id="10" name="圖片 9">
            <a:extLst>
              <a:ext uri="{FF2B5EF4-FFF2-40B4-BE49-F238E27FC236}">
                <a16:creationId xmlns:a16="http://schemas.microsoft.com/office/drawing/2014/main" id="{B7AFBECC-5E35-F918-8FF8-61B5C465C289}"/>
              </a:ext>
            </a:extLst>
          </p:cNvPr>
          <p:cNvPicPr>
            <a:picLocks noChangeAspect="1"/>
          </p:cNvPicPr>
          <p:nvPr/>
        </p:nvPicPr>
        <p:blipFill>
          <a:blip r:embed="rId4"/>
          <a:stretch>
            <a:fillRect/>
          </a:stretch>
        </p:blipFill>
        <p:spPr>
          <a:xfrm>
            <a:off x="6326648" y="3921172"/>
            <a:ext cx="501161" cy="395145"/>
          </a:xfrm>
          <a:prstGeom prst="rect">
            <a:avLst/>
          </a:prstGeom>
        </p:spPr>
      </p:pic>
      <p:pic>
        <p:nvPicPr>
          <p:cNvPr id="12" name="圖片 11">
            <a:extLst>
              <a:ext uri="{FF2B5EF4-FFF2-40B4-BE49-F238E27FC236}">
                <a16:creationId xmlns:a16="http://schemas.microsoft.com/office/drawing/2014/main" id="{173FEB8E-8F43-829E-9A21-1B6D8A81A65A}"/>
              </a:ext>
            </a:extLst>
          </p:cNvPr>
          <p:cNvPicPr>
            <a:picLocks noChangeAspect="1"/>
          </p:cNvPicPr>
          <p:nvPr/>
        </p:nvPicPr>
        <p:blipFill>
          <a:blip r:embed="rId5"/>
          <a:stretch>
            <a:fillRect/>
          </a:stretch>
        </p:blipFill>
        <p:spPr>
          <a:xfrm>
            <a:off x="8281932" y="3926546"/>
            <a:ext cx="1116584" cy="384398"/>
          </a:xfrm>
          <a:prstGeom prst="rect">
            <a:avLst/>
          </a:prstGeom>
        </p:spPr>
      </p:pic>
      <p:pic>
        <p:nvPicPr>
          <p:cNvPr id="16" name="圖片 15">
            <a:extLst>
              <a:ext uri="{FF2B5EF4-FFF2-40B4-BE49-F238E27FC236}">
                <a16:creationId xmlns:a16="http://schemas.microsoft.com/office/drawing/2014/main" id="{EB2C2F1D-B1F1-A690-F1F7-952A9B8486DE}"/>
              </a:ext>
            </a:extLst>
          </p:cNvPr>
          <p:cNvPicPr>
            <a:picLocks noChangeAspect="1"/>
          </p:cNvPicPr>
          <p:nvPr/>
        </p:nvPicPr>
        <p:blipFill>
          <a:blip r:embed="rId6"/>
          <a:stretch>
            <a:fillRect/>
          </a:stretch>
        </p:blipFill>
        <p:spPr>
          <a:xfrm>
            <a:off x="5386147" y="4901679"/>
            <a:ext cx="4584936" cy="1257365"/>
          </a:xfrm>
          <a:prstGeom prst="rect">
            <a:avLst/>
          </a:prstGeom>
        </p:spPr>
      </p:pic>
    </p:spTree>
    <p:extLst>
      <p:ext uri="{BB962C8B-B14F-4D97-AF65-F5344CB8AC3E}">
        <p14:creationId xmlns:p14="http://schemas.microsoft.com/office/powerpoint/2010/main" val="395235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1BD067F4-CA04-A04E-89EB-C1E611D49973}"/>
              </a:ext>
            </a:extLst>
          </p:cNvPr>
          <p:cNvPicPr>
            <a:picLocks noGrp="1" noChangeAspect="1"/>
          </p:cNvPicPr>
          <p:nvPr>
            <p:ph idx="1"/>
          </p:nvPr>
        </p:nvPicPr>
        <p:blipFill>
          <a:blip r:embed="rId3"/>
          <a:stretch>
            <a:fillRect/>
          </a:stretch>
        </p:blipFill>
        <p:spPr>
          <a:xfrm>
            <a:off x="552165" y="763855"/>
            <a:ext cx="5543835" cy="1917799"/>
          </a:xfrm>
        </p:spPr>
      </p:pic>
      <p:pic>
        <p:nvPicPr>
          <p:cNvPr id="7" name="圖片 6">
            <a:extLst>
              <a:ext uri="{FF2B5EF4-FFF2-40B4-BE49-F238E27FC236}">
                <a16:creationId xmlns:a16="http://schemas.microsoft.com/office/drawing/2014/main" id="{C4BF4E39-C700-B92C-C0C9-CA83D0E3E597}"/>
              </a:ext>
            </a:extLst>
          </p:cNvPr>
          <p:cNvPicPr>
            <a:picLocks noChangeAspect="1"/>
          </p:cNvPicPr>
          <p:nvPr/>
        </p:nvPicPr>
        <p:blipFill>
          <a:blip r:embed="rId4"/>
          <a:stretch>
            <a:fillRect/>
          </a:stretch>
        </p:blipFill>
        <p:spPr>
          <a:xfrm>
            <a:off x="552165" y="2681654"/>
            <a:ext cx="5645440" cy="3073558"/>
          </a:xfrm>
          <a:prstGeom prst="rect">
            <a:avLst/>
          </a:prstGeom>
        </p:spPr>
      </p:pic>
      <p:pic>
        <p:nvPicPr>
          <p:cNvPr id="9" name="圖片 8">
            <a:extLst>
              <a:ext uri="{FF2B5EF4-FFF2-40B4-BE49-F238E27FC236}">
                <a16:creationId xmlns:a16="http://schemas.microsoft.com/office/drawing/2014/main" id="{82597AD1-AC87-D6CE-15C6-4A856E0F09CA}"/>
              </a:ext>
            </a:extLst>
          </p:cNvPr>
          <p:cNvPicPr>
            <a:picLocks noChangeAspect="1"/>
          </p:cNvPicPr>
          <p:nvPr/>
        </p:nvPicPr>
        <p:blipFill>
          <a:blip r:embed="rId5"/>
          <a:stretch>
            <a:fillRect/>
          </a:stretch>
        </p:blipFill>
        <p:spPr>
          <a:xfrm>
            <a:off x="4936795" y="5485166"/>
            <a:ext cx="1529662" cy="456118"/>
          </a:xfrm>
          <a:prstGeom prst="rect">
            <a:avLst/>
          </a:prstGeom>
        </p:spPr>
      </p:pic>
      <p:pic>
        <p:nvPicPr>
          <p:cNvPr id="11" name="圖片 10">
            <a:extLst>
              <a:ext uri="{FF2B5EF4-FFF2-40B4-BE49-F238E27FC236}">
                <a16:creationId xmlns:a16="http://schemas.microsoft.com/office/drawing/2014/main" id="{F977F7FA-9EAD-BBFF-CE97-A42DC4529D30}"/>
              </a:ext>
            </a:extLst>
          </p:cNvPr>
          <p:cNvPicPr>
            <a:picLocks noChangeAspect="1"/>
          </p:cNvPicPr>
          <p:nvPr/>
        </p:nvPicPr>
        <p:blipFill>
          <a:blip r:embed="rId6"/>
          <a:stretch>
            <a:fillRect/>
          </a:stretch>
        </p:blipFill>
        <p:spPr>
          <a:xfrm>
            <a:off x="6096000" y="636848"/>
            <a:ext cx="5467631" cy="1085906"/>
          </a:xfrm>
          <a:prstGeom prst="rect">
            <a:avLst/>
          </a:prstGeom>
        </p:spPr>
      </p:pic>
      <p:pic>
        <p:nvPicPr>
          <p:cNvPr id="17" name="圖片 16">
            <a:extLst>
              <a:ext uri="{FF2B5EF4-FFF2-40B4-BE49-F238E27FC236}">
                <a16:creationId xmlns:a16="http://schemas.microsoft.com/office/drawing/2014/main" id="{A55AA5A7-C2A3-183D-9A00-86803637821F}"/>
              </a:ext>
            </a:extLst>
          </p:cNvPr>
          <p:cNvPicPr>
            <a:picLocks noChangeAspect="1"/>
          </p:cNvPicPr>
          <p:nvPr/>
        </p:nvPicPr>
        <p:blipFill>
          <a:blip r:embed="rId7"/>
          <a:stretch>
            <a:fillRect/>
          </a:stretch>
        </p:blipFill>
        <p:spPr>
          <a:xfrm>
            <a:off x="6486989" y="2499623"/>
            <a:ext cx="4781796" cy="3054507"/>
          </a:xfrm>
          <a:prstGeom prst="rect">
            <a:avLst/>
          </a:prstGeom>
        </p:spPr>
      </p:pic>
    </p:spTree>
    <p:extLst>
      <p:ext uri="{BB962C8B-B14F-4D97-AF65-F5344CB8AC3E}">
        <p14:creationId xmlns:p14="http://schemas.microsoft.com/office/powerpoint/2010/main" val="622308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寬螢幕</PresentationFormat>
  <Paragraphs>35</Paragraphs>
  <Slides>11</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11</vt:i4>
      </vt:variant>
    </vt:vector>
  </HeadingPairs>
  <TitlesOfParts>
    <vt:vector size="15" baseType="lpstr">
      <vt:lpstr>Arial</vt:lpstr>
      <vt:lpstr>Calibri</vt:lpstr>
      <vt:lpstr>Calibri Light</vt:lpstr>
      <vt:lpstr>Office 佈景主題</vt:lpstr>
      <vt:lpstr>Subspace Learning Machine</vt:lpstr>
      <vt:lpstr>Motivation</vt:lpstr>
      <vt:lpstr>PowerPoint 簡報</vt:lpstr>
      <vt:lpstr>Methodology</vt:lpstr>
      <vt:lpstr>PowerPoint 簡報</vt:lpstr>
      <vt:lpstr>PowerPoint 簡報</vt:lpstr>
      <vt:lpstr>Selection Criterion</vt:lpstr>
      <vt:lpstr>Probabilistic Selection</vt:lpstr>
      <vt:lpstr>PowerPoint 簡報</vt:lpstr>
      <vt:lpstr>Selection of Multiple Projection Vectors</vt:lpstr>
      <vt:lpstr>SLM Tree Construction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Subspace Learning Machine</dc:title>
  <dc:creator>淵丞 蔡</dc:creator>
  <cp:lastModifiedBy>淵丞 蔡</cp:lastModifiedBy>
  <cp:revision>1</cp:revision>
  <dcterms:created xsi:type="dcterms:W3CDTF">2023-11-17T12:11:17Z</dcterms:created>
  <dcterms:modified xsi:type="dcterms:W3CDTF">2023-11-17T12:11:31Z</dcterms:modified>
</cp:coreProperties>
</file>