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8"/>
  </p:notesMasterIdLst>
  <p:sldIdLst>
    <p:sldId id="256" r:id="rId3"/>
    <p:sldId id="306" r:id="rId4"/>
    <p:sldId id="307" r:id="rId5"/>
    <p:sldId id="308" r:id="rId6"/>
    <p:sldId id="263" r:id="rId7"/>
    <p:sldId id="258" r:id="rId8"/>
    <p:sldId id="261" r:id="rId9"/>
    <p:sldId id="262" r:id="rId10"/>
    <p:sldId id="259" r:id="rId11"/>
    <p:sldId id="264" r:id="rId12"/>
    <p:sldId id="260" r:id="rId13"/>
    <p:sldId id="266" r:id="rId14"/>
    <p:sldId id="265" r:id="rId15"/>
    <p:sldId id="280" r:id="rId16"/>
    <p:sldId id="267" r:id="rId17"/>
    <p:sldId id="279" r:id="rId18"/>
    <p:sldId id="309" r:id="rId19"/>
    <p:sldId id="273" r:id="rId20"/>
    <p:sldId id="272" r:id="rId21"/>
    <p:sldId id="305" r:id="rId22"/>
    <p:sldId id="304" r:id="rId23"/>
    <p:sldId id="274" r:id="rId24"/>
    <p:sldId id="277" r:id="rId25"/>
    <p:sldId id="276" r:id="rId26"/>
    <p:sldId id="28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17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0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0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7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2021/11/16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2021/11/19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換行 </a:t>
            </a:r>
            <a:r>
              <a:rPr lang="en-US" altLang="zh-TW" dirty="0"/>
              <a:t>vs </a:t>
            </a:r>
            <a:r>
              <a:rPr lang="zh-TW" altLang="en-US" dirty="0"/>
              <a:t>沒換行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cout</a:t>
            </a:r>
            <a:r>
              <a:rPr lang="en-US" altLang="zh-TW" dirty="0"/>
              <a:t> &lt;&lt;</a:t>
            </a:r>
            <a:r>
              <a:rPr lang="zh-TW" altLang="en-US" dirty="0"/>
              <a:t> </a:t>
            </a:r>
            <a:r>
              <a:rPr lang="en-US" altLang="zh-TW" dirty="0"/>
              <a:t>“Hello World!” &lt;&lt; </a:t>
            </a:r>
            <a:r>
              <a:rPr lang="en-US" altLang="zh-TW" dirty="0" err="1"/>
              <a:t>endl</a:t>
            </a:r>
            <a:r>
              <a:rPr lang="en-US" altLang="zh-TW" dirty="0"/>
              <a:t> 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 err="1"/>
              <a:t>cout</a:t>
            </a:r>
            <a:r>
              <a:rPr lang="en-US" altLang="zh-TW" dirty="0"/>
              <a:t> &lt;&lt;</a:t>
            </a:r>
            <a:r>
              <a:rPr lang="zh-TW" altLang="en-US" dirty="0"/>
              <a:t> </a:t>
            </a:r>
            <a:r>
              <a:rPr lang="en-US" altLang="zh-TW" dirty="0"/>
              <a:t>“Hello World!” 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29030" y="2187057"/>
            <a:ext cx="369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補充</a:t>
            </a:r>
            <a:r>
              <a:rPr lang="zh-TW" altLang="en-US" dirty="0">
                <a:sym typeface="Wingdings" panose="05000000000000000000" pitchFamily="2" charset="2"/>
              </a:rPr>
              <a:t>： </a:t>
            </a:r>
            <a:r>
              <a:rPr lang="en-US" altLang="zh-TW" dirty="0">
                <a:sym typeface="Wingdings" panose="05000000000000000000" pitchFamily="2" charset="2"/>
              </a:rPr>
              <a:t>“\n”</a:t>
            </a:r>
            <a:r>
              <a:rPr lang="zh-TW" altLang="en-US" dirty="0">
                <a:sym typeface="Wingdings" panose="05000000000000000000" pitchFamily="2" charset="2"/>
              </a:rPr>
              <a:t>也可以達到換行效果！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30" y="2622038"/>
            <a:ext cx="3699218" cy="24537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57276"/>
            <a:ext cx="3805561" cy="185095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4990176"/>
            <a:ext cx="3807525" cy="15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連續輸出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31389"/>
            <a:ext cx="9699024" cy="1619642"/>
          </a:xfrm>
        </p:spPr>
      </p:pic>
      <p:sp>
        <p:nvSpPr>
          <p:cNvPr id="5" name="橢圓 4"/>
          <p:cNvSpPr/>
          <p:nvPr/>
        </p:nvSpPr>
        <p:spPr>
          <a:xfrm>
            <a:off x="4424752" y="2231389"/>
            <a:ext cx="277092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989351" y="2231389"/>
            <a:ext cx="277092" cy="4618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5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Cin</a:t>
            </a:r>
            <a:r>
              <a:rPr lang="zh-TW" altLang="en-US" dirty="0"/>
              <a:t> 輸入</a:t>
            </a:r>
          </a:p>
        </p:txBody>
      </p:sp>
    </p:spTree>
    <p:extLst>
      <p:ext uri="{BB962C8B-B14F-4D97-AF65-F5344CB8AC3E}">
        <p14:creationId xmlns:p14="http://schemas.microsoft.com/office/powerpoint/2010/main" val="291703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</a:t>
            </a:r>
            <a:r>
              <a:rPr lang="zh-TW" altLang="en-US" dirty="0"/>
              <a:t>輸入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33993" y="3075057"/>
            <a:ext cx="3137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/>
              <a:t>cin</a:t>
            </a:r>
            <a:r>
              <a:rPr lang="en-US" altLang="zh-TW" sz="4000" dirty="0"/>
              <a:t> &gt;&gt; </a:t>
            </a:r>
            <a:r>
              <a:rPr lang="zh-TW" altLang="en-US" sz="4000" dirty="0"/>
              <a:t>變數 </a:t>
            </a:r>
            <a:r>
              <a:rPr lang="en-US" altLang="zh-TW" sz="4000" dirty="0"/>
              <a:t>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773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8766F-44D9-4FCD-A9D1-B5D8CE42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491C49C-6BCF-4647-B3AB-0041229E0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07658"/>
            <a:ext cx="9345613" cy="41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29FF13-A992-47CE-99D6-5FBA0538A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5" y="2309255"/>
            <a:ext cx="9333333" cy="344761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E2C35933-6351-4C69-B14C-DC5A09BC4358}"/>
              </a:ext>
            </a:extLst>
          </p:cNvPr>
          <p:cNvGrpSpPr/>
          <p:nvPr/>
        </p:nvGrpSpPr>
        <p:grpSpPr>
          <a:xfrm>
            <a:off x="8421620" y="609255"/>
            <a:ext cx="3685714" cy="3295238"/>
            <a:chOff x="8421620" y="609255"/>
            <a:chExt cx="3685714" cy="329523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BD6DA91-0103-46F0-8150-F0D08A9A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1620" y="609255"/>
              <a:ext cx="3685714" cy="32952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EC8AF09-A56F-44F8-A282-E6FF73D300BD}"/>
                </a:ext>
              </a:extLst>
            </p:cNvPr>
            <p:cNvSpPr txBox="1"/>
            <p:nvPr/>
          </p:nvSpPr>
          <p:spPr>
            <a:xfrm>
              <a:off x="8791632" y="609255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/>
                <a:t>二補數</a:t>
              </a: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458E7C1-F95B-414C-8F1F-0300A7A2F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4666" y="2477742"/>
            <a:ext cx="617334" cy="14267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263D46C-C941-440F-A7B1-8FD6AD43D216}"/>
              </a:ext>
            </a:extLst>
          </p:cNvPr>
          <p:cNvSpPr txBox="1"/>
          <p:nvPr/>
        </p:nvSpPr>
        <p:spPr>
          <a:xfrm>
            <a:off x="1694246" y="2994997"/>
            <a:ext cx="1618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FF0000"/>
                </a:solidFill>
              </a:rPr>
              <a:t>OVERFLOW!</a:t>
            </a:r>
            <a:endParaRPr lang="zh-TW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F53B0-F361-487E-A181-0BD3EC6C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char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B24F920-3215-4B35-8E12-442F532C5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9494181" cy="386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91135-ABAE-426F-BE82-2CBAAEF8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6DC3FB7-3868-4D02-AE68-D278F9606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94441"/>
            <a:ext cx="4898344" cy="34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9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216818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511559"/>
            <a:ext cx="9535308" cy="5088533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計算算術平均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加權平均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Input: </a:t>
            </a:r>
            <a:r>
              <a:rPr lang="zh-TW" altLang="en-US" dirty="0"/>
              <a:t>名字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/>
              <a:t>、學號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、英文成績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zh-TW" altLang="en-US" dirty="0"/>
              <a:t>、數學成績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/>
              <a:t>、國文成績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/>
              <a:t>、英文權重</a:t>
            </a:r>
            <a:r>
              <a:rPr lang="en-US" altLang="zh-TW" dirty="0">
                <a:solidFill>
                  <a:srgbClr val="FF0000"/>
                </a:solidFill>
              </a:rPr>
              <a:t>WE</a:t>
            </a:r>
            <a:r>
              <a:rPr lang="zh-TW" altLang="en-US" dirty="0"/>
              <a:t>、                </a:t>
            </a:r>
            <a:r>
              <a:rPr lang="en-US" altLang="zh-TW" dirty="0"/>
              <a:t>	</a:t>
            </a:r>
            <a:r>
              <a:rPr lang="zh-TW" altLang="en-US" dirty="0"/>
              <a:t>     數學權重</a:t>
            </a:r>
            <a:r>
              <a:rPr lang="en-US" altLang="zh-TW" dirty="0">
                <a:solidFill>
                  <a:srgbClr val="FF0000"/>
                </a:solidFill>
              </a:rPr>
              <a:t>WM</a:t>
            </a:r>
            <a:r>
              <a:rPr lang="zh-TW" altLang="en-US" dirty="0"/>
              <a:t>、國文權重</a:t>
            </a:r>
            <a:r>
              <a:rPr lang="en-US" altLang="zh-TW" dirty="0">
                <a:solidFill>
                  <a:srgbClr val="FF0000"/>
                </a:solidFill>
              </a:rPr>
              <a:t>WC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Rule:  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長度小於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字串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dirty="0"/>
              <a:t>      </a:t>
            </a:r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/>
              <a:t>  為 </a:t>
            </a:r>
            <a:r>
              <a:rPr lang="en-US" altLang="zh-TW" dirty="0"/>
              <a:t>&gt;=0</a:t>
            </a:r>
            <a:r>
              <a:rPr lang="zh-TW" altLang="en-US" dirty="0"/>
              <a:t> 且 </a:t>
            </a:r>
            <a:r>
              <a:rPr lang="en-US" altLang="zh-TW" dirty="0"/>
              <a:t>&lt;=100</a:t>
            </a:r>
            <a:r>
              <a:rPr lang="zh-TW" altLang="en-US" dirty="0"/>
              <a:t>  的 </a:t>
            </a:r>
            <a:r>
              <a:rPr lang="zh-TW" altLang="en-US" dirty="0">
                <a:solidFill>
                  <a:srgbClr val="FF0000"/>
                </a:solidFill>
              </a:rPr>
              <a:t>浮點數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zh-TW" altLang="en-US" dirty="0">
                <a:solidFill>
                  <a:srgbClr val="FF0000"/>
                </a:solidFill>
              </a:rPr>
              <a:t>      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rgbClr val="FF0000"/>
                </a:solidFill>
              </a:rPr>
              <a:t>WE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WM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WC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為 </a:t>
            </a:r>
            <a:r>
              <a:rPr lang="en-US" altLang="zh-TW" dirty="0"/>
              <a:t>&gt;0</a:t>
            </a:r>
            <a:r>
              <a:rPr lang="zh-TW" altLang="en-US" dirty="0"/>
              <a:t>  的 </a:t>
            </a:r>
            <a:r>
              <a:rPr lang="zh-TW" altLang="en-US" dirty="0">
                <a:solidFill>
                  <a:srgbClr val="FF0000"/>
                </a:solidFill>
              </a:rPr>
              <a:t>正整數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endParaRPr lang="zh-TW" altLang="en-US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Output: </a:t>
            </a:r>
            <a:r>
              <a:rPr lang="zh-TW" altLang="en-US" dirty="0"/>
              <a:t>學生姓名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/>
              <a:t>、學號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、算術平均</a:t>
            </a:r>
            <a:r>
              <a:rPr lang="en-US" altLang="zh-TW" dirty="0">
                <a:solidFill>
                  <a:srgbClr val="FF0000"/>
                </a:solidFill>
              </a:rPr>
              <a:t>AA</a:t>
            </a:r>
            <a:r>
              <a:rPr lang="zh-TW" altLang="en-US" dirty="0"/>
              <a:t>、加權平均</a:t>
            </a:r>
            <a:r>
              <a:rPr lang="en-US" altLang="zh-TW" dirty="0">
                <a:solidFill>
                  <a:srgbClr val="FF0000"/>
                </a:solidFill>
              </a:rPr>
              <a:t>WA</a:t>
            </a:r>
            <a:r>
              <a:rPr lang="zh-TW" altLang="en-US" dirty="0"/>
              <a:t> 。</a:t>
            </a:r>
            <a:endParaRPr lang="en-US" altLang="zh-TW" dirty="0"/>
          </a:p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en-US" altLang="zh-TW" dirty="0"/>
              <a:t>Rule:  </a:t>
            </a:r>
            <a:r>
              <a:rPr lang="zh-TW" altLang="en-US" dirty="0"/>
              <a:t>其中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zh-TW" altLang="en-US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zh-TW" altLang="en-US" dirty="0"/>
              <a:t>為字串、</a:t>
            </a:r>
            <a:r>
              <a:rPr lang="en-US" altLang="zh-TW" dirty="0">
                <a:solidFill>
                  <a:srgbClr val="FF0000"/>
                </a:solidFill>
              </a:rPr>
              <a:t>AA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WA</a:t>
            </a:r>
            <a:r>
              <a:rPr lang="zh-TW" altLang="en-US" dirty="0"/>
              <a:t>為無條件捨去後的</a:t>
            </a:r>
            <a:r>
              <a:rPr lang="zh-TW" altLang="en-US" dirty="0">
                <a:solidFill>
                  <a:srgbClr val="FF0000"/>
                </a:solidFill>
              </a:rPr>
              <a:t>正整數</a:t>
            </a:r>
            <a:r>
              <a:rPr lang="zh-TW" altLang="en-US" dirty="0"/>
              <a:t>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en-US" altLang="zh-TW" dirty="0"/>
              <a:t>	</a:t>
            </a:r>
            <a:r>
              <a:rPr lang="zh-TW" altLang="en-US" dirty="0"/>
              <a:t>    輸入與輸出之前要空一行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不空會扣分</a:t>
            </a:r>
            <a:r>
              <a:rPr lang="en-US" altLang="zh-TW" dirty="0"/>
              <a:t>)</a:t>
            </a:r>
            <a:r>
              <a:rPr lang="zh-TW" altLang="en-US" dirty="0"/>
              <a:t> 。</a:t>
            </a:r>
            <a:endParaRPr lang="en-US" altLang="zh-TW" dirty="0"/>
          </a:p>
          <a:p>
            <a:pPr marL="120650" indent="0">
              <a:lnSpc>
                <a:spcPct val="115000"/>
              </a:lnSpc>
              <a:spcBef>
                <a:spcPts val="0"/>
              </a:spcBef>
              <a:buSzPts val="1700"/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    每個輸出都得換行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沒換會扣分</a:t>
            </a:r>
            <a:r>
              <a:rPr lang="en-US" altLang="zh-TW" dirty="0"/>
              <a:t>)</a:t>
            </a:r>
            <a:r>
              <a:rPr lang="zh-TW" altLang="en-US" dirty="0"/>
              <a:t> 。</a:t>
            </a:r>
            <a:endParaRPr lang="en-US" altLang="zh-TW" dirty="0"/>
          </a:p>
          <a:p>
            <a:r>
              <a:rPr lang="zh-TW" altLang="en-US" sz="2400" dirty="0"/>
              <a:t>繳交截止日期：</a:t>
            </a:r>
            <a:r>
              <a:rPr lang="en-US" altLang="zh-TW" sz="2400" dirty="0">
                <a:solidFill>
                  <a:srgbClr val="FF0000"/>
                </a:solidFill>
              </a:rPr>
              <a:t>2021/11/21  23:55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65EE15-260B-47B1-A31C-A299077D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A70427-F2B7-4CAC-B31E-D4E9FEE4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66" y="1903882"/>
            <a:ext cx="5744633" cy="4209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B1A21A-3396-4A86-8126-03AF00BA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50" y="1832322"/>
            <a:ext cx="56769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6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範例：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75" y="2496282"/>
            <a:ext cx="5362575" cy="2990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76851" y="3049401"/>
            <a:ext cx="459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輸入前的字串如</a:t>
            </a:r>
            <a:r>
              <a:rPr lang="en-US" altLang="zh-TW" dirty="0"/>
              <a:t>:Please input your 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輸出前的字串如</a:t>
            </a:r>
            <a:r>
              <a:rPr lang="en-US" altLang="zh-TW" dirty="0"/>
              <a:t>:Student name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都要如圖印出否則會扣分</a:t>
            </a:r>
          </a:p>
        </p:txBody>
      </p:sp>
    </p:spTree>
    <p:extLst>
      <p:ext uri="{BB962C8B-B14F-4D97-AF65-F5344CB8AC3E}">
        <p14:creationId xmlns:p14="http://schemas.microsoft.com/office/powerpoint/2010/main" val="269840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練習0</a:t>
            </a:r>
            <a:r>
              <a:rPr lang="en-US" altLang="zh-TW" dirty="0"/>
              <a:t>8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11679" y="2416629"/>
          <a:ext cx="8068795" cy="38124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6971">
                  <a:extLst>
                    <a:ext uri="{9D8B030D-6E8A-4147-A177-3AD203B41FA5}">
                      <a16:colId xmlns:a16="http://schemas.microsoft.com/office/drawing/2014/main" val="661837755"/>
                    </a:ext>
                  </a:extLst>
                </a:gridCol>
                <a:gridCol w="2161239">
                  <a:extLst>
                    <a:ext uri="{9D8B030D-6E8A-4147-A177-3AD203B41FA5}">
                      <a16:colId xmlns:a16="http://schemas.microsoft.com/office/drawing/2014/main" val="539976685"/>
                    </a:ext>
                  </a:extLst>
                </a:gridCol>
                <a:gridCol w="2507014">
                  <a:extLst>
                    <a:ext uri="{9D8B030D-6E8A-4147-A177-3AD203B41FA5}">
                      <a16:colId xmlns:a16="http://schemas.microsoft.com/office/drawing/2014/main" val="3745896554"/>
                    </a:ext>
                  </a:extLst>
                </a:gridCol>
                <a:gridCol w="2203571">
                  <a:extLst>
                    <a:ext uri="{9D8B030D-6E8A-4147-A177-3AD203B41FA5}">
                      <a16:colId xmlns:a16="http://schemas.microsoft.com/office/drawing/2014/main" val="1045982951"/>
                    </a:ext>
                  </a:extLst>
                </a:gridCol>
              </a:tblGrid>
              <a:tr h="13585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bg1"/>
                          </a:solidFill>
                        </a:rPr>
                        <a:t>input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Cclemon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0857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74.14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87.40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55.688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Washilinbaba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9420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</a:rPr>
                        <a:t>Wadashiwa</a:t>
                      </a:r>
                      <a:endParaRPr lang="en-US" sz="18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30678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48.568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70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3383"/>
                  </a:ext>
                </a:extLst>
              </a:tr>
              <a:tr h="15264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</a:rPr>
                        <a:t>output</a:t>
                      </a:r>
                      <a:endParaRPr sz="18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Cclemon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0857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72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69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Washilinbaba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9420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60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/>
                        <a:t>Wadashiwa</a:t>
                      </a: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30678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72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58</a:t>
                      </a: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4445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/>
              <a:t>測資：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83" y="2006266"/>
            <a:ext cx="5013247" cy="38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-1X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11" y="5203448"/>
            <a:ext cx="7724113" cy="11790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9848" y="5221816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2021-CE1003-A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/>
              <a:t>2021-CE1003-B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32" y="2356133"/>
            <a:ext cx="4032983" cy="16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7594F-C7A6-4712-A708-E1EBE02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CODEBLOCK(cont.)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E4A69B-CC18-4FEE-9DF4-62C0C9B1F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89176"/>
            <a:ext cx="4280768" cy="40513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2410AA-1AB1-4C34-AF69-D4331941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88" y="1789176"/>
            <a:ext cx="4314475" cy="40513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293F5F9-11C1-4E8F-AE0E-5D7CF06B1D60}"/>
              </a:ext>
            </a:extLst>
          </p:cNvPr>
          <p:cNvSpPr txBox="1"/>
          <p:nvPr/>
        </p:nvSpPr>
        <p:spPr>
          <a:xfrm>
            <a:off x="8246533" y="590973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</a:t>
            </a:r>
            <a:r>
              <a:rPr lang="en-US" altLang="zh-TW" dirty="0"/>
              <a:t>next</a:t>
            </a:r>
            <a:r>
              <a:rPr lang="zh-TW" altLang="en-US" dirty="0"/>
              <a:t>後再按</a:t>
            </a:r>
            <a:r>
              <a:rPr lang="en-US" altLang="zh-TW" dirty="0"/>
              <a:t>finish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24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F85CD-01A6-407E-8247-020F46A9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CODEBLOCK(cont.)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6A4D16A-36D7-41C1-9BA1-43B5E636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939924"/>
            <a:ext cx="6824134" cy="39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5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Cout</a:t>
            </a:r>
            <a:r>
              <a:rPr lang="zh-TW" altLang="en-US" dirty="0"/>
              <a:t> 輸出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Hello, 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程式目標：執行後輸出 </a:t>
            </a:r>
            <a:r>
              <a:rPr lang="en-US" altLang="zh-TW" dirty="0"/>
              <a:t>Hello World!</a:t>
            </a:r>
            <a:r>
              <a:rPr lang="zh-TW" altLang="en-US" dirty="0"/>
              <a:t> 字樣到</a:t>
            </a:r>
            <a:r>
              <a:rPr lang="en-US" altLang="zh-TW" dirty="0"/>
              <a:t>Command-line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5070276"/>
            <a:ext cx="4725274" cy="1494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7" y="2676550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993531" y="5310555"/>
            <a:ext cx="1204546" cy="325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93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標頭檔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8" y="2289688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582615" y="2289687"/>
            <a:ext cx="2857500" cy="5062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5" idx="3"/>
          </p:cNvCxnSpPr>
          <p:nvPr/>
        </p:nvCxnSpPr>
        <p:spPr>
          <a:xfrm flipV="1">
            <a:off x="4440115" y="2540000"/>
            <a:ext cx="1646649" cy="28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9048" y="2289687"/>
            <a:ext cx="373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讓我們可以使用很簡單的語法達到強大的功能！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68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8"/>
          <a:stretch/>
        </p:blipFill>
        <p:spPr>
          <a:xfrm>
            <a:off x="1069848" y="2289688"/>
            <a:ext cx="4381384" cy="218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手繪多邊形 9"/>
          <p:cNvSpPr/>
          <p:nvPr/>
        </p:nvSpPr>
        <p:spPr>
          <a:xfrm>
            <a:off x="1754909" y="2955636"/>
            <a:ext cx="1422400" cy="1505528"/>
          </a:xfrm>
          <a:custGeom>
            <a:avLst/>
            <a:gdLst>
              <a:gd name="connsiteX0" fmla="*/ 9236 w 1422400"/>
              <a:gd name="connsiteY0" fmla="*/ 0 h 1505528"/>
              <a:gd name="connsiteX1" fmla="*/ 1422400 w 1422400"/>
              <a:gd name="connsiteY1" fmla="*/ 0 h 1505528"/>
              <a:gd name="connsiteX2" fmla="*/ 1422400 w 1422400"/>
              <a:gd name="connsiteY2" fmla="*/ 387928 h 1505528"/>
              <a:gd name="connsiteX3" fmla="*/ 341746 w 1422400"/>
              <a:gd name="connsiteY3" fmla="*/ 387928 h 1505528"/>
              <a:gd name="connsiteX4" fmla="*/ 341746 w 1422400"/>
              <a:gd name="connsiteY4" fmla="*/ 1505528 h 1505528"/>
              <a:gd name="connsiteX5" fmla="*/ 0 w 1422400"/>
              <a:gd name="connsiteY5" fmla="*/ 1505528 h 1505528"/>
              <a:gd name="connsiteX6" fmla="*/ 9236 w 1422400"/>
              <a:gd name="connsiteY6" fmla="*/ 0 h 150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2400" h="1505528">
                <a:moveTo>
                  <a:pt x="9236" y="0"/>
                </a:moveTo>
                <a:lnTo>
                  <a:pt x="1422400" y="0"/>
                </a:lnTo>
                <a:lnTo>
                  <a:pt x="1422400" y="387928"/>
                </a:lnTo>
                <a:lnTo>
                  <a:pt x="341746" y="387928"/>
                </a:lnTo>
                <a:lnTo>
                  <a:pt x="341746" y="1505528"/>
                </a:lnTo>
                <a:lnTo>
                  <a:pt x="0" y="1505528"/>
                </a:lnTo>
                <a:cubicBezTo>
                  <a:pt x="3079" y="1003685"/>
                  <a:pt x="6157" y="501843"/>
                  <a:pt x="9236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177309" y="3133948"/>
            <a:ext cx="2921739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36293" y="2903115"/>
            <a:ext cx="4541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告訴電腦我的程式要從這邊開始</a:t>
            </a:r>
          </a:p>
        </p:txBody>
      </p:sp>
    </p:spTree>
    <p:extLst>
      <p:ext uri="{BB962C8B-B14F-4D97-AF65-F5344CB8AC3E}">
        <p14:creationId xmlns:p14="http://schemas.microsoft.com/office/powerpoint/2010/main" val="173472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c++</a:t>
            </a:r>
            <a:r>
              <a:rPr lang="en-US" altLang="zh-TW" dirty="0"/>
              <a:t> </a:t>
            </a:r>
            <a:r>
              <a:rPr lang="zh-TW" altLang="en-US" dirty="0"/>
              <a:t>輸出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1926815" y="2876492"/>
            <a:ext cx="8344466" cy="1049342"/>
            <a:chOff x="2168510" y="3184223"/>
            <a:chExt cx="8344466" cy="1049342"/>
          </a:xfrm>
        </p:grpSpPr>
        <p:sp>
          <p:nvSpPr>
            <p:cNvPr id="5" name="文字方塊 4"/>
            <p:cNvSpPr txBox="1"/>
            <p:nvPr/>
          </p:nvSpPr>
          <p:spPr>
            <a:xfrm>
              <a:off x="2168510" y="3184223"/>
              <a:ext cx="77731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err="1"/>
                <a:t>cout</a:t>
              </a:r>
              <a:r>
                <a:rPr lang="en-US" altLang="zh-TW" sz="4000" dirty="0"/>
                <a:t> &lt;&lt;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“Hello World!” &lt;&lt; </a:t>
              </a:r>
              <a:r>
                <a:rPr lang="en-US" altLang="zh-TW" sz="4000" dirty="0" err="1"/>
                <a:t>endl</a:t>
              </a:r>
              <a:r>
                <a:rPr lang="en-US" altLang="zh-TW" sz="4000" dirty="0"/>
                <a:t> ;</a:t>
              </a:r>
              <a:endParaRPr lang="zh-TW" altLang="en-US" sz="40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4114800" y="3771900"/>
              <a:ext cx="34553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826825" y="377190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>
                  <a:solidFill>
                    <a:srgbClr val="FF0000"/>
                  </a:solidFill>
                </a:rPr>
                <a:t>想輸出的東西</a:t>
              </a: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8399585" y="3766038"/>
              <a:ext cx="1210408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8037618" y="3771900"/>
              <a:ext cx="24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i="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</a:rPr>
                <a:t>end of line</a:t>
              </a:r>
              <a:r>
                <a:rPr lang="zh-TW" altLang="en-US" sz="2400" b="1" i="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</a:rPr>
                <a:t>，換行</a:t>
              </a:r>
              <a:endParaRPr lang="zh-TW" altLang="en-US" sz="2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8874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497</Words>
  <Application>Microsoft Office PowerPoint</Application>
  <PresentationFormat>寬螢幕</PresentationFormat>
  <Paragraphs>121</Paragraphs>
  <Slides>25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9" baseType="lpstr"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Wingdings 2</vt:lpstr>
      <vt:lpstr>HDOfficeLightV0</vt:lpstr>
      <vt:lpstr>木刻字型</vt:lpstr>
      <vt:lpstr>計算機實習 08</vt:lpstr>
      <vt:lpstr>CODEBLOCK</vt:lpstr>
      <vt:lpstr>CODEBLOCK(cont.)</vt:lpstr>
      <vt:lpstr>CODEBLOCK(cont.)</vt:lpstr>
      <vt:lpstr>Cout 輸出</vt:lpstr>
      <vt:lpstr>Hello, World!</vt:lpstr>
      <vt:lpstr>標頭檔</vt:lpstr>
      <vt:lpstr>main</vt:lpstr>
      <vt:lpstr>c++ 輸出</vt:lpstr>
      <vt:lpstr>換行 vs 沒換行</vt:lpstr>
      <vt:lpstr>連續輸出</vt:lpstr>
      <vt:lpstr>Cin 輸入</vt:lpstr>
      <vt:lpstr>c++ 輸入</vt:lpstr>
      <vt:lpstr>INT、float</vt:lpstr>
      <vt:lpstr>Int</vt:lpstr>
      <vt:lpstr>String、char</vt:lpstr>
      <vt:lpstr>註解</vt:lpstr>
      <vt:lpstr>課堂練習08</vt:lpstr>
      <vt:lpstr>練習08</vt:lpstr>
      <vt:lpstr>練習08</vt:lpstr>
      <vt:lpstr>練習08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MINE Lab</cp:lastModifiedBy>
  <cp:revision>87</cp:revision>
  <dcterms:created xsi:type="dcterms:W3CDTF">2019-09-17T01:59:49Z</dcterms:created>
  <dcterms:modified xsi:type="dcterms:W3CDTF">2021-11-16T08:26:26Z</dcterms:modified>
</cp:coreProperties>
</file>