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I3PbIwfKVmmoEPq824nrFjgL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B61ECD-7CE7-4DD8-BB40-34A668F5D4C9}">
  <a:tblStyle styleId="{6FB61ECD-7CE7-4DD8-BB40-34A668F5D4C9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/11/0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707766" y="4216381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2825935" y="4253716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6564195" y="2230015"/>
            <a:ext cx="3320039" cy="1850298"/>
            <a:chOff x="5957545" y="2282790"/>
            <a:chExt cx="3320039" cy="1850298"/>
          </a:xfrm>
        </p:grpSpPr>
        <p:pic>
          <p:nvPicPr>
            <p:cNvPr id="182" name="Google Shape;182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7545" y="2282790"/>
              <a:ext cx="3320039" cy="1850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1"/>
            <p:cNvSpPr/>
            <p:nvPr/>
          </p:nvSpPr>
          <p:spPr>
            <a:xfrm>
              <a:off x="6136131" y="2557198"/>
              <a:ext cx="1384800" cy="2907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6117275" y="3433133"/>
              <a:ext cx="2095800" cy="290700"/>
            </a:xfrm>
            <a:prstGeom prst="rect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1402036" y="2278866"/>
            <a:ext cx="4502696" cy="1850298"/>
            <a:chOff x="795386" y="2331641"/>
            <a:chExt cx="4502696" cy="1850298"/>
          </a:xfrm>
        </p:grpSpPr>
        <p:pic>
          <p:nvPicPr>
            <p:cNvPr id="186" name="Google Shape;18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5386" y="2331641"/>
              <a:ext cx="4502696" cy="1850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1"/>
            <p:cNvSpPr/>
            <p:nvPr/>
          </p:nvSpPr>
          <p:spPr>
            <a:xfrm>
              <a:off x="1686978" y="2794095"/>
              <a:ext cx="1818300" cy="3123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686978" y="3595442"/>
              <a:ext cx="2732700" cy="312300"/>
            </a:xfrm>
            <a:prstGeom prst="rect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498764" y="1615043"/>
            <a:ext cx="9820893" cy="573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 sz="2200" b="1" dirty="0"/>
              <a:t>：2進位數字轉16進位</a:t>
            </a:r>
            <a:endParaRPr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要求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：</a:t>
            </a: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使用者輸入一個2進位數字，將其轉換為16進位數字</a:t>
            </a: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需判斷輸入是否為2進位數字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。</a:t>
            </a: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若是2進位數字，則輸出轉換過後的16進位數字。</a:t>
            </a: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忽略0開頭(e.g. 0100當作100)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需要可重複輸入，輸入-1則結束程式。</a:t>
            </a: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16進位英文字母大寫! (e.g. A0，FF)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若不是2進位數字，則輸出 Not Binary Number!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zh-TW" altLang="en-US" dirty="0">
                <a:solidFill>
                  <a:srgbClr val="FF0000"/>
                </a:solidFill>
              </a:rPr>
              <a:t>輸入為大於等於零的整數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禁止使用hex</a:t>
            </a: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()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和bin</a:t>
            </a: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()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函式</a:t>
            </a: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! 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使用</a:t>
            </a:r>
            <a:r>
              <a:rPr lang="en-US" sz="2200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這些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函式將不予計分</a:t>
            </a: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。</a:t>
            </a: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dirty="0">
                <a:latin typeface="Rockwell"/>
                <a:ea typeface="Rockwell"/>
                <a:cs typeface="Rockwell"/>
                <a:sym typeface="Rockwell"/>
              </a:rPr>
              <a:t>   </a:t>
            </a:r>
            <a:endParaRPr sz="2400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1503" y="566229"/>
            <a:ext cx="4663237" cy="282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500" y="3392100"/>
            <a:ext cx="4663250" cy="281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 </a:t>
            </a:r>
            <a:r>
              <a:rPr lang="en-US" sz="2800"/>
              <a:t>第1題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749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125" name="Google Shape;125;p3"/>
          <p:cNvGraphicFramePr/>
          <p:nvPr>
            <p:extLst>
              <p:ext uri="{D42A27DB-BD31-4B8C-83A1-F6EECF244321}">
                <p14:modId xmlns:p14="http://schemas.microsoft.com/office/powerpoint/2010/main" val="3008463875"/>
              </p:ext>
            </p:extLst>
          </p:nvPr>
        </p:nvGraphicFramePr>
        <p:xfrm>
          <a:off x="452761" y="2121408"/>
          <a:ext cx="11398925" cy="4153025"/>
        </p:xfrm>
        <a:graphic>
          <a:graphicData uri="http://schemas.openxmlformats.org/drawingml/2006/table">
            <a:tbl>
              <a:tblPr firstRow="1" bandRow="1">
                <a:noFill/>
                <a:tableStyleId>{6FB61ECD-7CE7-4DD8-BB40-34A668F5D4C9}</a:tableStyleId>
              </a:tblPr>
              <a:tblGrid>
                <a:gridCol w="94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101011101001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101101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23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AE9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Not Binary Number!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033561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91937" y="2336800"/>
            <a:ext cx="9527720" cy="414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 b="1" dirty="0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lang="en-US" sz="3200" b="1" dirty="0"/>
              <a:t>：2進位加減</a:t>
            </a:r>
            <a:endParaRPr sz="3200"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err="1">
                <a:latin typeface="Rockwell"/>
                <a:ea typeface="Rockwell"/>
                <a:cs typeface="Rockwell"/>
                <a:sym typeface="Rockwell"/>
              </a:rPr>
              <a:t>要求</a:t>
            </a:r>
            <a:r>
              <a:rPr lang="en-US" sz="2400" dirty="0">
                <a:latin typeface="Rockwell"/>
                <a:ea typeface="Rockwell"/>
                <a:cs typeface="Rockwell"/>
                <a:sym typeface="Rockwell"/>
              </a:rPr>
              <a:t>：</a:t>
            </a:r>
            <a:endParaRPr sz="24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>
                <a:latin typeface="Rockwell"/>
                <a:ea typeface="Rockwell"/>
                <a:cs typeface="Rockwell"/>
                <a:sym typeface="Rockwell"/>
              </a:rPr>
              <a:t>使用者輸入一個算式字串，包含兩個2進位數字和一個符號(+或-)。</a:t>
            </a:r>
            <a:endParaRPr sz="24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需要可重複輸入，輸入單獨一個-1則結束程式。</a:t>
            </a:r>
            <a:endParaRPr sz="24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忽略0開頭(</a:t>
            </a:r>
            <a:r>
              <a:rPr lang="en-US" sz="24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e.g</a:t>
            </a:r>
            <a:r>
              <a:rPr 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0100當作100)</a:t>
            </a:r>
            <a:endParaRPr sz="24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err="1">
                <a:latin typeface="Rockwell"/>
                <a:ea typeface="Rockwell"/>
                <a:cs typeface="Rockwell"/>
                <a:sym typeface="Rockwell"/>
              </a:rPr>
              <a:t>輸出算式結果</a:t>
            </a:r>
            <a:r>
              <a:rPr lang="en-US" sz="2400" dirty="0">
                <a:latin typeface="Rockwell"/>
                <a:ea typeface="Rockwell"/>
                <a:cs typeface="Rockwell"/>
                <a:sym typeface="Rockwell"/>
              </a:rPr>
              <a:t>(2進位)。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alt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第一個數字會大於等於第二個數字</a:t>
            </a:r>
            <a:endParaRPr sz="24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533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 dirty="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禁止使用bin</a:t>
            </a:r>
            <a:r>
              <a:rPr 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()</a:t>
            </a:r>
            <a:r>
              <a:rPr lang="en-US" sz="24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函式!使用此函式將不予計分</a:t>
            </a:r>
            <a:r>
              <a:rPr lang="en-US" sz="24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。</a:t>
            </a:r>
            <a:endParaRPr sz="24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305" y="-1"/>
            <a:ext cx="4977133" cy="336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作業05 </a:t>
            </a:r>
            <a:r>
              <a:rPr lang="en-US" sz="2800"/>
              <a:t>第2題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749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452761" y="2121408"/>
          <a:ext cx="11398925" cy="4153025"/>
        </p:xfrm>
        <a:graphic>
          <a:graphicData uri="http://schemas.openxmlformats.org/drawingml/2006/table">
            <a:tbl>
              <a:tblPr firstRow="1" bandRow="1">
                <a:noFill/>
                <a:tableStyleId>{6FB61ECD-7CE7-4DD8-BB40-34A668F5D4C9}</a:tableStyleId>
              </a:tblPr>
              <a:tblGrid>
                <a:gridCol w="94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10011+10010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10010+1001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10111-1101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100101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11011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1010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482660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2660" y="2379214"/>
            <a:ext cx="4977133" cy="336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208" y="2379214"/>
            <a:ext cx="4663237" cy="282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同時框起這四個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3" name="Google Shape;16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7397" y="3872210"/>
            <a:ext cx="2480738" cy="149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252962"/>
            <a:ext cx="2408808" cy="53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寬螢幕</PresentationFormat>
  <Paragraphs>67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Noto Sans Symbols</vt:lpstr>
      <vt:lpstr>DFKai-SB</vt:lpstr>
      <vt:lpstr>Arial</vt:lpstr>
      <vt:lpstr>Calibri</vt:lpstr>
      <vt:lpstr>Rockwell</vt:lpstr>
      <vt:lpstr>木刻字型</vt:lpstr>
      <vt:lpstr>作業05</vt:lpstr>
      <vt:lpstr>作業05</vt:lpstr>
      <vt:lpstr>作業05 第1題</vt:lpstr>
      <vt:lpstr>作業05</vt:lpstr>
      <vt:lpstr>作業05 第2題</vt:lpstr>
      <vt:lpstr>繳交規範</vt:lpstr>
      <vt:lpstr>截圖範例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作業05</dc:title>
  <dc:creator>user</dc:creator>
  <cp:lastModifiedBy>minelab-2020nb</cp:lastModifiedBy>
  <cp:revision>2</cp:revision>
  <dcterms:created xsi:type="dcterms:W3CDTF">2019-09-17T05:51:58Z</dcterms:created>
  <dcterms:modified xsi:type="dcterms:W3CDTF">2021-10-28T07:48:00Z</dcterms:modified>
</cp:coreProperties>
</file>