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ipXrRY6zIDw8kJ0JbEMkeVpZUN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8" name="Google Shape;248;p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9" name="Google Shape;259;p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6" name="Google Shape;266;p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4" name="Google Shape;274;p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3" name="Google Shape;283;p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0" name="Google Shape;290;p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0" name="Google Shape;300;p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7" name="Google Shape;307;p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5" name="Google Shape;315;p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5" name="Google Shape;215;p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3" name="Google Shape;223;p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3" name="Google Shape;233;p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1" name="Google Shape;241;p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9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9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1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19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5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19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7" name="Google Shape;27;p1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1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09" name="Google Shape;10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2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5" name="Google Shape;11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3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3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4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7" name="Google Shape;127;p34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8" name="Google Shape;12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>
  <p:cSld name="比對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5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35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34" name="Google Shape;134;p35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35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9" name="Google Shape;139;p3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>
  <p:cSld name="只有標題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4" name="Google Shape;144;p36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152" name="Google Shape;152;p38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9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39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0" name="Google Shape;160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0"/>
          <p:cNvSpPr txBox="1"/>
          <p:nvPr>
            <p:ph idx="1" type="body"/>
          </p:nvPr>
        </p:nvSpPr>
        <p:spPr>
          <a:xfrm rot="5400000">
            <a:off x="3927259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66" name="Google Shape;166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1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1"/>
          <p:cNvSpPr txBox="1"/>
          <p:nvPr>
            <p:ph idx="1" type="body"/>
          </p:nvPr>
        </p:nvSpPr>
        <p:spPr>
          <a:xfrm rot="5400000">
            <a:off x="1799432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72" name="Google Shape;172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1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1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2" name="Google Shape;42;p21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2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1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9" name="Google Shape;49;p23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6" name="Google Shape;56;p24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7" name="Google Shape;57;p24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8" name="Google Shape;58;p24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9" name="Google Shape;59;p2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6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1" name="Google Shape;71;p26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2" name="Google Shape;72;p2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2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2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7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2" name="Google Shape;82;p27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3" name="Google Shape;83;p2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2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2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2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b="0" i="0" sz="54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4" name="Google Shape;14;p1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30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3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cplusplus.com/reference/set/set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cplusplus.com/reference/set/set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cplusplus.com/reference/vector/vector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zh-TW"/>
              <a:t>計算機實習 11</a:t>
            </a:r>
            <a:endParaRPr/>
          </a:p>
        </p:txBody>
      </p:sp>
      <p:sp>
        <p:nvSpPr>
          <p:cNvPr id="181" name="Google Shape;181;p1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zh-TW"/>
              <a:t>2021/12/10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ckwell"/>
              <a:buNone/>
            </a:pPr>
            <a:r>
              <a:rPr lang="zh-TW"/>
              <a:t>SET-初始</a:t>
            </a:r>
            <a:endParaRPr/>
          </a:p>
        </p:txBody>
      </p:sp>
      <p:pic>
        <p:nvPicPr>
          <p:cNvPr id="251" name="Google Shape;25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8168" y="1723292"/>
            <a:ext cx="3490875" cy="37053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6"/>
          <p:cNvSpPr txBox="1"/>
          <p:nvPr>
            <p:ph idx="1" type="body"/>
          </p:nvPr>
        </p:nvSpPr>
        <p:spPr>
          <a:xfrm>
            <a:off x="1069848" y="1569212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zh-TW"/>
              <a:t>記得在最前面引入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  <p:pic>
        <p:nvPicPr>
          <p:cNvPr id="253" name="Google Shape;253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9847" y="1637576"/>
            <a:ext cx="3472599" cy="456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9847" y="2878454"/>
            <a:ext cx="5221631" cy="2414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02494" y="3178412"/>
            <a:ext cx="5164899" cy="13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ockwell"/>
              <a:buNone/>
            </a:pPr>
            <a:r>
              <a:rPr lang="zh-TW">
                <a:solidFill>
                  <a:schemeClr val="dk1"/>
                </a:solidFill>
              </a:rPr>
              <a:t>SET 常用的MEMBER FUN</a:t>
            </a:r>
            <a:endParaRPr/>
          </a:p>
        </p:txBody>
      </p:sp>
      <p:sp>
        <p:nvSpPr>
          <p:cNvPr id="262" name="Google Shape;262;p47"/>
          <p:cNvSpPr txBox="1"/>
          <p:nvPr/>
        </p:nvSpPr>
        <p:spPr>
          <a:xfrm>
            <a:off x="946552" y="2298317"/>
            <a:ext cx="10650501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insert() </a:t>
            </a:r>
            <a:r>
              <a:rPr b="0" i="0" lang="zh-TW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插入元素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erase() </a:t>
            </a:r>
            <a:r>
              <a:rPr b="0" i="0" lang="zh-TW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移除元素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clear() </a:t>
            </a:r>
            <a:r>
              <a:rPr b="0" i="0" lang="zh-TW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清空所有元素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size() </a:t>
            </a:r>
            <a:r>
              <a:rPr b="0" i="0" lang="zh-TW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:返回元素數量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count() </a:t>
            </a:r>
            <a:r>
              <a:rPr b="0" i="0" lang="zh-TW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判斷元素是否存在，存在回傳1，反之0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empty() </a:t>
            </a:r>
            <a:r>
              <a:rPr b="0" i="0" lang="zh-TW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判斷set中是否有元素，沒有回傳1，還有回傳0</a:t>
            </a:r>
            <a:endParaRPr/>
          </a:p>
          <a:p>
            <a:pPr indent="-825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https://www.cplusplus.com/reference/set/set/</a:t>
            </a:r>
            <a:br>
              <a:rPr b="0" i="0" lang="zh-TW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769402" y="393192"/>
            <a:ext cx="11000232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ockwell"/>
              <a:buNone/>
            </a:pPr>
            <a:r>
              <a:rPr lang="zh-TW">
                <a:solidFill>
                  <a:schemeClr val="dk1"/>
                </a:solidFill>
              </a:rPr>
              <a:t>SET 常用的MEMBER FUN範例</a:t>
            </a:r>
            <a:endParaRPr/>
          </a:p>
        </p:txBody>
      </p:sp>
      <p:pic>
        <p:nvPicPr>
          <p:cNvPr id="269" name="Google Shape;26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1623" y="1896883"/>
            <a:ext cx="3929270" cy="4249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3114" y="3035626"/>
            <a:ext cx="4084619" cy="2368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9"/>
          <p:cNvSpPr txBox="1"/>
          <p:nvPr>
            <p:ph type="title"/>
          </p:nvPr>
        </p:nvSpPr>
        <p:spPr>
          <a:xfrm>
            <a:off x="769402" y="393192"/>
            <a:ext cx="11000232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zh-TW">
                <a:solidFill>
                  <a:schemeClr val="dk1"/>
                </a:solidFill>
              </a:rPr>
              <a:t>SET </a:t>
            </a:r>
            <a:r>
              <a:rPr b="1" lang="zh-TW"/>
              <a:t>for 迴圈遍歷</a:t>
            </a:r>
            <a:endParaRPr/>
          </a:p>
        </p:txBody>
      </p:sp>
      <p:pic>
        <p:nvPicPr>
          <p:cNvPr id="277" name="Google Shape;27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40" y="2292538"/>
            <a:ext cx="7741424" cy="2912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0249" y="2872918"/>
            <a:ext cx="3498780" cy="1628743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9"/>
          <p:cNvSpPr txBox="1"/>
          <p:nvPr/>
        </p:nvSpPr>
        <p:spPr>
          <a:xfrm>
            <a:off x="611140" y="5969977"/>
            <a:ext cx="43082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延伸閱讀:multiset、unordered_set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/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 sz="7200"/>
              <a:t>MAP</a:t>
            </a:r>
            <a:endParaRPr sz="7200"/>
          </a:p>
        </p:txBody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970020" y="3678996"/>
            <a:ext cx="9052500" cy="1235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zh-TW"/>
              <a:t>把鍵值和一個元素連繫起來，並使用該鍵值來尋找元素、插入元素和刪除元素等操作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ckwell"/>
              <a:buNone/>
            </a:pPr>
            <a:r>
              <a:rPr lang="zh-TW"/>
              <a:t>MAP-初始</a:t>
            </a:r>
            <a:endParaRPr/>
          </a:p>
        </p:txBody>
      </p:sp>
      <p:pic>
        <p:nvPicPr>
          <p:cNvPr id="293" name="Google Shape;29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8168" y="1723292"/>
            <a:ext cx="3490875" cy="37053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1"/>
          <p:cNvSpPr txBox="1"/>
          <p:nvPr>
            <p:ph idx="1" type="body"/>
          </p:nvPr>
        </p:nvSpPr>
        <p:spPr>
          <a:xfrm>
            <a:off x="1069848" y="1569212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zh-TW"/>
              <a:t>記得在最前面引入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  <p:pic>
        <p:nvPicPr>
          <p:cNvPr id="295" name="Google Shape;29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9848" y="1569212"/>
            <a:ext cx="3583515" cy="588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9848" y="2505979"/>
            <a:ext cx="5554100" cy="3562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2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ockwell"/>
              <a:buNone/>
            </a:pPr>
            <a:r>
              <a:rPr lang="zh-TW">
                <a:solidFill>
                  <a:schemeClr val="dk1"/>
                </a:solidFill>
              </a:rPr>
              <a:t>MAP 常用的MEMBER FUN</a:t>
            </a:r>
            <a:endParaRPr/>
          </a:p>
        </p:txBody>
      </p:sp>
      <p:sp>
        <p:nvSpPr>
          <p:cNvPr id="303" name="Google Shape;303;p52"/>
          <p:cNvSpPr txBox="1"/>
          <p:nvPr/>
        </p:nvSpPr>
        <p:spPr>
          <a:xfrm>
            <a:off x="946552" y="2298317"/>
            <a:ext cx="11151663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insert() </a:t>
            </a:r>
            <a:r>
              <a:rPr b="0" i="0" lang="zh-TW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插入元素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erase() </a:t>
            </a:r>
            <a:r>
              <a:rPr b="0" i="0" lang="zh-TW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移除元素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clear() </a:t>
            </a:r>
            <a:r>
              <a:rPr b="0" i="0" lang="zh-TW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清空所有元素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size() </a:t>
            </a:r>
            <a:r>
              <a:rPr b="0" i="0" lang="zh-TW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:返回元素數量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count() </a:t>
            </a:r>
            <a:r>
              <a:rPr b="0" i="0" lang="zh-TW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判斷元素是否存在，存在回傳1，反之0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empty() </a:t>
            </a:r>
            <a:r>
              <a:rPr b="0" i="0" lang="zh-TW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判斷map中是否有元素，沒有回傳1，還有回傳0</a:t>
            </a:r>
            <a:endParaRPr/>
          </a:p>
          <a:p>
            <a:pPr indent="-825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https://www.cplusplus.com/reference/set/set/</a:t>
            </a:r>
            <a:br>
              <a:rPr b="0" i="0" lang="zh-TW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/>
          <p:nvPr>
            <p:ph type="title"/>
          </p:nvPr>
        </p:nvSpPr>
        <p:spPr>
          <a:xfrm>
            <a:off x="769402" y="393192"/>
            <a:ext cx="11000232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ockwell"/>
              <a:buNone/>
            </a:pPr>
            <a:r>
              <a:rPr lang="zh-TW">
                <a:solidFill>
                  <a:schemeClr val="dk1"/>
                </a:solidFill>
              </a:rPr>
              <a:t>MAP 存取與更改值</a:t>
            </a:r>
            <a:endParaRPr/>
          </a:p>
        </p:txBody>
      </p:sp>
      <p:pic>
        <p:nvPicPr>
          <p:cNvPr id="310" name="Google Shape;31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054" y="2002392"/>
            <a:ext cx="5521623" cy="3457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5293" y="2385041"/>
            <a:ext cx="3527891" cy="2692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/>
          <p:nvPr>
            <p:ph type="title"/>
          </p:nvPr>
        </p:nvSpPr>
        <p:spPr>
          <a:xfrm>
            <a:off x="769402" y="393192"/>
            <a:ext cx="11000232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zh-TW">
                <a:solidFill>
                  <a:schemeClr val="dk1"/>
                </a:solidFill>
              </a:rPr>
              <a:t>MAP </a:t>
            </a:r>
            <a:r>
              <a:rPr b="1" lang="zh-TW"/>
              <a:t>for 迴圈遍歷</a:t>
            </a:r>
            <a:endParaRPr/>
          </a:p>
        </p:txBody>
      </p:sp>
      <p:pic>
        <p:nvPicPr>
          <p:cNvPr id="318" name="Google Shape;31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402" y="2295925"/>
            <a:ext cx="7544176" cy="279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3450" y="2295925"/>
            <a:ext cx="3495634" cy="2846443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54"/>
          <p:cNvSpPr txBox="1"/>
          <p:nvPr/>
        </p:nvSpPr>
        <p:spPr>
          <a:xfrm>
            <a:off x="1499163" y="5820507"/>
            <a:ext cx="52972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延伸閱讀:unordered_map、hash_map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/>
              <a:t>課堂練習11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CONTENTS</a:t>
            </a:r>
            <a:endParaRPr/>
          </a:p>
        </p:txBody>
      </p:sp>
      <p:sp>
        <p:nvSpPr>
          <p:cNvPr id="188" name="Google Shape;188;p2"/>
          <p:cNvSpPr txBox="1"/>
          <p:nvPr>
            <p:ph idx="1" type="body"/>
          </p:nvPr>
        </p:nvSpPr>
        <p:spPr>
          <a:xfrm>
            <a:off x="1161288" y="2474106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Char char="▪"/>
            </a:pPr>
            <a:r>
              <a:rPr lang="zh-TW" sz="4800"/>
              <a:t>Vector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Char char="▪"/>
            </a:pPr>
            <a:r>
              <a:rPr lang="zh-TW" sz="4800"/>
              <a:t>Set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Char char="▪"/>
            </a:pPr>
            <a:r>
              <a:rPr lang="zh-TW" sz="4800"/>
              <a:t>Map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"/>
          <p:cNvSpPr txBox="1"/>
          <p:nvPr>
            <p:ph type="title"/>
          </p:nvPr>
        </p:nvSpPr>
        <p:spPr>
          <a:xfrm>
            <a:off x="1069848" y="484632"/>
            <a:ext cx="10058400" cy="1294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練習11</a:t>
            </a:r>
            <a:endParaRPr/>
          </a:p>
        </p:txBody>
      </p:sp>
      <p:sp>
        <p:nvSpPr>
          <p:cNvPr id="332" name="Google Shape;332;p11"/>
          <p:cNvSpPr txBox="1"/>
          <p:nvPr>
            <p:ph idx="1" type="body"/>
          </p:nvPr>
        </p:nvSpPr>
        <p:spPr>
          <a:xfrm>
            <a:off x="1069848" y="1754659"/>
            <a:ext cx="10773390" cy="4845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63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說明：找位置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-234950" lvl="0" marL="463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342900" lvl="0" marL="463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 input: 第一行輸入的size(除了終止條件-1之外此輸入為大於0小於100的正整數)</a:t>
            </a:r>
            <a:endParaRPr/>
          </a:p>
          <a:p>
            <a:pPr indent="0" lvl="2" marL="1035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  第二行輸入size個字元(ASCII CODE表查的到的)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463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output: 第三行輸出這些字元的排序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由小到大(依照ASCII編碼)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然後不重複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63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Input: 第四行輸入想查詢的字元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63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Output:第五行輸出為第三行輸出中之欲查詢字元的位置，若查無此字元則印出-1</a:t>
            </a:r>
            <a:endParaRPr/>
          </a:p>
          <a:p>
            <a:pPr indent="-234950" lvl="0" marL="463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63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要能夠連續輸入，直到size輸入-1則停止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zh-TW" sz="2400"/>
              <a:t>繳交截止日期：</a:t>
            </a:r>
            <a:r>
              <a:rPr lang="zh-TW" sz="2400">
                <a:solidFill>
                  <a:srgbClr val="FF0000"/>
                </a:solidFill>
              </a:rPr>
              <a:t>2021/12/10  23:55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/>
          <p:nvPr>
            <p:ph type="title"/>
          </p:nvPr>
        </p:nvSpPr>
        <p:spPr>
          <a:xfrm>
            <a:off x="1069848" y="484632"/>
            <a:ext cx="10058400" cy="1294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練習11</a:t>
            </a:r>
            <a:endParaRPr/>
          </a:p>
        </p:txBody>
      </p:sp>
      <p:sp>
        <p:nvSpPr>
          <p:cNvPr id="339" name="Google Shape;339;p12"/>
          <p:cNvSpPr txBox="1"/>
          <p:nvPr>
            <p:ph idx="1" type="body"/>
          </p:nvPr>
        </p:nvSpPr>
        <p:spPr>
          <a:xfrm>
            <a:off x="1069848" y="1754660"/>
            <a:ext cx="9535308" cy="1955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63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範例：</a:t>
            </a:r>
            <a:endParaRPr/>
          </a:p>
        </p:txBody>
      </p:sp>
      <p:pic>
        <p:nvPicPr>
          <p:cNvPr id="340" name="Google Shape;34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5182" y="1533374"/>
            <a:ext cx="4724564" cy="50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/>
              <a:t>繳交規範</a:t>
            </a:r>
            <a:endParaRPr/>
          </a:p>
        </p:txBody>
      </p:sp>
      <p:sp>
        <p:nvSpPr>
          <p:cNvPr id="346" name="Google Shape;346;p14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繳交內容</a:t>
            </a:r>
            <a:endParaRPr/>
          </a:p>
        </p:txBody>
      </p:sp>
      <p:sp>
        <p:nvSpPr>
          <p:cNvPr id="353" name="Google Shape;353;p16"/>
          <p:cNvSpPr txBox="1"/>
          <p:nvPr>
            <p:ph idx="1" type="body"/>
          </p:nvPr>
        </p:nvSpPr>
        <p:spPr>
          <a:xfrm>
            <a:off x="1069848" y="2121408"/>
            <a:ext cx="10058400" cy="2601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上傳內容須為 .zip 壓縮檔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內容包含: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b="1" lang="zh-TW">
                <a:solidFill>
                  <a:srgbClr val="FF0000"/>
                </a:solidFill>
              </a:rPr>
              <a:t>程式碼 (C++為.cpp)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檔名皆須為  A</a:t>
            </a:r>
            <a:r>
              <a:rPr lang="zh-TW">
                <a:solidFill>
                  <a:srgbClr val="BFBFBF"/>
                </a:solidFill>
              </a:rPr>
              <a:t>X</a:t>
            </a:r>
            <a:r>
              <a:rPr lang="zh-TW"/>
              <a:t>-10</a:t>
            </a:r>
            <a:r>
              <a:rPr lang="zh-TW">
                <a:solidFill>
                  <a:srgbClr val="BFBFBF"/>
                </a:solidFill>
              </a:rPr>
              <a:t>XXXXXXX</a:t>
            </a:r>
            <a:r>
              <a:rPr lang="zh-TW"/>
              <a:t>  或  P</a:t>
            </a:r>
            <a:r>
              <a:rPr lang="zh-TW">
                <a:solidFill>
                  <a:srgbClr val="BFBFBF"/>
                </a:solidFill>
              </a:rPr>
              <a:t>X</a:t>
            </a:r>
            <a:r>
              <a:rPr lang="zh-TW"/>
              <a:t>-10</a:t>
            </a:r>
            <a:r>
              <a:rPr lang="zh-TW">
                <a:solidFill>
                  <a:srgbClr val="BFBFBF"/>
                </a:solidFill>
              </a:rPr>
              <a:t>XXXXXXX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zh-TW"/>
              <a:t>Assignment: A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zh-TW"/>
              <a:t>Practice: P</a:t>
            </a:r>
            <a:endParaRPr/>
          </a:p>
          <a:p>
            <a:pPr indent="-85725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id="354" name="Google Shape;35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8123" y="4348190"/>
            <a:ext cx="7641849" cy="1718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繳交格式</a:t>
            </a:r>
            <a:endParaRPr/>
          </a:p>
        </p:txBody>
      </p:sp>
      <p:sp>
        <p:nvSpPr>
          <p:cNvPr id="360" name="Google Shape;360;p17"/>
          <p:cNvSpPr txBox="1"/>
          <p:nvPr>
            <p:ph idx="1" type="body"/>
          </p:nvPr>
        </p:nvSpPr>
        <p:spPr>
          <a:xfrm>
            <a:off x="1069848" y="1902279"/>
            <a:ext cx="10058400" cy="4269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程式碼開頭要有以下文字</a:t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361" name="Google Shape;361;p17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計算機概論Ⅰ	: 2021-CE1001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計算機實習ⅠA 	: 2021-CE1003-A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計算機實習ⅠB 	: 2021-CE1003-B</a:t>
            </a:r>
            <a:endParaRPr b="0" i="0" sz="2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62" name="Google Shape;36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832" y="2479281"/>
            <a:ext cx="3760009" cy="1528459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7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4" name="Google Shape;364;p17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b="0" i="0" sz="2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5" name="Google Shape;365;p17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C++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66" name="Google Shape;366;p17"/>
          <p:cNvPicPr preferRelativeResize="0"/>
          <p:nvPr/>
        </p:nvPicPr>
        <p:blipFill rotWithShape="1">
          <a:blip r:embed="rId4">
            <a:alphaModFix/>
          </a:blip>
          <a:srcRect b="18791" l="32550" r="60068" t="68887"/>
          <a:stretch/>
        </p:blipFill>
        <p:spPr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7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 sz="7200"/>
              <a:t>VECTOR</a:t>
            </a:r>
            <a:endParaRPr sz="7200"/>
          </a:p>
        </p:txBody>
      </p:sp>
      <p:sp>
        <p:nvSpPr>
          <p:cNvPr id="195" name="Google Shape;195;p6"/>
          <p:cNvSpPr txBox="1"/>
          <p:nvPr>
            <p:ph idx="1" type="body"/>
          </p:nvPr>
        </p:nvSpPr>
        <p:spPr>
          <a:xfrm>
            <a:off x="970020" y="3678996"/>
            <a:ext cx="90525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zh-TW"/>
              <a:t>Vector allows you to create a </a:t>
            </a:r>
            <a:r>
              <a:rPr lang="zh-TW">
                <a:solidFill>
                  <a:srgbClr val="FF0000"/>
                </a:solidFill>
              </a:rPr>
              <a:t>more powerful and less error-prone alternative to arrays</a:t>
            </a:r>
            <a:r>
              <a:rPr lang="zh-TW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ckwell"/>
              <a:buNone/>
            </a:pPr>
            <a:r>
              <a:rPr lang="zh-TW"/>
              <a:t>VECTOR-初始</a:t>
            </a:r>
            <a:endParaRPr/>
          </a:p>
        </p:txBody>
      </p:sp>
      <p:pic>
        <p:nvPicPr>
          <p:cNvPr id="202" name="Google Shape;20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8168" y="1723292"/>
            <a:ext cx="3490875" cy="37053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7"/>
          <p:cNvSpPr txBox="1"/>
          <p:nvPr>
            <p:ph idx="1" type="body"/>
          </p:nvPr>
        </p:nvSpPr>
        <p:spPr>
          <a:xfrm>
            <a:off x="1069848" y="1569212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zh-TW"/>
              <a:t>記得在最前面引入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  <p:pic>
        <p:nvPicPr>
          <p:cNvPr id="204" name="Google Shape;20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1245" y="2566751"/>
            <a:ext cx="4358255" cy="342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ockwell"/>
              <a:buNone/>
            </a:pPr>
            <a:r>
              <a:rPr lang="zh-TW">
                <a:solidFill>
                  <a:schemeClr val="dk1"/>
                </a:solidFill>
              </a:rPr>
              <a:t>VECTOR 常用的MEMBER FUN</a:t>
            </a:r>
            <a:endParaRPr/>
          </a:p>
        </p:txBody>
      </p:sp>
      <p:sp>
        <p:nvSpPr>
          <p:cNvPr id="211" name="Google Shape;211;p8"/>
          <p:cNvSpPr txBox="1"/>
          <p:nvPr/>
        </p:nvSpPr>
        <p:spPr>
          <a:xfrm>
            <a:off x="1658730" y="2315901"/>
            <a:ext cx="10395524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push_back() </a:t>
            </a:r>
            <a:r>
              <a:rPr b="0" i="0" lang="zh-TW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將元素加到尾巴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pop_back() </a:t>
            </a:r>
            <a:r>
              <a:rPr b="0" i="0" lang="zh-TW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移除尾巴元素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insert() </a:t>
            </a:r>
            <a:r>
              <a:rPr b="0" i="0" lang="zh-TW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插入元素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erase() </a:t>
            </a:r>
            <a:r>
              <a:rPr b="0" i="0" lang="zh-TW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移除某段/個元素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clear() </a:t>
            </a:r>
            <a:r>
              <a:rPr b="0" i="0" lang="zh-TW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清空所有元素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size() </a:t>
            </a:r>
            <a:r>
              <a:rPr b="0" i="0" lang="zh-TW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:返回元素數量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capacity() </a:t>
            </a:r>
            <a:r>
              <a:rPr b="0" i="0" lang="zh-TW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返回容器當前能夠容納的元素數量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https://www.cplusplus.com/reference/vector/vector/</a:t>
            </a:r>
            <a:br>
              <a:rPr b="0" i="0" lang="zh-TW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 txBox="1"/>
          <p:nvPr>
            <p:ph type="title"/>
          </p:nvPr>
        </p:nvSpPr>
        <p:spPr>
          <a:xfrm>
            <a:off x="769402" y="393192"/>
            <a:ext cx="11000232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ockwell"/>
              <a:buNone/>
            </a:pPr>
            <a:r>
              <a:rPr lang="zh-TW">
                <a:solidFill>
                  <a:schemeClr val="dk1"/>
                </a:solidFill>
              </a:rPr>
              <a:t>VECTOR 常用的MEMBER FUN範例</a:t>
            </a:r>
            <a:endParaRPr/>
          </a:p>
        </p:txBody>
      </p:sp>
      <p:pic>
        <p:nvPicPr>
          <p:cNvPr id="218" name="Google Shape;21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836" y="1729575"/>
            <a:ext cx="5308682" cy="4600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0952" y="2723343"/>
            <a:ext cx="5308896" cy="2612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type="title"/>
          </p:nvPr>
        </p:nvSpPr>
        <p:spPr>
          <a:xfrm>
            <a:off x="769402" y="393192"/>
            <a:ext cx="11000232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ockwell"/>
              <a:buNone/>
            </a:pPr>
            <a:r>
              <a:rPr lang="zh-TW">
                <a:solidFill>
                  <a:schemeClr val="dk1"/>
                </a:solidFill>
              </a:rPr>
              <a:t>VECTOR 存取與更改值([],.at(pos))</a:t>
            </a:r>
            <a:endParaRPr/>
          </a:p>
        </p:txBody>
      </p:sp>
      <p:pic>
        <p:nvPicPr>
          <p:cNvPr id="226" name="Google Shape;22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890" y="2086796"/>
            <a:ext cx="5225567" cy="207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739" y="4808408"/>
            <a:ext cx="5348718" cy="879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87785" y="4618528"/>
            <a:ext cx="6011697" cy="1259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40660" y="2002392"/>
            <a:ext cx="5105945" cy="2097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 txBox="1"/>
          <p:nvPr>
            <p:ph type="title"/>
          </p:nvPr>
        </p:nvSpPr>
        <p:spPr>
          <a:xfrm>
            <a:off x="769402" y="393192"/>
            <a:ext cx="11000232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zh-TW">
                <a:solidFill>
                  <a:schemeClr val="dk1"/>
                </a:solidFill>
              </a:rPr>
              <a:t>VECTOR </a:t>
            </a:r>
            <a:r>
              <a:rPr b="1" lang="zh-TW"/>
              <a:t>for 迴圈遍歷</a:t>
            </a:r>
            <a:endParaRPr/>
          </a:p>
        </p:txBody>
      </p:sp>
      <p:pic>
        <p:nvPicPr>
          <p:cNvPr id="236" name="Google Shape;23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15432" y="3006774"/>
            <a:ext cx="2910605" cy="163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121" y="2187030"/>
            <a:ext cx="7190772" cy="3413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/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 sz="7200"/>
              <a:t>SET</a:t>
            </a:r>
            <a:endParaRPr sz="7200"/>
          </a:p>
        </p:txBody>
      </p:sp>
      <p:sp>
        <p:nvSpPr>
          <p:cNvPr id="244" name="Google Shape;244;p45"/>
          <p:cNvSpPr txBox="1"/>
          <p:nvPr>
            <p:ph idx="1" type="body"/>
          </p:nvPr>
        </p:nvSpPr>
        <p:spPr>
          <a:xfrm>
            <a:off x="970020" y="3678996"/>
            <a:ext cx="9052500" cy="1235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zh-TW"/>
              <a:t>C++ 標準函式庫中的 set 可以用來儲存集合的資料，set 裡面的元素都是唯一的，不可以重複且照順序排列，可以新增或刪除元素，但不可以修改元素的值。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2019-09-17T01:59:49Z</dcterms:created>
  <dc:creator>user</dc:creator>
</cp:coreProperties>
</file>