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3" r:id="rId4"/>
    <p:sldId id="258" r:id="rId6"/>
    <p:sldId id="259" r:id="rId7"/>
    <p:sldId id="264" r:id="rId8"/>
    <p:sldId id="267" r:id="rId9"/>
    <p:sldId id="265" r:id="rId10"/>
    <p:sldId id="261" r:id="rId11"/>
    <p:sldId id="262" r:id="rId12"/>
  </p:sldIdLst>
  <p:sldSz cx="9144000" cy="6858000" type="screen4x3"/>
  <p:notesSz cx="6858000" cy="9144000"/>
  <p:defaultTextStyle>
    <a:defPPr>
      <a:defRPr lang="zh-TW" alt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24" autoAdjust="0"/>
  </p:normalViewPr>
  <p:slideViewPr>
    <p:cSldViewPr snapToGrid="0">
      <p:cViewPr varScale="1">
        <p:scale>
          <a:sx n="62" d="100"/>
          <a:sy n="62" d="100"/>
        </p:scale>
        <p:origin x="14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4CB4EADE-B3F5-4A05-A0BF-7FD54F718B84}" type="datetimeFigureOut">
              <a:rPr lang="en-US" altLang="zh-TW" smtClean="0"/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3A2A51A7-D929-4D06-8F41-822238D03228}" type="slidenum">
              <a:rPr lang="zh-TW" smtClean="0"/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numCol="1"/>
          <a:lstStyle/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S = L-1-r   [</a:t>
            </a:r>
            <a:r>
              <a:rPr lang="zh-TW" dirty="0" smtClean="0">
                <a:latin typeface="Arial" panose="020B0604020202020204" pitchFamily="34" charset="0"/>
              </a:rPr>
              <a:t>影像反像</a:t>
            </a:r>
            <a:r>
              <a:rPr lang="en-US" altLang="zh-TW" dirty="0" smtClean="0">
                <a:latin typeface="Arial" panose="020B0604020202020204" pitchFamily="34" charset="0"/>
              </a:rPr>
              <a:t>]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S = c log(1+r)  [</a:t>
            </a:r>
            <a:r>
              <a:rPr lang="zh-TW" dirty="0" smtClean="0">
                <a:latin typeface="Arial" panose="020B0604020202020204" pitchFamily="34" charset="0"/>
              </a:rPr>
              <a:t>對比調整 </a:t>
            </a:r>
            <a:r>
              <a:rPr lang="en-US" altLang="zh-TW" dirty="0" smtClean="0">
                <a:latin typeface="Arial" panose="020B0604020202020204" pitchFamily="34" charset="0"/>
              </a:rPr>
              <a:t>– </a:t>
            </a:r>
            <a:r>
              <a:rPr lang="zh-TW" dirty="0" smtClean="0">
                <a:latin typeface="Arial" panose="020B0604020202020204" pitchFamily="34" charset="0"/>
              </a:rPr>
              <a:t>強化暗部</a:t>
            </a:r>
            <a:r>
              <a:rPr lang="en-US" altLang="zh-TW" dirty="0" smtClean="0">
                <a:latin typeface="Arial" panose="020B0604020202020204" pitchFamily="34" charset="0"/>
              </a:rPr>
              <a:t>]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S</a:t>
            </a:r>
            <a:r>
              <a:rPr lang="zh-TW" dirty="0" smtClean="0"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</a:rPr>
              <a:t>=</a:t>
            </a:r>
            <a:r>
              <a:rPr lang="zh-TW" dirty="0" smtClean="0"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</a:rPr>
              <a:t>r  [</a:t>
            </a:r>
            <a:r>
              <a:rPr lang="zh-TW" dirty="0" smtClean="0">
                <a:latin typeface="Arial" panose="020B0604020202020204" pitchFamily="34" charset="0"/>
              </a:rPr>
              <a:t>輸入即輸出</a:t>
            </a:r>
            <a:r>
              <a:rPr lang="en-US" altLang="zh-TW" dirty="0" smtClean="0">
                <a:latin typeface="Arial" panose="020B0604020202020204" pitchFamily="34" charset="0"/>
              </a:rPr>
              <a:t>]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S</a:t>
            </a:r>
            <a:r>
              <a:rPr lang="zh-TW" dirty="0" smtClean="0">
                <a:latin typeface="Arial" panose="020B0604020202020204" pitchFamily="34" charset="0"/>
              </a:rPr>
              <a:t>為輸出之灰度值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R</a:t>
            </a:r>
            <a:r>
              <a:rPr lang="zh-TW" dirty="0" smtClean="0">
                <a:latin typeface="Arial" panose="020B0604020202020204" pitchFamily="34" charset="0"/>
              </a:rPr>
              <a:t>為輸入之灰度值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L</a:t>
            </a:r>
            <a:r>
              <a:rPr lang="zh-TW" dirty="0" smtClean="0">
                <a:latin typeface="Arial" panose="020B0604020202020204" pitchFamily="34" charset="0"/>
              </a:rPr>
              <a:t>為灰度最大值</a:t>
            </a:r>
            <a:r>
              <a:rPr lang="en-US" altLang="zh-TW" dirty="0" smtClean="0">
                <a:latin typeface="Arial" panose="020B0604020202020204" pitchFamily="34" charset="0"/>
              </a:rPr>
              <a:t>(</a:t>
            </a:r>
            <a:r>
              <a:rPr lang="zh-TW" dirty="0" smtClean="0">
                <a:latin typeface="Arial" panose="020B0604020202020204" pitchFamily="34" charset="0"/>
              </a:rPr>
              <a:t>常為</a:t>
            </a:r>
            <a:r>
              <a:rPr lang="en-US" altLang="zh-TW" dirty="0" smtClean="0">
                <a:latin typeface="Arial" panose="020B0604020202020204" pitchFamily="34" charset="0"/>
              </a:rPr>
              <a:t>256) 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dirty="0" smtClean="0">
                <a:latin typeface="Arial" panose="020B0604020202020204" pitchFamily="34" charset="0"/>
              </a:rPr>
              <a:t>C</a:t>
            </a:r>
            <a:r>
              <a:rPr lang="zh-TW" dirty="0" smtClean="0">
                <a:latin typeface="Arial" panose="020B0604020202020204" pitchFamily="34" charset="0"/>
              </a:rPr>
              <a:t>為倍率</a:t>
            </a:r>
            <a:endParaRPr lang="en-US" altLang="zh-TW" dirty="0" smtClean="0">
              <a:latin typeface="Arial" panose="020B0604020202020204" pitchFamily="34" charset="0"/>
            </a:endParaRPr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numCol="1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6D7489B-9B18-481D-A707-3AEE6FA332AB}" type="slidenum">
              <a:rPr lang="en-US" altLang="zh-TW" sz="1300" smtClean="0"/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 </a:t>
            </a:r>
            <a:r>
              <a:rPr lang="en-US" altLang="zh-TW" dirty="0" smtClean="0"/>
              <a:t>cv2.imread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讀進來的資料，會儲存成一個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的陣列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灰度值範圍一般從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，白色為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，黑色為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zh-TW" smtClean="0"/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zh-TW" smtClean="0"/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fontAlgn="t"/>
            <a:r>
              <a:rPr 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變換用於擴展暗像素的值並壓縮亮像素的值。</a:t>
            </a:r>
            <a:endParaRPr 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en-US" altLang="zh-TW" smtClean="0"/>
            </a:fld>
            <a:endParaRPr 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en-US" altLang="zh-TW" smtClean="0"/>
            </a:fld>
            <a:endParaRPr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3A2A51A7-D929-4D06-8F41-822238D03228}" type="slidenum">
              <a:rPr lang="en-US" altLang="zh-TW" smtClean="0"/>
            </a:fld>
            <a:endParaRPr 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TW" dirty="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ACFDBAC-C93E-49DC-986F-CAD3BE4F44A1}" type="slidenum">
              <a:rPr lang="en-US" altLang="zh-TW" smtClean="0"/>
            </a:fld>
            <a:endParaRPr 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numCol="1"/>
          <a:lstStyle/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smtClean="0"/>
              <a:t>編輯母片文字樣式</a:t>
            </a:r>
            <a:endParaRPr 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  <a:endParaRPr lang="zh-TW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  <a:endParaRPr lang="zh-TW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  <a:endParaRPr lang="zh-TW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  <a:endParaRPr lang="zh-TW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smtClean="0"/>
              <a:t>編輯母片文字樣式</a:t>
            </a:r>
            <a:endParaRPr lang="zh-TW" smtClean="0"/>
          </a:p>
          <a:p>
            <a:pPr lvl="1"/>
            <a:r>
              <a:rPr lang="zh-TW" smtClean="0"/>
              <a:t>第二層</a:t>
            </a:r>
            <a:endParaRPr lang="zh-TW" smtClean="0"/>
          </a:p>
          <a:p>
            <a:pPr lvl="2"/>
            <a:r>
              <a:rPr lang="zh-TW" smtClean="0"/>
              <a:t>第三層</a:t>
            </a:r>
            <a:endParaRPr lang="zh-TW" smtClean="0"/>
          </a:p>
          <a:p>
            <a:pPr lvl="3"/>
            <a:r>
              <a:rPr lang="zh-TW" smtClean="0"/>
              <a:t>第四層</a:t>
            </a:r>
            <a:endParaRPr lang="zh-TW" smtClean="0"/>
          </a:p>
          <a:p>
            <a:pPr lvl="4"/>
            <a:r>
              <a:rPr lang="zh-TW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B0DE-2AD1-46DB-B3EF-B24DD7EFEA60}" type="datetimeFigureOut">
              <a:rPr lang="en-US" altLang="zh-TW" smtClean="0"/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3354-2C28-46FC-9B3B-2D07E64372F1}" type="slidenum">
              <a:rPr lang="zh-TW" smtClean="0"/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 anchor="ctr"/>
          <a:lstStyle/>
          <a:p>
            <a:pPr eaLnBrk="1" hangingPunct="1"/>
            <a:r>
              <a:rPr lang="zh-TW" sz="4400" b="1" smtClean="0"/>
              <a:t>電腦視覺原理及應用簡介</a:t>
            </a:r>
            <a:endParaRPr lang="zh-TW" sz="4400" b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 numCol="1"/>
          <a:lstStyle/>
          <a:p>
            <a:pPr eaLnBrk="1" hangingPunct="1"/>
            <a:r>
              <a:rPr lang="en-US" altLang="zh-TW" sz="3200" dirty="0" smtClean="0"/>
              <a:t>Lab2</a:t>
            </a:r>
            <a:endParaRPr lang="en-US" altLang="zh-TW" sz="3200" dirty="0" smtClean="0"/>
          </a:p>
          <a:p>
            <a:pPr eaLnBrk="1" hangingPunct="1"/>
            <a:r>
              <a:rPr lang="en-US" altLang="zh-TW" sz="3200" dirty="0"/>
              <a:t>E</a:t>
            </a:r>
            <a:r>
              <a:rPr lang="en-US" altLang="zh-TW" sz="3200" dirty="0" smtClean="0"/>
              <a:t>nhancement</a:t>
            </a:r>
            <a:endParaRPr lang="en-US" altLang="zh-TW" sz="3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0425" y="1691005"/>
            <a:ext cx="5227955" cy="5144135"/>
          </a:xfrm>
          <a:prstGeom prst="rect">
            <a:avLst/>
          </a:prstGeom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8122920" cy="1325880"/>
          </a:xfrm>
        </p:spPr>
        <p:txBody>
          <a:bodyPr numCol="1">
            <a:normAutofit fontScale="90000"/>
          </a:bodyPr>
          <a:lstStyle/>
          <a:p>
            <a:pPr eaLnBrk="1" hangingPunct="1"/>
            <a:r>
              <a:rPr lang="en-US" altLang="zh-TW" b="1" dirty="0" smtClean="0"/>
              <a:t>Point Processing: </a:t>
            </a:r>
            <a:br>
              <a:rPr lang="en-US" altLang="zh-TW" b="1" dirty="0" smtClean="0"/>
            </a:br>
            <a:r>
              <a:rPr lang="en-US" altLang="zh-TW" b="1" dirty="0" smtClean="0"/>
              <a:t>Gray-level transformation function</a:t>
            </a:r>
            <a:endParaRPr lang="en-US" altLang="zh-TW" b="1" dirty="0" smtClean="0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 numCol="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530" indent="-214630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6E35A2-DAEE-49A0-9600-B5F85C7302A3}" type="slidenum">
              <a:rPr kumimoji="0" lang="en-US" altLang="zh-TW" sz="1050"/>
            </a:fld>
            <a:endParaRPr kumimoji="0" lang="en-US" altLang="zh-TW" sz="1050"/>
          </a:p>
        </p:txBody>
      </p:sp>
      <p:pic>
        <p:nvPicPr>
          <p:cNvPr id="1127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8414" y="3563374"/>
            <a:ext cx="1602922" cy="293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2"/>
          <p:cNvSpPr>
            <a:spLocks noChangeArrowheads="1"/>
          </p:cNvSpPr>
          <p:nvPr/>
        </p:nvSpPr>
        <p:spPr>
          <a:xfrm>
            <a:off x="4817563" y="5050155"/>
            <a:ext cx="783771" cy="280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numCol="1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/>
              <a:t>s = r</a:t>
            </a:r>
            <a:endParaRPr lang="en-US" altLang="zh-TW" sz="1350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>
          <a:xfrm>
            <a:off x="4282440" y="2440305"/>
            <a:ext cx="1234440" cy="281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numCol="1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/>
              <a:t>s = (L - 1) - r</a:t>
            </a:r>
            <a:endParaRPr lang="en-US" altLang="zh-TW" sz="1350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4169410" cy="4351655"/>
          </a:xfrm>
        </p:spPr>
        <p:txBody>
          <a:bodyPr numCol="1"/>
          <a:p>
            <a:r>
              <a:rPr lang="zh-TW" dirty="0"/>
              <a:t>Linear </a:t>
            </a:r>
            <a:endParaRPr lang="zh-TW" dirty="0"/>
          </a:p>
          <a:p>
            <a:pPr lvl="1"/>
            <a:r>
              <a:rPr lang="zh-TW" dirty="0">
                <a:sym typeface="+mn-ea"/>
              </a:rPr>
              <a:t>identity</a:t>
            </a:r>
            <a:endParaRPr lang="zh-TW" dirty="0"/>
          </a:p>
          <a:p>
            <a:pPr lvl="1"/>
            <a:r>
              <a:rPr lang="zh-TW" dirty="0">
                <a:solidFill>
                  <a:srgbClr val="FF0000"/>
                </a:solidFill>
              </a:rPr>
              <a:t>negative </a:t>
            </a:r>
            <a:endParaRPr lang="zh-TW" dirty="0"/>
          </a:p>
          <a:p>
            <a:pPr lvl="0"/>
            <a:r>
              <a:rPr lang="zh-TW" dirty="0"/>
              <a:t> Logarithmic </a:t>
            </a:r>
            <a:endParaRPr lang="zh-TW" dirty="0"/>
          </a:p>
          <a:p>
            <a:pPr lvl="1"/>
            <a:r>
              <a:rPr lang="zh-TW" dirty="0">
                <a:solidFill>
                  <a:srgbClr val="FF0000"/>
                </a:solidFill>
              </a:rPr>
              <a:t>log</a:t>
            </a:r>
            <a:r>
              <a:rPr lang="zh-TW" dirty="0"/>
              <a:t> </a:t>
            </a:r>
            <a:endParaRPr lang="zh-TW" dirty="0"/>
          </a:p>
          <a:p>
            <a:pPr lvl="1"/>
            <a:r>
              <a:rPr lang="zh-TW" dirty="0"/>
              <a:t>inverse-log  </a:t>
            </a:r>
            <a:endParaRPr lang="zh-TW" dirty="0"/>
          </a:p>
          <a:p>
            <a:pPr lvl="0"/>
            <a:r>
              <a:rPr lang="zh-TW" dirty="0"/>
              <a:t>Power-law </a:t>
            </a:r>
            <a:endParaRPr lang="zh-TW" dirty="0"/>
          </a:p>
          <a:p>
            <a:pPr lvl="1"/>
            <a:r>
              <a:rPr lang="zh-TW" dirty="0"/>
              <a:t>nth power </a:t>
            </a:r>
            <a:endParaRPr lang="zh-TW" dirty="0"/>
          </a:p>
          <a:p>
            <a:pPr lvl="1"/>
            <a:r>
              <a:rPr lang="zh-TW" dirty="0"/>
              <a:t>nth root 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b="1" dirty="0" smtClean="0"/>
              <a:t>1.Negative </a:t>
            </a:r>
            <a:r>
              <a:rPr lang="en-US" altLang="zh-TW" b="1" dirty="0"/>
              <a:t>transformation</a:t>
            </a:r>
            <a:endParaRPr 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S </a:t>
            </a:r>
            <a:r>
              <a:rPr lang="en-US" altLang="zh-TW" dirty="0">
                <a:latin typeface="Arial" panose="020B0604020202020204" pitchFamily="34" charset="0"/>
              </a:rPr>
              <a:t>= (</a:t>
            </a:r>
            <a:r>
              <a:rPr lang="en-US" altLang="zh-TW" dirty="0" smtClean="0">
                <a:latin typeface="Arial" panose="020B0604020202020204" pitchFamily="34" charset="0"/>
              </a:rPr>
              <a:t>L - 1) - r</a:t>
            </a:r>
            <a:endParaRPr lang="zh-TW" dirty="0"/>
          </a:p>
          <a:p>
            <a:endParaRPr lang="zh-TW" dirty="0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55545"/>
            <a:ext cx="6506210" cy="412877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306185" y="4794610"/>
            <a:ext cx="2390942" cy="1420218"/>
            <a:chOff x="6410325" y="4196082"/>
            <a:chExt cx="2390942" cy="142021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l="404" t="611" r="-1"/>
            <a:stretch>
              <a:fillRect/>
            </a:stretch>
          </p:blipFill>
          <p:spPr>
            <a:xfrm>
              <a:off x="6410325" y="4196082"/>
              <a:ext cx="2390942" cy="142021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410325" y="4196082"/>
              <a:ext cx="771525" cy="1663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p>
              <a:pPr algn="ctr"/>
              <a:endParaRPr lang="zh-TW"/>
            </a:p>
          </p:txBody>
        </p:sp>
        <p:sp>
          <p:nvSpPr>
            <p:cNvPr id="8" name="矩形 7"/>
            <p:cNvSpPr/>
            <p:nvPr/>
          </p:nvSpPr>
          <p:spPr>
            <a:xfrm>
              <a:off x="6410325" y="4476412"/>
              <a:ext cx="2390942" cy="113988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p>
              <a:pPr algn="ctr"/>
              <a:endParaRPr lang="zh-TW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306185" y="4426585"/>
            <a:ext cx="2073275" cy="3683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p>
            <a:r>
              <a:rPr lang="en-US" altLang="zh-TW" dirty="0" smtClean="0">
                <a:solidFill>
                  <a:srgbClr val="FF0000"/>
                </a:solidFill>
              </a:rPr>
              <a:t>Shape (rows , cols)</a:t>
            </a:r>
            <a:endParaRPr lang="zh-TW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20610" y="6214827"/>
            <a:ext cx="1390650" cy="369332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array</a:t>
            </a:r>
            <a:endParaRPr 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lang="en-US" altLang="zh-TW" b="1" dirty="0"/>
              <a:t>Negative </a:t>
            </a:r>
            <a:r>
              <a:rPr lang="en-US" altLang="zh-TW" b="1" dirty="0" smtClean="0"/>
              <a:t>transformation-Demo</a:t>
            </a:r>
            <a:endParaRPr lang="zh-TW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5" y="1500705"/>
            <a:ext cx="5162550" cy="25760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4162074"/>
            <a:ext cx="5162550" cy="2589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b="1" dirty="0" smtClean="0"/>
              <a:t>2.Log </a:t>
            </a:r>
            <a:r>
              <a:rPr lang="en-US" altLang="zh-TW" b="1" dirty="0"/>
              <a:t>transformation</a:t>
            </a:r>
            <a:endParaRPr 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 numCol="1">
            <a:no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</a:rPr>
              <a:t>S </a:t>
            </a:r>
            <a:r>
              <a:rPr lang="en-US" altLang="zh-TW" dirty="0">
                <a:latin typeface="Arial" panose="020B0604020202020204" pitchFamily="34" charset="0"/>
              </a:rPr>
              <a:t>= c * log (1 + r</a:t>
            </a:r>
            <a:r>
              <a:rPr lang="en-US" altLang="zh-TW" dirty="0" smtClean="0">
                <a:latin typeface="Arial" panose="020B0604020202020204" pitchFamily="34" charset="0"/>
              </a:rPr>
              <a:t>)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800" dirty="0" smtClean="0"/>
              <a:t>r </a:t>
            </a:r>
            <a:r>
              <a:rPr lang="en-US" altLang="zh-TW" sz="2800" dirty="0"/>
              <a:t>= input pixel </a:t>
            </a:r>
            <a:r>
              <a:rPr lang="en-US" altLang="zh-TW" sz="2800" dirty="0" smtClean="0"/>
              <a:t>value</a:t>
            </a:r>
            <a:endParaRPr lang="en-US" altLang="zh-TW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800" dirty="0" smtClean="0"/>
              <a:t>c </a:t>
            </a:r>
            <a:r>
              <a:rPr lang="en-US" altLang="zh-TW" sz="2800" dirty="0"/>
              <a:t>= scaling </a:t>
            </a:r>
            <a:r>
              <a:rPr lang="en-US" altLang="zh-TW" sz="2800" dirty="0" smtClean="0"/>
              <a:t>constant</a:t>
            </a:r>
            <a:endParaRPr lang="en-US" altLang="zh-TW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800" dirty="0" smtClean="0"/>
              <a:t>S </a:t>
            </a:r>
            <a:r>
              <a:rPr lang="en-US" altLang="zh-TW" sz="2800" dirty="0"/>
              <a:t>= output pixel </a:t>
            </a:r>
            <a:r>
              <a:rPr lang="en-US" altLang="zh-TW" sz="2800" dirty="0" smtClean="0"/>
              <a:t>value</a:t>
            </a:r>
            <a:endParaRPr lang="en-US" altLang="zh-TW" sz="2800" dirty="0" smtClean="0"/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r>
              <a:rPr lang="en-US" altLang="zh-TW" dirty="0"/>
              <a:t>The value of ‘c’ is chosen such that we get the maximum output value corresponding to the bit size used. So, the formula for calculating ‘c’ is </a:t>
            </a:r>
            <a:r>
              <a:rPr lang="en-US" altLang="zh-TW" dirty="0" smtClean="0"/>
              <a:t>: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c </a:t>
            </a:r>
            <a:r>
              <a:rPr lang="en-US" altLang="zh-TW" dirty="0"/>
              <a:t>= 255 / (log (1 + </a:t>
            </a:r>
            <a:r>
              <a:rPr lang="en-US" altLang="zh-TW" dirty="0" err="1"/>
              <a:t>max_input_pixel_value</a:t>
            </a:r>
            <a:r>
              <a:rPr lang="en-US" altLang="zh-TW" dirty="0"/>
              <a:t>))</a:t>
            </a:r>
            <a:endParaRPr lang="zh-TW" altLang="zh-TW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b="1" dirty="0" smtClean="0"/>
              <a:t>2.Log </a:t>
            </a:r>
            <a:r>
              <a:rPr lang="en-US" altLang="zh-TW" b="1" dirty="0"/>
              <a:t>transformation</a:t>
            </a:r>
            <a:endParaRPr lang="zh-TW" b="1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62200"/>
            <a:ext cx="6223000" cy="4029075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numCol="1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S </a:t>
            </a:r>
            <a:r>
              <a:rPr lang="en-US" altLang="zh-TW" dirty="0">
                <a:latin typeface="Arial" panose="020B0604020202020204" pitchFamily="34" charset="0"/>
              </a:rPr>
              <a:t>= </a:t>
            </a:r>
            <a:r>
              <a:rPr lang="en-US" altLang="zh-TW" dirty="0">
                <a:latin typeface="Arial" panose="020B0604020202020204" pitchFamily="34" charset="0"/>
              </a:rPr>
              <a:t>c * log (1 + r)</a:t>
            </a:r>
            <a:endParaRPr 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332" y="4044335"/>
            <a:ext cx="3759333" cy="2495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33" y="1383424"/>
            <a:ext cx="3759333" cy="2501092"/>
          </a:xfrm>
          <a:prstGeom prst="rect">
            <a:avLst/>
          </a:prstGeom>
        </p:spPr>
      </p:pic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numCol="1"/>
          <a:lstStyle/>
          <a:p>
            <a:pPr algn="ctr"/>
            <a:r>
              <a:rPr lang="en-US" altLang="zh-TW" b="1" dirty="0" smtClean="0"/>
              <a:t>Log transformation-Demo</a:t>
            </a:r>
            <a:endParaRPr lang="zh-TW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numCol="1"/>
          <a:lstStyle/>
          <a:p>
            <a:pPr algn="ctr" eaLnBrk="1" hangingPunct="1"/>
            <a:r>
              <a:rPr lang="en-US" altLang="zh-TW" b="1" dirty="0" smtClean="0"/>
              <a:t>Assignment</a:t>
            </a:r>
            <a:endParaRPr lang="zh-TW" b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67725" cy="4525963"/>
          </a:xfrm>
        </p:spPr>
        <p:txBody>
          <a:bodyPr numCol="1">
            <a:normAutofit lnSpcReduction="20000"/>
          </a:bodyPr>
          <a:lstStyle/>
          <a:p>
            <a:pPr>
              <a:defRPr/>
            </a:pPr>
            <a:r>
              <a:rPr lang="zh-TW" dirty="0" smtClean="0"/>
              <a:t>將彩色圖片變灰階後分一半，一邊負片轉換，一邊</a:t>
            </a:r>
            <a:r>
              <a:rPr lang="en-US" altLang="zh-TW" dirty="0" smtClean="0"/>
              <a:t>Log</a:t>
            </a:r>
            <a:r>
              <a:rPr lang="zh-TW" dirty="0" smtClean="0"/>
              <a:t>轉換，</a:t>
            </a:r>
            <a:r>
              <a:rPr lang="zh-TW" dirty="0" smtClean="0"/>
              <a:t>並輸出轉換結果</a:t>
            </a:r>
            <a:endParaRPr lang="en-US" altLang="zh-TW" dirty="0" smtClean="0"/>
          </a:p>
          <a:p>
            <a:pPr>
              <a:defRPr/>
            </a:pPr>
            <a:r>
              <a:rPr lang="zh-TW" dirty="0" smtClean="0"/>
              <a:t>完成請繳交程式碼與圖片，以學號命名壓縮檔</a:t>
            </a:r>
            <a:endParaRPr lang="zh-TW" dirty="0" smtClean="0"/>
          </a:p>
          <a:p>
            <a:pPr>
              <a:defRPr/>
            </a:pPr>
            <a:r>
              <a:rPr lang="en-US" altLang="zh-TW" dirty="0" smtClean="0"/>
              <a:t>Convert the color image to grayscale and divide it into half, use negative transformation for half, and log </a:t>
            </a:r>
            <a:r>
              <a:rPr lang="en-US" altLang="zh-TW" dirty="0" smtClean="0">
                <a:sym typeface="+mn-ea"/>
              </a:rPr>
              <a:t>transformation </a:t>
            </a:r>
            <a:r>
              <a:rPr lang="en-US" altLang="zh-TW" dirty="0" smtClean="0"/>
              <a:t>for half, and output the result.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Please submit the code and picture after completation, the compressed file is named with the student number.</a:t>
            </a:r>
            <a:endParaRPr lang="en-US" altLang="zh-TW" dirty="0" smtClean="0"/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dirty="0" smtClean="0"/>
              <a:t>Hint :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zh-TW" altLang="en-US" dirty="0"/>
              <a:t>取出</a:t>
            </a:r>
            <a:r>
              <a:rPr lang="en-US" altLang="zh-TW" dirty="0"/>
              <a:t>row</a:t>
            </a:r>
            <a:r>
              <a:rPr lang="zh-TW" altLang="en-US" dirty="0"/>
              <a:t>跟</a:t>
            </a:r>
            <a:r>
              <a:rPr lang="en-US" altLang="zh-TW" dirty="0"/>
              <a:t>column</a:t>
            </a:r>
            <a:r>
              <a:rPr lang="zh-TW" altLang="en-US" dirty="0"/>
              <a:t>的值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zh-TW" dirty="0" smtClean="0"/>
              <a:t>對</a:t>
            </a:r>
            <a:r>
              <a:rPr lang="zh-TW" dirty="0" smtClean="0"/>
              <a:t>每個</a:t>
            </a:r>
            <a:r>
              <a:rPr lang="en-US" altLang="zh-TW" dirty="0" smtClean="0"/>
              <a:t>pixel</a:t>
            </a:r>
            <a:r>
              <a:rPr lang="zh-TW" dirty="0" smtClean="0"/>
              <a:t>做轉換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168" y="2073054"/>
            <a:ext cx="7339663" cy="3666083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lang="en-US" altLang="zh-TW" b="1" dirty="0" smtClean="0"/>
              <a:t>Demo</a:t>
            </a:r>
            <a:endParaRPr lang="zh-TW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1001</Words>
  <Application>WPS Presentation</Application>
  <PresentationFormat>如螢幕大小 (4:3)</PresentationFormat>
  <Paragraphs>64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新細明體</vt:lpstr>
      <vt:lpstr>Calibri Light</vt:lpstr>
      <vt:lpstr>Calibri</vt:lpstr>
      <vt:lpstr>Microsoft YaHei</vt:lpstr>
      <vt:lpstr>Arial Unicode MS</vt:lpstr>
      <vt:lpstr>Office 佈景主題</vt:lpstr>
      <vt:lpstr>電腦視覺原理及應用簡介</vt:lpstr>
      <vt:lpstr>Point Processing:  Gray-level transformation function</vt:lpstr>
      <vt:lpstr>1.Negative transformation</vt:lpstr>
      <vt:lpstr>Negative transformation-Demo</vt:lpstr>
      <vt:lpstr>2.Log transformation</vt:lpstr>
      <vt:lpstr>2.Log transformation</vt:lpstr>
      <vt:lpstr>Log transformation-Demo</vt:lpstr>
      <vt:lpstr>Assignment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Enhancement</dc:title>
  <dc:creator>Windows 使用者</dc:creator>
  <cp:lastModifiedBy>陳元娣</cp:lastModifiedBy>
  <cp:revision>59</cp:revision>
  <dcterms:created xsi:type="dcterms:W3CDTF">2019-06-14T03:44:00Z</dcterms:created>
  <dcterms:modified xsi:type="dcterms:W3CDTF">2022-09-27T08:44:13Z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4813B5525AEA44EB893C84D4190AEF16</vt:lpwstr>
  </property>
  <property fmtid="{D5CDD505-2E9C-101B-9397-08002B2CF9AE}" pid="3" name="KSOProductBuildVer">
    <vt:lpwstr>1033-11.2.0.11341</vt:lpwstr>
  </property>
</Properties>
</file>