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58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6" r:id="rId18"/>
    <p:sldId id="274" r:id="rId19"/>
    <p:sldId id="279" r:id="rId20"/>
    <p:sldId id="278" r:id="rId21"/>
    <p:sldId id="280" r:id="rId22"/>
    <p:sldId id="281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aeP7ir8cjbCuqPWd3aJM0O6e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431B89-36B2-4A33-BE2A-85C2A56125C3}">
  <a:tblStyle styleId="{81431B89-36B2-4A33-BE2A-85C2A56125C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64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21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5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3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3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3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章節標題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12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2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計算機實習 0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051560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altLang="zh-TW" dirty="0"/>
              <a:t>2022</a:t>
            </a:r>
            <a:r>
              <a:rPr lang="zh-TW" dirty="0"/>
              <a:t>.03.</a:t>
            </a:r>
            <a:r>
              <a:rPr lang="en-US" altLang="zh-TW" dirty="0"/>
              <a:t>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1B09F-E12F-4F48-A6AD-62EAE4AF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39152"/>
            <a:ext cx="10058400" cy="1609344"/>
          </a:xfrm>
        </p:spPr>
        <p:txBody>
          <a:bodyPr/>
          <a:lstStyle/>
          <a:p>
            <a:r>
              <a:rPr lang="en-US" altLang="zh-TW" dirty="0"/>
              <a:t>Copy Constructor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DBF195-D2D3-4B4E-AA46-AD7D4744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96901"/>
            <a:ext cx="4754880" cy="1234440"/>
          </a:xfrm>
        </p:spPr>
        <p:txBody>
          <a:bodyPr/>
          <a:lstStyle/>
          <a:p>
            <a:r>
              <a:rPr lang="en-US" altLang="zh-TW" dirty="0"/>
              <a:t>Pet a ;</a:t>
            </a:r>
          </a:p>
          <a:p>
            <a:r>
              <a:rPr lang="en-US" altLang="zh-TW" dirty="0"/>
              <a:t>Pet b = a;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3F03CA-8C28-4BE9-A1D7-8F78E159C23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44123" y="1980540"/>
            <a:ext cx="4754880" cy="3977640"/>
          </a:xfrm>
        </p:spPr>
        <p:txBody>
          <a:bodyPr/>
          <a:lstStyle/>
          <a:p>
            <a:r>
              <a:rPr lang="en-US" altLang="zh-TW" dirty="0"/>
              <a:t>Pet a = new Pet();</a:t>
            </a:r>
          </a:p>
          <a:p>
            <a:r>
              <a:rPr lang="en-US" altLang="zh-TW" dirty="0"/>
              <a:t>Pet b = a;</a:t>
            </a:r>
          </a:p>
          <a:p>
            <a:endParaRPr lang="en-US" altLang="zh-TW" dirty="0"/>
          </a:p>
          <a:p>
            <a:pPr marL="120650" indent="0">
              <a:buNone/>
            </a:pPr>
            <a:endParaRPr lang="en-US" altLang="zh-TW" dirty="0"/>
          </a:p>
          <a:p>
            <a:pPr marL="120650" indent="0">
              <a:buNone/>
            </a:pPr>
            <a:endParaRPr lang="en-US" altLang="zh-TW" dirty="0"/>
          </a:p>
          <a:p>
            <a:pPr marL="120650" indent="0">
              <a:buNone/>
            </a:pPr>
            <a:endParaRPr lang="en-US" altLang="zh-TW" dirty="0"/>
          </a:p>
          <a:p>
            <a:r>
              <a:rPr lang="en-US" altLang="zh-TW" dirty="0"/>
              <a:t>Pet a = new Pet();</a:t>
            </a:r>
          </a:p>
          <a:p>
            <a:r>
              <a:rPr lang="en-US" altLang="zh-TW" dirty="0"/>
              <a:t>Pet b = new Pet(a);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8F31B4-4B55-40AF-8804-99B097221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2" y="3601639"/>
            <a:ext cx="5479847" cy="1809857"/>
          </a:xfrm>
          <a:prstGeom prst="rect">
            <a:avLst/>
          </a:prstGeom>
        </p:spPr>
      </p:pic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FE755314-47F1-470E-B049-D4451F786E9F}"/>
              </a:ext>
            </a:extLst>
          </p:cNvPr>
          <p:cNvSpPr txBox="1">
            <a:spLocks/>
          </p:cNvSpPr>
          <p:nvPr/>
        </p:nvSpPr>
        <p:spPr>
          <a:xfrm>
            <a:off x="682581" y="1498651"/>
            <a:ext cx="3492905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b="1" dirty="0"/>
              <a:t>C++:</a:t>
            </a:r>
            <a:endParaRPr lang="zh-TW" altLang="en-US" sz="3200" b="1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76708BAF-C444-40DC-81AF-3A191AAF9BC9}"/>
              </a:ext>
            </a:extLst>
          </p:cNvPr>
          <p:cNvSpPr txBox="1">
            <a:spLocks/>
          </p:cNvSpPr>
          <p:nvPr/>
        </p:nvSpPr>
        <p:spPr>
          <a:xfrm>
            <a:off x="6096000" y="1363065"/>
            <a:ext cx="4754880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b="1" dirty="0"/>
              <a:t>Java:</a:t>
            </a:r>
            <a:endParaRPr lang="zh-TW" altLang="en-US" sz="32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3EBE96-4495-466D-B0A8-88A4C192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82" y="2998548"/>
            <a:ext cx="3305636" cy="14575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214CE6-32F0-40F4-9169-A0BC6C0D3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482" y="5471799"/>
            <a:ext cx="365811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5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D2EF2-FFE8-470E-8E7F-BEAEFF8D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 operator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08182-8781-4C2C-B0E6-9FC721580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848112"/>
            <a:ext cx="4754880" cy="3977640"/>
          </a:xfrm>
        </p:spPr>
        <p:txBody>
          <a:bodyPr/>
          <a:lstStyle/>
          <a:p>
            <a:r>
              <a:rPr lang="en-US" altLang="zh-TW" dirty="0"/>
              <a:t>Pet a;</a:t>
            </a:r>
          </a:p>
          <a:p>
            <a:r>
              <a:rPr lang="en-US" altLang="zh-TW" dirty="0"/>
              <a:t>Pet b;</a:t>
            </a:r>
          </a:p>
          <a:p>
            <a:r>
              <a:rPr lang="en-US" altLang="zh-TW" dirty="0" err="1"/>
              <a:t>b.value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10;</a:t>
            </a:r>
          </a:p>
          <a:p>
            <a:r>
              <a:rPr lang="en-US" altLang="zh-TW" dirty="0"/>
              <a:t>a = b;</a:t>
            </a:r>
          </a:p>
          <a:p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a.value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81FD23-3C75-4E22-9518-C3E73842DE0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67272" y="2775359"/>
            <a:ext cx="4934002" cy="3977640"/>
          </a:xfrm>
        </p:spPr>
        <p:txBody>
          <a:bodyPr/>
          <a:lstStyle/>
          <a:p>
            <a:r>
              <a:rPr lang="en-US" altLang="zh-TW" dirty="0"/>
              <a:t>Pet a = new Pet();</a:t>
            </a:r>
          </a:p>
          <a:p>
            <a:r>
              <a:rPr lang="en-US" altLang="zh-TW" dirty="0"/>
              <a:t>Pet b = new Pet();</a:t>
            </a:r>
          </a:p>
          <a:p>
            <a:r>
              <a:rPr lang="en-US" altLang="zh-TW" dirty="0" err="1"/>
              <a:t>b.value</a:t>
            </a:r>
            <a:r>
              <a:rPr lang="en-US" altLang="zh-TW" dirty="0"/>
              <a:t> = 10;</a:t>
            </a:r>
          </a:p>
          <a:p>
            <a:r>
              <a:rPr lang="en-US" altLang="zh-TW" dirty="0"/>
              <a:t>a = b;</a:t>
            </a:r>
          </a:p>
          <a:p>
            <a:r>
              <a:rPr lang="en-US" altLang="zh-TW" dirty="0" err="1"/>
              <a:t>System.out.printf</a:t>
            </a:r>
            <a:r>
              <a:rPr lang="en-US" altLang="zh-TW" dirty="0"/>
              <a:t>(“%d\n”,</a:t>
            </a:r>
            <a:r>
              <a:rPr lang="en-US" altLang="zh-TW" dirty="0" err="1"/>
              <a:t>a.value</a:t>
            </a:r>
            <a:r>
              <a:rPr lang="en-US" altLang="zh-TW" dirty="0"/>
              <a:t>);</a:t>
            </a:r>
          </a:p>
          <a:p>
            <a:endParaRPr lang="zh-TW" altLang="en-US" dirty="0"/>
          </a:p>
        </p:txBody>
      </p:sp>
      <p:sp>
        <p:nvSpPr>
          <p:cNvPr id="5" name="文字版面配置區 3">
            <a:extLst>
              <a:ext uri="{FF2B5EF4-FFF2-40B4-BE49-F238E27FC236}">
                <a16:creationId xmlns:a16="http://schemas.microsoft.com/office/drawing/2014/main" id="{96B3FD6D-E283-471D-8BC9-44B7293ABA17}"/>
              </a:ext>
            </a:extLst>
          </p:cNvPr>
          <p:cNvSpPr txBox="1">
            <a:spLocks/>
          </p:cNvSpPr>
          <p:nvPr/>
        </p:nvSpPr>
        <p:spPr>
          <a:xfrm>
            <a:off x="602682" y="2049068"/>
            <a:ext cx="3492905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b="1" dirty="0"/>
              <a:t>C++:</a:t>
            </a:r>
            <a:endParaRPr lang="zh-TW" altLang="en-US" sz="3200" b="1" dirty="0"/>
          </a:p>
        </p:txBody>
      </p:sp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9BD47B57-9091-41F7-8B3B-C3243E164632}"/>
              </a:ext>
            </a:extLst>
          </p:cNvPr>
          <p:cNvSpPr txBox="1">
            <a:spLocks/>
          </p:cNvSpPr>
          <p:nvPr/>
        </p:nvSpPr>
        <p:spPr>
          <a:xfrm>
            <a:off x="5824728" y="1998776"/>
            <a:ext cx="4754880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b="1" dirty="0"/>
              <a:t>Java: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8508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47208-3537-4A74-A6C3-B5AEE732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Destructor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EDFF8C-F683-4E09-9C3E-A289B3B6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91" y="2586095"/>
            <a:ext cx="7049484" cy="3686689"/>
          </a:xfrm>
          <a:prstGeom prst="rect">
            <a:avLst/>
          </a:prstGeom>
        </p:spPr>
      </p:pic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FAEDCBE6-75F6-42CF-8F30-9B17E5BF2B8F}"/>
              </a:ext>
            </a:extLst>
          </p:cNvPr>
          <p:cNvSpPr txBox="1">
            <a:spLocks/>
          </p:cNvSpPr>
          <p:nvPr/>
        </p:nvSpPr>
        <p:spPr>
          <a:xfrm>
            <a:off x="593804" y="1784096"/>
            <a:ext cx="3492905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b="1" dirty="0"/>
              <a:t>C++: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8699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7FDF2-67AE-4AB0-8F6D-5AAC2287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 there anything wrong?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94284B-3A79-43A4-BF9D-092965864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95462"/>
            <a:ext cx="56959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9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0E706-7152-4750-BD4F-57267F19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java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7ECFE5-AE58-4BAA-9BA6-9C47D5668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2194560"/>
            <a:ext cx="8748855" cy="3977640"/>
          </a:xfrm>
        </p:spPr>
        <p:txBody>
          <a:bodyPr/>
          <a:lstStyle/>
          <a:p>
            <a:r>
              <a:rPr lang="en-US" altLang="zh-TW" dirty="0"/>
              <a:t>There is no need to write a destructor.</a:t>
            </a:r>
          </a:p>
          <a:p>
            <a:r>
              <a:rPr lang="en-US" altLang="zh-TW" dirty="0"/>
              <a:t>Java always using Garbage Collector to free the objects that you are not going to use.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610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606A2-9A3C-4CB7-818C-F3471F5D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Inheritance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A21166-7A43-49EE-AA71-F5A0FAAD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6" y="2194559"/>
            <a:ext cx="9811514" cy="3898670"/>
          </a:xfrm>
        </p:spPr>
        <p:txBody>
          <a:bodyPr>
            <a:normAutofit/>
          </a:bodyPr>
          <a:lstStyle/>
          <a:p>
            <a:r>
              <a:rPr lang="en-US" altLang="zh-TW" dirty="0"/>
              <a:t>There is a class A and class B. I want class B inherit class A.</a:t>
            </a:r>
          </a:p>
          <a:p>
            <a:r>
              <a:rPr lang="en-US" altLang="zh-TW" dirty="0"/>
              <a:t>Rule: Is B an A?</a:t>
            </a:r>
          </a:p>
          <a:p>
            <a:r>
              <a:rPr lang="en-US" altLang="zh-TW" dirty="0"/>
              <a:t>Example:</a:t>
            </a:r>
          </a:p>
          <a:p>
            <a:pPr lvl="1"/>
            <a:r>
              <a:rPr lang="en-US" altLang="zh-TW" dirty="0"/>
              <a:t>There is a class called “Animal”, and there is a class called human.</a:t>
            </a:r>
          </a:p>
          <a:p>
            <a:pPr lvl="1"/>
            <a:r>
              <a:rPr lang="en-US" altLang="zh-TW" dirty="0"/>
              <a:t>We want human inherit Animal, then is human an animal?  </a:t>
            </a:r>
          </a:p>
          <a:p>
            <a:pPr lvl="1"/>
            <a:r>
              <a:rPr lang="en-US" altLang="zh-TW" dirty="0"/>
              <a:t>If the answer is YES, then you use inheritance correctly.</a:t>
            </a:r>
          </a:p>
          <a:p>
            <a:pPr lvl="1"/>
            <a:r>
              <a:rPr lang="en-US" altLang="zh-TW" dirty="0"/>
              <a:t>If there is another class called monkey, and we want monkey inherit human.</a:t>
            </a:r>
          </a:p>
          <a:p>
            <a:pPr lvl="1"/>
            <a:r>
              <a:rPr lang="en-US" altLang="zh-TW" dirty="0"/>
              <a:t>Is monkey a human?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87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495C3-57B0-484A-9AB8-CAE3C2D2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E16E6-BFE1-46BE-9732-E40EB286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7" y="1946151"/>
            <a:ext cx="5382376" cy="40867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4AC6C89-88A6-48A5-A013-56E975DA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25" y="1855650"/>
            <a:ext cx="413442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25453-A986-4FDA-ACE2-9BEAC037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BA8364-6DFF-48C0-B923-54AE8B16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943101"/>
            <a:ext cx="4754880" cy="4619624"/>
          </a:xfrm>
        </p:spPr>
        <p:txBody>
          <a:bodyPr>
            <a:normAutofit lnSpcReduction="10000"/>
          </a:bodyPr>
          <a:lstStyle/>
          <a:p>
            <a:pPr marL="120650" indent="0">
              <a:buNone/>
            </a:pPr>
            <a:r>
              <a:rPr lang="en-US" altLang="zh-TW" dirty="0"/>
              <a:t>class Pet{</a:t>
            </a:r>
          </a:p>
          <a:p>
            <a:pPr marL="120650" indent="0">
              <a:buNone/>
            </a:pPr>
            <a:r>
              <a:rPr lang="en-US" altLang="zh-TW" dirty="0"/>
              <a:t>	...</a:t>
            </a:r>
          </a:p>
          <a:p>
            <a:pPr marL="120650" indent="0">
              <a:buNone/>
            </a:pPr>
            <a:r>
              <a:rPr lang="en-US" altLang="zh-TW" dirty="0"/>
              <a:t>	int value = 5; </a:t>
            </a:r>
          </a:p>
          <a:p>
            <a:pPr marL="120650" indent="0">
              <a:buNone/>
            </a:pPr>
            <a:r>
              <a:rPr lang="en-US" altLang="zh-TW" dirty="0"/>
              <a:t>}</a:t>
            </a:r>
          </a:p>
          <a:p>
            <a:pPr marL="120650" indent="0">
              <a:buNone/>
            </a:pPr>
            <a:endParaRPr lang="en-US" altLang="zh-TW" dirty="0"/>
          </a:p>
          <a:p>
            <a:pPr marL="120650" indent="0">
              <a:buNone/>
            </a:pPr>
            <a:r>
              <a:rPr lang="en-US" altLang="zh-TW" dirty="0"/>
              <a:t>class Cat extends Pet{</a:t>
            </a:r>
          </a:p>
          <a:p>
            <a:pPr marL="120650" indent="0">
              <a:buNone/>
            </a:pPr>
            <a:r>
              <a:rPr lang="en-US" altLang="zh-TW" dirty="0"/>
              <a:t>	…</a:t>
            </a:r>
          </a:p>
          <a:p>
            <a:pPr marL="120650" indent="0">
              <a:buNone/>
            </a:pPr>
            <a:r>
              <a:rPr lang="en-US" altLang="zh-TW" dirty="0"/>
              <a:t>} </a:t>
            </a:r>
          </a:p>
          <a:p>
            <a:pPr marL="120650" indent="0">
              <a:buNone/>
            </a:pPr>
            <a:endParaRPr lang="en-US" altLang="zh-TW" dirty="0"/>
          </a:p>
          <a:p>
            <a:pPr marL="120650" indent="0">
              <a:buNone/>
            </a:pPr>
            <a:r>
              <a:rPr lang="en-US" altLang="zh-TW" dirty="0"/>
              <a:t>Cat a = new Cat();</a:t>
            </a:r>
          </a:p>
          <a:p>
            <a:pPr marL="12065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(“%d”, </a:t>
            </a:r>
            <a:r>
              <a:rPr lang="en-US" altLang="zh-TW" dirty="0" err="1"/>
              <a:t>a.value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16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58605-AD30-4FF9-9AFF-6D868518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9441"/>
            <a:ext cx="10058400" cy="1609344"/>
          </a:xfrm>
        </p:spPr>
        <p:txBody>
          <a:bodyPr/>
          <a:lstStyle/>
          <a:p>
            <a:r>
              <a:rPr lang="en-US" altLang="zh-TW" dirty="0"/>
              <a:t>Override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004062-C4B9-4015-AC38-9F1973FD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752" y="1440180"/>
            <a:ext cx="8959977" cy="3977640"/>
          </a:xfrm>
        </p:spPr>
        <p:txBody>
          <a:bodyPr/>
          <a:lstStyle/>
          <a:p>
            <a:r>
              <a:rPr lang="en-US" altLang="zh-TW" dirty="0"/>
              <a:t>Base class and subclass are using methods with same name.</a:t>
            </a:r>
          </a:p>
          <a:p>
            <a:r>
              <a:rPr lang="en-US" altLang="zh-TW" dirty="0"/>
              <a:t>In C++: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BFC82F-E736-489D-9673-96AEDA1E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12" y="2050895"/>
            <a:ext cx="5009424" cy="48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6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48780-1CDF-4CD3-AE3B-4E033559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F5F85-D5C8-4608-BB9C-FD5DA0FD1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Try yourselves.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31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5069F-F3D2-415E-993F-8A7C62AB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CA7282-A1E5-4AD2-8E28-4461D15CA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concepts of class</a:t>
            </a:r>
          </a:p>
          <a:p>
            <a:pPr lvl="1"/>
            <a:r>
              <a:rPr lang="en-US" altLang="zh-TW" dirty="0"/>
              <a:t>Constructor</a:t>
            </a:r>
          </a:p>
          <a:p>
            <a:pPr lvl="1"/>
            <a:r>
              <a:rPr lang="en-US" altLang="zh-TW" dirty="0"/>
              <a:t>Copy Constructor</a:t>
            </a:r>
          </a:p>
          <a:p>
            <a:pPr lvl="1"/>
            <a:r>
              <a:rPr lang="en-US" altLang="zh-TW" dirty="0"/>
              <a:t>Assign Operator</a:t>
            </a:r>
          </a:p>
          <a:p>
            <a:pPr lvl="1"/>
            <a:r>
              <a:rPr lang="en-US" altLang="zh-TW" dirty="0"/>
              <a:t>Destructor &amp; Garbage Collector</a:t>
            </a:r>
          </a:p>
          <a:p>
            <a:r>
              <a:rPr lang="en-US" altLang="zh-TW" dirty="0"/>
              <a:t>Inheritance</a:t>
            </a:r>
          </a:p>
          <a:p>
            <a:pPr lvl="1"/>
            <a:r>
              <a:rPr lang="en-US" altLang="zh-TW" dirty="0"/>
              <a:t>Override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Overloading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05953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0F0D4-CCED-4356-947C-44177116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04</a:t>
            </a:r>
            <a:r>
              <a:rPr lang="zh-TW" altLang="en-US" dirty="0"/>
              <a:t>  </a:t>
            </a:r>
            <a:r>
              <a:rPr lang="en-US" altLang="zh-TW" sz="2000" dirty="0">
                <a:solidFill>
                  <a:srgbClr val="FF0000"/>
                </a:solidFill>
              </a:rPr>
              <a:t>deadline:2022/03/12 23:55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D0DF47-F4C7-46B8-AE94-251542FF1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94560"/>
            <a:ext cx="10677652" cy="397764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There are five classes, Pet, Cat, Dog, </a:t>
            </a:r>
            <a:r>
              <a:rPr lang="en-US" altLang="zh-TW" sz="2800" dirty="0" err="1"/>
              <a:t>newborn_Cat</a:t>
            </a:r>
            <a:r>
              <a:rPr lang="en-US" altLang="zh-TW" sz="2800" dirty="0"/>
              <a:t>, and </a:t>
            </a:r>
            <a:r>
              <a:rPr lang="en-US" altLang="zh-TW" sz="2800" dirty="0" err="1"/>
              <a:t>newborn_Dog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Cat and Dog inherit Pet.</a:t>
            </a:r>
          </a:p>
          <a:p>
            <a:r>
              <a:rPr lang="en-US" altLang="zh-TW" sz="2800" dirty="0" err="1"/>
              <a:t>newborn_Cat</a:t>
            </a:r>
            <a:r>
              <a:rPr lang="en-US" altLang="zh-TW" sz="2800" dirty="0"/>
              <a:t> and </a:t>
            </a:r>
            <a:r>
              <a:rPr lang="en-US" altLang="zh-TW" sz="2800" dirty="0" err="1"/>
              <a:t>newborn_Dog</a:t>
            </a:r>
            <a:r>
              <a:rPr lang="en-US" altLang="zh-TW" sz="2800" dirty="0"/>
              <a:t> inherit Cat and Dog respectively.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Please implement them and let them “</a:t>
            </a:r>
            <a:r>
              <a:rPr lang="en-US" altLang="zh-TW" sz="2800" dirty="0" err="1">
                <a:solidFill>
                  <a:srgbClr val="FF0000"/>
                </a:solidFill>
              </a:rPr>
              <a:t>speakable</a:t>
            </a:r>
            <a:r>
              <a:rPr lang="en-US" altLang="zh-TW" sz="2800" dirty="0">
                <a:solidFill>
                  <a:srgbClr val="FF000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1489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D4882CB-BB54-4477-A77E-2D6B318E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38" y="1540554"/>
            <a:ext cx="6163449" cy="37768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3B0C82-00C5-4171-B5A4-1A446F93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8" y="1356360"/>
            <a:ext cx="4505452" cy="4576591"/>
          </a:xfrm>
          <a:prstGeom prst="rect">
            <a:avLst/>
          </a:prstGeom>
        </p:spPr>
      </p:pic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3EE016FD-7355-41BA-902F-6C1CD00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4938" y="5444446"/>
            <a:ext cx="8112252" cy="65024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Don’t change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157904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EF3B0-808F-4E2E-BE42-E857F38C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64A01070-7B6F-4EB2-9620-2FF6D125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752" y="5344160"/>
            <a:ext cx="8112252" cy="650240"/>
          </a:xfrm>
        </p:spPr>
        <p:txBody>
          <a:bodyPr>
            <a:normAutofit fontScale="92500"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Don’t just output these lines. You will get 0 points.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E2744CA-661C-41A9-A6C5-78E13445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6467348" cy="30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6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8F9F80-9DE1-4E56-B275-0C4DA1E1E4A7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繳交內容：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 dirty="0" err="1">
                <a:latin typeface="Rockwell"/>
                <a:ea typeface="Rockwell"/>
                <a:cs typeface="Rockwell"/>
                <a:sym typeface="Rockwell"/>
              </a:rPr>
              <a:t>內容包含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:</a:t>
            </a:r>
            <a:endParaRPr dirty="0"/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.</a:t>
            </a:r>
            <a:r>
              <a:rPr lang="en-US" sz="2200" dirty="0" err="1">
                <a:latin typeface="Rockwell"/>
                <a:ea typeface="Rockwell"/>
                <a:cs typeface="Rockwell"/>
                <a:sym typeface="Rockwell"/>
              </a:rPr>
              <a:t>java檔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2200" dirty="0" err="1">
                <a:latin typeface="Rockwell"/>
                <a:ea typeface="Rockwell"/>
                <a:cs typeface="Rockwell"/>
                <a:sym typeface="Rockwell"/>
              </a:rPr>
              <a:t>這次只交java檔就好，</a:t>
            </a:r>
            <a:r>
              <a:rPr lang="en-US" sz="22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無需壓縮</a:t>
            </a:r>
            <a:r>
              <a:rPr lang="zh-TW" alt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直接上傳</a:t>
            </a:r>
            <a:r>
              <a:rPr lang="en-US" sz="2200" dirty="0">
                <a:latin typeface="Rockwell"/>
                <a:ea typeface="Rockwell"/>
                <a:cs typeface="Rockwell"/>
                <a:sym typeface="Rockwell"/>
              </a:rPr>
              <a:t>)</a:t>
            </a:r>
            <a:endParaRPr dirty="0"/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2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</a:t>
            </a:r>
            <a:r>
              <a:rPr lang="en-US" sz="2200" dirty="0" err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嚴禁抄襲，違者皆以零分計算</a:t>
            </a:r>
            <a:endParaRPr sz="22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None/>
            </a:pPr>
            <a:endParaRPr sz="2200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828" y="3076389"/>
            <a:ext cx="8154211" cy="42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檔案名稱須為  A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 </a:t>
            </a:r>
            <a:endParaRPr sz="28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/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X為第X次練習or作業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 sz="24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為學號</a:t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若有兩題以上需加上對應題號，如A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</a:t>
            </a:r>
            <a:endParaRPr/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" name="Google Shape;221;p29">
            <a:extLst>
              <a:ext uri="{FF2B5EF4-FFF2-40B4-BE49-F238E27FC236}">
                <a16:creationId xmlns:a16="http://schemas.microsoft.com/office/drawing/2014/main" id="{FC8A7BB6-4B3B-4BFF-A82F-9C4E84E170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848" y="4340429"/>
            <a:ext cx="8154211" cy="42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201" y="2833148"/>
            <a:ext cx="4002167" cy="194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body" idx="1"/>
          </p:nvPr>
        </p:nvSpPr>
        <p:spPr>
          <a:xfrm>
            <a:off x="949620" y="2093976"/>
            <a:ext cx="10058400" cy="79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程式碼開頭要有以下文字</a:t>
            </a:r>
            <a:br>
              <a:rPr lang="en-US"/>
            </a:b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5978820" y="327511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1253067" y="5366429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4842933" y="5047778"/>
            <a:ext cx="6096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計算機概論II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  : 2022-CE1002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IIA: 2022-CE1004-A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IIB : 2022-CE1004-B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1443201" y="3310771"/>
            <a:ext cx="1557867" cy="342053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1185333" y="5254192"/>
            <a:ext cx="3141134" cy="117858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2435105" y="3961942"/>
            <a:ext cx="1628895" cy="342053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4842933" y="5044261"/>
            <a:ext cx="5410200" cy="138499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D0C01E90-8745-4D7F-8167-52914246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409" y="3580472"/>
            <a:ext cx="4810796" cy="235300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9DFDFFE-BEAD-4384-8784-8B63797B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52" y="3626888"/>
            <a:ext cx="5250009" cy="30603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994FDA-9EFE-47BB-9A65-0B12013A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99" y="197984"/>
            <a:ext cx="10058400" cy="1609344"/>
          </a:xfrm>
        </p:spPr>
        <p:txBody>
          <a:bodyPr/>
          <a:lstStyle/>
          <a:p>
            <a:r>
              <a:rPr lang="en-US" altLang="zh-TW" dirty="0"/>
              <a:t>Class in C++ &amp; Java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ABB2BD-DC58-4096-8A10-A147F896BD2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19019" y="2839045"/>
            <a:ext cx="4754880" cy="6197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Java:</a:t>
            </a:r>
            <a:endParaRPr lang="zh-TW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40A7F9-8A3E-43FD-95C5-40474983FE0C}"/>
              </a:ext>
            </a:extLst>
          </p:cNvPr>
          <p:cNvSpPr/>
          <p:nvPr/>
        </p:nvSpPr>
        <p:spPr>
          <a:xfrm>
            <a:off x="1518751" y="5745505"/>
            <a:ext cx="775716" cy="231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CD9B9D67-27F9-46E7-A30D-64FC4A47CB6C}"/>
              </a:ext>
            </a:extLst>
          </p:cNvPr>
          <p:cNvSpPr txBox="1">
            <a:spLocks/>
          </p:cNvSpPr>
          <p:nvPr/>
        </p:nvSpPr>
        <p:spPr>
          <a:xfrm>
            <a:off x="444095" y="2914353"/>
            <a:ext cx="3492905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dirty="0"/>
              <a:t>C++: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57887A-BB33-4644-90A8-EAED59365C36}"/>
              </a:ext>
            </a:extLst>
          </p:cNvPr>
          <p:cNvSpPr/>
          <p:nvPr/>
        </p:nvSpPr>
        <p:spPr>
          <a:xfrm>
            <a:off x="7721600" y="4804452"/>
            <a:ext cx="753533" cy="2455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7C6209CB-EB1B-4D3F-AC39-B3537679E700}"/>
              </a:ext>
            </a:extLst>
          </p:cNvPr>
          <p:cNvSpPr txBox="1">
            <a:spLocks/>
          </p:cNvSpPr>
          <p:nvPr/>
        </p:nvSpPr>
        <p:spPr>
          <a:xfrm>
            <a:off x="444095" y="1807328"/>
            <a:ext cx="9639705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dirty="0"/>
              <a:t>What is the difference of “Pet a;” in C++ and Java? </a:t>
            </a:r>
            <a:endParaRPr lang="zh-TW" altLang="en-US" sz="32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0FB1147-3C1A-4BD4-9BBC-CD5FC97EE08A}"/>
              </a:ext>
            </a:extLst>
          </p:cNvPr>
          <p:cNvGrpSpPr/>
          <p:nvPr/>
        </p:nvGrpSpPr>
        <p:grpSpPr>
          <a:xfrm>
            <a:off x="2463799" y="5618505"/>
            <a:ext cx="2201334" cy="400110"/>
            <a:chOff x="2463799" y="5671773"/>
            <a:chExt cx="2201334" cy="400110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527EB94-2A65-41D9-A4A1-E5400E36759A}"/>
                </a:ext>
              </a:extLst>
            </p:cNvPr>
            <p:cNvSpPr txBox="1"/>
            <p:nvPr/>
          </p:nvSpPr>
          <p:spPr>
            <a:xfrm>
              <a:off x="2980266" y="5671773"/>
              <a:ext cx="1684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An object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F2C212FD-DD5D-400C-AA9B-FD73A993958B}"/>
                </a:ext>
              </a:extLst>
            </p:cNvPr>
            <p:cNvSpPr/>
            <p:nvPr/>
          </p:nvSpPr>
          <p:spPr>
            <a:xfrm>
              <a:off x="2463799" y="5798773"/>
              <a:ext cx="516467" cy="17869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48413DF-FB22-436E-9089-D238304726C1}"/>
              </a:ext>
            </a:extLst>
          </p:cNvPr>
          <p:cNvGrpSpPr/>
          <p:nvPr/>
        </p:nvGrpSpPr>
        <p:grpSpPr>
          <a:xfrm>
            <a:off x="8610599" y="4694828"/>
            <a:ext cx="2201334" cy="400110"/>
            <a:chOff x="2463799" y="5671773"/>
            <a:chExt cx="2201334" cy="400110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1AD8A29-02C3-44C2-9B14-D6190D49FCD3}"/>
                </a:ext>
              </a:extLst>
            </p:cNvPr>
            <p:cNvSpPr txBox="1"/>
            <p:nvPr/>
          </p:nvSpPr>
          <p:spPr>
            <a:xfrm>
              <a:off x="2980266" y="5671773"/>
              <a:ext cx="1684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A pointer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ABF90BF4-7B28-477C-88B2-E69536B46BFB}"/>
                </a:ext>
              </a:extLst>
            </p:cNvPr>
            <p:cNvSpPr/>
            <p:nvPr/>
          </p:nvSpPr>
          <p:spPr>
            <a:xfrm>
              <a:off x="2463799" y="5798773"/>
              <a:ext cx="516467" cy="17869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9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D0C01E90-8745-4D7F-8167-52914246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409" y="2186677"/>
            <a:ext cx="4810796" cy="235300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9DFDFFE-BEAD-4384-8784-8B63797B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52" y="2233093"/>
            <a:ext cx="5250009" cy="30603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994FDA-9EFE-47BB-9A65-0B12013A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99" y="197984"/>
            <a:ext cx="10058400" cy="1609344"/>
          </a:xfrm>
        </p:spPr>
        <p:txBody>
          <a:bodyPr/>
          <a:lstStyle/>
          <a:p>
            <a:r>
              <a:rPr lang="en-US" altLang="zh-TW" dirty="0"/>
              <a:t>Class in C++ &amp; Java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ABB2BD-DC58-4096-8A10-A147F896BD2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19019" y="1445250"/>
            <a:ext cx="4754880" cy="6197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Java:</a:t>
            </a:r>
            <a:endParaRPr lang="zh-TW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40A7F9-8A3E-43FD-95C5-40474983FE0C}"/>
              </a:ext>
            </a:extLst>
          </p:cNvPr>
          <p:cNvSpPr/>
          <p:nvPr/>
        </p:nvSpPr>
        <p:spPr>
          <a:xfrm>
            <a:off x="1518751" y="4351710"/>
            <a:ext cx="775716" cy="231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CD9B9D67-27F9-46E7-A30D-64FC4A47CB6C}"/>
              </a:ext>
            </a:extLst>
          </p:cNvPr>
          <p:cNvSpPr txBox="1">
            <a:spLocks/>
          </p:cNvSpPr>
          <p:nvPr/>
        </p:nvSpPr>
        <p:spPr>
          <a:xfrm>
            <a:off x="444095" y="1520558"/>
            <a:ext cx="3492905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dirty="0"/>
              <a:t>C++: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57887A-BB33-4644-90A8-EAED59365C36}"/>
              </a:ext>
            </a:extLst>
          </p:cNvPr>
          <p:cNvSpPr/>
          <p:nvPr/>
        </p:nvSpPr>
        <p:spPr>
          <a:xfrm>
            <a:off x="7721600" y="3410657"/>
            <a:ext cx="753533" cy="2455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0FB1147-3C1A-4BD4-9BBC-CD5FC97EE08A}"/>
              </a:ext>
            </a:extLst>
          </p:cNvPr>
          <p:cNvGrpSpPr/>
          <p:nvPr/>
        </p:nvGrpSpPr>
        <p:grpSpPr>
          <a:xfrm>
            <a:off x="2463799" y="4224710"/>
            <a:ext cx="2201334" cy="400110"/>
            <a:chOff x="2463799" y="5671773"/>
            <a:chExt cx="2201334" cy="400110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527EB94-2A65-41D9-A4A1-E5400E36759A}"/>
                </a:ext>
              </a:extLst>
            </p:cNvPr>
            <p:cNvSpPr txBox="1"/>
            <p:nvPr/>
          </p:nvSpPr>
          <p:spPr>
            <a:xfrm>
              <a:off x="2980266" y="5671773"/>
              <a:ext cx="1684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An object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F2C212FD-DD5D-400C-AA9B-FD73A993958B}"/>
                </a:ext>
              </a:extLst>
            </p:cNvPr>
            <p:cNvSpPr/>
            <p:nvPr/>
          </p:nvSpPr>
          <p:spPr>
            <a:xfrm>
              <a:off x="2463799" y="5798773"/>
              <a:ext cx="516467" cy="17869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48413DF-FB22-436E-9089-D238304726C1}"/>
              </a:ext>
            </a:extLst>
          </p:cNvPr>
          <p:cNvGrpSpPr/>
          <p:nvPr/>
        </p:nvGrpSpPr>
        <p:grpSpPr>
          <a:xfrm>
            <a:off x="8610599" y="3301033"/>
            <a:ext cx="2201334" cy="400110"/>
            <a:chOff x="2463799" y="5671773"/>
            <a:chExt cx="2201334" cy="400110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1AD8A29-02C3-44C2-9B14-D6190D49FCD3}"/>
                </a:ext>
              </a:extLst>
            </p:cNvPr>
            <p:cNvSpPr txBox="1"/>
            <p:nvPr/>
          </p:nvSpPr>
          <p:spPr>
            <a:xfrm>
              <a:off x="2980266" y="5671773"/>
              <a:ext cx="1684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A pointer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ABF90BF4-7B28-477C-88B2-E69536B46BFB}"/>
                </a:ext>
              </a:extLst>
            </p:cNvPr>
            <p:cNvSpPr/>
            <p:nvPr/>
          </p:nvSpPr>
          <p:spPr>
            <a:xfrm>
              <a:off x="2463799" y="5798773"/>
              <a:ext cx="516467" cy="17869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45C38A8C-D7CE-4464-A4DE-ABE14216D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70" y="5337442"/>
            <a:ext cx="5007629" cy="148024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382D824-77BC-4ABA-A344-0FE9BA33F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249" y="5151499"/>
            <a:ext cx="3800646" cy="16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0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386FC-7EE5-4B7A-8BCC-764AE2E4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32" y="120648"/>
            <a:ext cx="10058400" cy="1609344"/>
          </a:xfrm>
        </p:spPr>
        <p:txBody>
          <a:bodyPr/>
          <a:lstStyle/>
          <a:p>
            <a:r>
              <a:rPr lang="en-US" altLang="zh-TW" dirty="0"/>
              <a:t>Does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matter?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50B016-B0E1-4413-9872-20DCC766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4" y="2048294"/>
            <a:ext cx="5377127" cy="4689058"/>
          </a:xfrm>
          <a:prstGeom prst="rect">
            <a:avLst/>
          </a:prstGeom>
        </p:spPr>
      </p:pic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24F58C61-2C1B-4123-9B56-0F577BF31FAD}"/>
              </a:ext>
            </a:extLst>
          </p:cNvPr>
          <p:cNvSpPr txBox="1">
            <a:spLocks/>
          </p:cNvSpPr>
          <p:nvPr/>
        </p:nvSpPr>
        <p:spPr>
          <a:xfrm>
            <a:off x="411114" y="1420112"/>
            <a:ext cx="3492905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dirty="0"/>
              <a:t>C++:</a:t>
            </a:r>
            <a:endParaRPr lang="zh-TW" altLang="en-US" sz="3200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E01D9191-E83D-447B-80AC-04133536257C}"/>
              </a:ext>
            </a:extLst>
          </p:cNvPr>
          <p:cNvSpPr txBox="1">
            <a:spLocks/>
          </p:cNvSpPr>
          <p:nvPr/>
        </p:nvSpPr>
        <p:spPr>
          <a:xfrm>
            <a:off x="6336775" y="1420112"/>
            <a:ext cx="4754880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/>
              <a:t>Java: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6A3266B-2CF2-4D4B-9790-8D2919A7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54" y="2219213"/>
            <a:ext cx="5170432" cy="37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8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386FC-7EE5-4B7A-8BCC-764AE2E4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32" y="120648"/>
            <a:ext cx="10058400" cy="1609344"/>
          </a:xfrm>
        </p:spPr>
        <p:txBody>
          <a:bodyPr/>
          <a:lstStyle/>
          <a:p>
            <a:r>
              <a:rPr lang="en-US" altLang="zh-TW" dirty="0"/>
              <a:t>Does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matter?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50B016-B0E1-4413-9872-20DCC766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4" y="2048294"/>
            <a:ext cx="3690369" cy="3218141"/>
          </a:xfrm>
          <a:prstGeom prst="rect">
            <a:avLst/>
          </a:prstGeom>
        </p:spPr>
      </p:pic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24F58C61-2C1B-4123-9B56-0F577BF31FAD}"/>
              </a:ext>
            </a:extLst>
          </p:cNvPr>
          <p:cNvSpPr txBox="1">
            <a:spLocks/>
          </p:cNvSpPr>
          <p:nvPr/>
        </p:nvSpPr>
        <p:spPr>
          <a:xfrm>
            <a:off x="411114" y="1420112"/>
            <a:ext cx="3492905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dirty="0"/>
              <a:t>C++:</a:t>
            </a:r>
            <a:endParaRPr lang="zh-TW" altLang="en-US" sz="3200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E01D9191-E83D-447B-80AC-04133536257C}"/>
              </a:ext>
            </a:extLst>
          </p:cNvPr>
          <p:cNvSpPr txBox="1">
            <a:spLocks/>
          </p:cNvSpPr>
          <p:nvPr/>
        </p:nvSpPr>
        <p:spPr>
          <a:xfrm>
            <a:off x="6336775" y="1420112"/>
            <a:ext cx="4754880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/>
              <a:t>Java: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6A3266B-2CF2-4D4B-9790-8D2919A7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54" y="2101453"/>
            <a:ext cx="3690369" cy="265509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E7829A6-B329-4FA9-B404-6C12F464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14" y="5391245"/>
            <a:ext cx="4169195" cy="13461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1A3A2E-F17D-49F0-9DF3-07BF6D7A2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169" y="4984507"/>
            <a:ext cx="340090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8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386FC-7EE5-4B7A-8BCC-764AE2E4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32" y="120648"/>
            <a:ext cx="10058400" cy="1609344"/>
          </a:xfrm>
        </p:spPr>
        <p:txBody>
          <a:bodyPr/>
          <a:lstStyle/>
          <a:p>
            <a:r>
              <a:rPr lang="en-US" altLang="zh-TW" dirty="0"/>
              <a:t>Does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matter?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50B016-B0E1-4413-9872-20DCC766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4" y="2048294"/>
            <a:ext cx="3690369" cy="3218141"/>
          </a:xfrm>
          <a:prstGeom prst="rect">
            <a:avLst/>
          </a:prstGeom>
        </p:spPr>
      </p:pic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24F58C61-2C1B-4123-9B56-0F577BF31FAD}"/>
              </a:ext>
            </a:extLst>
          </p:cNvPr>
          <p:cNvSpPr txBox="1">
            <a:spLocks/>
          </p:cNvSpPr>
          <p:nvPr/>
        </p:nvSpPr>
        <p:spPr>
          <a:xfrm>
            <a:off x="411114" y="1420112"/>
            <a:ext cx="3492905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dirty="0"/>
              <a:t>C++:</a:t>
            </a:r>
            <a:endParaRPr lang="zh-TW" altLang="en-US" sz="3200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E01D9191-E83D-447B-80AC-04133536257C}"/>
              </a:ext>
            </a:extLst>
          </p:cNvPr>
          <p:cNvSpPr txBox="1">
            <a:spLocks/>
          </p:cNvSpPr>
          <p:nvPr/>
        </p:nvSpPr>
        <p:spPr>
          <a:xfrm>
            <a:off x="6176977" y="1420112"/>
            <a:ext cx="4754880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dirty="0"/>
              <a:t>Java: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6A3266B-2CF2-4D4B-9790-8D2919A7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176" y="2092575"/>
            <a:ext cx="3690369" cy="265509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E7829A6-B329-4FA9-B404-6C12F464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14" y="5391245"/>
            <a:ext cx="4169195" cy="13461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1A3A2E-F17D-49F0-9DF3-07BF6D7A2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880" y="4975629"/>
            <a:ext cx="3400900" cy="175284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D03CFD1-275B-4BA2-B49D-17DE8CFD4EA4}"/>
              </a:ext>
            </a:extLst>
          </p:cNvPr>
          <p:cNvSpPr txBox="1"/>
          <p:nvPr/>
        </p:nvSpPr>
        <p:spPr>
          <a:xfrm>
            <a:off x="3888043" y="4356437"/>
            <a:ext cx="189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Pass-by-value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438A9F8-D919-459B-A4BE-AB4CEF1485C2}"/>
              </a:ext>
            </a:extLst>
          </p:cNvPr>
          <p:cNvCxnSpPr>
            <a:cxnSpLocks/>
          </p:cNvCxnSpPr>
          <p:nvPr/>
        </p:nvCxnSpPr>
        <p:spPr>
          <a:xfrm flipV="1">
            <a:off x="1882541" y="4556492"/>
            <a:ext cx="2021478" cy="6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A9D0F9-D032-468A-BFDD-54E01C536D27}"/>
              </a:ext>
            </a:extLst>
          </p:cNvPr>
          <p:cNvSpPr txBox="1"/>
          <p:nvPr/>
        </p:nvSpPr>
        <p:spPr>
          <a:xfrm>
            <a:off x="10042545" y="3771991"/>
            <a:ext cx="2145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Pass-by-address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B1C49AB-0373-4FF8-A950-857AD1BF920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868366" y="3972046"/>
            <a:ext cx="2174179" cy="598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9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AD616-B800-4686-BFD7-FFBE1BB9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altLang="zh-TW" dirty="0"/>
              <a:t>Copy Constructor</a:t>
            </a:r>
            <a:endParaRPr lang="zh-TW" altLang="en-US" dirty="0"/>
          </a:p>
        </p:txBody>
      </p:sp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503DB39E-DAF4-405C-9172-1A777AB4535A}"/>
              </a:ext>
            </a:extLst>
          </p:cNvPr>
          <p:cNvSpPr txBox="1">
            <a:spLocks/>
          </p:cNvSpPr>
          <p:nvPr/>
        </p:nvSpPr>
        <p:spPr>
          <a:xfrm>
            <a:off x="517646" y="1892942"/>
            <a:ext cx="3492905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dirty="0"/>
              <a:t>C++:</a:t>
            </a:r>
            <a:endParaRPr lang="zh-TW" alt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E646D5-3414-406D-A25F-2975B879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020" y="2512702"/>
            <a:ext cx="5497980" cy="3082332"/>
          </a:xfrm>
          <a:prstGeom prst="rect">
            <a:avLst/>
          </a:prstGeom>
        </p:spPr>
      </p:pic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769B7F47-D8D6-4D71-87F0-FB45306E0796}"/>
              </a:ext>
            </a:extLst>
          </p:cNvPr>
          <p:cNvSpPr txBox="1">
            <a:spLocks/>
          </p:cNvSpPr>
          <p:nvPr/>
        </p:nvSpPr>
        <p:spPr>
          <a:xfrm>
            <a:off x="6367272" y="1784096"/>
            <a:ext cx="4754880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dirty="0"/>
              <a:t>Java:</a:t>
            </a:r>
            <a:endParaRPr lang="zh-TW" altLang="en-US" sz="3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407A28D-DC2E-4FA0-BDEF-FE3EEC0C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7" y="2512702"/>
            <a:ext cx="6173895" cy="40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AD616-B800-4686-BFD7-FFBE1BB9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 Constructor</a:t>
            </a:r>
            <a:endParaRPr lang="zh-TW" altLang="en-US" dirty="0"/>
          </a:p>
        </p:txBody>
      </p:sp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503DB39E-DAF4-405C-9172-1A777AB4535A}"/>
              </a:ext>
            </a:extLst>
          </p:cNvPr>
          <p:cNvSpPr txBox="1">
            <a:spLocks/>
          </p:cNvSpPr>
          <p:nvPr/>
        </p:nvSpPr>
        <p:spPr>
          <a:xfrm>
            <a:off x="517646" y="1892942"/>
            <a:ext cx="3492905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dirty="0"/>
              <a:t>C++:</a:t>
            </a:r>
            <a:endParaRPr lang="zh-TW" alt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E646D5-3414-406D-A25F-2975B879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20" y="2512702"/>
            <a:ext cx="5497980" cy="3082332"/>
          </a:xfrm>
          <a:prstGeom prst="rect">
            <a:avLst/>
          </a:prstGeom>
        </p:spPr>
      </p:pic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769B7F47-D8D6-4D71-87F0-FB45306E0796}"/>
              </a:ext>
            </a:extLst>
          </p:cNvPr>
          <p:cNvSpPr txBox="1">
            <a:spLocks/>
          </p:cNvSpPr>
          <p:nvPr/>
        </p:nvSpPr>
        <p:spPr>
          <a:xfrm>
            <a:off x="6367272" y="1784096"/>
            <a:ext cx="4754880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altLang="zh-TW" sz="3200" dirty="0"/>
              <a:t>Java:</a:t>
            </a:r>
            <a:endParaRPr lang="zh-TW" altLang="en-US" sz="3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407A28D-DC2E-4FA0-BDEF-FE3EEC0CE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47" y="2512702"/>
            <a:ext cx="6173895" cy="400221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7B12FF-C98E-4E3D-97D0-01D02ABFA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742" y="5315034"/>
            <a:ext cx="4077269" cy="144800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B0114B4-5023-4B0A-95A5-E1B57D9E4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874" y="5315034"/>
            <a:ext cx="335326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27652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560</Words>
  <Application>Microsoft Office PowerPoint</Application>
  <PresentationFormat>寬螢幕</PresentationFormat>
  <Paragraphs>136</Paragraphs>
  <Slides>26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Noto Sans Symbols</vt:lpstr>
      <vt:lpstr>Microsoft JhengHei</vt:lpstr>
      <vt:lpstr>新細明體</vt:lpstr>
      <vt:lpstr>Arial</vt:lpstr>
      <vt:lpstr>Calibri</vt:lpstr>
      <vt:lpstr>Rockwell</vt:lpstr>
      <vt:lpstr>木刻字型</vt:lpstr>
      <vt:lpstr>計算機實習 04</vt:lpstr>
      <vt:lpstr>Outline</vt:lpstr>
      <vt:lpstr>Class in C++ &amp; Java</vt:lpstr>
      <vt:lpstr>Class in C++ &amp; Java</vt:lpstr>
      <vt:lpstr>Does it matter?</vt:lpstr>
      <vt:lpstr>Does it matter?</vt:lpstr>
      <vt:lpstr>Does it matter?</vt:lpstr>
      <vt:lpstr>Copy Constructor</vt:lpstr>
      <vt:lpstr>Copy Constructor</vt:lpstr>
      <vt:lpstr>Copy Constructor</vt:lpstr>
      <vt:lpstr>Assign operator</vt:lpstr>
      <vt:lpstr>Destructor</vt:lpstr>
      <vt:lpstr>Is there anything wrong?</vt:lpstr>
      <vt:lpstr>In java</vt:lpstr>
      <vt:lpstr>Inheritance</vt:lpstr>
      <vt:lpstr>C++</vt:lpstr>
      <vt:lpstr>Java</vt:lpstr>
      <vt:lpstr>Override</vt:lpstr>
      <vt:lpstr>Java?</vt:lpstr>
      <vt:lpstr>Practice 04  deadline:2022/03/12 23:55</vt:lpstr>
      <vt:lpstr>PowerPoint 簡報</vt:lpstr>
      <vt:lpstr>Output</vt:lpstr>
      <vt:lpstr>繳交規範</vt:lpstr>
      <vt:lpstr>繳交內容：</vt:lpstr>
      <vt:lpstr>繳交格式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02</dc:title>
  <dc:creator>user</dc:creator>
  <cp:lastModifiedBy>林家佑</cp:lastModifiedBy>
  <cp:revision>125</cp:revision>
  <dcterms:created xsi:type="dcterms:W3CDTF">2019-09-17T01:59:49Z</dcterms:created>
  <dcterms:modified xsi:type="dcterms:W3CDTF">2022-03-10T15:28:19Z</dcterms:modified>
</cp:coreProperties>
</file>