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2" r:id="rId7"/>
    <p:sldMasterId id="2147483658" r:id="rId8"/>
    <p:sldMasterId id="2147483660" r:id="rId9"/>
    <p:sldMasterId id="214748366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80" roundtripDataSignature="AMtx7mjx+wqneDausMGqMl6XXcNA436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DA5818-DF30-4D89-949D-149D1136251B}">
  <a:tblStyle styleId="{49DA5818-DF30-4D89-949D-149D113625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80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31" Type="http://schemas.openxmlformats.org/officeDocument/2006/relationships/slide" Target="slides/slide20.xml"/><Relationship Id="rId75" Type="http://schemas.openxmlformats.org/officeDocument/2006/relationships/slide" Target="slides/slide64.xml"/><Relationship Id="rId30" Type="http://schemas.openxmlformats.org/officeDocument/2006/relationships/slide" Target="slides/slide19.xml"/><Relationship Id="rId74" Type="http://schemas.openxmlformats.org/officeDocument/2006/relationships/slide" Target="slides/slide63.xml"/><Relationship Id="rId33" Type="http://schemas.openxmlformats.org/officeDocument/2006/relationships/slide" Target="slides/slide22.xml"/><Relationship Id="rId77" Type="http://schemas.openxmlformats.org/officeDocument/2006/relationships/slide" Target="slides/slide66.xml"/><Relationship Id="rId32" Type="http://schemas.openxmlformats.org/officeDocument/2006/relationships/slide" Target="slides/slide21.xml"/><Relationship Id="rId76" Type="http://schemas.openxmlformats.org/officeDocument/2006/relationships/slide" Target="slides/slide65.xml"/><Relationship Id="rId35" Type="http://schemas.openxmlformats.org/officeDocument/2006/relationships/slide" Target="slides/slide24.xml"/><Relationship Id="rId79" Type="http://schemas.openxmlformats.org/officeDocument/2006/relationships/slide" Target="slides/slide68.xml"/><Relationship Id="rId34" Type="http://schemas.openxmlformats.org/officeDocument/2006/relationships/slide" Target="slides/slide23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slide" Target="slides/slide57.xml"/><Relationship Id="rId23" Type="http://schemas.openxmlformats.org/officeDocument/2006/relationships/slide" Target="slides/slide12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slide" Target="slides/slide5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3" name="Google Shape;3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7" name="Google Shape;4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1" name="Google Shape;4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3" name="Google Shape;5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0" name="Google Shape;54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8" name="Google Shape;54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0" name="Google Shape;64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8" name="Google Shape;64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3" name="Google Shape;6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70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1" type="ftr"/>
          </p:nvPr>
        </p:nvSpPr>
        <p:spPr>
          <a:xfrm rot="5400000">
            <a:off x="7077075" y="4179887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4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4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84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alibri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84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84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600"/>
              </a:spcBef>
              <a:spcAft>
                <a:spcPts val="0"/>
              </a:spcAft>
              <a:buSzPts val="1680"/>
              <a:buChar char="🞆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algn="l">
              <a:spcBef>
                <a:spcPts val="420"/>
              </a:spcBef>
              <a:spcAft>
                <a:spcPts val="0"/>
              </a:spcAft>
              <a:buSzPts val="1680"/>
              <a:buChar char="⚫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SzPts val="1088"/>
              <a:buChar char="⚫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2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6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7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7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77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alibri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7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8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8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showMasterSp="0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80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0"/>
          <p:cNvSpPr txBox="1"/>
          <p:nvPr>
            <p:ph idx="11" type="ftr"/>
          </p:nvPr>
        </p:nvSpPr>
        <p:spPr>
          <a:xfrm rot="5400000">
            <a:off x="7077075" y="4176712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0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2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2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82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82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82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ABBDF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9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CD5EA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9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CD5E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9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7EBF5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69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ABBDF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6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7EBF5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6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6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ABBDF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6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69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69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ABBDF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9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9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9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9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9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69"/>
          <p:cNvSpPr txBox="1"/>
          <p:nvPr>
            <p:ph idx="11" type="ftr"/>
          </p:nvPr>
        </p:nvSpPr>
        <p:spPr>
          <a:xfrm rot="5400000">
            <a:off x="7077075" y="4179887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7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7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1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ABBDF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7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7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1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7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7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3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1" name="Google Shape;61;p7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7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7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ABBDF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7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7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9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AABBDF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9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CCD5EA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9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CCD5E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9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7EBF5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79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ABBDF">
                <a:alpha val="7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7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7EBF5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7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7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AABBDF">
                <a:alpha val="81568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7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79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AABBDF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9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9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9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9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9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79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79"/>
          <p:cNvSpPr txBox="1"/>
          <p:nvPr>
            <p:ph idx="11" type="ftr"/>
          </p:nvPr>
        </p:nvSpPr>
        <p:spPr>
          <a:xfrm rot="5400000">
            <a:off x="7077075" y="4176712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79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8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>
                <a:alpha val="92549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81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81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8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81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ABBDF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8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8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8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81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8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1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8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8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8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8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AABB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8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83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AABB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83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8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8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ABBD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AACC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Char char="•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A8B9DF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•"/>
              <a:defRPr b="0" i="0" sz="1400" u="none" cap="small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0D61AD"/>
              </a:buClr>
              <a:buSzPts val="1400"/>
              <a:buFont typeface="Calibri"/>
              <a:buChar char="•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83"/>
          <p:cNvSpPr txBox="1"/>
          <p:nvPr>
            <p:ph idx="10" type="dt"/>
          </p:nvPr>
        </p:nvSpPr>
        <p:spPr>
          <a:xfrm rot="5400000">
            <a:off x="7589043" y="1077118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8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3"/>
          <p:cNvSpPr txBox="1"/>
          <p:nvPr>
            <p:ph idx="11" type="ftr"/>
          </p:nvPr>
        </p:nvSpPr>
        <p:spPr>
          <a:xfrm rot="5400000">
            <a:off x="6989762" y="3735387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ctrTitle"/>
          </p:nvPr>
        </p:nvSpPr>
        <p:spPr>
          <a:xfrm>
            <a:off x="2286000" y="3124200"/>
            <a:ext cx="6172200" cy="189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Operating System Concept</a:t>
            </a:r>
            <a:endParaRPr/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i="0" lang="en-US" sz="1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授課教授 周立德 教授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b="1" i="0" lang="en-US" sz="18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助教 任紀安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Algo. Summary</a:t>
            </a:r>
            <a:endParaRPr/>
          </a:p>
        </p:txBody>
      </p:sp>
      <p:sp>
        <p:nvSpPr>
          <p:cNvPr id="247" name="Google Shape;247;p1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request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 Need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request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&lt;= Available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sheet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safety algo.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safety algo.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more than or equal to one safe sequence, OS follows this sequence allocate resources and make all processes complete their jobs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</a:t>
            </a:r>
            <a:endParaRPr/>
          </a:p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Let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vectors of length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respectively Initialize:</a:t>
            </a:r>
            <a:endParaRPr/>
          </a:p>
          <a:p>
            <a:pPr indent="-484187" lvl="1" marL="850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endParaRPr/>
          </a:p>
          <a:p>
            <a:pPr indent="-484187" lvl="1" marL="850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	For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1,2, …,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</a:t>
            </a:r>
            <a:r>
              <a:rPr b="0" baseline="-2500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 0, then </a:t>
            </a:r>
            <a:b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[i] := false;otherwise,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[i] :=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Find an index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both:</a:t>
            </a:r>
            <a:endParaRPr/>
          </a:p>
          <a:p>
            <a:pPr indent="-484187" lvl="1" marL="850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	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/>
          </a:p>
          <a:p>
            <a:pPr indent="-484187" lvl="1" marL="850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	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b="0" baseline="-2500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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endParaRPr/>
          </a:p>
          <a:p>
            <a:pPr indent="-484187" lvl="1" marL="850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such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exists, go to step 4.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 (Cont.)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64" name="Google Shape;26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1844675"/>
            <a:ext cx="6486525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 (Cont.)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71" name="Google Shape;27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600200"/>
            <a:ext cx="583247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Algo.</a:t>
            </a:r>
            <a:endParaRPr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 processes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 all processes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Kill the process one by one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Preemption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Selecting a victim – minimize cost.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Rollback – return to some safe state, restart process fro</a:t>
            </a:r>
            <a:r>
              <a:rPr lang="en-US"/>
              <a:t>m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state.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Starvation –  same process may always be picked as victim, include number of rollback in cost factor.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457200" y="4953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imes New Roman"/>
              <a:buNone/>
            </a:pPr>
            <a:r>
              <a:rPr b="0" i="0" lang="en-US" sz="27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Approach to Deadlock Handling</a:t>
            </a:r>
            <a:endParaRPr/>
          </a:p>
        </p:txBody>
      </p: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three basic approaches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prevention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avoidance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allowing the use of the optimal approach for each of resources in the system.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most appropriate technique for handling deadlocks within each class.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Ch9 Memory Management</a:t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binding of instructions and data to memory addresses can happen at three different stages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time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time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603" l="28930" r="29160" t="859"/>
          <a:stretch/>
        </p:blipFill>
        <p:spPr>
          <a:xfrm>
            <a:off x="3563937" y="2420937"/>
            <a:ext cx="3671887" cy="443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Loading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Routine is not loaded until it is called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memory-space utilization; unused routine is never loaded.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when large amounts of code are needed to handle infrequently occurring cases.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support from the operating system is required implemented through program design.</a:t>
            </a:r>
            <a:endParaRPr/>
          </a:p>
        </p:txBody>
      </p:sp>
      <p:sp>
        <p:nvSpPr>
          <p:cNvPr id="304" name="Google Shape;304;p1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Linking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 postponed until execution time.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piece of code,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used to locate the appropriate memory-resident library routine.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Stub replaces itself with the address of the routine, and executes the routine.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 needed to check if routine is in processes’ memory address.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 Dynamic Linking library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Overlays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in memory only those instructions and data that are needed at any given time.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Needed when process is larger than amount of memory allocated to it.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by user, no special support needed from operating system, programming design of overlay structure is complex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4437062"/>
            <a:ext cx="7129462" cy="242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type="title"/>
          </p:nvPr>
        </p:nvSpPr>
        <p:spPr>
          <a:xfrm>
            <a:off x="457200" y="274637"/>
            <a:ext cx="74676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 8 Deadlock</a:t>
            </a:r>
            <a:endParaRPr/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457200" y="1125537"/>
            <a:ext cx="7467600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waiting processes will never again change state, because the resources they have requested are held by other waiting processes.</a:t>
            </a:r>
            <a:endParaRPr/>
          </a:p>
          <a:p>
            <a:pPr indent="-17526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Deadlock四必要條件</a:t>
            </a:r>
            <a:endParaRPr/>
          </a:p>
          <a:p>
            <a:pPr indent="-376237" lvl="1" marL="7429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( 互斥)</a:t>
            </a:r>
            <a:endParaRPr/>
          </a:p>
          <a:p>
            <a:pPr indent="-411162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 process at a time can use a resource.</a:t>
            </a:r>
            <a:endParaRPr/>
          </a:p>
          <a:p>
            <a:pPr indent="-376237" lvl="1" marL="7429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and wait (擁有和等待)</a:t>
            </a:r>
            <a:endParaRPr/>
          </a:p>
          <a:p>
            <a:pPr indent="-411162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holding at least one resource is waiting to acquire additional resources held by other processes.</a:t>
            </a:r>
            <a:endParaRPr/>
          </a:p>
          <a:p>
            <a:pPr indent="-376237" lvl="1" marL="7429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preemption (不可奪取)</a:t>
            </a:r>
            <a:endParaRPr/>
          </a:p>
          <a:p>
            <a:pPr indent="-411162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resource can be released only voluntarily by the process holding it, after that process has completed its task.</a:t>
            </a:r>
            <a:endParaRPr/>
          </a:p>
          <a:p>
            <a:pPr indent="-376237" lvl="1" marL="74295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wait (循環等待)</a:t>
            </a:r>
            <a:endParaRPr/>
          </a:p>
          <a:p>
            <a:pPr indent="-411162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exists a set {P0, P1, …, P0} of waiting processes such that P0 is waiting for a resource that is held by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P1, P1 is waiting for a resource that is held by P2, …, Pn–1 is waiting for a resource that is held by Pn, and P0 is waiting for a resource that is held by P0.</a:t>
            </a:r>
            <a:endParaRPr/>
          </a:p>
        </p:txBody>
      </p:sp>
      <p:sp>
        <p:nvSpPr>
          <p:cNvPr id="182" name="Google Shape;182;p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vs. Physical Address Space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concept of a logical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bound to a separate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central to proper memory management.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generated by the CPU; also referred to as </a:t>
            </a: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address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address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address seen by the memory unit.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and physical addresses are the same in compile-time and load-time address-binding schemes; logical (virtual) and physical addresses differ in execution-time address-binding scheme.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vs. Physical Address Space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35" name="Google Shape;33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916112"/>
            <a:ext cx="7488237" cy="403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can be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swapped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temporarily out of memory to a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backing store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then brought back into memory for continued execution.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Backing store – fast disk large enough to accommodate copies of all memory images for all users; must provide direct access to these memory images.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out, roll in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swapping variant used for priority-based scheduling algorithms; lower-priority process is swapped out so higher-priority process can be loaded and executed.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part of swap time is transfer time; total transfer time is directly proportional to the </a:t>
            </a: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memory swapped.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versions of swapping are found on many systems, i.e., UNIX and Microsoft Windows.</a:t>
            </a:r>
            <a:endParaRPr/>
          </a:p>
        </p:txBody>
      </p:sp>
      <p:sp>
        <p:nvSpPr>
          <p:cNvPr id="343" name="Google Shape;343;p2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</a:t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350" name="Google Shape;35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946275"/>
            <a:ext cx="71247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b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Management Strategies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2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找尋策略（Fetch Strategies）去尋找那些程式必須佔有主記憶體</a:t>
            </a:r>
            <a:endParaRPr/>
          </a:p>
          <a:p>
            <a:pPr indent="-193040" lvl="2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置放策略（Placement Strategies）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置換策略（Replacement Strategies）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allocation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First-fit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Allocate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hole that is big enough.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Best-fit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Allocate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hole that is big enough; must search entire list, unless ordered by size.  Produces the smallest leftover hole.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Worst-fit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Allocate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hole; must also search entier list.  Produces the largest leftover hole.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First-fit and best-fit better than worst-fit in terms of speed and storage utilization.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記憶體配置（Storage Allocation）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連續記憶體配置（Contiguous Storage Allocation）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不連續記憶體配置（Non Contiguous Storage Allocation）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</a:t>
            </a:r>
            <a:endParaRPr/>
          </a:p>
        </p:txBody>
      </p:sp>
      <p:sp>
        <p:nvSpPr>
          <p:cNvPr id="379" name="Google Shape;379;p2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physical memory into fixed-sized blocks called frames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logical memory into blocks of same size called pages.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track of all free frames.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run a program of size n pages, need to find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free frames and load program.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page table to translate logical to physical addresses.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fragmentation.</a:t>
            </a:r>
            <a:endParaRPr/>
          </a:p>
        </p:txBody>
      </p:sp>
      <p:sp>
        <p:nvSpPr>
          <p:cNvPr id="380" name="Google Shape;380;p2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Paging(Cont.)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8" name="Google Shape;388;p28"/>
          <p:cNvPicPr preferRelativeResize="0"/>
          <p:nvPr/>
        </p:nvPicPr>
        <p:blipFill rotWithShape="1">
          <a:blip r:embed="rId3">
            <a:alphaModFix/>
          </a:blip>
          <a:srcRect b="673" l="2157" r="1975" t="674"/>
          <a:stretch/>
        </p:blipFill>
        <p:spPr>
          <a:xfrm>
            <a:off x="1214437" y="1503362"/>
            <a:ext cx="6159500" cy="50688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Table</a:t>
            </a:r>
            <a:endParaRPr/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and PTBR(Page Table Base Register)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TLB(Translation Lookaside Buffer) register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Memory Access Time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P*(TLB access time + memory access time)+(1-p)*(TLB access time +2*memory access time)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P:TLB hit ratio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Graph with deadlock</a:t>
            </a:r>
            <a:endParaRPr/>
          </a:p>
        </p:txBody>
      </p:sp>
      <p:sp>
        <p:nvSpPr>
          <p:cNvPr id="189" name="Google Shape;189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cycle→No deadlock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有Cycle,不一定有deadlock(for multi-resource instance)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resources are single instance, then a cycle exists means that a deadlock exists 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 b="1358" l="23472" r="23194" t="918"/>
          <a:stretch/>
        </p:blipFill>
        <p:spPr>
          <a:xfrm>
            <a:off x="684212" y="3429000"/>
            <a:ext cx="7127875" cy="2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混合TLB及頁表格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404" name="Google Shape;404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760537"/>
            <a:ext cx="7777162" cy="50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Multi-level paging</a:t>
            </a:r>
            <a:endParaRPr/>
          </a:p>
        </p:txBody>
      </p:sp>
      <p:sp>
        <p:nvSpPr>
          <p:cNvPr id="411" name="Google Shape;411;p3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: paging the page table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multi-paging, a large page table can be divided into more small piece one separately in memory</a:t>
            </a:r>
            <a:endParaRPr/>
          </a:p>
        </p:txBody>
      </p:sp>
      <p:pic>
        <p:nvPicPr>
          <p:cNvPr id="412" name="Google Shape;412;p31"/>
          <p:cNvPicPr preferRelativeResize="0"/>
          <p:nvPr/>
        </p:nvPicPr>
        <p:blipFill rotWithShape="1">
          <a:blip r:embed="rId3">
            <a:alphaModFix/>
          </a:blip>
          <a:srcRect b="1081" l="12538" r="12393" t="900"/>
          <a:stretch/>
        </p:blipFill>
        <p:spPr>
          <a:xfrm>
            <a:off x="3444875" y="2851150"/>
            <a:ext cx="3698875" cy="38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Inverted page table</a:t>
            </a:r>
            <a:endParaRPr/>
          </a:p>
        </p:txBody>
      </p:sp>
      <p:sp>
        <p:nvSpPr>
          <p:cNvPr id="420" name="Google Shape;420;p3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以physical memory 之frame 為記錄對象,若有n個frames則inverted page table 就有n個entry,entry紀錄&lt;process id, page no.&gt;</a:t>
            </a:r>
            <a:endParaRPr/>
          </a:p>
        </p:txBody>
      </p:sp>
      <p:pic>
        <p:nvPicPr>
          <p:cNvPr id="421" name="Google Shape;421;p32"/>
          <p:cNvPicPr preferRelativeResize="0"/>
          <p:nvPr/>
        </p:nvPicPr>
        <p:blipFill rotWithShape="1">
          <a:blip r:embed="rId3">
            <a:alphaModFix/>
          </a:blip>
          <a:srcRect b="4591" l="639" r="479" t="4490"/>
          <a:stretch/>
        </p:blipFill>
        <p:spPr>
          <a:xfrm>
            <a:off x="2465387" y="2786062"/>
            <a:ext cx="5148262" cy="37861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endParaRPr/>
          </a:p>
        </p:txBody>
      </p:sp>
      <p:sp>
        <p:nvSpPr>
          <p:cNvPr id="429" name="Google Shape;429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Memory-management scheme that supports user view of memory.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memory</a:t>
            </a:r>
            <a:endParaRPr/>
          </a:p>
          <a:p>
            <a:pPr indent="-376237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視為一個夠大的連續可用區塊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memory</a:t>
            </a:r>
            <a:endParaRPr/>
          </a:p>
          <a:p>
            <a:pPr indent="-376237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視為一組segment之集合，而各段大小不一定相等</a:t>
            </a:r>
            <a:endParaRPr/>
          </a:p>
          <a:p>
            <a:pPr indent="-179705" lvl="0" marL="273050" rtl="0" algn="l">
              <a:spcBef>
                <a:spcPts val="6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Paged segment memory management</a:t>
            </a:r>
            <a:endParaRPr/>
          </a:p>
        </p:txBody>
      </p:sp>
      <p:pic>
        <p:nvPicPr>
          <p:cNvPr id="437" name="Google Shape;43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9" l="6539" r="6538" t="1048"/>
          <a:stretch/>
        </p:blipFill>
        <p:spPr>
          <a:xfrm>
            <a:off x="1503362" y="1600200"/>
            <a:ext cx="537527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Fragmentation</a:t>
            </a:r>
            <a:endParaRPr/>
          </a:p>
        </p:txBody>
      </p:sp>
      <p:sp>
        <p:nvSpPr>
          <p:cNvPr id="445" name="Google Shape;445;p3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Fragmentation : 在連續性配置下,所有free blocks之size皆無法滿足process大小需求,但這些free blocks size加總大於等於process size,但由於不連續,依然不能配置,形成記憶體浪費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Fragmentation : 配給process之空間超過process所需,其造成的差值空間,此process用不到且其他process亦無法使用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First-fit and Best-fit 無internal fragmentation ,but external fragmentation</a:t>
            </a:r>
            <a:endParaRPr/>
          </a:p>
        </p:txBody>
      </p:sp>
      <p:sp>
        <p:nvSpPr>
          <p:cNvPr id="446" name="Google Shape;446;p3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v.s. segment</a:t>
            </a:r>
            <a:endParaRPr/>
          </a:p>
        </p:txBody>
      </p:sp>
      <p:graphicFrame>
        <p:nvGraphicFramePr>
          <p:cNvPr id="452" name="Google Shape;452;p3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{49DA5818-DF30-4D89-949D-149D1136251B}</a:tableStyleId>
              </a:tblPr>
              <a:tblGrid>
                <a:gridCol w="3733800"/>
                <a:gridCol w="3733800"/>
              </a:tblGrid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各page size相同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各segment大小不同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無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有外部斷裂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有內部斷裂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無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Memory protection share較困難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較易實現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與user對memory看法不一致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一致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address為單一量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兩個量(s,d)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無須check page offset&lt;page size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須check segment offset&lt;segment limit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 table只記錄frame 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 table記segment之大小即起始位置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Ch10 Virtual Memory</a:t>
            </a:r>
            <a:endParaRPr/>
          </a:p>
        </p:txBody>
      </p:sp>
      <p:sp>
        <p:nvSpPr>
          <p:cNvPr id="459" name="Google Shape;459;p3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– separation of user logical memory from physical memory.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part of the program needs to be in memory for execution.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address space can therefore be much larger than physical address space.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allow pages to be swapped in and out.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can be implemented via: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paging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segmentation</a:t>
            </a:r>
            <a:endParaRPr/>
          </a:p>
        </p:txBody>
      </p:sp>
      <p:sp>
        <p:nvSpPr>
          <p:cNvPr id="460" name="Google Shape;460;p3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Demand paging</a:t>
            </a:r>
            <a:endParaRPr/>
          </a:p>
        </p:txBody>
      </p:sp>
      <p:sp>
        <p:nvSpPr>
          <p:cNvPr id="467" name="Google Shape;467;p38"/>
          <p:cNvSpPr txBox="1"/>
          <p:nvPr>
            <p:ph idx="1" type="body"/>
          </p:nvPr>
        </p:nvSpPr>
        <p:spPr>
          <a:xfrm>
            <a:off x="457200" y="1600200"/>
            <a:ext cx="74676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以paging memory management為基礎,採lazy swapper,程序執行不需全部載入pages,而是載入所需.若試著存取不在memory的pages則page fault.需載入lost pages 使process繼續執行</a:t>
            </a:r>
            <a:endParaRPr/>
          </a:p>
        </p:txBody>
      </p:sp>
      <p:sp>
        <p:nvSpPr>
          <p:cNvPr id="468" name="Google Shape;468;p3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Valid-Invalid Bit</a:t>
            </a:r>
            <a:endParaRPr/>
          </a:p>
        </p:txBody>
      </p:sp>
      <p:sp>
        <p:nvSpPr>
          <p:cNvPr id="475" name="Google Shape;475;p39"/>
          <p:cNvSpPr txBox="1"/>
          <p:nvPr>
            <p:ph idx="1" type="body"/>
          </p:nvPr>
        </p:nvSpPr>
        <p:spPr>
          <a:xfrm>
            <a:off x="857250" y="1428750"/>
            <a:ext cx="702945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page table entry a valid–invalid bit is associated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 in-memory, 0  not-in-memory)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 valid–invalid but is set to 0 on all entries.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page table snapshot.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address translation, if valid–invalid bit in page table entry is 0  page fault.</a:t>
            </a:r>
            <a:endParaRPr/>
          </a:p>
        </p:txBody>
      </p:sp>
      <p:sp>
        <p:nvSpPr>
          <p:cNvPr id="476" name="Google Shape;476;p39"/>
          <p:cNvSpPr txBox="1"/>
          <p:nvPr/>
        </p:nvSpPr>
        <p:spPr>
          <a:xfrm>
            <a:off x="3048000" y="3048000"/>
            <a:ext cx="1905000" cy="26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39"/>
          <p:cNvCxnSpPr/>
          <p:nvPr/>
        </p:nvCxnSpPr>
        <p:spPr>
          <a:xfrm>
            <a:off x="3048000" y="33528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39"/>
          <p:cNvCxnSpPr/>
          <p:nvPr/>
        </p:nvCxnSpPr>
        <p:spPr>
          <a:xfrm>
            <a:off x="3048000" y="36576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39"/>
          <p:cNvCxnSpPr/>
          <p:nvPr/>
        </p:nvCxnSpPr>
        <p:spPr>
          <a:xfrm>
            <a:off x="3048000" y="39624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39"/>
          <p:cNvCxnSpPr/>
          <p:nvPr/>
        </p:nvCxnSpPr>
        <p:spPr>
          <a:xfrm>
            <a:off x="3048000" y="42672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39"/>
          <p:cNvCxnSpPr/>
          <p:nvPr/>
        </p:nvCxnSpPr>
        <p:spPr>
          <a:xfrm>
            <a:off x="3048000" y="45720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39"/>
          <p:cNvCxnSpPr/>
          <p:nvPr/>
        </p:nvCxnSpPr>
        <p:spPr>
          <a:xfrm>
            <a:off x="3048000" y="5129212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39"/>
          <p:cNvCxnSpPr/>
          <p:nvPr/>
        </p:nvCxnSpPr>
        <p:spPr>
          <a:xfrm>
            <a:off x="3048000" y="5410200"/>
            <a:ext cx="1905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39"/>
          <p:cNvCxnSpPr/>
          <p:nvPr/>
        </p:nvCxnSpPr>
        <p:spPr>
          <a:xfrm>
            <a:off x="4495800" y="2743200"/>
            <a:ext cx="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39"/>
          <p:cNvSpPr txBox="1"/>
          <p:nvPr/>
        </p:nvSpPr>
        <p:spPr>
          <a:xfrm>
            <a:off x="4572000" y="3019425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4572000" y="3319462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7" name="Google Shape;487;p39"/>
          <p:cNvSpPr txBox="1"/>
          <p:nvPr/>
        </p:nvSpPr>
        <p:spPr>
          <a:xfrm>
            <a:off x="4572000" y="36195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8" name="Google Shape;488;p39"/>
          <p:cNvSpPr txBox="1"/>
          <p:nvPr/>
        </p:nvSpPr>
        <p:spPr>
          <a:xfrm>
            <a:off x="4572000" y="3948112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9" name="Google Shape;489;p39"/>
          <p:cNvSpPr txBox="1"/>
          <p:nvPr/>
        </p:nvSpPr>
        <p:spPr>
          <a:xfrm>
            <a:off x="4572000" y="42672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90" name="Google Shape;490;p39"/>
          <p:cNvSpPr txBox="1"/>
          <p:nvPr/>
        </p:nvSpPr>
        <p:spPr>
          <a:xfrm>
            <a:off x="4572000" y="51054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91" name="Google Shape;491;p39"/>
          <p:cNvSpPr txBox="1"/>
          <p:nvPr/>
        </p:nvSpPr>
        <p:spPr>
          <a:xfrm>
            <a:off x="4572000" y="5410200"/>
            <a:ext cx="300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3657600" y="4648200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</a:t>
            </a:r>
            <a:endParaRPr/>
          </a:p>
        </p:txBody>
      </p:sp>
      <p:sp>
        <p:nvSpPr>
          <p:cNvPr id="493" name="Google Shape;493;p39"/>
          <p:cNvSpPr txBox="1"/>
          <p:nvPr/>
        </p:nvSpPr>
        <p:spPr>
          <a:xfrm>
            <a:off x="3403600" y="2743200"/>
            <a:ext cx="7715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#</a:t>
            </a:r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4519612" y="2743200"/>
            <a:ext cx="12938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valid-invalid bit</a:t>
            </a:r>
            <a:endParaRPr/>
          </a:p>
        </p:txBody>
      </p:sp>
      <p:sp>
        <p:nvSpPr>
          <p:cNvPr id="495" name="Google Shape;495;p39"/>
          <p:cNvSpPr txBox="1"/>
          <p:nvPr/>
        </p:nvSpPr>
        <p:spPr>
          <a:xfrm>
            <a:off x="3598862" y="5715000"/>
            <a:ext cx="946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/>
          </a:p>
        </p:txBody>
      </p:sp>
      <p:sp>
        <p:nvSpPr>
          <p:cNvPr id="496" name="Google Shape;496;p3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Deadlocks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prevention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avoidance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deadlock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lower and throughput lower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detection and recovery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utilization和throughput相對較高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系統可能進入死結狀態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Cost高</a:t>
            </a:r>
            <a:endParaRPr/>
          </a:p>
          <a:p>
            <a:pPr indent="-34258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304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Fault</a:t>
            </a:r>
            <a:endParaRPr/>
          </a:p>
        </p:txBody>
      </p:sp>
      <p:sp>
        <p:nvSpPr>
          <p:cNvPr id="503" name="Google Shape;503;p40"/>
          <p:cNvSpPr txBox="1"/>
          <p:nvPr>
            <p:ph idx="1" type="body"/>
          </p:nvPr>
        </p:nvSpPr>
        <p:spPr>
          <a:xfrm>
            <a:off x="785812" y="1295400"/>
            <a:ext cx="702945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ever a reference to a page, first reference will trap to OS  page fault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looks at another table to decide: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 reference  abort.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not in memory.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empty frame.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page into frame.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tables, validation bit = 1.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🞆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Restart instruction:  Least Recently Used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move auto increment/decrement location</a:t>
            </a:r>
            <a:endParaRPr/>
          </a:p>
        </p:txBody>
      </p:sp>
      <p:sp>
        <p:nvSpPr>
          <p:cNvPr id="504" name="Google Shape;504;p4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there is no free frame?</a:t>
            </a:r>
            <a:endParaRPr/>
          </a:p>
        </p:txBody>
      </p:sp>
      <p:sp>
        <p:nvSpPr>
          <p:cNvPr id="511" name="Google Shape;511;p4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replacement – find some page in memory, but not really in use, swap it out.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– want an algorithm which will result in minimum number of page faults.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page may be brought into memory several times.</a:t>
            </a:r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Replacement Algo.</a:t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FIFO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Belady anomaly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Page越多反而錯誤率越高？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C61AE"/>
              </a:buClr>
              <a:buSzPts val="840"/>
              <a:buFont typeface="Noto Sans Symbols"/>
              <a:buChar char="🞆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1, 2, 3, 4, 1, 2, 5, 1, 2, 3, 4, 5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難以實做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LRU-最少被用的swap out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LRU Approximation 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bit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chance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LFU/MFU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被用到最少/多次的swap out</a:t>
            </a:r>
            <a:endParaRPr/>
          </a:p>
        </p:txBody>
      </p:sp>
      <p:sp>
        <p:nvSpPr>
          <p:cNvPr id="520" name="Google Shape;520;p4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Thrashing</a:t>
            </a:r>
            <a:endParaRPr/>
          </a:p>
        </p:txBody>
      </p:sp>
      <p:sp>
        <p:nvSpPr>
          <p:cNvPr id="527" name="Google Shape;527;p4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在demanding paging, multiprogramming, global replacement policy,若process分配到的frames不足,則process會經常page fault且需page replacement,則此process可能會搶奪其他process的frames,造成其他process也page fault,同時再繼續搶其他process的frames,如此之下,所有process 都page fault及等待swap in/out.此時cpu utilization下降,multiprogramming機制試圖引入更多process但原本frames就不足,造成更多page fault.如此造成cpu utilization急速下降,paging I/O異常忙碌,花在io上比花在執行code的時間更多.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Thrashing</a:t>
            </a:r>
            <a:endParaRPr/>
          </a:p>
        </p:txBody>
      </p:sp>
      <p:sp>
        <p:nvSpPr>
          <p:cNvPr id="535" name="Google Shape;535;p4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Decrease multiprogramming degree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fault frequency bound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set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practices are required</a:t>
            </a:r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37" name="Google Shape;537;p44"/>
          <p:cNvPicPr preferRelativeResize="0"/>
          <p:nvPr/>
        </p:nvPicPr>
        <p:blipFill rotWithShape="1">
          <a:blip r:embed="rId3">
            <a:alphaModFix/>
          </a:blip>
          <a:srcRect b="14426" l="759" r="561" t="14096"/>
          <a:stretch/>
        </p:blipFill>
        <p:spPr>
          <a:xfrm>
            <a:off x="1403350" y="3644900"/>
            <a:ext cx="417671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Ch11File System</a:t>
            </a:r>
            <a:endParaRPr/>
          </a:p>
        </p:txBody>
      </p:sp>
      <p:sp>
        <p:nvSpPr>
          <p:cNvPr id="544" name="Google Shape;544;p4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各種file operation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reposition within file – file seek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truncate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</a:t>
            </a:r>
            <a:r>
              <a:rPr b="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search the directory structure on disk for entry </a:t>
            </a:r>
            <a:r>
              <a:rPr b="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move the content of entry to memory.</a:t>
            </a:r>
            <a:endParaRPr/>
          </a:p>
          <a:p>
            <a:pPr indent="-376237" lvl="1" marL="7429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(</a:t>
            </a:r>
            <a:r>
              <a:rPr b="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move the content of entry </a:t>
            </a:r>
            <a:r>
              <a:rPr b="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memory to directory structure on disk.</a:t>
            </a:r>
            <a:endParaRPr/>
          </a:p>
        </p:txBody>
      </p:sp>
      <p:sp>
        <p:nvSpPr>
          <p:cNvPr id="545" name="Google Shape;545;p4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Organization Method</a:t>
            </a:r>
            <a:endParaRPr/>
          </a:p>
        </p:txBody>
      </p:sp>
      <p:sp>
        <p:nvSpPr>
          <p:cNvPr id="552" name="Google Shape;552;p4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Access File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Access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Access File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Sequential Access Method</a:t>
            </a:r>
            <a:endParaRPr/>
          </a:p>
        </p:txBody>
      </p:sp>
      <p:sp>
        <p:nvSpPr>
          <p:cNvPr id="553" name="Google Shape;553;p4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 Structure</a:t>
            </a:r>
            <a:endParaRPr/>
          </a:p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Single-Level Directory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single directory for all users.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Two-Level Directory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directory for each user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Tree-Structured Directories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searching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Acyclic-Graph Directories刪檔案問題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檔案指標變懸置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沒被參考才可刪除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Single-Level Directory</a:t>
            </a:r>
            <a:endParaRPr/>
          </a:p>
        </p:txBody>
      </p:sp>
      <p:sp>
        <p:nvSpPr>
          <p:cNvPr id="565" name="Google Shape;565;p4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66" name="Google Shape;56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6288" l="561" r="400" t="37014"/>
          <a:stretch/>
        </p:blipFill>
        <p:spPr>
          <a:xfrm>
            <a:off x="468312" y="2133600"/>
            <a:ext cx="7467600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Two-Level Directory</a:t>
            </a:r>
            <a:b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72" name="Google Shape;572;p4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73" name="Google Shape;57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9223" l="650" r="604" t="30072"/>
          <a:stretch/>
        </p:blipFill>
        <p:spPr>
          <a:xfrm>
            <a:off x="457200" y="2806700"/>
            <a:ext cx="7467600" cy="2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Deadlocks</a:t>
            </a:r>
            <a:endParaRPr/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179387" y="1600200"/>
            <a:ext cx="799306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prevention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Exclusion 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Impossible（某些資源本身就具互斥性質 EX :CPU ）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and wait 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規定除非process可以一次取得完成工作所須知全部資源,才准許持有resource,否則不得持有任何資源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允許process先持有部份資源,但若要提出其他資源申請之前,需先釋放持有之所有資源才可申請.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preemption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改成preemption即可,即高優先權process可搶奪其他process之資源來完成工作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對印表機、磁帶機、讀卡機…等專屬設備（Dedicated Device）而言，它們是不可奪取的資源（Non-preemptible Resource）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waiting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賦予各資源編號,process需依資源編號順序提出申請</a:t>
            </a:r>
            <a:endParaRPr/>
          </a:p>
          <a:p>
            <a:pPr indent="-19304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Tree-Structured Directories</a:t>
            </a:r>
            <a:b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579" name="Google Shape;579;p5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80" name="Google Shape;580;p50"/>
          <p:cNvPicPr preferRelativeResize="0"/>
          <p:nvPr/>
        </p:nvPicPr>
        <p:blipFill rotWithShape="1">
          <a:blip r:embed="rId3">
            <a:alphaModFix/>
          </a:blip>
          <a:srcRect b="7056" l="636" r="422" t="7207"/>
          <a:stretch/>
        </p:blipFill>
        <p:spPr>
          <a:xfrm>
            <a:off x="1331912" y="1377950"/>
            <a:ext cx="6673850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Acyclic-Graph Directories</a:t>
            </a:r>
            <a:endParaRPr/>
          </a:p>
        </p:txBody>
      </p:sp>
      <p:sp>
        <p:nvSpPr>
          <p:cNvPr id="587" name="Google Shape;587;p5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588" name="Google Shape;588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37" l="1467" r="1434" t="563"/>
          <a:stretch/>
        </p:blipFill>
        <p:spPr>
          <a:xfrm>
            <a:off x="1196975" y="1600200"/>
            <a:ext cx="598805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File-System Structure</a:t>
            </a:r>
            <a:endParaRPr/>
          </a:p>
        </p:txBody>
      </p:sp>
      <p:sp>
        <p:nvSpPr>
          <p:cNvPr id="594" name="Google Shape;594;p5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Contiguous Allocation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優點：avg seek time較短、支援random access以及sequential access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缺點：浪費空間、檔案大小無法擴充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Allocation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優點：省空間、檔案大小可擴充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缺點： avg seek time較長，不支援random access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 Allocation (NTFS)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優點：不浪費空間、檔案大小可擴充，支援random access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缺點：需額外 index table，檔案太大時單一index能無法容納所有block</a:t>
            </a:r>
            <a:endParaRPr/>
          </a:p>
          <a:p>
            <a:pPr indent="-179705" lvl="0" marL="273050" rtl="0" algn="l">
              <a:spcBef>
                <a:spcPts val="6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 Allocation</a:t>
            </a:r>
            <a:endParaRPr/>
          </a:p>
        </p:txBody>
      </p:sp>
      <p:sp>
        <p:nvSpPr>
          <p:cNvPr id="600" name="Google Shape;600;p5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01" name="Google Shape;601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2455862"/>
            <a:ext cx="68103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Allocation</a:t>
            </a:r>
            <a:endParaRPr/>
          </a:p>
        </p:txBody>
      </p:sp>
      <p:sp>
        <p:nvSpPr>
          <p:cNvPr id="607" name="Google Shape;607;p5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08" name="Google Shape;608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" y="1916112"/>
            <a:ext cx="6657975" cy="43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Indexed Allocation</a:t>
            </a:r>
            <a:endParaRPr/>
          </a:p>
        </p:txBody>
      </p:sp>
      <p:sp>
        <p:nvSpPr>
          <p:cNvPr id="614" name="Google Shape;614;p5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15" name="Google Shape;615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1844675"/>
            <a:ext cx="6486525" cy="417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Free-Space Management</a:t>
            </a:r>
            <a:endParaRPr/>
          </a:p>
        </p:txBody>
      </p:sp>
      <p:sp>
        <p:nvSpPr>
          <p:cNvPr id="621" name="Google Shape;621;p5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vector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優點：易實做、容易找到可用區塊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缺點：不適用於大型disk system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優點：不浪費空間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缺點：不容易找到可用區塊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Counting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25" y="1125537"/>
            <a:ext cx="36480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4221162"/>
            <a:ext cx="3560762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</a:t>
            </a:r>
            <a:b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30" name="Google Shape;630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778125"/>
            <a:ext cx="7467600" cy="2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</a:t>
            </a:r>
            <a:endParaRPr/>
          </a:p>
        </p:txBody>
      </p:sp>
      <p:sp>
        <p:nvSpPr>
          <p:cNvPr id="636" name="Google Shape;636;p5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637" name="Google Shape;637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325" y="1916112"/>
            <a:ext cx="6229350" cy="446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Ch12 I/O</a:t>
            </a:r>
            <a:endParaRPr/>
          </a:p>
        </p:txBody>
      </p:sp>
      <p:sp>
        <p:nvSpPr>
          <p:cNvPr id="644" name="Google Shape;644;p5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Polling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Busy-wait cycle to wait for I/O from device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Interrupt request line triggered by I/O device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receives interrupts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Memory Access</a:t>
            </a:r>
            <a:endParaRPr/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5" name="Google Shape;645;p5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Deadlocks</a:t>
            </a:r>
            <a:endParaRPr/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Avoidance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process requests an available resource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resource is hold by each process currently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resource does each process need to complete jobs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resource in system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Banker’s algo.(included safety algo.)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system is in safety state ,then permit requests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reject this request and process must wait for next time to request</a:t>
            </a:r>
            <a:endParaRPr/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828" l="10607" r="10385" t="1380"/>
          <a:stretch/>
        </p:blipFill>
        <p:spPr>
          <a:xfrm>
            <a:off x="3857625" y="4452937"/>
            <a:ext cx="2357437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</a:t>
            </a:r>
            <a:endParaRPr/>
          </a:p>
        </p:txBody>
      </p:sp>
      <p:sp>
        <p:nvSpPr>
          <p:cNvPr id="652" name="Google Shape;652;p6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3" name="Google Shape;653;p60"/>
          <p:cNvPicPr preferRelativeResize="0"/>
          <p:nvPr/>
        </p:nvPicPr>
        <p:blipFill rotWithShape="1">
          <a:blip r:embed="rId3">
            <a:alphaModFix/>
          </a:blip>
          <a:srcRect b="578" l="10955" r="10803" t="1156"/>
          <a:stretch/>
        </p:blipFill>
        <p:spPr>
          <a:xfrm>
            <a:off x="2214562" y="1577975"/>
            <a:ext cx="4829175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Kernel I/O Subsystem</a:t>
            </a:r>
            <a:endParaRPr/>
          </a:p>
        </p:txBody>
      </p:sp>
      <p:sp>
        <p:nvSpPr>
          <p:cNvPr id="660" name="Google Shape;660;p6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Buffering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in memory while transferring between devices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Spooling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利用disk作為急大的緩衝區在使用，CPU將output以file形式送往disk spooling area後，即認為工作結束。而output device此時或稍後可自spooling area取出file進行I/O operation，如printer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Ch13 Disk management</a:t>
            </a:r>
            <a:endParaRPr/>
          </a:p>
        </p:txBody>
      </p:sp>
      <p:sp>
        <p:nvSpPr>
          <p:cNvPr id="667" name="Google Shape;667;p6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access time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time (bottle neck)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將磁頭移到指定的track上方所花的時間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將sector轉到磁頭下方所花的時間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time</a:t>
            </a:r>
            <a:endParaRPr/>
          </a:p>
          <a:p>
            <a:pPr indent="-411162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61AE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Data在disk與memory之間的傳輸時間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Swap-space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uses disk space as an extension of main memory.</a:t>
            </a:r>
            <a:endParaRPr/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6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Disk scheduling Algo.</a:t>
            </a:r>
            <a:endParaRPr/>
          </a:p>
        </p:txBody>
      </p:sp>
      <p:sp>
        <p:nvSpPr>
          <p:cNvPr id="674" name="Google Shape;674;p6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🞆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FCFS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越早到達的track request優先服務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🞆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SSTF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b="0" i="0" lang="en-US" sz="2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距離目前讀寫頭位置最近的track request優先服務</a:t>
            </a:r>
            <a:endParaRPr/>
          </a:p>
          <a:p>
            <a:pPr indent="-144145" lvl="0" marL="273050" rtl="0" algn="l">
              <a:spcBef>
                <a:spcPts val="600"/>
              </a:spcBef>
              <a:spcAft>
                <a:spcPts val="0"/>
              </a:spcAft>
              <a:buSzPts val="2030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b="0" i="0" lang="en-US" sz="3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Disk scheduling Algo.(cont.)</a:t>
            </a:r>
            <a:endParaRPr/>
          </a:p>
        </p:txBody>
      </p:sp>
      <p:sp>
        <p:nvSpPr>
          <p:cNvPr id="680" name="Google Shape;680;p6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讀寫頭來回不斷掃描，遇有請求即刻服務。而當磁頭遇track盡頭或開頭才折返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C-SCAN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與SCAN類似，差別在於只提供單方向的服務，回程不做任何服務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類似SCAN，差別在於服務完後該方向之最後一個track請求後，即刻折返提供服務，無須到盡頭/開端才折返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C-Look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</a:pPr>
            <a:r>
              <a:rPr b="0" i="0" lang="en-US" sz="2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與Look類似，差別在於只提供單方向的服務，回程不做任何服務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名詞解釋</a:t>
            </a:r>
            <a:endParaRPr/>
          </a:p>
        </p:txBody>
      </p:sp>
      <p:sp>
        <p:nvSpPr>
          <p:cNvPr id="686" name="Google Shape;686;p6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waiting processes will never again change state, because the resources they have requested are held by other waiting processes.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Rollback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aborted transaction must restored to what it was just before the transaction started execution.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6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6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名詞解釋</a:t>
            </a:r>
            <a:endParaRPr/>
          </a:p>
        </p:txBody>
      </p:sp>
      <p:sp>
        <p:nvSpPr>
          <p:cNvPr id="693" name="Google Shape;693;p66"/>
          <p:cNvSpPr txBox="1"/>
          <p:nvPr>
            <p:ph idx="1" type="body"/>
          </p:nvPr>
        </p:nvSpPr>
        <p:spPr>
          <a:xfrm>
            <a:off x="468312" y="1628775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Fragmentation Problem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free memory is fragmented into small pieces, but it is not contiguous to satisfy a memory request.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Fragmentation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enough total memory space exists to satisfy a request, but it is not contiguous, storage is fragmented into a large number of small holes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Fragmentation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that is internal to a partition, but is not being used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Memory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memory is a technique that allow the execution of processes that may not be completely in memory. Program can be larger than main memory</a:t>
            </a:r>
            <a:endParaRPr/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4" name="Google Shape;694;p6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名詞解釋</a:t>
            </a:r>
            <a:endParaRPr/>
          </a:p>
        </p:txBody>
      </p:sp>
      <p:sp>
        <p:nvSpPr>
          <p:cNvPr id="700" name="Google Shape;700;p67"/>
          <p:cNvSpPr txBox="1"/>
          <p:nvPr>
            <p:ph idx="1" type="body"/>
          </p:nvPr>
        </p:nvSpPr>
        <p:spPr>
          <a:xfrm>
            <a:off x="0" y="1600200"/>
            <a:ext cx="85328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Fault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page reference for which the page needed is not in main memory.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Replacement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當主記憶體內所有頁框均有程式或資料使用時，若有某一頁需載入主記憶體頁框內，此時必須在主記憶體內找 到一個犧牲者，將此被犧牲的頁由頁框內作頁置換出 （Page Out），然後將欲載入主記憶體的頁，作頁置換 入（Page In），以便佔有這個頁框。這就是頁置換 （Page Replacement）。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Belady's Anomaly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增加頁框數，反而造成更多的頁錯誤及頁置換。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畢雷笛反例僅是少數特例。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使用先進先出頁置換法並不是增加頁框數目，就一定能減少頁錯誤發生。</a:t>
            </a:r>
            <a:endParaRPr/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6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名詞解釋</a:t>
            </a:r>
            <a:endParaRPr/>
          </a:p>
        </p:txBody>
      </p:sp>
      <p:sp>
        <p:nvSpPr>
          <p:cNvPr id="707" name="Google Shape;707;p6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Thrashing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a page that will be needed again right away. Consequently, it very quickly faults again, and again, and again, this very high paging activity is called thrashing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Set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pages a process is actively referencing.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Spooling</a:t>
            </a:r>
            <a:endParaRPr/>
          </a:p>
          <a:p>
            <a:pPr indent="-180975" lvl="2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C61AE"/>
              </a:buClr>
              <a:buSzPts val="126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利用disk作為急大的緩衝區在使用，CPU將output以file形式送往disk spooling area後，即認為工作結束。而output device此時或稍後可自spooling area取出file進行I/O operation，如printer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637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8" name="Google Shape;708;p6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Banker’s Algorithm 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23" name="Google Shape;22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2133600"/>
            <a:ext cx="6267450" cy="38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type="title"/>
          </p:nvPr>
        </p:nvSpPr>
        <p:spPr>
          <a:xfrm>
            <a:off x="685800" y="4953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imes New Roman"/>
              <a:buNone/>
            </a:pPr>
            <a:r>
              <a:rPr b="0" i="0" lang="en-US" sz="27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 for the Banker’s Algorithm 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31" name="Google Shape;2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125537"/>
            <a:ext cx="76327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484312"/>
            <a:ext cx="7777162" cy="50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壁窗">
  <a:themeElements>
    <a:clrScheme name="流線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