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69" r:id="rId4"/>
    <p:sldId id="257" r:id="rId5"/>
    <p:sldId id="258" r:id="rId6"/>
    <p:sldId id="259" r:id="rId7"/>
    <p:sldId id="260" r:id="rId8"/>
    <p:sldId id="271" r:id="rId9"/>
    <p:sldId id="270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965nNSqxStQVc0GxbO1LJUZdq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54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endParaRPr dirty="0"/>
          </a:p>
        </p:txBody>
      </p:sp>
      <p:sp>
        <p:nvSpPr>
          <p:cNvPr id="207" name="Google Shape;20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53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01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26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5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5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15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1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1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>
  <p:cSld name="比對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body" idx="1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>
            <a:spLocks noGrp="1"/>
          </p:cNvSpPr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76" name="Google Shape;17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1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1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計算機實習 05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 smtClean="0"/>
              <a:t>202</a:t>
            </a:r>
            <a:r>
              <a:rPr lang="en-US" altLang="zh-TW" dirty="0" smtClean="0"/>
              <a:t>1</a:t>
            </a:r>
            <a:r>
              <a:rPr lang="en-US" dirty="0" smtClean="0"/>
              <a:t>/10/</a:t>
            </a:r>
            <a:r>
              <a:rPr lang="en-US" altLang="zh-TW" dirty="0" smtClean="0"/>
              <a:t>29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6" descr="C:\Users\ZSheng\Downloads\8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701" y="4155479"/>
            <a:ext cx="2486852" cy="235596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BLOCK VARIABLE</a:t>
            </a:r>
            <a:endParaRPr dirty="0"/>
          </a:p>
        </p:txBody>
      </p:sp>
      <p:sp>
        <p:nvSpPr>
          <p:cNvPr id="240" name="Google Shape;240;p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定義：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區塊變數是指將變數宣告在某個陳述區塊中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如for、while區塊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可視範圍：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迴圈區塊內，當迴圈結束，</a:t>
            </a:r>
            <a:r>
              <a:rPr lang="en-US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該變數便消失</a:t>
            </a:r>
            <a:r>
              <a:rPr lang="en-US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(C++)</a:t>
            </a:r>
            <a:b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/>
            </a:r>
            <a:b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	       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迴圈區塊內，當迴圈結束，</a:t>
            </a:r>
            <a:r>
              <a:rPr lang="en-US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該變數會保留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(Python)</a:t>
            </a: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241" name="Google Shape;241;p6"/>
          <p:cNvSpPr txBox="1"/>
          <p:nvPr/>
        </p:nvSpPr>
        <p:spPr>
          <a:xfrm>
            <a:off x="6723307" y="3584273"/>
            <a:ext cx="1211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Output: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4438787" y="5120364"/>
            <a:ext cx="532062" cy="29688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 rot="10800000" flipH="1">
            <a:off x="3063834" y="5417247"/>
            <a:ext cx="1282535" cy="3821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4" name="Google Shape;244;p6"/>
          <p:cNvSpPr txBox="1"/>
          <p:nvPr/>
        </p:nvSpPr>
        <p:spPr>
          <a:xfrm>
            <a:off x="1318161" y="5589278"/>
            <a:ext cx="20849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Block variable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45" name="Google Shape;245;p6" descr="C:\Users\ZSheng\Downloads\89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3625" y="4148765"/>
            <a:ext cx="710646" cy="2240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6"/>
          <p:cNvCxnSpPr/>
          <p:nvPr/>
        </p:nvCxnSpPr>
        <p:spPr>
          <a:xfrm rot="10800000" flipH="1">
            <a:off x="5377543" y="4263242"/>
            <a:ext cx="1596082" cy="3584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7" name="Google Shape;247;p6"/>
          <p:cNvCxnSpPr/>
          <p:nvPr/>
        </p:nvCxnSpPr>
        <p:spPr>
          <a:xfrm>
            <a:off x="5377543" y="6174907"/>
            <a:ext cx="1596082" cy="617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8" name="Google Shape;248;p6"/>
          <p:cNvSpPr/>
          <p:nvPr/>
        </p:nvSpPr>
        <p:spPr>
          <a:xfrm>
            <a:off x="6840187" y="4574230"/>
            <a:ext cx="179157" cy="133687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49" name="Google Shape;249;p6"/>
          <p:cNvCxnSpPr/>
          <p:nvPr/>
        </p:nvCxnSpPr>
        <p:spPr>
          <a:xfrm rot="10800000" flipH="1">
            <a:off x="5747657" y="5268805"/>
            <a:ext cx="975650" cy="3204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STATIC VARIABLE</a:t>
            </a:r>
            <a:endParaRPr/>
          </a:p>
        </p:txBody>
      </p:sp>
      <p:sp>
        <p:nvSpPr>
          <p:cNvPr id="255" name="Google Shape;255;p7"/>
          <p:cNvSpPr txBox="1">
            <a:spLocks noGrp="1"/>
          </p:cNvSpPr>
          <p:nvPr>
            <p:ph type="body" idx="1"/>
          </p:nvPr>
        </p:nvSpPr>
        <p:spPr>
          <a:xfrm>
            <a:off x="1069848" y="1935678"/>
            <a:ext cx="10401716" cy="42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定義：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宣告在函式內，但前面加上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Static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可視範圍：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只能夠在宣告區域變數的函式中使用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特性：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靜態配置記憶體給該變數，一旦變數生成，在程式結束前不會釋放該變數的記憶體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grpSp>
        <p:nvGrpSpPr>
          <p:cNvPr id="256" name="Google Shape;256;p7"/>
          <p:cNvGrpSpPr/>
          <p:nvPr/>
        </p:nvGrpSpPr>
        <p:grpSpPr>
          <a:xfrm>
            <a:off x="5856731" y="3365237"/>
            <a:ext cx="3130168" cy="3279007"/>
            <a:chOff x="4745022" y="3881806"/>
            <a:chExt cx="2781300" cy="2913550"/>
          </a:xfrm>
        </p:grpSpPr>
        <p:pic>
          <p:nvPicPr>
            <p:cNvPr id="257" name="Google Shape;257;p7"/>
            <p:cNvPicPr preferRelativeResize="0"/>
            <p:nvPr/>
          </p:nvPicPr>
          <p:blipFill rotWithShape="1">
            <a:blip r:embed="rId3">
              <a:alphaModFix/>
            </a:blip>
            <a:srcRect t="1008"/>
            <a:stretch/>
          </p:blipFill>
          <p:spPr>
            <a:xfrm>
              <a:off x="4745022" y="3881806"/>
              <a:ext cx="2781300" cy="2913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7"/>
            <p:cNvSpPr/>
            <p:nvPr/>
          </p:nvSpPr>
          <p:spPr>
            <a:xfrm>
              <a:off x="5291610" y="4843463"/>
              <a:ext cx="1688123" cy="167054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259" name="Google Shape;259;p7"/>
          <p:cNvGrpSpPr/>
          <p:nvPr/>
        </p:nvGrpSpPr>
        <p:grpSpPr>
          <a:xfrm>
            <a:off x="2243854" y="3365237"/>
            <a:ext cx="2951332" cy="3270739"/>
            <a:chOff x="1633951" y="3873012"/>
            <a:chExt cx="2609850" cy="2914650"/>
          </a:xfrm>
        </p:grpSpPr>
        <p:pic>
          <p:nvPicPr>
            <p:cNvPr id="260" name="Google Shape;260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33951" y="3873012"/>
              <a:ext cx="2609850" cy="2914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7"/>
            <p:cNvSpPr/>
            <p:nvPr/>
          </p:nvSpPr>
          <p:spPr>
            <a:xfrm>
              <a:off x="2141033" y="4843463"/>
              <a:ext cx="1182460" cy="168152"/>
            </a:xfrm>
            <a:prstGeom prst="rect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課堂練習05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練習05</a:t>
            </a:r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body" idx="1"/>
          </p:nvPr>
        </p:nvSpPr>
        <p:spPr>
          <a:xfrm>
            <a:off x="1069847" y="1754659"/>
            <a:ext cx="10500829" cy="4619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目標：2進位轉10</a:t>
            </a:r>
            <a:r>
              <a:rPr lang="en-US" sz="2400" dirty="0" smtClean="0"/>
              <a:t>進</a:t>
            </a:r>
            <a:r>
              <a:rPr lang="zh-TW" altLang="en-US" sz="2400" dirty="0" smtClean="0"/>
              <a:t>位後乘</a:t>
            </a:r>
            <a:r>
              <a:rPr lang="en-US" altLang="zh-TW" sz="2400" dirty="0" smtClean="0"/>
              <a:t>16</a:t>
            </a:r>
            <a:r>
              <a:rPr lang="zh-TW" altLang="en-US" sz="2400" dirty="0" smtClean="0"/>
              <a:t>後轉</a:t>
            </a:r>
            <a:r>
              <a:rPr lang="en-US" altLang="zh-TW" sz="2400" dirty="0" smtClean="0"/>
              <a:t>8</a:t>
            </a:r>
            <a:r>
              <a:rPr lang="zh-TW" altLang="en-US" sz="2400" dirty="0" smtClean="0"/>
              <a:t>進位輸出</a:t>
            </a:r>
            <a:endParaRPr sz="24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>
                <a:latin typeface="DFKai-SB"/>
                <a:ea typeface="DFKai-SB"/>
                <a:cs typeface="DFKai-SB"/>
                <a:sym typeface="DFKai-SB"/>
              </a:rPr>
              <a:t>使用者輸入一個2進位數，接著輸出轉換後的10進位數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>
                <a:solidFill>
                  <a:srgbClr val="FF0000"/>
                </a:solidFill>
              </a:rPr>
              <a:t>需判斷輸入是否為2進位數字。</a:t>
            </a:r>
            <a:endParaRPr dirty="0"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若不是2進位數字，則輸出“ Not Binary </a:t>
            </a:r>
            <a:r>
              <a:rPr lang="en-US" dirty="0" smtClean="0"/>
              <a:t>Number</a:t>
            </a:r>
            <a:r>
              <a:rPr lang="zh-TW" altLang="en-US" dirty="0" smtClean="0"/>
              <a:t> </a:t>
            </a:r>
            <a:r>
              <a:rPr lang="en-US" dirty="0" smtClean="0"/>
              <a:t>! </a:t>
            </a:r>
            <a:r>
              <a:rPr lang="en-US" dirty="0" smtClean="0"/>
              <a:t>”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 altLang="en-US" dirty="0"/>
              <a:t>將二進位</a:t>
            </a:r>
            <a:r>
              <a:rPr lang="zh-TW" altLang="en-US" dirty="0" smtClean="0"/>
              <a:t>轉十進位乘</a:t>
            </a:r>
            <a:r>
              <a:rPr lang="en-US" altLang="zh-TW" dirty="0" smtClean="0"/>
              <a:t>16</a:t>
            </a:r>
            <a:r>
              <a:rPr lang="zh-TW" altLang="en-US" dirty="0" smtClean="0"/>
              <a:t>後輸出</a:t>
            </a:r>
            <a:endParaRPr lang="en-US" altLang="zh-TW" dirty="0" smtClean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 altLang="en-US" dirty="0" smtClean="0"/>
              <a:t>將十進位乘</a:t>
            </a:r>
            <a:r>
              <a:rPr lang="en-US" altLang="zh-TW" dirty="0" smtClean="0"/>
              <a:t>16</a:t>
            </a:r>
            <a:r>
              <a:rPr lang="zh-TW" altLang="en-US" dirty="0" smtClean="0"/>
              <a:t>後的結果轉成八進位制輸出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>
                <a:solidFill>
                  <a:srgbClr val="FF0000"/>
                </a:solidFill>
              </a:rPr>
              <a:t>需要可重複輸入，輸入-1則結束程式。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 altLang="en-US" dirty="0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可</a:t>
            </a:r>
            <a:r>
              <a:rPr lang="en-US" dirty="0" err="1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使用</a:t>
            </a:r>
            <a:r>
              <a:rPr lang="en-US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int</a:t>
            </a:r>
            <a:r>
              <a:rPr lang="en-US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(num,2)</a:t>
            </a:r>
            <a:r>
              <a:rPr lang="en-US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和format</a:t>
            </a:r>
            <a:r>
              <a:rPr lang="en-US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string,oct</a:t>
            </a:r>
            <a:r>
              <a:rPr lang="en-US" dirty="0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等</a:t>
            </a:r>
            <a:r>
              <a:rPr lang="en-US" dirty="0" err="1" smtClean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轉換的方式解答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/>
              <a:t>繳交截止日期：</a:t>
            </a:r>
            <a:r>
              <a:rPr lang="en-US" sz="2400" dirty="0" smtClean="0">
                <a:solidFill>
                  <a:srgbClr val="FF0000"/>
                </a:solidFill>
              </a:rPr>
              <a:t>202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/10/</a:t>
            </a:r>
            <a:r>
              <a:rPr lang="en-US" altLang="zh-TW" sz="2400" dirty="0" smtClean="0">
                <a:solidFill>
                  <a:srgbClr val="FF0000"/>
                </a:solidFill>
              </a:rPr>
              <a:t>29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23:55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274" name="Google Shape;274;p9"/>
          <p:cNvSpPr txBox="1"/>
          <p:nvPr/>
        </p:nvSpPr>
        <p:spPr>
          <a:xfrm>
            <a:off x="8185434" y="836849"/>
            <a:ext cx="28790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範例</a:t>
            </a:r>
            <a:r>
              <a:rPr 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endParaRPr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523" y="1298514"/>
            <a:ext cx="2753794" cy="4899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281" name="Google Shape;281;p10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048" y="1289304"/>
            <a:ext cx="3200000" cy="48666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2" descr="C:\Users\ZSheng\Downloads\s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536" y="4835675"/>
            <a:ext cx="8001465" cy="152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260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上傳內容須為 .zip 壓縮檔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內容包含: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程式碼 (C++為.cpp，Python為.py)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執行結果截圖 (只接受 .png 或 .jpg 形式)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檔名皆須為 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r>
              <a:rPr lang="en-US"/>
              <a:t>  或  P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Assignment: A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Practice: P</a:t>
            </a:r>
            <a:endParaRPr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96" name="Google Shape;296;p12"/>
          <p:cNvSpPr/>
          <p:nvPr/>
        </p:nvSpPr>
        <p:spPr>
          <a:xfrm>
            <a:off x="1096030" y="5246702"/>
            <a:ext cx="2287683" cy="70192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/>
          </a:p>
        </p:txBody>
      </p:sp>
      <p:sp>
        <p:nvSpPr>
          <p:cNvPr id="298" name="Google Shape;298;p12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/>
          </a:p>
        </p:txBody>
      </p:sp>
      <p:cxnSp>
        <p:nvCxnSpPr>
          <p:cNvPr id="299" name="Google Shape;299;p12"/>
          <p:cNvCxnSpPr>
            <a:endCxn id="298" idx="1"/>
          </p:cNvCxnSpPr>
          <p:nvPr/>
        </p:nvCxnSpPr>
        <p:spPr>
          <a:xfrm>
            <a:off x="8834972" y="6090535"/>
            <a:ext cx="605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文字方塊 1"/>
          <p:cNvSpPr txBox="1"/>
          <p:nvPr/>
        </p:nvSpPr>
        <p:spPr>
          <a:xfrm>
            <a:off x="6541477" y="1911142"/>
            <a:ext cx="518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02581" y="5400506"/>
            <a:ext cx="71438" cy="15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602581" y="5737679"/>
            <a:ext cx="71438" cy="15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602581" y="6053378"/>
            <a:ext cx="71438" cy="15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26381" y="5329442"/>
            <a:ext cx="10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26380" y="5640852"/>
            <a:ext cx="10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526379" y="5967424"/>
            <a:ext cx="10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306" name="Google Shape;306;p13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</a:t>
            </a:r>
            <a:r>
              <a:rPr lang="en-US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2021-CE1001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	: </a:t>
            </a:r>
            <a:r>
              <a:rPr lang="en-US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2021-CE1003-A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	: </a:t>
            </a:r>
            <a:r>
              <a:rPr lang="en-US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2021-CE1003-B</a:t>
            </a:r>
            <a:endParaRPr sz="2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10" name="Google Shape;310;p13" descr="D:\計概文件\sreenshot_0918\4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6110" y="2343822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3"/>
          <p:cNvSpPr/>
          <p:nvPr/>
        </p:nvSpPr>
        <p:spPr>
          <a:xfrm>
            <a:off x="3881406" y="260811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4659316" y="3576386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3" name="Google Shape;313;p13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2361" y="3609757"/>
            <a:ext cx="83820" cy="133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974183" y="3511623"/>
            <a:ext cx="21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3B6AD"/>
                </a:solidFill>
              </a:rPr>
              <a:t>1</a:t>
            </a:r>
            <a:endParaRPr lang="zh-TW" altLang="en-US" dirty="0">
              <a:solidFill>
                <a:srgbClr val="C3B6A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>
            <a:spLocks noGrp="1"/>
          </p:cNvSpPr>
          <p:nvPr>
            <p:ph type="title"/>
          </p:nvPr>
        </p:nvSpPr>
        <p:spPr>
          <a:xfrm>
            <a:off x="1454863" y="325124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altLang="zh-TW" dirty="0"/>
              <a:t>Outline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BAE72C0-538B-4638-BC12-A37582A3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124"/>
            <a:ext cx="1454863" cy="1316651"/>
          </a:xfrm>
          <a:prstGeom prst="rect">
            <a:avLst/>
          </a:prstGeom>
        </p:spPr>
      </p:pic>
      <p:sp>
        <p:nvSpPr>
          <p:cNvPr id="7" name="Google Shape;195;p3">
            <a:extLst>
              <a:ext uri="{FF2B5EF4-FFF2-40B4-BE49-F238E27FC236}">
                <a16:creationId xmlns:a16="http://schemas.microsoft.com/office/drawing/2014/main" id="{F9966D10-E805-4543-8FCD-0E2A8727665B}"/>
              </a:ext>
            </a:extLst>
          </p:cNvPr>
          <p:cNvSpPr txBox="1">
            <a:spLocks/>
          </p:cNvSpPr>
          <p:nvPr/>
        </p:nvSpPr>
        <p:spPr>
          <a:xfrm>
            <a:off x="1066800" y="1765133"/>
            <a:ext cx="10058400" cy="464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1.</a:t>
            </a:r>
            <a:r>
              <a:rPr kumimoji="0" lang="zh-TW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 </a:t>
            </a:r>
            <a:r>
              <a:rPr kumimoji="0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SCOPE(</a:t>
            </a:r>
            <a:r>
              <a:rPr kumimoji="0" lang="zh-TW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變數範圍</a:t>
            </a:r>
            <a:r>
              <a:rPr kumimoji="0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)</a:t>
            </a:r>
            <a:endParaRPr kumimoji="0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ckwell"/>
              <a:sym typeface="Rockwel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tabLst/>
              <a:defRPr/>
            </a:pPr>
            <a:r>
              <a:rPr lang="en-US" altLang="zh-TW" sz="4400" dirty="0"/>
              <a:t>2</a:t>
            </a:r>
            <a:r>
              <a:rPr kumimoji="0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. </a:t>
            </a:r>
            <a:r>
              <a:rPr kumimoji="0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課堂練習</a:t>
            </a:r>
            <a:r>
              <a:rPr kumimoji="0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05</a:t>
            </a:r>
            <a:endParaRPr kumimoji="0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ckwell"/>
              <a:sym typeface="Rockwel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tabLst/>
              <a:defRPr/>
            </a:pPr>
            <a:r>
              <a:rPr lang="en-US" altLang="zh-TW" sz="4400" dirty="0"/>
              <a:t>3</a:t>
            </a:r>
            <a:r>
              <a:rPr kumimoji="0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. </a:t>
            </a:r>
            <a:r>
              <a:rPr kumimoji="0" lang="en-US" altLang="zh-TW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sym typeface="Rockwell"/>
              </a:rPr>
              <a:t>繳交規範</a:t>
            </a:r>
            <a:endParaRPr kumimoji="0" lang="zh-TW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90870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WHY?</a:t>
            </a:r>
            <a:endParaRPr/>
          </a:p>
        </p:txBody>
      </p:sp>
      <p:pic>
        <p:nvPicPr>
          <p:cNvPr id="191" name="Google Shape;191;p2" descr="C:\Users\ZSheng\Downloads\1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1108" y="2421424"/>
            <a:ext cx="2005292" cy="3844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" descr="C:\Users\ZSheng\Downloads\112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3593" y="3179548"/>
            <a:ext cx="1140388" cy="23282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"/>
          <p:cNvSpPr txBox="1"/>
          <p:nvPr/>
        </p:nvSpPr>
        <p:spPr>
          <a:xfrm>
            <a:off x="6568146" y="2421425"/>
            <a:ext cx="1211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Output: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94" name="Google Shape;194;p2"/>
          <p:cNvCxnSpPr/>
          <p:nvPr/>
        </p:nvCxnSpPr>
        <p:spPr>
          <a:xfrm rot="10800000" flipH="1">
            <a:off x="4666067" y="4762006"/>
            <a:ext cx="2007867" cy="12666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5" name="Google Shape;195;p2"/>
          <p:cNvCxnSpPr/>
          <p:nvPr/>
        </p:nvCxnSpPr>
        <p:spPr>
          <a:xfrm rot="10800000" flipH="1">
            <a:off x="5023262" y="4358246"/>
            <a:ext cx="1662547" cy="6056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6" name="Google Shape;196;p2"/>
          <p:cNvCxnSpPr/>
          <p:nvPr/>
        </p:nvCxnSpPr>
        <p:spPr>
          <a:xfrm>
            <a:off x="5057953" y="3879234"/>
            <a:ext cx="1592231" cy="99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7" name="Google Shape;197;p2"/>
          <p:cNvCxnSpPr/>
          <p:nvPr/>
        </p:nvCxnSpPr>
        <p:spPr>
          <a:xfrm>
            <a:off x="4666067" y="2830325"/>
            <a:ext cx="2019742" cy="85102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203" name="Google Shape;203;p3"/>
          <p:cNvSpPr txBox="1">
            <a:spLocks noGrp="1"/>
          </p:cNvSpPr>
          <p:nvPr>
            <p:ph type="body" idx="1"/>
          </p:nvPr>
        </p:nvSpPr>
        <p:spPr>
          <a:xfrm>
            <a:off x="1816924" y="2121408"/>
            <a:ext cx="9311323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變數可視範圍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 Scope：</a:t>
            </a:r>
            <a:endParaRPr sz="2800" dirty="0">
              <a:latin typeface="DFKai-SB"/>
              <a:ea typeface="DFKai-SB"/>
              <a:cs typeface="DFKai-SB"/>
              <a:sym typeface="DFKai-SB"/>
            </a:endParaRPr>
          </a:p>
          <a:p>
            <a:pPr marL="1045845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80"/>
              <a:buFont typeface="Rockwell"/>
              <a:buAutoNum type="arabicPeriod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全域變數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 Global Variable</a:t>
            </a:r>
            <a:endParaRPr dirty="0"/>
          </a:p>
          <a:p>
            <a:pPr marL="1045845" lvl="1" indent="-4572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380"/>
              <a:buFont typeface="Rockwell"/>
              <a:buAutoNum type="arabicPeriod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區域變數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 Local Variable</a:t>
            </a:r>
            <a:endParaRPr dirty="0"/>
          </a:p>
          <a:p>
            <a:pPr marL="1045845" lvl="1" indent="-4572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380"/>
              <a:buFont typeface="Rockwell"/>
              <a:buAutoNum type="arabicPeriod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區塊變數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 Block Variable</a:t>
            </a:r>
            <a:endParaRPr dirty="0"/>
          </a:p>
          <a:p>
            <a:pPr marL="1045845" lvl="1" indent="-4572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380"/>
              <a:buFont typeface="Rockwell"/>
              <a:buAutoNum type="arabicPeriod"/>
            </a:pP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靜態變數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 Static </a:t>
            </a:r>
            <a:r>
              <a:rPr lang="en-US" sz="2800" dirty="0" err="1">
                <a:latin typeface="DFKai-SB"/>
                <a:ea typeface="DFKai-SB"/>
                <a:cs typeface="DFKai-SB"/>
                <a:sym typeface="DFKai-SB"/>
              </a:rPr>
              <a:t>Variable（C</a:t>
            </a:r>
            <a:r>
              <a:rPr lang="en-US" sz="2800" dirty="0">
                <a:latin typeface="DFKai-SB"/>
                <a:ea typeface="DFKai-SB"/>
                <a:cs typeface="DFKai-SB"/>
                <a:sym typeface="DFKai-SB"/>
              </a:rPr>
              <a:t>++ &amp; Java）</a:t>
            </a:r>
            <a:endParaRPr sz="2800" dirty="0">
              <a:latin typeface="DFKai-SB"/>
              <a:ea typeface="DFKai-SB"/>
              <a:cs typeface="DFKai-SB"/>
              <a:sym typeface="DFKai-SB"/>
            </a:endParaRPr>
          </a:p>
          <a:p>
            <a:pPr marL="1045845" lvl="1" indent="-306069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380"/>
              <a:buFont typeface="Rockwell"/>
              <a:buNone/>
            </a:pPr>
            <a:endParaRPr sz="2800" dirty="0">
              <a:latin typeface="DFKai-SB"/>
              <a:ea typeface="DFKai-SB"/>
              <a:cs typeface="DFKai-SB"/>
              <a:sym typeface="DFKai-SB"/>
            </a:endParaRPr>
          </a:p>
          <a:p>
            <a:pPr marL="1045845" lvl="1" indent="-306069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380"/>
              <a:buFont typeface="Rockwell"/>
              <a:buNone/>
            </a:pPr>
            <a:endParaRPr sz="2800" dirty="0">
              <a:latin typeface="DFKai-SB"/>
              <a:ea typeface="DFKai-SB"/>
              <a:cs typeface="DFKai-SB"/>
              <a:sym typeface="DFKai-SB"/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>
            <a:spLocks noGrp="1"/>
          </p:cNvSpPr>
          <p:nvPr>
            <p:ph type="title"/>
          </p:nvPr>
        </p:nvSpPr>
        <p:spPr>
          <a:xfrm>
            <a:off x="696067" y="-65408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GLOBAL </a:t>
            </a:r>
            <a:r>
              <a:rPr lang="en-US" altLang="zh-TW" sz="4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/LOCAL</a:t>
            </a:r>
            <a:r>
              <a:rPr lang="zh-TW" altLang="en-US" sz="4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4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VARIABLE</a:t>
            </a:r>
            <a:endParaRPr sz="4000" dirty="0"/>
          </a:p>
        </p:txBody>
      </p:sp>
      <p:sp>
        <p:nvSpPr>
          <p:cNvPr id="210" name="Google Shape;210;p4"/>
          <p:cNvSpPr txBox="1">
            <a:spLocks noGrp="1"/>
          </p:cNvSpPr>
          <p:nvPr>
            <p:ph type="body" idx="1"/>
          </p:nvPr>
        </p:nvSpPr>
        <p:spPr>
          <a:xfrm>
            <a:off x="696067" y="1926023"/>
            <a:ext cx="558923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  全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域變數</a:t>
            </a:r>
            <a:endParaRPr lang="en-US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定義</a:t>
            </a: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宣告在主函式、副函式之外的變數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可視範圍：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整個程式都可以呼叫、存取使用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8" name="Google Shape;210;p4"/>
          <p:cNvSpPr txBox="1">
            <a:spLocks/>
          </p:cNvSpPr>
          <p:nvPr/>
        </p:nvSpPr>
        <p:spPr>
          <a:xfrm>
            <a:off x="696067" y="3663468"/>
            <a:ext cx="558923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indent="0">
              <a:spcBef>
                <a:spcPts val="0"/>
              </a:spcBef>
              <a:buSzPts val="1700"/>
              <a:buFont typeface="Noto Sans Symbols"/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  區域變數</a:t>
            </a:r>
          </a:p>
          <a:p>
            <a:pPr marL="182880" lvl="0" indent="-182880">
              <a:spcBef>
                <a:spcPts val="0"/>
              </a:spcBef>
              <a:buSzPts val="1700"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定義：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一般我們宣告在主函式、副函式之內的變數</a:t>
            </a:r>
          </a:p>
          <a:p>
            <a:pPr marL="182880" indent="-182880">
              <a:buSzPts val="1700"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可視範圍：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只能夠在宣告區域變數的函式中使用，其他的函式不可以使用該變數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64" y="1985834"/>
            <a:ext cx="4368426" cy="30918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319287" y="5519587"/>
            <a:ext cx="349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Fig1. </a:t>
            </a:r>
            <a:r>
              <a:rPr lang="zh-TW" altLang="en-US" sz="1600" dirty="0" smtClean="0"/>
              <a:t>判斷哪個為全域哪個為區域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 r="6731"/>
          <a:stretch/>
        </p:blipFill>
        <p:spPr>
          <a:xfrm>
            <a:off x="7993641" y="2557331"/>
            <a:ext cx="3939489" cy="187940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 txBox="1">
            <a:spLocks noGrp="1"/>
          </p:cNvSpPr>
          <p:nvPr>
            <p:ph type="title"/>
          </p:nvPr>
        </p:nvSpPr>
        <p:spPr>
          <a:xfrm>
            <a:off x="486550" y="112584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LOCAL </a:t>
            </a:r>
            <a:r>
              <a:rPr 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VARIABLE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使用注意事項</a:t>
            </a:r>
            <a:endParaRPr dirty="0"/>
          </a:p>
        </p:txBody>
      </p:sp>
      <p:pic>
        <p:nvPicPr>
          <p:cNvPr id="223" name="Google Shape;223;p5" descr="C:\Users\ZSheng\Downloads\99.PNG"/>
          <p:cNvPicPr preferRelativeResize="0"/>
          <p:nvPr/>
        </p:nvPicPr>
        <p:blipFill rotWithShape="1">
          <a:blip r:embed="rId4">
            <a:alphaModFix/>
          </a:blip>
          <a:srcRect b="27101"/>
          <a:stretch/>
        </p:blipFill>
        <p:spPr>
          <a:xfrm>
            <a:off x="608639" y="2492566"/>
            <a:ext cx="2348986" cy="32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/>
          <p:nvPr/>
        </p:nvSpPr>
        <p:spPr>
          <a:xfrm>
            <a:off x="1112176" y="3739991"/>
            <a:ext cx="1341912" cy="29688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1112176" y="5020547"/>
            <a:ext cx="1341912" cy="29688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26" name="Google Shape;226;p5"/>
          <p:cNvCxnSpPr/>
          <p:nvPr/>
        </p:nvCxnSpPr>
        <p:spPr>
          <a:xfrm rot="10800000">
            <a:off x="2497490" y="3856517"/>
            <a:ext cx="736266" cy="3607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7" name="Google Shape;227;p5"/>
          <p:cNvCxnSpPr/>
          <p:nvPr/>
        </p:nvCxnSpPr>
        <p:spPr>
          <a:xfrm flipH="1">
            <a:off x="2553865" y="4737518"/>
            <a:ext cx="840175" cy="4314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8" name="Google Shape;228;p5"/>
          <p:cNvSpPr txBox="1"/>
          <p:nvPr/>
        </p:nvSpPr>
        <p:spPr>
          <a:xfrm>
            <a:off x="3373258" y="4306724"/>
            <a:ext cx="18955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Local variable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9" name="Google Shape;22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0978" y="2512793"/>
            <a:ext cx="2327747" cy="2392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5"/>
          <p:cNvCxnSpPr/>
          <p:nvPr/>
        </p:nvCxnSpPr>
        <p:spPr>
          <a:xfrm>
            <a:off x="9246087" y="3846869"/>
            <a:ext cx="259772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5"/>
          <p:cNvCxnSpPr/>
          <p:nvPr/>
        </p:nvCxnSpPr>
        <p:spPr>
          <a:xfrm>
            <a:off x="5904887" y="4842497"/>
            <a:ext cx="152928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5"/>
          <p:cNvSpPr/>
          <p:nvPr/>
        </p:nvSpPr>
        <p:spPr>
          <a:xfrm>
            <a:off x="6288366" y="3500971"/>
            <a:ext cx="1529285" cy="34588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33" name="Google Shape;233;p5"/>
          <p:cNvCxnSpPr/>
          <p:nvPr/>
        </p:nvCxnSpPr>
        <p:spPr>
          <a:xfrm rot="10800000" flipH="1">
            <a:off x="5046399" y="3739991"/>
            <a:ext cx="1113588" cy="6967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3174" y="246452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在函式中使用全域變數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825" y="2093976"/>
            <a:ext cx="5752446" cy="2876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511" y="5446558"/>
            <a:ext cx="4207952" cy="7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7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0885" y="112787"/>
            <a:ext cx="10058400" cy="1609344"/>
          </a:xfrm>
        </p:spPr>
        <p:txBody>
          <a:bodyPr/>
          <a:lstStyle/>
          <a:p>
            <a:r>
              <a:rPr lang="zh-TW" altLang="en-US" b="1" dirty="0" smtClean="0"/>
              <a:t>在函式中修改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b="1" dirty="0"/>
              <a:t>的值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1" y="1722131"/>
            <a:ext cx="4754088" cy="38112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24" y="5672523"/>
            <a:ext cx="5232661" cy="9861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047" y="1722132"/>
            <a:ext cx="5306889" cy="381129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4830" y="5672523"/>
            <a:ext cx="2700453" cy="111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6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區域變數的遮蔽效果</a:t>
            </a:r>
          </a:p>
        </p:txBody>
      </p:sp>
      <p:pic>
        <p:nvPicPr>
          <p:cNvPr id="4" name="Google Shape;191;p2" descr="C:\Users\ZSheng\Downloads\1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1108" y="2421424"/>
            <a:ext cx="2005292" cy="3844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2;p2" descr="C:\Users\ZSheng\Downloads\112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3593" y="3179548"/>
            <a:ext cx="1140388" cy="23282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3;p2"/>
          <p:cNvSpPr txBox="1"/>
          <p:nvPr/>
        </p:nvSpPr>
        <p:spPr>
          <a:xfrm>
            <a:off x="6568146" y="2421425"/>
            <a:ext cx="1211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Output:</a:t>
            </a: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" name="Google Shape;194;p2"/>
          <p:cNvCxnSpPr/>
          <p:nvPr/>
        </p:nvCxnSpPr>
        <p:spPr>
          <a:xfrm rot="10800000" flipH="1">
            <a:off x="4666067" y="4762006"/>
            <a:ext cx="2007867" cy="12666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" name="Google Shape;195;p2"/>
          <p:cNvCxnSpPr/>
          <p:nvPr/>
        </p:nvCxnSpPr>
        <p:spPr>
          <a:xfrm rot="10800000" flipH="1">
            <a:off x="5023262" y="4358246"/>
            <a:ext cx="1662547" cy="6056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" name="Google Shape;196;p2"/>
          <p:cNvCxnSpPr/>
          <p:nvPr/>
        </p:nvCxnSpPr>
        <p:spPr>
          <a:xfrm>
            <a:off x="5057953" y="3879234"/>
            <a:ext cx="1592231" cy="99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" name="Google Shape;197;p2"/>
          <p:cNvCxnSpPr/>
          <p:nvPr/>
        </p:nvCxnSpPr>
        <p:spPr>
          <a:xfrm>
            <a:off x="4666067" y="2830325"/>
            <a:ext cx="2019742" cy="85102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4272911601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319</Words>
  <Application>Microsoft Office PowerPoint</Application>
  <PresentationFormat>寬螢幕</PresentationFormat>
  <Paragraphs>86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Noto Sans Symbols</vt:lpstr>
      <vt:lpstr>Microsoft JhengHei</vt:lpstr>
      <vt:lpstr>新細明體</vt:lpstr>
      <vt:lpstr>DFKai-SB</vt:lpstr>
      <vt:lpstr>Arial</vt:lpstr>
      <vt:lpstr>Calibri</vt:lpstr>
      <vt:lpstr>Rockwell</vt:lpstr>
      <vt:lpstr>木刻字型</vt:lpstr>
      <vt:lpstr>HDOfficeLightV0</vt:lpstr>
      <vt:lpstr>計算機實習 05</vt:lpstr>
      <vt:lpstr>Outline</vt:lpstr>
      <vt:lpstr>WHY?</vt:lpstr>
      <vt:lpstr>SCOPE</vt:lpstr>
      <vt:lpstr>GLOBAL /LOCAL VARIABLE</vt:lpstr>
      <vt:lpstr>LOCAL VARIABLE使用注意事項</vt:lpstr>
      <vt:lpstr>在函式中使用全域變數</vt:lpstr>
      <vt:lpstr>在函式中修改全域變數的值</vt:lpstr>
      <vt:lpstr>區域變數的遮蔽效果</vt:lpstr>
      <vt:lpstr>BLOCK VARIABLE</vt:lpstr>
      <vt:lpstr>STATIC VARIABLE</vt:lpstr>
      <vt:lpstr>課堂練習05</vt:lpstr>
      <vt:lpstr>練習05</vt:lpstr>
      <vt:lpstr>繳交規範</vt:lpstr>
      <vt:lpstr>截圖範例</vt:lpstr>
      <vt:lpstr>繳交內容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05</dc:title>
  <dc:creator>user</dc:creator>
  <cp:lastModifiedBy>MineLab</cp:lastModifiedBy>
  <cp:revision>24</cp:revision>
  <dcterms:created xsi:type="dcterms:W3CDTF">2019-09-17T01:59:49Z</dcterms:created>
  <dcterms:modified xsi:type="dcterms:W3CDTF">2021-10-28T09:13:49Z</dcterms:modified>
</cp:coreProperties>
</file>