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78" r:id="rId16"/>
    <p:sldId id="268" r:id="rId17"/>
    <p:sldId id="269" r:id="rId18"/>
    <p:sldId id="27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GnKNoc2F+hn/883wcCQrKVh6x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Irvine32.inc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ebx,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eax,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imul ebx; 有號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 ebx; 無號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WriteDec; eax = 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ExitProcess,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ENDP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在桌面上建立"ASM" 資料夾，並將此資料夾設定為 "Exclusions for Microsoft Defender"，讓學生存放ASM專案。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(由於過去有Win10 內建防毒軟體會誤判寫作業時組譯出的exe檔為惡意程式，導致無法執行某個作業的程式，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所以預先設定讓Microsoft Defender不要去掃描這個專案資料夾)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icrosoft JhengHei"/>
              <a:buNone/>
            </a:pPr>
            <a:r>
              <a:rPr lang="en-US" sz="5400" b="1">
                <a:latin typeface="Microsoft JhengHei"/>
                <a:ea typeface="Microsoft JhengHei"/>
                <a:cs typeface="Microsoft JhengHei"/>
                <a:sym typeface="Microsoft JhengHei"/>
              </a:rPr>
              <a:t>Visual Studio 上寫組合語言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541" y="1824204"/>
            <a:ext cx="2849015" cy="1912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引入Irvine's library Step2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4" name="Google Shape;144;p8"/>
          <p:cNvCxnSpPr/>
          <p:nvPr/>
        </p:nvCxnSpPr>
        <p:spPr>
          <a:xfrm rot="10800000">
            <a:off x="2401294" y="2049611"/>
            <a:ext cx="270344" cy="18064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8"/>
          <p:cNvSpPr txBox="1"/>
          <p:nvPr/>
        </p:nvSpPr>
        <p:spPr>
          <a:xfrm>
            <a:off x="3825406" y="1760593"/>
            <a:ext cx="74003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到專案名稱點選右鍵 -&gt; Properties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Microsoft Macro Assembler 中 General 加入 Irvine’s library path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406" y="2780659"/>
            <a:ext cx="5807769" cy="401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引入Irvine's library Step3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838200" y="1742729"/>
            <a:ext cx="11117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Microsoft Macro Assembler 中 Listing</a:t>
            </a: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 的 Assembled Code Listing File 中加上 $(ProjectName).lst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38" y="2256854"/>
            <a:ext cx="6246479" cy="432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引入Irvine's library Step4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915040" y="1456394"/>
            <a:ext cx="10291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Properties -&gt; Linker -&gt; General -&gt; Additional Library Directories 中加入Irvine’s library path 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571" y="1917899"/>
            <a:ext cx="6926076" cy="469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769043" y="2344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引入Irvine's library Step5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52695"/>
            <a:ext cx="6235154" cy="4317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/>
        </p:nvSpPr>
        <p:spPr>
          <a:xfrm>
            <a:off x="769043" y="1375394"/>
            <a:ext cx="962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Properties -&gt; Linker -&gt; Input -&gt;  Additional Dependencies 中加上Irvine32.lib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引入Irvine's library Step6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12586"/>
            <a:ext cx="6125736" cy="42450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/>
        </p:nvSpPr>
        <p:spPr>
          <a:xfrm>
            <a:off x="838200" y="1632305"/>
            <a:ext cx="962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Properties -&gt; Linker -&gt; Debugging -&gt;  Generate Map File 中選擇Yes(/MAP)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D2D15-B53C-4850-A16F-5082C45B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13E3E8-D150-4E84-825E-35A80D0F9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专案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引入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Irvine’s library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‘Hello world’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Debugger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1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組合語言 “Hello World”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include </a:t>
            </a:r>
            <a:r>
              <a:rPr lang="en-US" sz="1900" dirty="0">
                <a:solidFill>
                  <a:srgbClr val="6600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Irvine32</a:t>
            </a:r>
            <a:r>
              <a:rPr lang="en-US" sz="1900" dirty="0">
                <a:solidFill>
                  <a:srgbClr val="666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inc</a:t>
            </a:r>
            <a:endParaRPr sz="2600" dirty="0">
              <a:latin typeface="PMingLiu"/>
              <a:ea typeface="PMingLiu"/>
              <a:cs typeface="PMingLiu"/>
              <a:sym typeface="PMingLiu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00"/>
              </a:buClr>
              <a:buSzPts val="1900"/>
              <a:buChar char="•"/>
            </a:pPr>
            <a:r>
              <a:rPr lang="en-US" sz="1900" dirty="0">
                <a:solidFill>
                  <a:srgbClr val="666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</a:t>
            </a:r>
            <a:endParaRPr sz="2600" dirty="0">
              <a:latin typeface="PMingLiu"/>
              <a:ea typeface="PMingLiu"/>
              <a:cs typeface="PMingLiu"/>
              <a:sym typeface="PMingLiu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0066"/>
              </a:buClr>
              <a:buSzPts val="1900"/>
              <a:buChar char="•"/>
            </a:pPr>
            <a:r>
              <a:rPr lang="en-US" sz="1900" dirty="0">
                <a:solidFill>
                  <a:srgbClr val="6600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900" dirty="0">
                <a:solidFill>
                  <a:srgbClr val="0000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byte</a:t>
            </a: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900" dirty="0">
                <a:solidFill>
                  <a:srgbClr val="0088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"Hello World!"</a:t>
            </a:r>
            <a:r>
              <a:rPr lang="en-US" sz="1900" dirty="0">
                <a:solidFill>
                  <a:srgbClr val="666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en-US" sz="1900" dirty="0">
                <a:solidFill>
                  <a:srgbClr val="00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600" dirty="0">
              <a:latin typeface="PMingLiu"/>
              <a:ea typeface="PMingLiu"/>
              <a:cs typeface="PMingLiu"/>
              <a:sym typeface="PMingLiu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00"/>
              </a:buClr>
              <a:buSzPts val="1900"/>
              <a:buChar char="•"/>
            </a:pPr>
            <a:r>
              <a:rPr lang="en-US" sz="1900" dirty="0">
                <a:solidFill>
                  <a:srgbClr val="666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code </a:t>
            </a:r>
            <a:endParaRPr sz="2600" dirty="0">
              <a:latin typeface="PMingLiu"/>
              <a:ea typeface="PMingLiu"/>
              <a:cs typeface="PMingLiu"/>
              <a:sym typeface="PMingLiu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 PROC </a:t>
            </a:r>
            <a:endParaRPr sz="2600" dirty="0">
              <a:latin typeface="PMingLiu"/>
              <a:ea typeface="PMingLiu"/>
              <a:cs typeface="PMingLiu"/>
              <a:sym typeface="PMingLiu"/>
            </a:endParaRPr>
          </a:p>
          <a:p>
            <a:pPr marL="800100" lvl="1"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-US" sz="15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mov </a:t>
            </a:r>
            <a:r>
              <a:rPr lang="en-US" sz="1500" dirty="0" err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edx</a:t>
            </a:r>
            <a:r>
              <a:rPr lang="en-US" sz="1500" dirty="0" err="1">
                <a:solidFill>
                  <a:srgbClr val="666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en-US" sz="1500" dirty="0" err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200" dirty="0">
              <a:latin typeface="PMingLiu"/>
              <a:ea typeface="PMingLiu"/>
              <a:cs typeface="PMingLiu"/>
              <a:sym typeface="PMingLiu"/>
            </a:endParaRPr>
          </a:p>
          <a:p>
            <a:pPr marL="800100" lvl="1"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-US" sz="15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call </a:t>
            </a:r>
            <a:r>
              <a:rPr lang="en-US" sz="1500" dirty="0" err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writestring</a:t>
            </a:r>
            <a:r>
              <a:rPr lang="en-US" sz="15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200" dirty="0">
              <a:latin typeface="PMingLiu"/>
              <a:ea typeface="PMingLiu"/>
              <a:cs typeface="PMingLiu"/>
              <a:sym typeface="PMingLiu"/>
            </a:endParaRPr>
          </a:p>
          <a:p>
            <a:pPr marL="800100" lvl="1"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-US" sz="15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invoke </a:t>
            </a:r>
            <a:r>
              <a:rPr lang="en-US" sz="1500" dirty="0">
                <a:solidFill>
                  <a:srgbClr val="6600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ExitProcess</a:t>
            </a:r>
            <a:r>
              <a:rPr lang="en-US" sz="1500" dirty="0">
                <a:solidFill>
                  <a:srgbClr val="666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en-US" sz="1500" dirty="0">
                <a:solidFill>
                  <a:srgbClr val="00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200" dirty="0">
              <a:latin typeface="PMingLiu"/>
              <a:ea typeface="PMingLiu"/>
              <a:cs typeface="PMingLiu"/>
              <a:sym typeface="PMingLiu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 ENDP </a:t>
            </a:r>
            <a:endParaRPr sz="2600" dirty="0">
              <a:latin typeface="PMingLiu"/>
              <a:ea typeface="PMingLiu"/>
              <a:cs typeface="PMingLiu"/>
              <a:sym typeface="PMingLiu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88"/>
              </a:buClr>
              <a:buSzPts val="1900"/>
              <a:buChar char="•"/>
            </a:pPr>
            <a:r>
              <a:rPr lang="en-US" sz="1900" dirty="0">
                <a:solidFill>
                  <a:srgbClr val="0000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END</a:t>
            </a:r>
            <a:r>
              <a:rPr lang="en-US" sz="19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main</a:t>
            </a:r>
            <a:endParaRPr sz="2600" dirty="0"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按下上方啟動Debugger，成功執行畫面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68512"/>
            <a:ext cx="10070990" cy="507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/>
          <p:nvPr/>
        </p:nvSpPr>
        <p:spPr>
          <a:xfrm>
            <a:off x="3180521" y="1690688"/>
            <a:ext cx="1113183" cy="2305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D2D15-B53C-4850-A16F-5082C45B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13E3E8-D150-4E84-825E-35A80D0F9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专案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引入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Irvine’s library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‘Hello world’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Debugger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模式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85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在Visual Studio使用 Debugger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838200" y="1504350"/>
            <a:ext cx="10515600" cy="100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在程式中設置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中斷點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(Break Point)，在執行過程裡中斷程式，觀看程式執行中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暫存器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記憶體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內數值的變化，是否與自己設想的邏輯相同。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6917" y="2393217"/>
            <a:ext cx="5634038" cy="3904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/>
          <p:nvPr/>
        </p:nvSpPr>
        <p:spPr>
          <a:xfrm>
            <a:off x="485079" y="3552092"/>
            <a:ext cx="2249327" cy="65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將中斷點設在第六行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使用環境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Visual Studio 2019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Irvine’s library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896" y="1825625"/>
            <a:ext cx="6292384" cy="415011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5454223" y="1237301"/>
            <a:ext cx="36594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請先下載好Irvine’s library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412020" y="849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觀看Register中的值</a:t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23" y="1765820"/>
            <a:ext cx="5683980" cy="474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676466"/>
            <a:ext cx="5983331" cy="487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173123" y="3015762"/>
            <a:ext cx="2347546" cy="2198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3474465" y="2714624"/>
            <a:ext cx="2249327" cy="104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將中斷點設在第六行，黃色箭頭所指，就是程式所停的地方</a:t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9456903" y="2714624"/>
            <a:ext cx="2622428" cy="104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執行完第六行，</a:t>
            </a:r>
            <a:endParaRPr sz="18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ebx暫存器的值更改為5</a:t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6096000" y="5460023"/>
            <a:ext cx="2669931" cy="105469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4238" y="347284"/>
            <a:ext cx="3022665" cy="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/>
          <p:nvPr/>
        </p:nvSpPr>
        <p:spPr>
          <a:xfrm>
            <a:off x="8533971" y="451608"/>
            <a:ext cx="463920" cy="3958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7547827" y="1253417"/>
            <a:ext cx="36186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 Step over 鍵，逐行執行程式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 rot="10800000" flipH="1">
            <a:off x="8663049" y="951817"/>
            <a:ext cx="102882" cy="33837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Hexadecimal</a:t>
            </a:r>
            <a:r>
              <a:rPr lang="en-US"/>
              <a:t>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Display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37" y="2016565"/>
            <a:ext cx="79914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037" y="4515154"/>
            <a:ext cx="80772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3570051" y="3388975"/>
            <a:ext cx="817124" cy="9824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5039637" y="3510890"/>
            <a:ext cx="4846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在Value 點右鍵將Hexadecimal Display打勾，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就能將數值改為十六進位表示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21" name="Google Shape;221;p17"/>
          <p:cNvCxnSpPr/>
          <p:nvPr/>
        </p:nvCxnSpPr>
        <p:spPr>
          <a:xfrm rot="10800000">
            <a:off x="4260715" y="2553674"/>
            <a:ext cx="1075474" cy="88537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740" y="745288"/>
            <a:ext cx="7537315" cy="595516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/>
          <p:nvPr/>
        </p:nvSpPr>
        <p:spPr>
          <a:xfrm>
            <a:off x="3190673" y="745288"/>
            <a:ext cx="993426" cy="29387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2023354" y="245893"/>
            <a:ext cx="5252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 Continue鍵，執行至程式碼中的下一個中斷點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6730522" y="774472"/>
            <a:ext cx="224753" cy="29387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8392745" y="774472"/>
            <a:ext cx="2335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Stop Debugging鍵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2" name="Google Shape;232;p18"/>
          <p:cNvCxnSpPr/>
          <p:nvPr/>
        </p:nvCxnSpPr>
        <p:spPr>
          <a:xfrm rot="10800000">
            <a:off x="7062281" y="1068344"/>
            <a:ext cx="1330464" cy="5106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581025" y="8701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lang="en-US" sz="4000" b="1">
                <a:latin typeface="Microsoft JhengHei"/>
                <a:ea typeface="Microsoft JhengHei"/>
                <a:cs typeface="Microsoft JhengHei"/>
                <a:sym typeface="Microsoft JhengHei"/>
              </a:rPr>
              <a:t>執行exe 可能會發生的狀況</a:t>
            </a:r>
            <a:br>
              <a:rPr lang="en-US" sz="1800" b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en-US" sz="1800" b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內建防毒軟體會誤判寫作業時組譯出的exe檔為惡意程式</a:t>
            </a:r>
            <a:endParaRPr/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380" y="2549001"/>
            <a:ext cx="6760932" cy="281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解決方法</a:t>
            </a:r>
            <a:b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Windows 安全性 -&gt; 病毒威脅防護-&gt; 病毒威脅防護設定 (點選管理設定)</a:t>
            </a:r>
            <a:br>
              <a:rPr lang="en-US" sz="1800" b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-&gt; 排除項目 (點選新增或排除項目) -&gt; 新增排除範圍</a:t>
            </a:r>
            <a:endParaRPr sz="1800"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529" y="2066580"/>
            <a:ext cx="7038975" cy="37052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D2D15-B53C-4850-A16F-5082C45B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13E3E8-D150-4E84-825E-35A80D0F9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ASM</a:t>
            </a:r>
            <a:r>
              <a:rPr lang="zh-CN" altLang="en-US" dirty="0"/>
              <a:t>专案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Irvine’s library</a:t>
            </a:r>
          </a:p>
          <a:p>
            <a:r>
              <a:rPr lang="zh-CN" altLang="en-US" dirty="0"/>
              <a:t>建立</a:t>
            </a:r>
            <a:r>
              <a:rPr lang="en-US" altLang="zh-CN" dirty="0"/>
              <a:t>‘Hello world’</a:t>
            </a:r>
          </a:p>
          <a:p>
            <a:r>
              <a:rPr lang="en-US" altLang="zh-CN" dirty="0"/>
              <a:t>Debugger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7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建立ASM專案 Step1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759" y="1719213"/>
            <a:ext cx="6914984" cy="4598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5112688" y="4317558"/>
            <a:ext cx="2289975" cy="5406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建立ASM專案 Step2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330" y="1611595"/>
            <a:ext cx="7473149" cy="496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4142629" y="2743200"/>
            <a:ext cx="3331597" cy="5804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7410615" y="6050942"/>
            <a:ext cx="636105" cy="20673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建立ASM專案 Step3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357" y="1690688"/>
            <a:ext cx="6900655" cy="458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1367624" y="2600077"/>
            <a:ext cx="3888188" cy="5804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7062084" y="5780598"/>
            <a:ext cx="642730" cy="2226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建立ASM專案 Step4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07083"/>
            <a:ext cx="26860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3841309" y="2007083"/>
            <a:ext cx="70678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到專案名稱點選右鍵 -&gt; Build Dependencies -&gt;  Build Customizations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出現下面這個視窗後點選 masm，然後點ok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5840" y="3031186"/>
            <a:ext cx="5619750" cy="337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6"/>
          <p:cNvCxnSpPr/>
          <p:nvPr/>
        </p:nvCxnSpPr>
        <p:spPr>
          <a:xfrm rot="10800000">
            <a:off x="2393343" y="3641697"/>
            <a:ext cx="270344" cy="18064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D2D15-B53C-4850-A16F-5082C45B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13E3E8-D150-4E84-825E-35A80D0F9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专案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引入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Irvine’s library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‘Hello world’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Debugger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引入Irvine's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library Step1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6868"/>
            <a:ext cx="7095339" cy="4962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/>
          <p:nvPr/>
        </p:nvSpPr>
        <p:spPr>
          <a:xfrm>
            <a:off x="6607533" y="6373604"/>
            <a:ext cx="667909" cy="2862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8084614" y="1765104"/>
            <a:ext cx="365946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點選專案的Source Files，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右鍵 Add -&gt; New Item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新增一個副檔名為(.asm)的檔案。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務必要先完成這步，再到下一步驟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，否則之後步驟要設定的Microsoft Macro Assembler，在專案屬性頁中會找不到。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C7DCDB-D5BF-4ADA-A7FD-E974674169A1}"/>
              </a:ext>
            </a:extLst>
          </p:cNvPr>
          <p:cNvSpPr/>
          <p:nvPr/>
        </p:nvSpPr>
        <p:spPr>
          <a:xfrm>
            <a:off x="1686757" y="5823751"/>
            <a:ext cx="3675356" cy="363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BEB7C-3B55-439A-8B3A-D5B6337ECBFD}"/>
              </a:ext>
            </a:extLst>
          </p:cNvPr>
          <p:cNvSpPr/>
          <p:nvPr/>
        </p:nvSpPr>
        <p:spPr>
          <a:xfrm>
            <a:off x="2548191" y="2132119"/>
            <a:ext cx="3675356" cy="363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419</Words>
  <Application>Microsoft Office PowerPoint</Application>
  <PresentationFormat>寬螢幕</PresentationFormat>
  <Paragraphs>101</Paragraphs>
  <Slides>24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Microsoft YaHei</vt:lpstr>
      <vt:lpstr>PMingLiu</vt:lpstr>
      <vt:lpstr>宋体</vt:lpstr>
      <vt:lpstr>Microsoft JhengHei</vt:lpstr>
      <vt:lpstr>Arial</vt:lpstr>
      <vt:lpstr>Calibri</vt:lpstr>
      <vt:lpstr>Office 佈景主題</vt:lpstr>
      <vt:lpstr>Visual Studio 上寫組合語言</vt:lpstr>
      <vt:lpstr>使用環境</vt:lpstr>
      <vt:lpstr>Outline</vt:lpstr>
      <vt:lpstr>建立ASM專案 Step1</vt:lpstr>
      <vt:lpstr>建立ASM專案 Step2</vt:lpstr>
      <vt:lpstr>建立ASM專案 Step3</vt:lpstr>
      <vt:lpstr>建立ASM專案 Step4</vt:lpstr>
      <vt:lpstr>Outline</vt:lpstr>
      <vt:lpstr>引入Irvine's library Step1</vt:lpstr>
      <vt:lpstr>引入Irvine's library Step2</vt:lpstr>
      <vt:lpstr>引入Irvine's library Step3</vt:lpstr>
      <vt:lpstr>引入Irvine's library Step4</vt:lpstr>
      <vt:lpstr>引入Irvine's library Step5</vt:lpstr>
      <vt:lpstr>引入Irvine's library Step6</vt:lpstr>
      <vt:lpstr>Outline</vt:lpstr>
      <vt:lpstr>組合語言 “Hello World”</vt:lpstr>
      <vt:lpstr>按下上方啟動Debugger，成功執行畫面</vt:lpstr>
      <vt:lpstr>Outline</vt:lpstr>
      <vt:lpstr>在Visual Studio使用 Debugger</vt:lpstr>
      <vt:lpstr>觀看Register中的值</vt:lpstr>
      <vt:lpstr>Hexadecimal Display</vt:lpstr>
      <vt:lpstr>PowerPoint 簡報</vt:lpstr>
      <vt:lpstr>執行exe 可能會發生的狀況  內建防毒軟體會誤判寫作業時組譯出的exe檔為惡意程式</vt:lpstr>
      <vt:lpstr>解決方法 Windows 安全性 -&gt; 病毒威脅防護-&gt; 病毒威脅防護設定 (點選管理設定) -&gt; 排除項目 (點選新增或排除項目) -&gt; 新增排除範圍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上寫組合語言</dc:title>
  <dc:creator>張淯淞</dc:creator>
  <cp:lastModifiedBy>kaka</cp:lastModifiedBy>
  <cp:revision>2</cp:revision>
  <dcterms:created xsi:type="dcterms:W3CDTF">2022-07-27T11:53:32Z</dcterms:created>
  <dcterms:modified xsi:type="dcterms:W3CDTF">2022-09-19T04:01:44Z</dcterms:modified>
</cp:coreProperties>
</file>