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shO44NDkuSvpPDEKpe1Y0sXh0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2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61" name="Google Shape;2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8" name="Google Shape;26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75" name="Google Shape;2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23" name="Google Shape;23;p2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  <a:defRPr sz="9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7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95" name="Google Shape;95;p3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8"/>
          <p:cNvSpPr txBox="1">
            <a:spLocks noGrp="1"/>
          </p:cNvSpPr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8"/>
          <p:cNvSpPr txBox="1">
            <a:spLocks noGrp="1"/>
          </p:cNvSpPr>
          <p:nvPr>
            <p:ph type="body" idx="1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30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43" name="Google Shape;43;p3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0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0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3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內容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1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body" idx="2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35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9" name="Google Shape;79;p35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5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含標題的圖片" type="picTx">
  <p:cSld name="PICTURE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Rockwell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86" name="Google Shape;86;p36"/>
          <p:cNvSpPr txBox="1">
            <a:spLocks noGrp="1"/>
          </p:cNvSpPr>
          <p:nvPr>
            <p:ph type="body" idx="1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36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9" name="Google Shape;89;p3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6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3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  <a:defRPr sz="5400" b="0" i="0" u="none" strike="noStrike" cap="none"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grpSp>
        <p:nvGrpSpPr>
          <p:cNvPr id="14" name="Google Shape;14;p2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Google Shape;15;p2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600"/>
              <a:buFont typeface="Rockwell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計算機實習 05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110" name="Google Shape;110;p1"/>
          <p:cNvSpPr txBox="1">
            <a:spLocks noGrp="1"/>
          </p:cNvSpPr>
          <p:nvPr>
            <p:ph type="subTitle" idx="1"/>
          </p:nvPr>
        </p:nvSpPr>
        <p:spPr>
          <a:xfrm>
            <a:off x="1051560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2022.03.18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</a:t>
            </a:r>
            <a:endParaRPr/>
          </a:p>
        </p:txBody>
      </p:sp>
      <p:sp>
        <p:nvSpPr>
          <p:cNvPr id="180" name="Google Shape;180;p1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在建構子中，無論有沒有使用 super 去呼叫 superclass 的建構子，都一律會隱含呼叫 super class 的無參數建構子。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除非 super class 沒有無參數建構子。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此時程式會不能編譯。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 constructor, no matter there is </a:t>
            </a:r>
            <a:r>
              <a:rPr lang="en-US">
                <a:solidFill>
                  <a:srgbClr val="CC00CC"/>
                </a:solidFill>
              </a:rPr>
              <a:t>super </a:t>
            </a:r>
            <a:r>
              <a:rPr lang="en-US"/>
              <a:t>to invoke superclass’ constructor. There will always invoke “no parameter constructor” in super class.</a:t>
            </a:r>
            <a:endParaRPr/>
          </a:p>
          <a:p>
            <a:pPr marL="457200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Unless there is no “no parameter constructor”</a:t>
            </a:r>
            <a:endParaRPr/>
          </a:p>
          <a:p>
            <a:pPr marL="731520" lvl="2" indent="-18287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Char char="▪"/>
            </a:pPr>
            <a:r>
              <a:rPr lang="en-US"/>
              <a:t>At this moment, program can’t complete compilation.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775045" cy="29996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13"/>
          <p:cNvGrpSpPr/>
          <p:nvPr/>
        </p:nvGrpSpPr>
        <p:grpSpPr>
          <a:xfrm>
            <a:off x="1613272" y="396240"/>
            <a:ext cx="3607266" cy="243840"/>
            <a:chOff x="1971412" y="396240"/>
            <a:chExt cx="3607266" cy="243840"/>
          </a:xfrm>
        </p:grpSpPr>
        <p:sp>
          <p:nvSpPr>
            <p:cNvPr id="187" name="Google Shape;187;p13"/>
            <p:cNvSpPr/>
            <p:nvPr/>
          </p:nvSpPr>
          <p:spPr>
            <a:xfrm>
              <a:off x="1971412" y="396240"/>
              <a:ext cx="3607266" cy="243840"/>
            </a:xfrm>
            <a:prstGeom prst="wedgeRectCallout">
              <a:avLst>
                <a:gd name="adj1" fmla="val -61996"/>
                <a:gd name="adj2" fmla="val -26025"/>
              </a:avLst>
            </a:prstGeom>
            <a:solidFill>
              <a:srgbClr val="E99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pic>
          <p:nvPicPr>
            <p:cNvPr id="188" name="Google Shape;188;p13"/>
            <p:cNvPicPr preferRelativeResize="0"/>
            <p:nvPr/>
          </p:nvPicPr>
          <p:blipFill rotWithShape="1">
            <a:blip r:embed="rId4">
              <a:alphaModFix/>
            </a:blip>
            <a:srcRect l="8552" t="27372" r="449" b="19157"/>
            <a:stretch/>
          </p:blipFill>
          <p:spPr>
            <a:xfrm>
              <a:off x="2015169" y="461960"/>
              <a:ext cx="3519751" cy="10763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9" name="Google Shape;189;p13"/>
          <p:cNvCxnSpPr>
            <a:endCxn id="190" idx="1"/>
          </p:cNvCxnSpPr>
          <p:nvPr/>
        </p:nvCxnSpPr>
        <p:spPr>
          <a:xfrm>
            <a:off x="5325225" y="515778"/>
            <a:ext cx="6660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0" name="Google Shape;190;p13"/>
          <p:cNvSpPr txBox="1"/>
          <p:nvPr/>
        </p:nvSpPr>
        <p:spPr>
          <a:xfrm>
            <a:off x="5991225" y="331112"/>
            <a:ext cx="25684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Call </a:t>
            </a: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super() </a:t>
            </a: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automatically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6102396" y="1320845"/>
            <a:ext cx="5645058" cy="5374567"/>
            <a:chOff x="6546942" y="1483433"/>
            <a:chExt cx="5645058" cy="5374567"/>
          </a:xfrm>
        </p:grpSpPr>
        <p:pic>
          <p:nvPicPr>
            <p:cNvPr id="192" name="Google Shape;192;p1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546942" y="1483433"/>
              <a:ext cx="5645058" cy="53745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3"/>
            <p:cNvSpPr/>
            <p:nvPr/>
          </p:nvSpPr>
          <p:spPr>
            <a:xfrm>
              <a:off x="7275455" y="5010150"/>
              <a:ext cx="1284230" cy="76200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grpSp>
        <p:nvGrpSpPr>
          <p:cNvPr id="194" name="Google Shape;194;p13"/>
          <p:cNvGrpSpPr/>
          <p:nvPr/>
        </p:nvGrpSpPr>
        <p:grpSpPr>
          <a:xfrm>
            <a:off x="514035" y="3296353"/>
            <a:ext cx="4515480" cy="3439005"/>
            <a:chOff x="0" y="3418995"/>
            <a:chExt cx="4515480" cy="3439005"/>
          </a:xfrm>
        </p:grpSpPr>
        <p:pic>
          <p:nvPicPr>
            <p:cNvPr id="195" name="Google Shape;195;p1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0" y="3418995"/>
              <a:ext cx="4515480" cy="343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p13"/>
            <p:cNvSpPr/>
            <p:nvPr/>
          </p:nvSpPr>
          <p:spPr>
            <a:xfrm>
              <a:off x="769880" y="4008130"/>
              <a:ext cx="843392" cy="182870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cxnSp>
        <p:nvCxnSpPr>
          <p:cNvPr id="197" name="Google Shape;197;p13"/>
          <p:cNvCxnSpPr/>
          <p:nvPr/>
        </p:nvCxnSpPr>
        <p:spPr>
          <a:xfrm>
            <a:off x="0" y="3143250"/>
            <a:ext cx="5577840" cy="0"/>
          </a:xfrm>
          <a:prstGeom prst="straightConnector1">
            <a:avLst/>
          </a:prstGeom>
          <a:noFill/>
          <a:ln w="38100" cap="flat" cmpd="sng">
            <a:solidFill>
              <a:srgbClr val="A5A1A1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98" name="Google Shape;198;p13"/>
          <p:cNvCxnSpPr/>
          <p:nvPr/>
        </p:nvCxnSpPr>
        <p:spPr>
          <a:xfrm>
            <a:off x="5657850" y="1088717"/>
            <a:ext cx="0" cy="5838825"/>
          </a:xfrm>
          <a:prstGeom prst="straightConnector1">
            <a:avLst/>
          </a:prstGeom>
          <a:noFill/>
          <a:ln w="38100" cap="flat" cmpd="sng">
            <a:solidFill>
              <a:srgbClr val="A5A1A1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99" name="Google Shape;199;p13"/>
          <p:cNvCxnSpPr/>
          <p:nvPr/>
        </p:nvCxnSpPr>
        <p:spPr>
          <a:xfrm>
            <a:off x="5657850" y="1060142"/>
            <a:ext cx="6534150" cy="0"/>
          </a:xfrm>
          <a:prstGeom prst="straightConnector1">
            <a:avLst/>
          </a:prstGeom>
          <a:noFill/>
          <a:ln w="38100" cap="flat" cmpd="sng">
            <a:solidFill>
              <a:srgbClr val="A5A1A1"/>
            </a:solidFill>
            <a:prstDash val="lg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Microsoft JhengHei"/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PRACTICE 06-BATTLE WITH INHERITANCE</a:t>
            </a:r>
            <a:endParaRPr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929528" y="2286307"/>
            <a:ext cx="10500829" cy="5096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lvl="0" indent="-1828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40"/>
              <a:buChar char="▪"/>
            </a:pPr>
            <a:r>
              <a:rPr lang="en-US" sz="2400"/>
              <a:t>說明：寫一個遊戲，程式碼有用到繼承</a:t>
            </a:r>
            <a:endParaRPr/>
          </a:p>
          <a:p>
            <a:pPr marL="457200" lvl="1" indent="-18288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700"/>
              <a:buChar char="▪"/>
            </a:pPr>
            <a:r>
              <a:rPr lang="en-US" sz="2000"/>
              <a:t>使用者可以</a:t>
            </a:r>
            <a:r>
              <a:rPr lang="en-US" sz="2000" b="1"/>
              <a:t>創建一個英雄</a:t>
            </a:r>
            <a:r>
              <a:rPr lang="en-US" sz="2000"/>
              <a:t>和</a:t>
            </a:r>
            <a:r>
              <a:rPr lang="en-US" sz="2000" b="1"/>
              <a:t>一個敵人</a:t>
            </a:r>
            <a:endParaRPr/>
          </a:p>
          <a:p>
            <a:pPr marL="457200" lvl="1" indent="-1828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700"/>
              <a:buChar char="▪"/>
            </a:pPr>
            <a:r>
              <a:rPr lang="en-US" sz="2000" b="1"/>
              <a:t>英雄會和敵人戰鬥</a:t>
            </a:r>
            <a:endParaRPr sz="2000" b="1"/>
          </a:p>
        </p:txBody>
      </p:sp>
      <p:sp>
        <p:nvSpPr>
          <p:cNvPr id="206" name="Google Shape;206;p14"/>
          <p:cNvSpPr txBox="1"/>
          <p:nvPr/>
        </p:nvSpPr>
        <p:spPr>
          <a:xfrm>
            <a:off x="7216720" y="1700805"/>
            <a:ext cx="39054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deadline:2022/03/21 23:55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body" idx="1"/>
          </p:nvPr>
        </p:nvSpPr>
        <p:spPr>
          <a:xfrm>
            <a:off x="935624" y="1403604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/>
              <a:t>階段一、創建一個英雄：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印出字樣: "Please Create a hero: 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印出字樣: "Name: " </a:t>
            </a:r>
            <a:r>
              <a:rPr lang="en-US" sz="2000">
                <a:solidFill>
                  <a:srgbClr val="422E2E"/>
                </a:solidFill>
              </a:rPr>
              <a:t>使用者輸入英雄的名字 (string)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3. 印出字樣: "Hp: " </a:t>
            </a:r>
            <a:r>
              <a:rPr lang="en-US" sz="2000">
                <a:solidFill>
                  <a:srgbClr val="422E2E"/>
                </a:solidFill>
              </a:rPr>
              <a:t>使用者輸入英雄的血量 (positive integer)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4. 印出字樣: "Atk: " </a:t>
            </a:r>
            <a:r>
              <a:rPr lang="en-US" sz="2000">
                <a:solidFill>
                  <a:srgbClr val="422E2E"/>
                </a:solidFill>
              </a:rPr>
              <a:t>使用者輸入英雄的攻擊力 (positive integer)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5. 印出字樣: "</a:t>
            </a:r>
            <a:r>
              <a:rPr lang="en-US" sz="2000">
                <a:solidFill>
                  <a:srgbClr val="FF0000"/>
                </a:solidFill>
              </a:rPr>
              <a:t>[hero's name]</a:t>
            </a:r>
            <a:r>
              <a:rPr lang="en-US" sz="2000"/>
              <a:t>'s Weapon: " </a:t>
            </a:r>
            <a:r>
              <a:rPr lang="en-US" sz="2000">
                <a:solidFill>
                  <a:srgbClr val="422E2E"/>
                </a:solidFill>
              </a:rPr>
              <a:t>使用者輸入武器的名字 (string)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6. 印出字樣: "</a:t>
            </a:r>
            <a:r>
              <a:rPr lang="en-US" sz="2000">
                <a:solidFill>
                  <a:srgbClr val="FF0000"/>
                </a:solidFill>
              </a:rPr>
              <a:t>[hero's name]</a:t>
            </a:r>
            <a:r>
              <a:rPr lang="en-US" sz="2000"/>
              <a:t>'s Weapon Atk: " </a:t>
            </a:r>
            <a:r>
              <a:rPr lang="en-US" sz="2000">
                <a:solidFill>
                  <a:srgbClr val="422E2E"/>
                </a:solidFill>
              </a:rPr>
              <a:t>使用者輸入武器的攻擊力 (positive integer)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7. 印出換行: "\n"</a:t>
            </a:r>
            <a:endParaRPr sz="2000"/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l="2776" t="4454" b="4540"/>
          <a:stretch/>
        </p:blipFill>
        <p:spPr>
          <a:xfrm>
            <a:off x="8442983" y="954248"/>
            <a:ext cx="3045041" cy="1828800"/>
          </a:xfrm>
          <a:prstGeom prst="rect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body" idx="1"/>
          </p:nvPr>
        </p:nvSpPr>
        <p:spPr>
          <a:xfrm>
            <a:off x="1066800" y="1216533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/>
              <a:t>階段二、創建一個敵人：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印出字樣: "Please Create an enemy: 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印出字樣: "Name: " </a:t>
            </a:r>
            <a:r>
              <a:rPr lang="en-US" sz="2000">
                <a:solidFill>
                  <a:srgbClr val="FF0000"/>
                </a:solidFill>
              </a:rPr>
              <a:t>使用者輸入敵人的名字 (string)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3. 印出字樣: "Hp: "</a:t>
            </a:r>
            <a:r>
              <a:rPr lang="en-US" sz="2000">
                <a:solidFill>
                  <a:srgbClr val="FF0000"/>
                </a:solidFill>
              </a:rPr>
              <a:t> 使用者輸入敵人的血量 (positive integer)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4. 印出字樣: "Atk: " </a:t>
            </a:r>
            <a:r>
              <a:rPr lang="en-US" sz="2000">
                <a:solidFill>
                  <a:srgbClr val="FF0000"/>
                </a:solidFill>
              </a:rPr>
              <a:t>使用者輸入敵人的攻擊力 (positive integer)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5. 印出字樣: "DropItem: " </a:t>
            </a:r>
            <a:r>
              <a:rPr lang="en-US" sz="2000">
                <a:solidFill>
                  <a:srgbClr val="FF0000"/>
                </a:solidFill>
              </a:rPr>
              <a:t>使用者輸入敵人的掉落物 (string)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6. 印出: “============” 作為分隔線並換行.</a:t>
            </a:r>
            <a:endParaRPr sz="2000"/>
          </a:p>
        </p:txBody>
      </p:sp>
      <p:pic>
        <p:nvPicPr>
          <p:cNvPr id="218" name="Google Shape;218;p16"/>
          <p:cNvPicPr preferRelativeResize="0"/>
          <p:nvPr/>
        </p:nvPicPr>
        <p:blipFill rotWithShape="1">
          <a:blip r:embed="rId3">
            <a:alphaModFix/>
          </a:blip>
          <a:srcRect b="21354"/>
          <a:stretch/>
        </p:blipFill>
        <p:spPr>
          <a:xfrm>
            <a:off x="8753670" y="1216533"/>
            <a:ext cx="2793077" cy="1438275"/>
          </a:xfrm>
          <a:prstGeom prst="rect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7"/>
          <p:cNvPicPr preferRelativeResize="0"/>
          <p:nvPr/>
        </p:nvPicPr>
        <p:blipFill rotWithShape="1">
          <a:blip r:embed="rId3">
            <a:alphaModFix/>
          </a:blip>
          <a:srcRect b="9345"/>
          <a:stretch/>
        </p:blipFill>
        <p:spPr>
          <a:xfrm>
            <a:off x="838200" y="1846697"/>
            <a:ext cx="3982375" cy="4496953"/>
          </a:xfrm>
          <a:prstGeom prst="rect">
            <a:avLst/>
          </a:prstGeom>
          <a:noFill/>
          <a:ln w="28575" cap="flat" cmpd="sng">
            <a:solidFill>
              <a:srgbClr val="A5A5A5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>
            <a:spLocks noGrp="1"/>
          </p:cNvSpPr>
          <p:nvPr>
            <p:ph type="body" idx="1"/>
          </p:nvPr>
        </p:nvSpPr>
        <p:spPr>
          <a:xfrm>
            <a:off x="838200" y="133906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/>
              <a:t>階段三、戰鬥階段：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印出字樣: "A Wild </a:t>
            </a:r>
            <a:r>
              <a:rPr lang="en-US" sz="2000">
                <a:solidFill>
                  <a:srgbClr val="8439BD"/>
                </a:solidFill>
              </a:rPr>
              <a:t>[enemy's name] </a:t>
            </a:r>
            <a:r>
              <a:rPr lang="en-US" sz="2000"/>
              <a:t>appeared!"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印出字樣: "What will </a:t>
            </a:r>
            <a:r>
              <a:rPr lang="en-US" sz="2000">
                <a:solidFill>
                  <a:srgbClr val="8439BD"/>
                </a:solidFill>
              </a:rPr>
              <a:t>[enemy's name] </a:t>
            </a:r>
            <a:r>
              <a:rPr lang="en-US" sz="2000"/>
              <a:t>do?"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3. 印出字樣: "</a:t>
            </a:r>
            <a:r>
              <a:rPr lang="en-US" sz="2000">
                <a:solidFill>
                  <a:srgbClr val="FF0000"/>
                </a:solidFill>
              </a:rPr>
              <a:t>[hero's name]</a:t>
            </a:r>
            <a:r>
              <a:rPr lang="en-US" sz="2000"/>
              <a:t>'s Hp: </a:t>
            </a:r>
            <a:r>
              <a:rPr lang="en-US" sz="2000">
                <a:solidFill>
                  <a:srgbClr val="FF0000"/>
                </a:solidFill>
              </a:rPr>
              <a:t>[hero's hp]</a:t>
            </a:r>
            <a:r>
              <a:rPr lang="en-US" sz="2000"/>
              <a:t>"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4. 印出字樣: "</a:t>
            </a:r>
            <a:r>
              <a:rPr lang="en-US" sz="2000">
                <a:solidFill>
                  <a:srgbClr val="8439BD"/>
                </a:solidFill>
              </a:rPr>
              <a:t>[enemy's name]</a:t>
            </a:r>
            <a:r>
              <a:rPr lang="en-US" sz="2000"/>
              <a:t>'s Hp: </a:t>
            </a:r>
            <a:r>
              <a:rPr lang="en-US" sz="2000">
                <a:solidFill>
                  <a:srgbClr val="8439BD"/>
                </a:solidFill>
              </a:rPr>
              <a:t>[enemy's hp]</a:t>
            </a:r>
            <a:r>
              <a:rPr lang="en-US" sz="2000"/>
              <a:t>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5. 印出字樣: "1.Attack 2.Do nothing“</a:t>
            </a:r>
            <a:endParaRPr sz="20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6. 使用者輸入選項 1 或 2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	</a:t>
            </a:r>
            <a:r>
              <a:rPr lang="en-US" sz="1600"/>
              <a:t>1: 英雄攻擊敵人，敵人的 hp 減少 (英雄的攻擊力加英雄武器的攻擊力) 印出字樣: 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		"[hero‘s name] use [hero's weapon] and hurt [enemy's name] [hurt points] points."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	2: 英雄不做任何事 印出字樣: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		"[hero's name] is doing nothing."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7. 如果此時敵人hp值已經歸零，跳至 </a:t>
            </a:r>
            <a:r>
              <a:rPr lang="en-US" sz="2000" b="1"/>
              <a:t>階段四、結算階段</a:t>
            </a: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8. 敵人攻擊英雄</a:t>
            </a:r>
            <a:r>
              <a:rPr lang="en-US"/>
              <a:t>(</a:t>
            </a:r>
            <a:r>
              <a:rPr lang="en-US" b="1">
                <a:solidFill>
                  <a:srgbClr val="FF0000"/>
                </a:solidFill>
              </a:rPr>
              <a:t>每回合皆會攻擊</a:t>
            </a:r>
            <a:r>
              <a:rPr lang="en-US"/>
              <a:t>)</a:t>
            </a:r>
            <a:r>
              <a:rPr lang="en-US" sz="2000"/>
              <a:t>，英雄的 hp 減少 (敵人的攻擊力)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9. 回到第3步驟重複執行，直到當英雄或敵人的血量小於或等於 0 時，決定誰是贏家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>
            <a:spLocks noGrp="1"/>
          </p:cNvSpPr>
          <p:nvPr>
            <p:ph type="body" idx="1"/>
          </p:nvPr>
        </p:nvSpPr>
        <p:spPr>
          <a:xfrm>
            <a:off x="888532" y="1154506"/>
            <a:ext cx="107649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 b="1"/>
              <a:t>階段四、結算階段：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1. 如果英雄獲勝, 印出字樣: "</a:t>
            </a:r>
            <a:r>
              <a:rPr lang="en-US" sz="2000">
                <a:solidFill>
                  <a:srgbClr val="FF0000"/>
                </a:solidFill>
              </a:rPr>
              <a:t>[heros's name]</a:t>
            </a:r>
            <a:r>
              <a:rPr lang="en-US" sz="2000"/>
              <a:t> win!"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1. 印出字樣: "</a:t>
            </a:r>
            <a:r>
              <a:rPr lang="en-US" sz="1800">
                <a:solidFill>
                  <a:srgbClr val="8439BD"/>
                </a:solidFill>
              </a:rPr>
              <a:t>[enemy's name] </a:t>
            </a:r>
            <a:r>
              <a:rPr lang="en-US" sz="1800"/>
              <a:t>dropped item "</a:t>
            </a:r>
            <a:r>
              <a:rPr lang="en-US" sz="1800">
                <a:solidFill>
                  <a:srgbClr val="8439BD"/>
                </a:solidFill>
              </a:rPr>
              <a:t>[enemy drop item]</a:t>
            </a:r>
            <a:r>
              <a:rPr lang="en-US" sz="1800"/>
              <a:t>" left on the ground."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2. 印出字樣: "Want another adventure?"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3. 印出選項: "1. Yes 2. No"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4. 使用者輸入 1 或 2.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1: 出現另一位敵人並開始戰鬥 (回到 </a:t>
            </a:r>
            <a:r>
              <a:rPr lang="en-US" sz="1600" b="1"/>
              <a:t>階段二、創建一個敵人 </a:t>
            </a:r>
            <a:r>
              <a:rPr lang="en-US" sz="1600"/>
              <a:t>開始，以英雄目前的Hp繼續戰鬥)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60"/>
              <a:buNone/>
            </a:pPr>
            <a:r>
              <a:rPr lang="en-US" sz="1600"/>
              <a:t>2: 印出字樣 "Game Over" 並結束程式</a:t>
            </a:r>
            <a:endParaRPr sz="1600"/>
          </a:p>
          <a:p>
            <a:pPr marL="914400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45"/>
              <a:buNone/>
            </a:pP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rPr lang="en-US" sz="2000"/>
              <a:t>2. 如果敵人獲勝，印出字樣: "</a:t>
            </a:r>
            <a:r>
              <a:rPr lang="en-US" sz="2000">
                <a:solidFill>
                  <a:srgbClr val="8439BD"/>
                </a:solidFill>
              </a:rPr>
              <a:t>[enemy's name]</a:t>
            </a:r>
            <a:r>
              <a:rPr lang="en-US" sz="2000"/>
              <a:t> win!"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1. 印出字樣: "</a:t>
            </a:r>
            <a:r>
              <a:rPr lang="en-US" sz="1800">
                <a:solidFill>
                  <a:srgbClr val="FF0000"/>
                </a:solidFill>
              </a:rPr>
              <a:t>[hero's name]</a:t>
            </a:r>
            <a:r>
              <a:rPr lang="en-US" sz="1800"/>
              <a:t>'s weapon "</a:t>
            </a:r>
            <a:r>
              <a:rPr lang="en-US" sz="1800">
                <a:solidFill>
                  <a:srgbClr val="FF0000"/>
                </a:solidFill>
              </a:rPr>
              <a:t>[hero's weapon]</a:t>
            </a:r>
            <a:r>
              <a:rPr lang="en-US" sz="1800"/>
              <a:t>" left on the ground."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en-US" sz="1800"/>
              <a:t>2. 印出字樣: "Game Over" 並結束程式</a:t>
            </a:r>
            <a:endParaRPr sz="1800"/>
          </a:p>
          <a:p>
            <a:pPr marL="182880" lvl="0" indent="-7492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>
                <a:solidFill>
                  <a:srgbClr val="8439BD"/>
                </a:solidFill>
              </a:rPr>
              <a:t>class</a:t>
            </a:r>
            <a:r>
              <a:rPr lang="en-US"/>
              <a:t> </a:t>
            </a:r>
            <a:r>
              <a:rPr lang="en-US" b="1"/>
              <a:t>Role</a:t>
            </a:r>
            <a:r>
              <a:rPr lang="en-US"/>
              <a:t> </a:t>
            </a:r>
            <a:r>
              <a:rPr lang="en-US" b="1"/>
              <a:t>Hero</a:t>
            </a:r>
            <a:r>
              <a:rPr lang="en-US"/>
              <a:t> and </a:t>
            </a:r>
            <a:r>
              <a:rPr lang="en-US" b="1"/>
              <a:t>Enemy</a:t>
            </a:r>
            <a:r>
              <a:rPr lang="en-US"/>
              <a:t>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40"/>
              <a:buNone/>
            </a:pPr>
            <a:r>
              <a:rPr lang="en-US" sz="2400"/>
              <a:t>To complete this exercise you need write a class call </a:t>
            </a:r>
            <a:r>
              <a:rPr lang="en-US" sz="2400" b="1"/>
              <a:t>Role,</a:t>
            </a:r>
            <a:r>
              <a:rPr lang="en-US" sz="2400"/>
              <a:t> </a:t>
            </a:r>
            <a:r>
              <a:rPr lang="en-US" sz="2400" b="1"/>
              <a:t>Hero,</a:t>
            </a:r>
            <a:r>
              <a:rPr lang="en-US" sz="2400"/>
              <a:t> </a:t>
            </a:r>
            <a:r>
              <a:rPr lang="en-US" sz="2400" b="1"/>
              <a:t>Enemy</a:t>
            </a:r>
            <a:r>
              <a:rPr lang="en-US" sz="2400"/>
              <a:t>, and </a:t>
            </a:r>
            <a:r>
              <a:rPr lang="en-US" sz="2400">
                <a:solidFill>
                  <a:srgbClr val="C00000"/>
                </a:solidFill>
              </a:rPr>
              <a:t>Hero and Enemy must inherit Role</a:t>
            </a:r>
            <a:r>
              <a:rPr lang="en-US" sz="2400"/>
              <a:t> 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WHAT IS INHERITANCE (繼承)?</a:t>
            </a:r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當你現在或是未來需要功能相近的多個 class 的時候，不想撰寫大量重複的程式碼時候。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When you need many classes with similar features now or future, and you don’t want to write too many code.</a:t>
            </a:r>
            <a:endParaRPr/>
          </a:p>
          <a:p>
            <a:pPr marL="182880" lvl="0" indent="-74929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當你需要「擴充」原來 class 的功能，又不想（或不能）動到原本的 class 的時候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When you want to “extend” original class’ features, and you don’t want to or you can’t modify original one.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可以使用讓一個 class 繼承另一個 class</a:t>
            </a:r>
            <a:endParaRPr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Then you can write a class which inherit another one.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2605CCF8-5CE9-6A48-9DC2-22FA59CAB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869" y="1962150"/>
            <a:ext cx="4216400" cy="2933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8F9B94A-D438-674A-A336-3DE7C59B2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2049" y="0"/>
            <a:ext cx="441376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Rockwell"/>
              <a:buNone/>
            </a:pPr>
            <a:r>
              <a:rPr lang="en-US"/>
              <a:t>繳交規範</a:t>
            </a:r>
            <a:endParaRPr/>
          </a:p>
        </p:txBody>
      </p:sp>
      <p:sp>
        <p:nvSpPr>
          <p:cNvPr id="257" name="Google Shape;257;p2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832757" y="484632"/>
            <a:ext cx="10295491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繳交內容：</a:t>
            </a:r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內容包含: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.java檔(這次只交java檔就好，</a:t>
            </a: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無需壓縮直接上傳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)</a:t>
            </a:r>
            <a:endParaRPr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65" name="Google Shape;26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828" y="3076389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1"/>
          </p:nvPr>
        </p:nvSpPr>
        <p:spPr>
          <a:xfrm>
            <a:off x="791937" y="1837508"/>
            <a:ext cx="10085069" cy="449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檔案名稱須為  A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  或  P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8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8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 </a:t>
            </a:r>
            <a:endParaRPr sz="2800">
              <a:solidFill>
                <a:srgbClr val="7F7F7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Assignment: A, Practice: P</a:t>
            </a:r>
            <a:endParaRPr/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X為第X次練習or作業</a:t>
            </a:r>
            <a:endParaRPr sz="2200"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400">
                <a:latin typeface="Rockwell"/>
                <a:ea typeface="Rockwell"/>
                <a:cs typeface="Rockwell"/>
                <a:sym typeface="Rockwell"/>
              </a:rPr>
              <a:t>10</a:t>
            </a:r>
            <a:r>
              <a:rPr lang="en-US" sz="24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4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為學號</a:t>
            </a:r>
            <a:endParaRPr sz="22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Font typeface="Noto Sans Symbols"/>
              <a:buChar char="■"/>
            </a:pP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若有兩題以上需加上對應題號，如A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</a:t>
            </a:r>
            <a:r>
              <a:rPr lang="en-US" sz="2200">
                <a:latin typeface="Rockwell"/>
                <a:ea typeface="Rockwell"/>
                <a:cs typeface="Rockwell"/>
                <a:sym typeface="Rockwell"/>
              </a:rPr>
              <a:t>_10</a:t>
            </a:r>
            <a:r>
              <a:rPr lang="en-US" sz="2200">
                <a:solidFill>
                  <a:srgbClr val="7F7F7F"/>
                </a:solidFill>
                <a:latin typeface="Rockwell"/>
                <a:ea typeface="Rockwell"/>
                <a:cs typeface="Rockwell"/>
                <a:sym typeface="Rockwell"/>
              </a:rPr>
              <a:t>XXXXXXX</a:t>
            </a:r>
            <a:r>
              <a:rPr lang="en-US" sz="2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_1</a:t>
            </a:r>
            <a:endParaRPr/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58864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131445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-US" sz="22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※ 嚴禁抄襲，違者皆以零分計算</a:t>
            </a: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Font typeface="Noto Sans Symbols"/>
              <a:buNone/>
            </a:pPr>
            <a:endParaRPr sz="2200">
              <a:solidFill>
                <a:srgbClr val="FF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848" y="4340429"/>
            <a:ext cx="8154211" cy="42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3201" y="2833148"/>
            <a:ext cx="4002167" cy="194089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ckwell"/>
              <a:buNone/>
            </a:pPr>
            <a:r>
              <a:rPr lang="en-US"/>
              <a:t>繳交格式</a:t>
            </a:r>
            <a:endParaRPr/>
          </a:p>
        </p:txBody>
      </p:sp>
      <p:sp>
        <p:nvSpPr>
          <p:cNvPr id="279" name="Google Shape;279;p26"/>
          <p:cNvSpPr txBox="1">
            <a:spLocks noGrp="1"/>
          </p:cNvSpPr>
          <p:nvPr>
            <p:ph type="body" idx="1"/>
          </p:nvPr>
        </p:nvSpPr>
        <p:spPr>
          <a:xfrm>
            <a:off x="949620" y="2093976"/>
            <a:ext cx="10058400" cy="79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2575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</a:pPr>
            <a:r>
              <a:rPr lang="en-US"/>
              <a:t>程式碼開頭要有以下文字</a:t>
            </a:r>
            <a:br>
              <a:rPr lang="en-US"/>
            </a:br>
            <a:endParaRPr/>
          </a:p>
        </p:txBody>
      </p:sp>
      <p:sp>
        <p:nvSpPr>
          <p:cNvPr id="280" name="Google Shape;280;p26"/>
          <p:cNvSpPr/>
          <p:nvPr/>
        </p:nvSpPr>
        <p:spPr>
          <a:xfrm>
            <a:off x="5978820" y="3275112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1253067" y="5366429"/>
            <a:ext cx="6096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作業: Assignment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練習: Practice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6"/>
          <p:cNvSpPr/>
          <p:nvPr/>
        </p:nvSpPr>
        <p:spPr>
          <a:xfrm>
            <a:off x="4842933" y="5047778"/>
            <a:ext cx="6096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計算機概論II   : 2022-CE1002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計算機實習IIA: 2022-CE1004-A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ockwel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計算機實習IIB : 2022-CE1004-B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6"/>
          <p:cNvSpPr/>
          <p:nvPr/>
        </p:nvSpPr>
        <p:spPr>
          <a:xfrm>
            <a:off x="1443201" y="3310771"/>
            <a:ext cx="1557867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/>
          <p:nvPr/>
        </p:nvSpPr>
        <p:spPr>
          <a:xfrm>
            <a:off x="1185333" y="5254192"/>
            <a:ext cx="3141134" cy="1178581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6"/>
          <p:cNvSpPr/>
          <p:nvPr/>
        </p:nvSpPr>
        <p:spPr>
          <a:xfrm>
            <a:off x="2435105" y="3961942"/>
            <a:ext cx="1628895" cy="342053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6"/>
          <p:cNvSpPr/>
          <p:nvPr/>
        </p:nvSpPr>
        <p:spPr>
          <a:xfrm>
            <a:off x="4842933" y="5044261"/>
            <a:ext cx="5410200" cy="138499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ckwel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HOW TO USE INHERITANCE? </a:t>
            </a:r>
            <a:endParaRPr/>
          </a:p>
        </p:txBody>
      </p:sp>
      <p:sp>
        <p:nvSpPr>
          <p:cNvPr id="122" name="Google Shape;122;p3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[subclass]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[superclass]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//剩下的就和一般的class一樣</a:t>
            </a:r>
            <a:endParaRPr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//the only difference is the word “extends”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FOR EXAMPLE – BEFORE INHERITANCE </a:t>
            </a:r>
            <a:endParaRPr/>
          </a:p>
        </p:txBody>
      </p:sp>
      <p:sp>
        <p:nvSpPr>
          <p:cNvPr id="128" name="Google Shape;128;p4"/>
          <p:cNvSpPr txBox="1">
            <a:spLocks noGrp="1"/>
          </p:cNvSpPr>
          <p:nvPr>
            <p:ph type="body" idx="1"/>
          </p:nvPr>
        </p:nvSpPr>
        <p:spPr>
          <a:xfrm>
            <a:off x="819124" y="2397925"/>
            <a:ext cx="51450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Hero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WeaponAtk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6019700" y="2397925"/>
            <a:ext cx="5257800" cy="3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Enemy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DropItem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FOR EXAMPLE – AFTER INHERITANCE </a:t>
            </a:r>
            <a:endParaRPr/>
          </a:p>
        </p:txBody>
      </p:sp>
      <p:sp>
        <p:nvSpPr>
          <p:cNvPr id="135" name="Google Shape;135;p5"/>
          <p:cNvSpPr txBox="1">
            <a:spLocks noGrp="1"/>
          </p:cNvSpPr>
          <p:nvPr>
            <p:ph type="body" idx="1"/>
          </p:nvPr>
        </p:nvSpPr>
        <p:spPr>
          <a:xfrm>
            <a:off x="838200" y="2378850"/>
            <a:ext cx="4247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085554" y="2299100"/>
            <a:ext cx="6268200" cy="20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Hero </a:t>
            </a: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Role{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WeaponAtk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5085565" y="4524102"/>
            <a:ext cx="6268200" cy="20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Enemy </a:t>
            </a:r>
            <a:r>
              <a:rPr lang="en-US" sz="2800" b="0" i="0" u="none" strike="noStrike" cap="none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Role{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String </a:t>
            </a:r>
            <a:r>
              <a:rPr lang="en-US" sz="28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DropItem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 CLASS AND SUB CLASS</a:t>
            </a:r>
            <a:endParaRPr/>
          </a:p>
        </p:txBody>
      </p:sp>
      <p:grpSp>
        <p:nvGrpSpPr>
          <p:cNvPr id="143" name="Google Shape;143;p6"/>
          <p:cNvGrpSpPr/>
          <p:nvPr/>
        </p:nvGrpSpPr>
        <p:grpSpPr>
          <a:xfrm>
            <a:off x="2402019" y="2122315"/>
            <a:ext cx="7394311" cy="4048469"/>
            <a:chOff x="1332044" y="1415"/>
            <a:chExt cx="7394311" cy="4048469"/>
          </a:xfrm>
        </p:grpSpPr>
        <p:sp>
          <p:nvSpPr>
            <p:cNvPr id="144" name="Google Shape;144;p6"/>
            <p:cNvSpPr/>
            <p:nvPr/>
          </p:nvSpPr>
          <p:spPr>
            <a:xfrm>
              <a:off x="5029199" y="1674336"/>
              <a:ext cx="2024234" cy="7026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5" name="Google Shape;145;p6"/>
            <p:cNvSpPr/>
            <p:nvPr/>
          </p:nvSpPr>
          <p:spPr>
            <a:xfrm>
              <a:off x="3004965" y="1674336"/>
              <a:ext cx="2024234" cy="7026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46" name="Google Shape;146;p6"/>
            <p:cNvSpPr/>
            <p:nvPr/>
          </p:nvSpPr>
          <p:spPr>
            <a:xfrm>
              <a:off x="3356278" y="1415"/>
              <a:ext cx="3345842" cy="16729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3356278" y="1415"/>
              <a:ext cx="3345842" cy="1672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4400"/>
                <a:buFont typeface="Consolas"/>
                <a:buNone/>
              </a:pPr>
              <a:r>
                <a:rPr lang="en-US" sz="4400" b="0" i="0" u="none" strike="noStrike" cap="none">
                  <a:solidFill>
                    <a:srgbClr val="CC00CC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-US" sz="4400" b="0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Role</a:t>
              </a:r>
              <a:endParaRPr sz="4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1332044" y="2376963"/>
              <a:ext cx="3345842" cy="16729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1332044" y="2376963"/>
              <a:ext cx="3345842" cy="1672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4400"/>
                <a:buFont typeface="Consolas"/>
                <a:buNone/>
              </a:pPr>
              <a:r>
                <a:rPr lang="en-US" sz="4400" b="0" i="0" u="none" strike="noStrike" cap="none">
                  <a:solidFill>
                    <a:srgbClr val="CC00CC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-US" sz="4400" b="0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Hero</a:t>
              </a:r>
              <a:endParaRPr sz="4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5380513" y="2376963"/>
              <a:ext cx="3345842" cy="1672921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5380513" y="2376963"/>
              <a:ext cx="3345842" cy="16729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925" tIns="27925" rIns="27925" bIns="279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C00CC"/>
                </a:buClr>
                <a:buSzPts val="4400"/>
                <a:buFont typeface="Consolas"/>
                <a:buNone/>
              </a:pPr>
              <a:r>
                <a:rPr lang="en-US" sz="4400" b="0" i="0" u="none" strike="noStrike" cap="none">
                  <a:solidFill>
                    <a:srgbClr val="CC00CC"/>
                  </a:solidFill>
                  <a:latin typeface="Consolas"/>
                  <a:ea typeface="Consolas"/>
                  <a:cs typeface="Consolas"/>
                  <a:sym typeface="Consolas"/>
                </a:rPr>
                <a:t>class</a:t>
              </a:r>
              <a:r>
                <a:rPr lang="en-US" sz="4400" b="0" i="0" u="none" strike="noStrike" cap="none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 Enemy</a:t>
              </a:r>
              <a:endParaRPr sz="4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endParaRPr>
            </a:p>
          </p:txBody>
        </p:sp>
      </p:grpSp>
      <p:sp>
        <p:nvSpPr>
          <p:cNvPr id="152" name="Google Shape;152;p6"/>
          <p:cNvSpPr/>
          <p:nvPr/>
        </p:nvSpPr>
        <p:spPr>
          <a:xfrm>
            <a:off x="613775" y="1825625"/>
            <a:ext cx="638828" cy="4351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252603" y="1825625"/>
            <a:ext cx="260541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Super Class</a:t>
            </a:r>
            <a:endParaRPr sz="4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4" name="Google Shape;154;p6"/>
          <p:cNvSpPr/>
          <p:nvPr/>
        </p:nvSpPr>
        <p:spPr>
          <a:xfrm rot="10800000">
            <a:off x="11034386" y="1825625"/>
            <a:ext cx="638828" cy="435133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9269260" y="3647350"/>
            <a:ext cx="251668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Subclass</a:t>
            </a:r>
            <a:endParaRPr sz="4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</a:t>
            </a:r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 keyword to call superclass’ constructor or method.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 – FOR EXAMPLE</a:t>
            </a:r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36218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Role(){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"AAA"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500;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20;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6248400" y="2827751"/>
            <a:ext cx="5943600" cy="3349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00CC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Role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(String 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name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Hp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hp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800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2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Atk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800">
                <a:solidFill>
                  <a:srgbClr val="CC9900"/>
                </a:solidFill>
                <a:latin typeface="Consolas"/>
                <a:ea typeface="Consolas"/>
                <a:cs typeface="Consolas"/>
                <a:sym typeface="Consolas"/>
              </a:rPr>
              <a:t> atk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Font typeface="Rockwell"/>
              <a:buNone/>
            </a:pPr>
            <a:r>
              <a:rPr lang="en-US"/>
              <a:t>SUPER – FOR EXAMPLE</a:t>
            </a:r>
            <a:endParaRPr/>
          </a:p>
        </p:txBody>
      </p:sp>
      <p:sp>
        <p:nvSpPr>
          <p:cNvPr id="174" name="Google Shape;174;p9"/>
          <p:cNvSpPr txBox="1">
            <a:spLocks noGrp="1"/>
          </p:cNvSpPr>
          <p:nvPr>
            <p:ph type="body" idx="1"/>
          </p:nvPr>
        </p:nvSpPr>
        <p:spPr>
          <a:xfrm>
            <a:off x="1034249" y="2833353"/>
            <a:ext cx="74544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Hero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Role{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Hero(){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>
                <a:solidFill>
                  <a:srgbClr val="CC00CC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"Happy"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, 255, 255);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1002</Words>
  <Application>Microsoft Macintosh PowerPoint</Application>
  <PresentationFormat>寬螢幕</PresentationFormat>
  <Paragraphs>159</Paragraphs>
  <Slides>24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Microsoft JhengHei</vt:lpstr>
      <vt:lpstr>Noto Sans Symbols</vt:lpstr>
      <vt:lpstr>Arial</vt:lpstr>
      <vt:lpstr>Calibri</vt:lpstr>
      <vt:lpstr>Consolas</vt:lpstr>
      <vt:lpstr>Rockwell</vt:lpstr>
      <vt:lpstr>木刻字型</vt:lpstr>
      <vt:lpstr>計算機實習 05</vt:lpstr>
      <vt:lpstr>WHAT IS INHERITANCE (繼承)?</vt:lpstr>
      <vt:lpstr>HOW TO USE INHERITANCE? </vt:lpstr>
      <vt:lpstr>FOR EXAMPLE – BEFORE INHERITANCE </vt:lpstr>
      <vt:lpstr>FOR EXAMPLE – AFTER INHERITANCE </vt:lpstr>
      <vt:lpstr>SUPER CLASS AND SUB CLASS</vt:lpstr>
      <vt:lpstr>SUPER</vt:lpstr>
      <vt:lpstr>SUPER – FOR EXAMPLE</vt:lpstr>
      <vt:lpstr>SUPER – FOR EXAMPLE</vt:lpstr>
      <vt:lpstr>SUPER</vt:lpstr>
      <vt:lpstr>PowerPoint 簡報</vt:lpstr>
      <vt:lpstr>PRACTICE 06-BATTLE WITH INHERITANCE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繳交規範</vt:lpstr>
      <vt:lpstr>繳交內容：</vt:lpstr>
      <vt:lpstr>繳交格式</vt:lpstr>
      <vt:lpstr>繳交格式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計算機實習 05</dc:title>
  <dc:creator>wayne</dc:creator>
  <cp:lastModifiedBy>丁婉芩</cp:lastModifiedBy>
  <cp:revision>2</cp:revision>
  <dcterms:created xsi:type="dcterms:W3CDTF">2019-04-18T09:24:41Z</dcterms:created>
  <dcterms:modified xsi:type="dcterms:W3CDTF">2022-03-18T17:14:37Z</dcterms:modified>
</cp:coreProperties>
</file>