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16C9128-30BB-43F4-ABDF-C0E78DD9B867}" styleName="Table_0">
    <a:wholeTbl>
      <a:tcTxStyle>
        <a:schemeClr val="dk1"/>
        <a:latin typeface="Rockwell"/>
        <a:ea typeface="Rockwell"/>
        <a:cs typeface="Rockwell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Style>
        <a:tcBdr/>
        <a:fill>
          <a:solidFill>
            <a:srgbClr val="EFCE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FCECA"/>
          </a:solidFill>
        </a:fill>
      </a:tcStyle>
    </a:band1V>
    <a:band2V>
      <a:tcStyle>
        <a:tcBdr/>
      </a:tcStyle>
    </a:band2V>
    <a:lastCol>
      <a:tcTxStyle b="on">
        <a:schemeClr val="lt1"/>
        <a:latin typeface="Rockwell"/>
        <a:ea typeface="Rockwell"/>
        <a:cs typeface="Rockwell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  <a:latin typeface="Rockwell"/>
        <a:ea typeface="Rockwell"/>
        <a:cs typeface="Rockwell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  <a:latin typeface="Rockwell"/>
        <a:ea typeface="Rockwell"/>
        <a:cs typeface="Rockwell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  <a:latin typeface="Rockwell"/>
        <a:ea typeface="Rockwell"/>
        <a:cs typeface="Rockwell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8ddb0ad9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3" name="Google Shape;163;g1238ddb0ad9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8ddb0ad9_0_1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g1238ddb0ad9_0_1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38ddb0ad9_0_19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g1238ddb0ad9_0_19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8ddb0ad9_0_40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g1238ddb0ad9_0_40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38ddb0ad9_0_50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g1238ddb0ad9_0_50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38ddb0ad9_0_60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g1238ddb0ad9_0_60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38ddb0ad9_0_80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8" name="Google Shape;228;g1238ddb0ad9_0_80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3688492"/>
            <a:ext cx="9144000" cy="14550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25346" y="918972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  <a:defRPr sz="6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body" idx="1"/>
          </p:nvPr>
        </p:nvSpPr>
        <p:spPr>
          <a:xfrm>
            <a:off x="1624331" y="3765042"/>
            <a:ext cx="6789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9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dt" idx="10"/>
          </p:nvPr>
        </p:nvSpPr>
        <p:spPr>
          <a:xfrm>
            <a:off x="6445250" y="4704588"/>
            <a:ext cx="19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type="ftr" idx="11"/>
          </p:nvPr>
        </p:nvSpPr>
        <p:spPr>
          <a:xfrm>
            <a:off x="1637031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56" name="Google Shape;56;p13"/>
          <p:cNvGrpSpPr/>
          <p:nvPr/>
        </p:nvGrpSpPr>
        <p:grpSpPr>
          <a:xfrm>
            <a:off x="673049" y="1744386"/>
            <a:ext cx="810675" cy="810675"/>
            <a:chOff x="9685338" y="4460675"/>
            <a:chExt cx="1080900" cy="1080900"/>
          </a:xfrm>
        </p:grpSpPr>
        <p:sp>
          <p:nvSpPr>
            <p:cNvPr id="57" name="Google Shape;57;p13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/>
              <a:tile tx="0" ty="0" sx="84997" sy="84997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" name="Google Shape;59;p13"/>
          <p:cNvSpPr txBox="1"/>
          <p:nvPr>
            <p:ph type="sldNum" idx="12"/>
          </p:nvPr>
        </p:nvSpPr>
        <p:spPr>
          <a:xfrm>
            <a:off x="632776" y="1879600"/>
            <a:ext cx="8913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標題及物件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4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章節標題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3688492"/>
            <a:ext cx="9144000" cy="14550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1625346" y="918972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type="body" idx="1"/>
          </p:nvPr>
        </p:nvSpPr>
        <p:spPr>
          <a:xfrm>
            <a:off x="1624331" y="3765042"/>
            <a:ext cx="6789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9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type="dt" idx="10"/>
          </p:nvPr>
        </p:nvSpPr>
        <p:spPr>
          <a:xfrm>
            <a:off x="6445250" y="4704588"/>
            <a:ext cx="19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type="ftr" idx="11"/>
          </p:nvPr>
        </p:nvSpPr>
        <p:spPr>
          <a:xfrm>
            <a:off x="1637031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81" name="Google Shape;81;p16"/>
          <p:cNvGrpSpPr/>
          <p:nvPr/>
        </p:nvGrpSpPr>
        <p:grpSpPr>
          <a:xfrm>
            <a:off x="673049" y="1744386"/>
            <a:ext cx="810675" cy="810675"/>
            <a:chOff x="9685338" y="4460675"/>
            <a:chExt cx="1080900" cy="1080900"/>
          </a:xfrm>
        </p:grpSpPr>
        <p:sp>
          <p:nvSpPr>
            <p:cNvPr id="82" name="Google Shape;82;p16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/>
              <a:tile tx="0" ty="0" sx="84997" sy="84997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16"/>
          <p:cNvSpPr txBox="1"/>
          <p:nvPr>
            <p:ph type="sldNum" idx="12"/>
          </p:nvPr>
        </p:nvSpPr>
        <p:spPr>
          <a:xfrm>
            <a:off x="632776" y="1879600"/>
            <a:ext cx="8913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標題及物件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body" idx="1"/>
          </p:nvPr>
        </p:nvSpPr>
        <p:spPr>
          <a:xfrm>
            <a:off x="802386" y="1591056"/>
            <a:ext cx="75438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標題投影片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690625" y="1010209"/>
            <a:ext cx="7667400" cy="606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2" sy="89002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8"/>
          <p:cNvSpPr/>
          <p:nvPr/>
        </p:nvSpPr>
        <p:spPr>
          <a:xfrm>
            <a:off x="690625" y="3224772"/>
            <a:ext cx="7667400" cy="606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2" sy="89002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8"/>
          <p:cNvSpPr/>
          <p:nvPr/>
        </p:nvSpPr>
        <p:spPr>
          <a:xfrm>
            <a:off x="690625" y="1113584"/>
            <a:ext cx="7667400" cy="20574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" name="Google Shape;95;p18"/>
          <p:cNvGrpSpPr/>
          <p:nvPr/>
        </p:nvGrpSpPr>
        <p:grpSpPr>
          <a:xfrm>
            <a:off x="7236911" y="3051692"/>
            <a:ext cx="810675" cy="810675"/>
            <a:chOff x="9685338" y="4460675"/>
            <a:chExt cx="1080900" cy="1080900"/>
          </a:xfrm>
        </p:grpSpPr>
        <p:sp>
          <p:nvSpPr>
            <p:cNvPr id="96" name="Google Shape;96;p18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/>
              <a:tile tx="0" ty="0" sx="84997" sy="84997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" name="Google Shape;98;p18"/>
          <p:cNvSpPr txBox="1"/>
          <p:nvPr>
            <p:ph type="ctrTitle"/>
          </p:nvPr>
        </p:nvSpPr>
        <p:spPr>
          <a:xfrm>
            <a:off x="788670" y="1074167"/>
            <a:ext cx="7475100" cy="22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None/>
              <a:defRPr sz="7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type="subTitle" idx="1"/>
          </p:nvPr>
        </p:nvSpPr>
        <p:spPr>
          <a:xfrm>
            <a:off x="802386" y="3291840"/>
            <a:ext cx="59184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300"/>
              <a:buNone/>
              <a:defRPr sz="1500"/>
            </a:lvl9pPr>
          </a:lstStyle>
          <a:p/>
        </p:txBody>
      </p:sp>
      <p:sp>
        <p:nvSpPr>
          <p:cNvPr id="100" name="Google Shape;100;p18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type="sldNum" idx="12"/>
          </p:nvPr>
        </p:nvSpPr>
        <p:spPr>
          <a:xfrm>
            <a:off x="7194550" y="3217000"/>
            <a:ext cx="895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21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兩項物件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type="body" idx="1"/>
          </p:nvPr>
        </p:nvSpPr>
        <p:spPr>
          <a:xfrm>
            <a:off x="802386" y="1645920"/>
            <a:ext cx="35664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type="body" idx="2"/>
          </p:nvPr>
        </p:nvSpPr>
        <p:spPr>
          <a:xfrm>
            <a:off x="4773168" y="1645920"/>
            <a:ext cx="35664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對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type="body" idx="1"/>
          </p:nvPr>
        </p:nvSpPr>
        <p:spPr>
          <a:xfrm>
            <a:off x="800100" y="1536192"/>
            <a:ext cx="3566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 b="1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None/>
              <a:defRPr sz="1200" b="1"/>
            </a:lvl9pPr>
          </a:lstStyle>
          <a:p/>
        </p:txBody>
      </p:sp>
      <p:sp>
        <p:nvSpPr>
          <p:cNvPr id="113" name="Google Shape;113;p20"/>
          <p:cNvSpPr txBox="1"/>
          <p:nvPr>
            <p:ph type="body" idx="2"/>
          </p:nvPr>
        </p:nvSpPr>
        <p:spPr>
          <a:xfrm>
            <a:off x="802386" y="2057400"/>
            <a:ext cx="35664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type="body" idx="3"/>
          </p:nvPr>
        </p:nvSpPr>
        <p:spPr>
          <a:xfrm>
            <a:off x="4773168" y="1536192"/>
            <a:ext cx="3566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 b="1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None/>
              <a:defRPr sz="1200" b="1"/>
            </a:lvl9pPr>
          </a:lstStyle>
          <a:p/>
        </p:txBody>
      </p:sp>
      <p:sp>
        <p:nvSpPr>
          <p:cNvPr id="115" name="Google Shape;115;p20"/>
          <p:cNvSpPr txBox="1"/>
          <p:nvPr>
            <p:ph type="body" idx="4"/>
          </p:nvPr>
        </p:nvSpPr>
        <p:spPr>
          <a:xfrm>
            <a:off x="4773168" y="2057400"/>
            <a:ext cx="35664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116" name="Google Shape;116;p20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只有標題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含標題的內容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6227805" y="0"/>
            <a:ext cx="2916300" cy="51435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6412230" y="514350"/>
            <a:ext cx="24003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kwell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type="body" idx="1"/>
          </p:nvPr>
        </p:nvSpPr>
        <p:spPr>
          <a:xfrm>
            <a:off x="628650" y="514350"/>
            <a:ext cx="5033700" cy="3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1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132" name="Google Shape;132;p23"/>
          <p:cNvSpPr txBox="1"/>
          <p:nvPr>
            <p:ph type="body" idx="2"/>
          </p:nvPr>
        </p:nvSpPr>
        <p:spPr>
          <a:xfrm>
            <a:off x="6412230" y="1817370"/>
            <a:ext cx="24003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33" name="Google Shape;133;p23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5" name="Google Shape;135;p23"/>
          <p:cNvGrpSpPr/>
          <p:nvPr/>
        </p:nvGrpSpPr>
        <p:grpSpPr>
          <a:xfrm>
            <a:off x="8551294" y="4672261"/>
            <a:ext cx="342938" cy="342938"/>
            <a:chOff x="11361456" y="6195813"/>
            <a:chExt cx="548700" cy="548700"/>
          </a:xfrm>
        </p:grpSpPr>
        <p:sp>
          <p:nvSpPr>
            <p:cNvPr id="136" name="Google Shape;136;p23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/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8" name="Google Shape;138;p23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含標題的圖片">
  <p:cSld name="PICTURE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6227805" y="0"/>
            <a:ext cx="2916300" cy="51435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6412230" y="514350"/>
            <a:ext cx="24003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kwell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/>
          <p:nvPr>
            <p:ph type="pic" idx="2"/>
          </p:nvPr>
        </p:nvSpPr>
        <p:spPr>
          <a:xfrm>
            <a:off x="0" y="0"/>
            <a:ext cx="6227700" cy="51435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type="body" idx="1"/>
          </p:nvPr>
        </p:nvSpPr>
        <p:spPr>
          <a:xfrm>
            <a:off x="6412230" y="1817370"/>
            <a:ext cx="24003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44" name="Google Shape;144;p24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45" name="Google Shape;145;p24"/>
          <p:cNvGrpSpPr/>
          <p:nvPr/>
        </p:nvGrpSpPr>
        <p:grpSpPr>
          <a:xfrm>
            <a:off x="8551294" y="4672261"/>
            <a:ext cx="342938" cy="342938"/>
            <a:chOff x="11361456" y="6195813"/>
            <a:chExt cx="548700" cy="548700"/>
          </a:xfrm>
        </p:grpSpPr>
        <p:sp>
          <p:nvSpPr>
            <p:cNvPr id="146" name="Google Shape;146;p24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/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8" name="Google Shape;148;p24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標題及直排文字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type="body" idx="1"/>
          </p:nvPr>
        </p:nvSpPr>
        <p:spPr>
          <a:xfrm rot="5400000">
            <a:off x="3055236" y="-661794"/>
            <a:ext cx="30381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直排標題及文字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 rot="5400000">
            <a:off x="5386350" y="1557300"/>
            <a:ext cx="42291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type="body" idx="1"/>
          </p:nvPr>
        </p:nvSpPr>
        <p:spPr>
          <a:xfrm rot="5400000">
            <a:off x="1500225" y="-300000"/>
            <a:ext cx="4229100" cy="5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  <a:defRPr sz="41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802386" y="1591056"/>
            <a:ext cx="75438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1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type="dt" idx="10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type="ftr" idx="11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8551294" y="4672261"/>
            <a:ext cx="342938" cy="342938"/>
            <a:chOff x="11361456" y="6195813"/>
            <a:chExt cx="548700" cy="548700"/>
          </a:xfrm>
        </p:grpSpPr>
        <p:sp>
          <p:nvSpPr>
            <p:cNvPr id="72" name="Google Shape;72;p15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2"/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" name="Google Shape;74;p15"/>
          <p:cNvSpPr txBox="1"/>
          <p:nvPr>
            <p:ph type="sldNum" idx="12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625346" y="918972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練習</a:t>
            </a:r>
            <a:r>
              <a:rPr lang="zh-TW"/>
              <a:t>06</a:t>
            </a:r>
            <a:endParaRPr 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微軟正黑體" panose="020B0604030504040204" charset="-120"/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練習06-書櫃</a:t>
            </a:r>
            <a:endParaRPr 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171" name="Google Shape;171;p28"/>
          <p:cNvSpPr txBox="1"/>
          <p:nvPr>
            <p:ph type="body" idx="1"/>
          </p:nvPr>
        </p:nvSpPr>
        <p:spPr>
          <a:xfrm>
            <a:off x="802385" y="1268016"/>
            <a:ext cx="7875600" cy="3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說明：圖書館管理人員整理書櫃，其工作內容包含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1. 放書本至特定位置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2. 取出特定位置的書本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Input：輸入一行資訊，每行中的</a:t>
            </a:r>
            <a:endParaRPr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第一個數值表示工作內容(</a:t>
            </a:r>
            <a:r>
              <a:rPr lang="zh-TW" sz="15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1</a:t>
            </a:r>
            <a:r>
              <a:rPr lang="zh-TW" sz="15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為放書本 </a:t>
            </a:r>
            <a:r>
              <a:rPr lang="zh-TW" sz="15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2</a:t>
            </a:r>
            <a:r>
              <a:rPr lang="zh-TW" sz="15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為取書本)。</a:t>
            </a:r>
            <a:endParaRPr sz="15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第二個數值表示取/放的位置為何。</a:t>
            </a:r>
            <a:endParaRPr sz="15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第三個值為書本名稱。 </a:t>
            </a:r>
            <a:r>
              <a:rPr lang="zh-TW" sz="15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(工作內容為1才有第三個值)</a:t>
            </a:r>
            <a:endParaRPr lang="zh-TW" sz="15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二/三個值之間以半形空白隔開</a:t>
            </a:r>
            <a:r>
              <a:rPr lang="zh-TW" sz="15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。</a:t>
            </a:r>
            <a:endParaRPr sz="15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若輸入資訊為</a:t>
            </a:r>
            <a:r>
              <a:rPr lang="zh-TW" sz="15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exit，</a:t>
            </a:r>
            <a:r>
              <a:rPr lang="zh-TW" sz="15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則中止取/放書本</a:t>
            </a:r>
            <a:endParaRPr sz="15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520700" lvl="1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Output：中止後依序輸出目前書架上所有的書本名稱</a:t>
            </a:r>
            <a:endParaRPr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298939" y="1450731"/>
            <a:ext cx="1671900" cy="718800"/>
          </a:xfrm>
          <a:prstGeom prst="rect">
            <a:avLst/>
          </a:prstGeom>
          <a:solidFill>
            <a:srgbClr val="C55A11"/>
          </a:solidFill>
          <a:ln w="762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5219619" y="722701"/>
            <a:ext cx="10287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2 world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放書本至第二個位置</a:t>
            </a:r>
            <a:endParaRPr sz="1100"/>
          </a:p>
        </p:txBody>
      </p:sp>
      <p:sp>
        <p:nvSpPr>
          <p:cNvPr id="178" name="Google Shape;178;p29"/>
          <p:cNvSpPr/>
          <p:nvPr/>
        </p:nvSpPr>
        <p:spPr>
          <a:xfrm>
            <a:off x="2269344" y="1688859"/>
            <a:ext cx="672300" cy="1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637325" y="1156188"/>
            <a:ext cx="1107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我是書櫃</a:t>
            </a:r>
            <a:endParaRPr sz="1100"/>
          </a:p>
        </p:txBody>
      </p:sp>
      <p:grpSp>
        <p:nvGrpSpPr>
          <p:cNvPr id="180" name="Google Shape;180;p29"/>
          <p:cNvGrpSpPr/>
          <p:nvPr/>
        </p:nvGrpSpPr>
        <p:grpSpPr>
          <a:xfrm>
            <a:off x="3350472" y="1415198"/>
            <a:ext cx="1722511" cy="718875"/>
            <a:chOff x="5240214" y="1934308"/>
            <a:chExt cx="2822400" cy="958500"/>
          </a:xfrm>
        </p:grpSpPr>
        <p:sp>
          <p:nvSpPr>
            <p:cNvPr id="181" name="Google Shape;181;p29"/>
            <p:cNvSpPr/>
            <p:nvPr/>
          </p:nvSpPr>
          <p:spPr>
            <a:xfrm>
              <a:off x="5240214" y="1934308"/>
              <a:ext cx="2822400" cy="958500"/>
            </a:xfrm>
            <a:prstGeom prst="rect">
              <a:avLst/>
            </a:prstGeom>
            <a:solidFill>
              <a:srgbClr val="C55A11"/>
            </a:solidFill>
            <a:ln w="762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 rot="5400000">
              <a:off x="4998486" y="2196598"/>
              <a:ext cx="943500" cy="448500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hello</a:t>
              </a:r>
              <a:endParaRPr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3" name="Google Shape;183;p29"/>
          <p:cNvSpPr/>
          <p:nvPr/>
        </p:nvSpPr>
        <p:spPr>
          <a:xfrm>
            <a:off x="5457107" y="1671226"/>
            <a:ext cx="612900" cy="1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2222254" y="791074"/>
            <a:ext cx="10287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1 hello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放書本至第一個位置</a:t>
            </a:r>
            <a:endParaRPr sz="1100"/>
          </a:p>
        </p:txBody>
      </p:sp>
      <p:grpSp>
        <p:nvGrpSpPr>
          <p:cNvPr id="185" name="Google Shape;185;p29"/>
          <p:cNvGrpSpPr/>
          <p:nvPr/>
        </p:nvGrpSpPr>
        <p:grpSpPr>
          <a:xfrm>
            <a:off x="6453479" y="1392019"/>
            <a:ext cx="1722652" cy="718875"/>
            <a:chOff x="8604639" y="1856025"/>
            <a:chExt cx="2296869" cy="958500"/>
          </a:xfrm>
        </p:grpSpPr>
        <p:grpSp>
          <p:nvGrpSpPr>
            <p:cNvPr id="186" name="Google Shape;186;p29"/>
            <p:cNvGrpSpPr/>
            <p:nvPr/>
          </p:nvGrpSpPr>
          <p:grpSpPr>
            <a:xfrm>
              <a:off x="8604639" y="1856025"/>
              <a:ext cx="2296869" cy="958500"/>
              <a:chOff x="5240214" y="1934308"/>
              <a:chExt cx="2822400" cy="958500"/>
            </a:xfrm>
          </p:grpSpPr>
          <p:sp>
            <p:nvSpPr>
              <p:cNvPr id="187" name="Google Shape;187;p29"/>
              <p:cNvSpPr/>
              <p:nvPr/>
            </p:nvSpPr>
            <p:spPr>
              <a:xfrm>
                <a:off x="5240214" y="1934308"/>
                <a:ext cx="2822400" cy="958500"/>
              </a:xfrm>
              <a:prstGeom prst="rect">
                <a:avLst/>
              </a:prstGeom>
              <a:solidFill>
                <a:srgbClr val="C55A11"/>
              </a:solidFill>
              <a:ln w="762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 rot="5400000">
                <a:off x="4998486" y="2196598"/>
                <a:ext cx="943500" cy="448500"/>
              </a:xfrm>
              <a:prstGeom prst="rect">
                <a:avLst/>
              </a:prstGeom>
              <a:solidFill>
                <a:srgbClr val="00B050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hello</a:t>
                </a:r>
                <a:endParaRPr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89" name="Google Shape;189;p29"/>
            <p:cNvSpPr/>
            <p:nvPr/>
          </p:nvSpPr>
          <p:spPr>
            <a:xfrm rot="5400000">
              <a:off x="8685339" y="2160165"/>
              <a:ext cx="943500" cy="36480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world</a:t>
              </a:r>
              <a:endParaRPr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0" name="Google Shape;190;p29"/>
          <p:cNvSpPr/>
          <p:nvPr/>
        </p:nvSpPr>
        <p:spPr>
          <a:xfrm rot="5400000">
            <a:off x="7204255" y="2709434"/>
            <a:ext cx="499200" cy="1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8017195" y="2241136"/>
            <a:ext cx="10287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1 java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放書本至第一個位置</a:t>
            </a:r>
            <a:endParaRPr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(其他書本被擠至後面)</a:t>
            </a:r>
            <a:endParaRPr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2" name="Google Shape;192;p29"/>
          <p:cNvGrpSpPr/>
          <p:nvPr/>
        </p:nvGrpSpPr>
        <p:grpSpPr>
          <a:xfrm>
            <a:off x="6538317" y="3527223"/>
            <a:ext cx="1722652" cy="718875"/>
            <a:chOff x="8717756" y="4229772"/>
            <a:chExt cx="2296869" cy="958500"/>
          </a:xfrm>
        </p:grpSpPr>
        <p:grpSp>
          <p:nvGrpSpPr>
            <p:cNvPr id="193" name="Google Shape;193;p29"/>
            <p:cNvGrpSpPr/>
            <p:nvPr/>
          </p:nvGrpSpPr>
          <p:grpSpPr>
            <a:xfrm>
              <a:off x="8717756" y="4229772"/>
              <a:ext cx="2296869" cy="958500"/>
              <a:chOff x="8604639" y="1856025"/>
              <a:chExt cx="2296869" cy="958500"/>
            </a:xfrm>
          </p:grpSpPr>
          <p:grpSp>
            <p:nvGrpSpPr>
              <p:cNvPr id="194" name="Google Shape;194;p29"/>
              <p:cNvGrpSpPr/>
              <p:nvPr/>
            </p:nvGrpSpPr>
            <p:grpSpPr>
              <a:xfrm>
                <a:off x="8604639" y="1856025"/>
                <a:ext cx="2296869" cy="958500"/>
                <a:chOff x="5240214" y="1934308"/>
                <a:chExt cx="2822400" cy="958500"/>
              </a:xfrm>
            </p:grpSpPr>
            <p:sp>
              <p:nvSpPr>
                <p:cNvPr id="195" name="Google Shape;195;p29"/>
                <p:cNvSpPr/>
                <p:nvPr/>
              </p:nvSpPr>
              <p:spPr>
                <a:xfrm>
                  <a:off x="5240214" y="1934308"/>
                  <a:ext cx="2822400" cy="958500"/>
                </a:xfrm>
                <a:prstGeom prst="rect">
                  <a:avLst/>
                </a:prstGeom>
                <a:solidFill>
                  <a:srgbClr val="C55A11"/>
                </a:solidFill>
                <a:ln w="762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 rot="5400000">
                  <a:off x="5503210" y="2196598"/>
                  <a:ext cx="943500" cy="448500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400">
                      <a:solidFill>
                        <a:schemeClr val="lt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hello</a:t>
                  </a:r>
                  <a:endParaRPr sz="14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197" name="Google Shape;197;p29"/>
              <p:cNvSpPr/>
              <p:nvPr/>
            </p:nvSpPr>
            <p:spPr>
              <a:xfrm rot="5400000">
                <a:off x="9099164" y="2160165"/>
                <a:ext cx="943500" cy="364800"/>
              </a:xfrm>
              <a:prstGeom prst="rect">
                <a:avLst/>
              </a:prstGeom>
              <a:solidFill>
                <a:srgbClr val="FF0000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world</a:t>
                </a:r>
                <a:endParaRPr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98" name="Google Shape;198;p29"/>
            <p:cNvSpPr/>
            <p:nvPr/>
          </p:nvSpPr>
          <p:spPr>
            <a:xfrm rot="5400000">
              <a:off x="8476293" y="4533912"/>
              <a:ext cx="943500" cy="3648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java</a:t>
              </a:r>
              <a:endParaRPr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9" name="Google Shape;199;p29"/>
          <p:cNvSpPr/>
          <p:nvPr/>
        </p:nvSpPr>
        <p:spPr>
          <a:xfrm rot="10800000">
            <a:off x="5653655" y="3806280"/>
            <a:ext cx="498900" cy="1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5342096" y="2270956"/>
            <a:ext cx="10287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2 1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取走第一本書</a:t>
            </a:r>
            <a:endParaRPr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(其他書本向前遞補)</a:t>
            </a:r>
            <a:endParaRPr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01" name="Google Shape;201;p29"/>
          <p:cNvGrpSpPr/>
          <p:nvPr/>
        </p:nvGrpSpPr>
        <p:grpSpPr>
          <a:xfrm>
            <a:off x="3452671" y="3447044"/>
            <a:ext cx="1722652" cy="718875"/>
            <a:chOff x="8604639" y="1856025"/>
            <a:chExt cx="2296869" cy="958500"/>
          </a:xfrm>
        </p:grpSpPr>
        <p:grpSp>
          <p:nvGrpSpPr>
            <p:cNvPr id="202" name="Google Shape;202;p29"/>
            <p:cNvGrpSpPr/>
            <p:nvPr/>
          </p:nvGrpSpPr>
          <p:grpSpPr>
            <a:xfrm>
              <a:off x="8604639" y="1856025"/>
              <a:ext cx="2296869" cy="958500"/>
              <a:chOff x="5240214" y="1934308"/>
              <a:chExt cx="2822400" cy="958500"/>
            </a:xfrm>
          </p:grpSpPr>
          <p:sp>
            <p:nvSpPr>
              <p:cNvPr id="203" name="Google Shape;203;p29"/>
              <p:cNvSpPr/>
              <p:nvPr/>
            </p:nvSpPr>
            <p:spPr>
              <a:xfrm>
                <a:off x="5240214" y="1934308"/>
                <a:ext cx="2822400" cy="958500"/>
              </a:xfrm>
              <a:prstGeom prst="rect">
                <a:avLst/>
              </a:prstGeom>
              <a:solidFill>
                <a:srgbClr val="C55A11"/>
              </a:solidFill>
              <a:ln w="762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 rot="5400000">
                <a:off x="4998486" y="2196598"/>
                <a:ext cx="943500" cy="448500"/>
              </a:xfrm>
              <a:prstGeom prst="rect">
                <a:avLst/>
              </a:prstGeom>
              <a:solidFill>
                <a:srgbClr val="00B050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hello</a:t>
                </a:r>
                <a:endParaRPr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05" name="Google Shape;205;p29"/>
            <p:cNvSpPr/>
            <p:nvPr/>
          </p:nvSpPr>
          <p:spPr>
            <a:xfrm rot="5400000">
              <a:off x="8685339" y="2160165"/>
              <a:ext cx="943500" cy="36480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world</a:t>
              </a:r>
              <a:endParaRPr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6" name="Google Shape;206;p29"/>
          <p:cNvSpPr txBox="1"/>
          <p:nvPr/>
        </p:nvSpPr>
        <p:spPr>
          <a:xfrm>
            <a:off x="378300" y="4386900"/>
            <a:ext cx="310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❖"/>
            </a:pPr>
            <a:r>
              <a:rPr lang="zh-TW" b="1">
                <a:solidFill>
                  <a:srgbClr val="FF0000"/>
                </a:solidFill>
              </a:rPr>
              <a:t>書櫃裡的書不會超過十本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微軟正黑體" panose="020B0604030504040204" charset="-120"/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練習06</a:t>
            </a:r>
            <a:endParaRPr 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212" name="Google Shape;212;p30"/>
          <p:cNvGraphicFramePr/>
          <p:nvPr/>
        </p:nvGraphicFramePr>
        <p:xfrm>
          <a:off x="855140" y="12939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{A16C9128-30BB-43F4-ABDF-C0E78DD9B867}</a:tableStyleId>
              </a:tblPr>
              <a:tblGrid>
                <a:gridCol w="3771900"/>
                <a:gridCol w="3771900"/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/>
                        <a:t>input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Output</a:t>
                      </a:r>
                      <a:endParaRPr sz="1400"/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 1 hello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 2 world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 1 java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2 1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exit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[hello, world]</a:t>
                      </a:r>
                      <a:endParaRPr sz="1400"/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 1 abc</a:t>
                      </a:r>
                      <a:endParaRPr sz="14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 1 def</a:t>
                      </a:r>
                      <a:endParaRPr sz="14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2 1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 2 ghi</a:t>
                      </a:r>
                      <a:endParaRPr sz="14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 3 jkl</a:t>
                      </a:r>
                      <a:endParaRPr sz="14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2 2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exit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[abc, jkl]</a:t>
                      </a:r>
                      <a:endParaRPr sz="1400"/>
                    </a:p>
                  </a:txBody>
                  <a:tcPr marL="68600" marR="68600" marT="34300" marB="343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01790" y="272605"/>
            <a:ext cx="56580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微軟正黑體" panose="020B0604030504040204" charset="-120"/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練習06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65811" y="1848994"/>
            <a:ext cx="1496939" cy="209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6213" y="1848994"/>
            <a:ext cx="2145421" cy="1617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01790" y="272605"/>
            <a:ext cx="56580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lang="zh-TW"/>
              <a:t>HINT</a:t>
            </a:r>
            <a:endParaRPr lang="zh-TW"/>
          </a:p>
        </p:txBody>
      </p:sp>
      <p:sp>
        <p:nvSpPr>
          <p:cNvPr id="225" name="Google Shape;225;p32"/>
          <p:cNvSpPr txBox="1"/>
          <p:nvPr>
            <p:ph type="body" idx="1"/>
          </p:nvPr>
        </p:nvSpPr>
        <p:spPr>
          <a:xfrm>
            <a:off x="628650" y="1369218"/>
            <a:ext cx="7886700" cy="3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47500" lnSpcReduction="20000"/>
          </a:bodyPr>
          <a:lstStyle/>
          <a:p>
            <a:pPr marL="13970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7000"/>
              <a:buChar char="▪"/>
            </a:pPr>
            <a:r>
              <a:rPr lang="zh-TW"/>
              <a:t>字串的判別請用  </a:t>
            </a:r>
            <a:r>
              <a:rPr lang="zh-TW">
                <a:solidFill>
                  <a:srgbClr val="FF0000"/>
                </a:solidFill>
              </a:rPr>
              <a:t>.equals()  非  ==</a:t>
            </a:r>
            <a:endParaRPr lang="zh-TW">
              <a:solidFill>
                <a:srgbClr val="FF0000"/>
              </a:solidFill>
            </a:endParaRPr>
          </a:p>
          <a:p>
            <a:pPr marL="139700" lvl="0" indent="-63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87000"/>
              <a:buNone/>
            </a:pPr>
          </a:p>
          <a:p>
            <a:pPr marL="139700" lvl="0" indent="-10287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87000"/>
              <a:buChar char="▪"/>
            </a:pPr>
            <a:r>
              <a:rPr lang="zh-TW"/>
              <a:t>字串分割</a:t>
            </a:r>
            <a:endParaRPr lang="zh-TW"/>
          </a:p>
          <a:p>
            <a:pPr marL="342900" lvl="1" indent="-11620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82000"/>
              <a:buChar char="▪"/>
            </a:pP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 </a:t>
            </a:r>
            <a:r>
              <a:rPr lang="zh-TW" sz="1100">
                <a:solidFill>
                  <a:srgbClr val="CC66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“1 1 hello”;</a:t>
            </a:r>
            <a:endParaRPr lang="zh-TW" sz="11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lvl="1" indent="-1162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2000"/>
              <a:buChar char="▪"/>
            </a:pP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 </a:t>
            </a:r>
            <a:r>
              <a:rPr lang="zh-TW" sz="1100">
                <a:solidFill>
                  <a:srgbClr val="CC66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str_arr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= </a:t>
            </a:r>
            <a:r>
              <a:rPr lang="zh-TW" sz="1100">
                <a:solidFill>
                  <a:srgbClr val="CC66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.split(" ");</a:t>
            </a:r>
            <a:endParaRPr lang="zh-TW" sz="11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lvl="1" indent="-1162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2000"/>
              <a:buChar char="▪"/>
            </a:pPr>
            <a:r>
              <a:rPr lang="zh-TW" sz="1100">
                <a:solidFill>
                  <a:srgbClr val="CC66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str_arr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[0] : “1”; </a:t>
            </a:r>
            <a:r>
              <a:rPr lang="zh-TW" sz="1100">
                <a:solidFill>
                  <a:srgbClr val="CC66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str_arr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[1] : “1”; </a:t>
            </a:r>
            <a:r>
              <a:rPr lang="zh-TW" sz="1100">
                <a:solidFill>
                  <a:srgbClr val="CC66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str_arr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[2] : “hello”;</a:t>
            </a:r>
            <a:endParaRPr lang="zh-TW" sz="11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39700" lvl="0" indent="-635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87000"/>
              <a:buNone/>
            </a:pPr>
          </a:p>
          <a:p>
            <a:pPr marL="139700" lvl="0" indent="-10287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87000"/>
              <a:buChar char="▪"/>
            </a:pPr>
            <a:r>
              <a:rPr lang="zh-TW"/>
              <a:t>字串轉數字</a:t>
            </a:r>
            <a:endParaRPr lang="zh-TW"/>
          </a:p>
          <a:p>
            <a:pPr marL="342900" lvl="1" indent="-11620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82000"/>
              <a:buChar char="▪"/>
            </a:pP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 </a:t>
            </a:r>
            <a:r>
              <a:rPr lang="zh-TW" sz="1100">
                <a:solidFill>
                  <a:srgbClr val="CC66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“1”;</a:t>
            </a:r>
            <a:endParaRPr lang="zh-TW" sz="11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lvl="1" indent="-1162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2000"/>
              <a:buChar char="▪"/>
            </a:pP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zh-TW" sz="1100">
                <a:solidFill>
                  <a:srgbClr val="CC66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num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Integer.parseInt(str);</a:t>
            </a:r>
            <a:endParaRPr lang="zh-TW" sz="11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lvl="1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2000"/>
              <a:buNone/>
            </a:pPr>
            <a:endParaRPr sz="11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39700" lvl="0" indent="-10287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87000"/>
              <a:buChar char="▪"/>
            </a:pPr>
            <a:r>
              <a:rPr lang="zh-TW"/>
              <a:t>ArrayList輸出內容</a:t>
            </a:r>
            <a:endParaRPr lang="zh-TW"/>
          </a:p>
          <a:p>
            <a:pPr marL="342900" lvl="1" indent="-11620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82000"/>
              <a:buChar char="▪"/>
            </a:pP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</a:t>
            </a:r>
            <a:r>
              <a:rPr lang="zh-TW" sz="1100" i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.println(</a:t>
            </a:r>
            <a:r>
              <a:rPr lang="zh-TW" sz="1100">
                <a:solidFill>
                  <a:srgbClr val="CC66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arrList</a:t>
            </a:r>
            <a:r>
              <a:rPr lang="zh-TW" sz="11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lang="zh-TW" sz="11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39700" lvl="0" indent="-10287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87000"/>
              <a:buChar char="▪"/>
            </a:pPr>
            <a:r>
              <a:rPr lang="zh-TW">
                <a:solidFill>
                  <a:srgbClr val="FF0000"/>
                </a:solidFill>
              </a:rPr>
              <a:t>ArrayList 開頭索引值為0，書架開頭索引值為1。</a:t>
            </a:r>
            <a:endParaRPr>
              <a:solidFill>
                <a:srgbClr val="FF0000"/>
              </a:solidFill>
            </a:endParaRPr>
          </a:p>
          <a:p>
            <a:pPr marL="139700" lvl="0" indent="-63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87000"/>
              <a:buNone/>
            </a:pPr>
            <a:endParaRPr>
              <a:solidFill>
                <a:srgbClr val="FF0000"/>
              </a:solidFill>
            </a:endParaRPr>
          </a:p>
          <a:p>
            <a:pPr marL="139700" lvl="0" indent="-10287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87000"/>
              <a:buChar char="▪"/>
            </a:pPr>
            <a:r>
              <a:rPr lang="zh-TW">
                <a:solidFill>
                  <a:srgbClr val="FF0000"/>
                </a:solidFill>
              </a:rPr>
              <a:t>不會有不合理的指令，如書櫃上只有2本書但提供 (1 100 hello) 或 (2 100)。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87000"/>
              <a:buNone/>
            </a:pPr>
            <a:endParaRPr>
              <a:solidFill>
                <a:srgbClr val="FF0000"/>
              </a:solidFill>
            </a:endParaRPr>
          </a:p>
          <a:p>
            <a:pPr marL="342900" lvl="1" indent="-63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79000"/>
              <a:buNone/>
            </a:pPr>
          </a:p>
          <a:p>
            <a:pPr marL="3429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9000"/>
              <a:buNone/>
            </a:pPr>
          </a:p>
          <a:p>
            <a:pPr marL="3429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9000"/>
              <a:buNone/>
            </a:pPr>
          </a:p>
          <a:p>
            <a:pPr marL="3429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9000"/>
              <a:buNone/>
            </a:pPr>
          </a:p>
          <a:p>
            <a:pPr marL="3429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9000"/>
              <a:buNone/>
            </a:pPr>
          </a:p>
          <a:p>
            <a:pPr marL="3429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9000"/>
              <a:buNone/>
            </a:pPr>
          </a:p>
          <a:p>
            <a:pPr marL="3429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9000"/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02386" y="363474"/>
            <a:ext cx="75438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繳交規範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802386" y="1268397"/>
            <a:ext cx="6433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556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Char char="•"/>
            </a:pPr>
            <a:r>
              <a:rPr lang="zh-TW" sz="1500" b="0" i="0" u="none" strike="noStrike" cap="none">
                <a:solidFill>
                  <a:srgbClr val="00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只須交.java檔，不須壓縮(P</a:t>
            </a:r>
            <a:r>
              <a:rPr lang="zh-TW" sz="15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6</a:t>
            </a:r>
            <a:r>
              <a:rPr lang="zh-TW" sz="1500" b="0" i="0" u="none" strike="noStrike" cap="none">
                <a:solidFill>
                  <a:srgbClr val="00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_10xxxxxxx.java)</a:t>
            </a:r>
            <a:endParaRPr sz="1100"/>
          </a:p>
          <a:p>
            <a:pPr marL="3556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Char char="•"/>
            </a:pPr>
            <a:r>
              <a:rPr lang="zh-TW" sz="1500" b="0" i="0" u="none" strike="noStrike" cap="none">
                <a:solidFill>
                  <a:srgbClr val="00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截止：</a:t>
            </a:r>
            <a:r>
              <a:rPr lang="zh-TW" sz="1500" b="0" i="0" u="none" strike="noStrike" cap="none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2022.0</a:t>
            </a:r>
            <a:r>
              <a:rPr lang="zh-TW" sz="15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4</a:t>
            </a:r>
            <a:r>
              <a:rPr lang="zh-TW" sz="1500" b="0" i="0" u="none" strike="noStrike" cap="none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.</a:t>
            </a:r>
            <a:r>
              <a:rPr lang="en-US" altLang="zh-TW" sz="1500" b="0" i="0" u="none" strike="noStrike" cap="none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10</a:t>
            </a:r>
            <a:r>
              <a:rPr lang="zh-TW" sz="1500" b="0" i="0" u="none" strike="noStrike" cap="none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 23:55</a:t>
            </a:r>
            <a:endParaRPr sz="1800" b="0" i="0" u="none" strike="noStrike" cap="none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Presentation</Application>
  <PresentationFormat/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新細明體</vt:lpstr>
      <vt:lpstr>Wingdings</vt:lpstr>
      <vt:lpstr>Arial</vt:lpstr>
      <vt:lpstr>Rockwell</vt:lpstr>
      <vt:lpstr>Noto Sans Symbols</vt:lpstr>
      <vt:lpstr>微軟正黑體</vt:lpstr>
      <vt:lpstr>Calibri</vt:lpstr>
      <vt:lpstr>Consolas</vt:lpstr>
      <vt:lpstr>Microsoft YaHei</vt:lpstr>
      <vt:lpstr>SimSun</vt:lpstr>
      <vt:lpstr>Arial Unicode MS</vt:lpstr>
      <vt:lpstr>Segoe Print</vt:lpstr>
      <vt:lpstr>Simple Light</vt:lpstr>
      <vt:lpstr>木刻字型</vt:lpstr>
      <vt:lpstr>練習06</vt:lpstr>
      <vt:lpstr>練習06-書櫃</vt:lpstr>
      <vt:lpstr>PowerPoint 演示文稿</vt:lpstr>
      <vt:lpstr>練習06</vt:lpstr>
      <vt:lpstr>練習06</vt:lpstr>
      <vt:lpstr>HINT</vt:lpstr>
      <vt:lpstr>繳交規範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練習06</dc:title>
  <dc:creator/>
  <cp:lastModifiedBy>USER</cp:lastModifiedBy>
  <cp:revision>1</cp:revision>
  <dcterms:created xsi:type="dcterms:W3CDTF">2022-04-08T06:14:26Z</dcterms:created>
  <dcterms:modified xsi:type="dcterms:W3CDTF">2022-04-08T06:14:26Z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