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淵丞 蔡" userId="75b82c3cc9716609" providerId="LiveId" clId="{BE548D24-DE93-40D7-8F1D-7339CB02E7EF}"/>
    <pc:docChg chg="undo custSel addSld modSld">
      <pc:chgData name="淵丞 蔡" userId="75b82c3cc9716609" providerId="LiveId" clId="{BE548D24-DE93-40D7-8F1D-7339CB02E7EF}" dt="2024-01-23T21:40:28.616" v="1595" actId="21"/>
      <pc:docMkLst>
        <pc:docMk/>
      </pc:docMkLst>
      <pc:sldChg chg="addSp modSp new mod">
        <pc:chgData name="淵丞 蔡" userId="75b82c3cc9716609" providerId="LiveId" clId="{BE548D24-DE93-40D7-8F1D-7339CB02E7EF}" dt="2024-01-23T21:03:07.996" v="128" actId="1076"/>
        <pc:sldMkLst>
          <pc:docMk/>
          <pc:sldMk cId="1384837009" sldId="265"/>
        </pc:sldMkLst>
        <pc:spChg chg="mod">
          <ac:chgData name="淵丞 蔡" userId="75b82c3cc9716609" providerId="LiveId" clId="{BE548D24-DE93-40D7-8F1D-7339CB02E7EF}" dt="2024-01-23T20:59:13.473" v="32" actId="20577"/>
          <ac:spMkLst>
            <pc:docMk/>
            <pc:sldMk cId="1384837009" sldId="265"/>
            <ac:spMk id="2" creationId="{1BE52424-6D56-061C-0DDB-A457CF9E5E65}"/>
          </ac:spMkLst>
        </pc:spChg>
        <pc:spChg chg="mod">
          <ac:chgData name="淵丞 蔡" userId="75b82c3cc9716609" providerId="LiveId" clId="{BE548D24-DE93-40D7-8F1D-7339CB02E7EF}" dt="2024-01-23T21:00:50.705" v="111" actId="20577"/>
          <ac:spMkLst>
            <pc:docMk/>
            <pc:sldMk cId="1384837009" sldId="265"/>
            <ac:spMk id="3" creationId="{E447E208-648E-6E5D-4AE4-E0B8E3CE38DB}"/>
          </ac:spMkLst>
        </pc:spChg>
        <pc:picChg chg="add mod">
          <ac:chgData name="淵丞 蔡" userId="75b82c3cc9716609" providerId="LiveId" clId="{BE548D24-DE93-40D7-8F1D-7339CB02E7EF}" dt="2024-01-23T21:02:10.291" v="124" actId="14100"/>
          <ac:picMkLst>
            <pc:docMk/>
            <pc:sldMk cId="1384837009" sldId="265"/>
            <ac:picMk id="5" creationId="{B3EDB469-EBC7-8463-F191-2C6162AEF3F5}"/>
          </ac:picMkLst>
        </pc:picChg>
        <pc:picChg chg="add mod">
          <ac:chgData name="淵丞 蔡" userId="75b82c3cc9716609" providerId="LiveId" clId="{BE548D24-DE93-40D7-8F1D-7339CB02E7EF}" dt="2024-01-23T21:02:07.325" v="123" actId="1076"/>
          <ac:picMkLst>
            <pc:docMk/>
            <pc:sldMk cId="1384837009" sldId="265"/>
            <ac:picMk id="7" creationId="{A802DD54-FA08-AC48-B6E7-38CDFAFD19EF}"/>
          </ac:picMkLst>
        </pc:picChg>
        <pc:picChg chg="add mod">
          <ac:chgData name="淵丞 蔡" userId="75b82c3cc9716609" providerId="LiveId" clId="{BE548D24-DE93-40D7-8F1D-7339CB02E7EF}" dt="2024-01-23T21:03:07.996" v="128" actId="1076"/>
          <ac:picMkLst>
            <pc:docMk/>
            <pc:sldMk cId="1384837009" sldId="265"/>
            <ac:picMk id="9" creationId="{2410C134-8038-9B96-0DED-FC0657161069}"/>
          </ac:picMkLst>
        </pc:picChg>
      </pc:sldChg>
      <pc:sldChg chg="addSp modSp new mod">
        <pc:chgData name="淵丞 蔡" userId="75b82c3cc9716609" providerId="LiveId" clId="{BE548D24-DE93-40D7-8F1D-7339CB02E7EF}" dt="2024-01-23T21:05:50.929" v="260" actId="1076"/>
        <pc:sldMkLst>
          <pc:docMk/>
          <pc:sldMk cId="1692060175" sldId="266"/>
        </pc:sldMkLst>
        <pc:spChg chg="mod">
          <ac:chgData name="淵丞 蔡" userId="75b82c3cc9716609" providerId="LiveId" clId="{BE548D24-DE93-40D7-8F1D-7339CB02E7EF}" dt="2024-01-23T21:03:48.042" v="178" actId="20577"/>
          <ac:spMkLst>
            <pc:docMk/>
            <pc:sldMk cId="1692060175" sldId="266"/>
            <ac:spMk id="2" creationId="{4C4C054F-43B4-756E-6047-094E8D1E6E69}"/>
          </ac:spMkLst>
        </pc:spChg>
        <pc:spChg chg="mod">
          <ac:chgData name="淵丞 蔡" userId="75b82c3cc9716609" providerId="LiveId" clId="{BE548D24-DE93-40D7-8F1D-7339CB02E7EF}" dt="2024-01-23T21:05:14.461" v="252" actId="20577"/>
          <ac:spMkLst>
            <pc:docMk/>
            <pc:sldMk cId="1692060175" sldId="266"/>
            <ac:spMk id="3" creationId="{5F3A0B91-758A-DC53-5D6A-F86CECC885BD}"/>
          </ac:spMkLst>
        </pc:spChg>
        <pc:picChg chg="add mod">
          <ac:chgData name="淵丞 蔡" userId="75b82c3cc9716609" providerId="LiveId" clId="{BE548D24-DE93-40D7-8F1D-7339CB02E7EF}" dt="2024-01-23T21:05:30.039" v="256" actId="1076"/>
          <ac:picMkLst>
            <pc:docMk/>
            <pc:sldMk cId="1692060175" sldId="266"/>
            <ac:picMk id="5" creationId="{9C5A1BD8-38F4-F7C5-7EA3-3A6B1AC4959D}"/>
          </ac:picMkLst>
        </pc:picChg>
        <pc:picChg chg="add mod">
          <ac:chgData name="淵丞 蔡" userId="75b82c3cc9716609" providerId="LiveId" clId="{BE548D24-DE93-40D7-8F1D-7339CB02E7EF}" dt="2024-01-23T21:05:50.929" v="260" actId="1076"/>
          <ac:picMkLst>
            <pc:docMk/>
            <pc:sldMk cId="1692060175" sldId="266"/>
            <ac:picMk id="7" creationId="{AF0000D6-9A40-5039-9E76-8B81CE52229A}"/>
          </ac:picMkLst>
        </pc:picChg>
      </pc:sldChg>
      <pc:sldChg chg="addSp modSp new mod">
        <pc:chgData name="淵丞 蔡" userId="75b82c3cc9716609" providerId="LiveId" clId="{BE548D24-DE93-40D7-8F1D-7339CB02E7EF}" dt="2024-01-23T21:09:10.206" v="466" actId="14100"/>
        <pc:sldMkLst>
          <pc:docMk/>
          <pc:sldMk cId="1708635621" sldId="267"/>
        </pc:sldMkLst>
        <pc:spChg chg="mod">
          <ac:chgData name="淵丞 蔡" userId="75b82c3cc9716609" providerId="LiveId" clId="{BE548D24-DE93-40D7-8F1D-7339CB02E7EF}" dt="2024-01-23T21:06:23.068" v="302" actId="20577"/>
          <ac:spMkLst>
            <pc:docMk/>
            <pc:sldMk cId="1708635621" sldId="267"/>
            <ac:spMk id="2" creationId="{08E2D98F-5E76-3006-5289-336C4C29E155}"/>
          </ac:spMkLst>
        </pc:spChg>
        <pc:spChg chg="mod">
          <ac:chgData name="淵丞 蔡" userId="75b82c3cc9716609" providerId="LiveId" clId="{BE548D24-DE93-40D7-8F1D-7339CB02E7EF}" dt="2024-01-23T21:08:15.597" v="460" actId="20577"/>
          <ac:spMkLst>
            <pc:docMk/>
            <pc:sldMk cId="1708635621" sldId="267"/>
            <ac:spMk id="3" creationId="{CB1A11FA-C5F6-39E5-FC8A-66792CAA5045}"/>
          </ac:spMkLst>
        </pc:spChg>
        <pc:picChg chg="add mod">
          <ac:chgData name="淵丞 蔡" userId="75b82c3cc9716609" providerId="LiveId" clId="{BE548D24-DE93-40D7-8F1D-7339CB02E7EF}" dt="2024-01-23T21:09:10.206" v="466" actId="14100"/>
          <ac:picMkLst>
            <pc:docMk/>
            <pc:sldMk cId="1708635621" sldId="267"/>
            <ac:picMk id="5" creationId="{8EA23773-7476-5617-D1FB-BC2DACDF5D93}"/>
          </ac:picMkLst>
        </pc:picChg>
      </pc:sldChg>
      <pc:sldChg chg="addSp delSp modSp new mod">
        <pc:chgData name="淵丞 蔡" userId="75b82c3cc9716609" providerId="LiveId" clId="{BE548D24-DE93-40D7-8F1D-7339CB02E7EF}" dt="2024-01-23T21:21:29.597" v="825" actId="20577"/>
        <pc:sldMkLst>
          <pc:docMk/>
          <pc:sldMk cId="87144454" sldId="268"/>
        </pc:sldMkLst>
        <pc:spChg chg="mod">
          <ac:chgData name="淵丞 蔡" userId="75b82c3cc9716609" providerId="LiveId" clId="{BE548D24-DE93-40D7-8F1D-7339CB02E7EF}" dt="2024-01-23T21:21:29.597" v="825" actId="20577"/>
          <ac:spMkLst>
            <pc:docMk/>
            <pc:sldMk cId="87144454" sldId="268"/>
            <ac:spMk id="2" creationId="{7DE9FEAB-4343-94D8-E6AC-76986429AFFA}"/>
          </ac:spMkLst>
        </pc:spChg>
        <pc:spChg chg="add del mod">
          <ac:chgData name="淵丞 蔡" userId="75b82c3cc9716609" providerId="LiveId" clId="{BE548D24-DE93-40D7-8F1D-7339CB02E7EF}" dt="2024-01-23T21:11:30.215" v="602" actId="20577"/>
          <ac:spMkLst>
            <pc:docMk/>
            <pc:sldMk cId="87144454" sldId="268"/>
            <ac:spMk id="3" creationId="{8B45F197-FD41-F6A1-9088-C0B4DABCEEBF}"/>
          </ac:spMkLst>
        </pc:spChg>
        <pc:picChg chg="add del mod ord">
          <ac:chgData name="淵丞 蔡" userId="75b82c3cc9716609" providerId="LiveId" clId="{BE548D24-DE93-40D7-8F1D-7339CB02E7EF}" dt="2024-01-23T21:10:06.319" v="487" actId="22"/>
          <ac:picMkLst>
            <pc:docMk/>
            <pc:sldMk cId="87144454" sldId="268"/>
            <ac:picMk id="5" creationId="{6A0A36EC-6D20-540F-DB34-5905B98A7079}"/>
          </ac:picMkLst>
        </pc:picChg>
        <pc:picChg chg="add mod">
          <ac:chgData name="淵丞 蔡" userId="75b82c3cc9716609" providerId="LiveId" clId="{BE548D24-DE93-40D7-8F1D-7339CB02E7EF}" dt="2024-01-23T21:11:39.569" v="605" actId="14100"/>
          <ac:picMkLst>
            <pc:docMk/>
            <pc:sldMk cId="87144454" sldId="268"/>
            <ac:picMk id="7" creationId="{B9936EC0-21EE-8DCD-ADC5-98D82AE0A370}"/>
          </ac:picMkLst>
        </pc:picChg>
      </pc:sldChg>
      <pc:sldChg chg="addSp modSp new mod">
        <pc:chgData name="淵丞 蔡" userId="75b82c3cc9716609" providerId="LiveId" clId="{BE548D24-DE93-40D7-8F1D-7339CB02E7EF}" dt="2024-01-23T21:21:32.788" v="827" actId="20577"/>
        <pc:sldMkLst>
          <pc:docMk/>
          <pc:sldMk cId="226284853" sldId="269"/>
        </pc:sldMkLst>
        <pc:spChg chg="mod">
          <ac:chgData name="淵丞 蔡" userId="75b82c3cc9716609" providerId="LiveId" clId="{BE548D24-DE93-40D7-8F1D-7339CB02E7EF}" dt="2024-01-23T21:21:32.788" v="827" actId="20577"/>
          <ac:spMkLst>
            <pc:docMk/>
            <pc:sldMk cId="226284853" sldId="269"/>
            <ac:spMk id="2" creationId="{EDA9CC5C-5552-CC22-5E4E-B4160ABE235B}"/>
          </ac:spMkLst>
        </pc:spChg>
        <pc:spChg chg="mod">
          <ac:chgData name="淵丞 蔡" userId="75b82c3cc9716609" providerId="LiveId" clId="{BE548D24-DE93-40D7-8F1D-7339CB02E7EF}" dt="2024-01-23T21:19:29.021" v="820" actId="20577"/>
          <ac:spMkLst>
            <pc:docMk/>
            <pc:sldMk cId="226284853" sldId="269"/>
            <ac:spMk id="3" creationId="{6DD30C52-E73D-B1E6-4C95-0F15321C3959}"/>
          </ac:spMkLst>
        </pc:spChg>
        <pc:picChg chg="add mod">
          <ac:chgData name="淵丞 蔡" userId="75b82c3cc9716609" providerId="LiveId" clId="{BE548D24-DE93-40D7-8F1D-7339CB02E7EF}" dt="2024-01-23T21:20:20.016" v="823" actId="14100"/>
          <ac:picMkLst>
            <pc:docMk/>
            <pc:sldMk cId="226284853" sldId="269"/>
            <ac:picMk id="5" creationId="{534DD19F-CA25-B9F1-C40C-7AE9CFAA20D7}"/>
          </ac:picMkLst>
        </pc:picChg>
      </pc:sldChg>
      <pc:sldChg chg="addSp delSp modSp new mod">
        <pc:chgData name="淵丞 蔡" userId="75b82c3cc9716609" providerId="LiveId" clId="{BE548D24-DE93-40D7-8F1D-7339CB02E7EF}" dt="2024-01-23T21:40:28.616" v="1595" actId="21"/>
        <pc:sldMkLst>
          <pc:docMk/>
          <pc:sldMk cId="3066475070" sldId="270"/>
        </pc:sldMkLst>
        <pc:spChg chg="mod">
          <ac:chgData name="淵丞 蔡" userId="75b82c3cc9716609" providerId="LiveId" clId="{BE548D24-DE93-40D7-8F1D-7339CB02E7EF}" dt="2024-01-23T21:21:46.589" v="855" actId="20577"/>
          <ac:spMkLst>
            <pc:docMk/>
            <pc:sldMk cId="3066475070" sldId="270"/>
            <ac:spMk id="2" creationId="{674F45ED-39EF-36F3-1EE6-7E6DC7BE37BC}"/>
          </ac:spMkLst>
        </pc:spChg>
        <pc:spChg chg="mod">
          <ac:chgData name="淵丞 蔡" userId="75b82c3cc9716609" providerId="LiveId" clId="{BE548D24-DE93-40D7-8F1D-7339CB02E7EF}" dt="2024-01-23T21:23:59.318" v="1126" actId="20577"/>
          <ac:spMkLst>
            <pc:docMk/>
            <pc:sldMk cId="3066475070" sldId="270"/>
            <ac:spMk id="3" creationId="{B3D43A40-C7F0-5E84-6A02-3D294A4E5E49}"/>
          </ac:spMkLst>
        </pc:spChg>
        <pc:picChg chg="add del mod">
          <ac:chgData name="淵丞 蔡" userId="75b82c3cc9716609" providerId="LiveId" clId="{BE548D24-DE93-40D7-8F1D-7339CB02E7EF}" dt="2024-01-23T21:40:28.616" v="1595" actId="21"/>
          <ac:picMkLst>
            <pc:docMk/>
            <pc:sldMk cId="3066475070" sldId="270"/>
            <ac:picMk id="5" creationId="{0876BC01-D369-2B12-D21F-29C1064B1F85}"/>
          </ac:picMkLst>
        </pc:picChg>
        <pc:picChg chg="add mod">
          <ac:chgData name="淵丞 蔡" userId="75b82c3cc9716609" providerId="LiveId" clId="{BE548D24-DE93-40D7-8F1D-7339CB02E7EF}" dt="2024-01-23T21:26:08.797" v="1137" actId="14100"/>
          <ac:picMkLst>
            <pc:docMk/>
            <pc:sldMk cId="3066475070" sldId="270"/>
            <ac:picMk id="7" creationId="{7EF0D5B0-4BB3-5B22-7692-53A0A1C13276}"/>
          </ac:picMkLst>
        </pc:picChg>
        <pc:picChg chg="add mod">
          <ac:chgData name="淵丞 蔡" userId="75b82c3cc9716609" providerId="LiveId" clId="{BE548D24-DE93-40D7-8F1D-7339CB02E7EF}" dt="2024-01-23T21:26:12.310" v="1138" actId="14100"/>
          <ac:picMkLst>
            <pc:docMk/>
            <pc:sldMk cId="3066475070" sldId="270"/>
            <ac:picMk id="9" creationId="{2D1E2FAD-15AD-6539-FAAB-8D655DB54FDC}"/>
          </ac:picMkLst>
        </pc:picChg>
      </pc:sldChg>
      <pc:sldChg chg="addSp modSp new mod">
        <pc:chgData name="淵丞 蔡" userId="75b82c3cc9716609" providerId="LiveId" clId="{BE548D24-DE93-40D7-8F1D-7339CB02E7EF}" dt="2024-01-23T21:32:56.059" v="1593" actId="20577"/>
        <pc:sldMkLst>
          <pc:docMk/>
          <pc:sldMk cId="850155086" sldId="271"/>
        </pc:sldMkLst>
        <pc:spChg chg="mod">
          <ac:chgData name="淵丞 蔡" userId="75b82c3cc9716609" providerId="LiveId" clId="{BE548D24-DE93-40D7-8F1D-7339CB02E7EF}" dt="2024-01-23T21:26:42.423" v="1157" actId="20577"/>
          <ac:spMkLst>
            <pc:docMk/>
            <pc:sldMk cId="850155086" sldId="271"/>
            <ac:spMk id="2" creationId="{31A3EF4E-4C3F-B3DA-DBD4-D3DDAF46556C}"/>
          </ac:spMkLst>
        </pc:spChg>
        <pc:spChg chg="mod">
          <ac:chgData name="淵丞 蔡" userId="75b82c3cc9716609" providerId="LiveId" clId="{BE548D24-DE93-40D7-8F1D-7339CB02E7EF}" dt="2024-01-23T21:32:56.059" v="1593" actId="20577"/>
          <ac:spMkLst>
            <pc:docMk/>
            <pc:sldMk cId="850155086" sldId="271"/>
            <ac:spMk id="3" creationId="{370DD323-7263-A352-2169-6D8C8DE5E228}"/>
          </ac:spMkLst>
        </pc:spChg>
        <pc:picChg chg="add mod">
          <ac:chgData name="淵丞 蔡" userId="75b82c3cc9716609" providerId="LiveId" clId="{BE548D24-DE93-40D7-8F1D-7339CB02E7EF}" dt="2024-01-23T21:30:49.984" v="1414" actId="14100"/>
          <ac:picMkLst>
            <pc:docMk/>
            <pc:sldMk cId="850155086" sldId="271"/>
            <ac:picMk id="5" creationId="{CE0AB752-3A3F-407F-F7F2-1BC476126C51}"/>
          </ac:picMkLst>
        </pc:picChg>
        <pc:picChg chg="add mod">
          <ac:chgData name="淵丞 蔡" userId="75b82c3cc9716609" providerId="LiveId" clId="{BE548D24-DE93-40D7-8F1D-7339CB02E7EF}" dt="2024-01-23T21:31:06.685" v="1417" actId="14100"/>
          <ac:picMkLst>
            <pc:docMk/>
            <pc:sldMk cId="850155086" sldId="271"/>
            <ac:picMk id="7" creationId="{F3527C0B-8E31-D2DF-1614-452E46A035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Examples of GL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E52424-6D56-061C-0DDB-A457CF9E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Sample Partitioning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7E208-648E-6E5D-4AE4-E0B8E3CE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the optimal threshold to partition the samples into two intervals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EDB469-EBC7-8463-F191-2C6162AE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0127"/>
            <a:ext cx="3700346" cy="13356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02DD54-FA08-AC48-B6E7-38CDFAFD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1023"/>
            <a:ext cx="10038475" cy="11625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410C134-8038-9B96-0DED-FC0657161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77171"/>
            <a:ext cx="4646417" cy="4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3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C054F-43B4-756E-6047-094E8D1E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DFT Loss Measured by Weighted Entropy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A0B91-758A-DC53-5D6A-F86CECC8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Calculate weighted entropy of the left and right subintervals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5A1BD8-38F4-F7C5-7EA3-3A6B1AC4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5561"/>
            <a:ext cx="4651942" cy="13374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0000D6-9A40-5039-9E76-8B81CE522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2995"/>
            <a:ext cx="5965921" cy="14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6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2D98F-5E76-3006-5289-336C4C29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Selection Based on Optimized Loss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1A11FA-C5F6-39E5-FC8A-66792CAA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Partitions with the smallest entropy value represent better separation of the classes, that is , most discriminant features.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A23773-7476-5617-D1FB-BC2DACDF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716529"/>
            <a:ext cx="3878766" cy="127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3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9FEAB-4343-94D8-E6AC-76986429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45F197-FD41-F6A1-9088-C0B4DABC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sample space with 4 samples, each sample contains 3 dimensions of features and 1 class labels.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9936EC0-21EE-8DCD-ADC5-98D82AE0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27" y="2876041"/>
            <a:ext cx="5071380" cy="28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9CC5C-5552-CC22-5E4E-B4160ABE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D30C52-E73D-B1E6-4C95-0F15321C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Firstly, we iterate through all feature spaces. Then we partition the feature space into 4 subintervals, which yields 3 bin boundaries for partitioning.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4DD19F-CA25-B9F1-C40C-7AE9CFAA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6202"/>
            <a:ext cx="10515600" cy="28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F45ED-39EF-36F3-1EE6-7E6DC7BE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D43A40-C7F0-5E84-6A02-3D294A4E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then iterate through every bins and calculate the entropy values of the left and right subintervals.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76BC01-D369-2B12-D21F-29C1064B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82" y="2565837"/>
            <a:ext cx="5060118" cy="12802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F0D5B0-4BB3-5B22-7692-53A0A1C1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81" y="3880862"/>
            <a:ext cx="3123523" cy="20337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D1E2FAD-15AD-6539-FAAB-8D655DB54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933" y="3880861"/>
            <a:ext cx="3212060" cy="20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7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3EF4E-4C3F-B3DA-DBD4-D3DDAF46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0DD323-7263-A352-2169-6D8C8DE5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Lastly, we calculate the weighted sum of the left and right subintervals’ entropy value. Then we choose the minimums of the entropy values we get from all bins for all features.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That says the second and the third features are the most discriminant features for they give us minimal entropy values.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0AB752-3A3F-407F-F7F2-1BC476126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4" y="3089880"/>
            <a:ext cx="4453452" cy="10918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527C0B-8E31-D2DF-1614-452E46A0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3" y="4333437"/>
            <a:ext cx="4453451" cy="7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DA4A87-3AB3-AB2E-F43E-371272FD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549"/>
            <a:ext cx="10515600" cy="6022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Deepfake detection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DeepfakeHop++    V.S.    CNNs    (on 2nd Gen.)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>
                <a:ea typeface="新細明體"/>
                <a:cs typeface="Calibri"/>
              </a:rPr>
              <a:t>DeepfakeHop++    V.S.    </a:t>
            </a:r>
            <a:r>
              <a:rPr lang="en-US" altLang="zh-TW" dirty="0">
                <a:ea typeface="Calibri"/>
                <a:cs typeface="Calibri"/>
              </a:rPr>
              <a:t>MobileNet</a:t>
            </a:r>
            <a:r>
              <a:rPr lang="zh-TW">
                <a:ea typeface="Calibri"/>
                <a:cs typeface="Calibri"/>
              </a:rPr>
              <a:t> v3  (</a:t>
            </a:r>
            <a:r>
              <a:rPr lang="en-US" altLang="zh-TW" dirty="0">
                <a:ea typeface="Calibri"/>
                <a:cs typeface="Calibri"/>
              </a:rPr>
              <a:t>on</a:t>
            </a:r>
            <a:r>
              <a:rPr lang="zh-TW" dirty="0">
                <a:ea typeface="Calibri"/>
                <a:cs typeface="Calibri"/>
              </a:rPr>
              <a:t> </a:t>
            </a:r>
            <a:r>
              <a:rPr lang="en-US" altLang="zh-TW" dirty="0">
                <a:ea typeface="Calibri"/>
                <a:cs typeface="Calibri"/>
              </a:rPr>
              <a:t>3rd</a:t>
            </a:r>
            <a:r>
              <a:rPr lang="zh-TW" dirty="0">
                <a:ea typeface="Calibri"/>
                <a:cs typeface="Calibri"/>
              </a:rPr>
              <a:t> </a:t>
            </a:r>
            <a:r>
              <a:rPr lang="en-US" altLang="zh-TW" dirty="0">
                <a:ea typeface="Calibri"/>
                <a:cs typeface="Calibri"/>
              </a:rPr>
              <a:t>Gen.</a:t>
            </a:r>
            <a:r>
              <a:rPr lang="zh-TW">
                <a:ea typeface="Calibri"/>
                <a:cs typeface="Calibri"/>
              </a:rPr>
              <a:t>)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Blind image/video quality assessment  (NR data)</a:t>
            </a:r>
          </a:p>
          <a:p>
            <a:pPr lvl="1"/>
            <a:r>
              <a:rPr lang="zh-TW" altLang="en-US">
                <a:ea typeface="新細明體"/>
                <a:cs typeface="+mn-lt"/>
              </a:rPr>
              <a:t>GreenBIQA wins conventional BIQA in all 4 datasets</a:t>
            </a:r>
            <a:endParaRPr lang="zh-TW" altLang="en-US" dirty="0">
              <a:ea typeface="新細明體"/>
              <a:cs typeface="+mn-lt"/>
            </a:endParaRPr>
          </a:p>
          <a:p>
            <a:pPr lvl="1"/>
            <a:r>
              <a:rPr lang="zh-TW" altLang="en-US">
                <a:ea typeface="新細明體"/>
                <a:cs typeface="+mn-lt"/>
              </a:rPr>
              <a:t>Wins 2DL methods without pre-training in authentic-distortion datasets</a:t>
            </a:r>
            <a:endParaRPr lang="zh-TW" altLang="en-US" dirty="0">
              <a:ea typeface="新細明體"/>
              <a:cs typeface="+mn-lt"/>
            </a:endParaRPr>
          </a:p>
          <a:p>
            <a:pPr lvl="1"/>
            <a:r>
              <a:rPr lang="zh-TW" altLang="en-US">
                <a:ea typeface="新細明體"/>
                <a:cs typeface="+mn-lt"/>
              </a:rPr>
              <a:t>Has performance gap between pre-trained models.</a:t>
            </a:r>
            <a:endParaRPr lang="zh-TW" altLang="en-US" dirty="0">
              <a:ea typeface="新細明體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Point clouds registration</a:t>
            </a:r>
          </a:p>
          <a:p>
            <a:pPr lvl="1"/>
            <a:r>
              <a:rPr lang="zh-TW" altLang="en-US">
                <a:ea typeface="Calibri" panose="020F0502020204030204"/>
                <a:cs typeface="Calibri"/>
              </a:rPr>
              <a:t>R-PointHop</a:t>
            </a:r>
            <a:endParaRPr lang="zh-TW" altLang="en-US" dirty="0">
              <a:ea typeface="Calibri" panose="020F0502020204030204"/>
              <a:cs typeface="Calibri"/>
            </a:endParaRPr>
          </a:p>
          <a:p>
            <a:pPr lvl="1"/>
            <a:r>
              <a:rPr lang="zh-TW" altLang="en-US">
                <a:ea typeface="Calibri" panose="020F0502020204030204"/>
                <a:cs typeface="Calibri"/>
              </a:rPr>
              <a:t>Learns representations in an unsupervised manner for point correspondence</a:t>
            </a:r>
            <a:endParaRPr lang="zh-TW" altLang="en-US" dirty="0">
              <a:ea typeface="Calibri" panose="020F0502020204030204"/>
              <a:cs typeface="Calibri"/>
            </a:endParaRPr>
          </a:p>
          <a:p>
            <a:pPr lvl="1"/>
            <a:r>
              <a:rPr lang="zh-TW" altLang="en-US">
                <a:ea typeface="Calibri" panose="020F0502020204030204"/>
                <a:cs typeface="Calibri"/>
              </a:rPr>
              <a:t>Uses the correspondences to find 3d transformations for registration.</a:t>
            </a:r>
            <a:endParaRPr lang="zh-TW" altLang="en-US" dirty="0">
              <a:ea typeface="Calibri" panose="020F0502020204030204"/>
              <a:cs typeface="Calibri"/>
            </a:endParaRPr>
          </a:p>
          <a:p>
            <a:pPr lvl="1"/>
            <a:r>
              <a:rPr lang="zh-TW" altLang="en-US">
                <a:ea typeface="Calibri" panose="020F0502020204030204"/>
                <a:cs typeface="Calibri"/>
              </a:rPr>
              <a:t>Performance: bigger size -&gt; better performance</a:t>
            </a:r>
            <a:endParaRPr lang="zh-TW" altLang="en-US" dirty="0">
              <a:ea typeface="Calibri" panose="020F0502020204030204"/>
              <a:cs typeface="Calibri"/>
            </a:endParaRPr>
          </a:p>
          <a:p>
            <a:endParaRPr lang="en-US" altLang="zh-TW" dirty="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616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0AC5-1D51-6C8E-A293-871C4B67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848"/>
            <a:ext cx="10515600" cy="5593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Graph node classification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Semi-supervised learning (graph learning problems)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Challenges for Graph Convolutional Networks (GCN):</a:t>
            </a:r>
            <a:endParaRPr lang="zh-TW" altLang="en-US" dirty="0">
              <a:ea typeface="新細明體"/>
              <a:cs typeface="Calibri"/>
            </a:endParaRPr>
          </a:p>
          <a:p>
            <a:pPr marL="914400" lvl="1" indent="-457200">
              <a:buAutoNum type="arabicPeriod"/>
            </a:pPr>
            <a:r>
              <a:rPr lang="zh-TW" altLang="en-US">
                <a:ea typeface="新細明體"/>
                <a:cs typeface="Calibri"/>
              </a:rPr>
              <a:t>Needs sufficient number of labeled samples</a:t>
            </a:r>
            <a:endParaRPr lang="zh-TW" altLang="en-US" dirty="0">
              <a:ea typeface="新細明體"/>
              <a:cs typeface="Calibri"/>
            </a:endParaRPr>
          </a:p>
          <a:p>
            <a:pPr marL="457200" lvl="1" indent="0">
              <a:buNone/>
            </a:pPr>
            <a:r>
              <a:rPr lang="zh-TW" altLang="en-US">
                <a:ea typeface="新細明體"/>
                <a:cs typeface="Calibri"/>
              </a:rPr>
              <a:t>2.   Consist of 2 convolutional layers -&gt; neighboring nodes being exploit, ignoring </a:t>
            </a:r>
            <a:r>
              <a:rPr lang="zh-TW">
                <a:ea typeface="+mn-lt"/>
                <a:cs typeface="+mn-lt"/>
              </a:rPr>
              <a:t>correlations from nodes of longer distance</a:t>
            </a:r>
            <a:r>
              <a:rPr lang="en-US" altLang="zh-TW" dirty="0">
                <a:ea typeface="+mn-lt"/>
                <a:cs typeface="+mn-lt"/>
              </a:rPr>
              <a:t>.</a:t>
            </a:r>
            <a:endParaRPr lang="zh-TW" altLang="en-US" dirty="0">
              <a:ea typeface="新細明體"/>
              <a:cs typeface="Calibri"/>
            </a:endParaRPr>
          </a:p>
          <a:p>
            <a:pPr marL="800100" lvl="1" indent="-342900"/>
            <a:r>
              <a:rPr lang="en-US" altLang="zh-TW" dirty="0" err="1">
                <a:ea typeface="Calibri"/>
                <a:cs typeface="Calibri"/>
              </a:rPr>
              <a:t>GraphHop</a:t>
            </a:r>
            <a:r>
              <a:rPr lang="en-US" altLang="zh-TW" dirty="0">
                <a:ea typeface="Calibri"/>
                <a:cs typeface="Calibri"/>
              </a:rPr>
              <a:t>++ outperformed GCN-based methods</a:t>
            </a:r>
          </a:p>
          <a:p>
            <a:pPr marL="800100" lvl="1" indent="-342900"/>
            <a:r>
              <a:rPr lang="en-US" altLang="zh-TW" dirty="0">
                <a:ea typeface="Calibri"/>
                <a:cs typeface="Calibri"/>
              </a:rPr>
              <a:t>At extremely low label rates in particular</a:t>
            </a:r>
          </a:p>
          <a:p>
            <a:r>
              <a:rPr lang="zh-TW" altLang="en-US">
                <a:ea typeface="新細明體"/>
                <a:cs typeface="Calibri"/>
              </a:rPr>
              <a:t>Knowledge graph completion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To discover missing relationships between entities in knowledge graph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Modules of GreenKGC: </a:t>
            </a:r>
            <a:r>
              <a:rPr lang="zh-TW">
                <a:ea typeface="+mn-lt"/>
                <a:cs typeface="+mn-lt"/>
              </a:rPr>
              <a:t>(1) representation learning, (2) feature pruning, and (3) decision learning.</a:t>
            </a:r>
          </a:p>
          <a:p>
            <a:pPr lvl="1"/>
            <a:r>
              <a:rPr lang="en-US" altLang="zh-TW" dirty="0" err="1">
                <a:ea typeface="+mn-lt"/>
                <a:cs typeface="+mn-lt"/>
              </a:rPr>
              <a:t>GreenKGC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can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achieve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comparable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or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even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better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performance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with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around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4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times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smaller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model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size.</a:t>
            </a:r>
            <a:endParaRPr lang="zh-TW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629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FC13D-F1B2-2A11-0904-C969703F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54748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>
                <a:ea typeface="新細明體"/>
                <a:cs typeface="Calibri Light"/>
              </a:rPr>
              <a:t>Future Outlook of GL</a:t>
            </a:r>
            <a:endParaRPr lang="zh-TW" altLang="en-US" sz="4800" b="1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7807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03F8F-ACCC-9CE1-D52A-0DAAD5537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00"/>
            <a:ext cx="10515600" cy="5781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Robustness</a:t>
            </a:r>
            <a:endParaRPr lang="zh-TW" altLang="en-US">
              <a:ea typeface="新細明體" panose="02020500000000000000" pitchFamily="18" charset="-120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To attack a GL system, one </a:t>
            </a:r>
            <a:r>
              <a:rPr lang="zh-TW">
                <a:ea typeface="+mn-lt"/>
                <a:cs typeface="+mn-lt"/>
              </a:rPr>
              <a:t>needs to modify its representation, the feature learner (i.e., DFT) or the classifier.</a:t>
            </a:r>
          </a:p>
          <a:p>
            <a:pPr lvl="1"/>
            <a:r>
              <a:rPr lang="en-US" altLang="zh-TW" dirty="0">
                <a:ea typeface="Calibri" panose="020F0502020204030204"/>
                <a:cs typeface="Calibri"/>
              </a:rPr>
              <a:t>For</a:t>
            </a:r>
            <a:r>
              <a:rPr lang="zh-TW" altLang="en-US" dirty="0">
                <a:ea typeface="新細明體"/>
                <a:cs typeface="Calibri"/>
              </a:rPr>
              <a:t> </a:t>
            </a:r>
            <a:r>
              <a:rPr lang="en-US" altLang="zh-TW" dirty="0">
                <a:ea typeface="Calibri" panose="020F0502020204030204"/>
                <a:cs typeface="Calibri"/>
              </a:rPr>
              <a:t>adversarial attack: GL systems adopt </a:t>
            </a:r>
            <a:r>
              <a:rPr lang="en-US" dirty="0">
                <a:ea typeface="+mn-lt"/>
                <a:cs typeface="+mn-lt"/>
              </a:rPr>
              <a:t>signal transforms to reduce representation’s dimension; small perturbations to the input obtained by adversarial attacks to DL systems are filtered out.</a:t>
            </a:r>
          </a:p>
          <a:p>
            <a:pPr lvl="1"/>
            <a:r>
              <a:rPr lang="en-US" dirty="0">
                <a:ea typeface="+mn-lt"/>
                <a:cs typeface="+mn-lt"/>
              </a:rPr>
              <a:t>Furthermore, the ensemble learning technique can be leveraged by GL to enhance its accuracy since each individual GL decision is lightweight. </a:t>
            </a:r>
            <a:endParaRPr lang="en-US" altLang="zh-TW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The latter two are related to statistics of training data. They cannot be controlled by a single input.</a:t>
            </a:r>
          </a:p>
          <a:p>
            <a:pPr>
              <a:buFont typeface="Arial"/>
              <a:buChar char="•"/>
            </a:pPr>
            <a:r>
              <a:rPr lang="en-US" altLang="zh-TW" dirty="0">
                <a:ea typeface="+mn-lt"/>
                <a:cs typeface="+mn-lt"/>
              </a:rPr>
              <a:t>Trust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and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risk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assessment</a:t>
            </a: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Since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GL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is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rooted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in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both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statistics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and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optimization,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it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offers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probabilistic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models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with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performance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guarantees,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which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also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enable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risk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assessment.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risks of GL: (1) sampling bias and fairness (2) labeling errors (3) analysis errors.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2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866FB-40BF-23B6-76B9-E929503F4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064"/>
            <a:ext cx="10515600" cy="5962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8000">
                <a:ea typeface="Calibri"/>
                <a:cs typeface="Calibri"/>
              </a:rPr>
              <a:t>Conclusion</a:t>
            </a:r>
            <a:endParaRPr lang="zh-TW" altLang="en-US" sz="8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3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434-24CC-AA29-013C-70A33E98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702"/>
            <a:ext cx="10515600" cy="55822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+mn-lt"/>
                <a:cs typeface="+mn-lt"/>
              </a:rPr>
              <a:t>M</a:t>
            </a:r>
            <a:r>
              <a:rPr lang="zh-TW">
                <a:ea typeface="+mn-lt"/>
                <a:cs typeface="+mn-lt"/>
              </a:rPr>
              <a:t>odularized</a:t>
            </a:r>
            <a:r>
              <a:rPr lang="en-US" altLang="zh-TW" dirty="0">
                <a:ea typeface="+mn-lt"/>
                <a:cs typeface="+mn-lt"/>
              </a:rPr>
              <a:t>,</a:t>
            </a:r>
            <a:r>
              <a:rPr lang="zh-TW" altLang="en-US">
                <a:ea typeface="+mn-lt"/>
                <a:cs typeface="+mn-lt"/>
              </a:rPr>
              <a:t> efficiency, logical transparency</a:t>
            </a:r>
            <a:endParaRPr lang="zh-TW" altLang="en-US" dirty="0">
              <a:ea typeface="+mn-lt"/>
              <a:cs typeface="+mn-lt"/>
            </a:endParaRPr>
          </a:p>
          <a:p>
            <a:r>
              <a:rPr lang="zh-TW" altLang="en-US">
                <a:ea typeface="新細明體"/>
                <a:cs typeface="Calibri"/>
              </a:rPr>
              <a:t>FF-CNN: </a:t>
            </a:r>
            <a:r>
              <a:rPr lang="zh-TW">
                <a:ea typeface="+mn-lt"/>
                <a:cs typeface="+mn-lt"/>
              </a:rPr>
              <a:t>derives network parameters of the current layer based on data statistics from the output of the previous layer in a one-pass feedforward manner.</a:t>
            </a:r>
            <a:endParaRPr lang="zh-TW" altLang="en-US" dirty="0">
              <a:ea typeface="新細明體" panose="02020500000000000000" pitchFamily="18" charset="-120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Filter weights in the convolutional layers are conveniently computed </a:t>
            </a:r>
            <a:r>
              <a:rPr lang="en-US" altLang="zh-TW" dirty="0">
                <a:ea typeface="+mn-lt"/>
                <a:cs typeface="+mn-lt"/>
              </a:rPr>
              <a:t>through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the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Saab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and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c/w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Saab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transforms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without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any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labels</a:t>
            </a:r>
            <a:r>
              <a:rPr lang="zh-TW" altLang="en-US" dirty="0">
                <a:ea typeface="新細明體"/>
                <a:cs typeface="+mn-lt"/>
              </a:rPr>
              <a:t>.</a:t>
            </a:r>
            <a:endParaRPr lang="zh-TW" altLang="en-US">
              <a:ea typeface="新細明體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Filter weights in the FC layers are calculated with labels or pseudo-labels based on linear least squared regression.</a:t>
            </a:r>
          </a:p>
          <a:p>
            <a:r>
              <a:rPr lang="en-US" altLang="zh-TW" dirty="0">
                <a:ea typeface="+mn-lt"/>
                <a:cs typeface="+mn-lt"/>
              </a:rPr>
              <a:t>Ensemble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learning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incorporated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the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FF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design to re</a:t>
            </a:r>
            <a:r>
              <a:rPr lang="en-US" dirty="0">
                <a:ea typeface="+mn-lt"/>
                <a:cs typeface="+mn-lt"/>
              </a:rPr>
              <a:t>duce the performance gap between FF-CNN and the classical BP-CNN.</a:t>
            </a:r>
          </a:p>
          <a:p>
            <a:r>
              <a:rPr lang="en-US" dirty="0">
                <a:ea typeface="+mn-lt"/>
                <a:cs typeface="+mn-lt"/>
              </a:rPr>
              <a:t>Discriminant and relevant feature selection tools, new classifiers/regressors that leverage both feature and decision fusions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87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E5062-3EED-FCCD-798E-F3D86747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1563"/>
          </a:xfrm>
        </p:spPr>
        <p:txBody>
          <a:bodyPr/>
          <a:lstStyle/>
          <a:p>
            <a:r>
              <a:rPr lang="zh-TW" b="1" dirty="0">
                <a:ea typeface="+mj-lt"/>
                <a:cs typeface="+mj-lt"/>
              </a:rPr>
              <a:t>O</a:t>
            </a:r>
            <a:r>
              <a:rPr lang="en-US" altLang="zh-TW" b="1" dirty="0">
                <a:ea typeface="+mj-lt"/>
                <a:cs typeface="+mj-lt"/>
              </a:rPr>
              <a:t>n</a:t>
            </a:r>
            <a:r>
              <a:rPr lang="zh-TW" b="1" dirty="0">
                <a:ea typeface="+mj-lt"/>
                <a:cs typeface="+mj-lt"/>
              </a:rPr>
              <a:t> S</a:t>
            </a:r>
            <a:r>
              <a:rPr lang="en-US" altLang="zh-TW" b="1" dirty="0" err="1">
                <a:ea typeface="+mj-lt"/>
                <a:cs typeface="+mj-lt"/>
              </a:rPr>
              <a:t>upervised</a:t>
            </a:r>
            <a:r>
              <a:rPr lang="zh-TW" b="1" dirty="0">
                <a:ea typeface="+mj-lt"/>
                <a:cs typeface="+mj-lt"/>
              </a:rPr>
              <a:t> F</a:t>
            </a:r>
            <a:r>
              <a:rPr lang="en-US" altLang="zh-TW" b="1" dirty="0" err="1">
                <a:ea typeface="+mj-lt"/>
                <a:cs typeface="+mj-lt"/>
              </a:rPr>
              <a:t>eature</a:t>
            </a:r>
            <a:r>
              <a:rPr lang="zh-TW" altLang="en-US" b="1" dirty="0">
                <a:ea typeface="+mj-lt"/>
                <a:cs typeface="+mj-lt"/>
              </a:rPr>
              <a:t> Selection From High Dimentional Feature Spaces</a:t>
            </a:r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127465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EC02A-F3C0-5353-E422-2CAC3C3C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3087"/>
            <a:ext cx="10515600" cy="5513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+mn-lt"/>
                <a:cs typeface="+mn-lt"/>
              </a:rPr>
              <a:t>D</a:t>
            </a:r>
            <a:r>
              <a:rPr lang="zh-TW" dirty="0">
                <a:ea typeface="+mn-lt"/>
                <a:cs typeface="+mn-lt"/>
              </a:rPr>
              <a:t>iscriminant feature test (DFT)</a:t>
            </a:r>
          </a:p>
          <a:p>
            <a:pPr lvl="1" indent="-285750"/>
            <a:r>
              <a:rPr lang="en-US" altLang="zh-TW" dirty="0">
                <a:ea typeface="+mn-lt"/>
                <a:cs typeface="+mn-lt"/>
              </a:rPr>
              <a:t>For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altLang="zh-TW" dirty="0">
                <a:ea typeface="+mn-lt"/>
                <a:cs typeface="+mn-lt"/>
              </a:rPr>
              <a:t>classification</a:t>
            </a:r>
            <a:r>
              <a:rPr lang="zh-TW" altLang="en-US" dirty="0">
                <a:ea typeface="+mn-lt"/>
                <a:cs typeface="+mn-lt"/>
              </a:rPr>
              <a:t> problems</a:t>
            </a:r>
          </a:p>
          <a:p>
            <a:pPr lvl="1" indent="-285750"/>
            <a:r>
              <a:rPr lang="zh-TW" dirty="0">
                <a:ea typeface="+mn-lt"/>
                <a:cs typeface="+mn-lt"/>
              </a:rPr>
              <a:t>DFT is used to measure the discriminant power of each feature dimension out of a P-dimensional feature space independently.</a:t>
            </a:r>
          </a:p>
          <a:p>
            <a:pPr lvl="1" indent="-285750"/>
            <a:r>
              <a:rPr lang="en-US" dirty="0">
                <a:ea typeface="+mn-lt"/>
                <a:cs typeface="+mn-lt"/>
              </a:rPr>
              <a:t>In our design, we use the weighted entropy of the left and right subsets as the DFT loss to measure the discriminant power of each dimension.</a:t>
            </a:r>
          </a:p>
          <a:p>
            <a:pPr lvl="1" indent="-285750"/>
            <a:r>
              <a:rPr lang="en-US" altLang="zh-TW" dirty="0">
                <a:ea typeface="+mn-lt"/>
                <a:cs typeface="+mn-lt"/>
              </a:rPr>
              <a:t>Because the weighted entropy considers the probability distribution of all classes.</a:t>
            </a:r>
          </a:p>
          <a:p>
            <a:pPr lvl="1" indent="-285750"/>
            <a:r>
              <a:rPr lang="en-US" altLang="zh-TW" dirty="0">
                <a:ea typeface="+mn-lt"/>
                <a:cs typeface="+mn-lt"/>
              </a:rPr>
              <a:t>Steps:</a:t>
            </a:r>
          </a:p>
          <a:p>
            <a:pPr lvl="2" indent="-285750"/>
            <a:r>
              <a:rPr lang="en-US" dirty="0">
                <a:ea typeface="+mn-lt"/>
                <a:cs typeface="+mn-lt"/>
              </a:rPr>
              <a:t>Training Sample Partitioning</a:t>
            </a:r>
          </a:p>
          <a:p>
            <a:pPr lvl="2" indent="-285750"/>
            <a:r>
              <a:rPr lang="en-US" dirty="0">
                <a:ea typeface="+mn-lt"/>
                <a:cs typeface="+mn-lt"/>
              </a:rPr>
              <a:t>DFT Loss Measured by Entropy</a:t>
            </a:r>
          </a:p>
          <a:p>
            <a:pPr lvl="2" indent="-285750"/>
            <a:r>
              <a:rPr lang="en-US" dirty="0">
                <a:ea typeface="+mn-lt"/>
                <a:cs typeface="+mn-lt"/>
              </a:rPr>
              <a:t>Feature Selection Based on Optimized Loss</a:t>
            </a:r>
          </a:p>
        </p:txBody>
      </p:sp>
    </p:spTree>
    <p:extLst>
      <p:ext uri="{BB962C8B-B14F-4D97-AF65-F5344CB8AC3E}">
        <p14:creationId xmlns:p14="http://schemas.microsoft.com/office/powerpoint/2010/main" val="207671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824</Words>
  <Application>Microsoft Office PowerPoint</Application>
  <PresentationFormat>寬螢幕</PresentationFormat>
  <Paragraphs>69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Examples of GL</vt:lpstr>
      <vt:lpstr>PowerPoint 簡報</vt:lpstr>
      <vt:lpstr>PowerPoint 簡報</vt:lpstr>
      <vt:lpstr>Future Outlook of GL</vt:lpstr>
      <vt:lpstr>PowerPoint 簡報</vt:lpstr>
      <vt:lpstr>PowerPoint 簡報</vt:lpstr>
      <vt:lpstr>PowerPoint 簡報</vt:lpstr>
      <vt:lpstr>On Supervised Feature Selection From High Dimentional Feature Spaces</vt:lpstr>
      <vt:lpstr>PowerPoint 簡報</vt:lpstr>
      <vt:lpstr>Training Sample Partitioning</vt:lpstr>
      <vt:lpstr>DFT Loss Measured by Weighted Entropy</vt:lpstr>
      <vt:lpstr>Feature Selection Based on Optimized Loss</vt:lpstr>
      <vt:lpstr>Example </vt:lpstr>
      <vt:lpstr>Example</vt:lpstr>
      <vt:lpstr>Example 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淵丞 蔡</cp:lastModifiedBy>
  <cp:revision>299</cp:revision>
  <dcterms:created xsi:type="dcterms:W3CDTF">2023-10-12T20:48:42Z</dcterms:created>
  <dcterms:modified xsi:type="dcterms:W3CDTF">2024-01-23T21:42:25Z</dcterms:modified>
</cp:coreProperties>
</file>