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4"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65EF27A0-DF09-4386-89E0-5AD7A53433A9}" type="datetimeFigureOut">
              <a:rPr lang="zh-TW" altLang="en-US" smtClean="0"/>
              <a:t>2023/2/20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968ED10-4149-4F0B-AC5B-A29A857B963C}" type="slidenum">
              <a:rPr lang="zh-TW" altLang="en-US" smtClean="0"/>
              <a:t>‹#›</a:t>
            </a:fld>
            <a:endParaRPr lang="zh-TW" altLang="en-US"/>
          </a:p>
        </p:txBody>
      </p:sp>
    </p:spTree>
    <p:extLst>
      <p:ext uri="{BB962C8B-B14F-4D97-AF65-F5344CB8AC3E}">
        <p14:creationId xmlns:p14="http://schemas.microsoft.com/office/powerpoint/2010/main" val="85747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5EF27A0-DF09-4386-89E0-5AD7A53433A9}" type="datetimeFigureOut">
              <a:rPr lang="zh-TW" altLang="en-US" smtClean="0"/>
              <a:t>2023/2/20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968ED10-4149-4F0B-AC5B-A29A857B963C}" type="slidenum">
              <a:rPr lang="zh-TW" altLang="en-US" smtClean="0"/>
              <a:t>‹#›</a:t>
            </a:fld>
            <a:endParaRPr lang="zh-TW" altLang="en-US"/>
          </a:p>
        </p:txBody>
      </p:sp>
    </p:spTree>
    <p:extLst>
      <p:ext uri="{BB962C8B-B14F-4D97-AF65-F5344CB8AC3E}">
        <p14:creationId xmlns:p14="http://schemas.microsoft.com/office/powerpoint/2010/main" val="2089756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5EF27A0-DF09-4386-89E0-5AD7A53433A9}" type="datetimeFigureOut">
              <a:rPr lang="zh-TW" altLang="en-US" smtClean="0"/>
              <a:t>2023/2/20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968ED10-4149-4F0B-AC5B-A29A857B963C}" type="slidenum">
              <a:rPr lang="zh-TW" altLang="en-US" smtClean="0"/>
              <a:t>‹#›</a:t>
            </a:fld>
            <a:endParaRPr lang="zh-TW" altLang="en-US"/>
          </a:p>
        </p:txBody>
      </p:sp>
    </p:spTree>
    <p:extLst>
      <p:ext uri="{BB962C8B-B14F-4D97-AF65-F5344CB8AC3E}">
        <p14:creationId xmlns:p14="http://schemas.microsoft.com/office/powerpoint/2010/main" val="1240069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5EF27A0-DF09-4386-89E0-5AD7A53433A9}" type="datetimeFigureOut">
              <a:rPr lang="zh-TW" altLang="en-US" smtClean="0"/>
              <a:t>2023/2/20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968ED10-4149-4F0B-AC5B-A29A857B963C}" type="slidenum">
              <a:rPr lang="zh-TW" altLang="en-US" smtClean="0"/>
              <a:t>‹#›</a:t>
            </a:fld>
            <a:endParaRPr lang="zh-TW" altLang="en-US"/>
          </a:p>
        </p:txBody>
      </p:sp>
    </p:spTree>
    <p:extLst>
      <p:ext uri="{BB962C8B-B14F-4D97-AF65-F5344CB8AC3E}">
        <p14:creationId xmlns:p14="http://schemas.microsoft.com/office/powerpoint/2010/main" val="1189400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a:xfrm>
            <a:off x="8593667" y="6272784"/>
            <a:ext cx="2644309" cy="365125"/>
          </a:xfrm>
        </p:spPr>
        <p:txBody>
          <a:bodyPr/>
          <a:lstStyle/>
          <a:p>
            <a:fld id="{65EF27A0-DF09-4386-89E0-5AD7A53433A9}" type="datetimeFigureOut">
              <a:rPr lang="zh-TW" altLang="en-US" smtClean="0"/>
              <a:t>2023/2/20</a:t>
            </a:fld>
            <a:endParaRPr lang="zh-TW" altLang="en-US"/>
          </a:p>
        </p:txBody>
      </p:sp>
      <p:sp>
        <p:nvSpPr>
          <p:cNvPr id="5" name="Footer Placeholder 4"/>
          <p:cNvSpPr>
            <a:spLocks noGrp="1"/>
          </p:cNvSpPr>
          <p:nvPr>
            <p:ph type="ftr" sz="quarter" idx="11"/>
          </p:nvPr>
        </p:nvSpPr>
        <p:spPr>
          <a:xfrm>
            <a:off x="2182708" y="6272784"/>
            <a:ext cx="6327648" cy="365125"/>
          </a:xfrm>
        </p:spPr>
        <p:txBody>
          <a:bodyPr/>
          <a:lstStyle/>
          <a:p>
            <a:endParaRPr lang="zh-TW"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968ED10-4149-4F0B-AC5B-A29A857B963C}" type="slidenum">
              <a:rPr lang="zh-TW" altLang="en-US" smtClean="0"/>
              <a:t>‹#›</a:t>
            </a:fld>
            <a:endParaRPr lang="zh-TW" altLang="en-US"/>
          </a:p>
        </p:txBody>
      </p:sp>
    </p:spTree>
    <p:extLst>
      <p:ext uri="{BB962C8B-B14F-4D97-AF65-F5344CB8AC3E}">
        <p14:creationId xmlns:p14="http://schemas.microsoft.com/office/powerpoint/2010/main" val="189633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65EF27A0-DF09-4386-89E0-5AD7A53433A9}" type="datetimeFigureOut">
              <a:rPr lang="zh-TW" altLang="en-US" smtClean="0"/>
              <a:t>2023/2/20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0968ED10-4149-4F0B-AC5B-A29A857B963C}" type="slidenum">
              <a:rPr lang="zh-TW" altLang="en-US" smtClean="0"/>
              <a:t>‹#›</a:t>
            </a:fld>
            <a:endParaRPr lang="zh-TW" altLang="en-US"/>
          </a:p>
        </p:txBody>
      </p:sp>
    </p:spTree>
    <p:extLst>
      <p:ext uri="{BB962C8B-B14F-4D97-AF65-F5344CB8AC3E}">
        <p14:creationId xmlns:p14="http://schemas.microsoft.com/office/powerpoint/2010/main" val="1247832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65EF27A0-DF09-4386-89E0-5AD7A53433A9}" type="datetimeFigureOut">
              <a:rPr lang="zh-TW" altLang="en-US" smtClean="0"/>
              <a:t>2023/2/20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0968ED10-4149-4F0B-AC5B-A29A857B963C}" type="slidenum">
              <a:rPr lang="zh-TW" altLang="en-US" smtClean="0"/>
              <a:t>‹#›</a:t>
            </a:fld>
            <a:endParaRPr lang="zh-TW" altLang="en-US"/>
          </a:p>
        </p:txBody>
      </p:sp>
    </p:spTree>
    <p:extLst>
      <p:ext uri="{BB962C8B-B14F-4D97-AF65-F5344CB8AC3E}">
        <p14:creationId xmlns:p14="http://schemas.microsoft.com/office/powerpoint/2010/main" val="2846587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65EF27A0-DF09-4386-89E0-5AD7A53433A9}" type="datetimeFigureOut">
              <a:rPr lang="zh-TW" altLang="en-US" smtClean="0"/>
              <a:t>2023/2/20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0968ED10-4149-4F0B-AC5B-A29A857B963C}" type="slidenum">
              <a:rPr lang="zh-TW" altLang="en-US" smtClean="0"/>
              <a:t>‹#›</a:t>
            </a:fld>
            <a:endParaRPr lang="zh-TW" altLang="en-US"/>
          </a:p>
        </p:txBody>
      </p:sp>
    </p:spTree>
    <p:extLst>
      <p:ext uri="{BB962C8B-B14F-4D97-AF65-F5344CB8AC3E}">
        <p14:creationId xmlns:p14="http://schemas.microsoft.com/office/powerpoint/2010/main" val="2838849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EF27A0-DF09-4386-89E0-5AD7A53433A9}" type="datetimeFigureOut">
              <a:rPr lang="zh-TW" altLang="en-US" smtClean="0"/>
              <a:t>2023/2/20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0968ED10-4149-4F0B-AC5B-A29A857B963C}" type="slidenum">
              <a:rPr lang="zh-TW" altLang="en-US" smtClean="0"/>
              <a:t>‹#›</a:t>
            </a:fld>
            <a:endParaRPr lang="zh-TW" altLang="en-US"/>
          </a:p>
        </p:txBody>
      </p:sp>
    </p:spTree>
    <p:extLst>
      <p:ext uri="{BB962C8B-B14F-4D97-AF65-F5344CB8AC3E}">
        <p14:creationId xmlns:p14="http://schemas.microsoft.com/office/powerpoint/2010/main" val="1681912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a:t>按一下以編輯母片標題樣式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65EF27A0-DF09-4386-89E0-5AD7A53433A9}" type="datetimeFigureOut">
              <a:rPr lang="zh-TW" altLang="en-US" smtClean="0"/>
              <a:t>2023/2/20</a:t>
            </a:fld>
            <a:endParaRPr lang="zh-TW" altLang="en-US"/>
          </a:p>
        </p:txBody>
      </p:sp>
      <p:sp>
        <p:nvSpPr>
          <p:cNvPr id="6" name="Footer Placeholder 5"/>
          <p:cNvSpPr>
            <a:spLocks noGrp="1"/>
          </p:cNvSpPr>
          <p:nvPr>
            <p:ph type="ftr" sz="quarter" idx="11"/>
          </p:nvPr>
        </p:nvSpPr>
        <p:spPr/>
        <p:txBody>
          <a:bodyPr/>
          <a:lstStyle/>
          <a:p>
            <a:endParaRPr lang="zh-TW"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968ED10-4149-4F0B-AC5B-A29A857B963C}" type="slidenum">
              <a:rPr lang="zh-TW" altLang="en-US" smtClean="0"/>
              <a:t>‹#›</a:t>
            </a:fld>
            <a:endParaRPr lang="zh-TW" altLang="en-US"/>
          </a:p>
        </p:txBody>
      </p:sp>
    </p:spTree>
    <p:extLst>
      <p:ext uri="{BB962C8B-B14F-4D97-AF65-F5344CB8AC3E}">
        <p14:creationId xmlns:p14="http://schemas.microsoft.com/office/powerpoint/2010/main" val="141499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65EF27A0-DF09-4386-89E0-5AD7A53433A9}" type="datetimeFigureOut">
              <a:rPr lang="zh-TW" altLang="en-US" smtClean="0"/>
              <a:t>2023/2/20</a:t>
            </a:fld>
            <a:endParaRPr lang="zh-TW"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968ED10-4149-4F0B-AC5B-A29A857B963C}" type="slidenum">
              <a:rPr lang="zh-TW" altLang="en-US" smtClean="0"/>
              <a:t>‹#›</a:t>
            </a:fld>
            <a:endParaRPr lang="zh-TW" altLang="en-US"/>
          </a:p>
        </p:txBody>
      </p:sp>
    </p:spTree>
    <p:extLst>
      <p:ext uri="{BB962C8B-B14F-4D97-AF65-F5344CB8AC3E}">
        <p14:creationId xmlns:p14="http://schemas.microsoft.com/office/powerpoint/2010/main" val="466138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5EF27A0-DF09-4386-89E0-5AD7A53433A9}" type="datetimeFigureOut">
              <a:rPr lang="zh-TW" altLang="en-US" smtClean="0"/>
              <a:t>2023/2/20</a:t>
            </a:fld>
            <a:endParaRPr lang="zh-TW"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zh-TW"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968ED10-4149-4F0B-AC5B-A29A857B963C}" type="slidenum">
              <a:rPr lang="zh-TW" altLang="en-US" smtClean="0"/>
              <a:t>‹#›</a:t>
            </a:fld>
            <a:endParaRPr lang="zh-TW" altLang="en-US"/>
          </a:p>
        </p:txBody>
      </p:sp>
    </p:spTree>
    <p:extLst>
      <p:ext uri="{BB962C8B-B14F-4D97-AF65-F5344CB8AC3E}">
        <p14:creationId xmlns:p14="http://schemas.microsoft.com/office/powerpoint/2010/main" val="349484300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54A5E2-46EC-4E6E-BAC1-332FB621DA78}"/>
              </a:ext>
            </a:extLst>
          </p:cNvPr>
          <p:cNvSpPr>
            <a:spLocks noGrp="1"/>
          </p:cNvSpPr>
          <p:nvPr>
            <p:ph type="ctrTitle"/>
          </p:nvPr>
        </p:nvSpPr>
        <p:spPr/>
        <p:txBody>
          <a:bodyPr/>
          <a:lstStyle/>
          <a:p>
            <a:r>
              <a:rPr lang="zh-TW" altLang="en-US" dirty="0"/>
              <a:t>甲骨文產生器</a:t>
            </a:r>
          </a:p>
        </p:txBody>
      </p:sp>
      <p:sp>
        <p:nvSpPr>
          <p:cNvPr id="3" name="副標題 2">
            <a:extLst>
              <a:ext uri="{FF2B5EF4-FFF2-40B4-BE49-F238E27FC236}">
                <a16:creationId xmlns:a16="http://schemas.microsoft.com/office/drawing/2014/main" id="{CD5DCA82-AF4E-4B10-994D-C6E1B46AC2E1}"/>
              </a:ext>
            </a:extLst>
          </p:cNvPr>
          <p:cNvSpPr>
            <a:spLocks noGrp="1"/>
          </p:cNvSpPr>
          <p:nvPr>
            <p:ph type="subTitle" idx="1"/>
          </p:nvPr>
        </p:nvSpPr>
        <p:spPr/>
        <p:txBody>
          <a:bodyPr/>
          <a:lstStyle/>
          <a:p>
            <a:r>
              <a:rPr lang="en-US" altLang="zh-TW" dirty="0"/>
              <a:t>Assignment 1 </a:t>
            </a:r>
            <a:endParaRPr lang="zh-TW" altLang="en-US" dirty="0"/>
          </a:p>
        </p:txBody>
      </p:sp>
    </p:spTree>
    <p:extLst>
      <p:ext uri="{BB962C8B-B14F-4D97-AF65-F5344CB8AC3E}">
        <p14:creationId xmlns:p14="http://schemas.microsoft.com/office/powerpoint/2010/main" val="541001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DC6DCC-CEDA-4470-9AF7-0977724D3B6C}"/>
              </a:ext>
            </a:extLst>
          </p:cNvPr>
          <p:cNvSpPr>
            <a:spLocks noGrp="1"/>
          </p:cNvSpPr>
          <p:nvPr>
            <p:ph type="title"/>
          </p:nvPr>
        </p:nvSpPr>
        <p:spPr/>
        <p:txBody>
          <a:bodyPr/>
          <a:lstStyle/>
          <a:p>
            <a:r>
              <a:rPr lang="zh-TW" altLang="en-US" dirty="0"/>
              <a:t>範例程式碼</a:t>
            </a:r>
          </a:p>
        </p:txBody>
      </p:sp>
      <p:sp>
        <p:nvSpPr>
          <p:cNvPr id="3" name="內容版面配置區 2">
            <a:extLst>
              <a:ext uri="{FF2B5EF4-FFF2-40B4-BE49-F238E27FC236}">
                <a16:creationId xmlns:a16="http://schemas.microsoft.com/office/drawing/2014/main" id="{81731E79-F755-4408-AD96-CE6B3DE700BE}"/>
              </a:ext>
            </a:extLst>
          </p:cNvPr>
          <p:cNvSpPr>
            <a:spLocks noGrp="1"/>
          </p:cNvSpPr>
          <p:nvPr>
            <p:ph idx="1"/>
          </p:nvPr>
        </p:nvSpPr>
        <p:spPr>
          <a:xfrm>
            <a:off x="1069847" y="2121408"/>
            <a:ext cx="10126887" cy="4829898"/>
          </a:xfrm>
        </p:spPr>
        <p:txBody>
          <a:bodyPr>
            <a:normAutofit/>
          </a:bodyPr>
          <a:lstStyle/>
          <a:p>
            <a:pPr marL="0" indent="0">
              <a:buNone/>
            </a:pPr>
            <a:r>
              <a:rPr lang="en-US" altLang="zh-TW" dirty="0">
                <a:solidFill>
                  <a:schemeClr val="tx1">
                    <a:lumMod val="65000"/>
                    <a:lumOff val="35000"/>
                  </a:schemeClr>
                </a:solidFill>
                <a:latin typeface="Arial" panose="020B0604020202020204" pitchFamily="34" charset="0"/>
                <a:cs typeface="Arial" panose="020B0604020202020204" pitchFamily="34" charset="0"/>
              </a:rPr>
              <a:t>#include &lt;iostream&gt;</a:t>
            </a:r>
          </a:p>
          <a:p>
            <a:pPr marL="0" indent="0">
              <a:buNone/>
            </a:pPr>
            <a:r>
              <a:rPr lang="en-US" altLang="zh-TW" dirty="0">
                <a:solidFill>
                  <a:schemeClr val="tx1">
                    <a:lumMod val="65000"/>
                    <a:lumOff val="35000"/>
                  </a:schemeClr>
                </a:solidFill>
                <a:latin typeface="Arial" panose="020B0604020202020204" pitchFamily="34" charset="0"/>
                <a:cs typeface="Arial" panose="020B0604020202020204" pitchFamily="34" charset="0"/>
              </a:rPr>
              <a:t>using namespace std;</a:t>
            </a:r>
          </a:p>
          <a:p>
            <a:pPr marL="0" indent="0">
              <a:buNone/>
            </a:pPr>
            <a:endParaRPr lang="en-US" altLang="zh-TW" dirty="0">
              <a:solidFill>
                <a:schemeClr val="tx1">
                  <a:lumMod val="65000"/>
                  <a:lumOff val="35000"/>
                </a:schemeClr>
              </a:solidFill>
              <a:latin typeface="Arial" panose="020B0604020202020204" pitchFamily="34" charset="0"/>
              <a:cs typeface="Arial" panose="020B0604020202020204" pitchFamily="34" charset="0"/>
            </a:endParaRPr>
          </a:p>
          <a:p>
            <a:pPr marL="0" indent="0">
              <a:buNone/>
            </a:pPr>
            <a:r>
              <a:rPr lang="en-US" altLang="zh-TW" dirty="0">
                <a:solidFill>
                  <a:schemeClr val="tx1">
                    <a:lumMod val="65000"/>
                    <a:lumOff val="35000"/>
                  </a:schemeClr>
                </a:solidFill>
                <a:latin typeface="Arial" panose="020B0604020202020204" pitchFamily="34" charset="0"/>
                <a:cs typeface="Arial" panose="020B0604020202020204" pitchFamily="34" charset="0"/>
              </a:rPr>
              <a:t>int main() {</a:t>
            </a:r>
          </a:p>
          <a:p>
            <a:pPr marL="0" indent="0">
              <a:buNone/>
            </a:pPr>
            <a:r>
              <a:rPr lang="en-US" altLang="zh-TW" dirty="0">
                <a:solidFill>
                  <a:schemeClr val="tx1">
                    <a:lumMod val="65000"/>
                    <a:lumOff val="35000"/>
                  </a:schemeClr>
                </a:solidFill>
                <a:latin typeface="Arial" panose="020B0604020202020204" pitchFamily="34" charset="0"/>
                <a:cs typeface="Arial" panose="020B0604020202020204" pitchFamily="34" charset="0"/>
              </a:rPr>
              <a:t>    string a, b;</a:t>
            </a:r>
          </a:p>
          <a:p>
            <a:pPr marL="0" indent="0">
              <a:buNone/>
            </a:pPr>
            <a:r>
              <a:rPr lang="en-US" altLang="zh-TW" dirty="0">
                <a:solidFill>
                  <a:schemeClr val="tx1">
                    <a:lumMod val="65000"/>
                    <a:lumOff val="35000"/>
                  </a:schemeClr>
                </a:solidFill>
                <a:latin typeface="Arial" panose="020B0604020202020204" pitchFamily="34" charset="0"/>
                <a:cs typeface="Arial" panose="020B0604020202020204" pitchFamily="34" charset="0"/>
              </a:rPr>
              <a:t>    while(</a:t>
            </a:r>
            <a:r>
              <a:rPr lang="en-US" altLang="zh-TW" dirty="0" err="1">
                <a:solidFill>
                  <a:schemeClr val="tx1">
                    <a:lumMod val="65000"/>
                    <a:lumOff val="35000"/>
                  </a:schemeClr>
                </a:solidFill>
                <a:latin typeface="Arial" panose="020B0604020202020204" pitchFamily="34" charset="0"/>
                <a:cs typeface="Arial" panose="020B0604020202020204" pitchFamily="34" charset="0"/>
              </a:rPr>
              <a:t>cin</a:t>
            </a:r>
            <a:r>
              <a:rPr lang="en-US" altLang="zh-TW" dirty="0">
                <a:solidFill>
                  <a:schemeClr val="tx1">
                    <a:lumMod val="65000"/>
                    <a:lumOff val="35000"/>
                  </a:schemeClr>
                </a:solidFill>
                <a:latin typeface="Arial" panose="020B0604020202020204" pitchFamily="34" charset="0"/>
                <a:cs typeface="Arial" panose="020B0604020202020204" pitchFamily="34" charset="0"/>
              </a:rPr>
              <a:t> &gt;&gt; a &gt;&gt; b) {</a:t>
            </a:r>
          </a:p>
          <a:p>
            <a:pPr marL="0" indent="0">
              <a:buNone/>
            </a:pPr>
            <a:r>
              <a:rPr lang="en-US" altLang="zh-TW" dirty="0">
                <a:solidFill>
                  <a:schemeClr val="tx1">
                    <a:lumMod val="65000"/>
                    <a:lumOff val="35000"/>
                  </a:schemeClr>
                </a:solidFill>
                <a:latin typeface="Arial" panose="020B0604020202020204" pitchFamily="34" charset="0"/>
                <a:cs typeface="Arial" panose="020B0604020202020204" pitchFamily="34" charset="0"/>
              </a:rPr>
              <a:t>         </a:t>
            </a:r>
            <a:r>
              <a:rPr lang="en-US" altLang="zh-TW" dirty="0" err="1">
                <a:solidFill>
                  <a:schemeClr val="tx1">
                    <a:lumMod val="65000"/>
                    <a:lumOff val="35000"/>
                  </a:schemeClr>
                </a:solidFill>
                <a:latin typeface="Arial" panose="020B0604020202020204" pitchFamily="34" charset="0"/>
                <a:cs typeface="Arial" panose="020B0604020202020204" pitchFamily="34" charset="0"/>
              </a:rPr>
              <a:t>cout</a:t>
            </a:r>
            <a:r>
              <a:rPr lang="en-US" altLang="zh-TW" dirty="0">
                <a:solidFill>
                  <a:schemeClr val="tx1">
                    <a:lumMod val="65000"/>
                    <a:lumOff val="35000"/>
                  </a:schemeClr>
                </a:solidFill>
                <a:latin typeface="Arial" panose="020B0604020202020204" pitchFamily="34" charset="0"/>
                <a:cs typeface="Arial" panose="020B0604020202020204" pitchFamily="34" charset="0"/>
              </a:rPr>
              <a:t> &lt;&lt; a &lt;&lt; ‘ ‘ &lt;&lt; b &lt;&lt; </a:t>
            </a:r>
            <a:r>
              <a:rPr lang="en-US" altLang="zh-TW" dirty="0" err="1">
                <a:solidFill>
                  <a:schemeClr val="tx1">
                    <a:lumMod val="65000"/>
                    <a:lumOff val="35000"/>
                  </a:schemeClr>
                </a:solidFill>
                <a:latin typeface="Arial" panose="020B0604020202020204" pitchFamily="34" charset="0"/>
                <a:cs typeface="Arial" panose="020B0604020202020204" pitchFamily="34" charset="0"/>
              </a:rPr>
              <a:t>endl</a:t>
            </a:r>
            <a:r>
              <a:rPr lang="en-US" altLang="zh-TW" dirty="0">
                <a:solidFill>
                  <a:schemeClr val="tx1">
                    <a:lumMod val="65000"/>
                    <a:lumOff val="35000"/>
                  </a:schemeClr>
                </a:solidFill>
                <a:latin typeface="Arial" panose="020B0604020202020204" pitchFamily="34" charset="0"/>
                <a:cs typeface="Arial" panose="020B0604020202020204" pitchFamily="34" charset="0"/>
              </a:rPr>
              <a:t>;</a:t>
            </a:r>
          </a:p>
          <a:p>
            <a:pPr marL="0" indent="0">
              <a:buNone/>
            </a:pPr>
            <a:r>
              <a:rPr lang="en-US" altLang="zh-TW" dirty="0">
                <a:solidFill>
                  <a:schemeClr val="tx1">
                    <a:lumMod val="65000"/>
                    <a:lumOff val="35000"/>
                  </a:schemeClr>
                </a:solidFill>
                <a:latin typeface="Arial" panose="020B0604020202020204" pitchFamily="34" charset="0"/>
                <a:cs typeface="Arial" panose="020B0604020202020204" pitchFamily="34" charset="0"/>
              </a:rPr>
              <a:t>    }</a:t>
            </a:r>
          </a:p>
          <a:p>
            <a:pPr marL="0" indent="0">
              <a:buNone/>
            </a:pPr>
            <a:r>
              <a:rPr lang="en-US" altLang="zh-TW" dirty="0">
                <a:solidFill>
                  <a:schemeClr val="tx1">
                    <a:lumMod val="65000"/>
                    <a:lumOff val="35000"/>
                  </a:schemeClr>
                </a:solidFill>
                <a:latin typeface="Arial" panose="020B0604020202020204" pitchFamily="34" charset="0"/>
                <a:cs typeface="Arial" panose="020B0604020202020204" pitchFamily="34" charset="0"/>
              </a:rPr>
              <a:t>    return 0;</a:t>
            </a:r>
          </a:p>
          <a:p>
            <a:pPr marL="0" indent="0">
              <a:buNone/>
            </a:pPr>
            <a:r>
              <a:rPr lang="en-US" altLang="zh-TW" dirty="0">
                <a:solidFill>
                  <a:schemeClr val="tx1">
                    <a:lumMod val="65000"/>
                    <a:lumOff val="35000"/>
                  </a:schemeClr>
                </a:solidFill>
                <a:latin typeface="Arial" panose="020B0604020202020204" pitchFamily="34" charset="0"/>
                <a:cs typeface="Arial" panose="020B0604020202020204" pitchFamily="34" charset="0"/>
              </a:rPr>
              <a:t>}</a:t>
            </a:r>
            <a:endParaRPr lang="zh-TW" altLang="en-US"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77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1F30DE-D14E-40BA-9F84-F47ED3FA1D30}"/>
              </a:ext>
            </a:extLst>
          </p:cNvPr>
          <p:cNvSpPr>
            <a:spLocks noGrp="1"/>
          </p:cNvSpPr>
          <p:nvPr>
            <p:ph type="title"/>
          </p:nvPr>
        </p:nvSpPr>
        <p:spPr/>
        <p:txBody>
          <a:bodyPr/>
          <a:lstStyle/>
          <a:p>
            <a:r>
              <a:rPr lang="zh-TW" altLang="en-US" dirty="0"/>
              <a:t>安裝 </a:t>
            </a:r>
            <a:r>
              <a:rPr lang="en-US" altLang="zh-TW" dirty="0"/>
              <a:t>g++ </a:t>
            </a:r>
            <a:r>
              <a:rPr lang="zh-TW" altLang="en-US" dirty="0"/>
              <a:t>套件</a:t>
            </a:r>
          </a:p>
        </p:txBody>
      </p:sp>
      <p:sp>
        <p:nvSpPr>
          <p:cNvPr id="3" name="內容版面配置區 2">
            <a:extLst>
              <a:ext uri="{FF2B5EF4-FFF2-40B4-BE49-F238E27FC236}">
                <a16:creationId xmlns:a16="http://schemas.microsoft.com/office/drawing/2014/main" id="{F86083D5-B88E-418D-9F29-F74486168581}"/>
              </a:ext>
            </a:extLst>
          </p:cNvPr>
          <p:cNvSpPr>
            <a:spLocks noGrp="1"/>
          </p:cNvSpPr>
          <p:nvPr>
            <p:ph idx="1"/>
          </p:nvPr>
        </p:nvSpPr>
        <p:spPr/>
        <p:txBody>
          <a:bodyPr/>
          <a:lstStyle/>
          <a:p>
            <a:pPr marL="0" indent="0">
              <a:buNone/>
            </a:pPr>
            <a:r>
              <a:rPr lang="zh-TW" altLang="en-US" dirty="0"/>
              <a:t>在終端機輸入 </a:t>
            </a:r>
            <a:r>
              <a:rPr lang="en-US" altLang="zh-TW" dirty="0"/>
              <a:t>g++ </a:t>
            </a:r>
            <a:r>
              <a:rPr lang="zh-TW" altLang="en-US" dirty="0"/>
              <a:t>會發現系統沒有這個套件，並提示你輸入下面指令來安裝套件。</a:t>
            </a:r>
            <a:endParaRPr lang="en-US" altLang="zh-TW" dirty="0"/>
          </a:p>
          <a:p>
            <a:pPr marL="0" indent="0">
              <a:buNone/>
            </a:pPr>
            <a:r>
              <a:rPr lang="en-US" altLang="zh-TW" dirty="0"/>
              <a:t>	</a:t>
            </a:r>
            <a:r>
              <a:rPr lang="en-US" altLang="zh-TW" dirty="0" err="1"/>
              <a:t>sudo</a:t>
            </a:r>
            <a:r>
              <a:rPr lang="en-US" altLang="zh-TW" dirty="0"/>
              <a:t> apt install g++ </a:t>
            </a:r>
          </a:p>
        </p:txBody>
      </p:sp>
      <p:pic>
        <p:nvPicPr>
          <p:cNvPr id="4" name="圖片 3">
            <a:extLst>
              <a:ext uri="{FF2B5EF4-FFF2-40B4-BE49-F238E27FC236}">
                <a16:creationId xmlns:a16="http://schemas.microsoft.com/office/drawing/2014/main" id="{1C77F4AC-27F5-4F48-AACA-647204D6E319}"/>
              </a:ext>
            </a:extLst>
          </p:cNvPr>
          <p:cNvPicPr>
            <a:picLocks noChangeAspect="1"/>
          </p:cNvPicPr>
          <p:nvPr/>
        </p:nvPicPr>
        <p:blipFill>
          <a:blip r:embed="rId2"/>
          <a:stretch>
            <a:fillRect/>
          </a:stretch>
        </p:blipFill>
        <p:spPr>
          <a:xfrm>
            <a:off x="0" y="3255667"/>
            <a:ext cx="12060048" cy="1191115"/>
          </a:xfrm>
          <a:prstGeom prst="rect">
            <a:avLst/>
          </a:prstGeom>
        </p:spPr>
      </p:pic>
    </p:spTree>
    <p:extLst>
      <p:ext uri="{BB962C8B-B14F-4D97-AF65-F5344CB8AC3E}">
        <p14:creationId xmlns:p14="http://schemas.microsoft.com/office/powerpoint/2010/main" val="1101906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6231DC-EC81-4092-A242-DBFF6A6D8307}"/>
              </a:ext>
            </a:extLst>
          </p:cNvPr>
          <p:cNvSpPr>
            <a:spLocks noGrp="1"/>
          </p:cNvSpPr>
          <p:nvPr>
            <p:ph type="title"/>
          </p:nvPr>
        </p:nvSpPr>
        <p:spPr/>
        <p:txBody>
          <a:bodyPr/>
          <a:lstStyle/>
          <a:p>
            <a:r>
              <a:rPr lang="zh-TW" altLang="en-US" dirty="0"/>
              <a:t>編寫程式碼</a:t>
            </a:r>
          </a:p>
        </p:txBody>
      </p:sp>
      <p:sp>
        <p:nvSpPr>
          <p:cNvPr id="3" name="內容版面配置區 2">
            <a:extLst>
              <a:ext uri="{FF2B5EF4-FFF2-40B4-BE49-F238E27FC236}">
                <a16:creationId xmlns:a16="http://schemas.microsoft.com/office/drawing/2014/main" id="{E171E58E-55B8-4318-8059-A73C190D3DF0}"/>
              </a:ext>
            </a:extLst>
          </p:cNvPr>
          <p:cNvSpPr>
            <a:spLocks noGrp="1"/>
          </p:cNvSpPr>
          <p:nvPr>
            <p:ph idx="1"/>
          </p:nvPr>
        </p:nvSpPr>
        <p:spPr/>
        <p:txBody>
          <a:bodyPr/>
          <a:lstStyle/>
          <a:p>
            <a:pPr marL="0" indent="0">
              <a:buNone/>
            </a:pPr>
            <a:r>
              <a:rPr lang="zh-TW" altLang="en-US" dirty="0"/>
              <a:t>記事本、</a:t>
            </a:r>
            <a:r>
              <a:rPr lang="en-US" altLang="zh-TW" dirty="0" err="1"/>
              <a:t>CodeBlock</a:t>
            </a:r>
            <a:r>
              <a:rPr lang="zh-TW" altLang="en-US" dirty="0"/>
              <a:t>、</a:t>
            </a:r>
            <a:r>
              <a:rPr lang="en-US" altLang="zh-TW" dirty="0" err="1"/>
              <a:t>VSCode</a:t>
            </a:r>
            <a:r>
              <a:rPr lang="zh-TW" altLang="en-US" dirty="0"/>
              <a:t>、</a:t>
            </a:r>
            <a:r>
              <a:rPr lang="en-US" altLang="zh-TW" dirty="0"/>
              <a:t>vi </a:t>
            </a:r>
            <a:r>
              <a:rPr lang="zh-TW" altLang="en-US" dirty="0"/>
              <a:t>或 </a:t>
            </a:r>
            <a:r>
              <a:rPr lang="en-US" altLang="zh-TW" dirty="0" err="1"/>
              <a:t>nano</a:t>
            </a:r>
            <a:r>
              <a:rPr lang="en-US" altLang="zh-TW" dirty="0"/>
              <a:t> </a:t>
            </a:r>
            <a:r>
              <a:rPr lang="zh-TW" altLang="en-US" dirty="0"/>
              <a:t>工具都可以，用你習慣的工具編寫程式碼。</a:t>
            </a:r>
          </a:p>
        </p:txBody>
      </p:sp>
      <p:pic>
        <p:nvPicPr>
          <p:cNvPr id="6" name="圖片 5">
            <a:extLst>
              <a:ext uri="{FF2B5EF4-FFF2-40B4-BE49-F238E27FC236}">
                <a16:creationId xmlns:a16="http://schemas.microsoft.com/office/drawing/2014/main" id="{90FC2B18-CF60-46A2-B904-430B537F569D}"/>
              </a:ext>
            </a:extLst>
          </p:cNvPr>
          <p:cNvPicPr>
            <a:picLocks noChangeAspect="1"/>
          </p:cNvPicPr>
          <p:nvPr/>
        </p:nvPicPr>
        <p:blipFill>
          <a:blip r:embed="rId2"/>
          <a:stretch>
            <a:fillRect/>
          </a:stretch>
        </p:blipFill>
        <p:spPr>
          <a:xfrm>
            <a:off x="1063752" y="2621483"/>
            <a:ext cx="9750428" cy="3854555"/>
          </a:xfrm>
          <a:prstGeom prst="rect">
            <a:avLst/>
          </a:prstGeom>
        </p:spPr>
      </p:pic>
    </p:spTree>
    <p:extLst>
      <p:ext uri="{BB962C8B-B14F-4D97-AF65-F5344CB8AC3E}">
        <p14:creationId xmlns:p14="http://schemas.microsoft.com/office/powerpoint/2010/main" val="1494053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D7CDA90-4C75-46E2-B587-1A2CF29F27CB}"/>
              </a:ext>
            </a:extLst>
          </p:cNvPr>
          <p:cNvSpPr>
            <a:spLocks noGrp="1"/>
          </p:cNvSpPr>
          <p:nvPr>
            <p:ph type="title"/>
          </p:nvPr>
        </p:nvSpPr>
        <p:spPr/>
        <p:txBody>
          <a:bodyPr/>
          <a:lstStyle/>
          <a:p>
            <a:r>
              <a:rPr lang="zh-TW" altLang="en-US" dirty="0"/>
              <a:t>生成測資</a:t>
            </a:r>
          </a:p>
        </p:txBody>
      </p:sp>
      <p:sp>
        <p:nvSpPr>
          <p:cNvPr id="3" name="內容版面配置區 2">
            <a:extLst>
              <a:ext uri="{FF2B5EF4-FFF2-40B4-BE49-F238E27FC236}">
                <a16:creationId xmlns:a16="http://schemas.microsoft.com/office/drawing/2014/main" id="{51FEFBFC-2C25-4EA5-BD9F-7ACF644E4A11}"/>
              </a:ext>
            </a:extLst>
          </p:cNvPr>
          <p:cNvSpPr>
            <a:spLocks noGrp="1"/>
          </p:cNvSpPr>
          <p:nvPr>
            <p:ph idx="1"/>
          </p:nvPr>
        </p:nvSpPr>
        <p:spPr/>
        <p:txBody>
          <a:bodyPr/>
          <a:lstStyle/>
          <a:p>
            <a:pPr marL="0" indent="0">
              <a:buNone/>
            </a:pPr>
            <a:r>
              <a:rPr lang="zh-TW" altLang="en-US" dirty="0"/>
              <a:t>把 </a:t>
            </a:r>
            <a:r>
              <a:rPr lang="en-US" altLang="zh-TW" dirty="0"/>
              <a:t>test.in </a:t>
            </a:r>
            <a:r>
              <a:rPr lang="zh-TW" altLang="en-US" dirty="0"/>
              <a:t>移動到與你的 </a:t>
            </a:r>
            <a:r>
              <a:rPr lang="en-US" altLang="zh-TW" dirty="0" err="1"/>
              <a:t>cpp</a:t>
            </a:r>
            <a:r>
              <a:rPr lang="zh-TW" altLang="en-US" dirty="0"/>
              <a:t> 檔相同的資料夾下。可以生成一個檔案把測資複製過去或是使用共享資料夾把測資移動過去。</a:t>
            </a:r>
            <a:endParaRPr lang="en-US" altLang="zh-TW" dirty="0"/>
          </a:p>
          <a:p>
            <a:pPr marL="0" indent="0">
              <a:buNone/>
            </a:pPr>
            <a:endParaRPr lang="en-US" altLang="zh-TW" dirty="0"/>
          </a:p>
        </p:txBody>
      </p:sp>
      <p:pic>
        <p:nvPicPr>
          <p:cNvPr id="4" name="圖片 3">
            <a:extLst>
              <a:ext uri="{FF2B5EF4-FFF2-40B4-BE49-F238E27FC236}">
                <a16:creationId xmlns:a16="http://schemas.microsoft.com/office/drawing/2014/main" id="{4B171973-B0BC-4404-B54A-2931876D910D}"/>
              </a:ext>
            </a:extLst>
          </p:cNvPr>
          <p:cNvPicPr>
            <a:picLocks noChangeAspect="1"/>
          </p:cNvPicPr>
          <p:nvPr/>
        </p:nvPicPr>
        <p:blipFill>
          <a:blip r:embed="rId2"/>
          <a:stretch>
            <a:fillRect/>
          </a:stretch>
        </p:blipFill>
        <p:spPr>
          <a:xfrm>
            <a:off x="1157057" y="2942147"/>
            <a:ext cx="10454763" cy="2964130"/>
          </a:xfrm>
          <a:prstGeom prst="rect">
            <a:avLst/>
          </a:prstGeom>
        </p:spPr>
      </p:pic>
    </p:spTree>
    <p:extLst>
      <p:ext uri="{BB962C8B-B14F-4D97-AF65-F5344CB8AC3E}">
        <p14:creationId xmlns:p14="http://schemas.microsoft.com/office/powerpoint/2010/main" val="1497223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BD6CF1-BA2B-4A7A-9209-B9AC491B8969}"/>
              </a:ext>
            </a:extLst>
          </p:cNvPr>
          <p:cNvSpPr>
            <a:spLocks noGrp="1"/>
          </p:cNvSpPr>
          <p:nvPr>
            <p:ph type="title"/>
          </p:nvPr>
        </p:nvSpPr>
        <p:spPr/>
        <p:txBody>
          <a:bodyPr/>
          <a:lstStyle/>
          <a:p>
            <a:r>
              <a:rPr lang="zh-TW" altLang="en-US" dirty="0"/>
              <a:t>範例測資</a:t>
            </a:r>
          </a:p>
        </p:txBody>
      </p:sp>
      <p:sp>
        <p:nvSpPr>
          <p:cNvPr id="3" name="內容版面配置區 2">
            <a:extLst>
              <a:ext uri="{FF2B5EF4-FFF2-40B4-BE49-F238E27FC236}">
                <a16:creationId xmlns:a16="http://schemas.microsoft.com/office/drawing/2014/main" id="{16DDE014-950D-48D0-B9EB-B90E27E2C9AA}"/>
              </a:ext>
            </a:extLst>
          </p:cNvPr>
          <p:cNvSpPr>
            <a:spLocks noGrp="1"/>
          </p:cNvSpPr>
          <p:nvPr>
            <p:ph idx="1"/>
          </p:nvPr>
        </p:nvSpPr>
        <p:spPr/>
        <p:txBody>
          <a:bodyPr/>
          <a:lstStyle/>
          <a:p>
            <a:pPr marL="0" indent="0">
              <a:buNone/>
            </a:pPr>
            <a:r>
              <a:rPr lang="en-US" altLang="zh-TW" dirty="0"/>
              <a:t>Jack Eric</a:t>
            </a:r>
          </a:p>
          <a:p>
            <a:pPr marL="0" indent="0">
              <a:buNone/>
            </a:pPr>
            <a:r>
              <a:rPr lang="zh-TW" altLang="en-US" dirty="0"/>
              <a:t>瑪斯克 馬芸</a:t>
            </a:r>
            <a:endParaRPr lang="en-US" altLang="zh-TW" dirty="0"/>
          </a:p>
          <a:p>
            <a:pPr marL="0" indent="0">
              <a:buNone/>
            </a:pPr>
            <a:r>
              <a:rPr lang="zh-TW" altLang="en-US" dirty="0"/>
              <a:t>王力紅 林駿杰</a:t>
            </a:r>
            <a:endParaRPr lang="en-US" altLang="zh-TW" dirty="0"/>
          </a:p>
          <a:p>
            <a:pPr marL="0" indent="0">
              <a:buNone/>
            </a:pPr>
            <a:r>
              <a:rPr lang="en-US" altLang="zh-TW" dirty="0"/>
              <a:t>Blake Alvin</a:t>
            </a:r>
          </a:p>
          <a:p>
            <a:pPr marL="0" indent="0">
              <a:buNone/>
            </a:pPr>
            <a:r>
              <a:rPr lang="en-US" altLang="zh-TW" dirty="0"/>
              <a:t>A B</a:t>
            </a:r>
          </a:p>
          <a:p>
            <a:pPr marL="0" indent="0">
              <a:buNone/>
            </a:pPr>
            <a:r>
              <a:rPr lang="en-US" altLang="zh-TW" dirty="0"/>
              <a:t>123 456</a:t>
            </a:r>
          </a:p>
          <a:p>
            <a:pPr marL="0" indent="0">
              <a:buNone/>
            </a:pPr>
            <a:endParaRPr lang="en-US" altLang="zh-TW" dirty="0"/>
          </a:p>
        </p:txBody>
      </p:sp>
    </p:spTree>
    <p:extLst>
      <p:ext uri="{BB962C8B-B14F-4D97-AF65-F5344CB8AC3E}">
        <p14:creationId xmlns:p14="http://schemas.microsoft.com/office/powerpoint/2010/main" val="3702217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31C25C-DCC7-467F-A125-6F19C2AD0F48}"/>
              </a:ext>
            </a:extLst>
          </p:cNvPr>
          <p:cNvSpPr>
            <a:spLocks noGrp="1"/>
          </p:cNvSpPr>
          <p:nvPr>
            <p:ph type="title"/>
          </p:nvPr>
        </p:nvSpPr>
        <p:spPr/>
        <p:txBody>
          <a:bodyPr/>
          <a:lstStyle/>
          <a:p>
            <a:r>
              <a:rPr lang="zh-TW" altLang="en-US" dirty="0"/>
              <a:t>編譯程式碼</a:t>
            </a:r>
          </a:p>
        </p:txBody>
      </p:sp>
      <p:sp>
        <p:nvSpPr>
          <p:cNvPr id="3" name="內容版面配置區 2">
            <a:extLst>
              <a:ext uri="{FF2B5EF4-FFF2-40B4-BE49-F238E27FC236}">
                <a16:creationId xmlns:a16="http://schemas.microsoft.com/office/drawing/2014/main" id="{82D7CB25-2347-4AB9-A173-8462E228AB96}"/>
              </a:ext>
            </a:extLst>
          </p:cNvPr>
          <p:cNvSpPr>
            <a:spLocks noGrp="1"/>
          </p:cNvSpPr>
          <p:nvPr>
            <p:ph idx="1"/>
          </p:nvPr>
        </p:nvSpPr>
        <p:spPr/>
        <p:txBody>
          <a:bodyPr/>
          <a:lstStyle/>
          <a:p>
            <a:r>
              <a:rPr lang="en-US" altLang="zh-TW" dirty="0"/>
              <a:t>g++ assignment.cpp -o assignment</a:t>
            </a:r>
          </a:p>
          <a:p>
            <a:pPr marL="0" indent="0">
              <a:buNone/>
            </a:pPr>
            <a:endParaRPr lang="zh-TW" altLang="en-US" dirty="0"/>
          </a:p>
        </p:txBody>
      </p:sp>
      <p:pic>
        <p:nvPicPr>
          <p:cNvPr id="4" name="圖片 3">
            <a:extLst>
              <a:ext uri="{FF2B5EF4-FFF2-40B4-BE49-F238E27FC236}">
                <a16:creationId xmlns:a16="http://schemas.microsoft.com/office/drawing/2014/main" id="{AB7372A7-7DA4-49E4-84DF-3C916BC38FDA}"/>
              </a:ext>
            </a:extLst>
          </p:cNvPr>
          <p:cNvPicPr>
            <a:picLocks noChangeAspect="1"/>
          </p:cNvPicPr>
          <p:nvPr/>
        </p:nvPicPr>
        <p:blipFill>
          <a:blip r:embed="rId2"/>
          <a:stretch>
            <a:fillRect/>
          </a:stretch>
        </p:blipFill>
        <p:spPr>
          <a:xfrm>
            <a:off x="268035" y="2838368"/>
            <a:ext cx="11689942" cy="791240"/>
          </a:xfrm>
          <a:prstGeom prst="rect">
            <a:avLst/>
          </a:prstGeom>
        </p:spPr>
      </p:pic>
    </p:spTree>
    <p:extLst>
      <p:ext uri="{BB962C8B-B14F-4D97-AF65-F5344CB8AC3E}">
        <p14:creationId xmlns:p14="http://schemas.microsoft.com/office/powerpoint/2010/main" val="2815851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E6466A-E289-4B1B-8C23-D961EBC3C3BD}"/>
              </a:ext>
            </a:extLst>
          </p:cNvPr>
          <p:cNvSpPr>
            <a:spLocks noGrp="1"/>
          </p:cNvSpPr>
          <p:nvPr>
            <p:ph type="title"/>
          </p:nvPr>
        </p:nvSpPr>
        <p:spPr/>
        <p:txBody>
          <a:bodyPr/>
          <a:lstStyle/>
          <a:p>
            <a:r>
              <a:rPr lang="zh-TW" altLang="en-US" dirty="0"/>
              <a:t>執行檔案</a:t>
            </a:r>
          </a:p>
        </p:txBody>
      </p:sp>
      <p:sp>
        <p:nvSpPr>
          <p:cNvPr id="3" name="內容版面配置區 2">
            <a:extLst>
              <a:ext uri="{FF2B5EF4-FFF2-40B4-BE49-F238E27FC236}">
                <a16:creationId xmlns:a16="http://schemas.microsoft.com/office/drawing/2014/main" id="{6F39BAEB-5286-4BE6-AF6E-D594149BCDA0}"/>
              </a:ext>
            </a:extLst>
          </p:cNvPr>
          <p:cNvSpPr>
            <a:spLocks noGrp="1"/>
          </p:cNvSpPr>
          <p:nvPr>
            <p:ph idx="1"/>
          </p:nvPr>
        </p:nvSpPr>
        <p:spPr/>
        <p:txBody>
          <a:bodyPr/>
          <a:lstStyle/>
          <a:p>
            <a:r>
              <a:rPr lang="en-US" altLang="zh-TW" dirty="0"/>
              <a:t>./assignment &lt; test.in</a:t>
            </a:r>
          </a:p>
        </p:txBody>
      </p:sp>
      <p:pic>
        <p:nvPicPr>
          <p:cNvPr id="4" name="圖片 3">
            <a:extLst>
              <a:ext uri="{FF2B5EF4-FFF2-40B4-BE49-F238E27FC236}">
                <a16:creationId xmlns:a16="http://schemas.microsoft.com/office/drawing/2014/main" id="{BBCA8A0F-1E3C-4818-AF84-DEB03ABD10FE}"/>
              </a:ext>
            </a:extLst>
          </p:cNvPr>
          <p:cNvPicPr>
            <a:picLocks noChangeAspect="1"/>
          </p:cNvPicPr>
          <p:nvPr/>
        </p:nvPicPr>
        <p:blipFill>
          <a:blip r:embed="rId2"/>
          <a:stretch>
            <a:fillRect/>
          </a:stretch>
        </p:blipFill>
        <p:spPr>
          <a:xfrm>
            <a:off x="357399" y="2472321"/>
            <a:ext cx="11701305" cy="1511850"/>
          </a:xfrm>
          <a:prstGeom prst="rect">
            <a:avLst/>
          </a:prstGeom>
        </p:spPr>
      </p:pic>
    </p:spTree>
    <p:extLst>
      <p:ext uri="{BB962C8B-B14F-4D97-AF65-F5344CB8AC3E}">
        <p14:creationId xmlns:p14="http://schemas.microsoft.com/office/powerpoint/2010/main" val="3658092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F7E54A-2621-4D91-8B4B-7F128D3F614C}"/>
              </a:ext>
            </a:extLst>
          </p:cNvPr>
          <p:cNvSpPr>
            <a:spLocks noGrp="1"/>
          </p:cNvSpPr>
          <p:nvPr>
            <p:ph type="title"/>
          </p:nvPr>
        </p:nvSpPr>
        <p:spPr/>
        <p:txBody>
          <a:bodyPr/>
          <a:lstStyle/>
          <a:p>
            <a:r>
              <a:rPr lang="zh-TW" altLang="en-US" dirty="0"/>
              <a:t>需要上傳</a:t>
            </a:r>
          </a:p>
        </p:txBody>
      </p:sp>
      <p:sp>
        <p:nvSpPr>
          <p:cNvPr id="3" name="內容版面配置區 2">
            <a:extLst>
              <a:ext uri="{FF2B5EF4-FFF2-40B4-BE49-F238E27FC236}">
                <a16:creationId xmlns:a16="http://schemas.microsoft.com/office/drawing/2014/main" id="{C8146601-71F5-4F33-8476-5072F056D129}"/>
              </a:ext>
            </a:extLst>
          </p:cNvPr>
          <p:cNvSpPr>
            <a:spLocks noGrp="1"/>
          </p:cNvSpPr>
          <p:nvPr>
            <p:ph idx="1"/>
          </p:nvPr>
        </p:nvSpPr>
        <p:spPr/>
        <p:txBody>
          <a:bodyPr/>
          <a:lstStyle/>
          <a:p>
            <a:r>
              <a:rPr lang="zh-TW" altLang="en-US" dirty="0"/>
              <a:t>程式碼 </a:t>
            </a:r>
            <a:r>
              <a:rPr lang="en-US" altLang="zh-TW" dirty="0"/>
              <a:t>(</a:t>
            </a:r>
            <a:r>
              <a:rPr lang="zh-TW" altLang="en-US" dirty="0"/>
              <a:t>學號</a:t>
            </a:r>
            <a:r>
              <a:rPr lang="en-US" altLang="zh-TW" dirty="0"/>
              <a:t>.</a:t>
            </a:r>
            <a:r>
              <a:rPr lang="en-US" altLang="zh-TW" dirty="0" err="1"/>
              <a:t>cpp</a:t>
            </a:r>
            <a:r>
              <a:rPr lang="en-US" altLang="zh-TW" dirty="0"/>
              <a:t>)</a:t>
            </a:r>
          </a:p>
          <a:p>
            <a:r>
              <a:rPr lang="zh-TW" altLang="en-US" dirty="0"/>
              <a:t>你在虛擬機中執行結果的截圖 </a:t>
            </a:r>
            <a:r>
              <a:rPr lang="en-US" altLang="zh-TW" dirty="0"/>
              <a:t>(</a:t>
            </a:r>
            <a:r>
              <a:rPr lang="zh-TW" altLang="en-US" dirty="0"/>
              <a:t>像上一張投影片那樣</a:t>
            </a:r>
            <a:r>
              <a:rPr lang="en-US" altLang="zh-TW" dirty="0"/>
              <a:t>)</a:t>
            </a:r>
          </a:p>
        </p:txBody>
      </p:sp>
    </p:spTree>
    <p:extLst>
      <p:ext uri="{BB962C8B-B14F-4D97-AF65-F5344CB8AC3E}">
        <p14:creationId xmlns:p14="http://schemas.microsoft.com/office/powerpoint/2010/main" val="2531461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51A31F-BEC2-4E92-928E-DEF41D4906E7}"/>
              </a:ext>
            </a:extLst>
          </p:cNvPr>
          <p:cNvSpPr>
            <a:spLocks noGrp="1"/>
          </p:cNvSpPr>
          <p:nvPr>
            <p:ph type="title"/>
          </p:nvPr>
        </p:nvSpPr>
        <p:spPr/>
        <p:txBody>
          <a:bodyPr/>
          <a:lstStyle/>
          <a:p>
            <a:r>
              <a:rPr lang="zh-TW" altLang="en-US" dirty="0"/>
              <a:t>注意事項</a:t>
            </a:r>
          </a:p>
        </p:txBody>
      </p:sp>
      <p:sp>
        <p:nvSpPr>
          <p:cNvPr id="3" name="內容版面配置區 2">
            <a:extLst>
              <a:ext uri="{FF2B5EF4-FFF2-40B4-BE49-F238E27FC236}">
                <a16:creationId xmlns:a16="http://schemas.microsoft.com/office/drawing/2014/main" id="{3C8AE2FB-CE82-49CC-9B8A-5AB1BCD0EF85}"/>
              </a:ext>
            </a:extLst>
          </p:cNvPr>
          <p:cNvSpPr>
            <a:spLocks noGrp="1"/>
          </p:cNvSpPr>
          <p:nvPr>
            <p:ph idx="1"/>
          </p:nvPr>
        </p:nvSpPr>
        <p:spPr/>
        <p:txBody>
          <a:bodyPr/>
          <a:lstStyle/>
          <a:p>
            <a:r>
              <a:rPr lang="zh-TW" altLang="en-US" dirty="0"/>
              <a:t>這次作業主要是讓你熟悉 </a:t>
            </a:r>
            <a:r>
              <a:rPr lang="en-US" altLang="zh-TW" dirty="0"/>
              <a:t>Linux </a:t>
            </a:r>
            <a:r>
              <a:rPr lang="zh-TW" altLang="en-US" dirty="0"/>
              <a:t>的指令，因此建議盡量使用 </a:t>
            </a:r>
            <a:r>
              <a:rPr lang="en-US" altLang="zh-TW" dirty="0"/>
              <a:t>CLI</a:t>
            </a:r>
            <a:r>
              <a:rPr lang="zh-TW" altLang="en-US" dirty="0"/>
              <a:t> </a:t>
            </a:r>
            <a:r>
              <a:rPr lang="en-US" altLang="zh-TW" dirty="0"/>
              <a:t>(</a:t>
            </a:r>
            <a:r>
              <a:rPr lang="zh-TW" altLang="en-US" dirty="0"/>
              <a:t>指令介面</a:t>
            </a:r>
            <a:r>
              <a:rPr lang="en-US" altLang="zh-TW" dirty="0"/>
              <a:t>)</a:t>
            </a:r>
            <a:r>
              <a:rPr lang="zh-TW" altLang="en-US" dirty="0"/>
              <a:t> 完成這次作業</a:t>
            </a:r>
            <a:endParaRPr lang="en-US" altLang="zh-TW" dirty="0"/>
          </a:p>
          <a:p>
            <a:r>
              <a:rPr lang="zh-TW" altLang="en-US" dirty="0"/>
              <a:t>輸出的內容不一定要完全照助教的寫。只要輸出的字串是兩個輸入字串的組合就可以，大家可以發揮創意，如果懶得想也可以輸出兩個字串相加就好。</a:t>
            </a:r>
            <a:endParaRPr lang="en-US" altLang="zh-TW" dirty="0"/>
          </a:p>
          <a:p>
            <a:r>
              <a:rPr lang="zh-TW" altLang="en-US" dirty="0"/>
              <a:t>下一頁有範例程式碼</a:t>
            </a:r>
          </a:p>
        </p:txBody>
      </p:sp>
    </p:spTree>
    <p:extLst>
      <p:ext uri="{BB962C8B-B14F-4D97-AF65-F5344CB8AC3E}">
        <p14:creationId xmlns:p14="http://schemas.microsoft.com/office/powerpoint/2010/main" val="41141166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刻字型">
  <a:themeElements>
    <a:clrScheme name="木刻字型">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刻字型">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刻字型">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TM03090434[[fn=木刻字型]]</Template>
  <TotalTime>52</TotalTime>
  <Words>284</Words>
  <Application>Microsoft Office PowerPoint</Application>
  <PresentationFormat>寬螢幕</PresentationFormat>
  <Paragraphs>38</Paragraphs>
  <Slides>10</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10</vt:i4>
      </vt:variant>
    </vt:vector>
  </HeadingPairs>
  <TitlesOfParts>
    <vt:vector size="17" baseType="lpstr">
      <vt:lpstr>微軟正黑體</vt:lpstr>
      <vt:lpstr>標楷體</vt:lpstr>
      <vt:lpstr>Arial</vt:lpstr>
      <vt:lpstr>Rockwell</vt:lpstr>
      <vt:lpstr>Rockwell Condensed</vt:lpstr>
      <vt:lpstr>Wingdings</vt:lpstr>
      <vt:lpstr>木刻字型</vt:lpstr>
      <vt:lpstr>甲骨文產生器</vt:lpstr>
      <vt:lpstr>安裝 g++ 套件</vt:lpstr>
      <vt:lpstr>編寫程式碼</vt:lpstr>
      <vt:lpstr>生成測資</vt:lpstr>
      <vt:lpstr>範例測資</vt:lpstr>
      <vt:lpstr>編譯程式碼</vt:lpstr>
      <vt:lpstr>執行檔案</vt:lpstr>
      <vt:lpstr>需要上傳</vt:lpstr>
      <vt:lpstr>注意事項</vt:lpstr>
      <vt:lpstr>範例程式碼</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甲骨文產生器</dc:title>
  <dc:creator>文耀張</dc:creator>
  <cp:lastModifiedBy>文耀張</cp:lastModifiedBy>
  <cp:revision>14</cp:revision>
  <dcterms:created xsi:type="dcterms:W3CDTF">2023-02-15T08:50:03Z</dcterms:created>
  <dcterms:modified xsi:type="dcterms:W3CDTF">2023-02-20T10:26:08Z</dcterms:modified>
</cp:coreProperties>
</file>