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64" r:id="rId3"/>
    <p:sldId id="273" r:id="rId4"/>
    <p:sldId id="266" r:id="rId5"/>
    <p:sldId id="265" r:id="rId6"/>
    <p:sldId id="259" r:id="rId7"/>
    <p:sldId id="260" r:id="rId8"/>
    <p:sldId id="268" r:id="rId9"/>
    <p:sldId id="269" r:id="rId10"/>
    <p:sldId id="263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>
        <p:scale>
          <a:sx n="88" d="100"/>
          <a:sy n="88" d="100"/>
        </p:scale>
        <p:origin x="533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3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46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15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5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6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5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60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87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6EF7-7760-4009-8DE4-571E19B2DB8C}" type="datetimeFigureOut">
              <a:rPr lang="zh-TW" altLang="en-US" smtClean="0"/>
              <a:t>2023/2/15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DEDE-E3EE-4687-9F32-9C55113449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26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linux/linux-comm-chmo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14ED6-0583-4E60-9E82-E56FB8CCA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簡介 </a:t>
            </a:r>
            <a:r>
              <a:rPr lang="en-US" altLang="zh-TW" dirty="0"/>
              <a:t>&amp;</a:t>
            </a:r>
            <a:r>
              <a:rPr lang="zh-TW" altLang="en-US" dirty="0"/>
              <a:t> 常用指令</a:t>
            </a:r>
          </a:p>
        </p:txBody>
      </p:sp>
    </p:spTree>
    <p:extLst>
      <p:ext uri="{BB962C8B-B14F-4D97-AF65-F5344CB8AC3E}">
        <p14:creationId xmlns:p14="http://schemas.microsoft.com/office/powerpoint/2010/main" val="127268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6B541-A604-421E-9B52-80EA8E71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Packaging Tool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DF56F3-912B-4EC9-9309-4E125C4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C000"/>
                </a:solidFill>
              </a:rPr>
              <a:t>Ubuntu </a:t>
            </a:r>
            <a:r>
              <a:rPr lang="zh-TW" altLang="en-US" b="1" dirty="0">
                <a:solidFill>
                  <a:srgbClr val="FFC000"/>
                </a:solidFill>
              </a:rPr>
              <a:t>套件管理工具，需要管理員權限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sudo</a:t>
            </a:r>
            <a:r>
              <a:rPr lang="en-US" altLang="zh-TW" dirty="0"/>
              <a:t> apt install </a:t>
            </a:r>
            <a:r>
              <a:rPr lang="en-US" altLang="zh-TW" dirty="0" err="1"/>
              <a:t>packageName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# </a:t>
            </a:r>
            <a:r>
              <a:rPr lang="en-US" altLang="zh-TW" sz="2000" dirty="0" err="1">
                <a:solidFill>
                  <a:schemeClr val="tx1">
                    <a:lumMod val="65000"/>
                  </a:schemeClr>
                </a:solidFill>
              </a:rPr>
              <a:t>packageName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要換成套件名稱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	#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tx1">
                    <a:lumMod val="65000"/>
                  </a:schemeClr>
                </a:solidFill>
              </a:rPr>
              <a:t>sudo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代表以管理員權限執行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8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16095-76E1-41E6-BB5D-11F19DE6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更改檔案權限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384BAB-CE28-4AC1-B646-A20719AC1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163"/>
          <a:stretch/>
        </p:blipFill>
        <p:spPr>
          <a:xfrm>
            <a:off x="5201427" y="3429000"/>
            <a:ext cx="6734369" cy="274728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0608769-301B-49D7-B7DA-7EAF0E38E506}"/>
              </a:ext>
            </a:extLst>
          </p:cNvPr>
          <p:cNvSpPr/>
          <p:nvPr/>
        </p:nvSpPr>
        <p:spPr>
          <a:xfrm>
            <a:off x="5122507" y="3302357"/>
            <a:ext cx="718458" cy="28739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21EB4-C97B-4636-850E-5B2FDAE65043}"/>
              </a:ext>
            </a:extLst>
          </p:cNvPr>
          <p:cNvSpPr/>
          <p:nvPr/>
        </p:nvSpPr>
        <p:spPr>
          <a:xfrm>
            <a:off x="5840964" y="3302357"/>
            <a:ext cx="1987419" cy="28739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05FE11-1457-4498-B7F1-42E8389B6E4E}"/>
              </a:ext>
            </a:extLst>
          </p:cNvPr>
          <p:cNvSpPr/>
          <p:nvPr/>
        </p:nvSpPr>
        <p:spPr>
          <a:xfrm>
            <a:off x="7828383" y="3302357"/>
            <a:ext cx="1987419" cy="28739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318613-DE63-48E1-9216-15907A849ABC}"/>
              </a:ext>
            </a:extLst>
          </p:cNvPr>
          <p:cNvSpPr/>
          <p:nvPr/>
        </p:nvSpPr>
        <p:spPr>
          <a:xfrm>
            <a:off x="9833682" y="3302357"/>
            <a:ext cx="1987419" cy="28739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7750BD-3150-4539-950E-D3D810E3250B}"/>
              </a:ext>
            </a:extLst>
          </p:cNvPr>
          <p:cNvSpPr txBox="1"/>
          <p:nvPr/>
        </p:nvSpPr>
        <p:spPr>
          <a:xfrm>
            <a:off x="5201427" y="2574569"/>
            <a:ext cx="6545814" cy="72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1</a:t>
            </a:r>
            <a:r>
              <a:rPr lang="zh-TW" altLang="en-US" sz="4000" dirty="0">
                <a:solidFill>
                  <a:srgbClr val="FF0000"/>
                </a:solidFill>
              </a:rPr>
              <a:t>         </a:t>
            </a:r>
            <a:r>
              <a:rPr lang="en-US" altLang="zh-TW" sz="4000" dirty="0">
                <a:solidFill>
                  <a:srgbClr val="FF0000"/>
                </a:solidFill>
              </a:rPr>
              <a:t>2</a:t>
            </a:r>
            <a:r>
              <a:rPr lang="zh-TW" altLang="en-US" sz="4000" dirty="0">
                <a:solidFill>
                  <a:srgbClr val="FF0000"/>
                </a:solidFill>
              </a:rPr>
              <a:t>                </a:t>
            </a:r>
            <a:r>
              <a:rPr lang="en-US" altLang="zh-TW" sz="4000" dirty="0">
                <a:solidFill>
                  <a:srgbClr val="FF0000"/>
                </a:solidFill>
              </a:rPr>
              <a:t>3</a:t>
            </a:r>
            <a:r>
              <a:rPr lang="zh-TW" altLang="en-US" sz="4000" dirty="0">
                <a:solidFill>
                  <a:srgbClr val="FF0000"/>
                </a:solidFill>
              </a:rPr>
              <a:t>               </a:t>
            </a:r>
            <a:r>
              <a:rPr lang="en-US" altLang="zh-TW" sz="4000" dirty="0">
                <a:solidFill>
                  <a:srgbClr val="FF0000"/>
                </a:solidFill>
              </a:rPr>
              <a:t>4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A7756A-1734-4209-91AC-07290F9D5DD0}"/>
              </a:ext>
            </a:extLst>
          </p:cNvPr>
          <p:cNvSpPr txBox="1"/>
          <p:nvPr/>
        </p:nvSpPr>
        <p:spPr>
          <a:xfrm>
            <a:off x="334728" y="3302357"/>
            <a:ext cx="4673084" cy="27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TW" altLang="en-US" sz="2400" b="1" dirty="0">
                <a:solidFill>
                  <a:srgbClr val="FFC000"/>
                </a:solidFill>
              </a:rPr>
              <a:t>是否為資料夾，是的話會顯示</a:t>
            </a:r>
            <a:r>
              <a:rPr lang="en-US" altLang="zh-TW" sz="2400" b="1" dirty="0">
                <a:solidFill>
                  <a:srgbClr val="FFC000"/>
                </a:solidFill>
              </a:rPr>
              <a:t>d</a:t>
            </a: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TW" altLang="en-US" sz="2400" b="1" dirty="0">
                <a:solidFill>
                  <a:srgbClr val="FFC000"/>
                </a:solidFill>
              </a:rPr>
              <a:t>資料擁有者 </a:t>
            </a:r>
            <a:r>
              <a:rPr lang="en-US" altLang="zh-TW" sz="2400" b="1" dirty="0">
                <a:solidFill>
                  <a:srgbClr val="FFC000"/>
                </a:solidFill>
              </a:rPr>
              <a:t>(owner) </a:t>
            </a:r>
            <a:r>
              <a:rPr lang="zh-TW" altLang="en-US" sz="2400" b="1" dirty="0">
                <a:solidFill>
                  <a:srgbClr val="FFC000"/>
                </a:solidFill>
              </a:rPr>
              <a:t>的權限</a:t>
            </a:r>
            <a:endParaRPr lang="en-US" altLang="zh-TW" sz="2400" b="1" dirty="0">
              <a:solidFill>
                <a:srgbClr val="FFC000"/>
              </a:solidFill>
            </a:endParaRP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TW" altLang="en-US" sz="2400" b="1" dirty="0">
                <a:solidFill>
                  <a:srgbClr val="FFC000"/>
                </a:solidFill>
              </a:rPr>
              <a:t>資料所屬群組 </a:t>
            </a:r>
            <a:r>
              <a:rPr lang="en-US" altLang="zh-TW" sz="2400" b="1" dirty="0">
                <a:solidFill>
                  <a:srgbClr val="FFC000"/>
                </a:solidFill>
              </a:rPr>
              <a:t>(group) </a:t>
            </a:r>
            <a:r>
              <a:rPr lang="zh-TW" altLang="en-US" sz="2400" b="1" dirty="0">
                <a:solidFill>
                  <a:srgbClr val="FFC000"/>
                </a:solidFill>
              </a:rPr>
              <a:t>的權限</a:t>
            </a:r>
            <a:endParaRPr lang="en-US" altLang="zh-TW" sz="2400" b="1" dirty="0">
              <a:solidFill>
                <a:srgbClr val="FFC000"/>
              </a:solidFill>
            </a:endParaRPr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TW" altLang="en-US" sz="2400" b="1" dirty="0">
                <a:solidFill>
                  <a:srgbClr val="FFC000"/>
                </a:solidFill>
              </a:rPr>
              <a:t>其他使用者 </a:t>
            </a:r>
            <a:r>
              <a:rPr lang="en-US" altLang="zh-TW" sz="2400" b="1" dirty="0">
                <a:solidFill>
                  <a:srgbClr val="FFC000"/>
                </a:solidFill>
              </a:rPr>
              <a:t>(other) </a:t>
            </a:r>
            <a:r>
              <a:rPr lang="zh-TW" altLang="en-US" sz="2400" b="1" dirty="0">
                <a:solidFill>
                  <a:srgbClr val="FFC000"/>
                </a:solidFill>
              </a:rPr>
              <a:t>對此資料的權限</a:t>
            </a:r>
            <a:endParaRPr lang="en-US" altLang="zh-TW" sz="2400" b="1" dirty="0">
              <a:solidFill>
                <a:srgbClr val="FFC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76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5488-AD02-4019-81E0-30D3F6F9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更改檔案權限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FBA20A-D4D5-4C70-B693-CFE041D0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610"/>
            <a:ext cx="6501952" cy="23688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FC403D-6447-4E6A-86B9-53205167B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163"/>
          <a:stretch/>
        </p:blipFill>
        <p:spPr>
          <a:xfrm>
            <a:off x="838200" y="4562228"/>
            <a:ext cx="4732563" cy="193064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5ADED9-C347-48DD-8915-9D9748E298DF}"/>
              </a:ext>
            </a:extLst>
          </p:cNvPr>
          <p:cNvSpPr txBox="1"/>
          <p:nvPr/>
        </p:nvSpPr>
        <p:spPr>
          <a:xfrm>
            <a:off x="5570763" y="4468921"/>
            <a:ext cx="25095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en-US" altLang="zh-TW" sz="4000" dirty="0">
                <a:solidFill>
                  <a:srgbClr val="FF0000"/>
                </a:solidFill>
              </a:rPr>
              <a:t>755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EE5134-7B9F-4B75-B2A1-9D78089C150F}"/>
              </a:ext>
            </a:extLst>
          </p:cNvPr>
          <p:cNvSpPr txBox="1"/>
          <p:nvPr/>
        </p:nvSpPr>
        <p:spPr>
          <a:xfrm>
            <a:off x="5570763" y="5385372"/>
            <a:ext cx="25095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en-US" altLang="zh-TW" sz="4000" dirty="0">
                <a:solidFill>
                  <a:srgbClr val="FF0000"/>
                </a:solidFill>
              </a:rPr>
              <a:t>644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11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5C339-E929-4AB4-80D0-6D447D1F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更改檔案權限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654BE-7C4D-4A4D-8165-0940C016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chmod</a:t>
            </a:r>
            <a:r>
              <a:rPr lang="en-US" altLang="zh-TW" dirty="0"/>
              <a:t>  777 filename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Linux </a:t>
            </a:r>
            <a:r>
              <a:rPr lang="en-US" altLang="zh-TW" dirty="0" err="1">
                <a:hlinkClick r:id="rId2"/>
              </a:rPr>
              <a:t>chmod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命令 </a:t>
            </a:r>
            <a:r>
              <a:rPr lang="en-US" altLang="zh-TW" dirty="0">
                <a:hlinkClick r:id="rId2"/>
              </a:rPr>
              <a:t>| </a:t>
            </a:r>
            <a:r>
              <a:rPr lang="zh-TW" altLang="en-US" dirty="0">
                <a:hlinkClick r:id="rId2"/>
              </a:rPr>
              <a:t>菜鸟教程 </a:t>
            </a:r>
            <a:r>
              <a:rPr lang="en-US" altLang="zh-TW" dirty="0">
                <a:hlinkClick r:id="rId2"/>
              </a:rPr>
              <a:t>(runoob.com)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063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842A3-473C-4562-BBE2-66ABB7F5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C/C++ </a:t>
            </a:r>
            <a:r>
              <a:rPr lang="zh-TW" altLang="en-US" dirty="0"/>
              <a:t>相關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8DDAC-2C1B-48EF-BFD8-1FE3B101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3000" b="1" dirty="0">
                <a:solidFill>
                  <a:srgbClr val="FFC000"/>
                </a:solidFill>
              </a:rPr>
              <a:t>編譯</a:t>
            </a:r>
            <a:endParaRPr lang="en-US" altLang="zh-TW" sz="3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/>
              <a:t>yourCode.c</a:t>
            </a:r>
            <a:r>
              <a:rPr lang="en-US" altLang="zh-TW" dirty="0"/>
              <a:t> -o </a:t>
            </a:r>
            <a:r>
              <a:rPr lang="en-US" altLang="zh-TW" dirty="0" err="1"/>
              <a:t>outputFile</a:t>
            </a:r>
            <a:r>
              <a:rPr lang="en-US" altLang="zh-TW" dirty="0"/>
              <a:t>  </a:t>
            </a:r>
            <a:r>
              <a:rPr lang="en-US" altLang="zh-TW" sz="2600" dirty="0">
                <a:solidFill>
                  <a:schemeClr val="tx1">
                    <a:lumMod val="65000"/>
                  </a:schemeClr>
                </a:solidFill>
              </a:rPr>
              <a:t># 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/>
              <a:t>	g++ yourCode.cpp -o </a:t>
            </a:r>
            <a:r>
              <a:rPr lang="en-US" altLang="zh-TW" dirty="0" err="1"/>
              <a:t>outputFile</a:t>
            </a:r>
            <a:r>
              <a:rPr lang="en-US" altLang="zh-TW" dirty="0"/>
              <a:t>  </a:t>
            </a:r>
            <a:r>
              <a:rPr lang="en-US" altLang="zh-TW" sz="2600" dirty="0">
                <a:solidFill>
                  <a:schemeClr val="tx1">
                    <a:lumMod val="65000"/>
                  </a:schemeClr>
                </a:solidFill>
              </a:rPr>
              <a:t># C++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	</a:t>
            </a:r>
            <a:r>
              <a:rPr lang="en-US" altLang="zh-TW" sz="2400" dirty="0">
                <a:solidFill>
                  <a:schemeClr val="tx1">
                    <a:lumMod val="6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tx1">
                    <a:lumMod val="65000"/>
                  </a:schemeClr>
                </a:solidFill>
              </a:rPr>
              <a:t>outputFile</a:t>
            </a:r>
            <a:r>
              <a:rPr lang="en-US" altLang="zh-TW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zh-TW" altLang="en-US" sz="2400" dirty="0">
                <a:solidFill>
                  <a:schemeClr val="tx1">
                    <a:lumMod val="65000"/>
                  </a:schemeClr>
                </a:solidFill>
              </a:rPr>
              <a:t>名稱自己取</a:t>
            </a:r>
            <a:endParaRPr lang="en-US" altLang="zh-TW"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3000" b="1" dirty="0">
                <a:solidFill>
                  <a:srgbClr val="FFC000"/>
                </a:solidFill>
              </a:rPr>
              <a:t>執行</a:t>
            </a:r>
            <a:endParaRPr lang="en-US" altLang="zh-TW" sz="3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./</a:t>
            </a:r>
            <a:r>
              <a:rPr lang="en-US" altLang="zh-TW" dirty="0" err="1"/>
              <a:t>outputFIle</a:t>
            </a:r>
            <a:r>
              <a:rPr lang="en-US" altLang="zh-TW" dirty="0"/>
              <a:t>  </a:t>
            </a:r>
            <a:r>
              <a:rPr lang="en-US" altLang="zh-TW" sz="2400" dirty="0">
                <a:solidFill>
                  <a:schemeClr val="tx1">
                    <a:lumMod val="65000"/>
                  </a:schemeClr>
                </a:solidFill>
              </a:rPr>
              <a:t># </a:t>
            </a:r>
            <a:r>
              <a:rPr lang="zh-TW" altLang="en-US" sz="2400" dirty="0">
                <a:solidFill>
                  <a:schemeClr val="tx1">
                    <a:lumMod val="65000"/>
                  </a:schemeClr>
                </a:solidFill>
              </a:rPr>
              <a:t>直接執行</a:t>
            </a:r>
            <a:endParaRPr lang="en-US" altLang="zh-TW"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	./</a:t>
            </a:r>
            <a:r>
              <a:rPr lang="en-US" altLang="zh-TW" dirty="0" err="1"/>
              <a:t>outputFile</a:t>
            </a:r>
            <a:r>
              <a:rPr lang="en-US" altLang="zh-TW" dirty="0"/>
              <a:t> &lt; input.txt 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600" dirty="0">
                <a:solidFill>
                  <a:schemeClr val="tx1">
                    <a:lumMod val="65000"/>
                  </a:schemeClr>
                </a:solidFill>
              </a:rPr>
              <a:t>	</a:t>
            </a:r>
            <a:r>
              <a:rPr lang="en-US" altLang="zh-TW" sz="2400" dirty="0">
                <a:solidFill>
                  <a:schemeClr val="tx1">
                    <a:lumMod val="65000"/>
                  </a:schemeClr>
                </a:solidFill>
              </a:rPr>
              <a:t>#</a:t>
            </a:r>
            <a:r>
              <a:rPr lang="zh-TW" altLang="en-US" sz="2400" dirty="0">
                <a:solidFill>
                  <a:schemeClr val="tx1">
                    <a:lumMod val="65000"/>
                  </a:schemeClr>
                </a:solidFill>
              </a:rPr>
              <a:t> 把 </a:t>
            </a:r>
            <a:r>
              <a:rPr lang="en-US" altLang="zh-TW" sz="2400" dirty="0">
                <a:solidFill>
                  <a:schemeClr val="tx1">
                    <a:lumMod val="65000"/>
                  </a:schemeClr>
                </a:solidFill>
              </a:rPr>
              <a:t>input.txt </a:t>
            </a:r>
            <a:r>
              <a:rPr lang="zh-TW" altLang="en-US" sz="2400" dirty="0">
                <a:solidFill>
                  <a:schemeClr val="tx1">
                    <a:lumMod val="65000"/>
                  </a:schemeClr>
                </a:solidFill>
              </a:rPr>
              <a:t>裡的內容當成輸入餵給 </a:t>
            </a:r>
            <a:r>
              <a:rPr lang="en-US" altLang="zh-TW" sz="2400" dirty="0" err="1">
                <a:solidFill>
                  <a:schemeClr val="tx1">
                    <a:lumMod val="65000"/>
                  </a:schemeClr>
                </a:solidFill>
              </a:rPr>
              <a:t>outputFile</a:t>
            </a:r>
            <a:r>
              <a:rPr lang="zh-TW" altLang="en-US" sz="2400" dirty="0">
                <a:solidFill>
                  <a:schemeClr val="tx1">
                    <a:lumMod val="65000"/>
                  </a:schemeClr>
                </a:solidFill>
              </a:rPr>
              <a:t> 執行</a:t>
            </a:r>
            <a:endParaRPr lang="en-US" altLang="zh-TW"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	 ./</a:t>
            </a:r>
            <a:r>
              <a:rPr lang="en-US" altLang="zh-TW" dirty="0" err="1"/>
              <a:t>outputFile</a:t>
            </a:r>
            <a:r>
              <a:rPr lang="en-US" altLang="zh-TW" dirty="0"/>
              <a:t> &lt; input.txt &gt;</a:t>
            </a:r>
            <a:r>
              <a:rPr lang="zh-TW" altLang="en-US" dirty="0"/>
              <a:t> </a:t>
            </a:r>
            <a:r>
              <a:rPr lang="en-US" altLang="zh-TW" dirty="0"/>
              <a:t>output.txt </a:t>
            </a:r>
          </a:p>
          <a:p>
            <a:pPr marL="0" indent="0">
              <a:buNone/>
            </a:pPr>
            <a:r>
              <a:rPr lang="en-US" altLang="zh-TW" sz="2600" dirty="0">
                <a:solidFill>
                  <a:schemeClr val="tx1">
                    <a:lumMod val="65000"/>
                  </a:schemeClr>
                </a:solidFill>
              </a:rPr>
              <a:t>	</a:t>
            </a:r>
            <a:r>
              <a:rPr lang="en-US" altLang="zh-TW" sz="2400" dirty="0">
                <a:solidFill>
                  <a:schemeClr val="tx1">
                    <a:lumMod val="65000"/>
                  </a:schemeClr>
                </a:solidFill>
              </a:rPr>
              <a:t>#</a:t>
            </a:r>
            <a:r>
              <a:rPr lang="zh-TW" altLang="en-US" sz="2400" dirty="0">
                <a:solidFill>
                  <a:schemeClr val="tx1">
                    <a:lumMod val="65000"/>
                  </a:schemeClr>
                </a:solidFill>
              </a:rPr>
              <a:t> 把 </a:t>
            </a:r>
            <a:r>
              <a:rPr lang="en-US" altLang="zh-TW" sz="2400" dirty="0">
                <a:solidFill>
                  <a:schemeClr val="tx1">
                    <a:lumMod val="65000"/>
                  </a:schemeClr>
                </a:solidFill>
              </a:rPr>
              <a:t>input.txt </a:t>
            </a:r>
            <a:r>
              <a:rPr lang="zh-TW" altLang="en-US" sz="2400" dirty="0">
                <a:solidFill>
                  <a:schemeClr val="tx1">
                    <a:lumMod val="65000"/>
                  </a:schemeClr>
                </a:solidFill>
              </a:rPr>
              <a:t>裡的內容當成輸入餵給 </a:t>
            </a:r>
            <a:r>
              <a:rPr lang="en-US" altLang="zh-TW" sz="2400" dirty="0" err="1">
                <a:solidFill>
                  <a:schemeClr val="tx1">
                    <a:lumMod val="65000"/>
                  </a:schemeClr>
                </a:solidFill>
              </a:rPr>
              <a:t>outputFile</a:t>
            </a:r>
            <a:r>
              <a:rPr lang="zh-TW" altLang="en-US" sz="2400" dirty="0">
                <a:solidFill>
                  <a:schemeClr val="tx1">
                    <a:lumMod val="65000"/>
                  </a:schemeClr>
                </a:solidFill>
              </a:rPr>
              <a:t> 執行並把輸出存到 </a:t>
            </a:r>
            <a:r>
              <a:rPr lang="en-US" altLang="zh-TW" sz="2400" dirty="0">
                <a:solidFill>
                  <a:schemeClr val="tx1">
                    <a:lumMod val="65000"/>
                  </a:schemeClr>
                </a:solidFill>
              </a:rPr>
              <a:t>output.txt</a:t>
            </a:r>
            <a:endParaRPr lang="zh-TW" alt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0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14ED6-0583-4E60-9E82-E56FB8CCA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122890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78FB7-9E82-4991-B813-B7488324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DCD43-CBF0-478F-AC1B-CDC6935C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開源的作業系統</a:t>
            </a:r>
            <a:endParaRPr lang="en-US" altLang="zh-TW" dirty="0"/>
          </a:p>
          <a:p>
            <a:r>
              <a:rPr lang="zh-TW" altLang="en-US" dirty="0"/>
              <a:t>類 </a:t>
            </a:r>
            <a:r>
              <a:rPr lang="en-US" altLang="zh-TW" dirty="0"/>
              <a:t>UNIX </a:t>
            </a:r>
            <a:r>
              <a:rPr lang="zh-TW" altLang="en-US" dirty="0"/>
              <a:t>作業系統</a:t>
            </a:r>
            <a:endParaRPr lang="en-US" altLang="zh-TW" dirty="0"/>
          </a:p>
          <a:p>
            <a:r>
              <a:rPr lang="zh-TW" altLang="en-US" dirty="0"/>
              <a:t>常用在電腦伺服器、手機</a:t>
            </a:r>
            <a:endParaRPr lang="en-US" altLang="zh-TW" dirty="0"/>
          </a:p>
        </p:txBody>
      </p:sp>
      <p:pic>
        <p:nvPicPr>
          <p:cNvPr id="1026" name="Picture 2" descr="你不可不知的Linux常用指令. 持續更新中~ | by Carrot Cheng | Medium">
            <a:extLst>
              <a:ext uri="{FF2B5EF4-FFF2-40B4-BE49-F238E27FC236}">
                <a16:creationId xmlns:a16="http://schemas.microsoft.com/office/drawing/2014/main" id="{F98DE9F1-9929-4A98-BE81-AF609042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44" y1="46875" x2="52344" y2="46875"/>
                        <a14:foregroundMark x1="49219" y1="36589" x2="48242" y2="37630"/>
                        <a14:foregroundMark x1="51074" y1="31120" x2="44336" y2="48828"/>
                        <a14:foregroundMark x1="44336" y1="48828" x2="50000" y2="32161"/>
                        <a14:foregroundMark x1="49707" y1="23698" x2="49512" y2="23958"/>
                        <a14:backgroundMark x1="23828" y1="61979" x2="32617" y2="77995"/>
                        <a14:backgroundMark x1="32617" y1="77995" x2="46680" y2="79688"/>
                        <a14:backgroundMark x1="46680" y1="79688" x2="61719" y2="75911"/>
                        <a14:backgroundMark x1="61719" y1="75911" x2="48242" y2="67188"/>
                        <a14:backgroundMark x1="48242" y1="67188" x2="23047" y2="64974"/>
                        <a14:backgroundMark x1="32520" y1="69792" x2="72559" y2="75911"/>
                        <a14:backgroundMark x1="72559" y1="75911" x2="32129" y2="72005"/>
                        <a14:backgroundMark x1="32129" y1="72005" x2="46191" y2="73177"/>
                        <a14:backgroundMark x1="46191" y1="73177" x2="61426" y2="71875"/>
                        <a14:backgroundMark x1="61426" y1="71875" x2="28223" y2="76693"/>
                        <a14:backgroundMark x1="28223" y1="76693" x2="54297" y2="82031"/>
                        <a14:backgroundMark x1="54297" y1="82031" x2="69238" y2="77865"/>
                        <a14:backgroundMark x1="69238" y1="77865" x2="39063" y2="76953"/>
                        <a14:backgroundMark x1="39063" y1="76953" x2="69922" y2="72917"/>
                        <a14:backgroundMark x1="69922" y1="72917" x2="47559" y2="72656"/>
                        <a14:backgroundMark x1="47559" y1="72656" x2="46191" y2="73568"/>
                        <a14:backgroundMark x1="66113" y1="69792" x2="67480" y2="72917"/>
                        <a14:backgroundMark x1="57422" y1="69792" x2="64648" y2="70833"/>
                        <a14:backgroundMark x1="69238" y1="68490" x2="63574" y2="74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96" y="2661399"/>
            <a:ext cx="5981701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1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14ED6-0583-4E60-9E82-E56FB8CCA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/>
              <a:t>常用指令</a:t>
            </a:r>
          </a:p>
        </p:txBody>
      </p:sp>
    </p:spTree>
    <p:extLst>
      <p:ext uri="{BB962C8B-B14F-4D97-AF65-F5344CB8AC3E}">
        <p14:creationId xmlns:p14="http://schemas.microsoft.com/office/powerpoint/2010/main" val="389420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35D84-E3D3-478A-BC4D-828A64FC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C0DEF5-C3E5-415B-9918-0453695C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切換到上一層目錄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cd ..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切換到指定路徑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        </a:t>
            </a:r>
            <a:r>
              <a:rPr lang="en-US" altLang="zh-TW" dirty="0"/>
              <a:t>cd /home   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# /home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可以改成任意路徑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切換到使用者家目錄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cd</a:t>
            </a:r>
          </a:p>
        </p:txBody>
      </p:sp>
    </p:spTree>
    <p:extLst>
      <p:ext uri="{BB962C8B-B14F-4D97-AF65-F5344CB8AC3E}">
        <p14:creationId xmlns:p14="http://schemas.microsoft.com/office/powerpoint/2010/main" val="338113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978E1-A1E7-4AA7-8625-F87E037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瀏覽資料夾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6EBEE3-0877-406D-88ED-6A3B5F55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10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瀏覽所有資料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瀏覽所有資料，包含隱藏的檔案及資料夾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ls -a</a:t>
            </a:r>
          </a:p>
          <a:p>
            <a:pPr marL="0" indent="0">
              <a:buNone/>
            </a:pPr>
            <a:r>
              <a:rPr lang="en-US" altLang="zh-TW" dirty="0"/>
              <a:t>	la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瀏覽所有資料，並顯示資料詳細資訊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ls -</a:t>
            </a:r>
            <a:r>
              <a:rPr lang="en-US" altLang="zh-TW" dirty="0" err="1"/>
              <a:t>lh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ll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la -</a:t>
            </a:r>
            <a:r>
              <a:rPr lang="en-US" altLang="zh-TW" dirty="0" err="1"/>
              <a:t>lh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ls -</a:t>
            </a:r>
            <a:r>
              <a:rPr lang="en-US" altLang="zh-TW" dirty="0" err="1"/>
              <a:t>alh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721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5CC1E-11E1-451E-BA81-64D65E3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其他常用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1F68F-6B0D-4DE4-AE02-BDDC8D59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新增資料夾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folderName</a:t>
            </a:r>
            <a:r>
              <a:rPr lang="en-US" altLang="zh-TW" dirty="0"/>
              <a:t> 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# </a:t>
            </a:r>
            <a:r>
              <a:rPr lang="en-US" altLang="zh-TW" sz="2000" dirty="0" err="1">
                <a:solidFill>
                  <a:schemeClr val="tx1">
                    <a:lumMod val="65000"/>
                  </a:schemeClr>
                </a:solidFill>
              </a:rPr>
              <a:t>folderName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 可以改成任意路徑任意名稱</a:t>
            </a:r>
            <a:endParaRPr lang="en-US" altLang="zh-TW"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刪除檔案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rm </a:t>
            </a:r>
            <a:r>
              <a:rPr lang="en-US" altLang="zh-TW" dirty="0" err="1"/>
              <a:t>fileName</a:t>
            </a:r>
            <a:r>
              <a:rPr lang="en-US" altLang="zh-TW" dirty="0"/>
              <a:t> 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# </a:t>
            </a:r>
            <a:r>
              <a:rPr lang="en-US" altLang="zh-TW" sz="2000" dirty="0" err="1">
                <a:solidFill>
                  <a:schemeClr val="tx1">
                    <a:lumMod val="65000"/>
                  </a:schemeClr>
                </a:solidFill>
              </a:rPr>
              <a:t>fileName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可以改成任意路徑任意名稱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刪除資料夾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rm -r </a:t>
            </a:r>
            <a:r>
              <a:rPr lang="en-US" altLang="zh-TW" dirty="0" err="1"/>
              <a:t>folderName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複製檔案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cp </a:t>
            </a:r>
            <a:r>
              <a:rPr lang="en-US" altLang="zh-TW" dirty="0" err="1"/>
              <a:t>sourceFileName</a:t>
            </a:r>
            <a:r>
              <a:rPr lang="en-US" altLang="zh-TW" dirty="0"/>
              <a:t> </a:t>
            </a:r>
            <a:r>
              <a:rPr lang="en-US" altLang="zh-TW" dirty="0" err="1"/>
              <a:t>targetFileName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62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5CC1E-11E1-451E-BA81-64D65E3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其他常用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1F68F-6B0D-4DE4-AE02-BDDC8D59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更改檔案名稱或移動檔案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mv</a:t>
            </a:r>
            <a:r>
              <a:rPr lang="zh-TW" altLang="en-US" dirty="0"/>
              <a:t> </a:t>
            </a:r>
            <a:r>
              <a:rPr lang="en-US" altLang="zh-TW" dirty="0" err="1"/>
              <a:t>sourceFileName</a:t>
            </a:r>
            <a:r>
              <a:rPr lang="en-US" altLang="zh-TW" dirty="0"/>
              <a:t> </a:t>
            </a:r>
            <a:r>
              <a:rPr lang="en-US" altLang="zh-TW" dirty="0" err="1"/>
              <a:t>targetFileName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印出檔案的內容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cat filename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FFC000"/>
                </a:solidFill>
              </a:rPr>
              <a:t>印出字串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C000"/>
                </a:solidFill>
              </a:rPr>
              <a:t>	</a:t>
            </a:r>
            <a:r>
              <a:rPr lang="en-US" altLang="zh-TW" dirty="0"/>
              <a:t>echo string</a:t>
            </a:r>
            <a:r>
              <a:rPr lang="en-US" altLang="zh-TW" b="1" dirty="0">
                <a:solidFill>
                  <a:srgbClr val="FFC000"/>
                </a:solidFill>
              </a:rPr>
              <a:t> </a:t>
            </a:r>
            <a:r>
              <a:rPr lang="zh-TW" altLang="en-US" b="1" dirty="0">
                <a:solidFill>
                  <a:srgbClr val="FFC000"/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#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string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可以換成各種字串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36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878FB-C0BD-4471-B2A5-958BDF4F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A81C7-FD66-4D6F-A3E0-C481A8BD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C000"/>
                </a:solidFill>
              </a:rPr>
              <a:t>Vi </a:t>
            </a:r>
            <a:r>
              <a:rPr lang="zh-TW" altLang="en-US" b="1" dirty="0">
                <a:solidFill>
                  <a:srgbClr val="FFC000"/>
                </a:solidFill>
              </a:rPr>
              <a:t>工具，三個字，超級難用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vi </a:t>
            </a:r>
            <a:r>
              <a:rPr lang="en-US" altLang="zh-TW" dirty="0" err="1"/>
              <a:t>fileName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#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 按 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esc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之後輸入 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:!</a:t>
            </a:r>
            <a:r>
              <a:rPr lang="en-US" altLang="zh-TW" sz="2000" dirty="0" err="1">
                <a:solidFill>
                  <a:schemeClr val="tx1">
                    <a:lumMod val="65000"/>
                  </a:schemeClr>
                </a:solidFill>
              </a:rPr>
              <a:t>wq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可以退出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C000"/>
                </a:solidFill>
              </a:rPr>
              <a:t>Nano </a:t>
            </a:r>
            <a:r>
              <a:rPr lang="zh-TW" altLang="en-US" b="1" dirty="0">
                <a:solidFill>
                  <a:srgbClr val="FFC000"/>
                </a:solidFill>
              </a:rPr>
              <a:t>編輯器</a:t>
            </a:r>
            <a:endParaRPr lang="en-US" altLang="zh-TW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nano</a:t>
            </a:r>
            <a:r>
              <a:rPr lang="en-US" altLang="zh-TW" dirty="0"/>
              <a:t> </a:t>
            </a:r>
            <a:r>
              <a:rPr lang="en-US" altLang="zh-TW" dirty="0" err="1"/>
              <a:t>fileName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#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tx1">
                    <a:lumMod val="65000"/>
                  </a:schemeClr>
                </a:solidFill>
              </a:rPr>
              <a:t>Ctrl+s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儲存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	# </a:t>
            </a:r>
            <a:r>
              <a:rPr lang="en-US" altLang="zh-TW" sz="2000" dirty="0" err="1">
                <a:solidFill>
                  <a:schemeClr val="tx1">
                    <a:lumMod val="65000"/>
                  </a:schemeClr>
                </a:solidFill>
              </a:rPr>
              <a:t>Ctrl+x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</a:rPr>
              <a:t>退出 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9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413</Words>
  <Application>Microsoft Office PowerPoint</Application>
  <PresentationFormat>寬螢幕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Theme</vt:lpstr>
      <vt:lpstr>Linux簡介 &amp; 常用指令</vt:lpstr>
      <vt:lpstr>Linux簡介</vt:lpstr>
      <vt:lpstr>Linux簡介</vt:lpstr>
      <vt:lpstr>Linux 常用指令</vt:lpstr>
      <vt:lpstr>切換目錄</vt:lpstr>
      <vt:lpstr>瀏覽資料夾</vt:lpstr>
      <vt:lpstr>其他常用</vt:lpstr>
      <vt:lpstr>其他常用</vt:lpstr>
      <vt:lpstr>編輯檔案</vt:lpstr>
      <vt:lpstr>Advanced Packaging Tool</vt:lpstr>
      <vt:lpstr>更改檔案權限</vt:lpstr>
      <vt:lpstr>更改檔案權限</vt:lpstr>
      <vt:lpstr>更改檔案權限</vt:lpstr>
      <vt:lpstr>C/C++ 相關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Linux簡介 &amp; 常用指令</dc:title>
  <dc:creator>文耀張</dc:creator>
  <cp:lastModifiedBy>文耀張</cp:lastModifiedBy>
  <cp:revision>17</cp:revision>
  <dcterms:created xsi:type="dcterms:W3CDTF">2023-02-14T08:28:30Z</dcterms:created>
  <dcterms:modified xsi:type="dcterms:W3CDTF">2023-02-15T08:08:51Z</dcterms:modified>
</cp:coreProperties>
</file>