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6" r:id="rId4"/>
    <p:sldId id="256" r:id="rId5"/>
    <p:sldId id="260" r:id="rId6"/>
    <p:sldId id="265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6460C-E7B6-4A6B-A3F4-23694532CAED}" v="219" dt="2025-03-10T09:45:39.961"/>
    <p1510:client id="{2E21C90B-D81C-4680-9C25-60C1C2401D73}" v="169" dt="2025-03-10T09:06:46.877"/>
    <p1510:client id="{2E513A8B-C5D9-4DB1-A982-13170814BFEC}" v="281" dt="2025-03-10T07:25:58.222"/>
    <p1510:client id="{75052D94-26AC-7DD2-AD9E-CF481753C011}" v="1025" dt="2025-03-10T09:45:58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96B0C-6D3A-4C11-E602-D2FF9EB3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BFD019-3602-96C4-4D83-9F5DF0087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B153-CADA-A38D-4A4D-F047774A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D1FAB-1F9D-4EE8-0465-0C6F0904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9D1B4-14ED-F21F-EA65-70C5E486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49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6C14E-FC8E-7357-0C3E-B4E037D0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50F3F0-93FE-4E9A-364B-F5104330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C8B49-299B-5A2F-415A-F043C818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EAFA0-A18B-282F-7A73-94429A2F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77168-8DAD-C714-AA12-80C08AB0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645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D4873D-B6DD-E88B-13F4-588712B1D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E64F58-7479-D9A9-4D91-2F92E97F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D8082-BBB5-3F1D-AF53-14CEE57B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42E94-8322-5722-418B-B316338D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00492-4078-50BD-E7ED-B4B02984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28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DBD84-E1ED-31C3-A791-6C80874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4E3CA-794E-5D8D-8F46-1020286D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1C89F2-1DB8-E30B-39FD-5E585DA6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69A3B-FF2E-0AC1-43A9-F7247AF7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F941C-1518-CA7F-5B3D-7E73480D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00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D5408-7EFA-2318-EC35-18581C30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5604C-CB40-F6F0-4001-7B69BCDC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D58B0-7E28-62FE-738C-ACA79711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9C0E1-97E4-BF62-8B56-D9E5473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1553D-277E-CCFF-6789-F8C568C3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726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7077E-2B18-2D57-8FC4-BAB7FEB2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47F7-6CA7-B6C3-BC17-194CD69EB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FC7841-28E4-0C51-9E70-54389D153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6AA789-D162-1725-9E9E-C96B5587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B27446-A07A-6E68-5120-416A1C43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FEFEA-9781-FC6F-8271-679A9B8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191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1CC42-BCCE-E8F9-3702-1AD9458A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CAB20-7DD7-2DEA-7AF5-43138175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96F077-F75C-5AFB-9E05-E64551F9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63F297-B153-5365-F34D-8E65DC407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D186D8-5120-187E-B2E4-CC2114EA2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A122A1-18AE-7BA1-534E-DA83EB92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8E7AC0-DE72-E9EC-5E00-EF897E8E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6A9BF3-7AF3-B7DD-D133-E7A96A47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04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34385-EE94-B724-F034-64E9B69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E0837D-65AE-EE23-4891-A1253C79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8B3B7D-16D4-BB31-68D3-CF83FD31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A6EA97-C588-C60E-1970-24BCFA75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787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1AD916-C2D8-448E-E7CB-4A33392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F148B6-0DE6-DCEB-2E22-321A035D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25147-597C-46E0-CDA6-E419870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05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F54AC-56F4-972C-3644-960EA109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BC0C4-ACAE-A6C0-AA73-B238FBA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57832-306F-299E-D234-9764CF02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51C042-A15C-EA51-3B9B-0D01380D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26E04-B02B-F92B-F9DB-37A8DB77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D8BFA-E139-15A4-99F7-DD5B02EE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13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921BE-6FD1-6405-8A92-DFF89251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AB202D-AEC7-7642-0901-687F3CEDE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B150A-7BAF-4D99-63CC-BC3569F1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BEF16-8F37-2A5F-943C-CC8566B5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9FB852-CF32-C326-6022-75A80789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BD0D8-9DAD-5146-339D-EBDAD434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47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59B64E-A88D-A638-C6B8-C1292357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E7F4A-7A27-85EB-F4B5-4ACC61821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9E1B-D4E8-6580-7E37-4860E6D2E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65192-2597-407D-9568-17C6FD8FD1DF}" type="datetimeFigureOut">
              <a:rPr lang="fr-CA" smtClean="0"/>
              <a:t>2025-03-10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664B2-D808-6510-018A-250A1372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A64601-85D6-73A0-D9B7-8F8B50A04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98430-B070-4514-A575-472BDB590B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52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cent338/Devoir-V-V/tree/devoir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91001-040C-DD27-44D4-4A1C4195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B6C0CF-AC59-113D-B490-FE5DF4C4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2AC5B02-2BA4-5585-C97F-1FE82A4C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6353E0-905D-BA3C-1538-A582AFA54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46531F-60F7-A6E7-39F8-443A8FA0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B261C0-4C6F-4F98-4BC9-9A8A66ED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85FBDBD-97A1-4152-AF35-1A2AEBAAB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33B5FF0-A50B-B012-FC1C-AB87801A9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00178-A329-1039-5800-9976FD80C230}"/>
              </a:ext>
            </a:extLst>
          </p:cNvPr>
          <p:cNvSpPr txBox="1"/>
          <p:nvPr/>
        </p:nvSpPr>
        <p:spPr>
          <a:xfrm>
            <a:off x="1212575" y="2458278"/>
            <a:ext cx="97204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MEC8211 - </a:t>
            </a:r>
            <a:r>
              <a:rPr lang="en-US" sz="4000" err="1"/>
              <a:t>Vérification</a:t>
            </a:r>
            <a:r>
              <a:rPr lang="en-US" sz="4000"/>
              <a:t> et Validation </a:t>
            </a:r>
            <a:r>
              <a:rPr lang="en-US" sz="4000" err="1"/>
              <a:t>en</a:t>
            </a:r>
            <a:r>
              <a:rPr lang="en-US" sz="4000"/>
              <a:t> </a:t>
            </a:r>
            <a:r>
              <a:rPr lang="en-US" sz="4000" err="1"/>
              <a:t>Modélisation</a:t>
            </a:r>
            <a:r>
              <a:rPr lang="en-US" sz="4000"/>
              <a:t> Numérique</a:t>
            </a:r>
            <a:br>
              <a:rPr lang="en-US" sz="4000"/>
            </a:br>
            <a:r>
              <a:rPr lang="en-US" sz="4000"/>
              <a:t>Devoir 2 - </a:t>
            </a:r>
            <a:r>
              <a:rPr lang="en-US" sz="4000" err="1"/>
              <a:t>Vérification</a:t>
            </a:r>
            <a:r>
              <a:rPr lang="en-US" sz="4000"/>
              <a:t> de code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8F6F-6881-33F8-AB7E-1D277FEEC292}"/>
              </a:ext>
            </a:extLst>
          </p:cNvPr>
          <p:cNvSpPr txBox="1"/>
          <p:nvPr/>
        </p:nvSpPr>
        <p:spPr>
          <a:xfrm>
            <a:off x="538225" y="5000451"/>
            <a:ext cx="49828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Par: </a:t>
            </a:r>
          </a:p>
          <a:p>
            <a:r>
              <a:rPr lang="en-US"/>
              <a:t>Vincent Dubé - 2143236</a:t>
            </a:r>
          </a:p>
          <a:p>
            <a:r>
              <a:rPr lang="en-US"/>
              <a:t>Brandon Velasquez - 2156501</a:t>
            </a:r>
          </a:p>
        </p:txBody>
      </p:sp>
    </p:spTree>
    <p:extLst>
      <p:ext uri="{BB962C8B-B14F-4D97-AF65-F5344CB8AC3E}">
        <p14:creationId xmlns:p14="http://schemas.microsoft.com/office/powerpoint/2010/main" val="38622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B03BC-A141-D00E-BF60-6B1B07643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11F1527-2300-D626-5860-61BD803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809AB5-3AE3-DDD5-AEA1-762D30A66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4011C5-2DCA-D150-D7B1-C6FD58EA0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807D16-69D2-F738-B609-D4F7F074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617AC3F-A356-E9E0-ADDC-2D7FDD41B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807E7D4-717D-A1C3-5291-825B0F9A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E676777-DBFA-AAF9-8B51-EA1CE43EE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0DFEC-6185-FB4E-8AE0-664C38FABFB9}"/>
              </a:ext>
            </a:extLst>
          </p:cNvPr>
          <p:cNvSpPr txBox="1"/>
          <p:nvPr/>
        </p:nvSpPr>
        <p:spPr>
          <a:xfrm>
            <a:off x="1861930" y="218661"/>
            <a:ext cx="24914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A)</a:t>
            </a:r>
          </a:p>
          <a:p>
            <a:r>
              <a:rPr lang="en-US" sz="2000" err="1"/>
              <a:t>i</a:t>
            </a:r>
            <a:r>
              <a:rPr lang="en-US" sz="2000"/>
              <a:t>)</a:t>
            </a:r>
          </a:p>
        </p:txBody>
      </p:sp>
      <p:pic>
        <p:nvPicPr>
          <p:cNvPr id="10" name="Picture 9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59E3325E-FA46-F550-ECB8-27A95B83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1446385"/>
            <a:ext cx="6594000" cy="2831230"/>
          </a:xfrm>
          <a:prstGeom prst="rect">
            <a:avLst/>
          </a:prstGeom>
        </p:spPr>
      </p:pic>
      <p:pic>
        <p:nvPicPr>
          <p:cNvPr id="11" name="Picture 10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77EF5201-C01A-6179-D5C2-F0FF147A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0" y="4276114"/>
            <a:ext cx="6588000" cy="1671771"/>
          </a:xfrm>
          <a:prstGeom prst="rect">
            <a:avLst/>
          </a:prstGeom>
        </p:spPr>
      </p:pic>
      <p:pic>
        <p:nvPicPr>
          <p:cNvPr id="12" name="Picture 1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D530338F-9084-DEE1-4591-040E6ECB0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13" y="3963375"/>
            <a:ext cx="5298975" cy="22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93FBA2-33EF-3980-33F4-97F14D936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1685833-3240-EF04-E7A1-54781BC48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9A9B532-F206-DDC3-1464-0DD1349B5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31FEAF-8FA4-CBD5-7943-37429E85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13E36-5A95-500F-964B-F78828D5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80B750-D197-4CE3-BDBB-CBEFF7C5B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2CDC1A5-C11C-7D3E-B4E3-33B4520A6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4106273-E517-1305-307E-F9B70FC9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226D0D1B-1D0D-3107-2C70-93BB0CFB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31" y="1983064"/>
            <a:ext cx="8296275" cy="1381125"/>
          </a:xfrm>
          <a:prstGeom prst="rect">
            <a:avLst/>
          </a:prstGeom>
        </p:spPr>
      </p:pic>
      <p:pic>
        <p:nvPicPr>
          <p:cNvPr id="5" name="Picture 4" descr="A close up of black text&#10;&#10;AI-generated content may be incorrect.">
            <a:extLst>
              <a:ext uri="{FF2B5EF4-FFF2-40B4-BE49-F238E27FC236}">
                <a16:creationId xmlns:a16="http://schemas.microsoft.com/office/drawing/2014/main" id="{A133B56E-3222-BF3D-AB99-983DB91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86" y="1087713"/>
            <a:ext cx="6501020" cy="892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A06F1-D1B1-0DE8-5577-352F039DF0EC}"/>
              </a:ext>
            </a:extLst>
          </p:cNvPr>
          <p:cNvSpPr txBox="1"/>
          <p:nvPr/>
        </p:nvSpPr>
        <p:spPr>
          <a:xfrm>
            <a:off x="1861930" y="218661"/>
            <a:ext cx="24914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A)</a:t>
            </a:r>
          </a:p>
          <a:p>
            <a:r>
              <a:rPr lang="en-US" sz="2000"/>
              <a:t>ii)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2C18D-F4EF-C566-0BDC-C8FD4F5716D6}"/>
              </a:ext>
            </a:extLst>
          </p:cNvPr>
          <p:cNvSpPr txBox="1"/>
          <p:nvPr/>
        </p:nvSpPr>
        <p:spPr>
          <a:xfrm>
            <a:off x="1610139" y="3518452"/>
            <a:ext cx="829586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ptos"/>
                <a:ea typeface="Inter"/>
                <a:cs typeface="Inter"/>
              </a:rPr>
              <a:t>La </a:t>
            </a:r>
            <a:r>
              <a:rPr lang="en-US" sz="1600" err="1">
                <a:latin typeface="Aptos"/>
                <a:ea typeface="Inter"/>
                <a:cs typeface="Inter"/>
              </a:rPr>
              <a:t>matrice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résultante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est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résolue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itérativement</a:t>
            </a:r>
            <a:r>
              <a:rPr lang="en-US" sz="1600">
                <a:latin typeface="Aptos"/>
                <a:ea typeface="Inter"/>
                <a:cs typeface="Inter"/>
              </a:rPr>
              <a:t> à </a:t>
            </a:r>
            <a:r>
              <a:rPr lang="en-US" sz="1600" err="1">
                <a:latin typeface="Aptos"/>
                <a:ea typeface="Inter"/>
                <a:cs typeface="Inter"/>
              </a:rPr>
              <a:t>chaque</a:t>
            </a:r>
            <a:r>
              <a:rPr lang="en-US" sz="1600">
                <a:latin typeface="Aptos"/>
                <a:ea typeface="Inter"/>
                <a:cs typeface="Inter"/>
              </a:rPr>
              <a:t> pas de temps pour </a:t>
            </a:r>
            <a:r>
              <a:rPr lang="en-US" sz="1600" err="1">
                <a:latin typeface="Aptos"/>
                <a:ea typeface="Inter"/>
                <a:cs typeface="Inter"/>
              </a:rPr>
              <a:t>obtenir</a:t>
            </a:r>
            <a:r>
              <a:rPr lang="en-US" sz="1600">
                <a:latin typeface="Aptos"/>
                <a:ea typeface="Inter"/>
                <a:cs typeface="Inter"/>
              </a:rPr>
              <a:t> le </a:t>
            </a:r>
            <a:r>
              <a:rPr lang="en-US" sz="1600" err="1">
                <a:latin typeface="Aptos"/>
                <a:ea typeface="Inter"/>
                <a:cs typeface="Inter"/>
              </a:rPr>
              <a:t>profil</a:t>
            </a:r>
            <a:r>
              <a:rPr lang="en-US" sz="1600">
                <a:latin typeface="Aptos"/>
                <a:ea typeface="Inter"/>
                <a:cs typeface="Inter"/>
              </a:rPr>
              <a:t> de concentration C</a:t>
            </a:r>
            <a:r>
              <a:rPr lang="en-US" sz="1600" baseline="30000">
                <a:latin typeface="Aptos"/>
                <a:ea typeface="Inter"/>
                <a:cs typeface="Inter"/>
              </a:rPr>
              <a:t>t+1</a:t>
            </a:r>
            <a:r>
              <a:rPr lang="en-US" sz="1600">
                <a:latin typeface="Aptos"/>
                <a:ea typeface="Inter"/>
                <a:cs typeface="Inter"/>
              </a:rPr>
              <a:t> à </a:t>
            </a:r>
            <a:r>
              <a:rPr lang="en-US" sz="1600" err="1">
                <a:latin typeface="Aptos"/>
                <a:ea typeface="Inter"/>
                <a:cs typeface="Inter"/>
              </a:rPr>
              <a:t>partir</a:t>
            </a:r>
            <a:r>
              <a:rPr lang="en-US" sz="1600">
                <a:latin typeface="Aptos"/>
                <a:ea typeface="Inter"/>
                <a:cs typeface="Inter"/>
              </a:rPr>
              <a:t> de C</a:t>
            </a:r>
            <a:r>
              <a:rPr lang="en-US" sz="1600" baseline="30000">
                <a:latin typeface="Aptos"/>
                <a:ea typeface="Inter"/>
                <a:cs typeface="Inter"/>
              </a:rPr>
              <a:t>t</a:t>
            </a:r>
            <a:r>
              <a:rPr lang="en-US" sz="1600">
                <a:latin typeface="Aptos"/>
                <a:ea typeface="Inter"/>
                <a:cs typeface="Inter"/>
              </a:rPr>
              <a:t>. La condition </a:t>
            </a:r>
            <a:r>
              <a:rPr lang="en-US" sz="1600" err="1">
                <a:latin typeface="Aptos"/>
                <a:ea typeface="Inter"/>
                <a:cs typeface="Inter"/>
              </a:rPr>
              <a:t>initiale</a:t>
            </a:r>
            <a:r>
              <a:rPr lang="en-US" sz="1600">
                <a:latin typeface="Aptos"/>
                <a:ea typeface="Inter"/>
                <a:cs typeface="Inter"/>
              </a:rPr>
              <a:t> C=0 à t=0 </a:t>
            </a:r>
            <a:r>
              <a:rPr lang="en-US" sz="1600" err="1">
                <a:latin typeface="Aptos"/>
                <a:ea typeface="Inter"/>
                <a:cs typeface="Inter"/>
              </a:rPr>
              <a:t>permet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d'amorcer</a:t>
            </a:r>
            <a:r>
              <a:rPr lang="en-US" sz="1600">
                <a:latin typeface="Aptos"/>
                <a:ea typeface="Inter"/>
                <a:cs typeface="Inter"/>
              </a:rPr>
              <a:t> les </a:t>
            </a:r>
            <a:r>
              <a:rPr lang="en-US" sz="1600" err="1">
                <a:latin typeface="Aptos"/>
                <a:ea typeface="Inter"/>
                <a:cs typeface="Inter"/>
              </a:rPr>
              <a:t>calculs</a:t>
            </a:r>
            <a:r>
              <a:rPr lang="en-US" sz="1600">
                <a:latin typeface="Aptos"/>
                <a:ea typeface="Inter"/>
                <a:cs typeface="Inter"/>
              </a:rPr>
              <a:t>, </a:t>
            </a:r>
            <a:r>
              <a:rPr lang="en-US" sz="1600" err="1">
                <a:latin typeface="Aptos"/>
                <a:ea typeface="Inter"/>
                <a:cs typeface="Inter"/>
              </a:rPr>
              <a:t>tandis</a:t>
            </a:r>
            <a:r>
              <a:rPr lang="en-US" sz="1600">
                <a:latin typeface="Aptos"/>
                <a:ea typeface="Inter"/>
                <a:cs typeface="Inter"/>
              </a:rPr>
              <a:t> que la gestion des </a:t>
            </a:r>
            <a:r>
              <a:rPr lang="en-US" sz="1600" err="1">
                <a:latin typeface="Aptos"/>
                <a:ea typeface="Inter"/>
                <a:cs typeface="Inter"/>
              </a:rPr>
              <a:t>termes</a:t>
            </a:r>
            <a:r>
              <a:rPr lang="en-US" sz="1600">
                <a:latin typeface="Aptos"/>
                <a:ea typeface="Inter"/>
                <a:cs typeface="Inter"/>
              </a:rPr>
              <a:t> variables </a:t>
            </a:r>
            <a:r>
              <a:rPr lang="en-US" sz="1600" err="1">
                <a:latin typeface="Aptos"/>
                <a:ea typeface="Inter"/>
                <a:cs typeface="Inter"/>
              </a:rPr>
              <a:t>en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r</a:t>
            </a:r>
            <a:r>
              <a:rPr lang="en-US" sz="1600" baseline="-25000" err="1">
                <a:latin typeface="Aptos"/>
                <a:ea typeface="Inter"/>
                <a:cs typeface="Inter"/>
              </a:rPr>
              <a:t>i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nécessite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une</a:t>
            </a:r>
            <a:r>
              <a:rPr lang="en-US" sz="1600">
                <a:latin typeface="Aptos"/>
                <a:ea typeface="Inter"/>
                <a:cs typeface="Inter"/>
              </a:rPr>
              <a:t> </a:t>
            </a:r>
            <a:r>
              <a:rPr lang="en-US" sz="1600" err="1">
                <a:latin typeface="Aptos"/>
                <a:ea typeface="Inter"/>
                <a:cs typeface="Inter"/>
              </a:rPr>
              <a:t>actualisation</a:t>
            </a:r>
            <a:r>
              <a:rPr lang="en-US" sz="1600">
                <a:latin typeface="Aptos"/>
                <a:ea typeface="Inter"/>
                <a:cs typeface="Inter"/>
              </a:rPr>
              <a:t> des coefficients à </a:t>
            </a:r>
            <a:r>
              <a:rPr lang="en-US" sz="1600" err="1">
                <a:latin typeface="Aptos"/>
                <a:ea typeface="Inter"/>
                <a:cs typeface="Inter"/>
              </a:rPr>
              <a:t>chaque</a:t>
            </a:r>
            <a:r>
              <a:rPr lang="en-US" sz="1600">
                <a:latin typeface="Aptos"/>
                <a:ea typeface="Inter"/>
                <a:cs typeface="Inter"/>
              </a:rPr>
              <a:t> position du rayon.</a:t>
            </a:r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7423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1493-5C83-7F18-BB1B-7FC55878B611}"/>
              </a:ext>
            </a:extLst>
          </p:cNvPr>
          <p:cNvSpPr txBox="1"/>
          <p:nvPr/>
        </p:nvSpPr>
        <p:spPr>
          <a:xfrm>
            <a:off x="1861930" y="218661"/>
            <a:ext cx="24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B)</a:t>
            </a:r>
          </a:p>
        </p:txBody>
      </p:sp>
      <p:pic>
        <p:nvPicPr>
          <p:cNvPr id="2" name="Picture 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A5989A29-21BD-C149-FBEA-0FB6D13D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76" y="854558"/>
            <a:ext cx="7149962" cy="1252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B802A-3A56-CBCB-8226-836B3412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58" y="2266208"/>
            <a:ext cx="6595755" cy="4393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9FE5B-1BCA-9BF0-A9A2-5E25D3EB746F}"/>
              </a:ext>
            </a:extLst>
          </p:cNvPr>
          <p:cNvSpPr txBox="1"/>
          <p:nvPr/>
        </p:nvSpPr>
        <p:spPr>
          <a:xfrm>
            <a:off x="432503" y="3577829"/>
            <a:ext cx="46837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ptos"/>
              </a:rPr>
              <a:t>On note sur le </a:t>
            </a:r>
            <a:r>
              <a:rPr lang="en-US" sz="1600" dirty="0" err="1">
                <a:latin typeface="Aptos"/>
              </a:rPr>
              <a:t>graphique</a:t>
            </a:r>
            <a:r>
              <a:rPr lang="en-US" sz="1600" dirty="0">
                <a:latin typeface="Aptos"/>
              </a:rPr>
              <a:t> de droite, le </a:t>
            </a:r>
            <a:r>
              <a:rPr lang="en-US" sz="1600" dirty="0" err="1">
                <a:latin typeface="Aptos"/>
              </a:rPr>
              <a:t>profil</a:t>
            </a:r>
            <a:r>
              <a:rPr lang="en-US" sz="1600" dirty="0">
                <a:latin typeface="Aptos"/>
              </a:rPr>
              <a:t> de concentration de la solution </a:t>
            </a:r>
            <a:r>
              <a:rPr lang="en-US" sz="1600" dirty="0" err="1">
                <a:latin typeface="Aptos"/>
              </a:rPr>
              <a:t>manufacturée</a:t>
            </a:r>
            <a:r>
              <a:rPr lang="en-US" sz="1600" dirty="0">
                <a:latin typeface="Aptos"/>
              </a:rPr>
              <a:t> MMS </a:t>
            </a:r>
            <a:r>
              <a:rPr lang="en-US" sz="1600" dirty="0" err="1">
                <a:latin typeface="Aptos"/>
              </a:rPr>
              <a:t>selon</a:t>
            </a:r>
            <a:r>
              <a:rPr lang="en-US" sz="1600" dirty="0">
                <a:latin typeface="Aptos"/>
              </a:rPr>
              <a:t> la position radiale et le temps. On observe </a:t>
            </a:r>
            <a:r>
              <a:rPr lang="en-US" sz="1600" dirty="0" err="1">
                <a:latin typeface="Aptos"/>
              </a:rPr>
              <a:t>ainsi</a:t>
            </a:r>
            <a:r>
              <a:rPr lang="en-US" sz="1600" dirty="0">
                <a:latin typeface="Aptos"/>
              </a:rPr>
              <a:t> </a:t>
            </a:r>
            <a:r>
              <a:rPr lang="en-US" sz="1600" dirty="0" err="1">
                <a:latin typeface="Aptos"/>
              </a:rPr>
              <a:t>l'évolution</a:t>
            </a:r>
            <a:r>
              <a:rPr lang="en-US" sz="1600" dirty="0">
                <a:latin typeface="Aptos"/>
              </a:rPr>
              <a:t> de la solution </a:t>
            </a:r>
            <a:r>
              <a:rPr lang="en-US" sz="1600" dirty="0" err="1">
                <a:latin typeface="Aptos"/>
              </a:rPr>
              <a:t>manufacturée</a:t>
            </a:r>
            <a:r>
              <a:rPr lang="en-US" sz="1600" dirty="0">
                <a:latin typeface="Apto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42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C0E3F-470B-CC7D-C97A-247F484DF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2CD8F8-6F75-39FE-2A1A-34DC3096D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9D390-827E-3033-39F2-8F66B4FB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DDE0A5-B19A-ECBA-C7E6-9625B6D43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13AC28B-BFE9-08AA-2F8B-C4A27C957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C45814C-A82D-9893-D6F7-19FB1C891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9C03-D59D-724A-A2D1-6AE9F37BEF07}"/>
              </a:ext>
            </a:extLst>
          </p:cNvPr>
          <p:cNvSpPr txBox="1"/>
          <p:nvPr/>
        </p:nvSpPr>
        <p:spPr>
          <a:xfrm>
            <a:off x="1861930" y="146090"/>
            <a:ext cx="24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46716-B041-DDF5-A30E-A557A81F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6" y="744602"/>
            <a:ext cx="7048004" cy="55024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8B8A98-374C-51B7-4BBD-4CAD32D0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30" y="583870"/>
            <a:ext cx="4962897" cy="3344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449A5-C7FC-AC8C-0FE6-47800C9A62EE}"/>
              </a:ext>
            </a:extLst>
          </p:cNvPr>
          <p:cNvSpPr txBox="1"/>
          <p:nvPr/>
        </p:nvSpPr>
        <p:spPr>
          <a:xfrm>
            <a:off x="7369672" y="4428894"/>
            <a:ext cx="46837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ptos"/>
              </a:rPr>
              <a:t>On observe sur le </a:t>
            </a:r>
            <a:r>
              <a:rPr lang="en-US" sz="1600" dirty="0" err="1">
                <a:latin typeface="Aptos"/>
              </a:rPr>
              <a:t>graphique</a:t>
            </a:r>
            <a:r>
              <a:rPr lang="en-US" sz="1600" dirty="0">
                <a:latin typeface="Aptos"/>
              </a:rPr>
              <a:t> ci-haut, le </a:t>
            </a:r>
            <a:r>
              <a:rPr lang="en-US" sz="1600" dirty="0" err="1">
                <a:latin typeface="Aptos"/>
              </a:rPr>
              <a:t>profil</a:t>
            </a:r>
            <a:r>
              <a:rPr lang="en-US" sz="1600" dirty="0">
                <a:latin typeface="Aptos"/>
              </a:rPr>
              <a:t> de concentration du </a:t>
            </a:r>
            <a:r>
              <a:rPr lang="en-US" sz="1600" dirty="0" err="1">
                <a:latin typeface="Aptos"/>
              </a:rPr>
              <a:t>terme</a:t>
            </a:r>
            <a:r>
              <a:rPr lang="en-US" sz="1600" dirty="0">
                <a:latin typeface="Aptos"/>
              </a:rPr>
              <a:t> source </a:t>
            </a:r>
            <a:r>
              <a:rPr lang="en-US" sz="1600" dirty="0" err="1">
                <a:latin typeface="Aptos"/>
              </a:rPr>
              <a:t>selon</a:t>
            </a:r>
            <a:r>
              <a:rPr lang="en-US" sz="1600" dirty="0">
                <a:latin typeface="Aptos"/>
              </a:rPr>
              <a:t> la position radiale à </a:t>
            </a:r>
            <a:r>
              <a:rPr lang="en-US" sz="1600" dirty="0" err="1">
                <a:latin typeface="Aptos"/>
              </a:rPr>
              <a:t>différents</a:t>
            </a:r>
            <a:r>
              <a:rPr lang="en-US" sz="1600" dirty="0">
                <a:latin typeface="Aptos"/>
              </a:rPr>
              <a:t> temps.</a:t>
            </a:r>
          </a:p>
        </p:txBody>
      </p:sp>
    </p:spTree>
    <p:extLst>
      <p:ext uri="{BB962C8B-B14F-4D97-AF65-F5344CB8AC3E}">
        <p14:creationId xmlns:p14="http://schemas.microsoft.com/office/powerpoint/2010/main" val="172304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D4CEA-6968-7512-287A-80FA9734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504846-807B-DD65-2EE9-5D797C06E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96D3A4-C32A-1C90-BDF9-41E7A2879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FFF152-77E0-AA8B-9883-440BD8703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E8C69-6063-B613-FCBF-B063A471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F27004-C40D-B3C9-2F55-987B974D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EF83D42-D5ED-289E-92C7-4AC235FCB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F1DB7F9-0E4C-6A27-F088-F67CBB4E3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121C6-8A95-EA49-A93A-EBF8C56D9382}"/>
              </a:ext>
            </a:extLst>
          </p:cNvPr>
          <p:cNvSpPr txBox="1"/>
          <p:nvPr/>
        </p:nvSpPr>
        <p:spPr>
          <a:xfrm>
            <a:off x="1861930" y="218661"/>
            <a:ext cx="24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3E990-5CCD-21E7-A91B-1E3702DE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45" y="1208959"/>
            <a:ext cx="6928207" cy="5275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FC43E-8FA9-2518-EEAE-7F7A999FF32C}"/>
              </a:ext>
            </a:extLst>
          </p:cNvPr>
          <p:cNvSpPr txBox="1"/>
          <p:nvPr/>
        </p:nvSpPr>
        <p:spPr>
          <a:xfrm>
            <a:off x="7745570" y="1721115"/>
            <a:ext cx="416504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Le </a:t>
            </a:r>
            <a:r>
              <a:rPr lang="en-US" err="1">
                <a:ea typeface="+mn-lt"/>
                <a:cs typeface="+mn-lt"/>
              </a:rPr>
              <a:t>graphique</a:t>
            </a:r>
            <a:r>
              <a:rPr lang="en-US">
                <a:ea typeface="+mn-lt"/>
                <a:cs typeface="+mn-lt"/>
              </a:rPr>
              <a:t> de convergence log-log des </a:t>
            </a:r>
            <a:r>
              <a:rPr lang="en-US" err="1">
                <a:ea typeface="+mn-lt"/>
                <a:cs typeface="+mn-lt"/>
              </a:rPr>
              <a:t>erreurs</a:t>
            </a:r>
            <a:r>
              <a:rPr lang="en-US">
                <a:ea typeface="+mn-lt"/>
                <a:cs typeface="+mn-lt"/>
              </a:rPr>
              <a:t> L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, L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 et </a:t>
            </a:r>
            <a:r>
              <a:rPr lang="en-US" err="1">
                <a:ea typeface="+mn-lt"/>
                <a:cs typeface="+mn-lt"/>
              </a:rPr>
              <a:t>L</a:t>
            </a:r>
            <a:r>
              <a:rPr lang="en-US" baseline="-25000" err="1">
                <a:ea typeface="+mn-lt"/>
                <a:cs typeface="+mn-lt"/>
              </a:rPr>
              <a:t>inf</a:t>
            </a:r>
            <a:r>
              <a:rPr lang="en-US">
                <a:ea typeface="+mn-lt"/>
                <a:cs typeface="+mn-lt"/>
              </a:rPr>
              <a:t> montre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pente</a:t>
            </a:r>
            <a:r>
              <a:rPr lang="en-US">
                <a:ea typeface="+mn-lt"/>
                <a:cs typeface="+mn-lt"/>
              </a:rPr>
              <a:t> de 2, </a:t>
            </a:r>
            <a:r>
              <a:rPr lang="en-US" err="1">
                <a:ea typeface="+mn-lt"/>
                <a:cs typeface="+mn-lt"/>
              </a:rPr>
              <a:t>comme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attendu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étant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donné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qu'on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utilise</a:t>
            </a:r>
            <a:r>
              <a:rPr lang="en-US">
                <a:ea typeface="+mn-lt"/>
                <a:cs typeface="+mn-lt"/>
              </a:rPr>
              <a:t> des </a:t>
            </a:r>
            <a:r>
              <a:rPr lang="en-US" err="1">
                <a:ea typeface="+mn-lt"/>
                <a:cs typeface="+mn-lt"/>
              </a:rPr>
              <a:t>schémas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d'ordre</a:t>
            </a:r>
            <a:r>
              <a:rPr lang="en-US">
                <a:ea typeface="+mn-lt"/>
                <a:cs typeface="+mn-lt"/>
              </a:rPr>
              <a:t> 2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espace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Cela </a:t>
            </a:r>
            <a:r>
              <a:rPr lang="en-US" err="1">
                <a:ea typeface="+mn-lt"/>
                <a:cs typeface="+mn-lt"/>
              </a:rPr>
              <a:t>confirme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convergence </a:t>
            </a:r>
            <a:r>
              <a:rPr lang="en-US" err="1">
                <a:ea typeface="+mn-lt"/>
                <a:cs typeface="+mn-lt"/>
              </a:rPr>
              <a:t>quadratique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où</a:t>
            </a:r>
            <a:r>
              <a:rPr lang="en-US">
                <a:ea typeface="+mn-lt"/>
                <a:cs typeface="+mn-lt"/>
              </a:rPr>
              <a:t> les </a:t>
            </a:r>
            <a:r>
              <a:rPr lang="en-US" err="1">
                <a:ea typeface="+mn-lt"/>
                <a:cs typeface="+mn-lt"/>
              </a:rPr>
              <a:t>erreurs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diminuent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proportionnellement</a:t>
            </a:r>
            <a:r>
              <a:rPr lang="en-US">
                <a:ea typeface="+mn-lt"/>
                <a:cs typeface="+mn-lt"/>
              </a:rPr>
              <a:t> à (</a:t>
            </a:r>
            <a:r>
              <a:rPr lang="en-US" err="1">
                <a:ea typeface="+mn-lt"/>
                <a:cs typeface="+mn-lt"/>
              </a:rPr>
              <a:t>Δr</a:t>
            </a:r>
            <a:r>
              <a:rPr lang="en-US">
                <a:ea typeface="+mn-lt"/>
                <a:cs typeface="+mn-lt"/>
              </a:rPr>
              <a:t>)² à </a:t>
            </a:r>
            <a:r>
              <a:rPr lang="en-US" err="1">
                <a:ea typeface="+mn-lt"/>
                <a:cs typeface="+mn-lt"/>
              </a:rPr>
              <a:t>mesure</a:t>
            </a:r>
            <a:r>
              <a:rPr lang="en-US">
                <a:ea typeface="+mn-lt"/>
                <a:cs typeface="+mn-lt"/>
              </a:rPr>
              <a:t> que le </a:t>
            </a:r>
            <a:r>
              <a:rPr lang="en-US" err="1">
                <a:ea typeface="+mn-lt"/>
                <a:cs typeface="+mn-lt"/>
              </a:rPr>
              <a:t>maillage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raffiné. </a:t>
            </a:r>
            <a:r>
              <a:rPr lang="en-US" err="1">
                <a:ea typeface="+mn-lt"/>
                <a:cs typeface="+mn-lt"/>
              </a:rPr>
              <a:t>Ces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résultats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valident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précision</a:t>
            </a:r>
            <a:r>
              <a:rPr lang="en-US">
                <a:ea typeface="+mn-lt"/>
                <a:cs typeface="+mn-lt"/>
              </a:rPr>
              <a:t> et la </a:t>
            </a:r>
            <a:r>
              <a:rPr lang="en-US" err="1">
                <a:ea typeface="+mn-lt"/>
                <a:cs typeface="+mn-lt"/>
              </a:rPr>
              <a:t>cohérence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notre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méthode</a:t>
            </a:r>
            <a:r>
              <a:rPr lang="en-US">
                <a:ea typeface="+mn-lt"/>
                <a:cs typeface="+mn-lt"/>
              </a:rPr>
              <a:t> numérique avec les </a:t>
            </a:r>
            <a:r>
              <a:rPr lang="en-US" err="1">
                <a:ea typeface="+mn-lt"/>
                <a:cs typeface="+mn-lt"/>
              </a:rPr>
              <a:t>attentes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théoriques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FE09E-DD27-4A1A-8791-0F683CBD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FFFF4A8-55CA-62B6-9E9D-2A89981C3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328C33B-16FA-D0AD-8FAB-DD5C52A7F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8AFA39-675C-2C64-ADDD-802134BC2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1DF7F-8C3C-5305-AFA4-69DFED15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FE8786-7239-7F00-5B8B-82446106F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DE82AA5-E330-4D7F-73D5-D806CE72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55E7A56-1817-FDBA-91CE-3189524F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BEABC-A0B0-BAE4-C4EC-1AEF3E0D7A40}"/>
              </a:ext>
            </a:extLst>
          </p:cNvPr>
          <p:cNvSpPr txBox="1"/>
          <p:nvPr/>
        </p:nvSpPr>
        <p:spPr>
          <a:xfrm>
            <a:off x="1861930" y="218661"/>
            <a:ext cx="24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45F0B-43BF-60A1-0BDA-8ADE16EC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1084942"/>
            <a:ext cx="6754397" cy="502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3F7FA-E6B4-4340-7247-F830FB333E8B}"/>
              </a:ext>
            </a:extLst>
          </p:cNvPr>
          <p:cNvSpPr txBox="1"/>
          <p:nvPr/>
        </p:nvSpPr>
        <p:spPr>
          <a:xfrm>
            <a:off x="7392279" y="1000865"/>
            <a:ext cx="4169103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Le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graphique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d'analyse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convergence log-log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temps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révèle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résultats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partiellement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conformes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aux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attentes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. Bien que nous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utilisions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un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schéma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temporel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implicite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d'ordre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1,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seule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l'erreur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L</a:t>
            </a:r>
            <a:r>
              <a:rPr lang="en-US" sz="1600" baseline="-25000" dirty="0">
                <a:solidFill>
                  <a:srgbClr val="000000"/>
                </a:solidFill>
                <a:ea typeface="+mn-lt"/>
                <a:cs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affiche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pente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1. Cela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suggère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un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problème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potentiel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lié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à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notre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solution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manufacturée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. Le fait que la solution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manufacturée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produit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un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terme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source trop petit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pourrait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être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la cause de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problème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. Pour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cette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raison, on suppose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qu'il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ne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soit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pas possible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d'apprécier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l'ordre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convergence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d'ordre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1 des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erreurs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L</a:t>
            </a:r>
            <a:r>
              <a:rPr lang="en-US" sz="1600" baseline="-25000" dirty="0">
                <a:solidFill>
                  <a:srgbClr val="000000"/>
                </a:solidFill>
                <a:ea typeface="+mn-lt"/>
                <a:cs typeface="+mn-lt"/>
              </a:rPr>
              <a:t>2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et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</a:t>
            </a:r>
            <a:r>
              <a:rPr lang="en-US" sz="1600" baseline="-25000" dirty="0" err="1">
                <a:solidFill>
                  <a:srgbClr val="000000"/>
                </a:solidFill>
                <a:ea typeface="+mn-lt"/>
                <a:cs typeface="+mn-lt"/>
              </a:rPr>
              <a:t>inf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Malgré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plusieurs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essais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et modifications de la solution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manufacturée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nous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n'avons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pas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réussi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à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résoudre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problème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qui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indique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limite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dans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notre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approche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actuelle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résultats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soulignent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la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nécessité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d'une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analyse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plus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approfondie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pour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améliorer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la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précision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notre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méthode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numérique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temps.</a:t>
            </a:r>
            <a:endParaRPr lang="en-US" sz="1600" dirty="0"/>
          </a:p>
          <a:p>
            <a:br>
              <a:rPr lang="en-US" dirty="0"/>
            </a:b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78BB2-E164-D7E0-C784-0FEA2211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D05692F-938E-FC51-C158-4075D8F1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1522AC-ACE8-6A4E-57A0-599D7F5AF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6FEC16-0F8B-77A6-9702-6CBB765A0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417088-0E13-B4A7-2CAB-21B9DAF59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C75437D-3388-6E92-879D-F0D0C2F2E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1307397-6C74-29B3-5BD1-EAFCDD98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8265CE1-A22B-475D-2403-41E55AF0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6C3F5-3E5A-A419-6956-18070E7047BE}"/>
              </a:ext>
            </a:extLst>
          </p:cNvPr>
          <p:cNvSpPr txBox="1"/>
          <p:nvPr/>
        </p:nvSpPr>
        <p:spPr>
          <a:xfrm>
            <a:off x="1861930" y="218661"/>
            <a:ext cx="24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Question F)</a:t>
            </a:r>
          </a:p>
        </p:txBody>
      </p:sp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7B2A109-24B8-2FD9-425B-E8E01CDD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0" y="1199924"/>
            <a:ext cx="5790254" cy="4319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8A5AD-F5A8-2D47-41C2-4D745DA1168A}"/>
              </a:ext>
            </a:extLst>
          </p:cNvPr>
          <p:cNvSpPr txBox="1"/>
          <p:nvPr/>
        </p:nvSpPr>
        <p:spPr>
          <a:xfrm>
            <a:off x="6327913" y="1901687"/>
            <a:ext cx="52279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Ayant</a:t>
            </a:r>
            <a:r>
              <a:rPr lang="en-US"/>
              <a:t> </a:t>
            </a:r>
            <a:r>
              <a:rPr lang="en-US" err="1"/>
              <a:t>terminé</a:t>
            </a:r>
            <a:r>
              <a:rPr lang="en-US"/>
              <a:t> le code, il </a:t>
            </a:r>
            <a:r>
              <a:rPr lang="en-US" err="1"/>
              <a:t>est</a:t>
            </a:r>
            <a:r>
              <a:rPr lang="en-US"/>
              <a:t> possible de tracer la solution du </a:t>
            </a:r>
            <a:r>
              <a:rPr lang="en-US" err="1"/>
              <a:t>problème</a:t>
            </a:r>
            <a:r>
              <a:rPr lang="en-US"/>
              <a:t> </a:t>
            </a:r>
            <a:r>
              <a:rPr lang="en-US" err="1"/>
              <a:t>originel</a:t>
            </a:r>
            <a:r>
              <a:rPr lang="en-US"/>
              <a:t> pour N</a:t>
            </a:r>
            <a:r>
              <a:rPr lang="en-US" baseline="-25000"/>
              <a:t>TOT </a:t>
            </a:r>
            <a:r>
              <a:rPr lang="en-US"/>
              <a:t>= 11 et pour t </a:t>
            </a:r>
            <a:r>
              <a:rPr lang="en-US" err="1"/>
              <a:t>allant</a:t>
            </a:r>
            <a:r>
              <a:rPr lang="en-US"/>
              <a:t> de 0 à 4 x 10</a:t>
            </a:r>
            <a:r>
              <a:rPr lang="en-US" baseline="30000"/>
              <a:t>9</a:t>
            </a:r>
            <a:r>
              <a:rPr lang="en-US"/>
              <a:t> s</a:t>
            </a:r>
            <a:r>
              <a:rPr lang="en-US" baseline="30000"/>
              <a:t>6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89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49285-110D-FA18-5028-8EECC59C6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11CC962-8A65-ED46-56DA-415E751A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C5BDE5-2A7E-E9A9-90DE-1AF3A96ED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571289-0DC9-E041-1718-356E067FC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19F7D-94ED-D9BC-6642-92E103EF4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616F16-C9CC-0E2A-2E63-9376643EF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5AE9D9B-F21C-68B7-2DEE-7D8E9D0E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9B8A4CC-7432-E3D7-0B85-603890E1A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77CDF-C889-FB54-FBBE-5C0930A0B979}"/>
              </a:ext>
            </a:extLst>
          </p:cNvPr>
          <p:cNvSpPr txBox="1"/>
          <p:nvPr/>
        </p:nvSpPr>
        <p:spPr>
          <a:xfrm>
            <a:off x="1212575" y="2507759"/>
            <a:ext cx="972046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br>
              <a:rPr lang="en-US" sz="4000" dirty="0">
                <a:ea typeface="+mn-lt"/>
                <a:cs typeface="+mn-lt"/>
              </a:rPr>
            </a:br>
            <a:r>
              <a:rPr lang="en-US" sz="4000" dirty="0">
                <a:ea typeface="+mn-lt"/>
                <a:cs typeface="+mn-lt"/>
                <a:hlinkClick r:id="rId2"/>
              </a:rPr>
              <a:t>Cliquez ici pour avoir accès au code GitHub Merci ;)</a:t>
            </a:r>
            <a:endParaRPr lang="en-US" sz="4000">
              <a:ea typeface="+mn-lt"/>
              <a:cs typeface="+mn-lt"/>
              <a:hlinkClick r:id="rId2"/>
            </a:endParaRPr>
          </a:p>
          <a:p>
            <a:pPr algn="ctr"/>
            <a:endParaRPr lang="en-US" sz="4000">
              <a:ea typeface="+mn-lt"/>
              <a:cs typeface="+mn-lt"/>
            </a:endParaRPr>
          </a:p>
          <a:p>
            <a:pPr algn="ctr"/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958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Velasquez</dc:creator>
  <cp:revision>384</cp:revision>
  <dcterms:created xsi:type="dcterms:W3CDTF">2025-02-16T17:52:07Z</dcterms:created>
  <dcterms:modified xsi:type="dcterms:W3CDTF">2025-03-10T09:46:42Z</dcterms:modified>
</cp:coreProperties>
</file>