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9" r:id="rId3"/>
    <p:sldId id="260" r:id="rId4"/>
    <p:sldId id="265" r:id="rId5"/>
    <p:sldId id="261" r:id="rId6"/>
    <p:sldId id="257" r:id="rId7"/>
    <p:sldId id="266"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32" d="100"/>
          <a:sy n="32" d="100"/>
        </p:scale>
        <p:origin x="67" y="494"/>
      </p:cViewPr>
      <p:guideLst/>
    </p:cSldViewPr>
  </p:slideViewPr>
  <p:notesTextViewPr>
    <p:cViewPr>
      <p:scale>
        <a:sx n="1" d="1"/>
        <a:sy n="1" d="1"/>
      </p:scale>
      <p:origin x="0" y="0"/>
    </p:cViewPr>
  </p:notesTextViewPr>
  <p:sorterViewPr>
    <p:cViewPr>
      <p:scale>
        <a:sx n="100" d="100"/>
        <a:sy n="100" d="100"/>
      </p:scale>
      <p:origin x="0" y="-330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E1EE3-9955-459C-BDAD-019D221991C0}" type="doc">
      <dgm:prSet loTypeId="urn:microsoft.com/office/officeart/2005/8/layout/process4" loCatId="process" qsTypeId="urn:microsoft.com/office/officeart/2005/8/quickstyle/simple4" qsCatId="simple" csTypeId="urn:microsoft.com/office/officeart/2005/8/colors/colorful5" csCatId="colorful"/>
      <dgm:spPr/>
      <dgm:t>
        <a:bodyPr/>
        <a:lstStyle/>
        <a:p>
          <a:endParaRPr lang="en-US"/>
        </a:p>
      </dgm:t>
    </dgm:pt>
    <dgm:pt modelId="{65303BD5-6394-4035-9C62-7EF17FB723A3}">
      <dgm:prSet/>
      <dgm:spPr/>
      <dgm:t>
        <a:bodyPr/>
        <a:lstStyle/>
        <a:p>
          <a:r>
            <a:rPr lang="en-US"/>
            <a:t>Several factors contribute to the disparity in fuel prices between bustling cities and quieter towns. These include transportation costs, demand-supply dynamics, infrastructure development, and geographical location.</a:t>
          </a:r>
        </a:p>
      </dgm:t>
    </dgm:pt>
    <dgm:pt modelId="{5B572E7F-F945-419D-8B7A-765ACEB71AC9}" type="parTrans" cxnId="{CB64411F-38AE-4E97-89C1-3D077382EC5A}">
      <dgm:prSet/>
      <dgm:spPr/>
      <dgm:t>
        <a:bodyPr/>
        <a:lstStyle/>
        <a:p>
          <a:endParaRPr lang="en-US"/>
        </a:p>
      </dgm:t>
    </dgm:pt>
    <dgm:pt modelId="{B12CE9AD-F61B-4610-BE78-879BA89CDC66}" type="sibTrans" cxnId="{CB64411F-38AE-4E97-89C1-3D077382EC5A}">
      <dgm:prSet/>
      <dgm:spPr/>
      <dgm:t>
        <a:bodyPr/>
        <a:lstStyle/>
        <a:p>
          <a:endParaRPr lang="en-US"/>
        </a:p>
      </dgm:t>
    </dgm:pt>
    <dgm:pt modelId="{56A2D527-D7F8-492C-AFAE-242EF6F40E2C}">
      <dgm:prSet/>
      <dgm:spPr/>
      <dgm:t>
        <a:bodyPr/>
        <a:lstStyle/>
        <a:p>
          <a:r>
            <a:rPr lang="en-US"/>
            <a:t>In busy urban centers like Nairobi, Mombasa, Nakuru and Eldoret where demand is high and infrastructure is well-developed, fuel prices tend to be relatively stable. The presence of numerous fuel stations and competitive market conditions often mitigates sudden price fluctuations.</a:t>
          </a:r>
        </a:p>
      </dgm:t>
    </dgm:pt>
    <dgm:pt modelId="{30689F21-868B-4AD8-8A6A-2B69748DEF3C}" type="parTrans" cxnId="{F3F8AD18-4154-4C40-818B-92939A765E27}">
      <dgm:prSet/>
      <dgm:spPr/>
      <dgm:t>
        <a:bodyPr/>
        <a:lstStyle/>
        <a:p>
          <a:endParaRPr lang="en-US"/>
        </a:p>
      </dgm:t>
    </dgm:pt>
    <dgm:pt modelId="{5C679449-22E3-49F7-BF3D-F7AC4B870F39}" type="sibTrans" cxnId="{F3F8AD18-4154-4C40-818B-92939A765E27}">
      <dgm:prSet/>
      <dgm:spPr/>
      <dgm:t>
        <a:bodyPr/>
        <a:lstStyle/>
        <a:p>
          <a:endParaRPr lang="en-US"/>
        </a:p>
      </dgm:t>
    </dgm:pt>
    <dgm:pt modelId="{616BB942-4465-4011-A478-72882CF7BE25}">
      <dgm:prSet/>
      <dgm:spPr/>
      <dgm:t>
        <a:bodyPr/>
        <a:lstStyle/>
        <a:p>
          <a:r>
            <a:rPr lang="en-US"/>
            <a:t>Conversely, in less populated areas such as Mandera, Marsabit, Moyale and Wajir, fuel prices are more susceptible to external factors. Limited infrastructure, sparse distribution networks, and higher transportation costs contribute to higher prices per liter.</a:t>
          </a:r>
        </a:p>
      </dgm:t>
    </dgm:pt>
    <dgm:pt modelId="{33B00E76-381A-4530-BCEA-ED3A79287828}" type="parTrans" cxnId="{532E0505-8884-47BB-A55B-58BAC7DA4B4F}">
      <dgm:prSet/>
      <dgm:spPr/>
      <dgm:t>
        <a:bodyPr/>
        <a:lstStyle/>
        <a:p>
          <a:endParaRPr lang="en-US"/>
        </a:p>
      </dgm:t>
    </dgm:pt>
    <dgm:pt modelId="{44785ABF-E24C-46A0-A135-C05D56BAB639}" type="sibTrans" cxnId="{532E0505-8884-47BB-A55B-58BAC7DA4B4F}">
      <dgm:prSet/>
      <dgm:spPr/>
      <dgm:t>
        <a:bodyPr/>
        <a:lstStyle/>
        <a:p>
          <a:endParaRPr lang="en-US"/>
        </a:p>
      </dgm:t>
    </dgm:pt>
    <dgm:pt modelId="{2C5DDD65-1737-4792-9092-0B8A62C4AF53}" type="pres">
      <dgm:prSet presAssocID="{AC3E1EE3-9955-459C-BDAD-019D221991C0}" presName="Name0" presStyleCnt="0">
        <dgm:presLayoutVars>
          <dgm:dir/>
          <dgm:animLvl val="lvl"/>
          <dgm:resizeHandles val="exact"/>
        </dgm:presLayoutVars>
      </dgm:prSet>
      <dgm:spPr/>
    </dgm:pt>
    <dgm:pt modelId="{13B77998-FCB6-41F4-A129-C27F95A2B979}" type="pres">
      <dgm:prSet presAssocID="{616BB942-4465-4011-A478-72882CF7BE25}" presName="boxAndChildren" presStyleCnt="0"/>
      <dgm:spPr/>
    </dgm:pt>
    <dgm:pt modelId="{58A14AB5-89D8-4EDA-B7B2-7C04DF172E21}" type="pres">
      <dgm:prSet presAssocID="{616BB942-4465-4011-A478-72882CF7BE25}" presName="parentTextBox" presStyleLbl="node1" presStyleIdx="0" presStyleCnt="3"/>
      <dgm:spPr/>
    </dgm:pt>
    <dgm:pt modelId="{016F8FD4-D965-4F0E-8DA5-6A9E361F40A9}" type="pres">
      <dgm:prSet presAssocID="{5C679449-22E3-49F7-BF3D-F7AC4B870F39}" presName="sp" presStyleCnt="0"/>
      <dgm:spPr/>
    </dgm:pt>
    <dgm:pt modelId="{BEC9E0F0-B2BA-4D87-A6CD-B47A14BB231D}" type="pres">
      <dgm:prSet presAssocID="{56A2D527-D7F8-492C-AFAE-242EF6F40E2C}" presName="arrowAndChildren" presStyleCnt="0"/>
      <dgm:spPr/>
    </dgm:pt>
    <dgm:pt modelId="{0AED0AC7-8586-4CA4-89AE-18305D044437}" type="pres">
      <dgm:prSet presAssocID="{56A2D527-D7F8-492C-AFAE-242EF6F40E2C}" presName="parentTextArrow" presStyleLbl="node1" presStyleIdx="1" presStyleCnt="3"/>
      <dgm:spPr/>
    </dgm:pt>
    <dgm:pt modelId="{8C4B5EF3-7322-4218-8F16-360DF8FC10A0}" type="pres">
      <dgm:prSet presAssocID="{B12CE9AD-F61B-4610-BE78-879BA89CDC66}" presName="sp" presStyleCnt="0"/>
      <dgm:spPr/>
    </dgm:pt>
    <dgm:pt modelId="{13C36151-D98B-4918-B582-3EA7467CA34A}" type="pres">
      <dgm:prSet presAssocID="{65303BD5-6394-4035-9C62-7EF17FB723A3}" presName="arrowAndChildren" presStyleCnt="0"/>
      <dgm:spPr/>
    </dgm:pt>
    <dgm:pt modelId="{B899FF49-4C13-4D98-AE4F-58700187F0AF}" type="pres">
      <dgm:prSet presAssocID="{65303BD5-6394-4035-9C62-7EF17FB723A3}" presName="parentTextArrow" presStyleLbl="node1" presStyleIdx="2" presStyleCnt="3"/>
      <dgm:spPr/>
    </dgm:pt>
  </dgm:ptLst>
  <dgm:cxnLst>
    <dgm:cxn modelId="{532E0505-8884-47BB-A55B-58BAC7DA4B4F}" srcId="{AC3E1EE3-9955-459C-BDAD-019D221991C0}" destId="{616BB942-4465-4011-A478-72882CF7BE25}" srcOrd="2" destOrd="0" parTransId="{33B00E76-381A-4530-BCEA-ED3A79287828}" sibTransId="{44785ABF-E24C-46A0-A135-C05D56BAB639}"/>
    <dgm:cxn modelId="{FB06590C-8784-4A35-9A6E-46AD6E0F9A78}" type="presOf" srcId="{616BB942-4465-4011-A478-72882CF7BE25}" destId="{58A14AB5-89D8-4EDA-B7B2-7C04DF172E21}" srcOrd="0" destOrd="0" presId="urn:microsoft.com/office/officeart/2005/8/layout/process4"/>
    <dgm:cxn modelId="{F3F8AD18-4154-4C40-818B-92939A765E27}" srcId="{AC3E1EE3-9955-459C-BDAD-019D221991C0}" destId="{56A2D527-D7F8-492C-AFAE-242EF6F40E2C}" srcOrd="1" destOrd="0" parTransId="{30689F21-868B-4AD8-8A6A-2B69748DEF3C}" sibTransId="{5C679449-22E3-49F7-BF3D-F7AC4B870F39}"/>
    <dgm:cxn modelId="{CB64411F-38AE-4E97-89C1-3D077382EC5A}" srcId="{AC3E1EE3-9955-459C-BDAD-019D221991C0}" destId="{65303BD5-6394-4035-9C62-7EF17FB723A3}" srcOrd="0" destOrd="0" parTransId="{5B572E7F-F945-419D-8B7A-765ACEB71AC9}" sibTransId="{B12CE9AD-F61B-4610-BE78-879BA89CDC66}"/>
    <dgm:cxn modelId="{0E2D2C7E-39FB-450E-ADBC-0BF44C5FD553}" type="presOf" srcId="{AC3E1EE3-9955-459C-BDAD-019D221991C0}" destId="{2C5DDD65-1737-4792-9092-0B8A62C4AF53}" srcOrd="0" destOrd="0" presId="urn:microsoft.com/office/officeart/2005/8/layout/process4"/>
    <dgm:cxn modelId="{3F1D5C9C-892A-455C-B4A8-1188E4B12D05}" type="presOf" srcId="{65303BD5-6394-4035-9C62-7EF17FB723A3}" destId="{B899FF49-4C13-4D98-AE4F-58700187F0AF}" srcOrd="0" destOrd="0" presId="urn:microsoft.com/office/officeart/2005/8/layout/process4"/>
    <dgm:cxn modelId="{D34C23F2-674A-4E83-9A9F-BEAE309957B7}" type="presOf" srcId="{56A2D527-D7F8-492C-AFAE-242EF6F40E2C}" destId="{0AED0AC7-8586-4CA4-89AE-18305D044437}" srcOrd="0" destOrd="0" presId="urn:microsoft.com/office/officeart/2005/8/layout/process4"/>
    <dgm:cxn modelId="{8DA89D05-6D30-4D81-81D1-B2BE59FF4909}" type="presParOf" srcId="{2C5DDD65-1737-4792-9092-0B8A62C4AF53}" destId="{13B77998-FCB6-41F4-A129-C27F95A2B979}" srcOrd="0" destOrd="0" presId="urn:microsoft.com/office/officeart/2005/8/layout/process4"/>
    <dgm:cxn modelId="{5519836A-2286-45CB-BBDD-4AFF397F8892}" type="presParOf" srcId="{13B77998-FCB6-41F4-A129-C27F95A2B979}" destId="{58A14AB5-89D8-4EDA-B7B2-7C04DF172E21}" srcOrd="0" destOrd="0" presId="urn:microsoft.com/office/officeart/2005/8/layout/process4"/>
    <dgm:cxn modelId="{BF0562EC-C43E-42FF-B563-FDE87CB82320}" type="presParOf" srcId="{2C5DDD65-1737-4792-9092-0B8A62C4AF53}" destId="{016F8FD4-D965-4F0E-8DA5-6A9E361F40A9}" srcOrd="1" destOrd="0" presId="urn:microsoft.com/office/officeart/2005/8/layout/process4"/>
    <dgm:cxn modelId="{BFB4C87E-29D1-4962-A3DB-38C698F76BAC}" type="presParOf" srcId="{2C5DDD65-1737-4792-9092-0B8A62C4AF53}" destId="{BEC9E0F0-B2BA-4D87-A6CD-B47A14BB231D}" srcOrd="2" destOrd="0" presId="urn:microsoft.com/office/officeart/2005/8/layout/process4"/>
    <dgm:cxn modelId="{0C4A4C72-11A8-452F-BA05-7AC1477BC25B}" type="presParOf" srcId="{BEC9E0F0-B2BA-4D87-A6CD-B47A14BB231D}" destId="{0AED0AC7-8586-4CA4-89AE-18305D044437}" srcOrd="0" destOrd="0" presId="urn:microsoft.com/office/officeart/2005/8/layout/process4"/>
    <dgm:cxn modelId="{B4FEFC89-872A-45A1-99CB-E769CD627B3A}" type="presParOf" srcId="{2C5DDD65-1737-4792-9092-0B8A62C4AF53}" destId="{8C4B5EF3-7322-4218-8F16-360DF8FC10A0}" srcOrd="3" destOrd="0" presId="urn:microsoft.com/office/officeart/2005/8/layout/process4"/>
    <dgm:cxn modelId="{861F0D29-716C-43E1-B51B-C65D19C801DA}" type="presParOf" srcId="{2C5DDD65-1737-4792-9092-0B8A62C4AF53}" destId="{13C36151-D98B-4918-B582-3EA7467CA34A}" srcOrd="4" destOrd="0" presId="urn:microsoft.com/office/officeart/2005/8/layout/process4"/>
    <dgm:cxn modelId="{7955E600-508A-44BA-878D-E41828887515}" type="presParOf" srcId="{13C36151-D98B-4918-B582-3EA7467CA34A}" destId="{B899FF49-4C13-4D98-AE4F-58700187F0A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F0F0D8-F1A6-4732-A94F-AAD76573B58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82AA975-3BDD-445E-8ABD-72CBBF0AE069}">
      <dgm:prSet/>
      <dgm:spPr/>
      <dgm:t>
        <a:bodyPr/>
        <a:lstStyle/>
        <a:p>
          <a:r>
            <a:rPr lang="en-US"/>
            <a:t>Our data reveals that not-so-busy towns experienced a disproportionate impact from recent increases in fuel prices. Due to their vulnerability to external factors and limited competition, these towns displayed a sharper increase in prices per liter compared to their urban counterparts.</a:t>
          </a:r>
        </a:p>
      </dgm:t>
    </dgm:pt>
    <dgm:pt modelId="{AE6B3B44-6E12-4380-98B1-5F5EB4BF2925}" type="parTrans" cxnId="{CF218AC3-401D-4266-9010-89E8D5F6273D}">
      <dgm:prSet/>
      <dgm:spPr/>
      <dgm:t>
        <a:bodyPr/>
        <a:lstStyle/>
        <a:p>
          <a:endParaRPr lang="en-US"/>
        </a:p>
      </dgm:t>
    </dgm:pt>
    <dgm:pt modelId="{A33E3BB5-40F2-437F-8F9E-2B77876A7C1C}" type="sibTrans" cxnId="{CF218AC3-401D-4266-9010-89E8D5F6273D}">
      <dgm:prSet/>
      <dgm:spPr/>
      <dgm:t>
        <a:bodyPr/>
        <a:lstStyle/>
        <a:p>
          <a:endParaRPr lang="en-US"/>
        </a:p>
      </dgm:t>
    </dgm:pt>
    <dgm:pt modelId="{10E489EE-1FCC-4B08-A67D-054A71188DC5}">
      <dgm:prSet/>
      <dgm:spPr/>
      <dgm:t>
        <a:bodyPr/>
        <a:lstStyle/>
        <a:p>
          <a:r>
            <a:rPr lang="en-US"/>
            <a:t>To address the disparities in fuel prices and ensure equitable access across all regions, policymakers should focus on improving infrastructure, promoting competition among suppliers, and implementing measures to mitigate the impact of price fluctuations on vulnerable communities.</a:t>
          </a:r>
        </a:p>
      </dgm:t>
    </dgm:pt>
    <dgm:pt modelId="{A5E5503B-C30F-4D8A-B9D3-F1763C7F2256}" type="parTrans" cxnId="{0F0D7FC4-71B3-4745-965F-43A3BD88CDC4}">
      <dgm:prSet/>
      <dgm:spPr/>
      <dgm:t>
        <a:bodyPr/>
        <a:lstStyle/>
        <a:p>
          <a:endParaRPr lang="en-US"/>
        </a:p>
      </dgm:t>
    </dgm:pt>
    <dgm:pt modelId="{219A5708-3A49-4DEB-BFB1-B69469569E8E}" type="sibTrans" cxnId="{0F0D7FC4-71B3-4745-965F-43A3BD88CDC4}">
      <dgm:prSet/>
      <dgm:spPr/>
      <dgm:t>
        <a:bodyPr/>
        <a:lstStyle/>
        <a:p>
          <a:endParaRPr lang="en-US"/>
        </a:p>
      </dgm:t>
    </dgm:pt>
    <dgm:pt modelId="{CA5E8E14-EA7C-484A-985C-62B60C6CC4F9}" type="pres">
      <dgm:prSet presAssocID="{6AF0F0D8-F1A6-4732-A94F-AAD76573B580}" presName="linear" presStyleCnt="0">
        <dgm:presLayoutVars>
          <dgm:animLvl val="lvl"/>
          <dgm:resizeHandles val="exact"/>
        </dgm:presLayoutVars>
      </dgm:prSet>
      <dgm:spPr/>
    </dgm:pt>
    <dgm:pt modelId="{D8B7A132-8406-4CF0-BB93-0E41AE0FFD01}" type="pres">
      <dgm:prSet presAssocID="{382AA975-3BDD-445E-8ABD-72CBBF0AE069}" presName="parentText" presStyleLbl="node1" presStyleIdx="0" presStyleCnt="2">
        <dgm:presLayoutVars>
          <dgm:chMax val="0"/>
          <dgm:bulletEnabled val="1"/>
        </dgm:presLayoutVars>
      </dgm:prSet>
      <dgm:spPr/>
    </dgm:pt>
    <dgm:pt modelId="{68809691-F913-4A4D-92BE-C3D3B69D34F9}" type="pres">
      <dgm:prSet presAssocID="{A33E3BB5-40F2-437F-8F9E-2B77876A7C1C}" presName="spacer" presStyleCnt="0"/>
      <dgm:spPr/>
    </dgm:pt>
    <dgm:pt modelId="{8AA2AC56-B953-41DE-9199-C3E9F92C8127}" type="pres">
      <dgm:prSet presAssocID="{10E489EE-1FCC-4B08-A67D-054A71188DC5}" presName="parentText" presStyleLbl="node1" presStyleIdx="1" presStyleCnt="2">
        <dgm:presLayoutVars>
          <dgm:chMax val="0"/>
          <dgm:bulletEnabled val="1"/>
        </dgm:presLayoutVars>
      </dgm:prSet>
      <dgm:spPr/>
    </dgm:pt>
  </dgm:ptLst>
  <dgm:cxnLst>
    <dgm:cxn modelId="{06D6FBAB-74A7-47DA-B992-AE0DD582AAD4}" type="presOf" srcId="{382AA975-3BDD-445E-8ABD-72CBBF0AE069}" destId="{D8B7A132-8406-4CF0-BB93-0E41AE0FFD01}" srcOrd="0" destOrd="0" presId="urn:microsoft.com/office/officeart/2005/8/layout/vList2"/>
    <dgm:cxn modelId="{CF218AC3-401D-4266-9010-89E8D5F6273D}" srcId="{6AF0F0D8-F1A6-4732-A94F-AAD76573B580}" destId="{382AA975-3BDD-445E-8ABD-72CBBF0AE069}" srcOrd="0" destOrd="0" parTransId="{AE6B3B44-6E12-4380-98B1-5F5EB4BF2925}" sibTransId="{A33E3BB5-40F2-437F-8F9E-2B77876A7C1C}"/>
    <dgm:cxn modelId="{0F0D7FC4-71B3-4745-965F-43A3BD88CDC4}" srcId="{6AF0F0D8-F1A6-4732-A94F-AAD76573B580}" destId="{10E489EE-1FCC-4B08-A67D-054A71188DC5}" srcOrd="1" destOrd="0" parTransId="{A5E5503B-C30F-4D8A-B9D3-F1763C7F2256}" sibTransId="{219A5708-3A49-4DEB-BFB1-B69469569E8E}"/>
    <dgm:cxn modelId="{EF7BB1E3-B0A9-4F2A-B8D0-B33CE66DFFAD}" type="presOf" srcId="{10E489EE-1FCC-4B08-A67D-054A71188DC5}" destId="{8AA2AC56-B953-41DE-9199-C3E9F92C8127}" srcOrd="0" destOrd="0" presId="urn:microsoft.com/office/officeart/2005/8/layout/vList2"/>
    <dgm:cxn modelId="{6A3E9BF0-06E0-4E8A-8023-5D987C3B6F08}" type="presOf" srcId="{6AF0F0D8-F1A6-4732-A94F-AAD76573B580}" destId="{CA5E8E14-EA7C-484A-985C-62B60C6CC4F9}" srcOrd="0" destOrd="0" presId="urn:microsoft.com/office/officeart/2005/8/layout/vList2"/>
    <dgm:cxn modelId="{1BAFA9A1-7775-4646-9FBF-6A9E0A35997B}" type="presParOf" srcId="{CA5E8E14-EA7C-484A-985C-62B60C6CC4F9}" destId="{D8B7A132-8406-4CF0-BB93-0E41AE0FFD01}" srcOrd="0" destOrd="0" presId="urn:microsoft.com/office/officeart/2005/8/layout/vList2"/>
    <dgm:cxn modelId="{526FA454-AEA4-4DE9-B582-90822D9D8EBB}" type="presParOf" srcId="{CA5E8E14-EA7C-484A-985C-62B60C6CC4F9}" destId="{68809691-F913-4A4D-92BE-C3D3B69D34F9}" srcOrd="1" destOrd="0" presId="urn:microsoft.com/office/officeart/2005/8/layout/vList2"/>
    <dgm:cxn modelId="{1E85D041-5BF3-4805-B286-B88AD65F1093}" type="presParOf" srcId="{CA5E8E14-EA7C-484A-985C-62B60C6CC4F9}" destId="{8AA2AC56-B953-41DE-9199-C3E9F92C812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81AD3B-88D5-49E5-B7DF-5963FC959EF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32E2F4A-1170-4C2C-B83F-FC98BC21F115}">
      <dgm:prSet/>
      <dgm:spPr/>
      <dgm:t>
        <a:bodyPr/>
        <a:lstStyle/>
        <a:p>
          <a:r>
            <a:rPr lang="en-US" b="1"/>
            <a:t>Route Optimization:</a:t>
          </a:r>
          <a:r>
            <a:rPr lang="en-US"/>
            <a:t> By analyzing the fuel prices in different towns over the specified period, the company can identify the most cost-effective routes for its vehicles. For example, if certain towns consistently have lower fuel prices compared to others, the company can prioritize routes that pass through these towns.</a:t>
          </a:r>
        </a:p>
      </dgm:t>
    </dgm:pt>
    <dgm:pt modelId="{24D06DE8-71C5-4176-AB33-C0DE02DCD60E}" type="parTrans" cxnId="{C68E81A7-6ED4-4902-9ECA-F9838A41E568}">
      <dgm:prSet/>
      <dgm:spPr/>
      <dgm:t>
        <a:bodyPr/>
        <a:lstStyle/>
        <a:p>
          <a:endParaRPr lang="en-US"/>
        </a:p>
      </dgm:t>
    </dgm:pt>
    <dgm:pt modelId="{B3270D69-E598-4708-92F7-FCACCC7B93B4}" type="sibTrans" cxnId="{C68E81A7-6ED4-4902-9ECA-F9838A41E568}">
      <dgm:prSet/>
      <dgm:spPr/>
      <dgm:t>
        <a:bodyPr/>
        <a:lstStyle/>
        <a:p>
          <a:endParaRPr lang="en-US"/>
        </a:p>
      </dgm:t>
    </dgm:pt>
    <dgm:pt modelId="{0F6396F6-996C-420B-AF10-71BAB8A808EB}">
      <dgm:prSet/>
      <dgm:spPr/>
      <dgm:t>
        <a:bodyPr/>
        <a:lstStyle/>
        <a:p>
          <a:r>
            <a:rPr lang="en-US" b="1"/>
            <a:t>Fuel Cost Prediction:</a:t>
          </a:r>
          <a:r>
            <a:rPr lang="en-US"/>
            <a:t> By monitoring historical fuel price trends and seasonal fluctuations, the company can predict future fuel costs in different areas. This information can be used to plan routes and schedule deliveries during periods when fuel prices are expected to be lower.</a:t>
          </a:r>
        </a:p>
      </dgm:t>
    </dgm:pt>
    <dgm:pt modelId="{65D34B12-067B-4841-AC28-3F550782F8E8}" type="parTrans" cxnId="{BA7A3B25-41AB-43A3-BBF3-93799CDCE514}">
      <dgm:prSet/>
      <dgm:spPr/>
      <dgm:t>
        <a:bodyPr/>
        <a:lstStyle/>
        <a:p>
          <a:endParaRPr lang="en-US"/>
        </a:p>
      </dgm:t>
    </dgm:pt>
    <dgm:pt modelId="{68514E9F-93EF-4AC2-9217-D20A6D486FD6}" type="sibTrans" cxnId="{BA7A3B25-41AB-43A3-BBF3-93799CDCE514}">
      <dgm:prSet/>
      <dgm:spPr/>
      <dgm:t>
        <a:bodyPr/>
        <a:lstStyle/>
        <a:p>
          <a:endParaRPr lang="en-US"/>
        </a:p>
      </dgm:t>
    </dgm:pt>
    <dgm:pt modelId="{6E64CD14-4FE7-475B-857C-43121A1F9E6C}" type="pres">
      <dgm:prSet presAssocID="{2681AD3B-88D5-49E5-B7DF-5963FC959EF4}" presName="hierChild1" presStyleCnt="0">
        <dgm:presLayoutVars>
          <dgm:chPref val="1"/>
          <dgm:dir/>
          <dgm:animOne val="branch"/>
          <dgm:animLvl val="lvl"/>
          <dgm:resizeHandles/>
        </dgm:presLayoutVars>
      </dgm:prSet>
      <dgm:spPr/>
    </dgm:pt>
    <dgm:pt modelId="{1B6A2CBA-D7F9-4D47-8E10-E7E796BE80D1}" type="pres">
      <dgm:prSet presAssocID="{732E2F4A-1170-4C2C-B83F-FC98BC21F115}" presName="hierRoot1" presStyleCnt="0"/>
      <dgm:spPr/>
    </dgm:pt>
    <dgm:pt modelId="{C86D8617-FACD-47A0-B8A2-79EFF622DCF9}" type="pres">
      <dgm:prSet presAssocID="{732E2F4A-1170-4C2C-B83F-FC98BC21F115}" presName="composite" presStyleCnt="0"/>
      <dgm:spPr/>
    </dgm:pt>
    <dgm:pt modelId="{7CF611E4-8DB3-46B9-99F8-F50ED26E2C30}" type="pres">
      <dgm:prSet presAssocID="{732E2F4A-1170-4C2C-B83F-FC98BC21F115}" presName="background" presStyleLbl="node0" presStyleIdx="0" presStyleCnt="2"/>
      <dgm:spPr/>
    </dgm:pt>
    <dgm:pt modelId="{3B66A196-3E45-4916-B3BE-976D23717636}" type="pres">
      <dgm:prSet presAssocID="{732E2F4A-1170-4C2C-B83F-FC98BC21F115}" presName="text" presStyleLbl="fgAcc0" presStyleIdx="0" presStyleCnt="2">
        <dgm:presLayoutVars>
          <dgm:chPref val="3"/>
        </dgm:presLayoutVars>
      </dgm:prSet>
      <dgm:spPr/>
    </dgm:pt>
    <dgm:pt modelId="{F422DCFA-1C00-4855-B2A3-667056CE5446}" type="pres">
      <dgm:prSet presAssocID="{732E2F4A-1170-4C2C-B83F-FC98BC21F115}" presName="hierChild2" presStyleCnt="0"/>
      <dgm:spPr/>
    </dgm:pt>
    <dgm:pt modelId="{262B99F4-46A4-4601-889A-FD912E491434}" type="pres">
      <dgm:prSet presAssocID="{0F6396F6-996C-420B-AF10-71BAB8A808EB}" presName="hierRoot1" presStyleCnt="0"/>
      <dgm:spPr/>
    </dgm:pt>
    <dgm:pt modelId="{8354CA7C-2BF8-459D-A91B-1895A4EC7D3D}" type="pres">
      <dgm:prSet presAssocID="{0F6396F6-996C-420B-AF10-71BAB8A808EB}" presName="composite" presStyleCnt="0"/>
      <dgm:spPr/>
    </dgm:pt>
    <dgm:pt modelId="{9EDD78E1-5FE9-47BF-8DAA-3B5F17D4A428}" type="pres">
      <dgm:prSet presAssocID="{0F6396F6-996C-420B-AF10-71BAB8A808EB}" presName="background" presStyleLbl="node0" presStyleIdx="1" presStyleCnt="2"/>
      <dgm:spPr/>
    </dgm:pt>
    <dgm:pt modelId="{2F81AEF9-500D-44BC-8825-E9C97630AF56}" type="pres">
      <dgm:prSet presAssocID="{0F6396F6-996C-420B-AF10-71BAB8A808EB}" presName="text" presStyleLbl="fgAcc0" presStyleIdx="1" presStyleCnt="2">
        <dgm:presLayoutVars>
          <dgm:chPref val="3"/>
        </dgm:presLayoutVars>
      </dgm:prSet>
      <dgm:spPr/>
    </dgm:pt>
    <dgm:pt modelId="{B9D99852-C6F3-4D9A-B8C5-83F1191C8BBD}" type="pres">
      <dgm:prSet presAssocID="{0F6396F6-996C-420B-AF10-71BAB8A808EB}" presName="hierChild2" presStyleCnt="0"/>
      <dgm:spPr/>
    </dgm:pt>
  </dgm:ptLst>
  <dgm:cxnLst>
    <dgm:cxn modelId="{BA7A3B25-41AB-43A3-BBF3-93799CDCE514}" srcId="{2681AD3B-88D5-49E5-B7DF-5963FC959EF4}" destId="{0F6396F6-996C-420B-AF10-71BAB8A808EB}" srcOrd="1" destOrd="0" parTransId="{65D34B12-067B-4841-AC28-3F550782F8E8}" sibTransId="{68514E9F-93EF-4AC2-9217-D20A6D486FD6}"/>
    <dgm:cxn modelId="{9689EF6B-EF6C-4C6E-A3CA-26D405C3D97B}" type="presOf" srcId="{2681AD3B-88D5-49E5-B7DF-5963FC959EF4}" destId="{6E64CD14-4FE7-475B-857C-43121A1F9E6C}" srcOrd="0" destOrd="0" presId="urn:microsoft.com/office/officeart/2005/8/layout/hierarchy1"/>
    <dgm:cxn modelId="{C68E81A7-6ED4-4902-9ECA-F9838A41E568}" srcId="{2681AD3B-88D5-49E5-B7DF-5963FC959EF4}" destId="{732E2F4A-1170-4C2C-B83F-FC98BC21F115}" srcOrd="0" destOrd="0" parTransId="{24D06DE8-71C5-4176-AB33-C0DE02DCD60E}" sibTransId="{B3270D69-E598-4708-92F7-FCACCC7B93B4}"/>
    <dgm:cxn modelId="{2A889FA7-1912-4EB2-A8EB-553EFCF7872F}" type="presOf" srcId="{0F6396F6-996C-420B-AF10-71BAB8A808EB}" destId="{2F81AEF9-500D-44BC-8825-E9C97630AF56}" srcOrd="0" destOrd="0" presId="urn:microsoft.com/office/officeart/2005/8/layout/hierarchy1"/>
    <dgm:cxn modelId="{119E2DB3-E14A-44D4-A916-3B9277759EEE}" type="presOf" srcId="{732E2F4A-1170-4C2C-B83F-FC98BC21F115}" destId="{3B66A196-3E45-4916-B3BE-976D23717636}" srcOrd="0" destOrd="0" presId="urn:microsoft.com/office/officeart/2005/8/layout/hierarchy1"/>
    <dgm:cxn modelId="{F6C5AD12-16D1-4BBF-892F-4C9D48E16A4C}" type="presParOf" srcId="{6E64CD14-4FE7-475B-857C-43121A1F9E6C}" destId="{1B6A2CBA-D7F9-4D47-8E10-E7E796BE80D1}" srcOrd="0" destOrd="0" presId="urn:microsoft.com/office/officeart/2005/8/layout/hierarchy1"/>
    <dgm:cxn modelId="{74BADBD5-E6CA-4535-84CE-57354E88FC88}" type="presParOf" srcId="{1B6A2CBA-D7F9-4D47-8E10-E7E796BE80D1}" destId="{C86D8617-FACD-47A0-B8A2-79EFF622DCF9}" srcOrd="0" destOrd="0" presId="urn:microsoft.com/office/officeart/2005/8/layout/hierarchy1"/>
    <dgm:cxn modelId="{5F3B96DC-14AD-4BDE-94DF-12736A19EF01}" type="presParOf" srcId="{C86D8617-FACD-47A0-B8A2-79EFF622DCF9}" destId="{7CF611E4-8DB3-46B9-99F8-F50ED26E2C30}" srcOrd="0" destOrd="0" presId="urn:microsoft.com/office/officeart/2005/8/layout/hierarchy1"/>
    <dgm:cxn modelId="{BF1378FA-B178-474C-8F60-AE0C8078B3FE}" type="presParOf" srcId="{C86D8617-FACD-47A0-B8A2-79EFF622DCF9}" destId="{3B66A196-3E45-4916-B3BE-976D23717636}" srcOrd="1" destOrd="0" presId="urn:microsoft.com/office/officeart/2005/8/layout/hierarchy1"/>
    <dgm:cxn modelId="{FC694026-F31A-4A2E-BC0F-043FE62B9887}" type="presParOf" srcId="{1B6A2CBA-D7F9-4D47-8E10-E7E796BE80D1}" destId="{F422DCFA-1C00-4855-B2A3-667056CE5446}" srcOrd="1" destOrd="0" presId="urn:microsoft.com/office/officeart/2005/8/layout/hierarchy1"/>
    <dgm:cxn modelId="{973D84B3-5623-4600-BCC5-1AE37539C456}" type="presParOf" srcId="{6E64CD14-4FE7-475B-857C-43121A1F9E6C}" destId="{262B99F4-46A4-4601-889A-FD912E491434}" srcOrd="1" destOrd="0" presId="urn:microsoft.com/office/officeart/2005/8/layout/hierarchy1"/>
    <dgm:cxn modelId="{79DAD0E9-A928-4BF3-9E33-B567B84347C5}" type="presParOf" srcId="{262B99F4-46A4-4601-889A-FD912E491434}" destId="{8354CA7C-2BF8-459D-A91B-1895A4EC7D3D}" srcOrd="0" destOrd="0" presId="urn:microsoft.com/office/officeart/2005/8/layout/hierarchy1"/>
    <dgm:cxn modelId="{85B27148-37FC-4853-8237-A3A032B85E14}" type="presParOf" srcId="{8354CA7C-2BF8-459D-A91B-1895A4EC7D3D}" destId="{9EDD78E1-5FE9-47BF-8DAA-3B5F17D4A428}" srcOrd="0" destOrd="0" presId="urn:microsoft.com/office/officeart/2005/8/layout/hierarchy1"/>
    <dgm:cxn modelId="{831F943E-660A-41CD-BE10-80C487539D2A}" type="presParOf" srcId="{8354CA7C-2BF8-459D-A91B-1895A4EC7D3D}" destId="{2F81AEF9-500D-44BC-8825-E9C97630AF56}" srcOrd="1" destOrd="0" presId="urn:microsoft.com/office/officeart/2005/8/layout/hierarchy1"/>
    <dgm:cxn modelId="{4273A1E3-C808-43DE-A158-B2BCB1682D04}" type="presParOf" srcId="{262B99F4-46A4-4601-889A-FD912E491434}" destId="{B9D99852-C6F3-4D9A-B8C5-83F1191C8BB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14AB5-89D8-4EDA-B7B2-7C04DF172E21}">
      <dsp:nvSpPr>
        <dsp:cNvPr id="0" name=""/>
        <dsp:cNvSpPr/>
      </dsp:nvSpPr>
      <dsp:spPr>
        <a:xfrm>
          <a:off x="0" y="4105454"/>
          <a:ext cx="6666833" cy="13475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Conversely, in less populated areas such as Mandera, Marsabit, Moyale and Wajir, fuel prices are more susceptible to external factors. Limited infrastructure, sparse distribution networks, and higher transportation costs contribute to higher prices per liter.</a:t>
          </a:r>
        </a:p>
      </dsp:txBody>
      <dsp:txXfrm>
        <a:off x="0" y="4105454"/>
        <a:ext cx="6666833" cy="1347501"/>
      </dsp:txXfrm>
    </dsp:sp>
    <dsp:sp modelId="{0AED0AC7-8586-4CA4-89AE-18305D044437}">
      <dsp:nvSpPr>
        <dsp:cNvPr id="0" name=""/>
        <dsp:cNvSpPr/>
      </dsp:nvSpPr>
      <dsp:spPr>
        <a:xfrm rot="10800000">
          <a:off x="0" y="2053209"/>
          <a:ext cx="6666833" cy="2072457"/>
        </a:xfrm>
        <a:prstGeom prst="upArrowCallou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In busy urban centers like Nairobi, Mombasa, Nakuru and Eldoret where demand is high and infrastructure is well-developed, fuel prices tend to be relatively stable. The presence of numerous fuel stations and competitive market conditions often mitigates sudden price fluctuations.</a:t>
          </a:r>
        </a:p>
      </dsp:txBody>
      <dsp:txXfrm rot="10800000">
        <a:off x="0" y="2053209"/>
        <a:ext cx="6666833" cy="1346620"/>
      </dsp:txXfrm>
    </dsp:sp>
    <dsp:sp modelId="{B899FF49-4C13-4D98-AE4F-58700187F0AF}">
      <dsp:nvSpPr>
        <dsp:cNvPr id="0" name=""/>
        <dsp:cNvSpPr/>
      </dsp:nvSpPr>
      <dsp:spPr>
        <a:xfrm rot="10800000">
          <a:off x="0" y="964"/>
          <a:ext cx="6666833" cy="2072457"/>
        </a:xfrm>
        <a:prstGeom prst="upArrowCallou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Several factors contribute to the disparity in fuel prices between bustling cities and quieter towns. These include transportation costs, demand-supply dynamics, infrastructure development, and geographical location.</a:t>
          </a:r>
        </a:p>
      </dsp:txBody>
      <dsp:txXfrm rot="10800000">
        <a:off x="0" y="964"/>
        <a:ext cx="6666833" cy="1346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7A132-8406-4CF0-BB93-0E41AE0FFD01}">
      <dsp:nvSpPr>
        <dsp:cNvPr id="0" name=""/>
        <dsp:cNvSpPr/>
      </dsp:nvSpPr>
      <dsp:spPr>
        <a:xfrm>
          <a:off x="0" y="325759"/>
          <a:ext cx="6666833" cy="23680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Our data reveals that not-so-busy towns experienced a disproportionate impact from recent increases in fuel prices. Due to their vulnerability to external factors and limited competition, these towns displayed a sharper increase in prices per liter compared to their urban counterparts.</a:t>
          </a:r>
        </a:p>
      </dsp:txBody>
      <dsp:txXfrm>
        <a:off x="115600" y="441359"/>
        <a:ext cx="6435633" cy="2136880"/>
      </dsp:txXfrm>
    </dsp:sp>
    <dsp:sp modelId="{8AA2AC56-B953-41DE-9199-C3E9F92C8127}">
      <dsp:nvSpPr>
        <dsp:cNvPr id="0" name=""/>
        <dsp:cNvSpPr/>
      </dsp:nvSpPr>
      <dsp:spPr>
        <a:xfrm>
          <a:off x="0" y="2760080"/>
          <a:ext cx="6666833" cy="23680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To address the disparities in fuel prices and ensure equitable access across all regions, policymakers should focus on improving infrastructure, promoting competition among suppliers, and implementing measures to mitigate the impact of price fluctuations on vulnerable communities.</a:t>
          </a:r>
        </a:p>
      </dsp:txBody>
      <dsp:txXfrm>
        <a:off x="115600" y="2875680"/>
        <a:ext cx="6435633" cy="2136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611E4-8DB3-46B9-99F8-F50ED26E2C30}">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66A196-3E45-4916-B3BE-976D23717636}">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Route Optimization:</a:t>
          </a:r>
          <a:r>
            <a:rPr lang="en-US" sz="2100" kern="1200"/>
            <a:t> By analyzing the fuel prices in different towns over the specified period, the company can identify the most cost-effective routes for its vehicles. For example, if certain towns consistently have lower fuel prices compared to others, the company can prioritize routes that pass through these towns.</a:t>
          </a:r>
        </a:p>
      </dsp:txBody>
      <dsp:txXfrm>
        <a:off x="608661" y="692298"/>
        <a:ext cx="4508047" cy="2799040"/>
      </dsp:txXfrm>
    </dsp:sp>
    <dsp:sp modelId="{9EDD78E1-5FE9-47BF-8DAA-3B5F17D4A428}">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81AEF9-500D-44BC-8825-E9C97630AF56}">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Fuel Cost Prediction:</a:t>
          </a:r>
          <a:r>
            <a:rPr lang="en-US" sz="2100" kern="1200"/>
            <a:t> By monitoring historical fuel price trends and seasonal fluctuations, the company can predict future fuel costs in different areas. This information can be used to plan routes and schedule deliveries during periods when fuel prices are expected to be lower.</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5586-70DD-4D30-989A-E569D6186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7A93A6-FE9A-4E23-83A2-E8F463F814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D56FD0-33B5-46BF-B204-C27DA60F08FC}"/>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5" name="Footer Placeholder 4">
            <a:extLst>
              <a:ext uri="{FF2B5EF4-FFF2-40B4-BE49-F238E27FC236}">
                <a16:creationId xmlns:a16="http://schemas.microsoft.com/office/drawing/2014/main" id="{C928DBFC-D8A2-45B8-9DF5-71B3AE8A3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4997C-0145-422C-ADC9-2D4A000405C7}"/>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370505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2951-957E-4AC3-98A7-21792F2C3E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993D21-9FCE-4C6B-88AD-12BB975061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D4836-C8C4-4FEF-A3BD-B644BC539232}"/>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5" name="Footer Placeholder 4">
            <a:extLst>
              <a:ext uri="{FF2B5EF4-FFF2-40B4-BE49-F238E27FC236}">
                <a16:creationId xmlns:a16="http://schemas.microsoft.com/office/drawing/2014/main" id="{1CBCAD91-ACF4-4006-84DB-6D272F2AA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6CF3E-6DD2-418A-ADF4-0C31121898F8}"/>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3051075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57C0F5-4FDE-466A-92AC-8694DE233F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FEE008-41CF-4F44-811D-79F009AE4F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B0807-C2E4-427D-9494-7B79B30E6034}"/>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5" name="Footer Placeholder 4">
            <a:extLst>
              <a:ext uri="{FF2B5EF4-FFF2-40B4-BE49-F238E27FC236}">
                <a16:creationId xmlns:a16="http://schemas.microsoft.com/office/drawing/2014/main" id="{929581D9-8D9D-464C-AA1C-CE41958B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F286E-BB32-49B4-94D4-1DBE1E58228C}"/>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124816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568B-F27E-4612-9582-5540FAB5B5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3C86F5-1013-4361-8140-D3AB414DDE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3B820-5AEC-44F1-BBD8-C6E770E5C60F}"/>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5" name="Footer Placeholder 4">
            <a:extLst>
              <a:ext uri="{FF2B5EF4-FFF2-40B4-BE49-F238E27FC236}">
                <a16:creationId xmlns:a16="http://schemas.microsoft.com/office/drawing/2014/main" id="{A7E6F979-7E96-4871-B3CA-01A285942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0A121-66E3-412F-BCF6-2A2FF6C5776C}"/>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330021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95B5-D1D4-42A2-AA58-26F9DB276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C4525B-164D-4761-90FA-FC53F3DBBE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9B01ED-6A06-42D4-9ED9-5180D9AC0B4D}"/>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5" name="Footer Placeholder 4">
            <a:extLst>
              <a:ext uri="{FF2B5EF4-FFF2-40B4-BE49-F238E27FC236}">
                <a16:creationId xmlns:a16="http://schemas.microsoft.com/office/drawing/2014/main" id="{67B9F2E4-2A69-4059-A049-C4A0319E5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9311A-F966-41D3-B37D-178CF1492038}"/>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281853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84D5-C2E0-40DE-A3E3-4A10387DF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F4D2F4-9DCE-4F6A-B878-39F0B96CD9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40CB8C-E606-4657-A3DB-D41CA7569D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832567-2916-40D9-A6C4-FEE04CEDE053}"/>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6" name="Footer Placeholder 5">
            <a:extLst>
              <a:ext uri="{FF2B5EF4-FFF2-40B4-BE49-F238E27FC236}">
                <a16:creationId xmlns:a16="http://schemas.microsoft.com/office/drawing/2014/main" id="{1DF353B5-BAEA-44DB-8934-D75092CCB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E2E5B-DCAD-40B1-8414-8511B3693C82}"/>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235144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64B4-459D-4314-AEC2-36907A27D3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5CABF7-36E3-4AAB-97C4-BB046AB96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97E789-0ADA-4F21-B145-567CC840A0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3D743C-B83F-47F0-974B-CC42B2000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53AC3E-F2F8-400B-A9B2-E2C61162C6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8C177-903D-402C-8309-425DF3E4312E}"/>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8" name="Footer Placeholder 7">
            <a:extLst>
              <a:ext uri="{FF2B5EF4-FFF2-40B4-BE49-F238E27FC236}">
                <a16:creationId xmlns:a16="http://schemas.microsoft.com/office/drawing/2014/main" id="{7EEFAD0E-8390-4852-9EBC-473E9AB36A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D4D94A-41B1-45DB-82B2-4807BD2B9550}"/>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254784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2168-BD6F-4976-942F-6A1E9234FB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DC34-CB6D-4BAD-A825-407CC3466747}"/>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4" name="Footer Placeholder 3">
            <a:extLst>
              <a:ext uri="{FF2B5EF4-FFF2-40B4-BE49-F238E27FC236}">
                <a16:creationId xmlns:a16="http://schemas.microsoft.com/office/drawing/2014/main" id="{266043C7-85AB-4880-BA3E-C28BC4A67F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973EEF-B4EF-44B1-AD16-226F92799BBE}"/>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411595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C5DA2-6DDD-4B57-88B9-2793A03AC608}"/>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3" name="Footer Placeholder 2">
            <a:extLst>
              <a:ext uri="{FF2B5EF4-FFF2-40B4-BE49-F238E27FC236}">
                <a16:creationId xmlns:a16="http://schemas.microsoft.com/office/drawing/2014/main" id="{140C2485-5999-4CF9-A562-CE71847354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E058C7-5389-4D46-88D5-CB9846D254EE}"/>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29879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43EF-A4EC-48D5-BF8B-D421EFFF3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C54BFB-DCC5-4C06-9454-9B7C9C1C26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8938B9-3B0A-4AB0-A64B-70A897A02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240E93-586B-4E01-93EA-C5BC84C814F3}"/>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6" name="Footer Placeholder 5">
            <a:extLst>
              <a:ext uri="{FF2B5EF4-FFF2-40B4-BE49-F238E27FC236}">
                <a16:creationId xmlns:a16="http://schemas.microsoft.com/office/drawing/2014/main" id="{249BEC91-16B8-4213-8D33-CF8F1BE9B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C13E7D-0C86-49E2-82DD-87E46D7F6A8A}"/>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170203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C6400-BD43-4A69-8BC2-D43365AB2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30F174-DCF8-4832-AA15-E3BF7399AA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934311-C899-44B5-8337-8827C19D8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8F1AC0-0D06-4E8A-B6F2-B0592427F0AC}"/>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6" name="Footer Placeholder 5">
            <a:extLst>
              <a:ext uri="{FF2B5EF4-FFF2-40B4-BE49-F238E27FC236}">
                <a16:creationId xmlns:a16="http://schemas.microsoft.com/office/drawing/2014/main" id="{443BB99D-0ED5-422B-9A8E-33A0BCC08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0565B-8BF3-4539-BBB6-20686E81C18C}"/>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149926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AE38E-EA40-4CCE-9E40-BA2428BCD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D4AAFE-B6E5-4E78-8698-1823612D7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647F8-3A87-4016-AC5E-80BED2B084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E45C3-90D8-4F46-95C6-E461924B2E64}" type="datetimeFigureOut">
              <a:rPr lang="en-US" smtClean="0"/>
              <a:t>3/20/2024</a:t>
            </a:fld>
            <a:endParaRPr lang="en-US"/>
          </a:p>
        </p:txBody>
      </p:sp>
      <p:sp>
        <p:nvSpPr>
          <p:cNvPr id="5" name="Footer Placeholder 4">
            <a:extLst>
              <a:ext uri="{FF2B5EF4-FFF2-40B4-BE49-F238E27FC236}">
                <a16:creationId xmlns:a16="http://schemas.microsoft.com/office/drawing/2014/main" id="{A5C788C7-1FBB-440B-8874-5384D0728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53224-1AED-4B89-885D-381A2FCF00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260B5-4E99-4112-ABD0-35D7BF344361}" type="slidenum">
              <a:rPr lang="en-US" smtClean="0"/>
              <a:t>‹#›</a:t>
            </a:fld>
            <a:endParaRPr lang="en-US"/>
          </a:p>
        </p:txBody>
      </p:sp>
    </p:spTree>
    <p:extLst>
      <p:ext uri="{BB962C8B-B14F-4D97-AF65-F5344CB8AC3E}">
        <p14:creationId xmlns:p14="http://schemas.microsoft.com/office/powerpoint/2010/main" val="29499238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2" name="Rectangle 21">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F5D7A-29EB-8411-C1B5-40C7820893BE}"/>
              </a:ext>
            </a:extLst>
          </p:cNvPr>
          <p:cNvSpPr>
            <a:spLocks noGrp="1"/>
          </p:cNvSpPr>
          <p:nvPr>
            <p:ph type="ctrTitle"/>
          </p:nvPr>
        </p:nvSpPr>
        <p:spPr>
          <a:xfrm>
            <a:off x="1030204" y="934109"/>
            <a:ext cx="2823275" cy="2963333"/>
          </a:xfrm>
        </p:spPr>
        <p:txBody>
          <a:bodyPr vert="horz" lIns="91440" tIns="45720" rIns="91440" bIns="45720" rtlCol="0" anchor="t">
            <a:normAutofit/>
          </a:bodyPr>
          <a:lstStyle/>
          <a:p>
            <a:pPr algn="r"/>
            <a:r>
              <a:rPr lang="en-US" sz="3200" kern="1200" dirty="0">
                <a:solidFill>
                  <a:srgbClr val="FFFFFF"/>
                </a:solidFill>
                <a:latin typeface="+mj-lt"/>
                <a:ea typeface="+mj-ea"/>
                <a:cs typeface="+mj-cs"/>
              </a:rPr>
              <a:t>PETROLEUM PRICE COMPARISON</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in Various towns.</a:t>
            </a:r>
          </a:p>
        </p:txBody>
      </p:sp>
      <p:sp>
        <p:nvSpPr>
          <p:cNvPr id="3" name="Subtitle 2">
            <a:extLst>
              <a:ext uri="{FF2B5EF4-FFF2-40B4-BE49-F238E27FC236}">
                <a16:creationId xmlns:a16="http://schemas.microsoft.com/office/drawing/2014/main" id="{3DB7DF82-8CAC-021F-2110-2034AF263F11}"/>
              </a:ext>
            </a:extLst>
          </p:cNvPr>
          <p:cNvSpPr>
            <a:spLocks noGrp="1"/>
          </p:cNvSpPr>
          <p:nvPr>
            <p:ph type="subTitle" idx="1"/>
          </p:nvPr>
        </p:nvSpPr>
        <p:spPr>
          <a:xfrm>
            <a:off x="4547698" y="1608667"/>
            <a:ext cx="3421958" cy="4501127"/>
          </a:xfrm>
        </p:spPr>
        <p:txBody>
          <a:bodyPr vert="horz" lIns="91440" tIns="45720" rIns="91440" bIns="45720" rtlCol="0">
            <a:normAutofit/>
          </a:bodyPr>
          <a:lstStyle/>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7" name="TextBox 6">
            <a:extLst>
              <a:ext uri="{FF2B5EF4-FFF2-40B4-BE49-F238E27FC236}">
                <a16:creationId xmlns:a16="http://schemas.microsoft.com/office/drawing/2014/main" id="{C1C32DCB-9088-21FB-05F3-0BDAF9CF7ABB}"/>
              </a:ext>
            </a:extLst>
          </p:cNvPr>
          <p:cNvSpPr txBox="1"/>
          <p:nvPr/>
        </p:nvSpPr>
        <p:spPr>
          <a:xfrm>
            <a:off x="8289696" y="1608667"/>
            <a:ext cx="3421957" cy="45011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Fuel Price Disparities: A Comparative Analysis between Busy and Not-So-Busy Towns</a:t>
            </a:r>
          </a:p>
        </p:txBody>
      </p:sp>
    </p:spTree>
    <p:extLst>
      <p:ext uri="{BB962C8B-B14F-4D97-AF65-F5344CB8AC3E}">
        <p14:creationId xmlns:p14="http://schemas.microsoft.com/office/powerpoint/2010/main" val="26547477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991A4-F026-F0E3-C978-435C7C0EC3C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700" kern="1200">
                <a:solidFill>
                  <a:srgbClr val="FFFFFF"/>
                </a:solidFill>
                <a:latin typeface="+mj-lt"/>
                <a:ea typeface="+mj-ea"/>
                <a:cs typeface="+mj-cs"/>
              </a:rPr>
              <a:t>Our study aimed to examine the impact of urbanization on fuel prices in Kenya. Through data visualization, we discovered significant variations between busy urban centers and less populated towns.</a:t>
            </a:r>
            <a:br>
              <a:rPr lang="en-US" sz="1700" kern="1200">
                <a:solidFill>
                  <a:srgbClr val="FFFFFF"/>
                </a:solidFill>
                <a:latin typeface="+mj-lt"/>
                <a:ea typeface="+mj-ea"/>
                <a:cs typeface="+mj-cs"/>
              </a:rPr>
            </a:br>
            <a:endParaRPr lang="en-US" sz="17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7F3A90CD-3E89-0365-A719-E7C1897679EB}"/>
              </a:ext>
            </a:extLst>
          </p:cNvPr>
          <p:cNvPicPr>
            <a:picLocks noGrp="1" noChangeAspect="1"/>
          </p:cNvPicPr>
          <p:nvPr>
            <p:ph idx="1"/>
          </p:nvPr>
        </p:nvPicPr>
        <p:blipFill>
          <a:blip r:embed="rId2"/>
          <a:stretch>
            <a:fillRect/>
          </a:stretch>
        </p:blipFill>
        <p:spPr>
          <a:xfrm>
            <a:off x="4777316" y="715556"/>
            <a:ext cx="6780700" cy="5424558"/>
          </a:xfrm>
          <a:prstGeom prst="rect">
            <a:avLst/>
          </a:prstGeom>
        </p:spPr>
      </p:pic>
    </p:spTree>
    <p:extLst>
      <p:ext uri="{BB962C8B-B14F-4D97-AF65-F5344CB8AC3E}">
        <p14:creationId xmlns:p14="http://schemas.microsoft.com/office/powerpoint/2010/main" val="275048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57865-B993-761B-6F7F-AD81F321E6E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Factors Influencing Fuel Prices</a:t>
            </a:r>
            <a:br>
              <a:rPr lang="en-US" sz="4000">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462F7D3B-BDC0-2AFB-B139-5832BC5ADB3C}"/>
              </a:ext>
            </a:extLst>
          </p:cNvPr>
          <p:cNvGraphicFramePr>
            <a:graphicFrameLocks noGrp="1"/>
          </p:cNvGraphicFramePr>
          <p:nvPr>
            <p:ph idx="1"/>
            <p:extLst>
              <p:ext uri="{D42A27DB-BD31-4B8C-83A1-F6EECF244321}">
                <p14:modId xmlns:p14="http://schemas.microsoft.com/office/powerpoint/2010/main" val="348443706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692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DFDADF4-135D-324C-2890-2EA74D61A510}"/>
              </a:ext>
            </a:extLst>
          </p:cNvPr>
          <p:cNvPicPr>
            <a:picLocks noChangeAspect="1"/>
          </p:cNvPicPr>
          <p:nvPr/>
        </p:nvPicPr>
        <p:blipFill rotWithShape="1">
          <a:blip r:embed="rId2"/>
          <a:srcRect t="11260" b="86"/>
          <a:stretch/>
        </p:blipFill>
        <p:spPr>
          <a:xfrm>
            <a:off x="1" y="10"/>
            <a:ext cx="9669642" cy="6857990"/>
          </a:xfrm>
          <a:prstGeom prst="rect">
            <a:avLst/>
          </a:prstGeom>
        </p:spPr>
      </p:pic>
      <p:sp>
        <p:nvSpPr>
          <p:cNvPr id="23"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74E7D-F145-793E-964E-1F7FA29730ED}"/>
              </a:ext>
            </a:extLst>
          </p:cNvPr>
          <p:cNvSpPr>
            <a:spLocks noGrp="1"/>
          </p:cNvSpPr>
          <p:nvPr>
            <p:ph type="title"/>
          </p:nvPr>
        </p:nvSpPr>
        <p:spPr>
          <a:xfrm>
            <a:off x="8369811" y="143383"/>
            <a:ext cx="3822189" cy="1899912"/>
          </a:xfrm>
        </p:spPr>
        <p:txBody>
          <a:bodyPr>
            <a:normAutofit/>
          </a:bodyPr>
          <a:lstStyle/>
          <a:p>
            <a:r>
              <a:rPr lang="en-US" sz="3400" dirty="0"/>
              <a:t>Comparison between different petroleum products.</a:t>
            </a:r>
          </a:p>
        </p:txBody>
      </p:sp>
      <p:sp>
        <p:nvSpPr>
          <p:cNvPr id="3" name="Content Placeholder 2">
            <a:extLst>
              <a:ext uri="{FF2B5EF4-FFF2-40B4-BE49-F238E27FC236}">
                <a16:creationId xmlns:a16="http://schemas.microsoft.com/office/drawing/2014/main" id="{484A6A45-3587-0CCF-33E1-3209B539BB75}"/>
              </a:ext>
            </a:extLst>
          </p:cNvPr>
          <p:cNvSpPr>
            <a:spLocks noGrp="1"/>
          </p:cNvSpPr>
          <p:nvPr>
            <p:ph idx="1"/>
          </p:nvPr>
        </p:nvSpPr>
        <p:spPr>
          <a:xfrm>
            <a:off x="8366762" y="2434201"/>
            <a:ext cx="3822189" cy="3742762"/>
          </a:xfrm>
        </p:spPr>
        <p:txBody>
          <a:bodyPr>
            <a:normAutofit/>
          </a:bodyPr>
          <a:lstStyle/>
          <a:p>
            <a:r>
              <a:rPr lang="en-US" sz="2000" dirty="0"/>
              <a:t>Among all the towns, petrol being the one that is highly used recorded the highest prices per </a:t>
            </a:r>
            <a:r>
              <a:rPr lang="en-US" sz="2000" dirty="0" err="1"/>
              <a:t>litre</a:t>
            </a:r>
            <a:r>
              <a:rPr lang="en-US" sz="2000" dirty="0"/>
              <a:t> followed by diesel then kerosene.</a:t>
            </a:r>
          </a:p>
          <a:p>
            <a:r>
              <a:rPr lang="en-US" sz="2000" dirty="0"/>
              <a:t>Mandera being a not so busy town was the most affected town with the highest petroleum product being super petrol going for ksh.208.68 per </a:t>
            </a:r>
            <a:r>
              <a:rPr lang="en-US" sz="2000" dirty="0" err="1"/>
              <a:t>litre</a:t>
            </a:r>
            <a:r>
              <a:rPr lang="en-US" sz="2000" dirty="0"/>
              <a:t>, diesel </a:t>
            </a:r>
            <a:r>
              <a:rPr lang="en-US" sz="2000" dirty="0" err="1"/>
              <a:t>ksh</a:t>
            </a:r>
            <a:r>
              <a:rPr lang="en-US" sz="2000" dirty="0"/>
              <a:t> 193.67 and kerosene 183.49</a:t>
            </a:r>
          </a:p>
          <a:p>
            <a:endParaRPr lang="en-US" sz="2000" dirty="0"/>
          </a:p>
        </p:txBody>
      </p:sp>
    </p:spTree>
    <p:extLst>
      <p:ext uri="{BB962C8B-B14F-4D97-AF65-F5344CB8AC3E}">
        <p14:creationId xmlns:p14="http://schemas.microsoft.com/office/powerpoint/2010/main" val="142915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17623-1443-C69B-6518-4FD820BEFE6E}"/>
              </a:ext>
            </a:extLst>
          </p:cNvPr>
          <p:cNvSpPr>
            <a:spLocks noGrp="1"/>
          </p:cNvSpPr>
          <p:nvPr>
            <p:ph type="title"/>
          </p:nvPr>
        </p:nvSpPr>
        <p:spPr>
          <a:xfrm>
            <a:off x="586478" y="1683756"/>
            <a:ext cx="3115265" cy="2396359"/>
          </a:xfrm>
        </p:spPr>
        <p:txBody>
          <a:bodyPr anchor="b">
            <a:normAutofit/>
          </a:bodyPr>
          <a:lstStyle/>
          <a:p>
            <a:pPr algn="r"/>
            <a:r>
              <a:rPr lang="en-US" sz="2800">
                <a:solidFill>
                  <a:srgbClr val="FFFFFF"/>
                </a:solidFill>
              </a:rPr>
              <a:t>Impact of Increase in Prices and Recommendations</a:t>
            </a:r>
            <a:br>
              <a:rPr lang="en-US" sz="2800">
                <a:solidFill>
                  <a:srgbClr val="FFFFFF"/>
                </a:solidFill>
              </a:rPr>
            </a:br>
            <a:br>
              <a:rPr lang="en-US" sz="2800">
                <a:solidFill>
                  <a:srgbClr val="FFFFFF"/>
                </a:solidFill>
              </a:rPr>
            </a:br>
            <a:endParaRPr lang="en-US" sz="2800">
              <a:solidFill>
                <a:srgbClr val="FFFFFF"/>
              </a:solidFill>
            </a:endParaRPr>
          </a:p>
        </p:txBody>
      </p:sp>
      <p:graphicFrame>
        <p:nvGraphicFramePr>
          <p:cNvPr id="5" name="Content Placeholder 2">
            <a:extLst>
              <a:ext uri="{FF2B5EF4-FFF2-40B4-BE49-F238E27FC236}">
                <a16:creationId xmlns:a16="http://schemas.microsoft.com/office/drawing/2014/main" id="{C256AC29-1E9D-B788-0FF3-0385E3A1D554}"/>
              </a:ext>
            </a:extLst>
          </p:cNvPr>
          <p:cNvGraphicFramePr>
            <a:graphicFrameLocks noGrp="1"/>
          </p:cNvGraphicFramePr>
          <p:nvPr>
            <p:ph idx="1"/>
            <p:extLst>
              <p:ext uri="{D42A27DB-BD31-4B8C-83A1-F6EECF244321}">
                <p14:modId xmlns:p14="http://schemas.microsoft.com/office/powerpoint/2010/main" val="147383926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846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E485483-B6D5-E350-2DA8-1F38C1A2F08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Prices between busy and non busy towns</a:t>
            </a:r>
          </a:p>
        </p:txBody>
      </p:sp>
      <p:pic>
        <p:nvPicPr>
          <p:cNvPr id="4" name="Content Placeholder 3">
            <a:extLst>
              <a:ext uri="{FF2B5EF4-FFF2-40B4-BE49-F238E27FC236}">
                <a16:creationId xmlns:a16="http://schemas.microsoft.com/office/drawing/2014/main" id="{D2077165-E4B4-6EC9-C45D-F0393CE988BA}"/>
              </a:ext>
            </a:extLst>
          </p:cNvPr>
          <p:cNvPicPr>
            <a:picLocks noGrp="1" noChangeAspect="1"/>
          </p:cNvPicPr>
          <p:nvPr>
            <p:ph idx="1"/>
          </p:nvPr>
        </p:nvPicPr>
        <p:blipFill>
          <a:blip r:embed="rId2"/>
          <a:stretch>
            <a:fillRect/>
          </a:stretch>
        </p:blipFill>
        <p:spPr>
          <a:xfrm>
            <a:off x="4502428" y="538701"/>
            <a:ext cx="7225748" cy="5780597"/>
          </a:xfrm>
          <a:prstGeom prst="rect">
            <a:avLst/>
          </a:prstGeom>
        </p:spPr>
      </p:pic>
    </p:spTree>
    <p:extLst>
      <p:ext uri="{BB962C8B-B14F-4D97-AF65-F5344CB8AC3E}">
        <p14:creationId xmlns:p14="http://schemas.microsoft.com/office/powerpoint/2010/main" val="341254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38DA53-6966-444B-8D6E-A7756CE8D437}"/>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Problems that can be solved by thi fuel price data .</a:t>
            </a:r>
          </a:p>
        </p:txBody>
      </p:sp>
      <p:graphicFrame>
        <p:nvGraphicFramePr>
          <p:cNvPr id="5" name="Content Placeholder 2">
            <a:extLst>
              <a:ext uri="{FF2B5EF4-FFF2-40B4-BE49-F238E27FC236}">
                <a16:creationId xmlns:a16="http://schemas.microsoft.com/office/drawing/2014/main" id="{6CF25CAF-F3DB-4971-8371-F375FA4A0A24}"/>
              </a:ext>
            </a:extLst>
          </p:cNvPr>
          <p:cNvGraphicFramePr>
            <a:graphicFrameLocks noGrp="1"/>
          </p:cNvGraphicFramePr>
          <p:nvPr>
            <p:ph idx="1"/>
            <p:extLst>
              <p:ext uri="{D42A27DB-BD31-4B8C-83A1-F6EECF244321}">
                <p14:modId xmlns:p14="http://schemas.microsoft.com/office/powerpoint/2010/main" val="19123805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786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576D6-73B2-2612-04E1-E5389701380C}"/>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Conclusion</a:t>
            </a:r>
          </a:p>
        </p:txBody>
      </p:sp>
      <p:sp>
        <p:nvSpPr>
          <p:cNvPr id="3" name="Content Placeholder 2">
            <a:extLst>
              <a:ext uri="{FF2B5EF4-FFF2-40B4-BE49-F238E27FC236}">
                <a16:creationId xmlns:a16="http://schemas.microsoft.com/office/drawing/2014/main" id="{AD4514E1-4B44-F810-25F7-ED563BB610A9}"/>
              </a:ext>
            </a:extLst>
          </p:cNvPr>
          <p:cNvSpPr>
            <a:spLocks noGrp="1"/>
          </p:cNvSpPr>
          <p:nvPr>
            <p:ph idx="1"/>
          </p:nvPr>
        </p:nvSpPr>
        <p:spPr>
          <a:xfrm>
            <a:off x="4810259" y="649480"/>
            <a:ext cx="6555347" cy="5546047"/>
          </a:xfrm>
        </p:spPr>
        <p:txBody>
          <a:bodyPr anchor="ctr">
            <a:normAutofit/>
          </a:bodyPr>
          <a:lstStyle/>
          <a:p>
            <a:r>
              <a:rPr lang="en-US" sz="2000"/>
              <a:t>In conclusion, our analysis underscores the importance of understanding the complex interplay of factors influencing fuel prices in urban and rural areas. By addressing underlying structural issues, we can work towards creating a more inclusive and resilient energy market for all Kenyan citizens.</a:t>
            </a:r>
          </a:p>
          <a:p>
            <a:endParaRPr lang="en-US" sz="2000"/>
          </a:p>
        </p:txBody>
      </p:sp>
    </p:spTree>
    <p:extLst>
      <p:ext uri="{BB962C8B-B14F-4D97-AF65-F5344CB8AC3E}">
        <p14:creationId xmlns:p14="http://schemas.microsoft.com/office/powerpoint/2010/main" val="1359700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PETROLEUM PRICE COMPARISON in Various towns.</vt:lpstr>
      <vt:lpstr>Our study aimed to examine the impact of urbanization on fuel prices in Kenya. Through data visualization, we discovered significant variations between busy urban centers and less populated towns. </vt:lpstr>
      <vt:lpstr>Factors Influencing Fuel Prices </vt:lpstr>
      <vt:lpstr>Comparison between different petroleum products.</vt:lpstr>
      <vt:lpstr>Impact of Increase in Prices and Recommendations  </vt:lpstr>
      <vt:lpstr>Prices between busy and non busy towns</vt:lpstr>
      <vt:lpstr>Problems that can be solved by thi fuel price data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PETROLEUM PRICE COMPARISON in Various towns.</dc:title>
  <dc:creator>Vincent Agunda</dc:creator>
  <cp:lastModifiedBy>Vincent Agunda</cp:lastModifiedBy>
  <cp:revision>1</cp:revision>
  <dcterms:created xsi:type="dcterms:W3CDTF">2024-03-20T16:29:31Z</dcterms:created>
  <dcterms:modified xsi:type="dcterms:W3CDTF">2024-03-20T16:29:58Z</dcterms:modified>
</cp:coreProperties>
</file>