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3275" r:id="rId3"/>
    <p:sldId id="3262" r:id="rId4"/>
    <p:sldId id="3264" r:id="rId5"/>
    <p:sldId id="3293" r:id="rId6"/>
    <p:sldId id="3290" r:id="rId7"/>
    <p:sldId id="3289" r:id="rId8"/>
    <p:sldId id="3288" r:id="rId9"/>
    <p:sldId id="3313" r:id="rId10"/>
    <p:sldId id="3304" r:id="rId11"/>
    <p:sldId id="3316" r:id="rId12"/>
    <p:sldId id="3305" r:id="rId13"/>
    <p:sldId id="3307" r:id="rId14"/>
    <p:sldId id="3306" r:id="rId15"/>
    <p:sldId id="3314" r:id="rId16"/>
    <p:sldId id="3309" r:id="rId17"/>
    <p:sldId id="3310" r:id="rId18"/>
    <p:sldId id="3043" r:id="rId19"/>
    <p:sldId id="3201" r:id="rId20"/>
    <p:sldId id="3122" r:id="rId21"/>
    <p:sldId id="3146" r:id="rId22"/>
    <p:sldId id="2956" r:id="rId23"/>
    <p:sldId id="3125" r:id="rId24"/>
    <p:sldId id="3311" r:id="rId25"/>
    <p:sldId id="3235" r:id="rId26"/>
    <p:sldId id="3154" r:id="rId27"/>
    <p:sldId id="3136" r:id="rId28"/>
    <p:sldId id="3117" r:id="rId29"/>
    <p:sldId id="3226" r:id="rId30"/>
    <p:sldId id="3250" r:id="rId31"/>
    <p:sldId id="3312" r:id="rId32"/>
    <p:sldId id="3206" r:id="rId33"/>
    <p:sldId id="3285" r:id="rId34"/>
    <p:sldId id="3266" r:id="rId35"/>
    <p:sldId id="3265" r:id="rId36"/>
    <p:sldId id="550" r:id="rId37"/>
    <p:sldId id="3298" r:id="rId38"/>
    <p:sldId id="3299" r:id="rId39"/>
    <p:sldId id="3315" r:id="rId40"/>
    <p:sldId id="3240" r:id="rId41"/>
    <p:sldId id="3260" r:id="rId42"/>
    <p:sldId id="3231" r:id="rId43"/>
    <p:sldId id="3257" r:id="rId44"/>
    <p:sldId id="3300" r:id="rId45"/>
    <p:sldId id="3267" r:id="rId46"/>
    <p:sldId id="3301" r:id="rId47"/>
    <p:sldId id="3228" r:id="rId48"/>
    <p:sldId id="3303" r:id="rId49"/>
    <p:sldId id="3198" r:id="rId50"/>
    <p:sldId id="3302" r:id="rId51"/>
    <p:sldId id="3183" r:id="rId52"/>
    <p:sldId id="3186" r:id="rId53"/>
    <p:sldId id="3287" r:id="rId54"/>
    <p:sldId id="3271" r:id="rId55"/>
    <p:sldId id="3276" r:id="rId56"/>
    <p:sldId id="3277" r:id="rId57"/>
    <p:sldId id="3278" r:id="rId58"/>
    <p:sldId id="3282" r:id="rId59"/>
    <p:sldId id="3281" r:id="rId60"/>
    <p:sldId id="3280" r:id="rId61"/>
    <p:sldId id="3270" r:id="rId62"/>
    <p:sldId id="3263" r:id="rId63"/>
    <p:sldId id="3178" r:id="rId64"/>
    <p:sldId id="3261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70AD47"/>
    <a:srgbClr val="FFFFFF"/>
    <a:srgbClr val="A6A6A6"/>
    <a:srgbClr val="E2F0D9"/>
    <a:srgbClr val="7030A0"/>
    <a:srgbClr val="F4B183"/>
    <a:srgbClr val="FFD966"/>
    <a:srgbClr val="BFBFBF"/>
    <a:srgbClr val="F4B0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39" autoAdjust="0"/>
    <p:restoredTop sz="86957" autoAdjust="0"/>
  </p:normalViewPr>
  <p:slideViewPr>
    <p:cSldViewPr snapToGrid="0">
      <p:cViewPr varScale="1">
        <p:scale>
          <a:sx n="99" d="100"/>
          <a:sy n="99" d="100"/>
        </p:scale>
        <p:origin x="1374" y="84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397AB-5139-4544-AB92-AC9E6FA48322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0BEB1-8032-4379-B288-9A4B143D4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0BEB1-8032-4379-B288-9A4B143D450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43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0BEB1-8032-4379-B288-9A4B143D450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167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0BEB1-8032-4379-B288-9A4B143D450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46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0BEB1-8032-4379-B288-9A4B143D450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389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0BEB1-8032-4379-B288-9A4B143D450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727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0BEB1-8032-4379-B288-9A4B143D450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102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0BEB1-8032-4379-B288-9A4B143D450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572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F7048-E525-420B-81E4-DCAD52AFFF8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540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026FD-E0B8-4110-8FE2-87CEAA6F042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524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0BEB1-8032-4379-B288-9A4B143D450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40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0BEB1-8032-4379-B288-9A4B143D45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146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026FD-E0B8-4110-8FE2-87CEAA6F042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010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need this virtual parameters because there are different layers in Transformer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026FD-E0B8-4110-8FE2-87CEAA6F042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929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026FD-E0B8-4110-8FE2-87CEAA6F042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3071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026FD-E0B8-4110-8FE2-87CEAA6F042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686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026FD-E0B8-4110-8FE2-87CEAA6F042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73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026FD-E0B8-4110-8FE2-87CEAA6F042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4068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0BEB1-8032-4379-B288-9A4B143D450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1150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Normalized is actually there to make sure it is a probability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0BEB1-8032-4379-B288-9A4B143D450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431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</a:rPr>
              <a:t>Regularization-based methods (KD, EWC) and replay-based method (DER++) are all worse, indicating only focus on CF prevention is not enough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</a:rPr>
              <a:t>Parameter-isolation method (HAT) preforms much worse, again indicate the full LM is needed for domain-adaptive pre-training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</a:rPr>
              <a:t>Methods that tries to perform both KT and CF, they are all weaker than CPS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FF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</a:rPr>
              <a:t>16.4K token for each domain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0BEB1-8032-4379-B288-9A4B143D450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381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</a:rPr>
              <a:t>16.4K token for a domain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0BEB1-8032-4379-B288-9A4B143D450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38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Existing Assumption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0BEB1-8032-4379-B288-9A4B143D45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63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basic setting of RALM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0BEB1-8032-4379-B288-9A4B143D450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55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basic setting of RALM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0BEB1-8032-4379-B288-9A4B143D450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4057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basic setting of RALM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0BEB1-8032-4379-B288-9A4B143D450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453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Identity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0BEB1-8032-4379-B288-9A4B143D450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834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0BEB1-8032-4379-B288-9A4B143D450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047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</a:rPr>
              <a:t>16.4K token for a domain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0BEB1-8032-4379-B288-9A4B143D450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497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0BEB1-8032-4379-B288-9A4B143D450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971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0BEB1-8032-4379-B288-9A4B143D450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2097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What would be the possible framework to achieve this?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0BEB1-8032-4379-B288-9A4B143D450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2767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Could be more, e.g., risk control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Novelty implies uncertainty in adapting to the novel situation. In making each response decision, risk needed to be assessed.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0BEB1-8032-4379-B288-9A4B143D450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957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Existing Assumption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0BEB1-8032-4379-B288-9A4B143D45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1023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0BEB1-8032-4379-B288-9A4B143D450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95760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Existing Assumption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0BEB1-8032-4379-B288-9A4B143D450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13273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basic setting of RALM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0BEB1-8032-4379-B288-9A4B143D450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6580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Existing Assumption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0BEB1-8032-4379-B288-9A4B143D450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466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026FD-E0B8-4110-8FE2-87CEAA6F042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6276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Existing Assumption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0BEB1-8032-4379-B288-9A4B143D450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3788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Please add some potential question section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0BEB1-8032-4379-B288-9A4B143D450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2011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Please add some potential question section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0BEB1-8032-4379-B288-9A4B143D450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756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the question is how to adapt the LLM in such a dynamic world.</a:t>
            </a:r>
          </a:p>
          <a:p>
            <a:r>
              <a:rPr lang="en-US" dirty="0"/>
              <a:t>My research has been focused on this question and mainly on two directions.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0BEB1-8032-4379-B288-9A4B143D450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2775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Table of content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0BEB1-8032-4379-B288-9A4B143D450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76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0BEB1-8032-4379-B288-9A4B143D450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0131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200" dirty="0">
                <a:latin typeface="Arial" panose="020B0604020202020204" pitchFamily="34" charset="0"/>
              </a:rPr>
              <a:t>can be revisited as many times as needed within a task (offline setting) </a:t>
            </a:r>
            <a:endParaRPr lang="en-US" altLang="zh-CN" sz="1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0BEB1-8032-4379-B288-9A4B143D450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439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Existing Assumption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0BEB1-8032-4379-B288-9A4B143D450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6084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basic setting of RALM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0BEB1-8032-4379-B288-9A4B143D450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5606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basic setting of RALM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0BEB1-8032-4379-B288-9A4B143D450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3770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basic setting of RALM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0BEB1-8032-4379-B288-9A4B143D450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8621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basic setting of RALM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0BEB1-8032-4379-B288-9A4B143D4505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66513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basic setting of RALM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0BEB1-8032-4379-B288-9A4B143D4505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6548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</a:rPr>
              <a:t>16.4K token for a domain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0BEB1-8032-4379-B288-9A4B143D4505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5190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One way is to fix the LLM. This can be achieved by retrieval-augmented or tool-augmented.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/>
              <a:t>My</a:t>
            </a:r>
            <a:r>
              <a:rPr lang="zh-CN" altLang="en-US" b="0" dirty="0"/>
              <a:t> </a:t>
            </a:r>
            <a:r>
              <a:rPr lang="en-US" altLang="zh-CN" b="0" dirty="0"/>
              <a:t>work</a:t>
            </a:r>
            <a:r>
              <a:rPr lang="zh-CN" altLang="en-US" b="0" dirty="0"/>
              <a:t> </a:t>
            </a:r>
            <a:r>
              <a:rPr lang="en-US" altLang="zh-CN" b="0" dirty="0"/>
              <a:t>focus</a:t>
            </a:r>
            <a:r>
              <a:rPr lang="zh-CN" altLang="en-US" b="0" dirty="0"/>
              <a:t> </a:t>
            </a:r>
            <a:r>
              <a:rPr lang="en-US" altLang="zh-CN" b="0" dirty="0"/>
              <a:t>on</a:t>
            </a:r>
            <a:r>
              <a:rPr lang="zh-CN" altLang="en-US" b="0" dirty="0"/>
              <a:t> </a:t>
            </a:r>
            <a:r>
              <a:rPr lang="en-US" altLang="zh-CN" b="0" dirty="0"/>
              <a:t>the</a:t>
            </a:r>
            <a:r>
              <a:rPr lang="zh-CN" altLang="en-US" b="0" dirty="0"/>
              <a:t> </a:t>
            </a:r>
            <a:r>
              <a:rPr lang="en-US" altLang="zh-CN" b="0" dirty="0"/>
              <a:t>retrieval-augmented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0BEB1-8032-4379-B288-9A4B143D450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3564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Existing Assumption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0BEB1-8032-4379-B288-9A4B143D4505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63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altLang="zh-CN" sz="1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0BEB1-8032-4379-B288-9A4B143D45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30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basic setting of RALM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0BEB1-8032-4379-B288-9A4B143D450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41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basic setting of RALM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0BEB1-8032-4379-B288-9A4B143D450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93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0BEB1-8032-4379-B288-9A4B143D450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13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5C25C-295C-4EEB-AEB6-6EB42C3CA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F69453-D26C-4BE3-870E-1968439EFC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44C60-D259-47CB-BB9D-594433B51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BCAD1-C2F8-485E-AEAF-D9CB0D99D1AE}" type="datetime1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8366E-3612-4880-80C1-124EA8B6A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299D7-0BF4-448C-9431-7F926C557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DCAF-42E1-4021-93D7-2579B818B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79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04921-7F68-42DE-8EA7-F17704EA7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6449DD-3BB3-4338-8005-3BC3C30FE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BB9CC-43D1-40DC-9C6C-43629720D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69E32-2D3C-4D96-9A81-87BA29D47CDF}" type="datetime1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F3BF7-08E1-456C-9123-6D8472A7B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1574F-0D2E-4D9C-A49D-D749A2BF8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DCAF-42E1-4021-93D7-2579B818B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73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64C235-1DB6-43D0-B0FD-A6EFB0436D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2D5E49-4D8D-4D5E-AD98-06AAF4C80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86712-2104-494E-BE37-CF59CBAD5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2EF5-D02A-47A1-B58B-0817C791C3EE}" type="datetime1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A0291-1DAE-4CD3-B9C2-171B82748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B89DB-2BE4-4A64-AEDF-F4BAF7EAE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DCAF-42E1-4021-93D7-2579B818B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93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D5213-E2DD-46DE-8936-6F2B044F5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8E222-CD2D-4B0D-9925-238F9B627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FD9EC-49CC-4960-9938-265BE7AA5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2CD9-FB04-4E01-B0FB-9ABBDA72F046}" type="datetime1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CD1E3-1CA4-4400-9821-D1B3A6120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0E267-55E0-4DBD-A99E-8178DA857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DCAF-42E1-4021-93D7-2579B818B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2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18BE7-A670-481F-9142-EB8418BFB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CB016-D06D-4A2F-BFBE-0F01CF155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17CCE-4667-4592-8292-9ACEBC6EA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66749-889F-4E71-AF93-C7EAEB9953C4}" type="datetime1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02A07-B1F3-4959-945B-EA97D10BE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CD86C-2963-4DF7-8514-9C71BB813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DCAF-42E1-4021-93D7-2579B818B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89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FC173-CCF3-482C-806D-5491D232A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5C214-6618-4675-8E31-A8F6E9BECF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D98507-AFCA-4549-9698-9C3B6299C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E72EA-6F6D-4811-B2C9-4C3D3293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2DC2-BE9B-4B20-AF0A-230B451DB044}" type="datetime1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D0AC9-D7E9-48EC-BDE7-EEB8F71B0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B24AF-DC14-4F69-9B45-552F29165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DCAF-42E1-4021-93D7-2579B818B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30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5545-7ACE-47A1-8715-DF51B4EE6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31382-F53D-4096-B257-95085CE6B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4C02C-6B02-43F8-9028-68E29F29A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C57EE6-36DC-403C-B8BD-3419E0FF59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FC9FE2-0949-4D2D-A791-136ADAA713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2248E0-B4FF-427C-B22F-24B48DCA2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A40A7-CD18-4C97-BF05-0C41760F3AE4}" type="datetime1">
              <a:rPr lang="en-US" smtClean="0"/>
              <a:t>3/8/2024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710647-61F8-4337-AB05-2507034AE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05698B-F74A-493E-B8B9-01F4D7D0D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DCAF-42E1-4021-93D7-2579B818B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0853F-19A7-461C-BFE5-EF50CEEA4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B008FB-B8F7-4A56-A258-022238672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5D45E-8F7A-4042-9A5A-E2E49D419C34}" type="datetime1">
              <a:rPr lang="en-US" smtClean="0"/>
              <a:t>3/8/2024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0BB549-DDB3-4067-A30D-A5AB6CC74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B08321-2A87-413E-88AE-84A1BDFC1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DCAF-42E1-4021-93D7-2579B818B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24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1E4567-0570-4BE6-9022-6691542DE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8445-E79A-4648-ACBA-C954415B5958}" type="datetime1">
              <a:rPr lang="en-US" smtClean="0"/>
              <a:t>3/8/2024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0F5F59-B596-42CE-9959-FC7623B3D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C8E9F7-FE82-4F36-96CA-C1C646A19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DCAF-42E1-4021-93D7-2579B818B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38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70C78-7882-4CF0-980C-88AE36E90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2C421-9409-461C-883E-07975C1BB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7F9A5-876B-40BA-A29C-D8E8162F6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5BDBB-FA42-49D3-AA73-04785B3AB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3B765-BEF3-4BC4-8E62-D8B4C8DFA50B}" type="datetime1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B5EEA7-49C5-4BE6-B7FD-59DD50515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8D934-0396-4655-8B78-206A30596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DCAF-42E1-4021-93D7-2579B818B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37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0EDFC-3FC1-4F2E-B36E-3C0BAC333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C5AD25-DF15-41EF-A42D-3D026EC807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3B514F-1C42-455E-B843-A4DA1B215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8E632E-2C1F-48E4-BD60-2375E57D7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2FB8F-3DCF-4CBF-9150-8C5AC335161C}" type="datetime1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740B8-B182-4E86-9BA2-2D97E397F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49610-0272-4B0C-830E-46B065ACB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DCAF-42E1-4021-93D7-2579B818B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06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3073A5-D5D1-4B6B-B3F2-80BB2057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AF88F-19CE-41F9-9F11-017DD1F9F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23221-1DBB-4D3F-8BB2-538739F8ED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05C35-6A21-40EF-BF8C-C5EE3602E6AC}" type="datetime1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48C3B-070D-40AE-A17D-59C65D8D7C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E2AD5-3BC8-41D2-8B8A-586C4FB6C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ADCAF-42E1-4021-93D7-2579B818B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83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vincent950129.github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jp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46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10" Type="http://schemas.openxmlformats.org/officeDocument/2006/relationships/image" Target="../media/image29.png"/><Relationship Id="rId4" Type="http://schemas.openxmlformats.org/officeDocument/2006/relationships/image" Target="../media/image47.png"/><Relationship Id="rId9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image" Target="../media/image2.png"/><Relationship Id="rId4" Type="http://schemas.openxmlformats.org/officeDocument/2006/relationships/image" Target="../media/image3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300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20.png"/><Relationship Id="rId10" Type="http://schemas.openxmlformats.org/officeDocument/2006/relationships/image" Target="../media/image112.png"/><Relationship Id="rId9" Type="http://schemas.openxmlformats.org/officeDocument/2006/relationships/image" Target="../media/image10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0.png"/><Relationship Id="rId5" Type="http://schemas.openxmlformats.org/officeDocument/2006/relationships/image" Target="../media/image72.png"/><Relationship Id="rId9" Type="http://schemas.openxmlformats.org/officeDocument/2006/relationships/image" Target="../media/image6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0.png"/><Relationship Id="rId3" Type="http://schemas.openxmlformats.org/officeDocument/2006/relationships/image" Target="../media/image700.png"/><Relationship Id="rId2" Type="http://schemas.openxmlformats.org/officeDocument/2006/relationships/image" Target="../media/image6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00.png"/><Relationship Id="rId11" Type="http://schemas.openxmlformats.org/officeDocument/2006/relationships/image" Target="../media/image272.png"/><Relationship Id="rId5" Type="http://schemas.openxmlformats.org/officeDocument/2006/relationships/image" Target="../media/image720.png"/><Relationship Id="rId10" Type="http://schemas.openxmlformats.org/officeDocument/2006/relationships/image" Target="../media/image65.png"/><Relationship Id="rId9" Type="http://schemas.openxmlformats.org/officeDocument/2006/relationships/image" Target="../media/image6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0.png"/><Relationship Id="rId3" Type="http://schemas.openxmlformats.org/officeDocument/2006/relationships/image" Target="../media/image700.png"/><Relationship Id="rId2" Type="http://schemas.openxmlformats.org/officeDocument/2006/relationships/image" Target="../media/image6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00.png"/><Relationship Id="rId5" Type="http://schemas.openxmlformats.org/officeDocument/2006/relationships/image" Target="../media/image720.png"/><Relationship Id="rId10" Type="http://schemas.openxmlformats.org/officeDocument/2006/relationships/image" Target="../media/image33.png"/><Relationship Id="rId9" Type="http://schemas.openxmlformats.org/officeDocument/2006/relationships/image" Target="../media/image27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0.png"/><Relationship Id="rId4" Type="http://schemas.openxmlformats.org/officeDocument/2006/relationships/image" Target="../media/image33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6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36.png"/><Relationship Id="rId10" Type="http://schemas.openxmlformats.org/officeDocument/2006/relationships/image" Target="../media/image270.png"/><Relationship Id="rId4" Type="http://schemas.openxmlformats.org/officeDocument/2006/relationships/image" Target="../media/image35.png"/><Relationship Id="rId9" Type="http://schemas.openxmlformats.org/officeDocument/2006/relationships/image" Target="../media/image7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1.png"/><Relationship Id="rId7" Type="http://schemas.openxmlformats.org/officeDocument/2006/relationships/image" Target="../media/image67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1.png"/><Relationship Id="rId11" Type="http://schemas.openxmlformats.org/officeDocument/2006/relationships/image" Target="../media/image38.png"/><Relationship Id="rId10" Type="http://schemas.openxmlformats.org/officeDocument/2006/relationships/image" Target="../media/image32.png"/><Relationship Id="rId4" Type="http://schemas.openxmlformats.org/officeDocument/2006/relationships/image" Target="../media/image740.png"/><Relationship Id="rId9" Type="http://schemas.openxmlformats.org/officeDocument/2006/relationships/image" Target="../media/image78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54.png"/><Relationship Id="rId5" Type="http://schemas.openxmlformats.org/officeDocument/2006/relationships/image" Target="../media/image43.png"/><Relationship Id="rId10" Type="http://schemas.openxmlformats.org/officeDocument/2006/relationships/image" Target="../media/image53.png"/><Relationship Id="rId4" Type="http://schemas.openxmlformats.org/officeDocument/2006/relationships/image" Target="../media/image42.png"/><Relationship Id="rId9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26" Type="http://schemas.openxmlformats.org/officeDocument/2006/relationships/image" Target="../media/image89.png"/><Relationship Id="rId3" Type="http://schemas.openxmlformats.org/officeDocument/2006/relationships/image" Target="../media/image55.png"/><Relationship Id="rId21" Type="http://schemas.openxmlformats.org/officeDocument/2006/relationships/image" Target="../media/image84.png"/><Relationship Id="rId7" Type="http://schemas.openxmlformats.org/officeDocument/2006/relationships/image" Target="../media/image59.png"/><Relationship Id="rId12" Type="http://schemas.openxmlformats.org/officeDocument/2006/relationships/image" Target="../media/image71.png"/><Relationship Id="rId17" Type="http://schemas.openxmlformats.org/officeDocument/2006/relationships/image" Target="../media/image80.png"/><Relationship Id="rId25" Type="http://schemas.openxmlformats.org/officeDocument/2006/relationships/image" Target="../media/image88.png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79.png"/><Relationship Id="rId20" Type="http://schemas.openxmlformats.org/officeDocument/2006/relationships/image" Target="../media/image83.png"/><Relationship Id="rId29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7.png"/><Relationship Id="rId24" Type="http://schemas.openxmlformats.org/officeDocument/2006/relationships/image" Target="../media/image87.png"/><Relationship Id="rId5" Type="http://schemas.openxmlformats.org/officeDocument/2006/relationships/image" Target="../media/image57.png"/><Relationship Id="rId15" Type="http://schemas.openxmlformats.org/officeDocument/2006/relationships/image" Target="../media/image78.png"/><Relationship Id="rId23" Type="http://schemas.openxmlformats.org/officeDocument/2006/relationships/image" Target="../media/image86.png"/><Relationship Id="rId28" Type="http://schemas.openxmlformats.org/officeDocument/2006/relationships/image" Target="../media/image91.png"/><Relationship Id="rId10" Type="http://schemas.openxmlformats.org/officeDocument/2006/relationships/image" Target="../media/image63.png"/><Relationship Id="rId19" Type="http://schemas.openxmlformats.org/officeDocument/2006/relationships/image" Target="../media/image8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77.png"/><Relationship Id="rId22" Type="http://schemas.openxmlformats.org/officeDocument/2006/relationships/image" Target="../media/image85.png"/><Relationship Id="rId27" Type="http://schemas.openxmlformats.org/officeDocument/2006/relationships/image" Target="../media/image90.png"/><Relationship Id="rId30" Type="http://schemas.openxmlformats.org/officeDocument/2006/relationships/image" Target="../media/image9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9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96.png"/><Relationship Id="rId7" Type="http://schemas.openxmlformats.org/officeDocument/2006/relationships/image" Target="../media/image9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261.png"/><Relationship Id="rId4" Type="http://schemas.openxmlformats.org/officeDocument/2006/relationships/image" Target="../media/image94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1.png"/><Relationship Id="rId13" Type="http://schemas.openxmlformats.org/officeDocument/2006/relationships/image" Target="../media/image520.png"/><Relationship Id="rId18" Type="http://schemas.openxmlformats.org/officeDocument/2006/relationships/image" Target="../media/image101.png"/><Relationship Id="rId3" Type="http://schemas.openxmlformats.org/officeDocument/2006/relationships/image" Target="../media/image981.png"/><Relationship Id="rId7" Type="http://schemas.openxmlformats.org/officeDocument/2006/relationships/image" Target="../media/image441.png"/><Relationship Id="rId12" Type="http://schemas.openxmlformats.org/officeDocument/2006/relationships/image" Target="../media/image511.png"/><Relationship Id="rId17" Type="http://schemas.openxmlformats.org/officeDocument/2006/relationships/image" Target="../media/image560.png"/><Relationship Id="rId2" Type="http://schemas.openxmlformats.org/officeDocument/2006/relationships/notesSlide" Target="../notesSlides/notesSlide33.xml"/><Relationship Id="rId16" Type="http://schemas.openxmlformats.org/officeDocument/2006/relationships/image" Target="../media/image5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1.png"/><Relationship Id="rId11" Type="http://schemas.openxmlformats.org/officeDocument/2006/relationships/image" Target="../media/image491.png"/><Relationship Id="rId5" Type="http://schemas.openxmlformats.org/officeDocument/2006/relationships/image" Target="../media/image290.png"/><Relationship Id="rId15" Type="http://schemas.openxmlformats.org/officeDocument/2006/relationships/image" Target="../media/image541.png"/><Relationship Id="rId10" Type="http://schemas.openxmlformats.org/officeDocument/2006/relationships/image" Target="../media/image481.png"/><Relationship Id="rId4" Type="http://schemas.openxmlformats.org/officeDocument/2006/relationships/image" Target="../media/image280.png"/><Relationship Id="rId9" Type="http://schemas.openxmlformats.org/officeDocument/2006/relationships/image" Target="../media/image471.png"/><Relationship Id="rId14" Type="http://schemas.openxmlformats.org/officeDocument/2006/relationships/image" Target="../media/image531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0.png"/><Relationship Id="rId13" Type="http://schemas.openxmlformats.org/officeDocument/2006/relationships/image" Target="../media/image781.png"/><Relationship Id="rId18" Type="http://schemas.openxmlformats.org/officeDocument/2006/relationships/image" Target="../media/image830.png"/><Relationship Id="rId26" Type="http://schemas.openxmlformats.org/officeDocument/2006/relationships/image" Target="../media/image960.png"/><Relationship Id="rId3" Type="http://schemas.openxmlformats.org/officeDocument/2006/relationships/image" Target="../media/image580.png"/><Relationship Id="rId21" Type="http://schemas.openxmlformats.org/officeDocument/2006/relationships/image" Target="../media/image860.png"/><Relationship Id="rId7" Type="http://schemas.openxmlformats.org/officeDocument/2006/relationships/image" Target="../media/image640.png"/><Relationship Id="rId12" Type="http://schemas.openxmlformats.org/officeDocument/2006/relationships/image" Target="../media/image770.png"/><Relationship Id="rId17" Type="http://schemas.openxmlformats.org/officeDocument/2006/relationships/image" Target="../media/image820.png"/><Relationship Id="rId25" Type="http://schemas.openxmlformats.org/officeDocument/2006/relationships/image" Target="../media/image940.png"/><Relationship Id="rId2" Type="http://schemas.openxmlformats.org/officeDocument/2006/relationships/notesSlide" Target="../notesSlides/notesSlide34.xml"/><Relationship Id="rId16" Type="http://schemas.openxmlformats.org/officeDocument/2006/relationships/image" Target="../media/image810.png"/><Relationship Id="rId20" Type="http://schemas.openxmlformats.org/officeDocument/2006/relationships/image" Target="../media/image850.png"/><Relationship Id="rId29" Type="http://schemas.openxmlformats.org/officeDocument/2006/relationships/image" Target="../media/image9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0.png"/><Relationship Id="rId11" Type="http://schemas.openxmlformats.org/officeDocument/2006/relationships/image" Target="../media/image760.png"/><Relationship Id="rId24" Type="http://schemas.openxmlformats.org/officeDocument/2006/relationships/image" Target="../media/image930.png"/><Relationship Id="rId5" Type="http://schemas.openxmlformats.org/officeDocument/2006/relationships/image" Target="../media/image610.png"/><Relationship Id="rId15" Type="http://schemas.openxmlformats.org/officeDocument/2006/relationships/image" Target="../media/image800.png"/><Relationship Id="rId23" Type="http://schemas.openxmlformats.org/officeDocument/2006/relationships/image" Target="../media/image920.png"/><Relationship Id="rId28" Type="http://schemas.openxmlformats.org/officeDocument/2006/relationships/image" Target="../media/image980.png"/><Relationship Id="rId10" Type="http://schemas.openxmlformats.org/officeDocument/2006/relationships/image" Target="../media/image710.png"/><Relationship Id="rId19" Type="http://schemas.openxmlformats.org/officeDocument/2006/relationships/image" Target="../media/image840.png"/><Relationship Id="rId4" Type="http://schemas.openxmlformats.org/officeDocument/2006/relationships/image" Target="../media/image590.png"/><Relationship Id="rId9" Type="http://schemas.openxmlformats.org/officeDocument/2006/relationships/image" Target="../media/image671.png"/><Relationship Id="rId14" Type="http://schemas.openxmlformats.org/officeDocument/2006/relationships/image" Target="../media/image790.png"/><Relationship Id="rId22" Type="http://schemas.openxmlformats.org/officeDocument/2006/relationships/image" Target="../media/image890.png"/><Relationship Id="rId27" Type="http://schemas.openxmlformats.org/officeDocument/2006/relationships/image" Target="../media/image970.png"/><Relationship Id="rId30" Type="http://schemas.openxmlformats.org/officeDocument/2006/relationships/image" Target="../media/image10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40.png"/><Relationship Id="rId4" Type="http://schemas.openxmlformats.org/officeDocument/2006/relationships/image" Target="../media/image1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jpg"/><Relationship Id="rId3" Type="http://schemas.openxmlformats.org/officeDocument/2006/relationships/image" Target="../media/image111.png"/><Relationship Id="rId7" Type="http://schemas.openxmlformats.org/officeDocument/2006/relationships/image" Target="../media/image116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jpg"/><Relationship Id="rId5" Type="http://schemas.openxmlformats.org/officeDocument/2006/relationships/image" Target="../media/image114.JPG"/><Relationship Id="rId4" Type="http://schemas.openxmlformats.org/officeDocument/2006/relationships/image" Target="../media/image113.png"/><Relationship Id="rId9" Type="http://schemas.openxmlformats.org/officeDocument/2006/relationships/image" Target="../media/image11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svg"/><Relationship Id="rId5" Type="http://schemas.openxmlformats.org/officeDocument/2006/relationships/image" Target="../media/image119.png"/><Relationship Id="rId4" Type="http://schemas.openxmlformats.org/officeDocument/2006/relationships/image" Target="../media/image9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0.png"/><Relationship Id="rId4" Type="http://schemas.openxmlformats.org/officeDocument/2006/relationships/image" Target="../media/image54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2.png"/><Relationship Id="rId4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1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png"/><Relationship Id="rId3" Type="http://schemas.openxmlformats.org/officeDocument/2006/relationships/image" Target="../media/image11.png"/><Relationship Id="rId7" Type="http://schemas.openxmlformats.org/officeDocument/2006/relationships/image" Target="../media/image212.png"/><Relationship Id="rId12" Type="http://schemas.openxmlformats.org/officeDocument/2006/relationships/image" Target="../media/image27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2.png"/><Relationship Id="rId11" Type="http://schemas.openxmlformats.org/officeDocument/2006/relationships/image" Target="../media/image260.png"/><Relationship Id="rId5" Type="http://schemas.openxmlformats.org/officeDocument/2006/relationships/image" Target="../media/image1900.png"/><Relationship Id="rId10" Type="http://schemas.openxmlformats.org/officeDocument/2006/relationships/image" Target="../media/image242.png"/><Relationship Id="rId4" Type="http://schemas.openxmlformats.org/officeDocument/2006/relationships/image" Target="../media/image181.png"/><Relationship Id="rId9" Type="http://schemas.openxmlformats.org/officeDocument/2006/relationships/image" Target="../media/image231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0.png"/><Relationship Id="rId3" Type="http://schemas.openxmlformats.org/officeDocument/2006/relationships/image" Target="../media/image281.png"/><Relationship Id="rId7" Type="http://schemas.openxmlformats.org/officeDocument/2006/relationships/image" Target="../media/image45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11" Type="http://schemas.openxmlformats.org/officeDocument/2006/relationships/image" Target="../media/image510.png"/><Relationship Id="rId5" Type="http://schemas.openxmlformats.org/officeDocument/2006/relationships/image" Target="../media/image320.png"/><Relationship Id="rId10" Type="http://schemas.openxmlformats.org/officeDocument/2006/relationships/image" Target="../media/image490.png"/><Relationship Id="rId4" Type="http://schemas.openxmlformats.org/officeDocument/2006/relationships/image" Target="../media/image291.png"/><Relationship Id="rId9" Type="http://schemas.openxmlformats.org/officeDocument/2006/relationships/image" Target="../media/image48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5" Type="http://schemas.openxmlformats.org/officeDocument/2006/relationships/image" Target="../media/image122.png"/><Relationship Id="rId4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4.jp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>
            <a:spLocks noGrp="1"/>
          </p:cNvSpPr>
          <p:nvPr>
            <p:ph type="ctrTitle"/>
          </p:nvPr>
        </p:nvSpPr>
        <p:spPr>
          <a:xfrm>
            <a:off x="1439920" y="1122363"/>
            <a:ext cx="937522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Continual Learning </a:t>
            </a:r>
            <a:br>
              <a:rPr lang="en-US" dirty="0"/>
            </a:br>
            <a:r>
              <a:rPr lang="en-US" altLang="zh-CN" dirty="0"/>
              <a:t>with Language Models</a:t>
            </a:r>
            <a:endParaRPr lang="en-US" dirty="0"/>
          </a:p>
        </p:txBody>
      </p:sp>
      <p:sp>
        <p:nvSpPr>
          <p:cNvPr id="91" name="Google Shape;91;p1"/>
          <p:cNvSpPr txBox="1">
            <a:spLocks noGrp="1"/>
          </p:cNvSpPr>
          <p:nvPr>
            <p:ph type="subTitle" idx="1"/>
          </p:nvPr>
        </p:nvSpPr>
        <p:spPr>
          <a:xfrm>
            <a:off x="1524000" y="433355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200" b="1" dirty="0"/>
              <a:t>Presenter:</a:t>
            </a:r>
            <a:r>
              <a:rPr lang="en-US" sz="3200" dirty="0"/>
              <a:t> Zixuan Ke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200" b="1" dirty="0"/>
              <a:t>Advisor:</a:t>
            </a:r>
            <a:r>
              <a:rPr lang="en-US" sz="3200" dirty="0"/>
              <a:t> Bing Liu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200" dirty="0">
                <a:hlinkClick r:id="rId3"/>
              </a:rPr>
              <a:t>https://vincent950129.github.io/</a:t>
            </a:r>
            <a:r>
              <a:rPr lang="en-US" sz="32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E2F094-BB33-5B3A-5944-94BBDBA06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DCAF-42E1-4021-93D7-2579B818BF1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9F88E897-36D3-9268-B8FC-E1580B474BE9}"/>
              </a:ext>
            </a:extLst>
          </p:cNvPr>
          <p:cNvGrpSpPr/>
          <p:nvPr/>
        </p:nvGrpSpPr>
        <p:grpSpPr>
          <a:xfrm>
            <a:off x="10720618" y="4095535"/>
            <a:ext cx="1266364" cy="1266364"/>
            <a:chOff x="8807918" y="3068130"/>
            <a:chExt cx="1266364" cy="1266364"/>
          </a:xfrm>
        </p:grpSpPr>
        <p:pic>
          <p:nvPicPr>
            <p:cNvPr id="24" name="Picture 23" descr="A black and white line art of a balance scale&#10;&#10;Description automatically generated">
              <a:extLst>
                <a:ext uri="{FF2B5EF4-FFF2-40B4-BE49-F238E27FC236}">
                  <a16:creationId xmlns:a16="http://schemas.microsoft.com/office/drawing/2014/main" id="{EC5972B2-FF58-5FE5-1642-D2790488C3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7918" y="3068130"/>
              <a:ext cx="1266364" cy="1266364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F0D09EC-45E8-CD99-9FE5-27DCDE0821FE}"/>
                </a:ext>
              </a:extLst>
            </p:cNvPr>
            <p:cNvSpPr txBox="1"/>
            <p:nvPr/>
          </p:nvSpPr>
          <p:spPr>
            <a:xfrm>
              <a:off x="8925346" y="3244334"/>
              <a:ext cx="5157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CF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3927DBB-CEDE-A8D8-9D86-BA7EF01FEED5}"/>
                </a:ext>
              </a:extLst>
            </p:cNvPr>
            <p:cNvSpPr txBox="1"/>
            <p:nvPr/>
          </p:nvSpPr>
          <p:spPr>
            <a:xfrm>
              <a:off x="9499814" y="3244334"/>
              <a:ext cx="5157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KT</a:t>
              </a:r>
              <a:endParaRPr lang="en-US" dirty="0">
                <a:solidFill>
                  <a:srgbClr val="0000FF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BD793C-4F92-4145-A8AF-021D341DA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060455" cy="1325563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Continual Learning with Language Models:</a:t>
            </a:r>
            <a:r>
              <a:rPr lang="zh-CN" altLang="en-US" sz="4000" b="1" dirty="0"/>
              <a:t> </a:t>
            </a:r>
            <a:r>
              <a:rPr lang="en-US" altLang="zh-CN" sz="4000" b="1" dirty="0">
                <a:solidFill>
                  <a:srgbClr val="C00000"/>
                </a:solidFill>
              </a:rPr>
              <a:t>Existing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28796-1583-620E-4F60-2102D5189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DCAF-42E1-4021-93D7-2579B818BF1B}" type="slidenum">
              <a:rPr lang="en-US" smtClean="0"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2535324-D324-1963-7A4C-4648B8EBEBCC}"/>
                  </a:ext>
                </a:extLst>
              </p:cNvPr>
              <p:cNvSpPr txBox="1"/>
              <p:nvPr/>
            </p:nvSpPr>
            <p:spPr>
              <a:xfrm>
                <a:off x="4986172" y="2195776"/>
                <a:ext cx="6499582" cy="3077766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Existing work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mainly focuses on </a:t>
                </a:r>
                <a:r>
                  <a:rPr lang="en-US" altLang="zh-CN" sz="2000" b="1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addressing forgetting (CF)</a:t>
                </a:r>
                <a:endPara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Parameters Isolation, replay, regularization</a:t>
                </a:r>
              </a:p>
              <a:p>
                <a:endParaRPr lang="en-US" altLang="zh-CN" sz="2000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2000" b="1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b="1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(NeurIPS-20, NeurIPS-21, NAACL-21, EMNLP-21)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tried to achieve both CF prevention and KT, which is very challenging, as we do not have any prior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CF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update less params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KT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update more params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Ideally, selective transfer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task similarity detection</a:t>
                </a:r>
                <a:endParaRPr lang="en-US" altLang="zh-CN" b="1" baseline="30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2535324-D324-1963-7A4C-4648B8EBE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172" y="2195776"/>
                <a:ext cx="6499582" cy="3077766"/>
              </a:xfrm>
              <a:prstGeom prst="rect">
                <a:avLst/>
              </a:prstGeom>
              <a:blipFill>
                <a:blip r:embed="rId4"/>
                <a:stretch>
                  <a:fillRect l="-1032" t="-792" r="-1220" b="-2178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3418EBC3-6235-5821-733C-F8D8C561E586}"/>
              </a:ext>
            </a:extLst>
          </p:cNvPr>
          <p:cNvGrpSpPr/>
          <p:nvPr/>
        </p:nvGrpSpPr>
        <p:grpSpPr>
          <a:xfrm>
            <a:off x="1306942" y="1269263"/>
            <a:ext cx="2307093" cy="1785149"/>
            <a:chOff x="1222075" y="7882460"/>
            <a:chExt cx="4779235" cy="3817164"/>
          </a:xfrm>
        </p:grpSpPr>
        <p:sp>
          <p:nvSpPr>
            <p:cNvPr id="6" name="Rectangle 51">
              <a:extLst>
                <a:ext uri="{FF2B5EF4-FFF2-40B4-BE49-F238E27FC236}">
                  <a16:creationId xmlns:a16="http://schemas.microsoft.com/office/drawing/2014/main" id="{819E40C9-5A25-C351-B186-1D2AD56B7618}"/>
                </a:ext>
              </a:extLst>
            </p:cNvPr>
            <p:cNvSpPr/>
            <p:nvPr/>
          </p:nvSpPr>
          <p:spPr>
            <a:xfrm>
              <a:off x="1825351" y="9174658"/>
              <a:ext cx="2021282" cy="506034"/>
            </a:xfrm>
            <a:prstGeom prst="rect">
              <a:avLst/>
            </a:prstGeom>
            <a:solidFill>
              <a:schemeClr val="accent1">
                <a:alpha val="42000"/>
              </a:schemeClr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 algn="ctr">
                <a:defRPr sz="7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" name="Trapezoid 52">
              <a:extLst>
                <a:ext uri="{FF2B5EF4-FFF2-40B4-BE49-F238E27FC236}">
                  <a16:creationId xmlns:a16="http://schemas.microsoft.com/office/drawing/2014/main" id="{7A12A55F-9F7D-80D7-30B2-9307E0573397}"/>
                </a:ext>
              </a:extLst>
            </p:cNvPr>
            <p:cNvSpPr/>
            <p:nvPr/>
          </p:nvSpPr>
          <p:spPr>
            <a:xfrm rot="10800000">
              <a:off x="1741362" y="10822313"/>
              <a:ext cx="2181660" cy="4554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039" y="0"/>
                  </a:lnTo>
                  <a:lnTo>
                    <a:pt x="15561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 algn="ctr">
                <a:defRPr sz="77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9" name="Group">
              <a:extLst>
                <a:ext uri="{FF2B5EF4-FFF2-40B4-BE49-F238E27FC236}">
                  <a16:creationId xmlns:a16="http://schemas.microsoft.com/office/drawing/2014/main" id="{66BEFF44-5802-699B-E661-EC0A86799549}"/>
                </a:ext>
              </a:extLst>
            </p:cNvPr>
            <p:cNvGrpSpPr/>
            <p:nvPr/>
          </p:nvGrpSpPr>
          <p:grpSpPr>
            <a:xfrm>
              <a:off x="2063119" y="11311304"/>
              <a:ext cx="1538147" cy="388320"/>
              <a:chOff x="0" y="0"/>
              <a:chExt cx="1538145" cy="388318"/>
            </a:xfrm>
          </p:grpSpPr>
          <p:sp>
            <p:nvSpPr>
              <p:cNvPr id="56" name="Rounded Rectangle 53">
                <a:extLst>
                  <a:ext uri="{FF2B5EF4-FFF2-40B4-BE49-F238E27FC236}">
                    <a16:creationId xmlns:a16="http://schemas.microsoft.com/office/drawing/2014/main" id="{0F2434D3-6AED-781C-F0E2-B0FDB88C601B}"/>
                  </a:ext>
                </a:extLst>
              </p:cNvPr>
              <p:cNvSpPr/>
              <p:nvPr/>
            </p:nvSpPr>
            <p:spPr>
              <a:xfrm>
                <a:off x="0" y="0"/>
                <a:ext cx="1538146" cy="388319"/>
              </a:xfrm>
              <a:prstGeom prst="roundRect">
                <a:avLst>
                  <a:gd name="adj" fmla="val 16667"/>
                </a:avLst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7" name="Oval 54">
                <a:extLst>
                  <a:ext uri="{FF2B5EF4-FFF2-40B4-BE49-F238E27FC236}">
                    <a16:creationId xmlns:a16="http://schemas.microsoft.com/office/drawing/2014/main" id="{A66BA9E5-69CF-46C7-1CCF-C127556BFB9F}"/>
                  </a:ext>
                </a:extLst>
              </p:cNvPr>
              <p:cNvSpPr/>
              <p:nvPr/>
            </p:nvSpPr>
            <p:spPr>
              <a:xfrm>
                <a:off x="94575" y="74927"/>
                <a:ext cx="224273" cy="231933"/>
              </a:xfrm>
              <a:prstGeom prst="ellips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8" name="Oval 55">
                <a:extLst>
                  <a:ext uri="{FF2B5EF4-FFF2-40B4-BE49-F238E27FC236}">
                    <a16:creationId xmlns:a16="http://schemas.microsoft.com/office/drawing/2014/main" id="{B46579DE-C25C-3923-F454-76608CA6C483}"/>
                  </a:ext>
                </a:extLst>
              </p:cNvPr>
              <p:cNvSpPr/>
              <p:nvPr/>
            </p:nvSpPr>
            <p:spPr>
              <a:xfrm>
                <a:off x="455289" y="74926"/>
                <a:ext cx="224273" cy="231933"/>
              </a:xfrm>
              <a:prstGeom prst="ellips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9" name="Oval 56">
                <a:extLst>
                  <a:ext uri="{FF2B5EF4-FFF2-40B4-BE49-F238E27FC236}">
                    <a16:creationId xmlns:a16="http://schemas.microsoft.com/office/drawing/2014/main" id="{E0F303F8-3B3B-A886-5784-FB1E90CED732}"/>
                  </a:ext>
                </a:extLst>
              </p:cNvPr>
              <p:cNvSpPr/>
              <p:nvPr/>
            </p:nvSpPr>
            <p:spPr>
              <a:xfrm>
                <a:off x="816003" y="74926"/>
                <a:ext cx="224273" cy="231933"/>
              </a:xfrm>
              <a:prstGeom prst="ellips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0" name="Oval 57">
                <a:extLst>
                  <a:ext uri="{FF2B5EF4-FFF2-40B4-BE49-F238E27FC236}">
                    <a16:creationId xmlns:a16="http://schemas.microsoft.com/office/drawing/2014/main" id="{CADFC76F-ED19-CDAF-2422-40F2EF555438}"/>
                  </a:ext>
                </a:extLst>
              </p:cNvPr>
              <p:cNvSpPr/>
              <p:nvPr/>
            </p:nvSpPr>
            <p:spPr>
              <a:xfrm>
                <a:off x="1176717" y="74925"/>
                <a:ext cx="224273" cy="231933"/>
              </a:xfrm>
              <a:prstGeom prst="ellips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10" name="Group">
              <a:extLst>
                <a:ext uri="{FF2B5EF4-FFF2-40B4-BE49-F238E27FC236}">
                  <a16:creationId xmlns:a16="http://schemas.microsoft.com/office/drawing/2014/main" id="{8609CF4E-EFD1-FEA8-EB98-D8391CE5A3D5}"/>
                </a:ext>
              </a:extLst>
            </p:cNvPr>
            <p:cNvGrpSpPr/>
            <p:nvPr/>
          </p:nvGrpSpPr>
          <p:grpSpPr>
            <a:xfrm>
              <a:off x="1367881" y="10052352"/>
              <a:ext cx="357472" cy="388319"/>
              <a:chOff x="0" y="0"/>
              <a:chExt cx="357471" cy="388318"/>
            </a:xfrm>
          </p:grpSpPr>
          <p:sp>
            <p:nvSpPr>
              <p:cNvPr id="53" name="Google Shape;646;p29">
                <a:extLst>
                  <a:ext uri="{FF2B5EF4-FFF2-40B4-BE49-F238E27FC236}">
                    <a16:creationId xmlns:a16="http://schemas.microsoft.com/office/drawing/2014/main" id="{1A4EF039-FB93-2A24-CC78-E69D6D250C5F}"/>
                  </a:ext>
                </a:extLst>
              </p:cNvPr>
              <p:cNvSpPr/>
              <p:nvPr/>
            </p:nvSpPr>
            <p:spPr>
              <a:xfrm rot="10800000" flipH="1">
                <a:off x="0" y="0"/>
                <a:ext cx="357471" cy="388319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72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4" name="Google Shape;647;p29">
                <a:extLst>
                  <a:ext uri="{FF2B5EF4-FFF2-40B4-BE49-F238E27FC236}">
                    <a16:creationId xmlns:a16="http://schemas.microsoft.com/office/drawing/2014/main" id="{B5232A25-1763-93E3-0377-69F2CC0AB10B}"/>
                  </a:ext>
                </a:extLst>
              </p:cNvPr>
              <p:cNvSpPr/>
              <p:nvPr/>
            </p:nvSpPr>
            <p:spPr>
              <a:xfrm>
                <a:off x="52350" y="56867"/>
                <a:ext cx="252771" cy="274584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5" name="Google Shape;648;p29">
                <a:extLst>
                  <a:ext uri="{FF2B5EF4-FFF2-40B4-BE49-F238E27FC236}">
                    <a16:creationId xmlns:a16="http://schemas.microsoft.com/office/drawing/2014/main" id="{2B3E30DA-F18D-5F7D-A6B6-5ECBF4BEE09C}"/>
                  </a:ext>
                </a:extLst>
              </p:cNvPr>
              <p:cNvSpPr/>
              <p:nvPr/>
            </p:nvSpPr>
            <p:spPr>
              <a:xfrm flipV="1">
                <a:off x="52350" y="56867"/>
                <a:ext cx="252771" cy="274584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13" name="Group">
              <a:extLst>
                <a:ext uri="{FF2B5EF4-FFF2-40B4-BE49-F238E27FC236}">
                  <a16:creationId xmlns:a16="http://schemas.microsoft.com/office/drawing/2014/main" id="{0868F006-3A63-92E6-1CE6-C941D1D8063B}"/>
                </a:ext>
              </a:extLst>
            </p:cNvPr>
            <p:cNvGrpSpPr/>
            <p:nvPr/>
          </p:nvGrpSpPr>
          <p:grpSpPr>
            <a:xfrm>
              <a:off x="1812499" y="9732299"/>
              <a:ext cx="2021283" cy="432258"/>
              <a:chOff x="0" y="0"/>
              <a:chExt cx="2021281" cy="432256"/>
            </a:xfrm>
          </p:grpSpPr>
          <p:sp>
            <p:nvSpPr>
              <p:cNvPr id="47" name="Rounded Rectangle 44">
                <a:extLst>
                  <a:ext uri="{FF2B5EF4-FFF2-40B4-BE49-F238E27FC236}">
                    <a16:creationId xmlns:a16="http://schemas.microsoft.com/office/drawing/2014/main" id="{5EA324BB-880C-227E-5D50-982EE9AB140F}"/>
                  </a:ext>
                </a:extLst>
              </p:cNvPr>
              <p:cNvSpPr/>
              <p:nvPr/>
            </p:nvSpPr>
            <p:spPr>
              <a:xfrm>
                <a:off x="0" y="0"/>
                <a:ext cx="2021282" cy="432257"/>
              </a:xfrm>
              <a:prstGeom prst="roundRect">
                <a:avLst>
                  <a:gd name="adj" fmla="val 16667"/>
                </a:avLst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8" name="Oval 89">
                <a:extLst>
                  <a:ext uri="{FF2B5EF4-FFF2-40B4-BE49-F238E27FC236}">
                    <a16:creationId xmlns:a16="http://schemas.microsoft.com/office/drawing/2014/main" id="{F17BDDA2-DEA9-5917-5042-1013668D43AA}"/>
                  </a:ext>
                </a:extLst>
              </p:cNvPr>
              <p:cNvSpPr/>
              <p:nvPr/>
            </p:nvSpPr>
            <p:spPr>
              <a:xfrm>
                <a:off x="255282" y="94034"/>
                <a:ext cx="249650" cy="258176"/>
              </a:xfrm>
              <a:prstGeom prst="ellips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9" name="Oval 90">
                <a:extLst>
                  <a:ext uri="{FF2B5EF4-FFF2-40B4-BE49-F238E27FC236}">
                    <a16:creationId xmlns:a16="http://schemas.microsoft.com/office/drawing/2014/main" id="{E42EF9CE-1F97-5644-EA9D-BA119F73F5C2}"/>
                  </a:ext>
                </a:extLst>
              </p:cNvPr>
              <p:cNvSpPr/>
              <p:nvPr/>
            </p:nvSpPr>
            <p:spPr>
              <a:xfrm>
                <a:off x="600489" y="94034"/>
                <a:ext cx="249649" cy="258176"/>
              </a:xfrm>
              <a:prstGeom prst="ellips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0" name="Oval 91">
                <a:extLst>
                  <a:ext uri="{FF2B5EF4-FFF2-40B4-BE49-F238E27FC236}">
                    <a16:creationId xmlns:a16="http://schemas.microsoft.com/office/drawing/2014/main" id="{C7C0479E-3F14-F518-A669-DB2042E19A9A}"/>
                  </a:ext>
                </a:extLst>
              </p:cNvPr>
              <p:cNvSpPr/>
              <p:nvPr/>
            </p:nvSpPr>
            <p:spPr>
              <a:xfrm>
                <a:off x="945695" y="94034"/>
                <a:ext cx="249650" cy="258176"/>
              </a:xfrm>
              <a:prstGeom prst="ellipse">
                <a:avLst/>
              </a:prstGeom>
              <a:solidFill>
                <a:srgbClr val="70AD47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1" name="Oval 92">
                <a:extLst>
                  <a:ext uri="{FF2B5EF4-FFF2-40B4-BE49-F238E27FC236}">
                    <a16:creationId xmlns:a16="http://schemas.microsoft.com/office/drawing/2014/main" id="{23A9A443-3325-A401-6235-820540738C7C}"/>
                  </a:ext>
                </a:extLst>
              </p:cNvPr>
              <p:cNvSpPr/>
              <p:nvPr/>
            </p:nvSpPr>
            <p:spPr>
              <a:xfrm>
                <a:off x="1290902" y="87963"/>
                <a:ext cx="249650" cy="258176"/>
              </a:xfrm>
              <a:prstGeom prst="ellipse">
                <a:avLst/>
              </a:prstGeom>
              <a:solidFill>
                <a:srgbClr val="70AD47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2" name="Oval 93">
                <a:extLst>
                  <a:ext uri="{FF2B5EF4-FFF2-40B4-BE49-F238E27FC236}">
                    <a16:creationId xmlns:a16="http://schemas.microsoft.com/office/drawing/2014/main" id="{A8ABBD07-0263-7ACB-BEFB-F24D12A18DB5}"/>
                  </a:ext>
                </a:extLst>
              </p:cNvPr>
              <p:cNvSpPr/>
              <p:nvPr/>
            </p:nvSpPr>
            <p:spPr>
              <a:xfrm>
                <a:off x="1636109" y="100177"/>
                <a:ext cx="249649" cy="258176"/>
              </a:xfrm>
              <a:prstGeom prst="ellipse">
                <a:avLst/>
              </a:prstGeom>
              <a:solidFill>
                <a:srgbClr val="70AD47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14" name="Curved Connector 100">
              <a:extLst>
                <a:ext uri="{FF2B5EF4-FFF2-40B4-BE49-F238E27FC236}">
                  <a16:creationId xmlns:a16="http://schemas.microsoft.com/office/drawing/2014/main" id="{37707EDA-96E5-8190-924C-F42602EBC95C}"/>
                </a:ext>
              </a:extLst>
            </p:cNvPr>
            <p:cNvSpPr/>
            <p:nvPr/>
          </p:nvSpPr>
          <p:spPr>
            <a:xfrm>
              <a:off x="3878535" y="8448273"/>
              <a:ext cx="2046669" cy="2232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6900" y="9602"/>
                    <a:pt x="9700" y="2402"/>
                    <a:pt x="0" y="0"/>
                  </a:cubicBezTo>
                </a:path>
              </a:pathLst>
            </a:custGeom>
            <a:ln w="12700">
              <a:solidFill>
                <a:srgbClr val="000000"/>
              </a:solidFill>
              <a:miter/>
              <a:tailEnd type="triangle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Curved Connector 104">
              <a:extLst>
                <a:ext uri="{FF2B5EF4-FFF2-40B4-BE49-F238E27FC236}">
                  <a16:creationId xmlns:a16="http://schemas.microsoft.com/office/drawing/2014/main" id="{577DCE71-BA39-4F32-1EB1-105B0C16E85F}"/>
                </a:ext>
              </a:extLst>
            </p:cNvPr>
            <p:cNvSpPr/>
            <p:nvPr/>
          </p:nvSpPr>
          <p:spPr>
            <a:xfrm>
              <a:off x="3819648" y="9949484"/>
              <a:ext cx="1419209" cy="83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8" extrusionOk="0">
                  <a:moveTo>
                    <a:pt x="21600" y="21278"/>
                  </a:moveTo>
                  <a:cubicBezTo>
                    <a:pt x="13148" y="6767"/>
                    <a:pt x="5948" y="-322"/>
                    <a:pt x="0" y="11"/>
                  </a:cubicBezTo>
                </a:path>
              </a:pathLst>
            </a:custGeom>
            <a:ln w="12700">
              <a:solidFill>
                <a:srgbClr val="000000"/>
              </a:solidFill>
              <a:miter/>
              <a:tailEnd type="triangle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Rectangle 312">
              <a:extLst>
                <a:ext uri="{FF2B5EF4-FFF2-40B4-BE49-F238E27FC236}">
                  <a16:creationId xmlns:a16="http://schemas.microsoft.com/office/drawing/2014/main" id="{E0F330E2-4627-E92A-80A7-0F496A5C1A3D}"/>
                </a:ext>
              </a:extLst>
            </p:cNvPr>
            <p:cNvSpPr/>
            <p:nvPr/>
          </p:nvSpPr>
          <p:spPr>
            <a:xfrm>
              <a:off x="1222075" y="7882460"/>
              <a:ext cx="3746690" cy="3288343"/>
            </a:xfrm>
            <a:prstGeom prst="rect">
              <a:avLst/>
            </a:prstGeom>
            <a:ln w="19050">
              <a:solidFill>
                <a:srgbClr val="000000"/>
              </a:solidFill>
              <a:prstDash val="sysDash"/>
              <a:miter/>
            </a:ln>
          </p:spPr>
          <p:txBody>
            <a:bodyPr lIns="45719" rIns="45719" anchor="ctr"/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" name="t">
              <a:extLst>
                <a:ext uri="{FF2B5EF4-FFF2-40B4-BE49-F238E27FC236}">
                  <a16:creationId xmlns:a16="http://schemas.microsoft.com/office/drawing/2014/main" id="{A6A1CB69-610A-C614-E64B-D506882CCB20}"/>
                </a:ext>
              </a:extLst>
            </p:cNvPr>
            <p:cNvSpPr/>
            <p:nvPr/>
          </p:nvSpPr>
          <p:spPr>
            <a:xfrm>
              <a:off x="5238857" y="10507582"/>
              <a:ext cx="762453" cy="75761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45719" rIns="45719" anchor="ctr"/>
            <a:lstStyle>
              <a:lvl1pPr algn="ctr"/>
            </a:lstStyle>
            <a:p>
              <a:r>
                <a:rPr lang="en-US" sz="2000" dirty="0"/>
                <a:t>t</a:t>
              </a:r>
              <a:endParaRPr dirty="0"/>
            </a:p>
          </p:txBody>
        </p:sp>
        <p:grpSp>
          <p:nvGrpSpPr>
            <p:cNvPr id="18" name="Group">
              <a:extLst>
                <a:ext uri="{FF2B5EF4-FFF2-40B4-BE49-F238E27FC236}">
                  <a16:creationId xmlns:a16="http://schemas.microsoft.com/office/drawing/2014/main" id="{53A4A411-D3DE-7C69-4FFB-BA44F2D578E1}"/>
                </a:ext>
              </a:extLst>
            </p:cNvPr>
            <p:cNvGrpSpPr/>
            <p:nvPr/>
          </p:nvGrpSpPr>
          <p:grpSpPr>
            <a:xfrm>
              <a:off x="1809626" y="10322798"/>
              <a:ext cx="2021283" cy="432258"/>
              <a:chOff x="0" y="0"/>
              <a:chExt cx="2021281" cy="432256"/>
            </a:xfrm>
          </p:grpSpPr>
          <p:sp>
            <p:nvSpPr>
              <p:cNvPr id="41" name="Rounded Rectangle 44">
                <a:extLst>
                  <a:ext uri="{FF2B5EF4-FFF2-40B4-BE49-F238E27FC236}">
                    <a16:creationId xmlns:a16="http://schemas.microsoft.com/office/drawing/2014/main" id="{39A1E5FE-214E-9F3D-0968-163BB82895C8}"/>
                  </a:ext>
                </a:extLst>
              </p:cNvPr>
              <p:cNvSpPr/>
              <p:nvPr/>
            </p:nvSpPr>
            <p:spPr>
              <a:xfrm>
                <a:off x="0" y="0"/>
                <a:ext cx="2021282" cy="432257"/>
              </a:xfrm>
              <a:prstGeom prst="roundRect">
                <a:avLst>
                  <a:gd name="adj" fmla="val 16667"/>
                </a:avLst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2" name="Oval 89">
                <a:extLst>
                  <a:ext uri="{FF2B5EF4-FFF2-40B4-BE49-F238E27FC236}">
                    <a16:creationId xmlns:a16="http://schemas.microsoft.com/office/drawing/2014/main" id="{A256005B-2195-61BD-220E-EB079E82F59E}"/>
                  </a:ext>
                </a:extLst>
              </p:cNvPr>
              <p:cNvSpPr/>
              <p:nvPr/>
            </p:nvSpPr>
            <p:spPr>
              <a:xfrm>
                <a:off x="255282" y="94034"/>
                <a:ext cx="249650" cy="25817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3" name="Oval 90">
                <a:extLst>
                  <a:ext uri="{FF2B5EF4-FFF2-40B4-BE49-F238E27FC236}">
                    <a16:creationId xmlns:a16="http://schemas.microsoft.com/office/drawing/2014/main" id="{D9EBA0A1-B266-0CA4-4DB2-CB0A97D5C7BE}"/>
                  </a:ext>
                </a:extLst>
              </p:cNvPr>
              <p:cNvSpPr/>
              <p:nvPr/>
            </p:nvSpPr>
            <p:spPr>
              <a:xfrm>
                <a:off x="600489" y="94034"/>
                <a:ext cx="249649" cy="25817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4" name="Oval 91">
                <a:extLst>
                  <a:ext uri="{FF2B5EF4-FFF2-40B4-BE49-F238E27FC236}">
                    <a16:creationId xmlns:a16="http://schemas.microsoft.com/office/drawing/2014/main" id="{C46C3359-A7E9-2347-ECF9-5A0CA20E715E}"/>
                  </a:ext>
                </a:extLst>
              </p:cNvPr>
              <p:cNvSpPr/>
              <p:nvPr/>
            </p:nvSpPr>
            <p:spPr>
              <a:xfrm>
                <a:off x="945695" y="94034"/>
                <a:ext cx="249650" cy="258176"/>
              </a:xfrm>
              <a:prstGeom prst="ellips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5" name="Oval 92">
                <a:extLst>
                  <a:ext uri="{FF2B5EF4-FFF2-40B4-BE49-F238E27FC236}">
                    <a16:creationId xmlns:a16="http://schemas.microsoft.com/office/drawing/2014/main" id="{C5B59855-E3BA-DB09-0E64-0A3A381D9629}"/>
                  </a:ext>
                </a:extLst>
              </p:cNvPr>
              <p:cNvSpPr/>
              <p:nvPr/>
            </p:nvSpPr>
            <p:spPr>
              <a:xfrm>
                <a:off x="1290902" y="87963"/>
                <a:ext cx="249650" cy="258176"/>
              </a:xfrm>
              <a:prstGeom prst="ellips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6" name="Oval 93">
                <a:extLst>
                  <a:ext uri="{FF2B5EF4-FFF2-40B4-BE49-F238E27FC236}">
                    <a16:creationId xmlns:a16="http://schemas.microsoft.com/office/drawing/2014/main" id="{7770B9EB-F6AF-4668-92EE-2EB04347BE03}"/>
                  </a:ext>
                </a:extLst>
              </p:cNvPr>
              <p:cNvSpPr/>
              <p:nvPr/>
            </p:nvSpPr>
            <p:spPr>
              <a:xfrm>
                <a:off x="1636109" y="100177"/>
                <a:ext cx="249649" cy="258176"/>
              </a:xfrm>
              <a:prstGeom prst="ellips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19" name="Group">
              <a:extLst>
                <a:ext uri="{FF2B5EF4-FFF2-40B4-BE49-F238E27FC236}">
                  <a16:creationId xmlns:a16="http://schemas.microsoft.com/office/drawing/2014/main" id="{D474F536-A4AC-7C16-C1CA-A97353B2A3A0}"/>
                </a:ext>
              </a:extLst>
            </p:cNvPr>
            <p:cNvGrpSpPr/>
            <p:nvPr/>
          </p:nvGrpSpPr>
          <p:grpSpPr>
            <a:xfrm>
              <a:off x="1828677" y="8131112"/>
              <a:ext cx="2021282" cy="432258"/>
              <a:chOff x="0" y="0"/>
              <a:chExt cx="2021281" cy="432256"/>
            </a:xfrm>
          </p:grpSpPr>
          <p:sp>
            <p:nvSpPr>
              <p:cNvPr id="35" name="Rounded Rectangle 44">
                <a:extLst>
                  <a:ext uri="{FF2B5EF4-FFF2-40B4-BE49-F238E27FC236}">
                    <a16:creationId xmlns:a16="http://schemas.microsoft.com/office/drawing/2014/main" id="{0F80EE33-341F-A3D1-23F5-E37D8A613BB2}"/>
                  </a:ext>
                </a:extLst>
              </p:cNvPr>
              <p:cNvSpPr/>
              <p:nvPr/>
            </p:nvSpPr>
            <p:spPr>
              <a:xfrm>
                <a:off x="0" y="0"/>
                <a:ext cx="2021282" cy="432257"/>
              </a:xfrm>
              <a:prstGeom prst="roundRect">
                <a:avLst>
                  <a:gd name="adj" fmla="val 16667"/>
                </a:avLst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6" name="Oval 89">
                <a:extLst>
                  <a:ext uri="{FF2B5EF4-FFF2-40B4-BE49-F238E27FC236}">
                    <a16:creationId xmlns:a16="http://schemas.microsoft.com/office/drawing/2014/main" id="{807D13E6-F7EE-6B1E-69F3-DB74C531DDED}"/>
                  </a:ext>
                </a:extLst>
              </p:cNvPr>
              <p:cNvSpPr/>
              <p:nvPr/>
            </p:nvSpPr>
            <p:spPr>
              <a:xfrm>
                <a:off x="255282" y="94034"/>
                <a:ext cx="249650" cy="258176"/>
              </a:xfrm>
              <a:prstGeom prst="ellipse">
                <a:avLst/>
              </a:prstGeom>
              <a:solidFill>
                <a:srgbClr val="70AD47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7" name="Oval 90">
                <a:extLst>
                  <a:ext uri="{FF2B5EF4-FFF2-40B4-BE49-F238E27FC236}">
                    <a16:creationId xmlns:a16="http://schemas.microsoft.com/office/drawing/2014/main" id="{E191D6BF-3524-A21C-D210-CB728BE636D6}"/>
                  </a:ext>
                </a:extLst>
              </p:cNvPr>
              <p:cNvSpPr/>
              <p:nvPr/>
            </p:nvSpPr>
            <p:spPr>
              <a:xfrm>
                <a:off x="600489" y="94034"/>
                <a:ext cx="249649" cy="258176"/>
              </a:xfrm>
              <a:prstGeom prst="ellipse">
                <a:avLst/>
              </a:prstGeom>
              <a:solidFill>
                <a:srgbClr val="70AD47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8" name="Oval 91">
                <a:extLst>
                  <a:ext uri="{FF2B5EF4-FFF2-40B4-BE49-F238E27FC236}">
                    <a16:creationId xmlns:a16="http://schemas.microsoft.com/office/drawing/2014/main" id="{F6B66101-7F9C-E230-7B85-24D27985DECB}"/>
                  </a:ext>
                </a:extLst>
              </p:cNvPr>
              <p:cNvSpPr/>
              <p:nvPr/>
            </p:nvSpPr>
            <p:spPr>
              <a:xfrm>
                <a:off x="945695" y="94034"/>
                <a:ext cx="249650" cy="258176"/>
              </a:xfrm>
              <a:prstGeom prst="ellips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9" name="Oval 92">
                <a:extLst>
                  <a:ext uri="{FF2B5EF4-FFF2-40B4-BE49-F238E27FC236}">
                    <a16:creationId xmlns:a16="http://schemas.microsoft.com/office/drawing/2014/main" id="{5EF6711A-7521-62EA-0E0C-53BC1D79A107}"/>
                  </a:ext>
                </a:extLst>
              </p:cNvPr>
              <p:cNvSpPr/>
              <p:nvPr/>
            </p:nvSpPr>
            <p:spPr>
              <a:xfrm>
                <a:off x="1290902" y="87963"/>
                <a:ext cx="249650" cy="258176"/>
              </a:xfrm>
              <a:prstGeom prst="ellips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0" name="Oval 93">
                <a:extLst>
                  <a:ext uri="{FF2B5EF4-FFF2-40B4-BE49-F238E27FC236}">
                    <a16:creationId xmlns:a16="http://schemas.microsoft.com/office/drawing/2014/main" id="{9E0BB5D2-DFCF-007E-C997-7F88F8B3E095}"/>
                  </a:ext>
                </a:extLst>
              </p:cNvPr>
              <p:cNvSpPr/>
              <p:nvPr/>
            </p:nvSpPr>
            <p:spPr>
              <a:xfrm>
                <a:off x="1636109" y="100177"/>
                <a:ext cx="249649" cy="258176"/>
              </a:xfrm>
              <a:prstGeom prst="ellipse">
                <a:avLst/>
              </a:prstGeom>
              <a:solidFill>
                <a:srgbClr val="70AD47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20" name="Group">
              <a:extLst>
                <a:ext uri="{FF2B5EF4-FFF2-40B4-BE49-F238E27FC236}">
                  <a16:creationId xmlns:a16="http://schemas.microsoft.com/office/drawing/2014/main" id="{67542A3A-6C2A-CE81-EA29-6AC29D087649}"/>
                </a:ext>
              </a:extLst>
            </p:cNvPr>
            <p:cNvGrpSpPr/>
            <p:nvPr/>
          </p:nvGrpSpPr>
          <p:grpSpPr>
            <a:xfrm>
              <a:off x="1825351" y="8692822"/>
              <a:ext cx="2021282" cy="432258"/>
              <a:chOff x="0" y="0"/>
              <a:chExt cx="2021281" cy="432256"/>
            </a:xfrm>
          </p:grpSpPr>
          <p:sp>
            <p:nvSpPr>
              <p:cNvPr id="29" name="Rounded Rectangle 44">
                <a:extLst>
                  <a:ext uri="{FF2B5EF4-FFF2-40B4-BE49-F238E27FC236}">
                    <a16:creationId xmlns:a16="http://schemas.microsoft.com/office/drawing/2014/main" id="{48E94FE0-4D9B-5409-EA7C-49EFB9D0F491}"/>
                  </a:ext>
                </a:extLst>
              </p:cNvPr>
              <p:cNvSpPr/>
              <p:nvPr/>
            </p:nvSpPr>
            <p:spPr>
              <a:xfrm>
                <a:off x="0" y="0"/>
                <a:ext cx="2021282" cy="432257"/>
              </a:xfrm>
              <a:prstGeom prst="roundRect">
                <a:avLst>
                  <a:gd name="adj" fmla="val 16667"/>
                </a:avLst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" name="Oval 89">
                <a:extLst>
                  <a:ext uri="{FF2B5EF4-FFF2-40B4-BE49-F238E27FC236}">
                    <a16:creationId xmlns:a16="http://schemas.microsoft.com/office/drawing/2014/main" id="{2583A302-2B2E-921E-BB2E-FA8F8EAC345C}"/>
                  </a:ext>
                </a:extLst>
              </p:cNvPr>
              <p:cNvSpPr/>
              <p:nvPr/>
            </p:nvSpPr>
            <p:spPr>
              <a:xfrm>
                <a:off x="255282" y="94034"/>
                <a:ext cx="249650" cy="258176"/>
              </a:xfrm>
              <a:prstGeom prst="ellips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1" name="Oval 90">
                <a:extLst>
                  <a:ext uri="{FF2B5EF4-FFF2-40B4-BE49-F238E27FC236}">
                    <a16:creationId xmlns:a16="http://schemas.microsoft.com/office/drawing/2014/main" id="{A0EC88EF-EC45-173B-5546-1BDC897DE6EC}"/>
                  </a:ext>
                </a:extLst>
              </p:cNvPr>
              <p:cNvSpPr/>
              <p:nvPr/>
            </p:nvSpPr>
            <p:spPr>
              <a:xfrm>
                <a:off x="600489" y="94034"/>
                <a:ext cx="249649" cy="258176"/>
              </a:xfrm>
              <a:prstGeom prst="ellips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2" name="Oval 91">
                <a:extLst>
                  <a:ext uri="{FF2B5EF4-FFF2-40B4-BE49-F238E27FC236}">
                    <a16:creationId xmlns:a16="http://schemas.microsoft.com/office/drawing/2014/main" id="{D6D9B99C-1716-7F5D-A178-F57DA25DC3D5}"/>
                  </a:ext>
                </a:extLst>
              </p:cNvPr>
              <p:cNvSpPr/>
              <p:nvPr/>
            </p:nvSpPr>
            <p:spPr>
              <a:xfrm>
                <a:off x="945695" y="94034"/>
                <a:ext cx="249650" cy="25817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3" name="Oval 92">
                <a:extLst>
                  <a:ext uri="{FF2B5EF4-FFF2-40B4-BE49-F238E27FC236}">
                    <a16:creationId xmlns:a16="http://schemas.microsoft.com/office/drawing/2014/main" id="{62EEDBE3-EDA5-7B81-A0AE-0DB02115C9D7}"/>
                  </a:ext>
                </a:extLst>
              </p:cNvPr>
              <p:cNvSpPr/>
              <p:nvPr/>
            </p:nvSpPr>
            <p:spPr>
              <a:xfrm>
                <a:off x="1290902" y="87963"/>
                <a:ext cx="249650" cy="25817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4" name="Oval 93">
                <a:extLst>
                  <a:ext uri="{FF2B5EF4-FFF2-40B4-BE49-F238E27FC236}">
                    <a16:creationId xmlns:a16="http://schemas.microsoft.com/office/drawing/2014/main" id="{38755043-0E9B-42C3-F597-6563CFC6BD1D}"/>
                  </a:ext>
                </a:extLst>
              </p:cNvPr>
              <p:cNvSpPr/>
              <p:nvPr/>
            </p:nvSpPr>
            <p:spPr>
              <a:xfrm>
                <a:off x="1636109" y="100177"/>
                <a:ext cx="249649" cy="258176"/>
              </a:xfrm>
              <a:prstGeom prst="ellips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21" name="Group">
              <a:extLst>
                <a:ext uri="{FF2B5EF4-FFF2-40B4-BE49-F238E27FC236}">
                  <a16:creationId xmlns:a16="http://schemas.microsoft.com/office/drawing/2014/main" id="{6F7D609C-2621-9FFE-17B4-9870A97D285D}"/>
                </a:ext>
              </a:extLst>
            </p:cNvPr>
            <p:cNvGrpSpPr/>
            <p:nvPr/>
          </p:nvGrpSpPr>
          <p:grpSpPr>
            <a:xfrm>
              <a:off x="1367881" y="8448595"/>
              <a:ext cx="357472" cy="388319"/>
              <a:chOff x="0" y="0"/>
              <a:chExt cx="357471" cy="388318"/>
            </a:xfrm>
          </p:grpSpPr>
          <p:sp>
            <p:nvSpPr>
              <p:cNvPr id="22" name="Google Shape;646;p29">
                <a:extLst>
                  <a:ext uri="{FF2B5EF4-FFF2-40B4-BE49-F238E27FC236}">
                    <a16:creationId xmlns:a16="http://schemas.microsoft.com/office/drawing/2014/main" id="{A99AA212-CAD9-945C-5F49-84EF856CED8F}"/>
                  </a:ext>
                </a:extLst>
              </p:cNvPr>
              <p:cNvSpPr/>
              <p:nvPr/>
            </p:nvSpPr>
            <p:spPr>
              <a:xfrm rot="10800000" flipH="1">
                <a:off x="0" y="0"/>
                <a:ext cx="357471" cy="388319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72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" name="Google Shape;647;p29">
                <a:extLst>
                  <a:ext uri="{FF2B5EF4-FFF2-40B4-BE49-F238E27FC236}">
                    <a16:creationId xmlns:a16="http://schemas.microsoft.com/office/drawing/2014/main" id="{C182CBB4-90E6-2BEF-932E-521AA8CD15C3}"/>
                  </a:ext>
                </a:extLst>
              </p:cNvPr>
              <p:cNvSpPr/>
              <p:nvPr/>
            </p:nvSpPr>
            <p:spPr>
              <a:xfrm>
                <a:off x="52350" y="56867"/>
                <a:ext cx="252771" cy="274584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5" name="Google Shape;648;p29">
                <a:extLst>
                  <a:ext uri="{FF2B5EF4-FFF2-40B4-BE49-F238E27FC236}">
                    <a16:creationId xmlns:a16="http://schemas.microsoft.com/office/drawing/2014/main" id="{DEBC8CCB-8EF5-015A-2D7C-D1298B8212E9}"/>
                  </a:ext>
                </a:extLst>
              </p:cNvPr>
              <p:cNvSpPr/>
              <p:nvPr/>
            </p:nvSpPr>
            <p:spPr>
              <a:xfrm flipV="1">
                <a:off x="52350" y="56867"/>
                <a:ext cx="252771" cy="274584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0A133716-5842-03FF-DA65-C3616EFF2C8E}"/>
              </a:ext>
            </a:extLst>
          </p:cNvPr>
          <p:cNvSpPr txBox="1"/>
          <p:nvPr/>
        </p:nvSpPr>
        <p:spPr>
          <a:xfrm>
            <a:off x="118115" y="3151570"/>
            <a:ext cx="44976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 Isolation: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edicate different sub-parameters for different tasks</a:t>
            </a:r>
            <a:endParaRPr lang="en-US" dirty="0"/>
          </a:p>
        </p:txBody>
      </p:sp>
      <p:sp>
        <p:nvSpPr>
          <p:cNvPr id="64" name="Rectangle 51">
            <a:extLst>
              <a:ext uri="{FF2B5EF4-FFF2-40B4-BE49-F238E27FC236}">
                <a16:creationId xmlns:a16="http://schemas.microsoft.com/office/drawing/2014/main" id="{8AB47A72-ACE8-9CEE-EDFD-3202469EBE7E}"/>
              </a:ext>
            </a:extLst>
          </p:cNvPr>
          <p:cNvSpPr/>
          <p:nvPr/>
        </p:nvSpPr>
        <p:spPr>
          <a:xfrm>
            <a:off x="644889" y="4363053"/>
            <a:ext cx="975739" cy="236654"/>
          </a:xfrm>
          <a:prstGeom prst="rect">
            <a:avLst/>
          </a:prstGeom>
          <a:solidFill>
            <a:schemeClr val="accent1">
              <a:alpha val="42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77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5" name="Trapezoid 52">
            <a:extLst>
              <a:ext uri="{FF2B5EF4-FFF2-40B4-BE49-F238E27FC236}">
                <a16:creationId xmlns:a16="http://schemas.microsoft.com/office/drawing/2014/main" id="{990AA78B-5E37-1BA0-E329-24E29285B09F}"/>
              </a:ext>
            </a:extLst>
          </p:cNvPr>
          <p:cNvSpPr/>
          <p:nvPr/>
        </p:nvSpPr>
        <p:spPr>
          <a:xfrm rot="10800000">
            <a:off x="611936" y="4857288"/>
            <a:ext cx="1053159" cy="2130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6039" y="0"/>
                </a:lnTo>
                <a:lnTo>
                  <a:pt x="15561" y="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77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66" name="Group">
            <a:extLst>
              <a:ext uri="{FF2B5EF4-FFF2-40B4-BE49-F238E27FC236}">
                <a16:creationId xmlns:a16="http://schemas.microsoft.com/office/drawing/2014/main" id="{651F285D-E476-61DA-449D-8264764E9A04}"/>
              </a:ext>
            </a:extLst>
          </p:cNvPr>
          <p:cNvGrpSpPr/>
          <p:nvPr/>
        </p:nvGrpSpPr>
        <p:grpSpPr>
          <a:xfrm>
            <a:off x="767258" y="5085971"/>
            <a:ext cx="742514" cy="181603"/>
            <a:chOff x="0" y="0"/>
            <a:chExt cx="1538145" cy="388318"/>
          </a:xfrm>
        </p:grpSpPr>
        <p:sp>
          <p:nvSpPr>
            <p:cNvPr id="107" name="Rounded Rectangle 53">
              <a:extLst>
                <a:ext uri="{FF2B5EF4-FFF2-40B4-BE49-F238E27FC236}">
                  <a16:creationId xmlns:a16="http://schemas.microsoft.com/office/drawing/2014/main" id="{BF1E8208-1EA5-F034-02B3-2865DF5C7D27}"/>
                </a:ext>
              </a:extLst>
            </p:cNvPr>
            <p:cNvSpPr/>
            <p:nvPr/>
          </p:nvSpPr>
          <p:spPr>
            <a:xfrm>
              <a:off x="0" y="0"/>
              <a:ext cx="1538146" cy="388319"/>
            </a:xfrm>
            <a:prstGeom prst="roundRect">
              <a:avLst>
                <a:gd name="adj" fmla="val 16667"/>
              </a:avLst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8" name="Oval 54">
              <a:extLst>
                <a:ext uri="{FF2B5EF4-FFF2-40B4-BE49-F238E27FC236}">
                  <a16:creationId xmlns:a16="http://schemas.microsoft.com/office/drawing/2014/main" id="{082719B4-876E-A8AF-1164-B25975D1501A}"/>
                </a:ext>
              </a:extLst>
            </p:cNvPr>
            <p:cNvSpPr/>
            <p:nvPr/>
          </p:nvSpPr>
          <p:spPr>
            <a:xfrm>
              <a:off x="94575" y="74927"/>
              <a:ext cx="224273" cy="231933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9" name="Oval 55">
              <a:extLst>
                <a:ext uri="{FF2B5EF4-FFF2-40B4-BE49-F238E27FC236}">
                  <a16:creationId xmlns:a16="http://schemas.microsoft.com/office/drawing/2014/main" id="{25DF7FBC-A421-AB3C-AA50-EE45CEA1AF41}"/>
                </a:ext>
              </a:extLst>
            </p:cNvPr>
            <p:cNvSpPr/>
            <p:nvPr/>
          </p:nvSpPr>
          <p:spPr>
            <a:xfrm>
              <a:off x="455289" y="74926"/>
              <a:ext cx="224273" cy="231933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0" name="Oval 56">
              <a:extLst>
                <a:ext uri="{FF2B5EF4-FFF2-40B4-BE49-F238E27FC236}">
                  <a16:creationId xmlns:a16="http://schemas.microsoft.com/office/drawing/2014/main" id="{D0E536A0-7F4C-D59D-DE85-88A97041D9BE}"/>
                </a:ext>
              </a:extLst>
            </p:cNvPr>
            <p:cNvSpPr/>
            <p:nvPr/>
          </p:nvSpPr>
          <p:spPr>
            <a:xfrm>
              <a:off x="816003" y="74926"/>
              <a:ext cx="224273" cy="231933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1" name="Oval 57">
              <a:extLst>
                <a:ext uri="{FF2B5EF4-FFF2-40B4-BE49-F238E27FC236}">
                  <a16:creationId xmlns:a16="http://schemas.microsoft.com/office/drawing/2014/main" id="{3DE51675-6357-4D17-BD49-C6B014E90060}"/>
                </a:ext>
              </a:extLst>
            </p:cNvPr>
            <p:cNvSpPr/>
            <p:nvPr/>
          </p:nvSpPr>
          <p:spPr>
            <a:xfrm>
              <a:off x="1176717" y="74925"/>
              <a:ext cx="224273" cy="231933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73" name="Group">
            <a:extLst>
              <a:ext uri="{FF2B5EF4-FFF2-40B4-BE49-F238E27FC236}">
                <a16:creationId xmlns:a16="http://schemas.microsoft.com/office/drawing/2014/main" id="{A618FE42-08DF-77FA-9DF1-99FE231DD0B8}"/>
              </a:ext>
            </a:extLst>
          </p:cNvPr>
          <p:cNvGrpSpPr/>
          <p:nvPr/>
        </p:nvGrpSpPr>
        <p:grpSpPr>
          <a:xfrm>
            <a:off x="644889" y="4623682"/>
            <a:ext cx="975739" cy="202151"/>
            <a:chOff x="0" y="0"/>
            <a:chExt cx="2021281" cy="432256"/>
          </a:xfrm>
        </p:grpSpPr>
        <p:sp>
          <p:nvSpPr>
            <p:cNvPr id="92" name="Rounded Rectangle 44">
              <a:extLst>
                <a:ext uri="{FF2B5EF4-FFF2-40B4-BE49-F238E27FC236}">
                  <a16:creationId xmlns:a16="http://schemas.microsoft.com/office/drawing/2014/main" id="{F399235E-DA11-9AEA-516C-6164885B11E1}"/>
                </a:ext>
              </a:extLst>
            </p:cNvPr>
            <p:cNvSpPr/>
            <p:nvPr/>
          </p:nvSpPr>
          <p:spPr>
            <a:xfrm>
              <a:off x="0" y="0"/>
              <a:ext cx="2021282" cy="432257"/>
            </a:xfrm>
            <a:prstGeom prst="roundRect">
              <a:avLst>
                <a:gd name="adj" fmla="val 16667"/>
              </a:avLst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3" name="Oval 89">
              <a:extLst>
                <a:ext uri="{FF2B5EF4-FFF2-40B4-BE49-F238E27FC236}">
                  <a16:creationId xmlns:a16="http://schemas.microsoft.com/office/drawing/2014/main" id="{EFC7C589-5D3A-2EAB-EEBF-674879B5CDC0}"/>
                </a:ext>
              </a:extLst>
            </p:cNvPr>
            <p:cNvSpPr/>
            <p:nvPr/>
          </p:nvSpPr>
          <p:spPr>
            <a:xfrm>
              <a:off x="255282" y="94034"/>
              <a:ext cx="249650" cy="258176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4" name="Oval 90">
              <a:extLst>
                <a:ext uri="{FF2B5EF4-FFF2-40B4-BE49-F238E27FC236}">
                  <a16:creationId xmlns:a16="http://schemas.microsoft.com/office/drawing/2014/main" id="{888EED5C-93F0-D67A-A0F8-23D350F450E5}"/>
                </a:ext>
              </a:extLst>
            </p:cNvPr>
            <p:cNvSpPr/>
            <p:nvPr/>
          </p:nvSpPr>
          <p:spPr>
            <a:xfrm>
              <a:off x="600489" y="94034"/>
              <a:ext cx="249649" cy="258176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5" name="Oval 91">
              <a:extLst>
                <a:ext uri="{FF2B5EF4-FFF2-40B4-BE49-F238E27FC236}">
                  <a16:creationId xmlns:a16="http://schemas.microsoft.com/office/drawing/2014/main" id="{7051FBAE-8C13-2103-8DC6-F569A63772A2}"/>
                </a:ext>
              </a:extLst>
            </p:cNvPr>
            <p:cNvSpPr/>
            <p:nvPr/>
          </p:nvSpPr>
          <p:spPr>
            <a:xfrm>
              <a:off x="945695" y="94034"/>
              <a:ext cx="249650" cy="258176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6" name="Oval 92">
              <a:extLst>
                <a:ext uri="{FF2B5EF4-FFF2-40B4-BE49-F238E27FC236}">
                  <a16:creationId xmlns:a16="http://schemas.microsoft.com/office/drawing/2014/main" id="{D5187CEC-D69E-2004-F164-7F1BFD09DC60}"/>
                </a:ext>
              </a:extLst>
            </p:cNvPr>
            <p:cNvSpPr/>
            <p:nvPr/>
          </p:nvSpPr>
          <p:spPr>
            <a:xfrm>
              <a:off x="1290902" y="87963"/>
              <a:ext cx="249650" cy="258176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7" name="Oval 93">
              <a:extLst>
                <a:ext uri="{FF2B5EF4-FFF2-40B4-BE49-F238E27FC236}">
                  <a16:creationId xmlns:a16="http://schemas.microsoft.com/office/drawing/2014/main" id="{0B746B72-85AD-8C37-271C-EFD75BFC4918}"/>
                </a:ext>
              </a:extLst>
            </p:cNvPr>
            <p:cNvSpPr/>
            <p:nvPr/>
          </p:nvSpPr>
          <p:spPr>
            <a:xfrm>
              <a:off x="1636109" y="100177"/>
              <a:ext cx="249649" cy="258176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75" name="Group">
            <a:extLst>
              <a:ext uri="{FF2B5EF4-FFF2-40B4-BE49-F238E27FC236}">
                <a16:creationId xmlns:a16="http://schemas.microsoft.com/office/drawing/2014/main" id="{2A24390E-1CD0-5200-DC3C-B0DD001E935A}"/>
              </a:ext>
            </a:extLst>
          </p:cNvPr>
          <p:cNvGrpSpPr/>
          <p:nvPr/>
        </p:nvGrpSpPr>
        <p:grpSpPr>
          <a:xfrm>
            <a:off x="644889" y="4137716"/>
            <a:ext cx="975739" cy="202151"/>
            <a:chOff x="0" y="0"/>
            <a:chExt cx="2021281" cy="432256"/>
          </a:xfrm>
        </p:grpSpPr>
        <p:sp>
          <p:nvSpPr>
            <p:cNvPr id="80" name="Rounded Rectangle 44">
              <a:extLst>
                <a:ext uri="{FF2B5EF4-FFF2-40B4-BE49-F238E27FC236}">
                  <a16:creationId xmlns:a16="http://schemas.microsoft.com/office/drawing/2014/main" id="{17989D7A-2F2B-466D-71FA-62BD52882609}"/>
                </a:ext>
              </a:extLst>
            </p:cNvPr>
            <p:cNvSpPr/>
            <p:nvPr/>
          </p:nvSpPr>
          <p:spPr>
            <a:xfrm>
              <a:off x="0" y="0"/>
              <a:ext cx="2021282" cy="432257"/>
            </a:xfrm>
            <a:prstGeom prst="roundRect">
              <a:avLst>
                <a:gd name="adj" fmla="val 16667"/>
              </a:avLst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1" name="Oval 89">
              <a:extLst>
                <a:ext uri="{FF2B5EF4-FFF2-40B4-BE49-F238E27FC236}">
                  <a16:creationId xmlns:a16="http://schemas.microsoft.com/office/drawing/2014/main" id="{C1E21670-26C6-9D29-6BB1-AA1FB600B866}"/>
                </a:ext>
              </a:extLst>
            </p:cNvPr>
            <p:cNvSpPr/>
            <p:nvPr/>
          </p:nvSpPr>
          <p:spPr>
            <a:xfrm>
              <a:off x="255282" y="94034"/>
              <a:ext cx="249650" cy="258176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2" name="Oval 90">
              <a:extLst>
                <a:ext uri="{FF2B5EF4-FFF2-40B4-BE49-F238E27FC236}">
                  <a16:creationId xmlns:a16="http://schemas.microsoft.com/office/drawing/2014/main" id="{04442896-1E73-2B5D-EF2D-20ACF6426064}"/>
                </a:ext>
              </a:extLst>
            </p:cNvPr>
            <p:cNvSpPr/>
            <p:nvPr/>
          </p:nvSpPr>
          <p:spPr>
            <a:xfrm>
              <a:off x="600489" y="94034"/>
              <a:ext cx="249649" cy="258176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3" name="Oval 91">
              <a:extLst>
                <a:ext uri="{FF2B5EF4-FFF2-40B4-BE49-F238E27FC236}">
                  <a16:creationId xmlns:a16="http://schemas.microsoft.com/office/drawing/2014/main" id="{37666948-902D-B40F-2918-AFF6BD808AFA}"/>
                </a:ext>
              </a:extLst>
            </p:cNvPr>
            <p:cNvSpPr/>
            <p:nvPr/>
          </p:nvSpPr>
          <p:spPr>
            <a:xfrm>
              <a:off x="945695" y="94034"/>
              <a:ext cx="249650" cy="258176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4" name="Oval 92">
              <a:extLst>
                <a:ext uri="{FF2B5EF4-FFF2-40B4-BE49-F238E27FC236}">
                  <a16:creationId xmlns:a16="http://schemas.microsoft.com/office/drawing/2014/main" id="{54AF5398-E313-FF70-D99B-841F86C98FC4}"/>
                </a:ext>
              </a:extLst>
            </p:cNvPr>
            <p:cNvSpPr/>
            <p:nvPr/>
          </p:nvSpPr>
          <p:spPr>
            <a:xfrm>
              <a:off x="1290902" y="87963"/>
              <a:ext cx="249650" cy="258176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5" name="Oval 93">
              <a:extLst>
                <a:ext uri="{FF2B5EF4-FFF2-40B4-BE49-F238E27FC236}">
                  <a16:creationId xmlns:a16="http://schemas.microsoft.com/office/drawing/2014/main" id="{70ECD098-28CE-5034-0481-E997EFA42E3D}"/>
                </a:ext>
              </a:extLst>
            </p:cNvPr>
            <p:cNvSpPr/>
            <p:nvPr/>
          </p:nvSpPr>
          <p:spPr>
            <a:xfrm>
              <a:off x="1636109" y="100177"/>
              <a:ext cx="249649" cy="258176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8BD8E1B6-5F8C-C544-ED45-E4BD991AF8B6}"/>
              </a:ext>
            </a:extLst>
          </p:cNvPr>
          <p:cNvSpPr txBox="1"/>
          <p:nvPr/>
        </p:nvSpPr>
        <p:spPr>
          <a:xfrm>
            <a:off x="688944" y="5876709"/>
            <a:ext cx="1104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Replay</a:t>
            </a:r>
            <a:endParaRPr lang="en-US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AE798D4C-5C1F-A5D4-01B2-C9C65CB25EBB}"/>
                  </a:ext>
                </a:extLst>
              </p:cNvPr>
              <p:cNvSpPr txBox="1"/>
              <p:nvPr/>
            </p:nvSpPr>
            <p:spPr>
              <a:xfrm>
                <a:off x="1741142" y="5444693"/>
                <a:ext cx="625803" cy="3808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800" b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1800" b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AE798D4C-5C1F-A5D4-01B2-C9C65CB25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142" y="5444693"/>
                <a:ext cx="625803" cy="3808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9CFE0D1E-CB7E-CC67-E191-C9589C7D29BE}"/>
                  </a:ext>
                </a:extLst>
              </p:cNvPr>
              <p:cNvSpPr txBox="1"/>
              <p:nvPr/>
            </p:nvSpPr>
            <p:spPr>
              <a:xfrm>
                <a:off x="90684" y="5363756"/>
                <a:ext cx="564572" cy="4479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sub</m:t>
                          </m:r>
                        </m:sub>
                        <m:sup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9CFE0D1E-CB7E-CC67-E191-C9589C7D2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4" y="5363756"/>
                <a:ext cx="564572" cy="447943"/>
              </a:xfrm>
              <a:prstGeom prst="rect">
                <a:avLst/>
              </a:prstGeom>
              <a:blipFill>
                <a:blip r:embed="rId6"/>
                <a:stretch>
                  <a:fillRect r="-5435" b="-2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97172A86-5336-3027-85A6-2A71B043913B}"/>
                  </a:ext>
                </a:extLst>
              </p:cNvPr>
              <p:cNvSpPr txBox="1"/>
              <p:nvPr/>
            </p:nvSpPr>
            <p:spPr>
              <a:xfrm>
                <a:off x="1173366" y="5361899"/>
                <a:ext cx="640556" cy="4479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sub</m:t>
                          </m:r>
                        </m:sub>
                        <m:sup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97172A86-5336-3027-85A6-2A71B0439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366" y="5361899"/>
                <a:ext cx="640556" cy="447943"/>
              </a:xfrm>
              <a:prstGeom prst="rect">
                <a:avLst/>
              </a:prstGeom>
              <a:blipFill>
                <a:blip r:embed="rId7"/>
                <a:stretch>
                  <a:fillRect b="-2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4854D05C-1F78-6097-9A35-38C091B5667A}"/>
                  </a:ext>
                </a:extLst>
              </p:cNvPr>
              <p:cNvSpPr txBox="1"/>
              <p:nvPr/>
            </p:nvSpPr>
            <p:spPr>
              <a:xfrm>
                <a:off x="655256" y="5417987"/>
                <a:ext cx="56457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1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4854D05C-1F78-6097-9A35-38C091B56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56" y="5417987"/>
                <a:ext cx="56457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8C970784-87A4-A28D-D1FD-45935CD2FBBF}"/>
                  </a:ext>
                </a:extLst>
              </p:cNvPr>
              <p:cNvSpPr txBox="1"/>
              <p:nvPr/>
            </p:nvSpPr>
            <p:spPr>
              <a:xfrm>
                <a:off x="807535" y="2843657"/>
                <a:ext cx="625803" cy="3808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800" b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1800" b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8C970784-87A4-A28D-D1FD-45935CD2F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35" y="2843657"/>
                <a:ext cx="625803" cy="3808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51">
            <a:extLst>
              <a:ext uri="{FF2B5EF4-FFF2-40B4-BE49-F238E27FC236}">
                <a16:creationId xmlns:a16="http://schemas.microsoft.com/office/drawing/2014/main" id="{E2BC015B-48B1-63ED-0E46-D0423C59448A}"/>
              </a:ext>
            </a:extLst>
          </p:cNvPr>
          <p:cNvSpPr/>
          <p:nvPr/>
        </p:nvSpPr>
        <p:spPr>
          <a:xfrm>
            <a:off x="2873010" y="4594851"/>
            <a:ext cx="975739" cy="236654"/>
          </a:xfrm>
          <a:prstGeom prst="rect">
            <a:avLst/>
          </a:prstGeom>
          <a:solidFill>
            <a:schemeClr val="accent1">
              <a:alpha val="42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77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2" name="Trapezoid 52">
            <a:extLst>
              <a:ext uri="{FF2B5EF4-FFF2-40B4-BE49-F238E27FC236}">
                <a16:creationId xmlns:a16="http://schemas.microsoft.com/office/drawing/2014/main" id="{14F64BF5-3123-49CF-284A-E09AA479E7A7}"/>
              </a:ext>
            </a:extLst>
          </p:cNvPr>
          <p:cNvSpPr/>
          <p:nvPr/>
        </p:nvSpPr>
        <p:spPr>
          <a:xfrm rot="10800000">
            <a:off x="2840057" y="5089086"/>
            <a:ext cx="1053159" cy="2130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6039" y="0"/>
                </a:lnTo>
                <a:lnTo>
                  <a:pt x="15561" y="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77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23" name="Group">
            <a:extLst>
              <a:ext uri="{FF2B5EF4-FFF2-40B4-BE49-F238E27FC236}">
                <a16:creationId xmlns:a16="http://schemas.microsoft.com/office/drawing/2014/main" id="{623A461B-B8BB-5500-C6AA-DC91604647BC}"/>
              </a:ext>
            </a:extLst>
          </p:cNvPr>
          <p:cNvGrpSpPr/>
          <p:nvPr/>
        </p:nvGrpSpPr>
        <p:grpSpPr>
          <a:xfrm>
            <a:off x="2995379" y="5317769"/>
            <a:ext cx="742514" cy="181603"/>
            <a:chOff x="0" y="0"/>
            <a:chExt cx="1538145" cy="388318"/>
          </a:xfrm>
        </p:grpSpPr>
        <p:sp>
          <p:nvSpPr>
            <p:cNvPr id="124" name="Rounded Rectangle 53">
              <a:extLst>
                <a:ext uri="{FF2B5EF4-FFF2-40B4-BE49-F238E27FC236}">
                  <a16:creationId xmlns:a16="http://schemas.microsoft.com/office/drawing/2014/main" id="{C1D8447D-8F3A-6EEA-40BB-5B32F128B83C}"/>
                </a:ext>
              </a:extLst>
            </p:cNvPr>
            <p:cNvSpPr/>
            <p:nvPr/>
          </p:nvSpPr>
          <p:spPr>
            <a:xfrm>
              <a:off x="0" y="0"/>
              <a:ext cx="1538146" cy="388319"/>
            </a:xfrm>
            <a:prstGeom prst="roundRect">
              <a:avLst>
                <a:gd name="adj" fmla="val 16667"/>
              </a:avLst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5" name="Oval 54">
              <a:extLst>
                <a:ext uri="{FF2B5EF4-FFF2-40B4-BE49-F238E27FC236}">
                  <a16:creationId xmlns:a16="http://schemas.microsoft.com/office/drawing/2014/main" id="{7506A554-0348-9F19-7EF3-9BB0FACCE348}"/>
                </a:ext>
              </a:extLst>
            </p:cNvPr>
            <p:cNvSpPr/>
            <p:nvPr/>
          </p:nvSpPr>
          <p:spPr>
            <a:xfrm>
              <a:off x="94575" y="74927"/>
              <a:ext cx="224273" cy="231933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6" name="Oval 55">
              <a:extLst>
                <a:ext uri="{FF2B5EF4-FFF2-40B4-BE49-F238E27FC236}">
                  <a16:creationId xmlns:a16="http://schemas.microsoft.com/office/drawing/2014/main" id="{F5160426-179B-67CD-2B5C-FE0EAC9531A4}"/>
                </a:ext>
              </a:extLst>
            </p:cNvPr>
            <p:cNvSpPr/>
            <p:nvPr/>
          </p:nvSpPr>
          <p:spPr>
            <a:xfrm>
              <a:off x="455289" y="74926"/>
              <a:ext cx="224273" cy="231933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7" name="Oval 56">
              <a:extLst>
                <a:ext uri="{FF2B5EF4-FFF2-40B4-BE49-F238E27FC236}">
                  <a16:creationId xmlns:a16="http://schemas.microsoft.com/office/drawing/2014/main" id="{EADEF62A-115C-547A-35E2-322BDD603067}"/>
                </a:ext>
              </a:extLst>
            </p:cNvPr>
            <p:cNvSpPr/>
            <p:nvPr/>
          </p:nvSpPr>
          <p:spPr>
            <a:xfrm>
              <a:off x="816003" y="74926"/>
              <a:ext cx="224273" cy="231933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8" name="Oval 57">
              <a:extLst>
                <a:ext uri="{FF2B5EF4-FFF2-40B4-BE49-F238E27FC236}">
                  <a16:creationId xmlns:a16="http://schemas.microsoft.com/office/drawing/2014/main" id="{EC2D3504-13A6-7DEE-237F-60964DD8905F}"/>
                </a:ext>
              </a:extLst>
            </p:cNvPr>
            <p:cNvSpPr/>
            <p:nvPr/>
          </p:nvSpPr>
          <p:spPr>
            <a:xfrm>
              <a:off x="1176717" y="74925"/>
              <a:ext cx="224273" cy="231933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29" name="Group">
            <a:extLst>
              <a:ext uri="{FF2B5EF4-FFF2-40B4-BE49-F238E27FC236}">
                <a16:creationId xmlns:a16="http://schemas.microsoft.com/office/drawing/2014/main" id="{7BE27E93-B30E-B058-985C-A2A5173E49E8}"/>
              </a:ext>
            </a:extLst>
          </p:cNvPr>
          <p:cNvGrpSpPr/>
          <p:nvPr/>
        </p:nvGrpSpPr>
        <p:grpSpPr>
          <a:xfrm>
            <a:off x="2873010" y="4855480"/>
            <a:ext cx="975739" cy="202151"/>
            <a:chOff x="0" y="0"/>
            <a:chExt cx="2021281" cy="432256"/>
          </a:xfrm>
        </p:grpSpPr>
        <p:sp>
          <p:nvSpPr>
            <p:cNvPr id="130" name="Rounded Rectangle 44">
              <a:extLst>
                <a:ext uri="{FF2B5EF4-FFF2-40B4-BE49-F238E27FC236}">
                  <a16:creationId xmlns:a16="http://schemas.microsoft.com/office/drawing/2014/main" id="{5DE20F35-C4B8-ABB1-5A93-6221A6629060}"/>
                </a:ext>
              </a:extLst>
            </p:cNvPr>
            <p:cNvSpPr/>
            <p:nvPr/>
          </p:nvSpPr>
          <p:spPr>
            <a:xfrm>
              <a:off x="0" y="0"/>
              <a:ext cx="2021282" cy="432257"/>
            </a:xfrm>
            <a:prstGeom prst="roundRect">
              <a:avLst>
                <a:gd name="adj" fmla="val 16667"/>
              </a:avLst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1" name="Oval 89">
              <a:extLst>
                <a:ext uri="{FF2B5EF4-FFF2-40B4-BE49-F238E27FC236}">
                  <a16:creationId xmlns:a16="http://schemas.microsoft.com/office/drawing/2014/main" id="{CF336C5C-F863-0D66-A5EC-BEAF8889072A}"/>
                </a:ext>
              </a:extLst>
            </p:cNvPr>
            <p:cNvSpPr/>
            <p:nvPr/>
          </p:nvSpPr>
          <p:spPr>
            <a:xfrm>
              <a:off x="255282" y="94034"/>
              <a:ext cx="249650" cy="258176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Oval 90">
              <a:extLst>
                <a:ext uri="{FF2B5EF4-FFF2-40B4-BE49-F238E27FC236}">
                  <a16:creationId xmlns:a16="http://schemas.microsoft.com/office/drawing/2014/main" id="{A3530315-1C21-4843-CB81-93887B002C23}"/>
                </a:ext>
              </a:extLst>
            </p:cNvPr>
            <p:cNvSpPr/>
            <p:nvPr/>
          </p:nvSpPr>
          <p:spPr>
            <a:xfrm>
              <a:off x="600489" y="94034"/>
              <a:ext cx="249649" cy="258176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3" name="Oval 91">
              <a:extLst>
                <a:ext uri="{FF2B5EF4-FFF2-40B4-BE49-F238E27FC236}">
                  <a16:creationId xmlns:a16="http://schemas.microsoft.com/office/drawing/2014/main" id="{6A409F76-3481-3271-9A1E-9839CE954F23}"/>
                </a:ext>
              </a:extLst>
            </p:cNvPr>
            <p:cNvSpPr/>
            <p:nvPr/>
          </p:nvSpPr>
          <p:spPr>
            <a:xfrm>
              <a:off x="945695" y="94034"/>
              <a:ext cx="249650" cy="258176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4" name="Oval 92">
              <a:extLst>
                <a:ext uri="{FF2B5EF4-FFF2-40B4-BE49-F238E27FC236}">
                  <a16:creationId xmlns:a16="http://schemas.microsoft.com/office/drawing/2014/main" id="{FF3F8BA8-E205-7F95-7C27-9D60EAD26317}"/>
                </a:ext>
              </a:extLst>
            </p:cNvPr>
            <p:cNvSpPr/>
            <p:nvPr/>
          </p:nvSpPr>
          <p:spPr>
            <a:xfrm>
              <a:off x="1290902" y="87963"/>
              <a:ext cx="249650" cy="258176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5" name="Oval 93">
              <a:extLst>
                <a:ext uri="{FF2B5EF4-FFF2-40B4-BE49-F238E27FC236}">
                  <a16:creationId xmlns:a16="http://schemas.microsoft.com/office/drawing/2014/main" id="{207D84FC-0747-00C1-1417-FE177606753B}"/>
                </a:ext>
              </a:extLst>
            </p:cNvPr>
            <p:cNvSpPr/>
            <p:nvPr/>
          </p:nvSpPr>
          <p:spPr>
            <a:xfrm>
              <a:off x="1636109" y="100177"/>
              <a:ext cx="249649" cy="258176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36" name="Group">
            <a:extLst>
              <a:ext uri="{FF2B5EF4-FFF2-40B4-BE49-F238E27FC236}">
                <a16:creationId xmlns:a16="http://schemas.microsoft.com/office/drawing/2014/main" id="{1316C520-BED8-2DFC-8A84-EB4E23DCDAD0}"/>
              </a:ext>
            </a:extLst>
          </p:cNvPr>
          <p:cNvGrpSpPr/>
          <p:nvPr/>
        </p:nvGrpSpPr>
        <p:grpSpPr>
          <a:xfrm>
            <a:off x="2873010" y="4369514"/>
            <a:ext cx="975739" cy="202151"/>
            <a:chOff x="0" y="0"/>
            <a:chExt cx="2021281" cy="432256"/>
          </a:xfrm>
        </p:grpSpPr>
        <p:sp>
          <p:nvSpPr>
            <p:cNvPr id="137" name="Rounded Rectangle 44">
              <a:extLst>
                <a:ext uri="{FF2B5EF4-FFF2-40B4-BE49-F238E27FC236}">
                  <a16:creationId xmlns:a16="http://schemas.microsoft.com/office/drawing/2014/main" id="{98DAE365-7568-3A5B-89FB-455EEAE4B10A}"/>
                </a:ext>
              </a:extLst>
            </p:cNvPr>
            <p:cNvSpPr/>
            <p:nvPr/>
          </p:nvSpPr>
          <p:spPr>
            <a:xfrm>
              <a:off x="0" y="0"/>
              <a:ext cx="2021282" cy="432257"/>
            </a:xfrm>
            <a:prstGeom prst="roundRect">
              <a:avLst>
                <a:gd name="adj" fmla="val 16667"/>
              </a:avLst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8" name="Oval 89">
              <a:extLst>
                <a:ext uri="{FF2B5EF4-FFF2-40B4-BE49-F238E27FC236}">
                  <a16:creationId xmlns:a16="http://schemas.microsoft.com/office/drawing/2014/main" id="{6C994229-3A7B-5637-D424-3E5417B88EA1}"/>
                </a:ext>
              </a:extLst>
            </p:cNvPr>
            <p:cNvSpPr/>
            <p:nvPr/>
          </p:nvSpPr>
          <p:spPr>
            <a:xfrm>
              <a:off x="255282" y="94034"/>
              <a:ext cx="249650" cy="258176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9" name="Oval 90">
              <a:extLst>
                <a:ext uri="{FF2B5EF4-FFF2-40B4-BE49-F238E27FC236}">
                  <a16:creationId xmlns:a16="http://schemas.microsoft.com/office/drawing/2014/main" id="{3FE71AEF-B7E8-E849-A6E5-9B08282D6479}"/>
                </a:ext>
              </a:extLst>
            </p:cNvPr>
            <p:cNvSpPr/>
            <p:nvPr/>
          </p:nvSpPr>
          <p:spPr>
            <a:xfrm>
              <a:off x="600489" y="94034"/>
              <a:ext cx="249649" cy="258176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0" name="Oval 91">
              <a:extLst>
                <a:ext uri="{FF2B5EF4-FFF2-40B4-BE49-F238E27FC236}">
                  <a16:creationId xmlns:a16="http://schemas.microsoft.com/office/drawing/2014/main" id="{1AED3679-0613-436E-DA36-D2924CEFED2D}"/>
                </a:ext>
              </a:extLst>
            </p:cNvPr>
            <p:cNvSpPr/>
            <p:nvPr/>
          </p:nvSpPr>
          <p:spPr>
            <a:xfrm>
              <a:off x="945695" y="94034"/>
              <a:ext cx="249650" cy="258176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1" name="Oval 92">
              <a:extLst>
                <a:ext uri="{FF2B5EF4-FFF2-40B4-BE49-F238E27FC236}">
                  <a16:creationId xmlns:a16="http://schemas.microsoft.com/office/drawing/2014/main" id="{FD48B76B-404E-8198-52AF-1BF621E9C4EE}"/>
                </a:ext>
              </a:extLst>
            </p:cNvPr>
            <p:cNvSpPr/>
            <p:nvPr/>
          </p:nvSpPr>
          <p:spPr>
            <a:xfrm>
              <a:off x="1290902" y="87963"/>
              <a:ext cx="249650" cy="258176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2" name="Oval 93">
              <a:extLst>
                <a:ext uri="{FF2B5EF4-FFF2-40B4-BE49-F238E27FC236}">
                  <a16:creationId xmlns:a16="http://schemas.microsoft.com/office/drawing/2014/main" id="{2F830EBB-8766-C58E-70EF-EEA94D4CA909}"/>
                </a:ext>
              </a:extLst>
            </p:cNvPr>
            <p:cNvSpPr/>
            <p:nvPr/>
          </p:nvSpPr>
          <p:spPr>
            <a:xfrm>
              <a:off x="1636109" y="100177"/>
              <a:ext cx="249649" cy="258176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C687EA5B-656A-4F34-8310-D3DFEBA2A4FA}"/>
              </a:ext>
            </a:extLst>
          </p:cNvPr>
          <p:cNvSpPr txBox="1"/>
          <p:nvPr/>
        </p:nvSpPr>
        <p:spPr>
          <a:xfrm>
            <a:off x="2521878" y="5876709"/>
            <a:ext cx="1678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Regularization</a:t>
            </a:r>
            <a:endParaRPr lang="en-US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D77ED357-68C3-E822-D8D6-587140BEC838}"/>
                  </a:ext>
                </a:extLst>
              </p:cNvPr>
              <p:cNvSpPr txBox="1"/>
              <p:nvPr/>
            </p:nvSpPr>
            <p:spPr>
              <a:xfrm>
                <a:off x="3035188" y="5534412"/>
                <a:ext cx="625803" cy="3808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800" b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1800" b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D77ED357-68C3-E822-D8D6-587140BEC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188" y="5534412"/>
                <a:ext cx="625803" cy="3808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F76D3C65-BBF2-1AC8-A7DC-AC678299EF34}"/>
                  </a:ext>
                </a:extLst>
              </p:cNvPr>
              <p:cNvSpPr txBox="1"/>
              <p:nvPr/>
            </p:nvSpPr>
            <p:spPr>
              <a:xfrm>
                <a:off x="2614741" y="3914508"/>
                <a:ext cx="1549100" cy="3929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1800" b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1800" b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1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p>
                          <m:r>
                            <a:rPr lang="en-US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F76D3C65-BBF2-1AC8-A7DC-AC678299E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4741" y="3914508"/>
                <a:ext cx="1549100" cy="392993"/>
              </a:xfrm>
              <a:prstGeom prst="rect">
                <a:avLst/>
              </a:prstGeom>
              <a:blipFill>
                <a:blip r:embed="rId11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7694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D793C-4F92-4145-A8AF-021D341DA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2716"/>
            <a:ext cx="11665819" cy="1325563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Our Efforts on Achieving Both CF and KT via </a:t>
            </a:r>
            <a:r>
              <a:rPr lang="en-US" altLang="zh-CN" sz="4000" b="1" dirty="0">
                <a:solidFill>
                  <a:srgbClr val="C00000"/>
                </a:solidFill>
              </a:rPr>
              <a:t>Detection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28796-1583-620E-4F60-2102D5189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DCAF-42E1-4021-93D7-2579B818BF1B}" type="slidenum">
              <a:rPr lang="en-US" smtClean="0"/>
              <a:t>11</a:t>
            </a:fld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D6121A-7779-1858-0D95-B9F44C2EA564}"/>
              </a:ext>
            </a:extLst>
          </p:cNvPr>
          <p:cNvSpPr txBox="1"/>
          <p:nvPr/>
        </p:nvSpPr>
        <p:spPr>
          <a:xfrm>
            <a:off x="0" y="6476273"/>
            <a:ext cx="113143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/>
              <a:t>Continual learning of a mixed sequence of similar and dissimilar tasks, Ke et al., </a:t>
            </a:r>
            <a:r>
              <a:rPr lang="en-US" sz="1600" i="1" dirty="0" err="1"/>
              <a:t>NeurIPS</a:t>
            </a:r>
            <a:r>
              <a:rPr lang="en-US" sz="1600" i="1" dirty="0"/>
              <a:t> 2020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CA3186F5-AE2F-CADE-96F6-140398190112}"/>
              </a:ext>
            </a:extLst>
          </p:cNvPr>
          <p:cNvSpPr/>
          <p:nvPr/>
        </p:nvSpPr>
        <p:spPr>
          <a:xfrm>
            <a:off x="1195593" y="5669874"/>
            <a:ext cx="1800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Transfer Network</a:t>
            </a:r>
            <a:endParaRPr lang="en-US" b="1" dirty="0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617C58FC-9ED7-A386-9592-C71CB2DB85AD}"/>
              </a:ext>
            </a:extLst>
          </p:cNvPr>
          <p:cNvSpPr/>
          <p:nvPr/>
        </p:nvSpPr>
        <p:spPr>
          <a:xfrm>
            <a:off x="4976092" y="5672590"/>
            <a:ext cx="1989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Reference Network</a:t>
            </a:r>
            <a:endParaRPr lang="en-US" b="1" dirty="0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D6FE83DF-391E-8277-B75E-A2768EA6A8CF}"/>
              </a:ext>
            </a:extLst>
          </p:cNvPr>
          <p:cNvSpPr/>
          <p:nvPr/>
        </p:nvSpPr>
        <p:spPr>
          <a:xfrm>
            <a:off x="4684263" y="1685520"/>
            <a:ext cx="21823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Same size but randomly initialized</a:t>
            </a:r>
          </a:p>
          <a:p>
            <a:r>
              <a:rPr lang="en-US" dirty="0">
                <a:solidFill>
                  <a:srgbClr val="0000FF"/>
                </a:solidFill>
              </a:rPr>
              <a:t>All components are trainable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9108F908-10BE-732D-2A38-D29B1016917B}"/>
              </a:ext>
            </a:extLst>
          </p:cNvPr>
          <p:cNvSpPr/>
          <p:nvPr/>
        </p:nvSpPr>
        <p:spPr>
          <a:xfrm>
            <a:off x="7648115" y="2080167"/>
            <a:ext cx="43501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If </a:t>
            </a:r>
            <a:r>
              <a:rPr lang="en-US" dirty="0">
                <a:solidFill>
                  <a:srgbClr val="0000FF"/>
                </a:solidFill>
              </a:rPr>
              <a:t>Transfer Network &gt; Reference Network:</a:t>
            </a:r>
          </a:p>
          <a:p>
            <a:r>
              <a:rPr lang="en-US" dirty="0">
                <a:solidFill>
                  <a:srgbClr val="0000FF"/>
                </a:solidFill>
              </a:rPr>
              <a:t>Previous task </a:t>
            </a:r>
            <a:r>
              <a:rPr lang="en-US" i="1" dirty="0">
                <a:solidFill>
                  <a:srgbClr val="0000FF"/>
                </a:solidFill>
              </a:rPr>
              <a:t>i contains sharable knowledge that can help t learn a better model, indicating </a:t>
            </a:r>
            <a:r>
              <a:rPr lang="en-US" b="1" i="1" dirty="0">
                <a:solidFill>
                  <a:srgbClr val="0000FF"/>
                </a:solidFill>
              </a:rPr>
              <a:t>positive knowledge transfer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5D80E778-7456-B0EC-5C06-C0412850D73A}"/>
              </a:ext>
            </a:extLst>
          </p:cNvPr>
          <p:cNvSpPr/>
          <p:nvPr/>
        </p:nvSpPr>
        <p:spPr>
          <a:xfrm>
            <a:off x="7356972" y="3697030"/>
            <a:ext cx="46413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We try all previous task </a:t>
            </a:r>
            <a:r>
              <a:rPr lang="en-US" sz="2400" i="1" dirty="0" err="1">
                <a:solidFill>
                  <a:srgbClr val="C00000"/>
                </a:solidFill>
              </a:rPr>
              <a:t>i</a:t>
            </a:r>
            <a:r>
              <a:rPr lang="en-US" sz="2400" i="1" dirty="0">
                <a:solidFill>
                  <a:srgbClr val="C00000"/>
                </a:solidFill>
              </a:rPr>
              <a:t> and see whether it is helpful. Validation set is required.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A19168B-27C5-467C-23D8-8028EB4C2AD7}"/>
              </a:ext>
            </a:extLst>
          </p:cNvPr>
          <p:cNvGrpSpPr/>
          <p:nvPr/>
        </p:nvGrpSpPr>
        <p:grpSpPr>
          <a:xfrm>
            <a:off x="277584" y="3193819"/>
            <a:ext cx="1977841" cy="1727821"/>
            <a:chOff x="1222075" y="7882460"/>
            <a:chExt cx="4618858" cy="3817164"/>
          </a:xfrm>
        </p:grpSpPr>
        <p:sp>
          <p:nvSpPr>
            <p:cNvPr id="5" name="Rectangle 51">
              <a:extLst>
                <a:ext uri="{FF2B5EF4-FFF2-40B4-BE49-F238E27FC236}">
                  <a16:creationId xmlns:a16="http://schemas.microsoft.com/office/drawing/2014/main" id="{1438176B-4AAD-AB0D-0D24-07B858F98AC7}"/>
                </a:ext>
              </a:extLst>
            </p:cNvPr>
            <p:cNvSpPr/>
            <p:nvPr/>
          </p:nvSpPr>
          <p:spPr>
            <a:xfrm>
              <a:off x="1825351" y="9174658"/>
              <a:ext cx="2021282" cy="506034"/>
            </a:xfrm>
            <a:prstGeom prst="rect">
              <a:avLst/>
            </a:prstGeom>
            <a:solidFill>
              <a:schemeClr val="accent1">
                <a:alpha val="42000"/>
              </a:schemeClr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 algn="ctr">
                <a:defRPr sz="7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" name="Trapezoid 52">
              <a:extLst>
                <a:ext uri="{FF2B5EF4-FFF2-40B4-BE49-F238E27FC236}">
                  <a16:creationId xmlns:a16="http://schemas.microsoft.com/office/drawing/2014/main" id="{C684DE25-52E9-B4C3-2DD0-1D95B3E8F644}"/>
                </a:ext>
              </a:extLst>
            </p:cNvPr>
            <p:cNvSpPr/>
            <p:nvPr/>
          </p:nvSpPr>
          <p:spPr>
            <a:xfrm rot="10800000">
              <a:off x="1741362" y="10822313"/>
              <a:ext cx="2181660" cy="4554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039" y="0"/>
                  </a:lnTo>
                  <a:lnTo>
                    <a:pt x="15561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 algn="ctr">
                <a:defRPr sz="77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7" name="Group">
              <a:extLst>
                <a:ext uri="{FF2B5EF4-FFF2-40B4-BE49-F238E27FC236}">
                  <a16:creationId xmlns:a16="http://schemas.microsoft.com/office/drawing/2014/main" id="{52F9B145-E1E2-CEAA-5379-DB4852F64A22}"/>
                </a:ext>
              </a:extLst>
            </p:cNvPr>
            <p:cNvGrpSpPr/>
            <p:nvPr/>
          </p:nvGrpSpPr>
          <p:grpSpPr>
            <a:xfrm>
              <a:off x="2063119" y="11311304"/>
              <a:ext cx="1538147" cy="388320"/>
              <a:chOff x="0" y="0"/>
              <a:chExt cx="1538145" cy="388318"/>
            </a:xfrm>
          </p:grpSpPr>
          <p:sp>
            <p:nvSpPr>
              <p:cNvPr id="49" name="Rounded Rectangle 53">
                <a:extLst>
                  <a:ext uri="{FF2B5EF4-FFF2-40B4-BE49-F238E27FC236}">
                    <a16:creationId xmlns:a16="http://schemas.microsoft.com/office/drawing/2014/main" id="{A0F3B1DD-9469-F106-4572-41313B7E35C2}"/>
                  </a:ext>
                </a:extLst>
              </p:cNvPr>
              <p:cNvSpPr/>
              <p:nvPr/>
            </p:nvSpPr>
            <p:spPr>
              <a:xfrm>
                <a:off x="0" y="0"/>
                <a:ext cx="1538146" cy="388319"/>
              </a:xfrm>
              <a:prstGeom prst="roundRect">
                <a:avLst>
                  <a:gd name="adj" fmla="val 16667"/>
                </a:avLst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0" name="Oval 54">
                <a:extLst>
                  <a:ext uri="{FF2B5EF4-FFF2-40B4-BE49-F238E27FC236}">
                    <a16:creationId xmlns:a16="http://schemas.microsoft.com/office/drawing/2014/main" id="{DD2858AE-FF56-70B3-DC05-A7FB99C417C3}"/>
                  </a:ext>
                </a:extLst>
              </p:cNvPr>
              <p:cNvSpPr/>
              <p:nvPr/>
            </p:nvSpPr>
            <p:spPr>
              <a:xfrm>
                <a:off x="94575" y="74927"/>
                <a:ext cx="224273" cy="231933"/>
              </a:xfrm>
              <a:prstGeom prst="ellips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1" name="Oval 55">
                <a:extLst>
                  <a:ext uri="{FF2B5EF4-FFF2-40B4-BE49-F238E27FC236}">
                    <a16:creationId xmlns:a16="http://schemas.microsoft.com/office/drawing/2014/main" id="{B5193F12-C8C4-EEAF-AE98-8B92CFF5796D}"/>
                  </a:ext>
                </a:extLst>
              </p:cNvPr>
              <p:cNvSpPr/>
              <p:nvPr/>
            </p:nvSpPr>
            <p:spPr>
              <a:xfrm>
                <a:off x="455289" y="74926"/>
                <a:ext cx="224273" cy="231933"/>
              </a:xfrm>
              <a:prstGeom prst="ellips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2" name="Oval 56">
                <a:extLst>
                  <a:ext uri="{FF2B5EF4-FFF2-40B4-BE49-F238E27FC236}">
                    <a16:creationId xmlns:a16="http://schemas.microsoft.com/office/drawing/2014/main" id="{586EF29A-FDB8-63D4-626D-D519CE9B5E8F}"/>
                  </a:ext>
                </a:extLst>
              </p:cNvPr>
              <p:cNvSpPr/>
              <p:nvPr/>
            </p:nvSpPr>
            <p:spPr>
              <a:xfrm>
                <a:off x="816003" y="74926"/>
                <a:ext cx="224273" cy="231933"/>
              </a:xfrm>
              <a:prstGeom prst="ellips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3" name="Oval 57">
                <a:extLst>
                  <a:ext uri="{FF2B5EF4-FFF2-40B4-BE49-F238E27FC236}">
                    <a16:creationId xmlns:a16="http://schemas.microsoft.com/office/drawing/2014/main" id="{F697D993-03BB-6CC7-5FA7-6A324AE9E8F5}"/>
                  </a:ext>
                </a:extLst>
              </p:cNvPr>
              <p:cNvSpPr/>
              <p:nvPr/>
            </p:nvSpPr>
            <p:spPr>
              <a:xfrm>
                <a:off x="1176717" y="74925"/>
                <a:ext cx="224273" cy="231933"/>
              </a:xfrm>
              <a:prstGeom prst="ellips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8" name="Group">
              <a:extLst>
                <a:ext uri="{FF2B5EF4-FFF2-40B4-BE49-F238E27FC236}">
                  <a16:creationId xmlns:a16="http://schemas.microsoft.com/office/drawing/2014/main" id="{E203CC3C-5337-35AA-0FAE-03CF80E85679}"/>
                </a:ext>
              </a:extLst>
            </p:cNvPr>
            <p:cNvGrpSpPr/>
            <p:nvPr/>
          </p:nvGrpSpPr>
          <p:grpSpPr>
            <a:xfrm>
              <a:off x="1367881" y="10052352"/>
              <a:ext cx="357472" cy="388319"/>
              <a:chOff x="0" y="0"/>
              <a:chExt cx="357471" cy="388318"/>
            </a:xfrm>
          </p:grpSpPr>
          <p:sp>
            <p:nvSpPr>
              <p:cNvPr id="46" name="Google Shape;646;p29">
                <a:extLst>
                  <a:ext uri="{FF2B5EF4-FFF2-40B4-BE49-F238E27FC236}">
                    <a16:creationId xmlns:a16="http://schemas.microsoft.com/office/drawing/2014/main" id="{6A84CB02-7A7B-85A2-FD54-53039510C618}"/>
                  </a:ext>
                </a:extLst>
              </p:cNvPr>
              <p:cNvSpPr/>
              <p:nvPr/>
            </p:nvSpPr>
            <p:spPr>
              <a:xfrm rot="10800000" flipH="1">
                <a:off x="0" y="0"/>
                <a:ext cx="357471" cy="388319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72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7" name="Google Shape;647;p29">
                <a:extLst>
                  <a:ext uri="{FF2B5EF4-FFF2-40B4-BE49-F238E27FC236}">
                    <a16:creationId xmlns:a16="http://schemas.microsoft.com/office/drawing/2014/main" id="{FA15F90D-98C3-54A0-8F23-CBE9574A2F2A}"/>
                  </a:ext>
                </a:extLst>
              </p:cNvPr>
              <p:cNvSpPr/>
              <p:nvPr/>
            </p:nvSpPr>
            <p:spPr>
              <a:xfrm>
                <a:off x="52350" y="56867"/>
                <a:ext cx="252771" cy="274584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8" name="Google Shape;648;p29">
                <a:extLst>
                  <a:ext uri="{FF2B5EF4-FFF2-40B4-BE49-F238E27FC236}">
                    <a16:creationId xmlns:a16="http://schemas.microsoft.com/office/drawing/2014/main" id="{8F0AD0FD-19CA-E186-80A4-624261D02961}"/>
                  </a:ext>
                </a:extLst>
              </p:cNvPr>
              <p:cNvSpPr/>
              <p:nvPr/>
            </p:nvSpPr>
            <p:spPr>
              <a:xfrm flipV="1">
                <a:off x="52350" y="56867"/>
                <a:ext cx="252771" cy="274584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9" name="Group">
              <a:extLst>
                <a:ext uri="{FF2B5EF4-FFF2-40B4-BE49-F238E27FC236}">
                  <a16:creationId xmlns:a16="http://schemas.microsoft.com/office/drawing/2014/main" id="{6D31D2C3-DE09-F91F-4DB3-31A6E95065F4}"/>
                </a:ext>
              </a:extLst>
            </p:cNvPr>
            <p:cNvGrpSpPr/>
            <p:nvPr/>
          </p:nvGrpSpPr>
          <p:grpSpPr>
            <a:xfrm>
              <a:off x="1812499" y="9732299"/>
              <a:ext cx="2021283" cy="432258"/>
              <a:chOff x="0" y="0"/>
              <a:chExt cx="2021281" cy="432256"/>
            </a:xfrm>
          </p:grpSpPr>
          <p:sp>
            <p:nvSpPr>
              <p:cNvPr id="40" name="Rounded Rectangle 44">
                <a:extLst>
                  <a:ext uri="{FF2B5EF4-FFF2-40B4-BE49-F238E27FC236}">
                    <a16:creationId xmlns:a16="http://schemas.microsoft.com/office/drawing/2014/main" id="{7EBDD49F-D12B-6734-4513-87D0F34974EB}"/>
                  </a:ext>
                </a:extLst>
              </p:cNvPr>
              <p:cNvSpPr/>
              <p:nvPr/>
            </p:nvSpPr>
            <p:spPr>
              <a:xfrm>
                <a:off x="0" y="0"/>
                <a:ext cx="2021282" cy="432257"/>
              </a:xfrm>
              <a:prstGeom prst="roundRect">
                <a:avLst>
                  <a:gd name="adj" fmla="val 16667"/>
                </a:avLst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1" name="Oval 89">
                <a:extLst>
                  <a:ext uri="{FF2B5EF4-FFF2-40B4-BE49-F238E27FC236}">
                    <a16:creationId xmlns:a16="http://schemas.microsoft.com/office/drawing/2014/main" id="{815E9461-DAA8-AA54-05B4-071425A6D3D1}"/>
                  </a:ext>
                </a:extLst>
              </p:cNvPr>
              <p:cNvSpPr/>
              <p:nvPr/>
            </p:nvSpPr>
            <p:spPr>
              <a:xfrm>
                <a:off x="255282" y="94034"/>
                <a:ext cx="249650" cy="258176"/>
              </a:xfrm>
              <a:prstGeom prst="ellips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2" name="Oval 90">
                <a:extLst>
                  <a:ext uri="{FF2B5EF4-FFF2-40B4-BE49-F238E27FC236}">
                    <a16:creationId xmlns:a16="http://schemas.microsoft.com/office/drawing/2014/main" id="{1CBEFDAA-93CC-4C65-3F90-0F9303C36ABF}"/>
                  </a:ext>
                </a:extLst>
              </p:cNvPr>
              <p:cNvSpPr/>
              <p:nvPr/>
            </p:nvSpPr>
            <p:spPr>
              <a:xfrm>
                <a:off x="600489" y="94034"/>
                <a:ext cx="249649" cy="258176"/>
              </a:xfrm>
              <a:prstGeom prst="ellipse">
                <a:avLst/>
              </a:prstGeom>
              <a:solidFill>
                <a:schemeClr val="accent6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3" name="Oval 91">
                <a:extLst>
                  <a:ext uri="{FF2B5EF4-FFF2-40B4-BE49-F238E27FC236}">
                    <a16:creationId xmlns:a16="http://schemas.microsoft.com/office/drawing/2014/main" id="{F29427E8-BF49-65DA-9F4C-A1EDB8ED4396}"/>
                  </a:ext>
                </a:extLst>
              </p:cNvPr>
              <p:cNvSpPr/>
              <p:nvPr/>
            </p:nvSpPr>
            <p:spPr>
              <a:xfrm>
                <a:off x="945695" y="94034"/>
                <a:ext cx="249650" cy="258176"/>
              </a:xfrm>
              <a:prstGeom prst="ellips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4" name="Oval 92">
                <a:extLst>
                  <a:ext uri="{FF2B5EF4-FFF2-40B4-BE49-F238E27FC236}">
                    <a16:creationId xmlns:a16="http://schemas.microsoft.com/office/drawing/2014/main" id="{3CF55A86-2736-7B84-3A0D-BA3746AE4173}"/>
                  </a:ext>
                </a:extLst>
              </p:cNvPr>
              <p:cNvSpPr/>
              <p:nvPr/>
            </p:nvSpPr>
            <p:spPr>
              <a:xfrm>
                <a:off x="1290902" y="87963"/>
                <a:ext cx="249650" cy="258176"/>
              </a:xfrm>
              <a:prstGeom prst="ellips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5" name="Oval 93">
                <a:extLst>
                  <a:ext uri="{FF2B5EF4-FFF2-40B4-BE49-F238E27FC236}">
                    <a16:creationId xmlns:a16="http://schemas.microsoft.com/office/drawing/2014/main" id="{0CB01355-7E26-0630-9F94-316307816E1D}"/>
                  </a:ext>
                </a:extLst>
              </p:cNvPr>
              <p:cNvSpPr/>
              <p:nvPr/>
            </p:nvSpPr>
            <p:spPr>
              <a:xfrm>
                <a:off x="1636109" y="100177"/>
                <a:ext cx="249649" cy="258176"/>
              </a:xfrm>
              <a:prstGeom prst="ellips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10" name="Curved Connector 100">
              <a:extLst>
                <a:ext uri="{FF2B5EF4-FFF2-40B4-BE49-F238E27FC236}">
                  <a16:creationId xmlns:a16="http://schemas.microsoft.com/office/drawing/2014/main" id="{D3DDD886-5071-0E65-4DFA-18E1FBCA2EFF}"/>
                </a:ext>
              </a:extLst>
            </p:cNvPr>
            <p:cNvSpPr/>
            <p:nvPr/>
          </p:nvSpPr>
          <p:spPr>
            <a:xfrm>
              <a:off x="3878535" y="8448274"/>
              <a:ext cx="1947542" cy="23067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6900" y="9602"/>
                    <a:pt x="9700" y="2402"/>
                    <a:pt x="0" y="0"/>
                  </a:cubicBezTo>
                </a:path>
              </a:pathLst>
            </a:custGeom>
            <a:ln w="12700">
              <a:solidFill>
                <a:srgbClr val="000000"/>
              </a:solidFill>
              <a:miter/>
              <a:tailEnd type="triangle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Curved Connector 104">
              <a:extLst>
                <a:ext uri="{FF2B5EF4-FFF2-40B4-BE49-F238E27FC236}">
                  <a16:creationId xmlns:a16="http://schemas.microsoft.com/office/drawing/2014/main" id="{7210F3E0-A9CC-C5DD-3ADF-1FF892B7C10C}"/>
                </a:ext>
              </a:extLst>
            </p:cNvPr>
            <p:cNvSpPr/>
            <p:nvPr/>
          </p:nvSpPr>
          <p:spPr>
            <a:xfrm>
              <a:off x="3819648" y="9949484"/>
              <a:ext cx="1419209" cy="83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8" extrusionOk="0">
                  <a:moveTo>
                    <a:pt x="21600" y="21278"/>
                  </a:moveTo>
                  <a:cubicBezTo>
                    <a:pt x="13148" y="6767"/>
                    <a:pt x="5948" y="-322"/>
                    <a:pt x="0" y="11"/>
                  </a:cubicBezTo>
                </a:path>
              </a:pathLst>
            </a:custGeom>
            <a:ln w="12700">
              <a:solidFill>
                <a:srgbClr val="000000"/>
              </a:solidFill>
              <a:miter/>
              <a:tailEnd type="triangle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Rectangle 312">
              <a:extLst>
                <a:ext uri="{FF2B5EF4-FFF2-40B4-BE49-F238E27FC236}">
                  <a16:creationId xmlns:a16="http://schemas.microsoft.com/office/drawing/2014/main" id="{98D7BFEC-20E5-62AC-1792-3325C1B751F5}"/>
                </a:ext>
              </a:extLst>
            </p:cNvPr>
            <p:cNvSpPr/>
            <p:nvPr/>
          </p:nvSpPr>
          <p:spPr>
            <a:xfrm>
              <a:off x="1222075" y="7882460"/>
              <a:ext cx="3746690" cy="3288343"/>
            </a:xfrm>
            <a:prstGeom prst="rect">
              <a:avLst/>
            </a:prstGeom>
            <a:ln w="19050">
              <a:solidFill>
                <a:srgbClr val="000000"/>
              </a:solidFill>
              <a:prstDash val="sysDash"/>
              <a:miter/>
            </a:ln>
          </p:spPr>
          <p:txBody>
            <a:bodyPr lIns="45719" rIns="45719" anchor="ctr"/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" name="t">
              <a:extLst>
                <a:ext uri="{FF2B5EF4-FFF2-40B4-BE49-F238E27FC236}">
                  <a16:creationId xmlns:a16="http://schemas.microsoft.com/office/drawing/2014/main" id="{E9F80B66-77B5-3515-12A3-BF5C405EA96E}"/>
                </a:ext>
              </a:extLst>
            </p:cNvPr>
            <p:cNvSpPr/>
            <p:nvPr/>
          </p:nvSpPr>
          <p:spPr>
            <a:xfrm>
              <a:off x="5238857" y="10507582"/>
              <a:ext cx="602076" cy="56792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45719" rIns="45719" anchor="ctr"/>
            <a:lstStyle>
              <a:lvl1pPr algn="ctr"/>
            </a:lstStyle>
            <a:p>
              <a:r>
                <a:rPr lang="en-US" dirty="0"/>
                <a:t>1</a:t>
              </a:r>
              <a:endParaRPr sz="1600" dirty="0"/>
            </a:p>
          </p:txBody>
        </p:sp>
        <p:grpSp>
          <p:nvGrpSpPr>
            <p:cNvPr id="14" name="Group">
              <a:extLst>
                <a:ext uri="{FF2B5EF4-FFF2-40B4-BE49-F238E27FC236}">
                  <a16:creationId xmlns:a16="http://schemas.microsoft.com/office/drawing/2014/main" id="{5A8DE87C-057C-D09A-3E55-AB2AB7A220BE}"/>
                </a:ext>
              </a:extLst>
            </p:cNvPr>
            <p:cNvGrpSpPr/>
            <p:nvPr/>
          </p:nvGrpSpPr>
          <p:grpSpPr>
            <a:xfrm>
              <a:off x="1809626" y="10322798"/>
              <a:ext cx="2021283" cy="432258"/>
              <a:chOff x="0" y="0"/>
              <a:chExt cx="2021281" cy="432256"/>
            </a:xfrm>
          </p:grpSpPr>
          <p:sp>
            <p:nvSpPr>
              <p:cNvPr id="34" name="Rounded Rectangle 44">
                <a:extLst>
                  <a:ext uri="{FF2B5EF4-FFF2-40B4-BE49-F238E27FC236}">
                    <a16:creationId xmlns:a16="http://schemas.microsoft.com/office/drawing/2014/main" id="{DB025DA9-75D4-D33B-8B04-12C0A88680E3}"/>
                  </a:ext>
                </a:extLst>
              </p:cNvPr>
              <p:cNvSpPr/>
              <p:nvPr/>
            </p:nvSpPr>
            <p:spPr>
              <a:xfrm>
                <a:off x="0" y="0"/>
                <a:ext cx="2021282" cy="432257"/>
              </a:xfrm>
              <a:prstGeom prst="roundRect">
                <a:avLst>
                  <a:gd name="adj" fmla="val 16667"/>
                </a:avLst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5" name="Oval 89">
                <a:extLst>
                  <a:ext uri="{FF2B5EF4-FFF2-40B4-BE49-F238E27FC236}">
                    <a16:creationId xmlns:a16="http://schemas.microsoft.com/office/drawing/2014/main" id="{CC49285B-C053-2302-89BA-890E1B51647E}"/>
                  </a:ext>
                </a:extLst>
              </p:cNvPr>
              <p:cNvSpPr/>
              <p:nvPr/>
            </p:nvSpPr>
            <p:spPr>
              <a:xfrm>
                <a:off x="255282" y="94034"/>
                <a:ext cx="249650" cy="25817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6" name="Oval 90">
                <a:extLst>
                  <a:ext uri="{FF2B5EF4-FFF2-40B4-BE49-F238E27FC236}">
                    <a16:creationId xmlns:a16="http://schemas.microsoft.com/office/drawing/2014/main" id="{69355874-5B9B-E2A1-9EED-4FA5A6467E03}"/>
                  </a:ext>
                </a:extLst>
              </p:cNvPr>
              <p:cNvSpPr/>
              <p:nvPr/>
            </p:nvSpPr>
            <p:spPr>
              <a:xfrm>
                <a:off x="600489" y="94034"/>
                <a:ext cx="249649" cy="25817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7" name="Oval 91">
                <a:extLst>
                  <a:ext uri="{FF2B5EF4-FFF2-40B4-BE49-F238E27FC236}">
                    <a16:creationId xmlns:a16="http://schemas.microsoft.com/office/drawing/2014/main" id="{C53C082D-A043-44B8-E549-FBAFAA00E31D}"/>
                  </a:ext>
                </a:extLst>
              </p:cNvPr>
              <p:cNvSpPr/>
              <p:nvPr/>
            </p:nvSpPr>
            <p:spPr>
              <a:xfrm>
                <a:off x="945695" y="94034"/>
                <a:ext cx="249650" cy="258176"/>
              </a:xfrm>
              <a:prstGeom prst="ellipse">
                <a:avLst/>
              </a:prstGeom>
              <a:solidFill>
                <a:srgbClr val="A6A6A6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8" name="Oval 92">
                <a:extLst>
                  <a:ext uri="{FF2B5EF4-FFF2-40B4-BE49-F238E27FC236}">
                    <a16:creationId xmlns:a16="http://schemas.microsoft.com/office/drawing/2014/main" id="{93F7116E-A335-3CA8-556B-C93CB6EC66BD}"/>
                  </a:ext>
                </a:extLst>
              </p:cNvPr>
              <p:cNvSpPr/>
              <p:nvPr/>
            </p:nvSpPr>
            <p:spPr>
              <a:xfrm>
                <a:off x="1290902" y="87963"/>
                <a:ext cx="249650" cy="258176"/>
              </a:xfrm>
              <a:prstGeom prst="ellipse">
                <a:avLst/>
              </a:prstGeom>
              <a:solidFill>
                <a:srgbClr val="A6A6A6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9" name="Oval 93">
                <a:extLst>
                  <a:ext uri="{FF2B5EF4-FFF2-40B4-BE49-F238E27FC236}">
                    <a16:creationId xmlns:a16="http://schemas.microsoft.com/office/drawing/2014/main" id="{BECB676A-99E9-CF0D-90F4-7D3359D7C876}"/>
                  </a:ext>
                </a:extLst>
              </p:cNvPr>
              <p:cNvSpPr/>
              <p:nvPr/>
            </p:nvSpPr>
            <p:spPr>
              <a:xfrm>
                <a:off x="1636109" y="100177"/>
                <a:ext cx="249649" cy="258176"/>
              </a:xfrm>
              <a:prstGeom prst="ellipse">
                <a:avLst/>
              </a:prstGeom>
              <a:solidFill>
                <a:srgbClr val="A6A6A6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15" name="Group">
              <a:extLst>
                <a:ext uri="{FF2B5EF4-FFF2-40B4-BE49-F238E27FC236}">
                  <a16:creationId xmlns:a16="http://schemas.microsoft.com/office/drawing/2014/main" id="{3EBAC9D3-3D7B-2A62-55E7-2DB9F0976393}"/>
                </a:ext>
              </a:extLst>
            </p:cNvPr>
            <p:cNvGrpSpPr/>
            <p:nvPr/>
          </p:nvGrpSpPr>
          <p:grpSpPr>
            <a:xfrm>
              <a:off x="1828677" y="8131112"/>
              <a:ext cx="2021282" cy="432258"/>
              <a:chOff x="0" y="0"/>
              <a:chExt cx="2021281" cy="432256"/>
            </a:xfrm>
          </p:grpSpPr>
          <p:sp>
            <p:nvSpPr>
              <p:cNvPr id="27" name="Rounded Rectangle 44">
                <a:extLst>
                  <a:ext uri="{FF2B5EF4-FFF2-40B4-BE49-F238E27FC236}">
                    <a16:creationId xmlns:a16="http://schemas.microsoft.com/office/drawing/2014/main" id="{117F89BF-943D-BF2D-004B-DFFFAA1FAD41}"/>
                  </a:ext>
                </a:extLst>
              </p:cNvPr>
              <p:cNvSpPr/>
              <p:nvPr/>
            </p:nvSpPr>
            <p:spPr>
              <a:xfrm>
                <a:off x="0" y="0"/>
                <a:ext cx="2021282" cy="432257"/>
              </a:xfrm>
              <a:prstGeom prst="roundRect">
                <a:avLst>
                  <a:gd name="adj" fmla="val 16667"/>
                </a:avLst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8" name="Oval 89">
                <a:extLst>
                  <a:ext uri="{FF2B5EF4-FFF2-40B4-BE49-F238E27FC236}">
                    <a16:creationId xmlns:a16="http://schemas.microsoft.com/office/drawing/2014/main" id="{D10274D3-3D0A-86B9-700E-313A4B4BC5A3}"/>
                  </a:ext>
                </a:extLst>
              </p:cNvPr>
              <p:cNvSpPr/>
              <p:nvPr/>
            </p:nvSpPr>
            <p:spPr>
              <a:xfrm>
                <a:off x="255282" y="94034"/>
                <a:ext cx="249650" cy="258176"/>
              </a:xfrm>
              <a:prstGeom prst="ellips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" name="Oval 90">
                <a:extLst>
                  <a:ext uri="{FF2B5EF4-FFF2-40B4-BE49-F238E27FC236}">
                    <a16:creationId xmlns:a16="http://schemas.microsoft.com/office/drawing/2014/main" id="{8C424107-5153-E1B3-A07A-668EEBC2490E}"/>
                  </a:ext>
                </a:extLst>
              </p:cNvPr>
              <p:cNvSpPr/>
              <p:nvPr/>
            </p:nvSpPr>
            <p:spPr>
              <a:xfrm>
                <a:off x="600489" y="94034"/>
                <a:ext cx="249649" cy="258176"/>
              </a:xfrm>
              <a:prstGeom prst="ellips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1" name="Oval 91">
                <a:extLst>
                  <a:ext uri="{FF2B5EF4-FFF2-40B4-BE49-F238E27FC236}">
                    <a16:creationId xmlns:a16="http://schemas.microsoft.com/office/drawing/2014/main" id="{35A0F76C-1AD5-229C-4F78-2F3C4D9C739C}"/>
                  </a:ext>
                </a:extLst>
              </p:cNvPr>
              <p:cNvSpPr/>
              <p:nvPr/>
            </p:nvSpPr>
            <p:spPr>
              <a:xfrm>
                <a:off x="945695" y="94034"/>
                <a:ext cx="249650" cy="258176"/>
              </a:xfrm>
              <a:prstGeom prst="ellipse">
                <a:avLst/>
              </a:prstGeom>
              <a:solidFill>
                <a:schemeClr val="accent6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2" name="Oval 92">
                <a:extLst>
                  <a:ext uri="{FF2B5EF4-FFF2-40B4-BE49-F238E27FC236}">
                    <a16:creationId xmlns:a16="http://schemas.microsoft.com/office/drawing/2014/main" id="{596A437C-F1FD-FADC-41A5-B45ED6E88D08}"/>
                  </a:ext>
                </a:extLst>
              </p:cNvPr>
              <p:cNvSpPr/>
              <p:nvPr/>
            </p:nvSpPr>
            <p:spPr>
              <a:xfrm>
                <a:off x="1290902" y="87963"/>
                <a:ext cx="249650" cy="258176"/>
              </a:xfrm>
              <a:prstGeom prst="ellips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3" name="Oval 93">
                <a:extLst>
                  <a:ext uri="{FF2B5EF4-FFF2-40B4-BE49-F238E27FC236}">
                    <a16:creationId xmlns:a16="http://schemas.microsoft.com/office/drawing/2014/main" id="{DB75BB7B-3988-EEF9-7444-547959F3D15B}"/>
                  </a:ext>
                </a:extLst>
              </p:cNvPr>
              <p:cNvSpPr/>
              <p:nvPr/>
            </p:nvSpPr>
            <p:spPr>
              <a:xfrm>
                <a:off x="1636109" y="100177"/>
                <a:ext cx="249649" cy="258176"/>
              </a:xfrm>
              <a:prstGeom prst="ellips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16" name="Group">
              <a:extLst>
                <a:ext uri="{FF2B5EF4-FFF2-40B4-BE49-F238E27FC236}">
                  <a16:creationId xmlns:a16="http://schemas.microsoft.com/office/drawing/2014/main" id="{6B443998-0C8F-51F5-4970-4C362526FC7E}"/>
                </a:ext>
              </a:extLst>
            </p:cNvPr>
            <p:cNvGrpSpPr/>
            <p:nvPr/>
          </p:nvGrpSpPr>
          <p:grpSpPr>
            <a:xfrm>
              <a:off x="1825351" y="8692822"/>
              <a:ext cx="2021282" cy="432258"/>
              <a:chOff x="0" y="0"/>
              <a:chExt cx="2021281" cy="432256"/>
            </a:xfrm>
          </p:grpSpPr>
          <p:sp>
            <p:nvSpPr>
              <p:cNvPr id="21" name="Rounded Rectangle 44">
                <a:extLst>
                  <a:ext uri="{FF2B5EF4-FFF2-40B4-BE49-F238E27FC236}">
                    <a16:creationId xmlns:a16="http://schemas.microsoft.com/office/drawing/2014/main" id="{50C6B69B-B76C-902E-AD32-55D7CA402A22}"/>
                  </a:ext>
                </a:extLst>
              </p:cNvPr>
              <p:cNvSpPr/>
              <p:nvPr/>
            </p:nvSpPr>
            <p:spPr>
              <a:xfrm>
                <a:off x="0" y="0"/>
                <a:ext cx="2021282" cy="432257"/>
              </a:xfrm>
              <a:prstGeom prst="roundRect">
                <a:avLst>
                  <a:gd name="adj" fmla="val 16667"/>
                </a:avLst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2" name="Oval 89">
                <a:extLst>
                  <a:ext uri="{FF2B5EF4-FFF2-40B4-BE49-F238E27FC236}">
                    <a16:creationId xmlns:a16="http://schemas.microsoft.com/office/drawing/2014/main" id="{14A605BC-9E44-1F65-0B4C-208C11B4C95F}"/>
                  </a:ext>
                </a:extLst>
              </p:cNvPr>
              <p:cNvSpPr/>
              <p:nvPr/>
            </p:nvSpPr>
            <p:spPr>
              <a:xfrm>
                <a:off x="255282" y="94034"/>
                <a:ext cx="249650" cy="258176"/>
              </a:xfrm>
              <a:prstGeom prst="ellipse">
                <a:avLst/>
              </a:prstGeom>
              <a:solidFill>
                <a:srgbClr val="A6A6A6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sp>
            <p:nvSpPr>
              <p:cNvPr id="23" name="Oval 90">
                <a:extLst>
                  <a:ext uri="{FF2B5EF4-FFF2-40B4-BE49-F238E27FC236}">
                    <a16:creationId xmlns:a16="http://schemas.microsoft.com/office/drawing/2014/main" id="{CBB4AF6C-E2ED-8200-BFC4-95D3EB5E5891}"/>
                  </a:ext>
                </a:extLst>
              </p:cNvPr>
              <p:cNvSpPr/>
              <p:nvPr/>
            </p:nvSpPr>
            <p:spPr>
              <a:xfrm>
                <a:off x="600489" y="94034"/>
                <a:ext cx="249649" cy="258176"/>
              </a:xfrm>
              <a:prstGeom prst="ellipse">
                <a:avLst/>
              </a:prstGeom>
              <a:solidFill>
                <a:srgbClr val="A6A6A6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4" name="Oval 91">
                <a:extLst>
                  <a:ext uri="{FF2B5EF4-FFF2-40B4-BE49-F238E27FC236}">
                    <a16:creationId xmlns:a16="http://schemas.microsoft.com/office/drawing/2014/main" id="{E59D8605-2B4E-6E88-824C-A5AC8B9DEBCD}"/>
                  </a:ext>
                </a:extLst>
              </p:cNvPr>
              <p:cNvSpPr/>
              <p:nvPr/>
            </p:nvSpPr>
            <p:spPr>
              <a:xfrm>
                <a:off x="945695" y="94034"/>
                <a:ext cx="249650" cy="25817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5" name="Oval 92">
                <a:extLst>
                  <a:ext uri="{FF2B5EF4-FFF2-40B4-BE49-F238E27FC236}">
                    <a16:creationId xmlns:a16="http://schemas.microsoft.com/office/drawing/2014/main" id="{D3096AA2-2BBB-5EA6-1653-51968A24533E}"/>
                  </a:ext>
                </a:extLst>
              </p:cNvPr>
              <p:cNvSpPr/>
              <p:nvPr/>
            </p:nvSpPr>
            <p:spPr>
              <a:xfrm>
                <a:off x="1290902" y="87963"/>
                <a:ext cx="249650" cy="25817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6" name="Oval 93">
                <a:extLst>
                  <a:ext uri="{FF2B5EF4-FFF2-40B4-BE49-F238E27FC236}">
                    <a16:creationId xmlns:a16="http://schemas.microsoft.com/office/drawing/2014/main" id="{0D17392F-8D8B-241A-0FC7-F9556652ABA5}"/>
                  </a:ext>
                </a:extLst>
              </p:cNvPr>
              <p:cNvSpPr/>
              <p:nvPr/>
            </p:nvSpPr>
            <p:spPr>
              <a:xfrm>
                <a:off x="1636109" y="100177"/>
                <a:ext cx="249649" cy="258176"/>
              </a:xfrm>
              <a:prstGeom prst="ellipse">
                <a:avLst/>
              </a:prstGeom>
              <a:solidFill>
                <a:srgbClr val="A6A6A6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17" name="Group">
              <a:extLst>
                <a:ext uri="{FF2B5EF4-FFF2-40B4-BE49-F238E27FC236}">
                  <a16:creationId xmlns:a16="http://schemas.microsoft.com/office/drawing/2014/main" id="{C826053F-755A-42AF-39AA-4218880A76EB}"/>
                </a:ext>
              </a:extLst>
            </p:cNvPr>
            <p:cNvGrpSpPr/>
            <p:nvPr/>
          </p:nvGrpSpPr>
          <p:grpSpPr>
            <a:xfrm>
              <a:off x="1367881" y="8448595"/>
              <a:ext cx="357472" cy="388319"/>
              <a:chOff x="0" y="0"/>
              <a:chExt cx="357471" cy="388318"/>
            </a:xfrm>
          </p:grpSpPr>
          <p:sp>
            <p:nvSpPr>
              <p:cNvPr id="18" name="Google Shape;646;p29">
                <a:extLst>
                  <a:ext uri="{FF2B5EF4-FFF2-40B4-BE49-F238E27FC236}">
                    <a16:creationId xmlns:a16="http://schemas.microsoft.com/office/drawing/2014/main" id="{A641498E-DE18-BB4F-070A-30E592E5ED20}"/>
                  </a:ext>
                </a:extLst>
              </p:cNvPr>
              <p:cNvSpPr/>
              <p:nvPr/>
            </p:nvSpPr>
            <p:spPr>
              <a:xfrm rot="10800000" flipH="1">
                <a:off x="0" y="0"/>
                <a:ext cx="357471" cy="388319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72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9" name="Google Shape;647;p29">
                <a:extLst>
                  <a:ext uri="{FF2B5EF4-FFF2-40B4-BE49-F238E27FC236}">
                    <a16:creationId xmlns:a16="http://schemas.microsoft.com/office/drawing/2014/main" id="{36C2F5BA-647E-5475-EBDD-7A327295741A}"/>
                  </a:ext>
                </a:extLst>
              </p:cNvPr>
              <p:cNvSpPr/>
              <p:nvPr/>
            </p:nvSpPr>
            <p:spPr>
              <a:xfrm>
                <a:off x="52350" y="56867"/>
                <a:ext cx="252771" cy="274584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0" name="Google Shape;648;p29">
                <a:extLst>
                  <a:ext uri="{FF2B5EF4-FFF2-40B4-BE49-F238E27FC236}">
                    <a16:creationId xmlns:a16="http://schemas.microsoft.com/office/drawing/2014/main" id="{7FB2BA81-B6D2-F362-24CA-0F7CFE4BE7D0}"/>
                  </a:ext>
                </a:extLst>
              </p:cNvPr>
              <p:cNvSpPr/>
              <p:nvPr/>
            </p:nvSpPr>
            <p:spPr>
              <a:xfrm flipV="1">
                <a:off x="52350" y="56867"/>
                <a:ext cx="252771" cy="274584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8C9EE87-77F3-48A4-076B-80B134C24AC9}"/>
              </a:ext>
            </a:extLst>
          </p:cNvPr>
          <p:cNvGrpSpPr/>
          <p:nvPr/>
        </p:nvGrpSpPr>
        <p:grpSpPr>
          <a:xfrm>
            <a:off x="2697749" y="3265000"/>
            <a:ext cx="2138164" cy="1727821"/>
            <a:chOff x="1222075" y="7882460"/>
            <a:chExt cx="5357408" cy="3817164"/>
          </a:xfrm>
        </p:grpSpPr>
        <p:sp>
          <p:nvSpPr>
            <p:cNvPr id="55" name="Rectangle 51">
              <a:extLst>
                <a:ext uri="{FF2B5EF4-FFF2-40B4-BE49-F238E27FC236}">
                  <a16:creationId xmlns:a16="http://schemas.microsoft.com/office/drawing/2014/main" id="{A0D66D49-F563-4AA7-B00B-0754DCEE3651}"/>
                </a:ext>
              </a:extLst>
            </p:cNvPr>
            <p:cNvSpPr/>
            <p:nvPr/>
          </p:nvSpPr>
          <p:spPr>
            <a:xfrm>
              <a:off x="1825351" y="9174658"/>
              <a:ext cx="2021282" cy="506034"/>
            </a:xfrm>
            <a:prstGeom prst="rect">
              <a:avLst/>
            </a:prstGeom>
            <a:solidFill>
              <a:schemeClr val="accent1">
                <a:alpha val="42000"/>
              </a:schemeClr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 algn="ctr">
                <a:defRPr sz="7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" name="Trapezoid 52">
              <a:extLst>
                <a:ext uri="{FF2B5EF4-FFF2-40B4-BE49-F238E27FC236}">
                  <a16:creationId xmlns:a16="http://schemas.microsoft.com/office/drawing/2014/main" id="{B6763965-B721-371A-A2EC-DB718F65241C}"/>
                </a:ext>
              </a:extLst>
            </p:cNvPr>
            <p:cNvSpPr/>
            <p:nvPr/>
          </p:nvSpPr>
          <p:spPr>
            <a:xfrm rot="10800000">
              <a:off x="1741362" y="10822313"/>
              <a:ext cx="2181660" cy="4554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039" y="0"/>
                  </a:lnTo>
                  <a:lnTo>
                    <a:pt x="15561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 algn="ctr">
                <a:defRPr sz="77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57" name="Group">
              <a:extLst>
                <a:ext uri="{FF2B5EF4-FFF2-40B4-BE49-F238E27FC236}">
                  <a16:creationId xmlns:a16="http://schemas.microsoft.com/office/drawing/2014/main" id="{7B1BCFC5-DB1D-52B0-0BFD-0114E424BEEF}"/>
                </a:ext>
              </a:extLst>
            </p:cNvPr>
            <p:cNvGrpSpPr/>
            <p:nvPr/>
          </p:nvGrpSpPr>
          <p:grpSpPr>
            <a:xfrm>
              <a:off x="2063119" y="11311304"/>
              <a:ext cx="1538147" cy="388320"/>
              <a:chOff x="0" y="0"/>
              <a:chExt cx="1538145" cy="388318"/>
            </a:xfrm>
          </p:grpSpPr>
          <p:sp>
            <p:nvSpPr>
              <p:cNvPr id="235" name="Rounded Rectangle 53">
                <a:extLst>
                  <a:ext uri="{FF2B5EF4-FFF2-40B4-BE49-F238E27FC236}">
                    <a16:creationId xmlns:a16="http://schemas.microsoft.com/office/drawing/2014/main" id="{6E0D051B-53A2-8EBB-1A61-0CF1D6FC26F8}"/>
                  </a:ext>
                </a:extLst>
              </p:cNvPr>
              <p:cNvSpPr/>
              <p:nvPr/>
            </p:nvSpPr>
            <p:spPr>
              <a:xfrm>
                <a:off x="0" y="0"/>
                <a:ext cx="1538146" cy="388319"/>
              </a:xfrm>
              <a:prstGeom prst="roundRect">
                <a:avLst>
                  <a:gd name="adj" fmla="val 16667"/>
                </a:avLst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6" name="Oval 54">
                <a:extLst>
                  <a:ext uri="{FF2B5EF4-FFF2-40B4-BE49-F238E27FC236}">
                    <a16:creationId xmlns:a16="http://schemas.microsoft.com/office/drawing/2014/main" id="{39419786-9AB3-DB24-A578-3EDC18CE5D04}"/>
                  </a:ext>
                </a:extLst>
              </p:cNvPr>
              <p:cNvSpPr/>
              <p:nvPr/>
            </p:nvSpPr>
            <p:spPr>
              <a:xfrm>
                <a:off x="94575" y="74927"/>
                <a:ext cx="224273" cy="231933"/>
              </a:xfrm>
              <a:prstGeom prst="ellips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7" name="Oval 55">
                <a:extLst>
                  <a:ext uri="{FF2B5EF4-FFF2-40B4-BE49-F238E27FC236}">
                    <a16:creationId xmlns:a16="http://schemas.microsoft.com/office/drawing/2014/main" id="{911DD033-2467-D5F0-BE1F-6E1B6DF095B2}"/>
                  </a:ext>
                </a:extLst>
              </p:cNvPr>
              <p:cNvSpPr/>
              <p:nvPr/>
            </p:nvSpPr>
            <p:spPr>
              <a:xfrm>
                <a:off x="455289" y="74926"/>
                <a:ext cx="224273" cy="231933"/>
              </a:xfrm>
              <a:prstGeom prst="ellips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8" name="Oval 56">
                <a:extLst>
                  <a:ext uri="{FF2B5EF4-FFF2-40B4-BE49-F238E27FC236}">
                    <a16:creationId xmlns:a16="http://schemas.microsoft.com/office/drawing/2014/main" id="{C0998AD2-38CC-E29D-D464-E6944C1D4CCD}"/>
                  </a:ext>
                </a:extLst>
              </p:cNvPr>
              <p:cNvSpPr/>
              <p:nvPr/>
            </p:nvSpPr>
            <p:spPr>
              <a:xfrm>
                <a:off x="816003" y="74926"/>
                <a:ext cx="224273" cy="231933"/>
              </a:xfrm>
              <a:prstGeom prst="ellips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9" name="Oval 57">
                <a:extLst>
                  <a:ext uri="{FF2B5EF4-FFF2-40B4-BE49-F238E27FC236}">
                    <a16:creationId xmlns:a16="http://schemas.microsoft.com/office/drawing/2014/main" id="{A11FED35-E5A0-C830-F1BF-95F44625510A}"/>
                  </a:ext>
                </a:extLst>
              </p:cNvPr>
              <p:cNvSpPr/>
              <p:nvPr/>
            </p:nvSpPr>
            <p:spPr>
              <a:xfrm>
                <a:off x="1176717" y="74925"/>
                <a:ext cx="224273" cy="231933"/>
              </a:xfrm>
              <a:prstGeom prst="ellips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58" name="Group">
              <a:extLst>
                <a:ext uri="{FF2B5EF4-FFF2-40B4-BE49-F238E27FC236}">
                  <a16:creationId xmlns:a16="http://schemas.microsoft.com/office/drawing/2014/main" id="{DBB4F308-415D-7991-FB0A-12E5AD2189BC}"/>
                </a:ext>
              </a:extLst>
            </p:cNvPr>
            <p:cNvGrpSpPr/>
            <p:nvPr/>
          </p:nvGrpSpPr>
          <p:grpSpPr>
            <a:xfrm>
              <a:off x="1367881" y="10052352"/>
              <a:ext cx="357472" cy="388319"/>
              <a:chOff x="0" y="0"/>
              <a:chExt cx="357471" cy="388318"/>
            </a:xfrm>
          </p:grpSpPr>
          <p:sp>
            <p:nvSpPr>
              <p:cNvPr id="232" name="Google Shape;646;p29">
                <a:extLst>
                  <a:ext uri="{FF2B5EF4-FFF2-40B4-BE49-F238E27FC236}">
                    <a16:creationId xmlns:a16="http://schemas.microsoft.com/office/drawing/2014/main" id="{B78389AA-ACA1-C300-A91F-3E1F3437C4CF}"/>
                  </a:ext>
                </a:extLst>
              </p:cNvPr>
              <p:cNvSpPr/>
              <p:nvPr/>
            </p:nvSpPr>
            <p:spPr>
              <a:xfrm rot="10800000" flipH="1">
                <a:off x="0" y="0"/>
                <a:ext cx="357471" cy="388319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72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3" name="Google Shape;647;p29">
                <a:extLst>
                  <a:ext uri="{FF2B5EF4-FFF2-40B4-BE49-F238E27FC236}">
                    <a16:creationId xmlns:a16="http://schemas.microsoft.com/office/drawing/2014/main" id="{6E721C07-2B45-1CD0-F181-1F62F67CDF9D}"/>
                  </a:ext>
                </a:extLst>
              </p:cNvPr>
              <p:cNvSpPr/>
              <p:nvPr/>
            </p:nvSpPr>
            <p:spPr>
              <a:xfrm>
                <a:off x="52350" y="56867"/>
                <a:ext cx="252771" cy="274584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34" name="Google Shape;648;p29">
                <a:extLst>
                  <a:ext uri="{FF2B5EF4-FFF2-40B4-BE49-F238E27FC236}">
                    <a16:creationId xmlns:a16="http://schemas.microsoft.com/office/drawing/2014/main" id="{2616CFB2-732C-DAAC-3516-B7AAEDF019D3}"/>
                  </a:ext>
                </a:extLst>
              </p:cNvPr>
              <p:cNvSpPr/>
              <p:nvPr/>
            </p:nvSpPr>
            <p:spPr>
              <a:xfrm flipV="1">
                <a:off x="52350" y="56867"/>
                <a:ext cx="252771" cy="274584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59" name="Group">
              <a:extLst>
                <a:ext uri="{FF2B5EF4-FFF2-40B4-BE49-F238E27FC236}">
                  <a16:creationId xmlns:a16="http://schemas.microsoft.com/office/drawing/2014/main" id="{5B4B84CB-05F2-0042-832C-AD0B02CCD6C1}"/>
                </a:ext>
              </a:extLst>
            </p:cNvPr>
            <p:cNvGrpSpPr/>
            <p:nvPr/>
          </p:nvGrpSpPr>
          <p:grpSpPr>
            <a:xfrm>
              <a:off x="1812499" y="9732299"/>
              <a:ext cx="2021283" cy="432258"/>
              <a:chOff x="0" y="0"/>
              <a:chExt cx="2021281" cy="432256"/>
            </a:xfrm>
          </p:grpSpPr>
          <p:sp>
            <p:nvSpPr>
              <p:cNvPr id="226" name="Rounded Rectangle 44">
                <a:extLst>
                  <a:ext uri="{FF2B5EF4-FFF2-40B4-BE49-F238E27FC236}">
                    <a16:creationId xmlns:a16="http://schemas.microsoft.com/office/drawing/2014/main" id="{A0A283B1-FFFB-4ECA-39D0-9BDA3FD18B06}"/>
                  </a:ext>
                </a:extLst>
              </p:cNvPr>
              <p:cNvSpPr/>
              <p:nvPr/>
            </p:nvSpPr>
            <p:spPr>
              <a:xfrm>
                <a:off x="0" y="0"/>
                <a:ext cx="2021282" cy="432257"/>
              </a:xfrm>
              <a:prstGeom prst="roundRect">
                <a:avLst>
                  <a:gd name="adj" fmla="val 16667"/>
                </a:avLst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27" name="Oval 89">
                <a:extLst>
                  <a:ext uri="{FF2B5EF4-FFF2-40B4-BE49-F238E27FC236}">
                    <a16:creationId xmlns:a16="http://schemas.microsoft.com/office/drawing/2014/main" id="{0589D2B6-2904-7E83-39E0-A9FB7211395E}"/>
                  </a:ext>
                </a:extLst>
              </p:cNvPr>
              <p:cNvSpPr/>
              <p:nvPr/>
            </p:nvSpPr>
            <p:spPr>
              <a:xfrm>
                <a:off x="255282" y="94034"/>
                <a:ext cx="249650" cy="258176"/>
              </a:xfrm>
              <a:prstGeom prst="ellips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28" name="Oval 90">
                <a:extLst>
                  <a:ext uri="{FF2B5EF4-FFF2-40B4-BE49-F238E27FC236}">
                    <a16:creationId xmlns:a16="http://schemas.microsoft.com/office/drawing/2014/main" id="{64AFD011-3414-632B-9D42-31367FD5882B}"/>
                  </a:ext>
                </a:extLst>
              </p:cNvPr>
              <p:cNvSpPr/>
              <p:nvPr/>
            </p:nvSpPr>
            <p:spPr>
              <a:xfrm>
                <a:off x="600489" y="94034"/>
                <a:ext cx="249649" cy="258176"/>
              </a:xfrm>
              <a:prstGeom prst="ellips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29" name="Oval 91">
                <a:extLst>
                  <a:ext uri="{FF2B5EF4-FFF2-40B4-BE49-F238E27FC236}">
                    <a16:creationId xmlns:a16="http://schemas.microsoft.com/office/drawing/2014/main" id="{DF35502B-E90B-162C-278D-024EABFA8BE9}"/>
                  </a:ext>
                </a:extLst>
              </p:cNvPr>
              <p:cNvSpPr/>
              <p:nvPr/>
            </p:nvSpPr>
            <p:spPr>
              <a:xfrm>
                <a:off x="945695" y="94034"/>
                <a:ext cx="249650" cy="258176"/>
              </a:xfrm>
              <a:prstGeom prst="ellips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0" name="Oval 92">
                <a:extLst>
                  <a:ext uri="{FF2B5EF4-FFF2-40B4-BE49-F238E27FC236}">
                    <a16:creationId xmlns:a16="http://schemas.microsoft.com/office/drawing/2014/main" id="{E9013A20-66B4-05FF-DBBB-DC3E3B3B32B5}"/>
                  </a:ext>
                </a:extLst>
              </p:cNvPr>
              <p:cNvSpPr/>
              <p:nvPr/>
            </p:nvSpPr>
            <p:spPr>
              <a:xfrm>
                <a:off x="1290902" y="87963"/>
                <a:ext cx="249650" cy="258176"/>
              </a:xfrm>
              <a:prstGeom prst="ellips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1" name="Oval 93">
                <a:extLst>
                  <a:ext uri="{FF2B5EF4-FFF2-40B4-BE49-F238E27FC236}">
                    <a16:creationId xmlns:a16="http://schemas.microsoft.com/office/drawing/2014/main" id="{AFC9A125-DE72-C0C1-C266-B82E94E46F6A}"/>
                  </a:ext>
                </a:extLst>
              </p:cNvPr>
              <p:cNvSpPr/>
              <p:nvPr/>
            </p:nvSpPr>
            <p:spPr>
              <a:xfrm>
                <a:off x="1636109" y="100177"/>
                <a:ext cx="249649" cy="258176"/>
              </a:xfrm>
              <a:prstGeom prst="ellipse">
                <a:avLst/>
              </a:prstGeom>
              <a:solidFill>
                <a:srgbClr val="70AD47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60" name="Curved Connector 100">
              <a:extLst>
                <a:ext uri="{FF2B5EF4-FFF2-40B4-BE49-F238E27FC236}">
                  <a16:creationId xmlns:a16="http://schemas.microsoft.com/office/drawing/2014/main" id="{21583AF9-5FA6-969A-BBB0-94E6424D7F7E}"/>
                </a:ext>
              </a:extLst>
            </p:cNvPr>
            <p:cNvSpPr/>
            <p:nvPr/>
          </p:nvSpPr>
          <p:spPr>
            <a:xfrm>
              <a:off x="3878535" y="8448273"/>
              <a:ext cx="2046669" cy="2232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6900" y="9602"/>
                    <a:pt x="9700" y="2402"/>
                    <a:pt x="0" y="0"/>
                  </a:cubicBezTo>
                </a:path>
              </a:pathLst>
            </a:custGeom>
            <a:ln w="12700">
              <a:solidFill>
                <a:srgbClr val="000000"/>
              </a:solidFill>
              <a:miter/>
              <a:tailEnd type="triangle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Curved Connector 104">
              <a:extLst>
                <a:ext uri="{FF2B5EF4-FFF2-40B4-BE49-F238E27FC236}">
                  <a16:creationId xmlns:a16="http://schemas.microsoft.com/office/drawing/2014/main" id="{B706B99B-939A-2812-EDB1-CF3587CEFE3C}"/>
                </a:ext>
              </a:extLst>
            </p:cNvPr>
            <p:cNvSpPr/>
            <p:nvPr/>
          </p:nvSpPr>
          <p:spPr>
            <a:xfrm>
              <a:off x="3819648" y="9949484"/>
              <a:ext cx="1419209" cy="83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8" extrusionOk="0">
                  <a:moveTo>
                    <a:pt x="21600" y="21278"/>
                  </a:moveTo>
                  <a:cubicBezTo>
                    <a:pt x="13148" y="6767"/>
                    <a:pt x="5948" y="-322"/>
                    <a:pt x="0" y="11"/>
                  </a:cubicBezTo>
                </a:path>
              </a:pathLst>
            </a:custGeom>
            <a:ln w="12700">
              <a:solidFill>
                <a:srgbClr val="000000"/>
              </a:solidFill>
              <a:miter/>
              <a:tailEnd type="triangle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Rectangle 312">
              <a:extLst>
                <a:ext uri="{FF2B5EF4-FFF2-40B4-BE49-F238E27FC236}">
                  <a16:creationId xmlns:a16="http://schemas.microsoft.com/office/drawing/2014/main" id="{E0BEC175-1A00-D1B6-289D-FD827AEC6460}"/>
                </a:ext>
              </a:extLst>
            </p:cNvPr>
            <p:cNvSpPr/>
            <p:nvPr/>
          </p:nvSpPr>
          <p:spPr>
            <a:xfrm>
              <a:off x="1222075" y="7882460"/>
              <a:ext cx="3746690" cy="3288343"/>
            </a:xfrm>
            <a:prstGeom prst="rect">
              <a:avLst/>
            </a:prstGeom>
            <a:ln w="19050">
              <a:solidFill>
                <a:srgbClr val="000000"/>
              </a:solidFill>
              <a:prstDash val="sysDash"/>
              <a:miter/>
            </a:ln>
          </p:spPr>
          <p:txBody>
            <a:bodyPr lIns="45719" rIns="45719" anchor="ctr"/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3" name="t">
              <a:extLst>
                <a:ext uri="{FF2B5EF4-FFF2-40B4-BE49-F238E27FC236}">
                  <a16:creationId xmlns:a16="http://schemas.microsoft.com/office/drawing/2014/main" id="{45FCCA77-9B2E-9962-30E9-593BB1D3C8CB}"/>
                </a:ext>
              </a:extLst>
            </p:cNvPr>
            <p:cNvSpPr/>
            <p:nvPr/>
          </p:nvSpPr>
          <p:spPr>
            <a:xfrm>
              <a:off x="5238858" y="10507582"/>
              <a:ext cx="1340625" cy="66322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45719" rIns="45719" anchor="ctr"/>
            <a:lstStyle>
              <a:lvl1pPr algn="ctr"/>
            </a:lstStyle>
            <a:p>
              <a:r>
                <a:rPr lang="en-US" dirty="0"/>
                <a:t>t-1</a:t>
              </a:r>
              <a:endParaRPr sz="1600" dirty="0"/>
            </a:p>
          </p:txBody>
        </p:sp>
        <p:grpSp>
          <p:nvGrpSpPr>
            <p:cNvPr id="192" name="Group">
              <a:extLst>
                <a:ext uri="{FF2B5EF4-FFF2-40B4-BE49-F238E27FC236}">
                  <a16:creationId xmlns:a16="http://schemas.microsoft.com/office/drawing/2014/main" id="{6DD74518-51B6-0C6A-FC5A-0B55674E0DF9}"/>
                </a:ext>
              </a:extLst>
            </p:cNvPr>
            <p:cNvGrpSpPr/>
            <p:nvPr/>
          </p:nvGrpSpPr>
          <p:grpSpPr>
            <a:xfrm>
              <a:off x="1809626" y="10322798"/>
              <a:ext cx="2021283" cy="432258"/>
              <a:chOff x="0" y="0"/>
              <a:chExt cx="2021281" cy="432256"/>
            </a:xfrm>
          </p:grpSpPr>
          <p:sp>
            <p:nvSpPr>
              <p:cNvPr id="220" name="Rounded Rectangle 44">
                <a:extLst>
                  <a:ext uri="{FF2B5EF4-FFF2-40B4-BE49-F238E27FC236}">
                    <a16:creationId xmlns:a16="http://schemas.microsoft.com/office/drawing/2014/main" id="{CE176B40-5B9C-A675-4247-2C8980D68C5A}"/>
                  </a:ext>
                </a:extLst>
              </p:cNvPr>
              <p:cNvSpPr/>
              <p:nvPr/>
            </p:nvSpPr>
            <p:spPr>
              <a:xfrm>
                <a:off x="0" y="0"/>
                <a:ext cx="2021282" cy="432257"/>
              </a:xfrm>
              <a:prstGeom prst="roundRect">
                <a:avLst>
                  <a:gd name="adj" fmla="val 16667"/>
                </a:avLst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21" name="Oval 89">
                <a:extLst>
                  <a:ext uri="{FF2B5EF4-FFF2-40B4-BE49-F238E27FC236}">
                    <a16:creationId xmlns:a16="http://schemas.microsoft.com/office/drawing/2014/main" id="{E776DE25-C03B-43DD-74EB-AB39E2075694}"/>
                  </a:ext>
                </a:extLst>
              </p:cNvPr>
              <p:cNvSpPr/>
              <p:nvPr/>
            </p:nvSpPr>
            <p:spPr>
              <a:xfrm>
                <a:off x="255282" y="94034"/>
                <a:ext cx="249650" cy="25817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22" name="Oval 90">
                <a:extLst>
                  <a:ext uri="{FF2B5EF4-FFF2-40B4-BE49-F238E27FC236}">
                    <a16:creationId xmlns:a16="http://schemas.microsoft.com/office/drawing/2014/main" id="{1E395491-D123-95F8-AA82-61E2BBE0D2DE}"/>
                  </a:ext>
                </a:extLst>
              </p:cNvPr>
              <p:cNvSpPr/>
              <p:nvPr/>
            </p:nvSpPr>
            <p:spPr>
              <a:xfrm>
                <a:off x="600489" y="94034"/>
                <a:ext cx="249649" cy="25817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23" name="Oval 91">
                <a:extLst>
                  <a:ext uri="{FF2B5EF4-FFF2-40B4-BE49-F238E27FC236}">
                    <a16:creationId xmlns:a16="http://schemas.microsoft.com/office/drawing/2014/main" id="{72B632BC-5E39-EBB1-52FF-96385E2F6AE1}"/>
                  </a:ext>
                </a:extLst>
              </p:cNvPr>
              <p:cNvSpPr/>
              <p:nvPr/>
            </p:nvSpPr>
            <p:spPr>
              <a:xfrm>
                <a:off x="945695" y="94034"/>
                <a:ext cx="249650" cy="258176"/>
              </a:xfrm>
              <a:prstGeom prst="ellipse">
                <a:avLst/>
              </a:prstGeom>
              <a:solidFill>
                <a:srgbClr val="A6A6A6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24" name="Oval 92">
                <a:extLst>
                  <a:ext uri="{FF2B5EF4-FFF2-40B4-BE49-F238E27FC236}">
                    <a16:creationId xmlns:a16="http://schemas.microsoft.com/office/drawing/2014/main" id="{1F72A729-16C6-DADE-D039-43365D1CBC14}"/>
                  </a:ext>
                </a:extLst>
              </p:cNvPr>
              <p:cNvSpPr/>
              <p:nvPr/>
            </p:nvSpPr>
            <p:spPr>
              <a:xfrm>
                <a:off x="1290902" y="87963"/>
                <a:ext cx="249650" cy="258176"/>
              </a:xfrm>
              <a:prstGeom prst="ellipse">
                <a:avLst/>
              </a:prstGeom>
              <a:solidFill>
                <a:srgbClr val="A6A6A6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25" name="Oval 93">
                <a:extLst>
                  <a:ext uri="{FF2B5EF4-FFF2-40B4-BE49-F238E27FC236}">
                    <a16:creationId xmlns:a16="http://schemas.microsoft.com/office/drawing/2014/main" id="{A436D97C-7BB8-BF6D-7F04-6111FF9793D8}"/>
                  </a:ext>
                </a:extLst>
              </p:cNvPr>
              <p:cNvSpPr/>
              <p:nvPr/>
            </p:nvSpPr>
            <p:spPr>
              <a:xfrm>
                <a:off x="1636109" y="100177"/>
                <a:ext cx="249649" cy="258176"/>
              </a:xfrm>
              <a:prstGeom prst="ellipse">
                <a:avLst/>
              </a:prstGeom>
              <a:solidFill>
                <a:srgbClr val="A6A6A6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193" name="Group">
              <a:extLst>
                <a:ext uri="{FF2B5EF4-FFF2-40B4-BE49-F238E27FC236}">
                  <a16:creationId xmlns:a16="http://schemas.microsoft.com/office/drawing/2014/main" id="{C236C7BA-9F0F-9572-D0B1-98FA81E57B8C}"/>
                </a:ext>
              </a:extLst>
            </p:cNvPr>
            <p:cNvGrpSpPr/>
            <p:nvPr/>
          </p:nvGrpSpPr>
          <p:grpSpPr>
            <a:xfrm>
              <a:off x="1828677" y="8131112"/>
              <a:ext cx="2021282" cy="432258"/>
              <a:chOff x="0" y="0"/>
              <a:chExt cx="2021281" cy="432256"/>
            </a:xfrm>
          </p:grpSpPr>
          <p:sp>
            <p:nvSpPr>
              <p:cNvPr id="214" name="Rounded Rectangle 44">
                <a:extLst>
                  <a:ext uri="{FF2B5EF4-FFF2-40B4-BE49-F238E27FC236}">
                    <a16:creationId xmlns:a16="http://schemas.microsoft.com/office/drawing/2014/main" id="{159A1F66-0EAD-25C2-136D-AEA669CCF69D}"/>
                  </a:ext>
                </a:extLst>
              </p:cNvPr>
              <p:cNvSpPr/>
              <p:nvPr/>
            </p:nvSpPr>
            <p:spPr>
              <a:xfrm>
                <a:off x="0" y="0"/>
                <a:ext cx="2021282" cy="432257"/>
              </a:xfrm>
              <a:prstGeom prst="roundRect">
                <a:avLst>
                  <a:gd name="adj" fmla="val 16667"/>
                </a:avLst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15" name="Oval 89">
                <a:extLst>
                  <a:ext uri="{FF2B5EF4-FFF2-40B4-BE49-F238E27FC236}">
                    <a16:creationId xmlns:a16="http://schemas.microsoft.com/office/drawing/2014/main" id="{36709CB2-7DEF-B1D1-D027-6CB8DC522AE1}"/>
                  </a:ext>
                </a:extLst>
              </p:cNvPr>
              <p:cNvSpPr/>
              <p:nvPr/>
            </p:nvSpPr>
            <p:spPr>
              <a:xfrm>
                <a:off x="255282" y="94034"/>
                <a:ext cx="249650" cy="25817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16" name="Oval 90">
                <a:extLst>
                  <a:ext uri="{FF2B5EF4-FFF2-40B4-BE49-F238E27FC236}">
                    <a16:creationId xmlns:a16="http://schemas.microsoft.com/office/drawing/2014/main" id="{56E69212-C404-BFD5-B699-99D694A157B0}"/>
                  </a:ext>
                </a:extLst>
              </p:cNvPr>
              <p:cNvSpPr/>
              <p:nvPr/>
            </p:nvSpPr>
            <p:spPr>
              <a:xfrm>
                <a:off x="600489" y="94034"/>
                <a:ext cx="249649" cy="258176"/>
              </a:xfrm>
              <a:prstGeom prst="ellipse">
                <a:avLst/>
              </a:prstGeom>
              <a:solidFill>
                <a:srgbClr val="70AD47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17" name="Oval 91">
                <a:extLst>
                  <a:ext uri="{FF2B5EF4-FFF2-40B4-BE49-F238E27FC236}">
                    <a16:creationId xmlns:a16="http://schemas.microsoft.com/office/drawing/2014/main" id="{CD127C5D-A0DC-4D8E-E63F-082A41ABDE65}"/>
                  </a:ext>
                </a:extLst>
              </p:cNvPr>
              <p:cNvSpPr/>
              <p:nvPr/>
            </p:nvSpPr>
            <p:spPr>
              <a:xfrm>
                <a:off x="945695" y="94034"/>
                <a:ext cx="249650" cy="258176"/>
              </a:xfrm>
              <a:prstGeom prst="ellips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18" name="Oval 92">
                <a:extLst>
                  <a:ext uri="{FF2B5EF4-FFF2-40B4-BE49-F238E27FC236}">
                    <a16:creationId xmlns:a16="http://schemas.microsoft.com/office/drawing/2014/main" id="{0E2EDC89-E32B-F92F-938A-601E6F4A22D9}"/>
                  </a:ext>
                </a:extLst>
              </p:cNvPr>
              <p:cNvSpPr/>
              <p:nvPr/>
            </p:nvSpPr>
            <p:spPr>
              <a:xfrm>
                <a:off x="1290902" y="87963"/>
                <a:ext cx="249650" cy="258176"/>
              </a:xfrm>
              <a:prstGeom prst="ellips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19" name="Oval 93">
                <a:extLst>
                  <a:ext uri="{FF2B5EF4-FFF2-40B4-BE49-F238E27FC236}">
                    <a16:creationId xmlns:a16="http://schemas.microsoft.com/office/drawing/2014/main" id="{C7EAF756-BA8E-F05D-4AC7-8D0E78AF0244}"/>
                  </a:ext>
                </a:extLst>
              </p:cNvPr>
              <p:cNvSpPr/>
              <p:nvPr/>
            </p:nvSpPr>
            <p:spPr>
              <a:xfrm>
                <a:off x="1636109" y="100177"/>
                <a:ext cx="249649" cy="258176"/>
              </a:xfrm>
              <a:prstGeom prst="ellips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194" name="Group">
              <a:extLst>
                <a:ext uri="{FF2B5EF4-FFF2-40B4-BE49-F238E27FC236}">
                  <a16:creationId xmlns:a16="http://schemas.microsoft.com/office/drawing/2014/main" id="{26933BF9-841A-E346-2F3A-A45A4B51944F}"/>
                </a:ext>
              </a:extLst>
            </p:cNvPr>
            <p:cNvGrpSpPr/>
            <p:nvPr/>
          </p:nvGrpSpPr>
          <p:grpSpPr>
            <a:xfrm>
              <a:off x="1825351" y="8692822"/>
              <a:ext cx="2021282" cy="432258"/>
              <a:chOff x="0" y="0"/>
              <a:chExt cx="2021281" cy="432256"/>
            </a:xfrm>
          </p:grpSpPr>
          <p:sp>
            <p:nvSpPr>
              <p:cNvPr id="199" name="Rounded Rectangle 44">
                <a:extLst>
                  <a:ext uri="{FF2B5EF4-FFF2-40B4-BE49-F238E27FC236}">
                    <a16:creationId xmlns:a16="http://schemas.microsoft.com/office/drawing/2014/main" id="{0AA70AD6-C826-FDDE-B6A4-195ED7CD06AA}"/>
                  </a:ext>
                </a:extLst>
              </p:cNvPr>
              <p:cNvSpPr/>
              <p:nvPr/>
            </p:nvSpPr>
            <p:spPr>
              <a:xfrm>
                <a:off x="0" y="0"/>
                <a:ext cx="2021282" cy="432257"/>
              </a:xfrm>
              <a:prstGeom prst="roundRect">
                <a:avLst>
                  <a:gd name="adj" fmla="val 16667"/>
                </a:avLst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00" name="Oval 89">
                <a:extLst>
                  <a:ext uri="{FF2B5EF4-FFF2-40B4-BE49-F238E27FC236}">
                    <a16:creationId xmlns:a16="http://schemas.microsoft.com/office/drawing/2014/main" id="{EB1596C0-E2A8-F24C-E090-3EED4BD10DF6}"/>
                  </a:ext>
                </a:extLst>
              </p:cNvPr>
              <p:cNvSpPr/>
              <p:nvPr/>
            </p:nvSpPr>
            <p:spPr>
              <a:xfrm>
                <a:off x="255282" y="94034"/>
                <a:ext cx="249650" cy="258176"/>
              </a:xfrm>
              <a:prstGeom prst="ellipse">
                <a:avLst/>
              </a:prstGeom>
              <a:solidFill>
                <a:srgbClr val="A6A6A6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01" name="Oval 90">
                <a:extLst>
                  <a:ext uri="{FF2B5EF4-FFF2-40B4-BE49-F238E27FC236}">
                    <a16:creationId xmlns:a16="http://schemas.microsoft.com/office/drawing/2014/main" id="{BD4F11F3-CC7F-5CE0-9EEC-B200E4055E91}"/>
                  </a:ext>
                </a:extLst>
              </p:cNvPr>
              <p:cNvSpPr/>
              <p:nvPr/>
            </p:nvSpPr>
            <p:spPr>
              <a:xfrm>
                <a:off x="600489" y="94034"/>
                <a:ext cx="249649" cy="258176"/>
              </a:xfrm>
              <a:prstGeom prst="ellipse">
                <a:avLst/>
              </a:prstGeom>
              <a:solidFill>
                <a:srgbClr val="A6A6A6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11" name="Oval 91">
                <a:extLst>
                  <a:ext uri="{FF2B5EF4-FFF2-40B4-BE49-F238E27FC236}">
                    <a16:creationId xmlns:a16="http://schemas.microsoft.com/office/drawing/2014/main" id="{0DC6BDB0-6EBA-4A1C-F4A3-09236C148A8A}"/>
                  </a:ext>
                </a:extLst>
              </p:cNvPr>
              <p:cNvSpPr/>
              <p:nvPr/>
            </p:nvSpPr>
            <p:spPr>
              <a:xfrm>
                <a:off x="945695" y="94034"/>
                <a:ext cx="249650" cy="25817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12" name="Oval 92">
                <a:extLst>
                  <a:ext uri="{FF2B5EF4-FFF2-40B4-BE49-F238E27FC236}">
                    <a16:creationId xmlns:a16="http://schemas.microsoft.com/office/drawing/2014/main" id="{31EA7B85-5033-A282-6C0A-E74721D9913A}"/>
                  </a:ext>
                </a:extLst>
              </p:cNvPr>
              <p:cNvSpPr/>
              <p:nvPr/>
            </p:nvSpPr>
            <p:spPr>
              <a:xfrm>
                <a:off x="1290902" y="87963"/>
                <a:ext cx="249650" cy="25817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13" name="Oval 93">
                <a:extLst>
                  <a:ext uri="{FF2B5EF4-FFF2-40B4-BE49-F238E27FC236}">
                    <a16:creationId xmlns:a16="http://schemas.microsoft.com/office/drawing/2014/main" id="{3ABA458C-0B3A-04BA-4C69-9087418B7693}"/>
                  </a:ext>
                </a:extLst>
              </p:cNvPr>
              <p:cNvSpPr/>
              <p:nvPr/>
            </p:nvSpPr>
            <p:spPr>
              <a:xfrm>
                <a:off x="1636109" y="100177"/>
                <a:ext cx="249649" cy="258176"/>
              </a:xfrm>
              <a:prstGeom prst="ellipse">
                <a:avLst/>
              </a:prstGeom>
              <a:solidFill>
                <a:srgbClr val="A6A6A6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195" name="Group">
              <a:extLst>
                <a:ext uri="{FF2B5EF4-FFF2-40B4-BE49-F238E27FC236}">
                  <a16:creationId xmlns:a16="http://schemas.microsoft.com/office/drawing/2014/main" id="{7602C4F4-8F69-C321-2DAE-9522F3B75515}"/>
                </a:ext>
              </a:extLst>
            </p:cNvPr>
            <p:cNvGrpSpPr/>
            <p:nvPr/>
          </p:nvGrpSpPr>
          <p:grpSpPr>
            <a:xfrm>
              <a:off x="1367881" y="8448595"/>
              <a:ext cx="357472" cy="388319"/>
              <a:chOff x="0" y="0"/>
              <a:chExt cx="357471" cy="388318"/>
            </a:xfrm>
          </p:grpSpPr>
          <p:sp>
            <p:nvSpPr>
              <p:cNvPr id="196" name="Google Shape;646;p29">
                <a:extLst>
                  <a:ext uri="{FF2B5EF4-FFF2-40B4-BE49-F238E27FC236}">
                    <a16:creationId xmlns:a16="http://schemas.microsoft.com/office/drawing/2014/main" id="{8A598028-D608-CE7E-9DCE-6DF6E07C3C84}"/>
                  </a:ext>
                </a:extLst>
              </p:cNvPr>
              <p:cNvSpPr/>
              <p:nvPr/>
            </p:nvSpPr>
            <p:spPr>
              <a:xfrm rot="10800000" flipH="1">
                <a:off x="0" y="0"/>
                <a:ext cx="357471" cy="388319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72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97" name="Google Shape;647;p29">
                <a:extLst>
                  <a:ext uri="{FF2B5EF4-FFF2-40B4-BE49-F238E27FC236}">
                    <a16:creationId xmlns:a16="http://schemas.microsoft.com/office/drawing/2014/main" id="{8BE97125-B95A-7DBC-8257-3983D57B965C}"/>
                  </a:ext>
                </a:extLst>
              </p:cNvPr>
              <p:cNvSpPr/>
              <p:nvPr/>
            </p:nvSpPr>
            <p:spPr>
              <a:xfrm>
                <a:off x="52350" y="56867"/>
                <a:ext cx="252771" cy="274584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98" name="Google Shape;648;p29">
                <a:extLst>
                  <a:ext uri="{FF2B5EF4-FFF2-40B4-BE49-F238E27FC236}">
                    <a16:creationId xmlns:a16="http://schemas.microsoft.com/office/drawing/2014/main" id="{8347396F-D8E2-139C-6486-290BC874C2DD}"/>
                  </a:ext>
                </a:extLst>
              </p:cNvPr>
              <p:cNvSpPr/>
              <p:nvPr/>
            </p:nvSpPr>
            <p:spPr>
              <a:xfrm flipV="1">
                <a:off x="52350" y="56867"/>
                <a:ext cx="252771" cy="274584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240" name="Trapezoid 460">
            <a:extLst>
              <a:ext uri="{FF2B5EF4-FFF2-40B4-BE49-F238E27FC236}">
                <a16:creationId xmlns:a16="http://schemas.microsoft.com/office/drawing/2014/main" id="{7D8B1BC3-BF04-0D39-372D-395E0010B66A}"/>
              </a:ext>
            </a:extLst>
          </p:cNvPr>
          <p:cNvSpPr/>
          <p:nvPr/>
        </p:nvSpPr>
        <p:spPr>
          <a:xfrm>
            <a:off x="561894" y="2772824"/>
            <a:ext cx="813569" cy="3799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7513" y="0"/>
                </a:lnTo>
                <a:lnTo>
                  <a:pt x="14087" y="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8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96804087-86B7-72FC-75D4-4218E70CF0CD}"/>
              </a:ext>
            </a:extLst>
          </p:cNvPr>
          <p:cNvGrpSpPr/>
          <p:nvPr/>
        </p:nvGrpSpPr>
        <p:grpSpPr>
          <a:xfrm>
            <a:off x="699704" y="2469182"/>
            <a:ext cx="527960" cy="276362"/>
            <a:chOff x="660901" y="2743793"/>
            <a:chExt cx="527960" cy="276362"/>
          </a:xfrm>
        </p:grpSpPr>
        <p:grpSp>
          <p:nvGrpSpPr>
            <p:cNvPr id="241" name="Group">
              <a:extLst>
                <a:ext uri="{FF2B5EF4-FFF2-40B4-BE49-F238E27FC236}">
                  <a16:creationId xmlns:a16="http://schemas.microsoft.com/office/drawing/2014/main" id="{AAAFAA87-6405-D151-E2A4-1A33C65EE3B1}"/>
                </a:ext>
              </a:extLst>
            </p:cNvPr>
            <p:cNvGrpSpPr/>
            <p:nvPr/>
          </p:nvGrpSpPr>
          <p:grpSpPr>
            <a:xfrm>
              <a:off x="660901" y="2743793"/>
              <a:ext cx="527960" cy="276362"/>
              <a:chOff x="-1746291" y="-1508588"/>
              <a:chExt cx="675777" cy="341203"/>
            </a:xfrm>
          </p:grpSpPr>
          <p:sp>
            <p:nvSpPr>
              <p:cNvPr id="243" name="Rounded Rectangle 378">
                <a:extLst>
                  <a:ext uri="{FF2B5EF4-FFF2-40B4-BE49-F238E27FC236}">
                    <a16:creationId xmlns:a16="http://schemas.microsoft.com/office/drawing/2014/main" id="{0A4F1882-3469-58D8-BFFD-9331C69A3AD1}"/>
                  </a:ext>
                </a:extLst>
              </p:cNvPr>
              <p:cNvSpPr/>
              <p:nvPr/>
            </p:nvSpPr>
            <p:spPr>
              <a:xfrm>
                <a:off x="-1746291" y="-1508588"/>
                <a:ext cx="675777" cy="341203"/>
              </a:xfrm>
              <a:prstGeom prst="roundRect">
                <a:avLst>
                  <a:gd name="adj" fmla="val 16667"/>
                </a:avLst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44" name="Oval 50">
                <a:extLst>
                  <a:ext uri="{FF2B5EF4-FFF2-40B4-BE49-F238E27FC236}">
                    <a16:creationId xmlns:a16="http://schemas.microsoft.com/office/drawing/2014/main" id="{7684EFB3-BB92-58C2-D08E-7D8E2FB43BAF}"/>
                  </a:ext>
                </a:extLst>
              </p:cNvPr>
              <p:cNvSpPr/>
              <p:nvPr/>
            </p:nvSpPr>
            <p:spPr>
              <a:xfrm>
                <a:off x="-1344292" y="-1412710"/>
                <a:ext cx="165990" cy="175906"/>
              </a:xfrm>
              <a:prstGeom prst="ellips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</p:grpSp>
        <p:sp>
          <p:nvSpPr>
            <p:cNvPr id="251" name="Oval 50">
              <a:extLst>
                <a:ext uri="{FF2B5EF4-FFF2-40B4-BE49-F238E27FC236}">
                  <a16:creationId xmlns:a16="http://schemas.microsoft.com/office/drawing/2014/main" id="{535E9433-CAD7-E403-CD31-2CBAADCDD23B}"/>
                </a:ext>
              </a:extLst>
            </p:cNvPr>
            <p:cNvSpPr/>
            <p:nvPr/>
          </p:nvSpPr>
          <p:spPr>
            <a:xfrm>
              <a:off x="770268" y="2820487"/>
              <a:ext cx="129682" cy="142477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ED2421F9-D71F-A486-738A-FD3BD8438F1D}"/>
                  </a:ext>
                </a:extLst>
              </p:cNvPr>
              <p:cNvSpPr txBox="1"/>
              <p:nvPr/>
            </p:nvSpPr>
            <p:spPr>
              <a:xfrm>
                <a:off x="2096344" y="4605569"/>
                <a:ext cx="56457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ED2421F9-D71F-A486-738A-FD3BD8438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344" y="4605569"/>
                <a:ext cx="56457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4" name="Trapezoid 460">
            <a:extLst>
              <a:ext uri="{FF2B5EF4-FFF2-40B4-BE49-F238E27FC236}">
                <a16:creationId xmlns:a16="http://schemas.microsoft.com/office/drawing/2014/main" id="{83A6C189-4FA2-E986-BEF9-7477BACFFC38}"/>
              </a:ext>
            </a:extLst>
          </p:cNvPr>
          <p:cNvSpPr/>
          <p:nvPr/>
        </p:nvSpPr>
        <p:spPr>
          <a:xfrm>
            <a:off x="2971459" y="2845793"/>
            <a:ext cx="813569" cy="3799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7513" y="0"/>
                </a:lnTo>
                <a:lnTo>
                  <a:pt x="14087" y="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8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3DC4DC9F-5853-E068-2F4B-99AC605665D3}"/>
              </a:ext>
            </a:extLst>
          </p:cNvPr>
          <p:cNvGrpSpPr/>
          <p:nvPr/>
        </p:nvGrpSpPr>
        <p:grpSpPr>
          <a:xfrm>
            <a:off x="3109269" y="2542151"/>
            <a:ext cx="527960" cy="276362"/>
            <a:chOff x="660901" y="2743793"/>
            <a:chExt cx="527960" cy="276362"/>
          </a:xfrm>
        </p:grpSpPr>
        <p:grpSp>
          <p:nvGrpSpPr>
            <p:cNvPr id="256" name="Group">
              <a:extLst>
                <a:ext uri="{FF2B5EF4-FFF2-40B4-BE49-F238E27FC236}">
                  <a16:creationId xmlns:a16="http://schemas.microsoft.com/office/drawing/2014/main" id="{3238DD4B-A847-12C8-45C3-FAAF1942E1D2}"/>
                </a:ext>
              </a:extLst>
            </p:cNvPr>
            <p:cNvGrpSpPr/>
            <p:nvPr/>
          </p:nvGrpSpPr>
          <p:grpSpPr>
            <a:xfrm>
              <a:off x="660901" y="2743793"/>
              <a:ext cx="527960" cy="276362"/>
              <a:chOff x="-1746291" y="-1508588"/>
              <a:chExt cx="675777" cy="341203"/>
            </a:xfrm>
          </p:grpSpPr>
          <p:sp>
            <p:nvSpPr>
              <p:cNvPr id="258" name="Rounded Rectangle 378">
                <a:extLst>
                  <a:ext uri="{FF2B5EF4-FFF2-40B4-BE49-F238E27FC236}">
                    <a16:creationId xmlns:a16="http://schemas.microsoft.com/office/drawing/2014/main" id="{F77DDAEC-1EED-8724-EABB-AC3D32776337}"/>
                  </a:ext>
                </a:extLst>
              </p:cNvPr>
              <p:cNvSpPr/>
              <p:nvPr/>
            </p:nvSpPr>
            <p:spPr>
              <a:xfrm>
                <a:off x="-1746291" y="-1508588"/>
                <a:ext cx="675777" cy="341203"/>
              </a:xfrm>
              <a:prstGeom prst="roundRect">
                <a:avLst>
                  <a:gd name="adj" fmla="val 16667"/>
                </a:avLst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59" name="Oval 50">
                <a:extLst>
                  <a:ext uri="{FF2B5EF4-FFF2-40B4-BE49-F238E27FC236}">
                    <a16:creationId xmlns:a16="http://schemas.microsoft.com/office/drawing/2014/main" id="{3FB9E676-64DE-D97D-74FB-841D55A662EA}"/>
                  </a:ext>
                </a:extLst>
              </p:cNvPr>
              <p:cNvSpPr/>
              <p:nvPr/>
            </p:nvSpPr>
            <p:spPr>
              <a:xfrm>
                <a:off x="-1344292" y="-1412710"/>
                <a:ext cx="165990" cy="175906"/>
              </a:xfrm>
              <a:prstGeom prst="ellips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</p:grpSp>
        <p:sp>
          <p:nvSpPr>
            <p:cNvPr id="257" name="Oval 50">
              <a:extLst>
                <a:ext uri="{FF2B5EF4-FFF2-40B4-BE49-F238E27FC236}">
                  <a16:creationId xmlns:a16="http://schemas.microsoft.com/office/drawing/2014/main" id="{32384EA5-54AB-F378-8354-A73925292FC1}"/>
                </a:ext>
              </a:extLst>
            </p:cNvPr>
            <p:cNvSpPr/>
            <p:nvPr/>
          </p:nvSpPr>
          <p:spPr>
            <a:xfrm>
              <a:off x="770268" y="2820487"/>
              <a:ext cx="129682" cy="142477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015AFAA3-D350-AB9C-EC71-48CC51C188F8}"/>
                  </a:ext>
                </a:extLst>
              </p:cNvPr>
              <p:cNvSpPr txBox="1"/>
              <p:nvPr/>
            </p:nvSpPr>
            <p:spPr>
              <a:xfrm>
                <a:off x="513308" y="5005494"/>
                <a:ext cx="568650" cy="3808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800" b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1800" b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015AFAA3-D350-AB9C-EC71-48CC51C18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08" y="5005494"/>
                <a:ext cx="568650" cy="380810"/>
              </a:xfrm>
              <a:prstGeom prst="rect">
                <a:avLst/>
              </a:prstGeom>
              <a:blipFill>
                <a:blip r:embed="rId4"/>
                <a:stretch>
                  <a:fillRect r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E5AD627B-C866-3186-B7C7-B264E803626D}"/>
                  </a:ext>
                </a:extLst>
              </p:cNvPr>
              <p:cNvSpPr txBox="1"/>
              <p:nvPr/>
            </p:nvSpPr>
            <p:spPr>
              <a:xfrm>
                <a:off x="2971459" y="5097519"/>
                <a:ext cx="625803" cy="3808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800" b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1800" b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E5AD627B-C866-3186-B7C7-B264E8036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459" y="5097519"/>
                <a:ext cx="625803" cy="3808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4" name="TextBox 263">
            <a:extLst>
              <a:ext uri="{FF2B5EF4-FFF2-40B4-BE49-F238E27FC236}">
                <a16:creationId xmlns:a16="http://schemas.microsoft.com/office/drawing/2014/main" id="{3EC8838B-8624-DA33-7AAD-B307388A663E}"/>
              </a:ext>
            </a:extLst>
          </p:cNvPr>
          <p:cNvSpPr txBox="1"/>
          <p:nvPr/>
        </p:nvSpPr>
        <p:spPr>
          <a:xfrm>
            <a:off x="1289290" y="2163830"/>
            <a:ext cx="11948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Only the head is trainable</a:t>
            </a:r>
            <a:endParaRPr lang="en-US" dirty="0"/>
          </a:p>
        </p:txBody>
      </p:sp>
      <p:sp>
        <p:nvSpPr>
          <p:cNvPr id="265" name="Rectangle 51">
            <a:extLst>
              <a:ext uri="{FF2B5EF4-FFF2-40B4-BE49-F238E27FC236}">
                <a16:creationId xmlns:a16="http://schemas.microsoft.com/office/drawing/2014/main" id="{6537EC99-9B89-BC8C-9914-EF691A59A6F7}"/>
              </a:ext>
            </a:extLst>
          </p:cNvPr>
          <p:cNvSpPr/>
          <p:nvPr/>
        </p:nvSpPr>
        <p:spPr>
          <a:xfrm>
            <a:off x="5287564" y="3882651"/>
            <a:ext cx="975739" cy="236654"/>
          </a:xfrm>
          <a:prstGeom prst="rect">
            <a:avLst/>
          </a:prstGeom>
          <a:solidFill>
            <a:schemeClr val="accent1">
              <a:alpha val="42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77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6" name="Trapezoid 52">
            <a:extLst>
              <a:ext uri="{FF2B5EF4-FFF2-40B4-BE49-F238E27FC236}">
                <a16:creationId xmlns:a16="http://schemas.microsoft.com/office/drawing/2014/main" id="{2F40A64A-F89B-AF83-4CA6-91D97B664DA9}"/>
              </a:ext>
            </a:extLst>
          </p:cNvPr>
          <p:cNvSpPr/>
          <p:nvPr/>
        </p:nvSpPr>
        <p:spPr>
          <a:xfrm rot="10800000">
            <a:off x="5254611" y="4376886"/>
            <a:ext cx="1053159" cy="2130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6039" y="0"/>
                </a:lnTo>
                <a:lnTo>
                  <a:pt x="15561" y="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77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67" name="Group">
            <a:extLst>
              <a:ext uri="{FF2B5EF4-FFF2-40B4-BE49-F238E27FC236}">
                <a16:creationId xmlns:a16="http://schemas.microsoft.com/office/drawing/2014/main" id="{78DD8757-DA65-19E7-65BE-F6AA82517B9D}"/>
              </a:ext>
            </a:extLst>
          </p:cNvPr>
          <p:cNvGrpSpPr/>
          <p:nvPr/>
        </p:nvGrpSpPr>
        <p:grpSpPr>
          <a:xfrm>
            <a:off x="5409933" y="4605569"/>
            <a:ext cx="742514" cy="181603"/>
            <a:chOff x="0" y="0"/>
            <a:chExt cx="1538145" cy="388318"/>
          </a:xfrm>
        </p:grpSpPr>
        <p:sp>
          <p:nvSpPr>
            <p:cNvPr id="268" name="Rounded Rectangle 53">
              <a:extLst>
                <a:ext uri="{FF2B5EF4-FFF2-40B4-BE49-F238E27FC236}">
                  <a16:creationId xmlns:a16="http://schemas.microsoft.com/office/drawing/2014/main" id="{CAE0A7D0-B7B2-BBEC-65EF-7E0065C0EB45}"/>
                </a:ext>
              </a:extLst>
            </p:cNvPr>
            <p:cNvSpPr/>
            <p:nvPr/>
          </p:nvSpPr>
          <p:spPr>
            <a:xfrm>
              <a:off x="0" y="0"/>
              <a:ext cx="1538146" cy="388319"/>
            </a:xfrm>
            <a:prstGeom prst="roundRect">
              <a:avLst>
                <a:gd name="adj" fmla="val 16667"/>
              </a:avLst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9" name="Oval 54">
              <a:extLst>
                <a:ext uri="{FF2B5EF4-FFF2-40B4-BE49-F238E27FC236}">
                  <a16:creationId xmlns:a16="http://schemas.microsoft.com/office/drawing/2014/main" id="{C6E33F72-464D-9120-217F-F0D925E91FFE}"/>
                </a:ext>
              </a:extLst>
            </p:cNvPr>
            <p:cNvSpPr/>
            <p:nvPr/>
          </p:nvSpPr>
          <p:spPr>
            <a:xfrm>
              <a:off x="94575" y="74927"/>
              <a:ext cx="224273" cy="231933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0" name="Oval 55">
              <a:extLst>
                <a:ext uri="{FF2B5EF4-FFF2-40B4-BE49-F238E27FC236}">
                  <a16:creationId xmlns:a16="http://schemas.microsoft.com/office/drawing/2014/main" id="{81C2DF93-9A8A-06A5-90FE-26A13C385859}"/>
                </a:ext>
              </a:extLst>
            </p:cNvPr>
            <p:cNvSpPr/>
            <p:nvPr/>
          </p:nvSpPr>
          <p:spPr>
            <a:xfrm>
              <a:off x="455289" y="74926"/>
              <a:ext cx="224273" cy="231933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1" name="Oval 56">
              <a:extLst>
                <a:ext uri="{FF2B5EF4-FFF2-40B4-BE49-F238E27FC236}">
                  <a16:creationId xmlns:a16="http://schemas.microsoft.com/office/drawing/2014/main" id="{D85B6AD5-C42C-91B1-E27C-42CB065F2967}"/>
                </a:ext>
              </a:extLst>
            </p:cNvPr>
            <p:cNvSpPr/>
            <p:nvPr/>
          </p:nvSpPr>
          <p:spPr>
            <a:xfrm>
              <a:off x="816003" y="74926"/>
              <a:ext cx="224273" cy="231933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2" name="Oval 57">
              <a:extLst>
                <a:ext uri="{FF2B5EF4-FFF2-40B4-BE49-F238E27FC236}">
                  <a16:creationId xmlns:a16="http://schemas.microsoft.com/office/drawing/2014/main" id="{9D471754-3049-B63A-6A0B-34963460A597}"/>
                </a:ext>
              </a:extLst>
            </p:cNvPr>
            <p:cNvSpPr/>
            <p:nvPr/>
          </p:nvSpPr>
          <p:spPr>
            <a:xfrm>
              <a:off x="1176717" y="74925"/>
              <a:ext cx="224273" cy="231933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273" name="Group">
            <a:extLst>
              <a:ext uri="{FF2B5EF4-FFF2-40B4-BE49-F238E27FC236}">
                <a16:creationId xmlns:a16="http://schemas.microsoft.com/office/drawing/2014/main" id="{A2353D43-204C-6235-8881-584536E47294}"/>
              </a:ext>
            </a:extLst>
          </p:cNvPr>
          <p:cNvGrpSpPr/>
          <p:nvPr/>
        </p:nvGrpSpPr>
        <p:grpSpPr>
          <a:xfrm>
            <a:off x="5287564" y="4143280"/>
            <a:ext cx="975739" cy="202151"/>
            <a:chOff x="0" y="0"/>
            <a:chExt cx="2021281" cy="432256"/>
          </a:xfrm>
        </p:grpSpPr>
        <p:sp>
          <p:nvSpPr>
            <p:cNvPr id="274" name="Rounded Rectangle 44">
              <a:extLst>
                <a:ext uri="{FF2B5EF4-FFF2-40B4-BE49-F238E27FC236}">
                  <a16:creationId xmlns:a16="http://schemas.microsoft.com/office/drawing/2014/main" id="{893580E0-8AAD-4B50-11E7-9BDF612CF091}"/>
                </a:ext>
              </a:extLst>
            </p:cNvPr>
            <p:cNvSpPr/>
            <p:nvPr/>
          </p:nvSpPr>
          <p:spPr>
            <a:xfrm>
              <a:off x="0" y="0"/>
              <a:ext cx="2021282" cy="432257"/>
            </a:xfrm>
            <a:prstGeom prst="roundRect">
              <a:avLst>
                <a:gd name="adj" fmla="val 16667"/>
              </a:avLst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5" name="Oval 89">
              <a:extLst>
                <a:ext uri="{FF2B5EF4-FFF2-40B4-BE49-F238E27FC236}">
                  <a16:creationId xmlns:a16="http://schemas.microsoft.com/office/drawing/2014/main" id="{C30ABB94-E808-D182-1F3A-EF6D6876461A}"/>
                </a:ext>
              </a:extLst>
            </p:cNvPr>
            <p:cNvSpPr/>
            <p:nvPr/>
          </p:nvSpPr>
          <p:spPr>
            <a:xfrm>
              <a:off x="255282" y="94034"/>
              <a:ext cx="249650" cy="258176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6" name="Oval 90">
              <a:extLst>
                <a:ext uri="{FF2B5EF4-FFF2-40B4-BE49-F238E27FC236}">
                  <a16:creationId xmlns:a16="http://schemas.microsoft.com/office/drawing/2014/main" id="{B5F0EB28-2E94-1B7D-B5BA-DD9DEBB10B6A}"/>
                </a:ext>
              </a:extLst>
            </p:cNvPr>
            <p:cNvSpPr/>
            <p:nvPr/>
          </p:nvSpPr>
          <p:spPr>
            <a:xfrm>
              <a:off x="600489" y="94034"/>
              <a:ext cx="249649" cy="258176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7" name="Oval 91">
              <a:extLst>
                <a:ext uri="{FF2B5EF4-FFF2-40B4-BE49-F238E27FC236}">
                  <a16:creationId xmlns:a16="http://schemas.microsoft.com/office/drawing/2014/main" id="{A0F05A68-586F-3812-40C9-1395A232C98A}"/>
                </a:ext>
              </a:extLst>
            </p:cNvPr>
            <p:cNvSpPr/>
            <p:nvPr/>
          </p:nvSpPr>
          <p:spPr>
            <a:xfrm>
              <a:off x="945695" y="94034"/>
              <a:ext cx="249650" cy="258176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8" name="Oval 92">
              <a:extLst>
                <a:ext uri="{FF2B5EF4-FFF2-40B4-BE49-F238E27FC236}">
                  <a16:creationId xmlns:a16="http://schemas.microsoft.com/office/drawing/2014/main" id="{B9864B46-65C7-D348-D4A4-A52B2368AF3B}"/>
                </a:ext>
              </a:extLst>
            </p:cNvPr>
            <p:cNvSpPr/>
            <p:nvPr/>
          </p:nvSpPr>
          <p:spPr>
            <a:xfrm>
              <a:off x="1290902" y="87963"/>
              <a:ext cx="249650" cy="258176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9" name="Oval 93">
              <a:extLst>
                <a:ext uri="{FF2B5EF4-FFF2-40B4-BE49-F238E27FC236}">
                  <a16:creationId xmlns:a16="http://schemas.microsoft.com/office/drawing/2014/main" id="{E4DD849E-BDF2-A6A9-D11A-98DFB9E57293}"/>
                </a:ext>
              </a:extLst>
            </p:cNvPr>
            <p:cNvSpPr/>
            <p:nvPr/>
          </p:nvSpPr>
          <p:spPr>
            <a:xfrm>
              <a:off x="1636109" y="100177"/>
              <a:ext cx="249649" cy="258176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280" name="Group">
            <a:extLst>
              <a:ext uri="{FF2B5EF4-FFF2-40B4-BE49-F238E27FC236}">
                <a16:creationId xmlns:a16="http://schemas.microsoft.com/office/drawing/2014/main" id="{5441D733-A440-EFAF-373F-2DAF7D3CC757}"/>
              </a:ext>
            </a:extLst>
          </p:cNvPr>
          <p:cNvGrpSpPr/>
          <p:nvPr/>
        </p:nvGrpSpPr>
        <p:grpSpPr>
          <a:xfrm>
            <a:off x="5287564" y="3657314"/>
            <a:ext cx="975739" cy="202151"/>
            <a:chOff x="0" y="0"/>
            <a:chExt cx="2021281" cy="432256"/>
          </a:xfrm>
        </p:grpSpPr>
        <p:sp>
          <p:nvSpPr>
            <p:cNvPr id="281" name="Rounded Rectangle 44">
              <a:extLst>
                <a:ext uri="{FF2B5EF4-FFF2-40B4-BE49-F238E27FC236}">
                  <a16:creationId xmlns:a16="http://schemas.microsoft.com/office/drawing/2014/main" id="{B3D5923E-261F-EFDD-61D7-462ED891E2E7}"/>
                </a:ext>
              </a:extLst>
            </p:cNvPr>
            <p:cNvSpPr/>
            <p:nvPr/>
          </p:nvSpPr>
          <p:spPr>
            <a:xfrm>
              <a:off x="0" y="0"/>
              <a:ext cx="2021282" cy="432257"/>
            </a:xfrm>
            <a:prstGeom prst="roundRect">
              <a:avLst>
                <a:gd name="adj" fmla="val 16667"/>
              </a:avLst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2" name="Oval 89">
              <a:extLst>
                <a:ext uri="{FF2B5EF4-FFF2-40B4-BE49-F238E27FC236}">
                  <a16:creationId xmlns:a16="http://schemas.microsoft.com/office/drawing/2014/main" id="{B8B2AC45-4676-7F7E-0B17-0388E1935D00}"/>
                </a:ext>
              </a:extLst>
            </p:cNvPr>
            <p:cNvSpPr/>
            <p:nvPr/>
          </p:nvSpPr>
          <p:spPr>
            <a:xfrm>
              <a:off x="255282" y="94034"/>
              <a:ext cx="249650" cy="258176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3" name="Oval 90">
              <a:extLst>
                <a:ext uri="{FF2B5EF4-FFF2-40B4-BE49-F238E27FC236}">
                  <a16:creationId xmlns:a16="http://schemas.microsoft.com/office/drawing/2014/main" id="{109AB1BF-16BA-499D-AF67-05CC7FCBB0C7}"/>
                </a:ext>
              </a:extLst>
            </p:cNvPr>
            <p:cNvSpPr/>
            <p:nvPr/>
          </p:nvSpPr>
          <p:spPr>
            <a:xfrm>
              <a:off x="600489" y="94034"/>
              <a:ext cx="249649" cy="258176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4" name="Oval 91">
              <a:extLst>
                <a:ext uri="{FF2B5EF4-FFF2-40B4-BE49-F238E27FC236}">
                  <a16:creationId xmlns:a16="http://schemas.microsoft.com/office/drawing/2014/main" id="{CBC04916-FEBF-C055-C1D2-6ABC60E2C7A3}"/>
                </a:ext>
              </a:extLst>
            </p:cNvPr>
            <p:cNvSpPr/>
            <p:nvPr/>
          </p:nvSpPr>
          <p:spPr>
            <a:xfrm>
              <a:off x="945695" y="94034"/>
              <a:ext cx="249650" cy="258176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5" name="Oval 92">
              <a:extLst>
                <a:ext uri="{FF2B5EF4-FFF2-40B4-BE49-F238E27FC236}">
                  <a16:creationId xmlns:a16="http://schemas.microsoft.com/office/drawing/2014/main" id="{5DF05279-7DB5-2F48-F1DC-ADFF433CC8EC}"/>
                </a:ext>
              </a:extLst>
            </p:cNvPr>
            <p:cNvSpPr/>
            <p:nvPr/>
          </p:nvSpPr>
          <p:spPr>
            <a:xfrm>
              <a:off x="1290902" y="87963"/>
              <a:ext cx="249650" cy="258176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6" name="Oval 93">
              <a:extLst>
                <a:ext uri="{FF2B5EF4-FFF2-40B4-BE49-F238E27FC236}">
                  <a16:creationId xmlns:a16="http://schemas.microsoft.com/office/drawing/2014/main" id="{0165DAD3-2120-C1A0-B042-1063EBF5B1DD}"/>
                </a:ext>
              </a:extLst>
            </p:cNvPr>
            <p:cNvSpPr/>
            <p:nvPr/>
          </p:nvSpPr>
          <p:spPr>
            <a:xfrm>
              <a:off x="1636109" y="100177"/>
              <a:ext cx="249649" cy="258176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9C7362E0-BF8E-D31E-EB78-BCAA45C4F653}"/>
                  </a:ext>
                </a:extLst>
              </p:cNvPr>
              <p:cNvSpPr txBox="1"/>
              <p:nvPr/>
            </p:nvSpPr>
            <p:spPr>
              <a:xfrm>
                <a:off x="5486763" y="5073247"/>
                <a:ext cx="625803" cy="3808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800" b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1800" b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9C7362E0-BF8E-D31E-EB78-BCAA45C4F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763" y="5073247"/>
                <a:ext cx="625803" cy="3808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8" name="Trapezoid 460">
            <a:extLst>
              <a:ext uri="{FF2B5EF4-FFF2-40B4-BE49-F238E27FC236}">
                <a16:creationId xmlns:a16="http://schemas.microsoft.com/office/drawing/2014/main" id="{AFEC3F7C-E4ED-0FDF-013B-A731E6EBE015}"/>
              </a:ext>
            </a:extLst>
          </p:cNvPr>
          <p:cNvSpPr/>
          <p:nvPr/>
        </p:nvSpPr>
        <p:spPr>
          <a:xfrm>
            <a:off x="5356299" y="3233545"/>
            <a:ext cx="813569" cy="3799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7513" y="0"/>
                </a:lnTo>
                <a:lnTo>
                  <a:pt x="14087" y="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8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AC59DCA5-F4AA-40FE-386A-628DA28FCC26}"/>
              </a:ext>
            </a:extLst>
          </p:cNvPr>
          <p:cNvGrpSpPr/>
          <p:nvPr/>
        </p:nvGrpSpPr>
        <p:grpSpPr>
          <a:xfrm>
            <a:off x="5494109" y="2929903"/>
            <a:ext cx="527960" cy="276362"/>
            <a:chOff x="660901" y="2743793"/>
            <a:chExt cx="527960" cy="276362"/>
          </a:xfrm>
        </p:grpSpPr>
        <p:grpSp>
          <p:nvGrpSpPr>
            <p:cNvPr id="290" name="Group">
              <a:extLst>
                <a:ext uri="{FF2B5EF4-FFF2-40B4-BE49-F238E27FC236}">
                  <a16:creationId xmlns:a16="http://schemas.microsoft.com/office/drawing/2014/main" id="{6CAFA7CE-E6B1-D83D-05FD-81081528C5AF}"/>
                </a:ext>
              </a:extLst>
            </p:cNvPr>
            <p:cNvGrpSpPr/>
            <p:nvPr/>
          </p:nvGrpSpPr>
          <p:grpSpPr>
            <a:xfrm>
              <a:off x="660901" y="2743793"/>
              <a:ext cx="527960" cy="276362"/>
              <a:chOff x="-1746291" y="-1508588"/>
              <a:chExt cx="675777" cy="341203"/>
            </a:xfrm>
          </p:grpSpPr>
          <p:sp>
            <p:nvSpPr>
              <p:cNvPr id="292" name="Rounded Rectangle 378">
                <a:extLst>
                  <a:ext uri="{FF2B5EF4-FFF2-40B4-BE49-F238E27FC236}">
                    <a16:creationId xmlns:a16="http://schemas.microsoft.com/office/drawing/2014/main" id="{4FA07A80-F23F-461D-41A3-6F6FE2AEAE7D}"/>
                  </a:ext>
                </a:extLst>
              </p:cNvPr>
              <p:cNvSpPr/>
              <p:nvPr/>
            </p:nvSpPr>
            <p:spPr>
              <a:xfrm>
                <a:off x="-1746291" y="-1508588"/>
                <a:ext cx="675777" cy="341203"/>
              </a:xfrm>
              <a:prstGeom prst="roundRect">
                <a:avLst>
                  <a:gd name="adj" fmla="val 16667"/>
                </a:avLst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93" name="Oval 50">
                <a:extLst>
                  <a:ext uri="{FF2B5EF4-FFF2-40B4-BE49-F238E27FC236}">
                    <a16:creationId xmlns:a16="http://schemas.microsoft.com/office/drawing/2014/main" id="{5FA03652-3EC9-F29D-2C01-7605D49895B2}"/>
                  </a:ext>
                </a:extLst>
              </p:cNvPr>
              <p:cNvSpPr/>
              <p:nvPr/>
            </p:nvSpPr>
            <p:spPr>
              <a:xfrm>
                <a:off x="-1344292" y="-1412710"/>
                <a:ext cx="165990" cy="175906"/>
              </a:xfrm>
              <a:prstGeom prst="ellips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</p:grpSp>
        <p:sp>
          <p:nvSpPr>
            <p:cNvPr id="291" name="Oval 50">
              <a:extLst>
                <a:ext uri="{FF2B5EF4-FFF2-40B4-BE49-F238E27FC236}">
                  <a16:creationId xmlns:a16="http://schemas.microsoft.com/office/drawing/2014/main" id="{300421FF-EFD4-A458-C716-1F9522DFCE8B}"/>
                </a:ext>
              </a:extLst>
            </p:cNvPr>
            <p:cNvSpPr/>
            <p:nvPr/>
          </p:nvSpPr>
          <p:spPr>
            <a:xfrm>
              <a:off x="770268" y="2820487"/>
              <a:ext cx="129682" cy="142477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174620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D793C-4F92-4145-A8AF-021D341DA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0" y="10851"/>
            <a:ext cx="11749152" cy="1325563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Our Efforts on Achieving Both CF and KT via </a:t>
            </a:r>
            <a:r>
              <a:rPr lang="en-US" altLang="zh-CN" sz="4000" b="1" dirty="0">
                <a:solidFill>
                  <a:srgbClr val="C00000"/>
                </a:solidFill>
              </a:rPr>
              <a:t>Detection</a:t>
            </a:r>
            <a:endParaRPr lang="en-US" altLang="zh-CN" sz="4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28796-1583-620E-4F60-2102D5189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DCAF-42E1-4021-93D7-2579B818BF1B}" type="slidenum">
              <a:rPr lang="en-US" smtClean="0"/>
              <a:t>12</a:t>
            </a:fld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D6121A-7779-1858-0D95-B9F44C2EA564}"/>
              </a:ext>
            </a:extLst>
          </p:cNvPr>
          <p:cNvSpPr txBox="1"/>
          <p:nvPr/>
        </p:nvSpPr>
        <p:spPr>
          <a:xfrm>
            <a:off x="0" y="6476273"/>
            <a:ext cx="113143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/>
              <a:t>Achieving forgetting prevention and knowledge transfer in continual learning, Ke et al., </a:t>
            </a:r>
            <a:r>
              <a:rPr lang="en-US" sz="1600" i="1" dirty="0" err="1"/>
              <a:t>NeurIPS</a:t>
            </a:r>
            <a:r>
              <a:rPr lang="en-US" sz="1600" i="1" dirty="0"/>
              <a:t> 2021</a:t>
            </a:r>
          </a:p>
        </p:txBody>
      </p:sp>
      <p:sp>
        <p:nvSpPr>
          <p:cNvPr id="3" name="Rounded Rectangle 113">
            <a:extLst>
              <a:ext uri="{FF2B5EF4-FFF2-40B4-BE49-F238E27FC236}">
                <a16:creationId xmlns:a16="http://schemas.microsoft.com/office/drawing/2014/main" id="{57D75182-B773-51AD-EC60-A7C1B3557513}"/>
              </a:ext>
            </a:extLst>
          </p:cNvPr>
          <p:cNvSpPr txBox="1"/>
          <p:nvPr/>
        </p:nvSpPr>
        <p:spPr>
          <a:xfrm>
            <a:off x="3792579" y="5312418"/>
            <a:ext cx="671360" cy="47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3000"/>
            </a:lvl1pPr>
          </a:lstStyle>
          <a:p>
            <a:r>
              <a:rPr lang="en-US" b="1" dirty="0"/>
              <a:t>…</a:t>
            </a:r>
            <a:endParaRPr b="1" dirty="0"/>
          </a:p>
        </p:txBody>
      </p:sp>
      <p:grpSp>
        <p:nvGrpSpPr>
          <p:cNvPr id="5" name="Group">
            <a:extLst>
              <a:ext uri="{FF2B5EF4-FFF2-40B4-BE49-F238E27FC236}">
                <a16:creationId xmlns:a16="http://schemas.microsoft.com/office/drawing/2014/main" id="{F4EED899-B582-6F86-5F8E-3E6E003C5000}"/>
              </a:ext>
            </a:extLst>
          </p:cNvPr>
          <p:cNvGrpSpPr/>
          <p:nvPr/>
        </p:nvGrpSpPr>
        <p:grpSpPr>
          <a:xfrm>
            <a:off x="3371099" y="5931137"/>
            <a:ext cx="1717588" cy="367818"/>
            <a:chOff x="0" y="0"/>
            <a:chExt cx="2021281" cy="432256"/>
          </a:xfrm>
        </p:grpSpPr>
        <p:sp>
          <p:nvSpPr>
            <p:cNvPr id="6" name="Rounded Rectangle 44">
              <a:extLst>
                <a:ext uri="{FF2B5EF4-FFF2-40B4-BE49-F238E27FC236}">
                  <a16:creationId xmlns:a16="http://schemas.microsoft.com/office/drawing/2014/main" id="{6F54C283-B268-42E5-05B7-DE67BC5FB50B}"/>
                </a:ext>
              </a:extLst>
            </p:cNvPr>
            <p:cNvSpPr/>
            <p:nvPr/>
          </p:nvSpPr>
          <p:spPr>
            <a:xfrm>
              <a:off x="0" y="0"/>
              <a:ext cx="2021282" cy="432257"/>
            </a:xfrm>
            <a:prstGeom prst="roundRect">
              <a:avLst>
                <a:gd name="adj" fmla="val 16667"/>
              </a:avLst>
            </a:prstGeom>
            <a:noFill/>
            <a:ln w="571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7" name="Oval 89">
              <a:extLst>
                <a:ext uri="{FF2B5EF4-FFF2-40B4-BE49-F238E27FC236}">
                  <a16:creationId xmlns:a16="http://schemas.microsoft.com/office/drawing/2014/main" id="{5B806E92-F0D5-E8B2-BE1B-478746C101BA}"/>
                </a:ext>
              </a:extLst>
            </p:cNvPr>
            <p:cNvSpPr/>
            <p:nvPr/>
          </p:nvSpPr>
          <p:spPr>
            <a:xfrm>
              <a:off x="255282" y="94034"/>
              <a:ext cx="249650" cy="258176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8" name="Oval 90">
              <a:extLst>
                <a:ext uri="{FF2B5EF4-FFF2-40B4-BE49-F238E27FC236}">
                  <a16:creationId xmlns:a16="http://schemas.microsoft.com/office/drawing/2014/main" id="{635D1C73-6CE1-21C7-89FE-43B68E22CCA8}"/>
                </a:ext>
              </a:extLst>
            </p:cNvPr>
            <p:cNvSpPr/>
            <p:nvPr/>
          </p:nvSpPr>
          <p:spPr>
            <a:xfrm>
              <a:off x="600489" y="94034"/>
              <a:ext cx="249649" cy="258176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9" name="Oval 91">
              <a:extLst>
                <a:ext uri="{FF2B5EF4-FFF2-40B4-BE49-F238E27FC236}">
                  <a16:creationId xmlns:a16="http://schemas.microsoft.com/office/drawing/2014/main" id="{AF656864-99EF-07A4-BD19-352A7C398D26}"/>
                </a:ext>
              </a:extLst>
            </p:cNvPr>
            <p:cNvSpPr/>
            <p:nvPr/>
          </p:nvSpPr>
          <p:spPr>
            <a:xfrm>
              <a:off x="945695" y="94034"/>
              <a:ext cx="249650" cy="258176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10" name="Oval 92">
              <a:extLst>
                <a:ext uri="{FF2B5EF4-FFF2-40B4-BE49-F238E27FC236}">
                  <a16:creationId xmlns:a16="http://schemas.microsoft.com/office/drawing/2014/main" id="{102834AA-2BCC-CEB1-AB72-8BB019E640C7}"/>
                </a:ext>
              </a:extLst>
            </p:cNvPr>
            <p:cNvSpPr/>
            <p:nvPr/>
          </p:nvSpPr>
          <p:spPr>
            <a:xfrm>
              <a:off x="1290902" y="87963"/>
              <a:ext cx="249650" cy="258176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11" name="Oval 93">
              <a:extLst>
                <a:ext uri="{FF2B5EF4-FFF2-40B4-BE49-F238E27FC236}">
                  <a16:creationId xmlns:a16="http://schemas.microsoft.com/office/drawing/2014/main" id="{95B4CE07-E43E-E22E-0A48-4AA59B22763F}"/>
                </a:ext>
              </a:extLst>
            </p:cNvPr>
            <p:cNvSpPr/>
            <p:nvPr/>
          </p:nvSpPr>
          <p:spPr>
            <a:xfrm>
              <a:off x="1636109" y="100177"/>
              <a:ext cx="249649" cy="258176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 dirty="0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026BAF-E90E-5EC6-F71D-C47BCC49465F}"/>
              </a:ext>
            </a:extLst>
          </p:cNvPr>
          <p:cNvCxnSpPr>
            <a:cxnSpLocks/>
            <a:stCxn id="6" idx="1"/>
            <a:endCxn id="17" idx="2"/>
          </p:cNvCxnSpPr>
          <p:nvPr/>
        </p:nvCxnSpPr>
        <p:spPr>
          <a:xfrm flipH="1" flipV="1">
            <a:off x="2648487" y="5256755"/>
            <a:ext cx="722612" cy="858292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670217-7278-8032-CDA6-544F2C879423}"/>
              </a:ext>
            </a:extLst>
          </p:cNvPr>
          <p:cNvCxnSpPr>
            <a:cxnSpLocks/>
            <a:stCxn id="6" idx="3"/>
            <a:endCxn id="17" idx="2"/>
          </p:cNvCxnSpPr>
          <p:nvPr/>
        </p:nvCxnSpPr>
        <p:spPr>
          <a:xfrm flipH="1" flipV="1">
            <a:off x="2648487" y="5256755"/>
            <a:ext cx="2440201" cy="858292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07CEAFD-9C8E-635C-BCEE-8FE6F803EFD9}"/>
              </a:ext>
            </a:extLst>
          </p:cNvPr>
          <p:cNvCxnSpPr>
            <a:cxnSpLocks/>
            <a:stCxn id="6" idx="1"/>
            <a:endCxn id="38" idx="2"/>
          </p:cNvCxnSpPr>
          <p:nvPr/>
        </p:nvCxnSpPr>
        <p:spPr>
          <a:xfrm flipV="1">
            <a:off x="3371099" y="5232076"/>
            <a:ext cx="2339842" cy="882971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DA9971B-C7D2-1337-AC11-1CD1871BD2C3}"/>
              </a:ext>
            </a:extLst>
          </p:cNvPr>
          <p:cNvCxnSpPr>
            <a:cxnSpLocks/>
            <a:stCxn id="6" idx="3"/>
            <a:endCxn id="38" idx="2"/>
          </p:cNvCxnSpPr>
          <p:nvPr/>
        </p:nvCxnSpPr>
        <p:spPr>
          <a:xfrm flipV="1">
            <a:off x="5088687" y="5232076"/>
            <a:ext cx="622253" cy="882971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53709D0-7B71-6219-4586-A119C14EED55}"/>
              </a:ext>
            </a:extLst>
          </p:cNvPr>
          <p:cNvGrpSpPr/>
          <p:nvPr/>
        </p:nvGrpSpPr>
        <p:grpSpPr>
          <a:xfrm>
            <a:off x="2356702" y="3933832"/>
            <a:ext cx="583570" cy="1322922"/>
            <a:chOff x="6747739" y="9645486"/>
            <a:chExt cx="686754" cy="1554692"/>
          </a:xfrm>
        </p:grpSpPr>
        <p:sp>
          <p:nvSpPr>
            <p:cNvPr id="17" name="Rounded Rectangle 36">
              <a:extLst>
                <a:ext uri="{FF2B5EF4-FFF2-40B4-BE49-F238E27FC236}">
                  <a16:creationId xmlns:a16="http://schemas.microsoft.com/office/drawing/2014/main" id="{B243D3BF-F73E-E2C9-E042-5836B761A004}"/>
                </a:ext>
              </a:extLst>
            </p:cNvPr>
            <p:cNvSpPr/>
            <p:nvPr/>
          </p:nvSpPr>
          <p:spPr>
            <a:xfrm>
              <a:off x="6747739" y="9645486"/>
              <a:ext cx="686754" cy="1554692"/>
            </a:xfrm>
            <a:prstGeom prst="roundRect">
              <a:avLst/>
            </a:prstGeom>
            <a:solidFill>
              <a:srgbClr val="C55A1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600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89">
              <a:extLst>
                <a:ext uri="{FF2B5EF4-FFF2-40B4-BE49-F238E27FC236}">
                  <a16:creationId xmlns:a16="http://schemas.microsoft.com/office/drawing/2014/main" id="{FFEDB172-4FFB-AB4B-3068-0F11F331C5A2}"/>
                </a:ext>
              </a:extLst>
            </p:cNvPr>
            <p:cNvSpPr/>
            <p:nvPr/>
          </p:nvSpPr>
          <p:spPr>
            <a:xfrm>
              <a:off x="6793683" y="9813679"/>
              <a:ext cx="249650" cy="258177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19" name="Oval 90">
              <a:extLst>
                <a:ext uri="{FF2B5EF4-FFF2-40B4-BE49-F238E27FC236}">
                  <a16:creationId xmlns:a16="http://schemas.microsoft.com/office/drawing/2014/main" id="{AACEF8E3-FF74-4208-7240-AB777085F575}"/>
                </a:ext>
              </a:extLst>
            </p:cNvPr>
            <p:cNvSpPr/>
            <p:nvPr/>
          </p:nvSpPr>
          <p:spPr>
            <a:xfrm>
              <a:off x="7138891" y="9813679"/>
              <a:ext cx="249649" cy="258177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20" name="Oval 89">
              <a:extLst>
                <a:ext uri="{FF2B5EF4-FFF2-40B4-BE49-F238E27FC236}">
                  <a16:creationId xmlns:a16="http://schemas.microsoft.com/office/drawing/2014/main" id="{CAE883A2-40EB-27BF-C78B-664A8AAF3C29}"/>
                </a:ext>
              </a:extLst>
            </p:cNvPr>
            <p:cNvSpPr/>
            <p:nvPr/>
          </p:nvSpPr>
          <p:spPr>
            <a:xfrm>
              <a:off x="6804069" y="10140464"/>
              <a:ext cx="249650" cy="258177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21" name="Oval 90">
              <a:extLst>
                <a:ext uri="{FF2B5EF4-FFF2-40B4-BE49-F238E27FC236}">
                  <a16:creationId xmlns:a16="http://schemas.microsoft.com/office/drawing/2014/main" id="{C71AFBAC-74CD-9BD9-B531-0FE1A55EB04B}"/>
                </a:ext>
              </a:extLst>
            </p:cNvPr>
            <p:cNvSpPr/>
            <p:nvPr/>
          </p:nvSpPr>
          <p:spPr>
            <a:xfrm>
              <a:off x="7149277" y="10140464"/>
              <a:ext cx="249649" cy="258177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22" name="Oval 89">
              <a:extLst>
                <a:ext uri="{FF2B5EF4-FFF2-40B4-BE49-F238E27FC236}">
                  <a16:creationId xmlns:a16="http://schemas.microsoft.com/office/drawing/2014/main" id="{675C1E1C-02AC-4108-5B1E-B6BC6CCF2C5D}"/>
                </a:ext>
              </a:extLst>
            </p:cNvPr>
            <p:cNvSpPr/>
            <p:nvPr/>
          </p:nvSpPr>
          <p:spPr>
            <a:xfrm>
              <a:off x="6808862" y="10482447"/>
              <a:ext cx="249650" cy="258177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23" name="Oval 90">
              <a:extLst>
                <a:ext uri="{FF2B5EF4-FFF2-40B4-BE49-F238E27FC236}">
                  <a16:creationId xmlns:a16="http://schemas.microsoft.com/office/drawing/2014/main" id="{1B5C8405-8E32-4DDD-AE95-EFD93C6F26B7}"/>
                </a:ext>
              </a:extLst>
            </p:cNvPr>
            <p:cNvSpPr/>
            <p:nvPr/>
          </p:nvSpPr>
          <p:spPr>
            <a:xfrm>
              <a:off x="7154070" y="10482447"/>
              <a:ext cx="249649" cy="258177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24" name="Oval 89">
              <a:extLst>
                <a:ext uri="{FF2B5EF4-FFF2-40B4-BE49-F238E27FC236}">
                  <a16:creationId xmlns:a16="http://schemas.microsoft.com/office/drawing/2014/main" id="{DF1A8F28-1C62-76D3-9580-25DD29467626}"/>
                </a:ext>
              </a:extLst>
            </p:cNvPr>
            <p:cNvSpPr/>
            <p:nvPr/>
          </p:nvSpPr>
          <p:spPr>
            <a:xfrm>
              <a:off x="6793683" y="10845186"/>
              <a:ext cx="249650" cy="258177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25" name="Oval 90">
              <a:extLst>
                <a:ext uri="{FF2B5EF4-FFF2-40B4-BE49-F238E27FC236}">
                  <a16:creationId xmlns:a16="http://schemas.microsoft.com/office/drawing/2014/main" id="{57762301-75E2-D06F-5CD7-C8951D6385F7}"/>
                </a:ext>
              </a:extLst>
            </p:cNvPr>
            <p:cNvSpPr/>
            <p:nvPr/>
          </p:nvSpPr>
          <p:spPr>
            <a:xfrm>
              <a:off x="7138891" y="10845186"/>
              <a:ext cx="249649" cy="258177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8F00C56-8C89-6444-1A5F-2FB21F20F766}"/>
              </a:ext>
            </a:extLst>
          </p:cNvPr>
          <p:cNvGrpSpPr/>
          <p:nvPr/>
        </p:nvGrpSpPr>
        <p:grpSpPr>
          <a:xfrm>
            <a:off x="3239088" y="3929739"/>
            <a:ext cx="583570" cy="1322922"/>
            <a:chOff x="7786145" y="9640675"/>
            <a:chExt cx="686754" cy="1554692"/>
          </a:xfrm>
        </p:grpSpPr>
        <p:sp>
          <p:nvSpPr>
            <p:cNvPr id="27" name="Rounded Rectangle 46">
              <a:extLst>
                <a:ext uri="{FF2B5EF4-FFF2-40B4-BE49-F238E27FC236}">
                  <a16:creationId xmlns:a16="http://schemas.microsoft.com/office/drawing/2014/main" id="{7AD39B08-2660-2F03-1993-151FD6C32DC6}"/>
                </a:ext>
              </a:extLst>
            </p:cNvPr>
            <p:cNvSpPr/>
            <p:nvPr/>
          </p:nvSpPr>
          <p:spPr>
            <a:xfrm>
              <a:off x="7786145" y="9640675"/>
              <a:ext cx="686754" cy="1554692"/>
            </a:xfrm>
            <a:prstGeom prst="round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600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89">
              <a:extLst>
                <a:ext uri="{FF2B5EF4-FFF2-40B4-BE49-F238E27FC236}">
                  <a16:creationId xmlns:a16="http://schemas.microsoft.com/office/drawing/2014/main" id="{6FC6C74C-BF69-C212-FA06-C5C6914AF514}"/>
                </a:ext>
              </a:extLst>
            </p:cNvPr>
            <p:cNvSpPr/>
            <p:nvPr/>
          </p:nvSpPr>
          <p:spPr>
            <a:xfrm>
              <a:off x="7832089" y="9808868"/>
              <a:ext cx="249650" cy="258177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30" name="Oval 90">
              <a:extLst>
                <a:ext uri="{FF2B5EF4-FFF2-40B4-BE49-F238E27FC236}">
                  <a16:creationId xmlns:a16="http://schemas.microsoft.com/office/drawing/2014/main" id="{18356166-7F5A-17D9-D9C1-DC0A44278786}"/>
                </a:ext>
              </a:extLst>
            </p:cNvPr>
            <p:cNvSpPr/>
            <p:nvPr/>
          </p:nvSpPr>
          <p:spPr>
            <a:xfrm>
              <a:off x="8177297" y="9808868"/>
              <a:ext cx="249649" cy="258177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31" name="Oval 89">
              <a:extLst>
                <a:ext uri="{FF2B5EF4-FFF2-40B4-BE49-F238E27FC236}">
                  <a16:creationId xmlns:a16="http://schemas.microsoft.com/office/drawing/2014/main" id="{B5BB9E51-F0A4-7823-FD69-12C5260288BA}"/>
                </a:ext>
              </a:extLst>
            </p:cNvPr>
            <p:cNvSpPr/>
            <p:nvPr/>
          </p:nvSpPr>
          <p:spPr>
            <a:xfrm>
              <a:off x="7842475" y="10135653"/>
              <a:ext cx="249650" cy="258177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32" name="Oval 90">
              <a:extLst>
                <a:ext uri="{FF2B5EF4-FFF2-40B4-BE49-F238E27FC236}">
                  <a16:creationId xmlns:a16="http://schemas.microsoft.com/office/drawing/2014/main" id="{029E184E-5E53-0E0A-0711-37DD62B7F218}"/>
                </a:ext>
              </a:extLst>
            </p:cNvPr>
            <p:cNvSpPr/>
            <p:nvPr/>
          </p:nvSpPr>
          <p:spPr>
            <a:xfrm>
              <a:off x="8187683" y="10135653"/>
              <a:ext cx="249649" cy="258177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33" name="Oval 89">
              <a:extLst>
                <a:ext uri="{FF2B5EF4-FFF2-40B4-BE49-F238E27FC236}">
                  <a16:creationId xmlns:a16="http://schemas.microsoft.com/office/drawing/2014/main" id="{99BA05F9-56AC-49EA-9621-11B62FDB49B7}"/>
                </a:ext>
              </a:extLst>
            </p:cNvPr>
            <p:cNvSpPr/>
            <p:nvPr/>
          </p:nvSpPr>
          <p:spPr>
            <a:xfrm>
              <a:off x="7847268" y="10477636"/>
              <a:ext cx="249650" cy="258177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34" name="Oval 90">
              <a:extLst>
                <a:ext uri="{FF2B5EF4-FFF2-40B4-BE49-F238E27FC236}">
                  <a16:creationId xmlns:a16="http://schemas.microsoft.com/office/drawing/2014/main" id="{DABA1874-DA82-13AA-8668-425AA9A59D50}"/>
                </a:ext>
              </a:extLst>
            </p:cNvPr>
            <p:cNvSpPr/>
            <p:nvPr/>
          </p:nvSpPr>
          <p:spPr>
            <a:xfrm>
              <a:off x="8192476" y="10477636"/>
              <a:ext cx="249649" cy="258177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35" name="Oval 89">
              <a:extLst>
                <a:ext uri="{FF2B5EF4-FFF2-40B4-BE49-F238E27FC236}">
                  <a16:creationId xmlns:a16="http://schemas.microsoft.com/office/drawing/2014/main" id="{487E383E-528B-0008-5B82-B12B7162B797}"/>
                </a:ext>
              </a:extLst>
            </p:cNvPr>
            <p:cNvSpPr/>
            <p:nvPr/>
          </p:nvSpPr>
          <p:spPr>
            <a:xfrm>
              <a:off x="7832089" y="10840375"/>
              <a:ext cx="249650" cy="258177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36" name="Oval 90">
              <a:extLst>
                <a:ext uri="{FF2B5EF4-FFF2-40B4-BE49-F238E27FC236}">
                  <a16:creationId xmlns:a16="http://schemas.microsoft.com/office/drawing/2014/main" id="{51D19DB8-EC07-5C1F-713A-BDB8B0B55A59}"/>
                </a:ext>
              </a:extLst>
            </p:cNvPr>
            <p:cNvSpPr/>
            <p:nvPr/>
          </p:nvSpPr>
          <p:spPr>
            <a:xfrm>
              <a:off x="8177297" y="10840375"/>
              <a:ext cx="249649" cy="258177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46C5A79-5464-1FF0-2E1A-7C43C06FEBFE}"/>
              </a:ext>
            </a:extLst>
          </p:cNvPr>
          <p:cNvGrpSpPr/>
          <p:nvPr/>
        </p:nvGrpSpPr>
        <p:grpSpPr>
          <a:xfrm>
            <a:off x="5419156" y="3909154"/>
            <a:ext cx="583570" cy="1322922"/>
            <a:chOff x="10351681" y="9616484"/>
            <a:chExt cx="686754" cy="1554692"/>
          </a:xfrm>
        </p:grpSpPr>
        <p:sp>
          <p:nvSpPr>
            <p:cNvPr id="38" name="Rounded Rectangle 56">
              <a:extLst>
                <a:ext uri="{FF2B5EF4-FFF2-40B4-BE49-F238E27FC236}">
                  <a16:creationId xmlns:a16="http://schemas.microsoft.com/office/drawing/2014/main" id="{ECC31959-5183-BB28-8FB2-D21D21792618}"/>
                </a:ext>
              </a:extLst>
            </p:cNvPr>
            <p:cNvSpPr/>
            <p:nvPr/>
          </p:nvSpPr>
          <p:spPr>
            <a:xfrm>
              <a:off x="10351681" y="9616484"/>
              <a:ext cx="686754" cy="1554692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600" dirty="0">
                <a:solidFill>
                  <a:schemeClr val="tx1"/>
                </a:solidFill>
              </a:endParaRPr>
            </a:p>
          </p:txBody>
        </p:sp>
        <p:sp>
          <p:nvSpPr>
            <p:cNvPr id="39" name="Oval 89">
              <a:extLst>
                <a:ext uri="{FF2B5EF4-FFF2-40B4-BE49-F238E27FC236}">
                  <a16:creationId xmlns:a16="http://schemas.microsoft.com/office/drawing/2014/main" id="{9400098C-88ED-807A-5CA6-B94F7BB9E0BE}"/>
                </a:ext>
              </a:extLst>
            </p:cNvPr>
            <p:cNvSpPr/>
            <p:nvPr/>
          </p:nvSpPr>
          <p:spPr>
            <a:xfrm>
              <a:off x="10397625" y="9784677"/>
              <a:ext cx="249650" cy="258177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40" name="Oval 90">
              <a:extLst>
                <a:ext uri="{FF2B5EF4-FFF2-40B4-BE49-F238E27FC236}">
                  <a16:creationId xmlns:a16="http://schemas.microsoft.com/office/drawing/2014/main" id="{6E4F210E-EB0B-1944-4676-D2524AC25B60}"/>
                </a:ext>
              </a:extLst>
            </p:cNvPr>
            <p:cNvSpPr/>
            <p:nvPr/>
          </p:nvSpPr>
          <p:spPr>
            <a:xfrm>
              <a:off x="10742833" y="9784677"/>
              <a:ext cx="249649" cy="258177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41" name="Oval 89">
              <a:extLst>
                <a:ext uri="{FF2B5EF4-FFF2-40B4-BE49-F238E27FC236}">
                  <a16:creationId xmlns:a16="http://schemas.microsoft.com/office/drawing/2014/main" id="{FB7AB71C-E57C-17CB-F887-ED15171EB3B1}"/>
                </a:ext>
              </a:extLst>
            </p:cNvPr>
            <p:cNvSpPr/>
            <p:nvPr/>
          </p:nvSpPr>
          <p:spPr>
            <a:xfrm>
              <a:off x="10408011" y="10111462"/>
              <a:ext cx="249650" cy="258177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42" name="Oval 90">
              <a:extLst>
                <a:ext uri="{FF2B5EF4-FFF2-40B4-BE49-F238E27FC236}">
                  <a16:creationId xmlns:a16="http://schemas.microsoft.com/office/drawing/2014/main" id="{873C7786-15FC-4319-912C-2582CB13E77B}"/>
                </a:ext>
              </a:extLst>
            </p:cNvPr>
            <p:cNvSpPr/>
            <p:nvPr/>
          </p:nvSpPr>
          <p:spPr>
            <a:xfrm>
              <a:off x="10753219" y="10111462"/>
              <a:ext cx="249649" cy="258177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43" name="Oval 89">
              <a:extLst>
                <a:ext uri="{FF2B5EF4-FFF2-40B4-BE49-F238E27FC236}">
                  <a16:creationId xmlns:a16="http://schemas.microsoft.com/office/drawing/2014/main" id="{59DF57A0-6FD8-073D-6E7D-C76FCD10012F}"/>
                </a:ext>
              </a:extLst>
            </p:cNvPr>
            <p:cNvSpPr/>
            <p:nvPr/>
          </p:nvSpPr>
          <p:spPr>
            <a:xfrm>
              <a:off x="10412804" y="10453445"/>
              <a:ext cx="249650" cy="258177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44" name="Oval 90">
              <a:extLst>
                <a:ext uri="{FF2B5EF4-FFF2-40B4-BE49-F238E27FC236}">
                  <a16:creationId xmlns:a16="http://schemas.microsoft.com/office/drawing/2014/main" id="{D6010515-F645-8452-CFFD-69D05C26807C}"/>
                </a:ext>
              </a:extLst>
            </p:cNvPr>
            <p:cNvSpPr/>
            <p:nvPr/>
          </p:nvSpPr>
          <p:spPr>
            <a:xfrm>
              <a:off x="10758012" y="10453445"/>
              <a:ext cx="249649" cy="258177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45" name="Oval 89">
              <a:extLst>
                <a:ext uri="{FF2B5EF4-FFF2-40B4-BE49-F238E27FC236}">
                  <a16:creationId xmlns:a16="http://schemas.microsoft.com/office/drawing/2014/main" id="{2FF2C614-1C14-2A55-0B9D-9DCD3DE42ADF}"/>
                </a:ext>
              </a:extLst>
            </p:cNvPr>
            <p:cNvSpPr/>
            <p:nvPr/>
          </p:nvSpPr>
          <p:spPr>
            <a:xfrm>
              <a:off x="10397625" y="10816184"/>
              <a:ext cx="249650" cy="258177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46" name="Oval 90">
              <a:extLst>
                <a:ext uri="{FF2B5EF4-FFF2-40B4-BE49-F238E27FC236}">
                  <a16:creationId xmlns:a16="http://schemas.microsoft.com/office/drawing/2014/main" id="{C323C2C2-D2F4-43BA-76DE-41C495628574}"/>
                </a:ext>
              </a:extLst>
            </p:cNvPr>
            <p:cNvSpPr/>
            <p:nvPr/>
          </p:nvSpPr>
          <p:spPr>
            <a:xfrm>
              <a:off x="10742833" y="10816184"/>
              <a:ext cx="249649" cy="258177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 dirty="0"/>
            </a:p>
          </p:txBody>
        </p:sp>
      </p:grpSp>
      <p:sp>
        <p:nvSpPr>
          <p:cNvPr id="47" name="Rounded Rectangle 113">
            <a:extLst>
              <a:ext uri="{FF2B5EF4-FFF2-40B4-BE49-F238E27FC236}">
                <a16:creationId xmlns:a16="http://schemas.microsoft.com/office/drawing/2014/main" id="{5E9540DF-7A1E-4F30-8D75-CE8A8FC797F9}"/>
              </a:ext>
            </a:extLst>
          </p:cNvPr>
          <p:cNvSpPr txBox="1"/>
          <p:nvPr/>
        </p:nvSpPr>
        <p:spPr>
          <a:xfrm>
            <a:off x="4711402" y="4860649"/>
            <a:ext cx="671360" cy="47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3000"/>
            </a:lvl1pPr>
          </a:lstStyle>
          <a:p>
            <a:r>
              <a:rPr lang="en-US" b="1" dirty="0"/>
              <a:t>…</a:t>
            </a:r>
            <a:endParaRPr b="1" dirty="0"/>
          </a:p>
        </p:txBody>
      </p:sp>
      <p:cxnSp>
        <p:nvCxnSpPr>
          <p:cNvPr id="48" name="Straight Arrow Connector 83">
            <a:extLst>
              <a:ext uri="{FF2B5EF4-FFF2-40B4-BE49-F238E27FC236}">
                <a16:creationId xmlns:a16="http://schemas.microsoft.com/office/drawing/2014/main" id="{D44AC74A-2275-8877-4349-1E756C6073C0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3530873" y="3605316"/>
            <a:ext cx="5562" cy="3244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83">
            <a:extLst>
              <a:ext uri="{FF2B5EF4-FFF2-40B4-BE49-F238E27FC236}">
                <a16:creationId xmlns:a16="http://schemas.microsoft.com/office/drawing/2014/main" id="{D2EDE6A4-D7D6-3FEE-5046-C5FCECD93E05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2648487" y="3543110"/>
            <a:ext cx="8039" cy="390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83">
            <a:extLst>
              <a:ext uri="{FF2B5EF4-FFF2-40B4-BE49-F238E27FC236}">
                <a16:creationId xmlns:a16="http://schemas.microsoft.com/office/drawing/2014/main" id="{38D2E752-06F1-A38A-945C-759549ABC0E0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5710941" y="3558000"/>
            <a:ext cx="0" cy="3511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Google Shape;646;p29">
            <a:extLst>
              <a:ext uri="{FF2B5EF4-FFF2-40B4-BE49-F238E27FC236}">
                <a16:creationId xmlns:a16="http://schemas.microsoft.com/office/drawing/2014/main" id="{C3A13141-494E-20DE-639B-60BBA8E74A52}"/>
              </a:ext>
            </a:extLst>
          </p:cNvPr>
          <p:cNvSpPr/>
          <p:nvPr/>
        </p:nvSpPr>
        <p:spPr>
          <a:xfrm rot="14304491" flipH="1">
            <a:off x="1291729" y="5454553"/>
            <a:ext cx="83678" cy="74405"/>
          </a:xfrm>
          <a:prstGeom prst="ellipse">
            <a:avLst/>
          </a:prstGeom>
          <a:solidFill>
            <a:schemeClr val="tx1"/>
          </a:solidFill>
          <a:ln w="2857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3350" tIns="181550" rIns="363350" bIns="18155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3600"/>
            </a:pPr>
            <a:endParaRPr sz="2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" name="Straight Arrow Connector 83">
            <a:extLst>
              <a:ext uri="{FF2B5EF4-FFF2-40B4-BE49-F238E27FC236}">
                <a16:creationId xmlns:a16="http://schemas.microsoft.com/office/drawing/2014/main" id="{BE027E3A-DD2F-3E52-9D52-77EE76509C1A}"/>
              </a:ext>
            </a:extLst>
          </p:cNvPr>
          <p:cNvCxnSpPr>
            <a:cxnSpLocks/>
            <a:stCxn id="51" idx="4"/>
            <a:endCxn id="24" idx="5"/>
          </p:cNvCxnSpPr>
          <p:nvPr/>
        </p:nvCxnSpPr>
        <p:spPr>
          <a:xfrm flipV="1">
            <a:off x="1365257" y="5142200"/>
            <a:ext cx="1211559" cy="330040"/>
          </a:xfrm>
          <a:prstGeom prst="curvedConnector2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00A62A20-314A-4EBF-D38D-F1ED2587CFF6}"/>
              </a:ext>
            </a:extLst>
          </p:cNvPr>
          <p:cNvSpPr/>
          <p:nvPr/>
        </p:nvSpPr>
        <p:spPr>
          <a:xfrm>
            <a:off x="742307" y="4837094"/>
            <a:ext cx="1009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Capsules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41D04E9-17F1-9120-BE35-C97D2EE64798}"/>
              </a:ext>
            </a:extLst>
          </p:cNvPr>
          <p:cNvSpPr/>
          <p:nvPr/>
        </p:nvSpPr>
        <p:spPr>
          <a:xfrm>
            <a:off x="804418" y="5484655"/>
            <a:ext cx="980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Neurons</a:t>
            </a:r>
            <a:endParaRPr lang="en-US" sz="2000" dirty="0"/>
          </a:p>
        </p:txBody>
      </p:sp>
      <p:sp>
        <p:nvSpPr>
          <p:cNvPr id="55" name="Google Shape;646;p29">
            <a:extLst>
              <a:ext uri="{FF2B5EF4-FFF2-40B4-BE49-F238E27FC236}">
                <a16:creationId xmlns:a16="http://schemas.microsoft.com/office/drawing/2014/main" id="{D1F24D9E-CC4E-915C-FE74-044D48910FDF}"/>
              </a:ext>
            </a:extLst>
          </p:cNvPr>
          <p:cNvSpPr/>
          <p:nvPr/>
        </p:nvSpPr>
        <p:spPr>
          <a:xfrm rot="14304491" flipH="1">
            <a:off x="1380087" y="4796510"/>
            <a:ext cx="83678" cy="74405"/>
          </a:xfrm>
          <a:prstGeom prst="ellipse">
            <a:avLst/>
          </a:prstGeom>
          <a:solidFill>
            <a:schemeClr val="tx1"/>
          </a:solidFill>
          <a:ln w="2857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3350" tIns="181550" rIns="363350" bIns="18155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3600"/>
            </a:pPr>
            <a:endParaRPr sz="2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" name="Straight Arrow Connector 83">
            <a:extLst>
              <a:ext uri="{FF2B5EF4-FFF2-40B4-BE49-F238E27FC236}">
                <a16:creationId xmlns:a16="http://schemas.microsoft.com/office/drawing/2014/main" id="{E643E9F2-B612-7343-419B-3C98621DDFDA}"/>
              </a:ext>
            </a:extLst>
          </p:cNvPr>
          <p:cNvCxnSpPr>
            <a:cxnSpLocks/>
            <a:stCxn id="55" idx="4"/>
            <a:endCxn id="17" idx="1"/>
          </p:cNvCxnSpPr>
          <p:nvPr/>
        </p:nvCxnSpPr>
        <p:spPr>
          <a:xfrm flipV="1">
            <a:off x="1453615" y="4595293"/>
            <a:ext cx="903087" cy="218902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EE8659-20B5-B6D3-AC1C-FBD880CD98B9}"/>
              </a:ext>
            </a:extLst>
          </p:cNvPr>
          <p:cNvGrpSpPr/>
          <p:nvPr/>
        </p:nvGrpSpPr>
        <p:grpSpPr>
          <a:xfrm>
            <a:off x="4131608" y="3924498"/>
            <a:ext cx="583570" cy="1322922"/>
            <a:chOff x="8836476" y="9634516"/>
            <a:chExt cx="686754" cy="1554692"/>
          </a:xfrm>
        </p:grpSpPr>
        <p:sp>
          <p:nvSpPr>
            <p:cNvPr id="58" name="Rounded Rectangle 167">
              <a:extLst>
                <a:ext uri="{FF2B5EF4-FFF2-40B4-BE49-F238E27FC236}">
                  <a16:creationId xmlns:a16="http://schemas.microsoft.com/office/drawing/2014/main" id="{31FE527B-4CD3-B617-E355-BBB072E8BD45}"/>
                </a:ext>
              </a:extLst>
            </p:cNvPr>
            <p:cNvSpPr/>
            <p:nvPr/>
          </p:nvSpPr>
          <p:spPr>
            <a:xfrm>
              <a:off x="8836476" y="9634516"/>
              <a:ext cx="686754" cy="1554692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600" dirty="0">
                <a:solidFill>
                  <a:schemeClr val="tx1"/>
                </a:solidFill>
              </a:endParaRPr>
            </a:p>
          </p:txBody>
        </p:sp>
        <p:sp>
          <p:nvSpPr>
            <p:cNvPr id="59" name="Oval 89">
              <a:extLst>
                <a:ext uri="{FF2B5EF4-FFF2-40B4-BE49-F238E27FC236}">
                  <a16:creationId xmlns:a16="http://schemas.microsoft.com/office/drawing/2014/main" id="{41D13B60-97CA-65A6-5CBB-2AC298CFF8A1}"/>
                </a:ext>
              </a:extLst>
            </p:cNvPr>
            <p:cNvSpPr/>
            <p:nvPr/>
          </p:nvSpPr>
          <p:spPr>
            <a:xfrm>
              <a:off x="8882420" y="9802709"/>
              <a:ext cx="249650" cy="258177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60" name="Oval 90">
              <a:extLst>
                <a:ext uri="{FF2B5EF4-FFF2-40B4-BE49-F238E27FC236}">
                  <a16:creationId xmlns:a16="http://schemas.microsoft.com/office/drawing/2014/main" id="{91850736-1036-BE9F-21C3-4AB50CEF0732}"/>
                </a:ext>
              </a:extLst>
            </p:cNvPr>
            <p:cNvSpPr/>
            <p:nvPr/>
          </p:nvSpPr>
          <p:spPr>
            <a:xfrm>
              <a:off x="9227628" y="9802709"/>
              <a:ext cx="249649" cy="258177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61" name="Oval 89">
              <a:extLst>
                <a:ext uri="{FF2B5EF4-FFF2-40B4-BE49-F238E27FC236}">
                  <a16:creationId xmlns:a16="http://schemas.microsoft.com/office/drawing/2014/main" id="{C9158C35-04D2-668C-BDC8-DAFC6F0DD7A4}"/>
                </a:ext>
              </a:extLst>
            </p:cNvPr>
            <p:cNvSpPr/>
            <p:nvPr/>
          </p:nvSpPr>
          <p:spPr>
            <a:xfrm>
              <a:off x="8892806" y="10129494"/>
              <a:ext cx="249650" cy="258177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62" name="Oval 90">
              <a:extLst>
                <a:ext uri="{FF2B5EF4-FFF2-40B4-BE49-F238E27FC236}">
                  <a16:creationId xmlns:a16="http://schemas.microsoft.com/office/drawing/2014/main" id="{93D9C8CB-4675-2DC7-ADD1-3B9F3C8F81C3}"/>
                </a:ext>
              </a:extLst>
            </p:cNvPr>
            <p:cNvSpPr/>
            <p:nvPr/>
          </p:nvSpPr>
          <p:spPr>
            <a:xfrm>
              <a:off x="9238014" y="10129494"/>
              <a:ext cx="249649" cy="258177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63" name="Oval 89">
              <a:extLst>
                <a:ext uri="{FF2B5EF4-FFF2-40B4-BE49-F238E27FC236}">
                  <a16:creationId xmlns:a16="http://schemas.microsoft.com/office/drawing/2014/main" id="{88F31F82-570E-3B32-BB4A-11D98D987A99}"/>
                </a:ext>
              </a:extLst>
            </p:cNvPr>
            <p:cNvSpPr/>
            <p:nvPr/>
          </p:nvSpPr>
          <p:spPr>
            <a:xfrm>
              <a:off x="8897599" y="10471477"/>
              <a:ext cx="249650" cy="258177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192" name="Oval 90">
              <a:extLst>
                <a:ext uri="{FF2B5EF4-FFF2-40B4-BE49-F238E27FC236}">
                  <a16:creationId xmlns:a16="http://schemas.microsoft.com/office/drawing/2014/main" id="{6B72D51B-01CC-D839-973F-AF802FFB189F}"/>
                </a:ext>
              </a:extLst>
            </p:cNvPr>
            <p:cNvSpPr/>
            <p:nvPr/>
          </p:nvSpPr>
          <p:spPr>
            <a:xfrm>
              <a:off x="9242807" y="10471477"/>
              <a:ext cx="249649" cy="258177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193" name="Oval 89">
              <a:extLst>
                <a:ext uri="{FF2B5EF4-FFF2-40B4-BE49-F238E27FC236}">
                  <a16:creationId xmlns:a16="http://schemas.microsoft.com/office/drawing/2014/main" id="{9304E974-B2F7-49C6-EA15-B1CC87ED025C}"/>
                </a:ext>
              </a:extLst>
            </p:cNvPr>
            <p:cNvSpPr/>
            <p:nvPr/>
          </p:nvSpPr>
          <p:spPr>
            <a:xfrm>
              <a:off x="8882420" y="10834216"/>
              <a:ext cx="249650" cy="258177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194" name="Oval 90">
              <a:extLst>
                <a:ext uri="{FF2B5EF4-FFF2-40B4-BE49-F238E27FC236}">
                  <a16:creationId xmlns:a16="http://schemas.microsoft.com/office/drawing/2014/main" id="{7A39CF3C-5BAF-7D01-073F-2D917FF9B623}"/>
                </a:ext>
              </a:extLst>
            </p:cNvPr>
            <p:cNvSpPr/>
            <p:nvPr/>
          </p:nvSpPr>
          <p:spPr>
            <a:xfrm>
              <a:off x="9227628" y="10834216"/>
              <a:ext cx="249649" cy="258177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 dirty="0"/>
            </a:p>
          </p:txBody>
        </p:sp>
      </p:grpSp>
      <p:sp>
        <p:nvSpPr>
          <p:cNvPr id="195" name="Rounded Rectangle 194">
            <a:extLst>
              <a:ext uri="{FF2B5EF4-FFF2-40B4-BE49-F238E27FC236}">
                <a16:creationId xmlns:a16="http://schemas.microsoft.com/office/drawing/2014/main" id="{23AD96B4-5C77-8FF6-F40B-5943ADB00002}"/>
              </a:ext>
            </a:extLst>
          </p:cNvPr>
          <p:cNvSpPr/>
          <p:nvPr/>
        </p:nvSpPr>
        <p:spPr>
          <a:xfrm rot="5400000">
            <a:off x="3145701" y="2383531"/>
            <a:ext cx="1572109" cy="451272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196" name="Google Shape;646;p29">
            <a:extLst>
              <a:ext uri="{FF2B5EF4-FFF2-40B4-BE49-F238E27FC236}">
                <a16:creationId xmlns:a16="http://schemas.microsoft.com/office/drawing/2014/main" id="{0A78C239-BB45-F4EB-2A28-200C2A69CB47}"/>
              </a:ext>
            </a:extLst>
          </p:cNvPr>
          <p:cNvSpPr/>
          <p:nvPr/>
        </p:nvSpPr>
        <p:spPr>
          <a:xfrm rot="14304491" flipH="1">
            <a:off x="3460910" y="3105786"/>
            <a:ext cx="30253" cy="55778"/>
          </a:xfrm>
          <a:prstGeom prst="ellipse">
            <a:avLst/>
          </a:prstGeom>
          <a:solidFill>
            <a:schemeClr val="lt1"/>
          </a:solidFill>
          <a:ln w="2857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3350" tIns="181550" rIns="363350" bIns="18155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3600"/>
            </a:pPr>
            <a:endParaRPr sz="2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Rounded Rectangle 200">
            <a:extLst>
              <a:ext uri="{FF2B5EF4-FFF2-40B4-BE49-F238E27FC236}">
                <a16:creationId xmlns:a16="http://schemas.microsoft.com/office/drawing/2014/main" id="{43556C61-0A72-39C6-3CEA-562425D3CCA4}"/>
              </a:ext>
            </a:extLst>
          </p:cNvPr>
          <p:cNvSpPr/>
          <p:nvPr/>
        </p:nvSpPr>
        <p:spPr>
          <a:xfrm>
            <a:off x="2388230" y="3361114"/>
            <a:ext cx="503580" cy="342522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SE</a:t>
            </a:r>
          </a:p>
        </p:txBody>
      </p:sp>
      <p:cxnSp>
        <p:nvCxnSpPr>
          <p:cNvPr id="198" name="Straight Arrow Connector 83">
            <a:extLst>
              <a:ext uri="{FF2B5EF4-FFF2-40B4-BE49-F238E27FC236}">
                <a16:creationId xmlns:a16="http://schemas.microsoft.com/office/drawing/2014/main" id="{D255EC49-B7AF-496B-1C37-A4FA08878ACC}"/>
              </a:ext>
            </a:extLst>
          </p:cNvPr>
          <p:cNvCxnSpPr>
            <a:cxnSpLocks/>
            <a:stCxn id="197" idx="0"/>
          </p:cNvCxnSpPr>
          <p:nvPr/>
        </p:nvCxnSpPr>
        <p:spPr>
          <a:xfrm rot="5400000" flipH="1" flipV="1">
            <a:off x="2452599" y="3173091"/>
            <a:ext cx="375444" cy="602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ounded Rectangle 113">
            <a:extLst>
              <a:ext uri="{FF2B5EF4-FFF2-40B4-BE49-F238E27FC236}">
                <a16:creationId xmlns:a16="http://schemas.microsoft.com/office/drawing/2014/main" id="{58F71900-0506-8EDF-35DF-32545AE92FCE}"/>
              </a:ext>
            </a:extLst>
          </p:cNvPr>
          <p:cNvSpPr txBox="1"/>
          <p:nvPr/>
        </p:nvSpPr>
        <p:spPr>
          <a:xfrm>
            <a:off x="4388700" y="2925465"/>
            <a:ext cx="671360" cy="47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3000"/>
            </a:lvl1pPr>
          </a:lstStyle>
          <a:p>
            <a:r>
              <a:rPr lang="en-US" b="1" dirty="0"/>
              <a:t>…</a:t>
            </a:r>
            <a:endParaRPr b="1" dirty="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34F125BB-D7F2-C18D-E706-38159F5E7BC3}"/>
              </a:ext>
            </a:extLst>
          </p:cNvPr>
          <p:cNvSpPr txBox="1"/>
          <p:nvPr/>
        </p:nvSpPr>
        <p:spPr>
          <a:xfrm>
            <a:off x="1294841" y="1915895"/>
            <a:ext cx="630208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</a:rPr>
              <a:t>SE (Similarity Estimator) </a:t>
            </a:r>
            <a:r>
              <a:rPr lang="en-US" sz="2000" dirty="0">
                <a:solidFill>
                  <a:srgbClr val="0000FF"/>
                </a:solidFill>
              </a:rPr>
              <a:t>computes the similarity between the capsule for old task and the new task </a:t>
            </a:r>
            <a:r>
              <a:rPr lang="en-US" sz="2000" b="1" dirty="0">
                <a:solidFill>
                  <a:srgbClr val="0000FF"/>
                </a:solidFill>
              </a:rPr>
              <a:t>per data instance. </a:t>
            </a:r>
            <a:r>
              <a:rPr lang="en-US" sz="2000" dirty="0">
                <a:solidFill>
                  <a:srgbClr val="0000FF"/>
                </a:solidFill>
              </a:rPr>
              <a:t>The similarity is computed based on </a:t>
            </a:r>
            <a:r>
              <a:rPr lang="en-US" sz="2000" b="1" dirty="0">
                <a:solidFill>
                  <a:srgbClr val="0000FF"/>
                </a:solidFill>
              </a:rPr>
              <a:t>gated CNN</a:t>
            </a:r>
          </a:p>
        </p:txBody>
      </p:sp>
      <p:cxnSp>
        <p:nvCxnSpPr>
          <p:cNvPr id="201" name="Straight Arrow Connector 83">
            <a:extLst>
              <a:ext uri="{FF2B5EF4-FFF2-40B4-BE49-F238E27FC236}">
                <a16:creationId xmlns:a16="http://schemas.microsoft.com/office/drawing/2014/main" id="{B99E835C-CB2E-278E-E839-FAD48ED6559C}"/>
              </a:ext>
            </a:extLst>
          </p:cNvPr>
          <p:cNvCxnSpPr>
            <a:cxnSpLocks/>
          </p:cNvCxnSpPr>
          <p:nvPr/>
        </p:nvCxnSpPr>
        <p:spPr>
          <a:xfrm flipV="1">
            <a:off x="4463939" y="3573344"/>
            <a:ext cx="0" cy="3511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7D12BFB8-D121-2703-231C-5F12069CBB56}"/>
              </a:ext>
            </a:extLst>
          </p:cNvPr>
          <p:cNvSpPr txBox="1"/>
          <p:nvPr/>
        </p:nvSpPr>
        <p:spPr>
          <a:xfrm>
            <a:off x="5934746" y="5451977"/>
            <a:ext cx="360876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</a:rPr>
              <a:t>Capsule layer = a set of capsules</a:t>
            </a:r>
          </a:p>
          <a:p>
            <a:r>
              <a:rPr lang="en-US" altLang="zh-CN" sz="2000" dirty="0">
                <a:solidFill>
                  <a:srgbClr val="0000FF"/>
                </a:solidFill>
              </a:rPr>
              <a:t>Capsule =  a set of neurons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EE6363EB-C151-2D11-F255-1F8FAC22BFC6}"/>
              </a:ext>
            </a:extLst>
          </p:cNvPr>
          <p:cNvSpPr/>
          <p:nvPr/>
        </p:nvSpPr>
        <p:spPr>
          <a:xfrm>
            <a:off x="7739129" y="3527538"/>
            <a:ext cx="43152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C00000"/>
                </a:solidFill>
              </a:rPr>
              <a:t>We use feature similarity as the indicator for task similarity</a:t>
            </a:r>
          </a:p>
        </p:txBody>
      </p:sp>
    </p:spTree>
    <p:extLst>
      <p:ext uri="{BB962C8B-B14F-4D97-AF65-F5344CB8AC3E}">
        <p14:creationId xmlns:p14="http://schemas.microsoft.com/office/powerpoint/2010/main" val="1954046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D793C-4F92-4145-A8AF-021D341DA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633"/>
            <a:ext cx="121920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Our Efforts on Achieving Both CF and KT via </a:t>
            </a:r>
            <a:r>
              <a:rPr lang="en-US" altLang="zh-CN" sz="4000" b="1" dirty="0">
                <a:solidFill>
                  <a:srgbClr val="C00000"/>
                </a:solidFill>
              </a:rPr>
              <a:t>Detection</a:t>
            </a:r>
            <a:endParaRPr lang="en-US" altLang="zh-CN" sz="4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28796-1583-620E-4F60-2102D5189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DCAF-42E1-4021-93D7-2579B818BF1B}" type="slidenum">
              <a:rPr lang="en-US" smtClean="0"/>
              <a:t>13</a:t>
            </a:fld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D6121A-7779-1858-0D95-B9F44C2EA564}"/>
              </a:ext>
            </a:extLst>
          </p:cNvPr>
          <p:cNvSpPr txBox="1"/>
          <p:nvPr/>
        </p:nvSpPr>
        <p:spPr>
          <a:xfrm>
            <a:off x="0" y="6476273"/>
            <a:ext cx="113143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/>
              <a:t>CLASSIC: Continual and Contrastive Learning of Aspect Sentiment Classification Tasks, Ke et al., EMNLP 2021</a:t>
            </a:r>
          </a:p>
        </p:txBody>
      </p:sp>
      <p:sp>
        <p:nvSpPr>
          <p:cNvPr id="202" name="Google Shape;646;p29">
            <a:extLst>
              <a:ext uri="{FF2B5EF4-FFF2-40B4-BE49-F238E27FC236}">
                <a16:creationId xmlns:a16="http://schemas.microsoft.com/office/drawing/2014/main" id="{59212871-005D-26C2-E85C-9056B7171499}"/>
              </a:ext>
            </a:extLst>
          </p:cNvPr>
          <p:cNvSpPr/>
          <p:nvPr/>
        </p:nvSpPr>
        <p:spPr>
          <a:xfrm rot="14304491" flipH="1">
            <a:off x="1707782" y="5780437"/>
            <a:ext cx="106396" cy="91481"/>
          </a:xfrm>
          <a:prstGeom prst="ellipse">
            <a:avLst/>
          </a:prstGeom>
          <a:solidFill>
            <a:schemeClr val="lt1"/>
          </a:solidFill>
          <a:ln w="2857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61489" tIns="80689" rIns="161489" bIns="8068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3600"/>
            </a:pPr>
            <a:endParaRPr sz="1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3" name="Straight Arrow Connector 83">
            <a:extLst>
              <a:ext uri="{FF2B5EF4-FFF2-40B4-BE49-F238E27FC236}">
                <a16:creationId xmlns:a16="http://schemas.microsoft.com/office/drawing/2014/main" id="{B6237B6E-EC8C-FD9A-44A0-4BEFC79CDFCA}"/>
              </a:ext>
            </a:extLst>
          </p:cNvPr>
          <p:cNvCxnSpPr>
            <a:cxnSpLocks/>
            <a:stCxn id="207" idx="0"/>
            <a:endCxn id="205" idx="2"/>
          </p:cNvCxnSpPr>
          <p:nvPr/>
        </p:nvCxnSpPr>
        <p:spPr>
          <a:xfrm flipV="1">
            <a:off x="1647464" y="3102044"/>
            <a:ext cx="5226" cy="11134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83">
            <a:extLst>
              <a:ext uri="{FF2B5EF4-FFF2-40B4-BE49-F238E27FC236}">
                <a16:creationId xmlns:a16="http://schemas.microsoft.com/office/drawing/2014/main" id="{CF49CDC2-26E6-C27B-B8C4-719E088E5DBD}"/>
              </a:ext>
            </a:extLst>
          </p:cNvPr>
          <p:cNvCxnSpPr>
            <a:cxnSpLocks/>
            <a:endCxn id="207" idx="2"/>
          </p:cNvCxnSpPr>
          <p:nvPr/>
        </p:nvCxnSpPr>
        <p:spPr>
          <a:xfrm flipV="1">
            <a:off x="1647464" y="4544956"/>
            <a:ext cx="0" cy="19887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ounded Rectangle 86">
            <a:extLst>
              <a:ext uri="{FF2B5EF4-FFF2-40B4-BE49-F238E27FC236}">
                <a16:creationId xmlns:a16="http://schemas.microsoft.com/office/drawing/2014/main" id="{6936C8C7-BA10-AC1B-3935-6AD6C8B1D314}"/>
              </a:ext>
            </a:extLst>
          </p:cNvPr>
          <p:cNvSpPr/>
          <p:nvPr/>
        </p:nvSpPr>
        <p:spPr>
          <a:xfrm>
            <a:off x="1056441" y="2750364"/>
            <a:ext cx="1192499" cy="3516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Layer Norm</a:t>
            </a:r>
          </a:p>
        </p:txBody>
      </p:sp>
      <p:sp>
        <p:nvSpPr>
          <p:cNvPr id="206" name="Rounded Rectangle 87">
            <a:extLst>
              <a:ext uri="{FF2B5EF4-FFF2-40B4-BE49-F238E27FC236}">
                <a16:creationId xmlns:a16="http://schemas.microsoft.com/office/drawing/2014/main" id="{E8F3651B-1F38-880B-76A7-D1EB0B40ACEE}"/>
              </a:ext>
            </a:extLst>
          </p:cNvPr>
          <p:cNvSpPr/>
          <p:nvPr/>
        </p:nvSpPr>
        <p:spPr>
          <a:xfrm>
            <a:off x="1057764" y="3665934"/>
            <a:ext cx="1150516" cy="46548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Feed-forward layers</a:t>
            </a:r>
          </a:p>
        </p:txBody>
      </p:sp>
      <p:sp>
        <p:nvSpPr>
          <p:cNvPr id="207" name="Rounded Rectangle 88">
            <a:extLst>
              <a:ext uri="{FF2B5EF4-FFF2-40B4-BE49-F238E27FC236}">
                <a16:creationId xmlns:a16="http://schemas.microsoft.com/office/drawing/2014/main" id="{84996228-50D8-045D-7D06-CAAA46B5E14A}"/>
              </a:ext>
            </a:extLst>
          </p:cNvPr>
          <p:cNvSpPr/>
          <p:nvPr/>
        </p:nvSpPr>
        <p:spPr>
          <a:xfrm>
            <a:off x="1072457" y="4215530"/>
            <a:ext cx="1150015" cy="3294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Layer Norm</a:t>
            </a:r>
          </a:p>
        </p:txBody>
      </p:sp>
      <p:sp>
        <p:nvSpPr>
          <p:cNvPr id="208" name="Rounded Rectangle 89">
            <a:extLst>
              <a:ext uri="{FF2B5EF4-FFF2-40B4-BE49-F238E27FC236}">
                <a16:creationId xmlns:a16="http://schemas.microsoft.com/office/drawing/2014/main" id="{74B8A930-8B3F-57DC-B35A-AF1DA61B1E73}"/>
              </a:ext>
            </a:extLst>
          </p:cNvPr>
          <p:cNvSpPr/>
          <p:nvPr/>
        </p:nvSpPr>
        <p:spPr>
          <a:xfrm rot="5400000">
            <a:off x="-342307" y="3640705"/>
            <a:ext cx="3952073" cy="147921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56075CF7-6BEF-1314-AA8E-7BC7C87451F1}"/>
              </a:ext>
            </a:extLst>
          </p:cNvPr>
          <p:cNvSpPr/>
          <p:nvPr/>
        </p:nvSpPr>
        <p:spPr>
          <a:xfrm>
            <a:off x="904505" y="2403921"/>
            <a:ext cx="13147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Transformer Layers</a:t>
            </a:r>
          </a:p>
        </p:txBody>
      </p:sp>
      <p:sp>
        <p:nvSpPr>
          <p:cNvPr id="210" name="Rounded Rectangle 91">
            <a:extLst>
              <a:ext uri="{FF2B5EF4-FFF2-40B4-BE49-F238E27FC236}">
                <a16:creationId xmlns:a16="http://schemas.microsoft.com/office/drawing/2014/main" id="{CFBFB4B3-0C51-CFB3-DF89-E51B783EF89C}"/>
              </a:ext>
            </a:extLst>
          </p:cNvPr>
          <p:cNvSpPr/>
          <p:nvPr/>
        </p:nvSpPr>
        <p:spPr>
          <a:xfrm>
            <a:off x="1032142" y="5052978"/>
            <a:ext cx="1170462" cy="52913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Feed-forward layer</a:t>
            </a:r>
          </a:p>
        </p:txBody>
      </p:sp>
      <p:sp>
        <p:nvSpPr>
          <p:cNvPr id="212" name="Rounded Rectangle 92">
            <a:extLst>
              <a:ext uri="{FF2B5EF4-FFF2-40B4-BE49-F238E27FC236}">
                <a16:creationId xmlns:a16="http://schemas.microsoft.com/office/drawing/2014/main" id="{3C93C1AA-E1C7-45C4-6513-465207299558}"/>
              </a:ext>
            </a:extLst>
          </p:cNvPr>
          <p:cNvSpPr/>
          <p:nvPr/>
        </p:nvSpPr>
        <p:spPr>
          <a:xfrm>
            <a:off x="1044290" y="5687105"/>
            <a:ext cx="1178183" cy="49978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Multi-headed</a:t>
            </a:r>
            <a:r>
              <a:rPr lang="en-US" sz="1100" dirty="0">
                <a:solidFill>
                  <a:schemeClr val="tx1"/>
                </a:solidFill>
              </a:rPr>
              <a:t> Attention</a:t>
            </a:r>
          </a:p>
        </p:txBody>
      </p:sp>
      <p:cxnSp>
        <p:nvCxnSpPr>
          <p:cNvPr id="214" name="Straight Arrow Connector 83">
            <a:extLst>
              <a:ext uri="{FF2B5EF4-FFF2-40B4-BE49-F238E27FC236}">
                <a16:creationId xmlns:a16="http://schemas.microsoft.com/office/drawing/2014/main" id="{CF8D26ED-AFD6-254B-6122-BDAEEB53BBFD}"/>
              </a:ext>
            </a:extLst>
          </p:cNvPr>
          <p:cNvCxnSpPr>
            <a:cxnSpLocks/>
            <a:stCxn id="208" idx="1"/>
            <a:endCxn id="215" idx="2"/>
          </p:cNvCxnSpPr>
          <p:nvPr/>
        </p:nvCxnSpPr>
        <p:spPr>
          <a:xfrm flipV="1">
            <a:off x="1633730" y="2075792"/>
            <a:ext cx="2286" cy="3284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ounded Rectangle 94">
            <a:extLst>
              <a:ext uri="{FF2B5EF4-FFF2-40B4-BE49-F238E27FC236}">
                <a16:creationId xmlns:a16="http://schemas.microsoft.com/office/drawing/2014/main" id="{72667959-EEF8-05EE-B7B4-FE2F4718409B}"/>
              </a:ext>
            </a:extLst>
          </p:cNvPr>
          <p:cNvSpPr/>
          <p:nvPr/>
        </p:nvSpPr>
        <p:spPr>
          <a:xfrm>
            <a:off x="874942" y="1608506"/>
            <a:ext cx="1522147" cy="46728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00FF"/>
                </a:solidFill>
              </a:rPr>
              <a:t>Current task Representation</a:t>
            </a:r>
          </a:p>
        </p:txBody>
      </p:sp>
      <p:sp>
        <p:nvSpPr>
          <p:cNvPr id="216" name="Rounded Rectangle 95">
            <a:extLst>
              <a:ext uri="{FF2B5EF4-FFF2-40B4-BE49-F238E27FC236}">
                <a16:creationId xmlns:a16="http://schemas.microsoft.com/office/drawing/2014/main" id="{C8F660C2-2F77-518F-8C4F-32941C9E4993}"/>
              </a:ext>
            </a:extLst>
          </p:cNvPr>
          <p:cNvSpPr/>
          <p:nvPr/>
        </p:nvSpPr>
        <p:spPr>
          <a:xfrm>
            <a:off x="1056441" y="3241495"/>
            <a:ext cx="1155435" cy="32260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Adapter</a:t>
            </a:r>
          </a:p>
        </p:txBody>
      </p:sp>
      <p:sp>
        <p:nvSpPr>
          <p:cNvPr id="217" name="Rounded Rectangle 96">
            <a:extLst>
              <a:ext uri="{FF2B5EF4-FFF2-40B4-BE49-F238E27FC236}">
                <a16:creationId xmlns:a16="http://schemas.microsoft.com/office/drawing/2014/main" id="{C3FBD5EC-BC08-737A-CB68-3B544A45FF57}"/>
              </a:ext>
            </a:extLst>
          </p:cNvPr>
          <p:cNvSpPr/>
          <p:nvPr/>
        </p:nvSpPr>
        <p:spPr>
          <a:xfrm>
            <a:off x="1069788" y="4688129"/>
            <a:ext cx="1134896" cy="27334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Adapter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18" name="t">
            <a:extLst>
              <a:ext uri="{FF2B5EF4-FFF2-40B4-BE49-F238E27FC236}">
                <a16:creationId xmlns:a16="http://schemas.microsoft.com/office/drawing/2014/main" id="{0C65227D-525E-FE00-1CF0-4621D9A9F3AA}"/>
              </a:ext>
            </a:extLst>
          </p:cNvPr>
          <p:cNvSpPr/>
          <p:nvPr/>
        </p:nvSpPr>
        <p:spPr>
          <a:xfrm>
            <a:off x="2364023" y="5423743"/>
            <a:ext cx="330208" cy="324914"/>
          </a:xfrm>
          <a:prstGeom prst="ellipse">
            <a:avLst/>
          </a:prstGeom>
          <a:solidFill>
            <a:srgbClr val="FFFFFF"/>
          </a:solidFill>
          <a:ln w="25400">
            <a:solidFill>
              <a:srgbClr val="C00000"/>
            </a:solidFill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rPr dirty="0">
                <a:solidFill>
                  <a:srgbClr val="C00000"/>
                </a:solidFill>
              </a:rPr>
              <a:t>t</a:t>
            </a:r>
            <a:endParaRPr sz="1200" dirty="0">
              <a:solidFill>
                <a:srgbClr val="C00000"/>
              </a:solidFill>
            </a:endParaRPr>
          </a:p>
        </p:txBody>
      </p:sp>
      <p:cxnSp>
        <p:nvCxnSpPr>
          <p:cNvPr id="219" name="Straight Arrow Connector 83">
            <a:extLst>
              <a:ext uri="{FF2B5EF4-FFF2-40B4-BE49-F238E27FC236}">
                <a16:creationId xmlns:a16="http://schemas.microsoft.com/office/drawing/2014/main" id="{DA8B9A2A-6130-715E-530C-7A483173CE8B}"/>
              </a:ext>
            </a:extLst>
          </p:cNvPr>
          <p:cNvCxnSpPr>
            <a:cxnSpLocks/>
            <a:stCxn id="218" idx="0"/>
            <a:endCxn id="216" idx="3"/>
          </p:cNvCxnSpPr>
          <p:nvPr/>
        </p:nvCxnSpPr>
        <p:spPr>
          <a:xfrm rot="16200000" flipV="1">
            <a:off x="1360029" y="4254645"/>
            <a:ext cx="2020946" cy="317250"/>
          </a:xfrm>
          <a:prstGeom prst="curved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83">
            <a:extLst>
              <a:ext uri="{FF2B5EF4-FFF2-40B4-BE49-F238E27FC236}">
                <a16:creationId xmlns:a16="http://schemas.microsoft.com/office/drawing/2014/main" id="{58C69F55-878C-1B81-2B80-B3ADDD3BEF12}"/>
              </a:ext>
            </a:extLst>
          </p:cNvPr>
          <p:cNvCxnSpPr>
            <a:cxnSpLocks/>
            <a:stCxn id="218" idx="0"/>
            <a:endCxn id="217" idx="3"/>
          </p:cNvCxnSpPr>
          <p:nvPr/>
        </p:nvCxnSpPr>
        <p:spPr>
          <a:xfrm rot="16200000" flipV="1">
            <a:off x="2067436" y="4962052"/>
            <a:ext cx="598941" cy="324442"/>
          </a:xfrm>
          <a:prstGeom prst="curved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83">
            <a:extLst>
              <a:ext uri="{FF2B5EF4-FFF2-40B4-BE49-F238E27FC236}">
                <a16:creationId xmlns:a16="http://schemas.microsoft.com/office/drawing/2014/main" id="{CF819614-D87A-12BF-C11B-AAAB2FDCA24F}"/>
              </a:ext>
            </a:extLst>
          </p:cNvPr>
          <p:cNvCxnSpPr>
            <a:cxnSpLocks/>
            <a:endCxn id="224" idx="3"/>
          </p:cNvCxnSpPr>
          <p:nvPr/>
        </p:nvCxnSpPr>
        <p:spPr>
          <a:xfrm flipV="1">
            <a:off x="4028666" y="5961433"/>
            <a:ext cx="0" cy="4040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Rounded Rectangle 103">
            <a:extLst>
              <a:ext uri="{FF2B5EF4-FFF2-40B4-BE49-F238E27FC236}">
                <a16:creationId xmlns:a16="http://schemas.microsoft.com/office/drawing/2014/main" id="{565493CE-8404-E693-D5B2-3773495661E6}"/>
              </a:ext>
            </a:extLst>
          </p:cNvPr>
          <p:cNvSpPr/>
          <p:nvPr/>
        </p:nvSpPr>
        <p:spPr>
          <a:xfrm rot="5400000">
            <a:off x="3760037" y="5082173"/>
            <a:ext cx="537259" cy="122126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4BD447F5-1732-76F1-B255-98F8D834B1B1}"/>
              </a:ext>
            </a:extLst>
          </p:cNvPr>
          <p:cNvSpPr/>
          <p:nvPr/>
        </p:nvSpPr>
        <p:spPr>
          <a:xfrm>
            <a:off x="3397005" y="5530901"/>
            <a:ext cx="13147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Transformer Layers</a:t>
            </a:r>
          </a:p>
        </p:txBody>
      </p:sp>
      <p:sp>
        <p:nvSpPr>
          <p:cNvPr id="226" name="t">
            <a:extLst>
              <a:ext uri="{FF2B5EF4-FFF2-40B4-BE49-F238E27FC236}">
                <a16:creationId xmlns:a16="http://schemas.microsoft.com/office/drawing/2014/main" id="{D154FE7F-5383-72D6-A7BE-3623B9481AF7}"/>
              </a:ext>
            </a:extLst>
          </p:cNvPr>
          <p:cNvSpPr/>
          <p:nvPr/>
        </p:nvSpPr>
        <p:spPr>
          <a:xfrm>
            <a:off x="4606392" y="6012273"/>
            <a:ext cx="291630" cy="353222"/>
          </a:xfrm>
          <a:prstGeom prst="ellipse">
            <a:avLst/>
          </a:prstGeom>
          <a:solidFill>
            <a:srgbClr val="FFFFFF"/>
          </a:solidFill>
          <a:ln w="25400">
            <a:solidFill>
              <a:srgbClr val="C00000"/>
            </a:solidFill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rPr lang="en-US" dirty="0">
                <a:solidFill>
                  <a:srgbClr val="C00000"/>
                </a:solidFill>
              </a:rPr>
              <a:t>1</a:t>
            </a:r>
            <a:endParaRPr sz="1200" dirty="0">
              <a:solidFill>
                <a:srgbClr val="C00000"/>
              </a:solidFill>
            </a:endParaRPr>
          </a:p>
        </p:txBody>
      </p:sp>
      <p:cxnSp>
        <p:nvCxnSpPr>
          <p:cNvPr id="227" name="Straight Arrow Connector 83">
            <a:extLst>
              <a:ext uri="{FF2B5EF4-FFF2-40B4-BE49-F238E27FC236}">
                <a16:creationId xmlns:a16="http://schemas.microsoft.com/office/drawing/2014/main" id="{20E6C428-30EC-D8C6-7A93-E79CE31305AD}"/>
              </a:ext>
            </a:extLst>
          </p:cNvPr>
          <p:cNvCxnSpPr>
            <a:cxnSpLocks/>
            <a:stCxn id="226" idx="0"/>
            <a:endCxn id="224" idx="0"/>
          </p:cNvCxnSpPr>
          <p:nvPr/>
        </p:nvCxnSpPr>
        <p:spPr>
          <a:xfrm rot="16200000" flipV="1">
            <a:off x="4536018" y="5796084"/>
            <a:ext cx="319468" cy="112910"/>
          </a:xfrm>
          <a:prstGeom prst="curved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83">
            <a:extLst>
              <a:ext uri="{FF2B5EF4-FFF2-40B4-BE49-F238E27FC236}">
                <a16:creationId xmlns:a16="http://schemas.microsoft.com/office/drawing/2014/main" id="{C9674BEF-FAB3-5EA1-05D3-D225F6C10970}"/>
              </a:ext>
            </a:extLst>
          </p:cNvPr>
          <p:cNvCxnSpPr>
            <a:cxnSpLocks/>
            <a:endCxn id="229" idx="3"/>
          </p:cNvCxnSpPr>
          <p:nvPr/>
        </p:nvCxnSpPr>
        <p:spPr>
          <a:xfrm flipV="1">
            <a:off x="5814691" y="5961003"/>
            <a:ext cx="0" cy="4040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Rounded Rectangle 108">
            <a:extLst>
              <a:ext uri="{FF2B5EF4-FFF2-40B4-BE49-F238E27FC236}">
                <a16:creationId xmlns:a16="http://schemas.microsoft.com/office/drawing/2014/main" id="{CB3204BA-9E2F-61F9-EFD2-F2F1E82C1D8C}"/>
              </a:ext>
            </a:extLst>
          </p:cNvPr>
          <p:cNvSpPr/>
          <p:nvPr/>
        </p:nvSpPr>
        <p:spPr>
          <a:xfrm rot="5400000">
            <a:off x="5546062" y="5081742"/>
            <a:ext cx="537259" cy="122126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538FEA66-ABFD-1719-A544-EC96B99BB0CD}"/>
              </a:ext>
            </a:extLst>
          </p:cNvPr>
          <p:cNvSpPr/>
          <p:nvPr/>
        </p:nvSpPr>
        <p:spPr>
          <a:xfrm>
            <a:off x="5192281" y="5559018"/>
            <a:ext cx="13147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Transformer Layers</a:t>
            </a:r>
          </a:p>
        </p:txBody>
      </p:sp>
      <p:sp>
        <p:nvSpPr>
          <p:cNvPr id="231" name="t">
            <a:extLst>
              <a:ext uri="{FF2B5EF4-FFF2-40B4-BE49-F238E27FC236}">
                <a16:creationId xmlns:a16="http://schemas.microsoft.com/office/drawing/2014/main" id="{22B0F5D0-4A53-AC79-85AB-5F649AB62A27}"/>
              </a:ext>
            </a:extLst>
          </p:cNvPr>
          <p:cNvSpPr/>
          <p:nvPr/>
        </p:nvSpPr>
        <p:spPr>
          <a:xfrm>
            <a:off x="6392415" y="6011841"/>
            <a:ext cx="291630" cy="353222"/>
          </a:xfrm>
          <a:prstGeom prst="ellipse">
            <a:avLst/>
          </a:prstGeom>
          <a:solidFill>
            <a:srgbClr val="FFFFFF"/>
          </a:solidFill>
          <a:ln w="25400">
            <a:solidFill>
              <a:srgbClr val="C00000"/>
            </a:solidFill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rPr lang="en-US" dirty="0">
                <a:solidFill>
                  <a:srgbClr val="C00000"/>
                </a:solidFill>
              </a:rPr>
              <a:t>t</a:t>
            </a:r>
            <a:endParaRPr sz="1200" dirty="0">
              <a:solidFill>
                <a:srgbClr val="C00000"/>
              </a:solidFill>
            </a:endParaRPr>
          </a:p>
        </p:txBody>
      </p:sp>
      <p:cxnSp>
        <p:nvCxnSpPr>
          <p:cNvPr id="232" name="Straight Arrow Connector 83">
            <a:extLst>
              <a:ext uri="{FF2B5EF4-FFF2-40B4-BE49-F238E27FC236}">
                <a16:creationId xmlns:a16="http://schemas.microsoft.com/office/drawing/2014/main" id="{920F976A-A054-AD5E-8AB3-EEFB6CA627EE}"/>
              </a:ext>
            </a:extLst>
          </p:cNvPr>
          <p:cNvCxnSpPr>
            <a:cxnSpLocks/>
            <a:stCxn id="231" idx="0"/>
            <a:endCxn id="229" idx="0"/>
          </p:cNvCxnSpPr>
          <p:nvPr/>
        </p:nvCxnSpPr>
        <p:spPr>
          <a:xfrm rot="16200000" flipV="1">
            <a:off x="6322043" y="5795653"/>
            <a:ext cx="319468" cy="112910"/>
          </a:xfrm>
          <a:prstGeom prst="curved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angle 232">
            <a:extLst>
              <a:ext uri="{FF2B5EF4-FFF2-40B4-BE49-F238E27FC236}">
                <a16:creationId xmlns:a16="http://schemas.microsoft.com/office/drawing/2014/main" id="{E3EB4CDF-E277-BF9F-97AC-46432D15FDB2}"/>
              </a:ext>
            </a:extLst>
          </p:cNvPr>
          <p:cNvSpPr/>
          <p:nvPr/>
        </p:nvSpPr>
        <p:spPr>
          <a:xfrm>
            <a:off x="4817827" y="5603883"/>
            <a:ext cx="114362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……</a:t>
            </a:r>
          </a:p>
        </p:txBody>
      </p:sp>
      <p:cxnSp>
        <p:nvCxnSpPr>
          <p:cNvPr id="234" name="Straight Arrow Connector 83">
            <a:extLst>
              <a:ext uri="{FF2B5EF4-FFF2-40B4-BE49-F238E27FC236}">
                <a16:creationId xmlns:a16="http://schemas.microsoft.com/office/drawing/2014/main" id="{802309FE-2024-36E9-515B-A0128142C8DA}"/>
              </a:ext>
            </a:extLst>
          </p:cNvPr>
          <p:cNvCxnSpPr>
            <a:cxnSpLocks/>
            <a:stCxn id="224" idx="1"/>
            <a:endCxn id="237" idx="2"/>
          </p:cNvCxnSpPr>
          <p:nvPr/>
        </p:nvCxnSpPr>
        <p:spPr>
          <a:xfrm flipV="1">
            <a:off x="4028666" y="4576983"/>
            <a:ext cx="818991" cy="84719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83">
            <a:extLst>
              <a:ext uri="{FF2B5EF4-FFF2-40B4-BE49-F238E27FC236}">
                <a16:creationId xmlns:a16="http://schemas.microsoft.com/office/drawing/2014/main" id="{2ABF27E8-1EDF-243B-A138-59489792A34A}"/>
              </a:ext>
            </a:extLst>
          </p:cNvPr>
          <p:cNvCxnSpPr>
            <a:cxnSpLocks/>
            <a:stCxn id="229" idx="1"/>
            <a:endCxn id="237" idx="2"/>
          </p:cNvCxnSpPr>
          <p:nvPr/>
        </p:nvCxnSpPr>
        <p:spPr>
          <a:xfrm flipH="1" flipV="1">
            <a:off x="4847657" y="4576983"/>
            <a:ext cx="967034" cy="84676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Rectangle 235">
            <a:extLst>
              <a:ext uri="{FF2B5EF4-FFF2-40B4-BE49-F238E27FC236}">
                <a16:creationId xmlns:a16="http://schemas.microsoft.com/office/drawing/2014/main" id="{13E01435-725D-7183-6086-B75D3F6AD73F}"/>
              </a:ext>
            </a:extLst>
          </p:cNvPr>
          <p:cNvSpPr/>
          <p:nvPr/>
        </p:nvSpPr>
        <p:spPr>
          <a:xfrm>
            <a:off x="4685342" y="4977965"/>
            <a:ext cx="114362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……</a:t>
            </a:r>
          </a:p>
        </p:txBody>
      </p:sp>
      <p:sp>
        <p:nvSpPr>
          <p:cNvPr id="237" name="Rounded Rectangle 118">
            <a:extLst>
              <a:ext uri="{FF2B5EF4-FFF2-40B4-BE49-F238E27FC236}">
                <a16:creationId xmlns:a16="http://schemas.microsoft.com/office/drawing/2014/main" id="{2356499A-A3E6-E0A2-DB56-410DDA25E7EB}"/>
              </a:ext>
            </a:extLst>
          </p:cNvPr>
          <p:cNvSpPr/>
          <p:nvPr/>
        </p:nvSpPr>
        <p:spPr>
          <a:xfrm>
            <a:off x="4028666" y="3820176"/>
            <a:ext cx="1637982" cy="756807"/>
          </a:xfrm>
          <a:prstGeom prst="roundRect">
            <a:avLst/>
          </a:prstGeom>
          <a:solidFill>
            <a:srgbClr val="E2F0D9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Attention Mechanism</a:t>
            </a:r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2DB14E3D-2A16-4603-2112-437C39F6F373}"/>
              </a:ext>
            </a:extLst>
          </p:cNvPr>
          <p:cNvCxnSpPr>
            <a:cxnSpLocks/>
            <a:stCxn id="10" idx="1"/>
            <a:endCxn id="215" idx="3"/>
          </p:cNvCxnSpPr>
          <p:nvPr/>
        </p:nvCxnSpPr>
        <p:spPr>
          <a:xfrm flipH="1">
            <a:off x="2397089" y="1842149"/>
            <a:ext cx="1669816" cy="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0EED24E9-2B7E-EC42-C497-2B6870229868}"/>
              </a:ext>
            </a:extLst>
          </p:cNvPr>
          <p:cNvSpPr/>
          <p:nvPr/>
        </p:nvSpPr>
        <p:spPr>
          <a:xfrm>
            <a:off x="2527574" y="1504506"/>
            <a:ext cx="15221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Contrastive loss</a:t>
            </a:r>
          </a:p>
        </p:txBody>
      </p:sp>
      <p:cxnSp>
        <p:nvCxnSpPr>
          <p:cNvPr id="240" name="Straight Arrow Connector 83">
            <a:extLst>
              <a:ext uri="{FF2B5EF4-FFF2-40B4-BE49-F238E27FC236}">
                <a16:creationId xmlns:a16="http://schemas.microsoft.com/office/drawing/2014/main" id="{963FFED2-9C0F-F833-F848-5B248C3A7E36}"/>
              </a:ext>
            </a:extLst>
          </p:cNvPr>
          <p:cNvCxnSpPr>
            <a:cxnSpLocks/>
            <a:stCxn id="237" idx="0"/>
            <a:endCxn id="10" idx="2"/>
          </p:cNvCxnSpPr>
          <p:nvPr/>
        </p:nvCxnSpPr>
        <p:spPr>
          <a:xfrm flipH="1" flipV="1">
            <a:off x="4827979" y="2075792"/>
            <a:ext cx="19678" cy="174438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Content Placeholder 4">
            <a:extLst>
              <a:ext uri="{FF2B5EF4-FFF2-40B4-BE49-F238E27FC236}">
                <a16:creationId xmlns:a16="http://schemas.microsoft.com/office/drawing/2014/main" id="{AB2DC160-3E16-CE03-76B6-677FB0D6B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0161" y="1694079"/>
            <a:ext cx="6044429" cy="3088993"/>
          </a:xfrm>
        </p:spPr>
        <p:txBody>
          <a:bodyPr>
            <a:normAutofit/>
          </a:bodyPr>
          <a:lstStyle/>
          <a:p>
            <a:pPr lvl="1"/>
            <a:r>
              <a:rPr lang="en-US" altLang="en-US" sz="2000" dirty="0">
                <a:solidFill>
                  <a:srgbClr val="0000FF"/>
                </a:solidFill>
              </a:rPr>
              <a:t>Contrastive learning can help capture the shared information between the </a:t>
            </a:r>
            <a:r>
              <a:rPr lang="en-US" altLang="en-US" sz="2000" b="1" dirty="0">
                <a:solidFill>
                  <a:srgbClr val="0000FF"/>
                </a:solidFill>
              </a:rPr>
              <a:t>shared knowledge view </a:t>
            </a:r>
            <a:r>
              <a:rPr lang="en-US" altLang="en-US" sz="2000" dirty="0">
                <a:solidFill>
                  <a:srgbClr val="0000FF"/>
                </a:solidFill>
              </a:rPr>
              <a:t>and the </a:t>
            </a:r>
            <a:r>
              <a:rPr lang="en-US" altLang="en-US" sz="2000" b="1" dirty="0">
                <a:solidFill>
                  <a:srgbClr val="0000FF"/>
                </a:solidFill>
              </a:rPr>
              <a:t>current task view</a:t>
            </a:r>
          </a:p>
          <a:p>
            <a:pPr lvl="1"/>
            <a:r>
              <a:rPr lang="en-US" altLang="en-US" sz="2000" b="1" dirty="0">
                <a:solidFill>
                  <a:srgbClr val="0000FF"/>
                </a:solidFill>
              </a:rPr>
              <a:t>Positive: </a:t>
            </a:r>
          </a:p>
          <a:p>
            <a:pPr lvl="2"/>
            <a:r>
              <a:rPr lang="en-US" altLang="en-US" sz="1800" b="1" dirty="0">
                <a:solidFill>
                  <a:srgbClr val="0000FF"/>
                </a:solidFill>
              </a:rPr>
              <a:t>View 1: </a:t>
            </a:r>
            <a:r>
              <a:rPr lang="en-US" altLang="en-US" sz="1800" dirty="0">
                <a:solidFill>
                  <a:srgbClr val="0000FF"/>
                </a:solidFill>
              </a:rPr>
              <a:t>Shared knowledge view for sample </a:t>
            </a:r>
            <a:r>
              <a:rPr lang="en-US" altLang="en-US" sz="1800" i="1" dirty="0">
                <a:solidFill>
                  <a:srgbClr val="0000FF"/>
                </a:solidFill>
              </a:rPr>
              <a:t>x</a:t>
            </a:r>
          </a:p>
          <a:p>
            <a:pPr lvl="3"/>
            <a:r>
              <a:rPr lang="en-US" altLang="en-US" sz="1600" dirty="0">
                <a:solidFill>
                  <a:srgbClr val="0000FF"/>
                </a:solidFill>
              </a:rPr>
              <a:t>Obtain by</a:t>
            </a:r>
            <a:r>
              <a:rPr lang="en-US" altLang="en-US" sz="1600" b="1" dirty="0">
                <a:solidFill>
                  <a:srgbClr val="0000FF"/>
                </a:solidFill>
              </a:rPr>
              <a:t> </a:t>
            </a:r>
            <a:r>
              <a:rPr lang="en-US" altLang="en-US" sz="1600" dirty="0">
                <a:solidFill>
                  <a:srgbClr val="0000FF"/>
                </a:solidFill>
              </a:rPr>
              <a:t>the attention mechanism </a:t>
            </a:r>
          </a:p>
          <a:p>
            <a:pPr lvl="4"/>
            <a:r>
              <a:rPr lang="en-US" altLang="en-US" sz="1600" dirty="0">
                <a:solidFill>
                  <a:srgbClr val="0000FF"/>
                </a:solidFill>
              </a:rPr>
              <a:t>Combines task representation via weighted sum (weights are trainable)</a:t>
            </a:r>
          </a:p>
          <a:p>
            <a:pPr lvl="2"/>
            <a:r>
              <a:rPr lang="en-US" altLang="en-US" sz="1800" b="1" dirty="0">
                <a:solidFill>
                  <a:srgbClr val="0000FF"/>
                </a:solidFill>
              </a:rPr>
              <a:t>View 2: </a:t>
            </a:r>
            <a:r>
              <a:rPr lang="en-US" altLang="en-US" sz="1800" dirty="0">
                <a:solidFill>
                  <a:srgbClr val="0000FF"/>
                </a:solidFill>
              </a:rPr>
              <a:t>Current task mask for sample </a:t>
            </a:r>
            <a:r>
              <a:rPr lang="en-US" altLang="en-US" sz="1800" i="1" dirty="0">
                <a:solidFill>
                  <a:srgbClr val="0000FF"/>
                </a:solidFill>
              </a:rPr>
              <a:t>x</a:t>
            </a:r>
            <a:endParaRPr lang="en-US" altLang="en-US" sz="1800" b="1" dirty="0">
              <a:solidFill>
                <a:srgbClr val="0000FF"/>
              </a:solidFill>
            </a:endParaRPr>
          </a:p>
          <a:p>
            <a:pPr lvl="1"/>
            <a:r>
              <a:rPr lang="en-US" altLang="en-US" sz="2000" b="1" dirty="0">
                <a:solidFill>
                  <a:srgbClr val="0000FF"/>
                </a:solidFill>
              </a:rPr>
              <a:t>Negative: </a:t>
            </a:r>
            <a:r>
              <a:rPr lang="en-US" altLang="en-US" sz="2000" dirty="0">
                <a:solidFill>
                  <a:srgbClr val="0000FF"/>
                </a:solidFill>
              </a:rPr>
              <a:t>All other possible pairs</a:t>
            </a:r>
            <a:endParaRPr lang="en-US" altLang="en-US" sz="2000" b="1" dirty="0">
              <a:solidFill>
                <a:srgbClr val="0000FF"/>
              </a:solidFill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DED49122-6532-3C38-59DF-13A6B9F141C8}"/>
              </a:ext>
            </a:extLst>
          </p:cNvPr>
          <p:cNvSpPr/>
          <p:nvPr/>
        </p:nvSpPr>
        <p:spPr>
          <a:xfrm>
            <a:off x="7445902" y="5238936"/>
            <a:ext cx="43152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C00000"/>
                </a:solidFill>
              </a:rPr>
              <a:t>We use contrastive learning to find the sharable knowledge </a:t>
            </a:r>
          </a:p>
        </p:txBody>
      </p:sp>
      <p:sp>
        <p:nvSpPr>
          <p:cNvPr id="10" name="Rounded Rectangle 94">
            <a:extLst>
              <a:ext uri="{FF2B5EF4-FFF2-40B4-BE49-F238E27FC236}">
                <a16:creationId xmlns:a16="http://schemas.microsoft.com/office/drawing/2014/main" id="{D291D443-569E-6992-E9C9-51615ED2F9DD}"/>
              </a:ext>
            </a:extLst>
          </p:cNvPr>
          <p:cNvSpPr/>
          <p:nvPr/>
        </p:nvSpPr>
        <p:spPr>
          <a:xfrm>
            <a:off x="4066905" y="1608506"/>
            <a:ext cx="1522147" cy="46728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00FF"/>
                </a:solidFill>
              </a:rPr>
              <a:t>Previous task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3884911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9F88E897-36D3-9268-B8FC-E1580B474BE9}"/>
              </a:ext>
            </a:extLst>
          </p:cNvPr>
          <p:cNvGrpSpPr/>
          <p:nvPr/>
        </p:nvGrpSpPr>
        <p:grpSpPr>
          <a:xfrm>
            <a:off x="10235057" y="2816914"/>
            <a:ext cx="1266364" cy="1266364"/>
            <a:chOff x="8807918" y="3068130"/>
            <a:chExt cx="1266364" cy="1266364"/>
          </a:xfrm>
        </p:grpSpPr>
        <p:pic>
          <p:nvPicPr>
            <p:cNvPr id="24" name="Picture 23" descr="A black and white line art of a balance scale&#10;&#10;Description automatically generated">
              <a:extLst>
                <a:ext uri="{FF2B5EF4-FFF2-40B4-BE49-F238E27FC236}">
                  <a16:creationId xmlns:a16="http://schemas.microsoft.com/office/drawing/2014/main" id="{EC5972B2-FF58-5FE5-1642-D2790488C3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7918" y="3068130"/>
              <a:ext cx="1266364" cy="1266364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F0D09EC-45E8-CD99-9FE5-27DCDE0821FE}"/>
                </a:ext>
              </a:extLst>
            </p:cNvPr>
            <p:cNvSpPr txBox="1"/>
            <p:nvPr/>
          </p:nvSpPr>
          <p:spPr>
            <a:xfrm>
              <a:off x="8925346" y="3244334"/>
              <a:ext cx="5157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CF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3927DBB-CEDE-A8D8-9D86-BA7EF01FEED5}"/>
                </a:ext>
              </a:extLst>
            </p:cNvPr>
            <p:cNvSpPr txBox="1"/>
            <p:nvPr/>
          </p:nvSpPr>
          <p:spPr>
            <a:xfrm>
              <a:off x="9499814" y="3244334"/>
              <a:ext cx="5157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KT</a:t>
              </a:r>
              <a:endParaRPr lang="en-US" dirty="0">
                <a:solidFill>
                  <a:srgbClr val="0000FF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BD793C-4F92-4145-A8AF-021D341DA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65"/>
            <a:ext cx="11829448" cy="1325563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Continual Learning with Language Models:</a:t>
            </a:r>
            <a:r>
              <a:rPr lang="zh-CN" altLang="en-US" sz="4000" b="1" dirty="0"/>
              <a:t> </a:t>
            </a:r>
            <a:r>
              <a:rPr lang="en-US" altLang="zh-CN" sz="4000" b="1" dirty="0">
                <a:solidFill>
                  <a:srgbClr val="C00000"/>
                </a:solidFill>
              </a:rPr>
              <a:t>Existing Work</a:t>
            </a:r>
            <a:endParaRPr lang="en-US" altLang="zh-CN" sz="4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28796-1583-620E-4F60-2102D5189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DCAF-42E1-4021-93D7-2579B818BF1B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A0BC87-BFA1-83E9-B668-2A1238F1E893}"/>
              </a:ext>
            </a:extLst>
          </p:cNvPr>
          <p:cNvSpPr txBox="1"/>
          <p:nvPr/>
        </p:nvSpPr>
        <p:spPr>
          <a:xfrm>
            <a:off x="-450872" y="3035585"/>
            <a:ext cx="4626943" cy="707886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Accumulate</a:t>
            </a:r>
            <a:r>
              <a:rPr lang="en-US" altLang="zh-CN" sz="2000" dirty="0">
                <a:latin typeface="Arial" panose="020B0604020202020204" pitchFamily="34" charset="0"/>
              </a:rPr>
              <a:t> learned knowledge </a:t>
            </a:r>
          </a:p>
          <a:p>
            <a:pPr algn="ctr"/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Adapt</a:t>
            </a:r>
            <a:r>
              <a:rPr lang="en-US" altLang="zh-CN" sz="2000" dirty="0">
                <a:latin typeface="Arial" panose="020B0604020202020204" pitchFamily="34" charset="0"/>
              </a:rPr>
              <a:t> to new task</a:t>
            </a:r>
          </a:p>
        </p:txBody>
      </p:sp>
      <p:pic>
        <p:nvPicPr>
          <p:cNvPr id="11" name="Picture 10" descr="A person with light bulb and book&#10;&#10;Description automatically generated">
            <a:extLst>
              <a:ext uri="{FF2B5EF4-FFF2-40B4-BE49-F238E27FC236}">
                <a16:creationId xmlns:a16="http://schemas.microsoft.com/office/drawing/2014/main" id="{C1B3CD05-4A5B-C270-65CE-F54A45431E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45" y="1316198"/>
            <a:ext cx="1718004" cy="17180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2535324-D324-1963-7A4C-4648B8EBEBCC}"/>
                  </a:ext>
                </a:extLst>
              </p:cNvPr>
              <p:cNvSpPr txBox="1"/>
              <p:nvPr/>
            </p:nvSpPr>
            <p:spPr>
              <a:xfrm>
                <a:off x="3938294" y="1307762"/>
                <a:ext cx="7008759" cy="332398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Existing work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mainly focuses on </a:t>
                </a:r>
                <a:r>
                  <a:rPr lang="en-US" altLang="zh-CN" sz="2000" b="1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addressing forgetting (CF)</a:t>
                </a:r>
                <a:endPara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Parameters Isolation, replay, regularization</a:t>
                </a:r>
              </a:p>
              <a:p>
                <a:endParaRPr lang="en-US" altLang="zh-CN" sz="2000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2000" b="1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dedicate efforts to achieve both CF prevention and KT, which is very challenging,  as we do not have any prior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CF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update less params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KT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update more params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Ideally, selective transfer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task similarity detection</a:t>
                </a:r>
                <a:endParaRPr lang="en-US" altLang="zh-CN" b="1" baseline="30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However, these similarity detection can still make mistakes, which is catastrophic!</a:t>
                </a:r>
                <a:endParaRPr lang="en-US" altLang="zh-CN" b="1" baseline="300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2535324-D324-1963-7A4C-4648B8EBE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294" y="1307762"/>
                <a:ext cx="7008759" cy="3323987"/>
              </a:xfrm>
              <a:prstGeom prst="rect">
                <a:avLst/>
              </a:prstGeom>
              <a:blipFill>
                <a:blip r:embed="rId5"/>
                <a:stretch>
                  <a:fillRect l="-870" t="-917" b="-2018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1CEE22D-32F3-6C90-D9D0-665B0233AFCB}"/>
              </a:ext>
            </a:extLst>
          </p:cNvPr>
          <p:cNvSpPr txBox="1"/>
          <p:nvPr/>
        </p:nvSpPr>
        <p:spPr>
          <a:xfrm>
            <a:off x="648360" y="4907696"/>
            <a:ext cx="1070543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we get rid of the detection?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 a good initialization for future/end tasks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(We focus on continual pre-training and end-task adaptation in this defense):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Preserve knowledge as much as we could (used as initialization for future/end task)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old knowledge only when necessary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707ACE-7C07-5274-363A-31688AB76378}"/>
              </a:ext>
            </a:extLst>
          </p:cNvPr>
          <p:cNvSpPr txBox="1"/>
          <p:nvPr/>
        </p:nvSpPr>
        <p:spPr>
          <a:xfrm>
            <a:off x="721223" y="2752255"/>
            <a:ext cx="25207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Continual Learning (CL)</a:t>
            </a:r>
          </a:p>
        </p:txBody>
      </p:sp>
    </p:spTree>
    <p:extLst>
      <p:ext uri="{BB962C8B-B14F-4D97-AF65-F5344CB8AC3E}">
        <p14:creationId xmlns:p14="http://schemas.microsoft.com/office/powerpoint/2010/main" val="3779287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D793C-4F92-4145-A8AF-021D341DA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785"/>
            <a:ext cx="113538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Continual Learning with Language Models: </a:t>
            </a:r>
            <a:r>
              <a:rPr lang="en-US" altLang="zh-CN" sz="4000" b="1" dirty="0">
                <a:solidFill>
                  <a:srgbClr val="C00000"/>
                </a:solidFill>
              </a:rPr>
              <a:t>Plan</a:t>
            </a:r>
            <a:endParaRPr lang="en-US" altLang="zh-CN" sz="4000" b="1" dirty="0"/>
          </a:p>
        </p:txBody>
      </p:sp>
      <p:pic>
        <p:nvPicPr>
          <p:cNvPr id="5" name="Google Shape;116;p4" descr="A blue and white logo&#10;&#10;Description automatically generated">
            <a:extLst>
              <a:ext uri="{FF2B5EF4-FFF2-40B4-BE49-F238E27FC236}">
                <a16:creationId xmlns:a16="http://schemas.microsoft.com/office/drawing/2014/main" id="{ED932012-0000-D4CC-D87A-224518827AF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4955" y="3910494"/>
            <a:ext cx="1955916" cy="195591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28796-1583-620E-4F60-2102D5189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DCAF-42E1-4021-93D7-2579B818BF1B}" type="slidenum">
              <a:rPr lang="en-US" smtClean="0"/>
              <a:t>15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1C674D-E9BE-A336-0483-FE095C6A375B}"/>
              </a:ext>
            </a:extLst>
          </p:cNvPr>
          <p:cNvSpPr txBox="1"/>
          <p:nvPr/>
        </p:nvSpPr>
        <p:spPr>
          <a:xfrm>
            <a:off x="237636" y="5512467"/>
            <a:ext cx="40174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P</a:t>
            </a: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</a:rPr>
              <a:t>acked</a:t>
            </a:r>
            <a:r>
              <a:rPr lang="en-US" sz="2000" dirty="0">
                <a:latin typeface="Arial" panose="020B0604020202020204" pitchFamily="34" charset="0"/>
              </a:rPr>
              <a:t> with knowledge and </a:t>
            </a: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</a:rPr>
              <a:t>excels</a:t>
            </a:r>
            <a:r>
              <a:rPr lang="en-US" sz="2000" dirty="0">
                <a:latin typeface="Arial" panose="020B0604020202020204" pitchFamily="34" charset="0"/>
              </a:rPr>
              <a:t> in many tasks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D11088-2E17-BF70-B4CF-2CDBB6CDFE6E}"/>
              </a:ext>
            </a:extLst>
          </p:cNvPr>
          <p:cNvSpPr txBox="1"/>
          <p:nvPr/>
        </p:nvSpPr>
        <p:spPr>
          <a:xfrm>
            <a:off x="5031668" y="1648336"/>
            <a:ext cx="6974912" cy="4524315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Continual Learning of Tasks, Domains and Classes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 of Catastrophic Forgetting (CF), Knowledge Transfer (KT) and Task Separation</a:t>
            </a: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Existing work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mainly focuses on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addressing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forgetting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PhD effort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dedicated to achieve both CF &amp; KT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(NeurIPS-20, 22, NAACL-21, EMNLP-21)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presentation focuses on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Continual Learning with Language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Continual Pre-training (ICLR-2023)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Continual Adaptation for End-tasks (EMNLP-2023)</a:t>
            </a:r>
          </a:p>
          <a:p>
            <a:endParaRPr lang="en-US" altLang="zh-CN" sz="20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could be the next?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F6C46E-21EC-FADE-1051-7F7C2D3E9E51}"/>
              </a:ext>
            </a:extLst>
          </p:cNvPr>
          <p:cNvSpPr txBox="1"/>
          <p:nvPr/>
        </p:nvSpPr>
        <p:spPr>
          <a:xfrm>
            <a:off x="-67098" y="2837953"/>
            <a:ext cx="4626943" cy="707886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Accumulate</a:t>
            </a:r>
            <a:r>
              <a:rPr lang="en-US" altLang="zh-CN" sz="2000" dirty="0">
                <a:latin typeface="Arial" panose="020B0604020202020204" pitchFamily="34" charset="0"/>
              </a:rPr>
              <a:t> learned knowledge </a:t>
            </a:r>
          </a:p>
          <a:p>
            <a:pPr algn="ctr"/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Adapt</a:t>
            </a:r>
            <a:r>
              <a:rPr lang="en-US" altLang="zh-CN" sz="2000" dirty="0">
                <a:latin typeface="Arial" panose="020B0604020202020204" pitchFamily="34" charset="0"/>
              </a:rPr>
              <a:t> to new task</a:t>
            </a:r>
          </a:p>
        </p:txBody>
      </p:sp>
      <p:pic>
        <p:nvPicPr>
          <p:cNvPr id="9" name="Picture 8" descr="A person with light bulb and book&#10;&#10;Description automatically generated">
            <a:extLst>
              <a:ext uri="{FF2B5EF4-FFF2-40B4-BE49-F238E27FC236}">
                <a16:creationId xmlns:a16="http://schemas.microsoft.com/office/drawing/2014/main" id="{49F16D73-6A75-8162-029C-7F2878234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994" y="1194336"/>
            <a:ext cx="1718004" cy="17180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F1AFE5-BFB0-5B43-44A5-179F7BCD4675}"/>
              </a:ext>
            </a:extLst>
          </p:cNvPr>
          <p:cNvSpPr txBox="1"/>
          <p:nvPr/>
        </p:nvSpPr>
        <p:spPr>
          <a:xfrm>
            <a:off x="1079391" y="2612504"/>
            <a:ext cx="25207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Continual Learning (CL)</a:t>
            </a:r>
          </a:p>
        </p:txBody>
      </p:sp>
    </p:spTree>
    <p:extLst>
      <p:ext uri="{BB962C8B-B14F-4D97-AF65-F5344CB8AC3E}">
        <p14:creationId xmlns:p14="http://schemas.microsoft.com/office/powerpoint/2010/main" val="2655967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2629B-5A8D-49A2-90E5-B42259709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" y="810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Continual Pre-training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E0C02-EC9B-4DBC-B6AC-980AFC6C5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26601-8933-451C-AE40-77BAD45DA254}" type="slidenum">
              <a:rPr lang="en-US" smtClean="0"/>
              <a:t>16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DA99CB5-4DBD-A5E2-02FA-A49DB4A45F03}"/>
              </a:ext>
            </a:extLst>
          </p:cNvPr>
          <p:cNvGrpSpPr/>
          <p:nvPr/>
        </p:nvGrpSpPr>
        <p:grpSpPr>
          <a:xfrm>
            <a:off x="188241" y="3112863"/>
            <a:ext cx="9374401" cy="1796374"/>
            <a:chOff x="2207356" y="2971331"/>
            <a:chExt cx="5550825" cy="1112687"/>
          </a:xfrm>
        </p:grpSpPr>
        <p:sp>
          <p:nvSpPr>
            <p:cNvPr id="7" name="iconfont-11145-7015471">
              <a:extLst>
                <a:ext uri="{FF2B5EF4-FFF2-40B4-BE49-F238E27FC236}">
                  <a16:creationId xmlns:a16="http://schemas.microsoft.com/office/drawing/2014/main" id="{270DA1B4-7E8A-4CB6-4187-826392FAB5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3993" y="3362967"/>
              <a:ext cx="323814" cy="322729"/>
            </a:xfrm>
            <a:custGeom>
              <a:avLst/>
              <a:gdLst>
                <a:gd name="T0" fmla="*/ 400 w 11200"/>
                <a:gd name="T1" fmla="*/ 0 h 11163"/>
                <a:gd name="T2" fmla="*/ 10800 w 11200"/>
                <a:gd name="T3" fmla="*/ 0 h 11163"/>
                <a:gd name="T4" fmla="*/ 11200 w 11200"/>
                <a:gd name="T5" fmla="*/ 400 h 11163"/>
                <a:gd name="T6" fmla="*/ 11200 w 11200"/>
                <a:gd name="T7" fmla="*/ 8263 h 11163"/>
                <a:gd name="T8" fmla="*/ 10800 w 11200"/>
                <a:gd name="T9" fmla="*/ 8663 h 11163"/>
                <a:gd name="T10" fmla="*/ 9329 w 11200"/>
                <a:gd name="T11" fmla="*/ 8663 h 11163"/>
                <a:gd name="T12" fmla="*/ 9329 w 11200"/>
                <a:gd name="T13" fmla="*/ 10763 h 11163"/>
                <a:gd name="T14" fmla="*/ 8929 w 11200"/>
                <a:gd name="T15" fmla="*/ 11163 h 11163"/>
                <a:gd name="T16" fmla="*/ 8684 w 11200"/>
                <a:gd name="T17" fmla="*/ 11080 h 11163"/>
                <a:gd name="T18" fmla="*/ 5563 w 11200"/>
                <a:gd name="T19" fmla="*/ 8663 h 11163"/>
                <a:gd name="T20" fmla="*/ 400 w 11200"/>
                <a:gd name="T21" fmla="*/ 8663 h 11163"/>
                <a:gd name="T22" fmla="*/ 0 w 11200"/>
                <a:gd name="T23" fmla="*/ 8263 h 11163"/>
                <a:gd name="T24" fmla="*/ 0 w 11200"/>
                <a:gd name="T25" fmla="*/ 400 h 11163"/>
                <a:gd name="T26" fmla="*/ 400 w 11200"/>
                <a:gd name="T27" fmla="*/ 0 h 11163"/>
                <a:gd name="T28" fmla="*/ 900 w 11200"/>
                <a:gd name="T29" fmla="*/ 800 h 11163"/>
                <a:gd name="T30" fmla="*/ 800 w 11200"/>
                <a:gd name="T31" fmla="*/ 900 h 11163"/>
                <a:gd name="T32" fmla="*/ 800 w 11200"/>
                <a:gd name="T33" fmla="*/ 7763 h 11163"/>
                <a:gd name="T34" fmla="*/ 900 w 11200"/>
                <a:gd name="T35" fmla="*/ 7863 h 11163"/>
                <a:gd name="T36" fmla="*/ 5745 w 11200"/>
                <a:gd name="T37" fmla="*/ 7871 h 11163"/>
                <a:gd name="T38" fmla="*/ 5806 w 11200"/>
                <a:gd name="T39" fmla="*/ 7892 h 11163"/>
                <a:gd name="T40" fmla="*/ 8364 w 11200"/>
                <a:gd name="T41" fmla="*/ 9840 h 11163"/>
                <a:gd name="T42" fmla="*/ 8525 w 11200"/>
                <a:gd name="T43" fmla="*/ 9761 h 11163"/>
                <a:gd name="T44" fmla="*/ 8525 w 11200"/>
                <a:gd name="T45" fmla="*/ 7870 h 11163"/>
                <a:gd name="T46" fmla="*/ 8625 w 11200"/>
                <a:gd name="T47" fmla="*/ 7770 h 11163"/>
                <a:gd name="T48" fmla="*/ 10300 w 11200"/>
                <a:gd name="T49" fmla="*/ 7770 h 11163"/>
                <a:gd name="T50" fmla="*/ 10400 w 11200"/>
                <a:gd name="T51" fmla="*/ 7670 h 11163"/>
                <a:gd name="T52" fmla="*/ 10400 w 11200"/>
                <a:gd name="T53" fmla="*/ 900 h 11163"/>
                <a:gd name="T54" fmla="*/ 10300 w 11200"/>
                <a:gd name="T55" fmla="*/ 800 h 11163"/>
                <a:gd name="T56" fmla="*/ 900 w 11200"/>
                <a:gd name="T57" fmla="*/ 800 h 11163"/>
                <a:gd name="T58" fmla="*/ 2038 w 11200"/>
                <a:gd name="T59" fmla="*/ 1925 h 11163"/>
                <a:gd name="T60" fmla="*/ 9163 w 11200"/>
                <a:gd name="T61" fmla="*/ 1925 h 11163"/>
                <a:gd name="T62" fmla="*/ 9563 w 11200"/>
                <a:gd name="T63" fmla="*/ 2325 h 11163"/>
                <a:gd name="T64" fmla="*/ 9163 w 11200"/>
                <a:gd name="T65" fmla="*/ 2725 h 11163"/>
                <a:gd name="T66" fmla="*/ 2038 w 11200"/>
                <a:gd name="T67" fmla="*/ 2725 h 11163"/>
                <a:gd name="T68" fmla="*/ 1638 w 11200"/>
                <a:gd name="T69" fmla="*/ 2325 h 11163"/>
                <a:gd name="T70" fmla="*/ 2038 w 11200"/>
                <a:gd name="T71" fmla="*/ 1925 h 11163"/>
                <a:gd name="T72" fmla="*/ 2038 w 11200"/>
                <a:gd name="T73" fmla="*/ 6100 h 11163"/>
                <a:gd name="T74" fmla="*/ 9163 w 11200"/>
                <a:gd name="T75" fmla="*/ 6100 h 11163"/>
                <a:gd name="T76" fmla="*/ 9563 w 11200"/>
                <a:gd name="T77" fmla="*/ 6500 h 11163"/>
                <a:gd name="T78" fmla="*/ 9163 w 11200"/>
                <a:gd name="T79" fmla="*/ 6900 h 11163"/>
                <a:gd name="T80" fmla="*/ 2038 w 11200"/>
                <a:gd name="T81" fmla="*/ 6900 h 11163"/>
                <a:gd name="T82" fmla="*/ 1638 w 11200"/>
                <a:gd name="T83" fmla="*/ 6500 h 11163"/>
                <a:gd name="T84" fmla="*/ 2038 w 11200"/>
                <a:gd name="T85" fmla="*/ 6100 h 11163"/>
                <a:gd name="T86" fmla="*/ 2038 w 11200"/>
                <a:gd name="T87" fmla="*/ 4013 h 11163"/>
                <a:gd name="T88" fmla="*/ 6013 w 11200"/>
                <a:gd name="T89" fmla="*/ 4013 h 11163"/>
                <a:gd name="T90" fmla="*/ 6413 w 11200"/>
                <a:gd name="T91" fmla="*/ 4413 h 11163"/>
                <a:gd name="T92" fmla="*/ 6013 w 11200"/>
                <a:gd name="T93" fmla="*/ 4813 h 11163"/>
                <a:gd name="T94" fmla="*/ 2038 w 11200"/>
                <a:gd name="T95" fmla="*/ 4813 h 11163"/>
                <a:gd name="T96" fmla="*/ 1638 w 11200"/>
                <a:gd name="T97" fmla="*/ 4413 h 11163"/>
                <a:gd name="T98" fmla="*/ 2038 w 11200"/>
                <a:gd name="T99" fmla="*/ 4013 h 11163"/>
                <a:gd name="T100" fmla="*/ 7413 w 11200"/>
                <a:gd name="T101" fmla="*/ 4013 h 11163"/>
                <a:gd name="T102" fmla="*/ 9163 w 11200"/>
                <a:gd name="T103" fmla="*/ 4013 h 11163"/>
                <a:gd name="T104" fmla="*/ 9563 w 11200"/>
                <a:gd name="T105" fmla="*/ 4413 h 11163"/>
                <a:gd name="T106" fmla="*/ 9163 w 11200"/>
                <a:gd name="T107" fmla="*/ 4813 h 11163"/>
                <a:gd name="T108" fmla="*/ 7413 w 11200"/>
                <a:gd name="T109" fmla="*/ 4813 h 11163"/>
                <a:gd name="T110" fmla="*/ 7013 w 11200"/>
                <a:gd name="T111" fmla="*/ 4413 h 11163"/>
                <a:gd name="T112" fmla="*/ 7413 w 11200"/>
                <a:gd name="T113" fmla="*/ 4013 h 11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200" h="11163">
                  <a:moveTo>
                    <a:pt x="400" y="0"/>
                  </a:moveTo>
                  <a:lnTo>
                    <a:pt x="10800" y="0"/>
                  </a:lnTo>
                  <a:cubicBezTo>
                    <a:pt x="11021" y="0"/>
                    <a:pt x="11200" y="179"/>
                    <a:pt x="11200" y="400"/>
                  </a:cubicBezTo>
                  <a:lnTo>
                    <a:pt x="11200" y="8263"/>
                  </a:lnTo>
                  <a:cubicBezTo>
                    <a:pt x="11200" y="8483"/>
                    <a:pt x="11021" y="8663"/>
                    <a:pt x="10800" y="8663"/>
                  </a:cubicBezTo>
                  <a:lnTo>
                    <a:pt x="9329" y="8663"/>
                  </a:lnTo>
                  <a:lnTo>
                    <a:pt x="9329" y="10763"/>
                  </a:lnTo>
                  <a:cubicBezTo>
                    <a:pt x="9329" y="10984"/>
                    <a:pt x="9150" y="11163"/>
                    <a:pt x="8929" y="11163"/>
                  </a:cubicBezTo>
                  <a:cubicBezTo>
                    <a:pt x="8840" y="11163"/>
                    <a:pt x="8754" y="11134"/>
                    <a:pt x="8684" y="11080"/>
                  </a:cubicBezTo>
                  <a:lnTo>
                    <a:pt x="5563" y="8663"/>
                  </a:lnTo>
                  <a:lnTo>
                    <a:pt x="400" y="8663"/>
                  </a:lnTo>
                  <a:cubicBezTo>
                    <a:pt x="179" y="8663"/>
                    <a:pt x="0" y="8483"/>
                    <a:pt x="0" y="8263"/>
                  </a:cubicBezTo>
                  <a:lnTo>
                    <a:pt x="0" y="400"/>
                  </a:lnTo>
                  <a:cubicBezTo>
                    <a:pt x="0" y="179"/>
                    <a:pt x="179" y="0"/>
                    <a:pt x="400" y="0"/>
                  </a:cubicBezTo>
                  <a:close/>
                  <a:moveTo>
                    <a:pt x="900" y="800"/>
                  </a:moveTo>
                  <a:cubicBezTo>
                    <a:pt x="845" y="800"/>
                    <a:pt x="800" y="845"/>
                    <a:pt x="800" y="900"/>
                  </a:cubicBezTo>
                  <a:lnTo>
                    <a:pt x="800" y="7763"/>
                  </a:lnTo>
                  <a:cubicBezTo>
                    <a:pt x="800" y="7818"/>
                    <a:pt x="845" y="7863"/>
                    <a:pt x="900" y="7863"/>
                  </a:cubicBezTo>
                  <a:lnTo>
                    <a:pt x="5745" y="7871"/>
                  </a:lnTo>
                  <a:cubicBezTo>
                    <a:pt x="5767" y="7871"/>
                    <a:pt x="5788" y="7878"/>
                    <a:pt x="5806" y="7892"/>
                  </a:cubicBezTo>
                  <a:lnTo>
                    <a:pt x="8364" y="9840"/>
                  </a:lnTo>
                  <a:cubicBezTo>
                    <a:pt x="8430" y="9890"/>
                    <a:pt x="8525" y="9843"/>
                    <a:pt x="8525" y="9761"/>
                  </a:cubicBezTo>
                  <a:lnTo>
                    <a:pt x="8525" y="7870"/>
                  </a:lnTo>
                  <a:cubicBezTo>
                    <a:pt x="8525" y="7815"/>
                    <a:pt x="8570" y="7770"/>
                    <a:pt x="8625" y="7770"/>
                  </a:cubicBezTo>
                  <a:lnTo>
                    <a:pt x="10300" y="7770"/>
                  </a:lnTo>
                  <a:cubicBezTo>
                    <a:pt x="10355" y="7770"/>
                    <a:pt x="10400" y="7725"/>
                    <a:pt x="10400" y="7670"/>
                  </a:cubicBezTo>
                  <a:lnTo>
                    <a:pt x="10400" y="900"/>
                  </a:lnTo>
                  <a:cubicBezTo>
                    <a:pt x="10400" y="845"/>
                    <a:pt x="10355" y="800"/>
                    <a:pt x="10300" y="800"/>
                  </a:cubicBezTo>
                  <a:lnTo>
                    <a:pt x="900" y="800"/>
                  </a:lnTo>
                  <a:close/>
                  <a:moveTo>
                    <a:pt x="2038" y="1925"/>
                  </a:moveTo>
                  <a:lnTo>
                    <a:pt x="9163" y="1925"/>
                  </a:lnTo>
                  <a:cubicBezTo>
                    <a:pt x="9383" y="1925"/>
                    <a:pt x="9563" y="2104"/>
                    <a:pt x="9563" y="2325"/>
                  </a:cubicBezTo>
                  <a:cubicBezTo>
                    <a:pt x="9563" y="2546"/>
                    <a:pt x="9383" y="2725"/>
                    <a:pt x="9163" y="2725"/>
                  </a:cubicBezTo>
                  <a:lnTo>
                    <a:pt x="2038" y="2725"/>
                  </a:lnTo>
                  <a:cubicBezTo>
                    <a:pt x="1817" y="2725"/>
                    <a:pt x="1638" y="2546"/>
                    <a:pt x="1638" y="2325"/>
                  </a:cubicBezTo>
                  <a:cubicBezTo>
                    <a:pt x="1638" y="2104"/>
                    <a:pt x="1817" y="1925"/>
                    <a:pt x="2038" y="1925"/>
                  </a:cubicBezTo>
                  <a:close/>
                  <a:moveTo>
                    <a:pt x="2038" y="6100"/>
                  </a:moveTo>
                  <a:lnTo>
                    <a:pt x="9163" y="6100"/>
                  </a:lnTo>
                  <a:cubicBezTo>
                    <a:pt x="9383" y="6100"/>
                    <a:pt x="9563" y="6279"/>
                    <a:pt x="9563" y="6500"/>
                  </a:cubicBezTo>
                  <a:cubicBezTo>
                    <a:pt x="9563" y="6721"/>
                    <a:pt x="9383" y="6900"/>
                    <a:pt x="9163" y="6900"/>
                  </a:cubicBezTo>
                  <a:lnTo>
                    <a:pt x="2038" y="6900"/>
                  </a:lnTo>
                  <a:cubicBezTo>
                    <a:pt x="1817" y="6900"/>
                    <a:pt x="1638" y="6721"/>
                    <a:pt x="1638" y="6500"/>
                  </a:cubicBezTo>
                  <a:cubicBezTo>
                    <a:pt x="1638" y="6279"/>
                    <a:pt x="1817" y="6100"/>
                    <a:pt x="2038" y="6100"/>
                  </a:cubicBezTo>
                  <a:close/>
                  <a:moveTo>
                    <a:pt x="2038" y="4013"/>
                  </a:moveTo>
                  <a:lnTo>
                    <a:pt x="6013" y="4013"/>
                  </a:lnTo>
                  <a:cubicBezTo>
                    <a:pt x="6233" y="4013"/>
                    <a:pt x="6413" y="4192"/>
                    <a:pt x="6413" y="4413"/>
                  </a:cubicBezTo>
                  <a:cubicBezTo>
                    <a:pt x="6413" y="4633"/>
                    <a:pt x="6233" y="4813"/>
                    <a:pt x="6013" y="4813"/>
                  </a:cubicBezTo>
                  <a:lnTo>
                    <a:pt x="2038" y="4813"/>
                  </a:lnTo>
                  <a:cubicBezTo>
                    <a:pt x="1817" y="4813"/>
                    <a:pt x="1638" y="4633"/>
                    <a:pt x="1638" y="4413"/>
                  </a:cubicBezTo>
                  <a:cubicBezTo>
                    <a:pt x="1638" y="4192"/>
                    <a:pt x="1817" y="4013"/>
                    <a:pt x="2038" y="4013"/>
                  </a:cubicBezTo>
                  <a:close/>
                  <a:moveTo>
                    <a:pt x="7413" y="4013"/>
                  </a:moveTo>
                  <a:lnTo>
                    <a:pt x="9163" y="4013"/>
                  </a:lnTo>
                  <a:cubicBezTo>
                    <a:pt x="9383" y="4013"/>
                    <a:pt x="9563" y="4192"/>
                    <a:pt x="9563" y="4413"/>
                  </a:cubicBezTo>
                  <a:cubicBezTo>
                    <a:pt x="9563" y="4633"/>
                    <a:pt x="9383" y="4813"/>
                    <a:pt x="9163" y="4813"/>
                  </a:cubicBezTo>
                  <a:lnTo>
                    <a:pt x="7413" y="4813"/>
                  </a:lnTo>
                  <a:cubicBezTo>
                    <a:pt x="7192" y="4813"/>
                    <a:pt x="7013" y="4633"/>
                    <a:pt x="7013" y="4413"/>
                  </a:cubicBezTo>
                  <a:cubicBezTo>
                    <a:pt x="7013" y="4192"/>
                    <a:pt x="7192" y="4013"/>
                    <a:pt x="7413" y="4013"/>
                  </a:cubicBezTo>
                  <a:close/>
                </a:path>
              </a:pathLst>
            </a:custGeom>
            <a:solidFill>
              <a:srgbClr val="A64C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 dirty="0"/>
            </a:p>
          </p:txBody>
        </p:sp>
        <p:sp>
          <p:nvSpPr>
            <p:cNvPr id="8" name="iconfont-1096-617931">
              <a:extLst>
                <a:ext uri="{FF2B5EF4-FFF2-40B4-BE49-F238E27FC236}">
                  <a16:creationId xmlns:a16="http://schemas.microsoft.com/office/drawing/2014/main" id="{7C97C111-96B2-3667-61C0-5730004AA5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51577" y="3337441"/>
              <a:ext cx="297969" cy="322729"/>
            </a:xfrm>
            <a:custGeom>
              <a:avLst/>
              <a:gdLst>
                <a:gd name="T0" fmla="*/ 8400 w 9600"/>
                <a:gd name="T1" fmla="*/ 10398 h 10398"/>
                <a:gd name="T2" fmla="*/ 1200 w 9600"/>
                <a:gd name="T3" fmla="*/ 10398 h 10398"/>
                <a:gd name="T4" fmla="*/ 0 w 9600"/>
                <a:gd name="T5" fmla="*/ 9198 h 10398"/>
                <a:gd name="T6" fmla="*/ 0 w 9600"/>
                <a:gd name="T7" fmla="*/ 1200 h 10398"/>
                <a:gd name="T8" fmla="*/ 1200 w 9600"/>
                <a:gd name="T9" fmla="*/ 0 h 10398"/>
                <a:gd name="T10" fmla="*/ 8398 w 9600"/>
                <a:gd name="T11" fmla="*/ 0 h 10398"/>
                <a:gd name="T12" fmla="*/ 9598 w 9600"/>
                <a:gd name="T13" fmla="*/ 1200 h 10398"/>
                <a:gd name="T14" fmla="*/ 9598 w 9600"/>
                <a:gd name="T15" fmla="*/ 9198 h 10398"/>
                <a:gd name="T16" fmla="*/ 8400 w 9600"/>
                <a:gd name="T17" fmla="*/ 10398 h 10398"/>
                <a:gd name="T18" fmla="*/ 1200 w 9600"/>
                <a:gd name="T19" fmla="*/ 798 h 10398"/>
                <a:gd name="T20" fmla="*/ 800 w 9600"/>
                <a:gd name="T21" fmla="*/ 1198 h 10398"/>
                <a:gd name="T22" fmla="*/ 800 w 9600"/>
                <a:gd name="T23" fmla="*/ 9196 h 10398"/>
                <a:gd name="T24" fmla="*/ 1200 w 9600"/>
                <a:gd name="T25" fmla="*/ 9596 h 10398"/>
                <a:gd name="T26" fmla="*/ 8398 w 9600"/>
                <a:gd name="T27" fmla="*/ 9596 h 10398"/>
                <a:gd name="T28" fmla="*/ 8798 w 9600"/>
                <a:gd name="T29" fmla="*/ 9196 h 10398"/>
                <a:gd name="T30" fmla="*/ 8798 w 9600"/>
                <a:gd name="T31" fmla="*/ 1198 h 10398"/>
                <a:gd name="T32" fmla="*/ 8398 w 9600"/>
                <a:gd name="T33" fmla="*/ 798 h 10398"/>
                <a:gd name="T34" fmla="*/ 1200 w 9600"/>
                <a:gd name="T35" fmla="*/ 798 h 10398"/>
                <a:gd name="T36" fmla="*/ 6412 w 9600"/>
                <a:gd name="T37" fmla="*/ 5608 h 10398"/>
                <a:gd name="T38" fmla="*/ 1997 w 9600"/>
                <a:gd name="T39" fmla="*/ 5608 h 10398"/>
                <a:gd name="T40" fmla="*/ 1597 w 9600"/>
                <a:gd name="T41" fmla="*/ 5208 h 10398"/>
                <a:gd name="T42" fmla="*/ 1997 w 9600"/>
                <a:gd name="T43" fmla="*/ 4808 h 10398"/>
                <a:gd name="T44" fmla="*/ 6412 w 9600"/>
                <a:gd name="T45" fmla="*/ 4808 h 10398"/>
                <a:gd name="T46" fmla="*/ 6811 w 9600"/>
                <a:gd name="T47" fmla="*/ 5208 h 10398"/>
                <a:gd name="T48" fmla="*/ 6412 w 9600"/>
                <a:gd name="T49" fmla="*/ 5608 h 10398"/>
                <a:gd name="T50" fmla="*/ 7586 w 9600"/>
                <a:gd name="T51" fmla="*/ 7992 h 10398"/>
                <a:gd name="T52" fmla="*/ 1995 w 9600"/>
                <a:gd name="T53" fmla="*/ 7992 h 10398"/>
                <a:gd name="T54" fmla="*/ 1595 w 9600"/>
                <a:gd name="T55" fmla="*/ 7592 h 10398"/>
                <a:gd name="T56" fmla="*/ 1995 w 9600"/>
                <a:gd name="T57" fmla="*/ 7192 h 10398"/>
                <a:gd name="T58" fmla="*/ 7586 w 9600"/>
                <a:gd name="T59" fmla="*/ 7192 h 10398"/>
                <a:gd name="T60" fmla="*/ 7985 w 9600"/>
                <a:gd name="T61" fmla="*/ 7592 h 10398"/>
                <a:gd name="T62" fmla="*/ 7586 w 9600"/>
                <a:gd name="T63" fmla="*/ 7992 h 10398"/>
                <a:gd name="T64" fmla="*/ 1597 w 9600"/>
                <a:gd name="T65" fmla="*/ 2615 h 10398"/>
                <a:gd name="T66" fmla="*/ 2197 w 9600"/>
                <a:gd name="T67" fmla="*/ 3214 h 10398"/>
                <a:gd name="T68" fmla="*/ 2797 w 9600"/>
                <a:gd name="T69" fmla="*/ 2615 h 10398"/>
                <a:gd name="T70" fmla="*/ 2197 w 9600"/>
                <a:gd name="T71" fmla="*/ 2015 h 10398"/>
                <a:gd name="T72" fmla="*/ 1597 w 9600"/>
                <a:gd name="T73" fmla="*/ 2615 h 10398"/>
                <a:gd name="T74" fmla="*/ 4188 w 9600"/>
                <a:gd name="T75" fmla="*/ 2615 h 10398"/>
                <a:gd name="T76" fmla="*/ 4788 w 9600"/>
                <a:gd name="T77" fmla="*/ 3214 h 10398"/>
                <a:gd name="T78" fmla="*/ 5388 w 9600"/>
                <a:gd name="T79" fmla="*/ 2615 h 10398"/>
                <a:gd name="T80" fmla="*/ 4788 w 9600"/>
                <a:gd name="T81" fmla="*/ 2015 h 10398"/>
                <a:gd name="T82" fmla="*/ 4188 w 9600"/>
                <a:gd name="T83" fmla="*/ 2615 h 10398"/>
                <a:gd name="T84" fmla="*/ 6790 w 9600"/>
                <a:gd name="T85" fmla="*/ 2615 h 10398"/>
                <a:gd name="T86" fmla="*/ 7390 w 9600"/>
                <a:gd name="T87" fmla="*/ 3214 h 10398"/>
                <a:gd name="T88" fmla="*/ 7990 w 9600"/>
                <a:gd name="T89" fmla="*/ 2615 h 10398"/>
                <a:gd name="T90" fmla="*/ 7390 w 9600"/>
                <a:gd name="T91" fmla="*/ 2015 h 10398"/>
                <a:gd name="T92" fmla="*/ 6790 w 9600"/>
                <a:gd name="T93" fmla="*/ 2615 h 10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600" h="10398">
                  <a:moveTo>
                    <a:pt x="8400" y="10398"/>
                  </a:moveTo>
                  <a:lnTo>
                    <a:pt x="1200" y="10398"/>
                  </a:lnTo>
                  <a:cubicBezTo>
                    <a:pt x="537" y="10398"/>
                    <a:pt x="0" y="9861"/>
                    <a:pt x="0" y="9198"/>
                  </a:cubicBezTo>
                  <a:lnTo>
                    <a:pt x="0" y="1200"/>
                  </a:lnTo>
                  <a:cubicBezTo>
                    <a:pt x="0" y="537"/>
                    <a:pt x="537" y="0"/>
                    <a:pt x="1200" y="0"/>
                  </a:cubicBezTo>
                  <a:lnTo>
                    <a:pt x="8398" y="0"/>
                  </a:lnTo>
                  <a:cubicBezTo>
                    <a:pt x="9061" y="0"/>
                    <a:pt x="9598" y="537"/>
                    <a:pt x="9598" y="1200"/>
                  </a:cubicBezTo>
                  <a:lnTo>
                    <a:pt x="9598" y="9198"/>
                  </a:lnTo>
                  <a:cubicBezTo>
                    <a:pt x="9600" y="9859"/>
                    <a:pt x="9061" y="10398"/>
                    <a:pt x="8400" y="10398"/>
                  </a:cubicBezTo>
                  <a:close/>
                  <a:moveTo>
                    <a:pt x="1200" y="798"/>
                  </a:moveTo>
                  <a:cubicBezTo>
                    <a:pt x="980" y="798"/>
                    <a:pt x="800" y="978"/>
                    <a:pt x="800" y="1198"/>
                  </a:cubicBezTo>
                  <a:lnTo>
                    <a:pt x="800" y="9196"/>
                  </a:lnTo>
                  <a:cubicBezTo>
                    <a:pt x="800" y="9418"/>
                    <a:pt x="980" y="9596"/>
                    <a:pt x="1200" y="9596"/>
                  </a:cubicBezTo>
                  <a:lnTo>
                    <a:pt x="8398" y="9596"/>
                  </a:lnTo>
                  <a:cubicBezTo>
                    <a:pt x="8620" y="9596"/>
                    <a:pt x="8798" y="9418"/>
                    <a:pt x="8798" y="9196"/>
                  </a:cubicBezTo>
                  <a:lnTo>
                    <a:pt x="8798" y="1198"/>
                  </a:lnTo>
                  <a:cubicBezTo>
                    <a:pt x="8798" y="978"/>
                    <a:pt x="8620" y="798"/>
                    <a:pt x="8398" y="798"/>
                  </a:cubicBezTo>
                  <a:lnTo>
                    <a:pt x="1200" y="798"/>
                  </a:lnTo>
                  <a:close/>
                  <a:moveTo>
                    <a:pt x="6412" y="5608"/>
                  </a:moveTo>
                  <a:lnTo>
                    <a:pt x="1997" y="5608"/>
                  </a:lnTo>
                  <a:cubicBezTo>
                    <a:pt x="1776" y="5608"/>
                    <a:pt x="1597" y="5429"/>
                    <a:pt x="1597" y="5208"/>
                  </a:cubicBezTo>
                  <a:cubicBezTo>
                    <a:pt x="1597" y="4986"/>
                    <a:pt x="1776" y="4808"/>
                    <a:pt x="1997" y="4808"/>
                  </a:cubicBezTo>
                  <a:lnTo>
                    <a:pt x="6412" y="4808"/>
                  </a:lnTo>
                  <a:cubicBezTo>
                    <a:pt x="6633" y="4808"/>
                    <a:pt x="6811" y="4986"/>
                    <a:pt x="6811" y="5208"/>
                  </a:cubicBezTo>
                  <a:cubicBezTo>
                    <a:pt x="6811" y="5429"/>
                    <a:pt x="6633" y="5608"/>
                    <a:pt x="6412" y="5608"/>
                  </a:cubicBezTo>
                  <a:close/>
                  <a:moveTo>
                    <a:pt x="7586" y="7992"/>
                  </a:moveTo>
                  <a:lnTo>
                    <a:pt x="1995" y="7992"/>
                  </a:lnTo>
                  <a:cubicBezTo>
                    <a:pt x="1774" y="7992"/>
                    <a:pt x="1595" y="7814"/>
                    <a:pt x="1595" y="7592"/>
                  </a:cubicBezTo>
                  <a:cubicBezTo>
                    <a:pt x="1595" y="7371"/>
                    <a:pt x="1774" y="7192"/>
                    <a:pt x="1995" y="7192"/>
                  </a:cubicBezTo>
                  <a:lnTo>
                    <a:pt x="7586" y="7192"/>
                  </a:lnTo>
                  <a:cubicBezTo>
                    <a:pt x="7807" y="7192"/>
                    <a:pt x="7985" y="7371"/>
                    <a:pt x="7985" y="7592"/>
                  </a:cubicBezTo>
                  <a:cubicBezTo>
                    <a:pt x="7985" y="7814"/>
                    <a:pt x="7807" y="7992"/>
                    <a:pt x="7586" y="7992"/>
                  </a:cubicBezTo>
                  <a:close/>
                  <a:moveTo>
                    <a:pt x="1597" y="2615"/>
                  </a:moveTo>
                  <a:cubicBezTo>
                    <a:pt x="1597" y="2946"/>
                    <a:pt x="1866" y="3214"/>
                    <a:pt x="2197" y="3214"/>
                  </a:cubicBezTo>
                  <a:cubicBezTo>
                    <a:pt x="2528" y="3214"/>
                    <a:pt x="2797" y="2946"/>
                    <a:pt x="2797" y="2615"/>
                  </a:cubicBezTo>
                  <a:cubicBezTo>
                    <a:pt x="2797" y="2283"/>
                    <a:pt x="2528" y="2015"/>
                    <a:pt x="2197" y="2015"/>
                  </a:cubicBezTo>
                  <a:cubicBezTo>
                    <a:pt x="1866" y="2015"/>
                    <a:pt x="1597" y="2283"/>
                    <a:pt x="1597" y="2615"/>
                  </a:cubicBezTo>
                  <a:close/>
                  <a:moveTo>
                    <a:pt x="4188" y="2615"/>
                  </a:moveTo>
                  <a:cubicBezTo>
                    <a:pt x="4188" y="2946"/>
                    <a:pt x="4457" y="3214"/>
                    <a:pt x="4788" y="3214"/>
                  </a:cubicBezTo>
                  <a:cubicBezTo>
                    <a:pt x="5119" y="3214"/>
                    <a:pt x="5388" y="2946"/>
                    <a:pt x="5388" y="2615"/>
                  </a:cubicBezTo>
                  <a:cubicBezTo>
                    <a:pt x="5388" y="2283"/>
                    <a:pt x="5119" y="2015"/>
                    <a:pt x="4788" y="2015"/>
                  </a:cubicBezTo>
                  <a:cubicBezTo>
                    <a:pt x="4457" y="2015"/>
                    <a:pt x="4188" y="2283"/>
                    <a:pt x="4188" y="2615"/>
                  </a:cubicBezTo>
                  <a:close/>
                  <a:moveTo>
                    <a:pt x="6790" y="2615"/>
                  </a:moveTo>
                  <a:cubicBezTo>
                    <a:pt x="6790" y="2946"/>
                    <a:pt x="7059" y="3214"/>
                    <a:pt x="7390" y="3214"/>
                  </a:cubicBezTo>
                  <a:cubicBezTo>
                    <a:pt x="7721" y="3214"/>
                    <a:pt x="7990" y="2946"/>
                    <a:pt x="7990" y="2615"/>
                  </a:cubicBezTo>
                  <a:cubicBezTo>
                    <a:pt x="7990" y="2283"/>
                    <a:pt x="7721" y="2015"/>
                    <a:pt x="7390" y="2015"/>
                  </a:cubicBezTo>
                  <a:cubicBezTo>
                    <a:pt x="7059" y="2015"/>
                    <a:pt x="6790" y="2283"/>
                    <a:pt x="6790" y="2615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 dirty="0"/>
            </a:p>
          </p:txBody>
        </p:sp>
        <p:sp>
          <p:nvSpPr>
            <p:cNvPr id="9" name="iconfont-11246-5318205">
              <a:extLst>
                <a:ext uri="{FF2B5EF4-FFF2-40B4-BE49-F238E27FC236}">
                  <a16:creationId xmlns:a16="http://schemas.microsoft.com/office/drawing/2014/main" id="{5BA05F24-6CC8-D891-DEF8-68234FE960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23664" y="3362966"/>
              <a:ext cx="322729" cy="322729"/>
            </a:xfrm>
            <a:custGeom>
              <a:avLst/>
              <a:gdLst>
                <a:gd name="connsiteX0" fmla="*/ 102555 w 609586"/>
                <a:gd name="connsiteY0" fmla="*/ 465160 h 609586"/>
                <a:gd name="connsiteX1" fmla="*/ 506982 w 609586"/>
                <a:gd name="connsiteY1" fmla="*/ 465160 h 609586"/>
                <a:gd name="connsiteX2" fmla="*/ 521459 w 609586"/>
                <a:gd name="connsiteY2" fmla="*/ 479589 h 609586"/>
                <a:gd name="connsiteX3" fmla="*/ 506982 w 609586"/>
                <a:gd name="connsiteY3" fmla="*/ 494018 h 609586"/>
                <a:gd name="connsiteX4" fmla="*/ 102555 w 609586"/>
                <a:gd name="connsiteY4" fmla="*/ 494018 h 609586"/>
                <a:gd name="connsiteX5" fmla="*/ 88077 w 609586"/>
                <a:gd name="connsiteY5" fmla="*/ 479589 h 609586"/>
                <a:gd name="connsiteX6" fmla="*/ 102555 w 609586"/>
                <a:gd name="connsiteY6" fmla="*/ 465160 h 609586"/>
                <a:gd name="connsiteX7" fmla="*/ 274432 w 609586"/>
                <a:gd name="connsiteY7" fmla="*/ 356823 h 609586"/>
                <a:gd name="connsiteX8" fmla="*/ 499790 w 609586"/>
                <a:gd name="connsiteY8" fmla="*/ 356823 h 609586"/>
                <a:gd name="connsiteX9" fmla="*/ 514220 w 609586"/>
                <a:gd name="connsiteY9" fmla="*/ 371252 h 609586"/>
                <a:gd name="connsiteX10" fmla="*/ 499790 w 609586"/>
                <a:gd name="connsiteY10" fmla="*/ 385729 h 609586"/>
                <a:gd name="connsiteX11" fmla="*/ 274432 w 609586"/>
                <a:gd name="connsiteY11" fmla="*/ 385729 h 609586"/>
                <a:gd name="connsiteX12" fmla="*/ 260001 w 609586"/>
                <a:gd name="connsiteY12" fmla="*/ 371252 h 609586"/>
                <a:gd name="connsiteX13" fmla="*/ 274432 w 609586"/>
                <a:gd name="connsiteY13" fmla="*/ 356823 h 609586"/>
                <a:gd name="connsiteX14" fmla="*/ 115556 w 609586"/>
                <a:gd name="connsiteY14" fmla="*/ 286058 h 609586"/>
                <a:gd name="connsiteX15" fmla="*/ 115556 w 609586"/>
                <a:gd name="connsiteY15" fmla="*/ 356823 h 609586"/>
                <a:gd name="connsiteX16" fmla="*/ 186326 w 609586"/>
                <a:gd name="connsiteY16" fmla="*/ 356823 h 609586"/>
                <a:gd name="connsiteX17" fmla="*/ 186326 w 609586"/>
                <a:gd name="connsiteY17" fmla="*/ 286058 h 609586"/>
                <a:gd name="connsiteX18" fmla="*/ 274432 w 609586"/>
                <a:gd name="connsiteY18" fmla="*/ 262915 h 609586"/>
                <a:gd name="connsiteX19" fmla="*/ 378443 w 609586"/>
                <a:gd name="connsiteY19" fmla="*/ 262915 h 609586"/>
                <a:gd name="connsiteX20" fmla="*/ 392873 w 609586"/>
                <a:gd name="connsiteY20" fmla="*/ 277391 h 609586"/>
                <a:gd name="connsiteX21" fmla="*/ 378443 w 609586"/>
                <a:gd name="connsiteY21" fmla="*/ 291820 h 609586"/>
                <a:gd name="connsiteX22" fmla="*/ 274432 w 609586"/>
                <a:gd name="connsiteY22" fmla="*/ 291820 h 609586"/>
                <a:gd name="connsiteX23" fmla="*/ 260001 w 609586"/>
                <a:gd name="connsiteY23" fmla="*/ 277391 h 609586"/>
                <a:gd name="connsiteX24" fmla="*/ 274432 w 609586"/>
                <a:gd name="connsiteY24" fmla="*/ 262915 h 609586"/>
                <a:gd name="connsiteX25" fmla="*/ 86648 w 609586"/>
                <a:gd name="connsiteY25" fmla="*/ 257153 h 609586"/>
                <a:gd name="connsiteX26" fmla="*/ 215187 w 609586"/>
                <a:gd name="connsiteY26" fmla="*/ 257153 h 609586"/>
                <a:gd name="connsiteX27" fmla="*/ 215187 w 609586"/>
                <a:gd name="connsiteY27" fmla="*/ 385729 h 609586"/>
                <a:gd name="connsiteX28" fmla="*/ 86648 w 609586"/>
                <a:gd name="connsiteY28" fmla="*/ 385729 h 609586"/>
                <a:gd name="connsiteX29" fmla="*/ 72218 w 609586"/>
                <a:gd name="connsiteY29" fmla="*/ 200151 h 609586"/>
                <a:gd name="connsiteX30" fmla="*/ 532508 w 609586"/>
                <a:gd name="connsiteY30" fmla="*/ 200151 h 609586"/>
                <a:gd name="connsiteX31" fmla="*/ 532508 w 609586"/>
                <a:gd name="connsiteY31" fmla="*/ 207246 h 609586"/>
                <a:gd name="connsiteX32" fmla="*/ 72218 w 609586"/>
                <a:gd name="connsiteY32" fmla="*/ 207246 h 609586"/>
                <a:gd name="connsiteX33" fmla="*/ 281528 w 609586"/>
                <a:gd name="connsiteY33" fmla="*/ 86575 h 609586"/>
                <a:gd name="connsiteX34" fmla="*/ 310531 w 609586"/>
                <a:gd name="connsiteY34" fmla="*/ 86575 h 609586"/>
                <a:gd name="connsiteX35" fmla="*/ 328914 w 609586"/>
                <a:gd name="connsiteY35" fmla="*/ 155387 h 609586"/>
                <a:gd name="connsiteX36" fmla="*/ 351535 w 609586"/>
                <a:gd name="connsiteY36" fmla="*/ 86575 h 609586"/>
                <a:gd name="connsiteX37" fmla="*/ 373538 w 609586"/>
                <a:gd name="connsiteY37" fmla="*/ 86575 h 609586"/>
                <a:gd name="connsiteX38" fmla="*/ 396112 w 609586"/>
                <a:gd name="connsiteY38" fmla="*/ 155387 h 609586"/>
                <a:gd name="connsiteX39" fmla="*/ 414543 w 609586"/>
                <a:gd name="connsiteY39" fmla="*/ 86575 h 609586"/>
                <a:gd name="connsiteX40" fmla="*/ 443451 w 609586"/>
                <a:gd name="connsiteY40" fmla="*/ 86575 h 609586"/>
                <a:gd name="connsiteX41" fmla="*/ 411685 w 609586"/>
                <a:gd name="connsiteY41" fmla="*/ 193103 h 609586"/>
                <a:gd name="connsiteX42" fmla="*/ 383444 w 609586"/>
                <a:gd name="connsiteY42" fmla="*/ 193103 h 609586"/>
                <a:gd name="connsiteX43" fmla="*/ 362537 w 609586"/>
                <a:gd name="connsiteY43" fmla="*/ 131338 h 609586"/>
                <a:gd name="connsiteX44" fmla="*/ 341630 w 609586"/>
                <a:gd name="connsiteY44" fmla="*/ 193103 h 609586"/>
                <a:gd name="connsiteX45" fmla="*/ 313341 w 609586"/>
                <a:gd name="connsiteY45" fmla="*/ 193103 h 609586"/>
                <a:gd name="connsiteX46" fmla="*/ 212044 w 609586"/>
                <a:gd name="connsiteY46" fmla="*/ 86575 h 609586"/>
                <a:gd name="connsiteX47" fmla="*/ 272717 w 609586"/>
                <a:gd name="connsiteY47" fmla="*/ 86575 h 609586"/>
                <a:gd name="connsiteX48" fmla="*/ 272765 w 609586"/>
                <a:gd name="connsiteY48" fmla="*/ 110004 h 609586"/>
                <a:gd name="connsiteX49" fmla="*/ 239761 w 609586"/>
                <a:gd name="connsiteY49" fmla="*/ 110004 h 609586"/>
                <a:gd name="connsiteX50" fmla="*/ 239761 w 609586"/>
                <a:gd name="connsiteY50" fmla="*/ 127815 h 609586"/>
                <a:gd name="connsiteX51" fmla="*/ 270860 w 609586"/>
                <a:gd name="connsiteY51" fmla="*/ 127815 h 609586"/>
                <a:gd name="connsiteX52" fmla="*/ 270860 w 609586"/>
                <a:gd name="connsiteY52" fmla="*/ 151292 h 609586"/>
                <a:gd name="connsiteX53" fmla="*/ 239761 w 609586"/>
                <a:gd name="connsiteY53" fmla="*/ 151292 h 609586"/>
                <a:gd name="connsiteX54" fmla="*/ 239761 w 609586"/>
                <a:gd name="connsiteY54" fmla="*/ 169673 h 609586"/>
                <a:gd name="connsiteX55" fmla="*/ 272717 w 609586"/>
                <a:gd name="connsiteY55" fmla="*/ 169673 h 609586"/>
                <a:gd name="connsiteX56" fmla="*/ 272717 w 609586"/>
                <a:gd name="connsiteY56" fmla="*/ 193103 h 609586"/>
                <a:gd name="connsiteX57" fmla="*/ 212044 w 609586"/>
                <a:gd name="connsiteY57" fmla="*/ 193103 h 609586"/>
                <a:gd name="connsiteX58" fmla="*/ 83410 w 609586"/>
                <a:gd name="connsiteY58" fmla="*/ 86575 h 609586"/>
                <a:gd name="connsiteX59" fmla="*/ 111080 w 609586"/>
                <a:gd name="connsiteY59" fmla="*/ 86575 h 609586"/>
                <a:gd name="connsiteX60" fmla="*/ 162228 w 609586"/>
                <a:gd name="connsiteY60" fmla="*/ 151720 h 609586"/>
                <a:gd name="connsiteX61" fmla="*/ 162228 w 609586"/>
                <a:gd name="connsiteY61" fmla="*/ 86575 h 609586"/>
                <a:gd name="connsiteX62" fmla="*/ 189803 w 609586"/>
                <a:gd name="connsiteY62" fmla="*/ 86575 h 609586"/>
                <a:gd name="connsiteX63" fmla="*/ 189803 w 609586"/>
                <a:gd name="connsiteY63" fmla="*/ 193103 h 609586"/>
                <a:gd name="connsiteX64" fmla="*/ 162228 w 609586"/>
                <a:gd name="connsiteY64" fmla="*/ 193103 h 609586"/>
                <a:gd name="connsiteX65" fmla="*/ 111080 w 609586"/>
                <a:gd name="connsiteY65" fmla="*/ 127957 h 609586"/>
                <a:gd name="connsiteX66" fmla="*/ 111080 w 609586"/>
                <a:gd name="connsiteY66" fmla="*/ 193103 h 609586"/>
                <a:gd name="connsiteX67" fmla="*/ 83410 w 609586"/>
                <a:gd name="connsiteY67" fmla="*/ 193103 h 609586"/>
                <a:gd name="connsiteX68" fmla="*/ 488741 w 609586"/>
                <a:gd name="connsiteY68" fmla="*/ 83575 h 609586"/>
                <a:gd name="connsiteX69" fmla="*/ 505315 w 609586"/>
                <a:gd name="connsiteY69" fmla="*/ 85765 h 609586"/>
                <a:gd name="connsiteX70" fmla="*/ 521840 w 609586"/>
                <a:gd name="connsiteY70" fmla="*/ 92194 h 609586"/>
                <a:gd name="connsiteX71" fmla="*/ 510887 w 609586"/>
                <a:gd name="connsiteY71" fmla="*/ 113814 h 609586"/>
                <a:gd name="connsiteX72" fmla="*/ 501838 w 609586"/>
                <a:gd name="connsiteY72" fmla="*/ 108385 h 609586"/>
                <a:gd name="connsiteX73" fmla="*/ 493075 w 609586"/>
                <a:gd name="connsiteY73" fmla="*/ 106623 h 609586"/>
                <a:gd name="connsiteX74" fmla="*/ 484312 w 609586"/>
                <a:gd name="connsiteY74" fmla="*/ 109147 h 609586"/>
                <a:gd name="connsiteX75" fmla="*/ 480931 w 609586"/>
                <a:gd name="connsiteY75" fmla="*/ 115814 h 609586"/>
                <a:gd name="connsiteX76" fmla="*/ 482598 w 609586"/>
                <a:gd name="connsiteY76" fmla="*/ 120481 h 609586"/>
                <a:gd name="connsiteX77" fmla="*/ 487075 w 609586"/>
                <a:gd name="connsiteY77" fmla="*/ 123624 h 609586"/>
                <a:gd name="connsiteX78" fmla="*/ 493266 w 609586"/>
                <a:gd name="connsiteY78" fmla="*/ 125957 h 609586"/>
                <a:gd name="connsiteX79" fmla="*/ 500124 w 609586"/>
                <a:gd name="connsiteY79" fmla="*/ 128100 h 609586"/>
                <a:gd name="connsiteX80" fmla="*/ 519983 w 609586"/>
                <a:gd name="connsiteY80" fmla="*/ 140148 h 609586"/>
                <a:gd name="connsiteX81" fmla="*/ 526269 w 609586"/>
                <a:gd name="connsiteY81" fmla="*/ 159911 h 609586"/>
                <a:gd name="connsiteX82" fmla="*/ 523507 w 609586"/>
                <a:gd name="connsiteY82" fmla="*/ 174721 h 609586"/>
                <a:gd name="connsiteX83" fmla="*/ 515459 w 609586"/>
                <a:gd name="connsiteY83" fmla="*/ 186102 h 609586"/>
                <a:gd name="connsiteX84" fmla="*/ 502457 w 609586"/>
                <a:gd name="connsiteY84" fmla="*/ 193436 h 609586"/>
                <a:gd name="connsiteX85" fmla="*/ 485027 w 609586"/>
                <a:gd name="connsiteY85" fmla="*/ 196055 h 609586"/>
                <a:gd name="connsiteX86" fmla="*/ 447546 w 609586"/>
                <a:gd name="connsiteY86" fmla="*/ 184055 h 609586"/>
                <a:gd name="connsiteX87" fmla="*/ 459452 w 609586"/>
                <a:gd name="connsiteY87" fmla="*/ 161721 h 609586"/>
                <a:gd name="connsiteX88" fmla="*/ 471739 w 609586"/>
                <a:gd name="connsiteY88" fmla="*/ 169911 h 609586"/>
                <a:gd name="connsiteX89" fmla="*/ 483741 w 609586"/>
                <a:gd name="connsiteY89" fmla="*/ 172578 h 609586"/>
                <a:gd name="connsiteX90" fmla="*/ 493837 w 609586"/>
                <a:gd name="connsiteY90" fmla="*/ 169483 h 609586"/>
                <a:gd name="connsiteX91" fmla="*/ 496314 w 609586"/>
                <a:gd name="connsiteY91" fmla="*/ 158244 h 609586"/>
                <a:gd name="connsiteX92" fmla="*/ 493456 w 609586"/>
                <a:gd name="connsiteY92" fmla="*/ 155006 h 609586"/>
                <a:gd name="connsiteX93" fmla="*/ 488265 w 609586"/>
                <a:gd name="connsiteY93" fmla="*/ 152244 h 609586"/>
                <a:gd name="connsiteX94" fmla="*/ 480598 w 609586"/>
                <a:gd name="connsiteY94" fmla="*/ 149339 h 609586"/>
                <a:gd name="connsiteX95" fmla="*/ 470073 w 609586"/>
                <a:gd name="connsiteY95" fmla="*/ 145625 h 609586"/>
                <a:gd name="connsiteX96" fmla="*/ 460881 w 609586"/>
                <a:gd name="connsiteY96" fmla="*/ 140148 h 609586"/>
                <a:gd name="connsiteX97" fmla="*/ 454357 w 609586"/>
                <a:gd name="connsiteY97" fmla="*/ 131624 h 609586"/>
                <a:gd name="connsiteX98" fmla="*/ 451880 w 609586"/>
                <a:gd name="connsiteY98" fmla="*/ 118624 h 609586"/>
                <a:gd name="connsiteX99" fmla="*/ 454499 w 609586"/>
                <a:gd name="connsiteY99" fmla="*/ 104290 h 609586"/>
                <a:gd name="connsiteX100" fmla="*/ 461881 w 609586"/>
                <a:gd name="connsiteY100" fmla="*/ 93242 h 609586"/>
                <a:gd name="connsiteX101" fmla="*/ 473406 w 609586"/>
                <a:gd name="connsiteY101" fmla="*/ 86099 h 609586"/>
                <a:gd name="connsiteX102" fmla="*/ 488741 w 609586"/>
                <a:gd name="connsiteY102" fmla="*/ 83575 h 609586"/>
                <a:gd name="connsiteX103" fmla="*/ 43338 w 609586"/>
                <a:gd name="connsiteY103" fmla="*/ 43338 h 609586"/>
                <a:gd name="connsiteX104" fmla="*/ 43338 w 609586"/>
                <a:gd name="connsiteY104" fmla="*/ 566248 h 609586"/>
                <a:gd name="connsiteX105" fmla="*/ 566248 w 609586"/>
                <a:gd name="connsiteY105" fmla="*/ 566248 h 609586"/>
                <a:gd name="connsiteX106" fmla="*/ 566248 w 609586"/>
                <a:gd name="connsiteY106" fmla="*/ 43338 h 609586"/>
                <a:gd name="connsiteX107" fmla="*/ 21669 w 609586"/>
                <a:gd name="connsiteY107" fmla="*/ 0 h 609586"/>
                <a:gd name="connsiteX108" fmla="*/ 587917 w 609586"/>
                <a:gd name="connsiteY108" fmla="*/ 0 h 609586"/>
                <a:gd name="connsiteX109" fmla="*/ 609586 w 609586"/>
                <a:gd name="connsiteY109" fmla="*/ 21669 h 609586"/>
                <a:gd name="connsiteX110" fmla="*/ 609586 w 609586"/>
                <a:gd name="connsiteY110" fmla="*/ 587917 h 609586"/>
                <a:gd name="connsiteX111" fmla="*/ 587917 w 609586"/>
                <a:gd name="connsiteY111" fmla="*/ 609586 h 609586"/>
                <a:gd name="connsiteX112" fmla="*/ 21669 w 609586"/>
                <a:gd name="connsiteY112" fmla="*/ 609586 h 609586"/>
                <a:gd name="connsiteX113" fmla="*/ 0 w 609586"/>
                <a:gd name="connsiteY113" fmla="*/ 587917 h 609586"/>
                <a:gd name="connsiteX114" fmla="*/ 0 w 609586"/>
                <a:gd name="connsiteY114" fmla="*/ 21669 h 609586"/>
                <a:gd name="connsiteX115" fmla="*/ 21669 w 609586"/>
                <a:gd name="connsiteY115" fmla="*/ 0 h 609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609586" h="609586">
                  <a:moveTo>
                    <a:pt x="102555" y="465160"/>
                  </a:moveTo>
                  <a:lnTo>
                    <a:pt x="506982" y="465160"/>
                  </a:lnTo>
                  <a:cubicBezTo>
                    <a:pt x="514982" y="465160"/>
                    <a:pt x="521459" y="471636"/>
                    <a:pt x="521459" y="479589"/>
                  </a:cubicBezTo>
                  <a:cubicBezTo>
                    <a:pt x="521459" y="487589"/>
                    <a:pt x="514982" y="494018"/>
                    <a:pt x="506982" y="494018"/>
                  </a:cubicBezTo>
                  <a:lnTo>
                    <a:pt x="102555" y="494018"/>
                  </a:lnTo>
                  <a:cubicBezTo>
                    <a:pt x="94554" y="494018"/>
                    <a:pt x="88077" y="487589"/>
                    <a:pt x="88077" y="479589"/>
                  </a:cubicBezTo>
                  <a:cubicBezTo>
                    <a:pt x="88077" y="471636"/>
                    <a:pt x="94554" y="465160"/>
                    <a:pt x="102555" y="465160"/>
                  </a:cubicBezTo>
                  <a:close/>
                  <a:moveTo>
                    <a:pt x="274432" y="356823"/>
                  </a:moveTo>
                  <a:lnTo>
                    <a:pt x="499790" y="356823"/>
                  </a:lnTo>
                  <a:cubicBezTo>
                    <a:pt x="507744" y="356823"/>
                    <a:pt x="514220" y="363299"/>
                    <a:pt x="514220" y="371252"/>
                  </a:cubicBezTo>
                  <a:cubicBezTo>
                    <a:pt x="514220" y="379252"/>
                    <a:pt x="507744" y="385729"/>
                    <a:pt x="499790" y="385729"/>
                  </a:cubicBezTo>
                  <a:lnTo>
                    <a:pt x="274432" y="385729"/>
                  </a:lnTo>
                  <a:cubicBezTo>
                    <a:pt x="266478" y="385729"/>
                    <a:pt x="260001" y="379252"/>
                    <a:pt x="260001" y="371252"/>
                  </a:cubicBezTo>
                  <a:cubicBezTo>
                    <a:pt x="260001" y="363299"/>
                    <a:pt x="266478" y="356823"/>
                    <a:pt x="274432" y="356823"/>
                  </a:cubicBezTo>
                  <a:close/>
                  <a:moveTo>
                    <a:pt x="115556" y="286058"/>
                  </a:moveTo>
                  <a:lnTo>
                    <a:pt x="115556" y="356823"/>
                  </a:lnTo>
                  <a:lnTo>
                    <a:pt x="186326" y="356823"/>
                  </a:lnTo>
                  <a:lnTo>
                    <a:pt x="186326" y="286058"/>
                  </a:lnTo>
                  <a:close/>
                  <a:moveTo>
                    <a:pt x="274432" y="262915"/>
                  </a:moveTo>
                  <a:lnTo>
                    <a:pt x="378443" y="262915"/>
                  </a:lnTo>
                  <a:cubicBezTo>
                    <a:pt x="386397" y="262915"/>
                    <a:pt x="392873" y="269391"/>
                    <a:pt x="392873" y="277391"/>
                  </a:cubicBezTo>
                  <a:cubicBezTo>
                    <a:pt x="392873" y="285344"/>
                    <a:pt x="386397" y="291820"/>
                    <a:pt x="378443" y="291820"/>
                  </a:cubicBezTo>
                  <a:lnTo>
                    <a:pt x="274432" y="291820"/>
                  </a:lnTo>
                  <a:cubicBezTo>
                    <a:pt x="266478" y="291820"/>
                    <a:pt x="260001" y="285344"/>
                    <a:pt x="260001" y="277391"/>
                  </a:cubicBezTo>
                  <a:cubicBezTo>
                    <a:pt x="260001" y="269391"/>
                    <a:pt x="266478" y="262915"/>
                    <a:pt x="274432" y="262915"/>
                  </a:cubicBezTo>
                  <a:close/>
                  <a:moveTo>
                    <a:pt x="86648" y="257153"/>
                  </a:moveTo>
                  <a:lnTo>
                    <a:pt x="215187" y="257153"/>
                  </a:lnTo>
                  <a:lnTo>
                    <a:pt x="215187" y="385729"/>
                  </a:lnTo>
                  <a:lnTo>
                    <a:pt x="86648" y="385729"/>
                  </a:lnTo>
                  <a:close/>
                  <a:moveTo>
                    <a:pt x="72218" y="200151"/>
                  </a:moveTo>
                  <a:lnTo>
                    <a:pt x="532508" y="200151"/>
                  </a:lnTo>
                  <a:lnTo>
                    <a:pt x="532508" y="207246"/>
                  </a:lnTo>
                  <a:lnTo>
                    <a:pt x="72218" y="207246"/>
                  </a:lnTo>
                  <a:close/>
                  <a:moveTo>
                    <a:pt x="281528" y="86575"/>
                  </a:moveTo>
                  <a:lnTo>
                    <a:pt x="310531" y="86575"/>
                  </a:lnTo>
                  <a:lnTo>
                    <a:pt x="328914" y="155387"/>
                  </a:lnTo>
                  <a:lnTo>
                    <a:pt x="351535" y="86575"/>
                  </a:lnTo>
                  <a:lnTo>
                    <a:pt x="373538" y="86575"/>
                  </a:lnTo>
                  <a:lnTo>
                    <a:pt x="396112" y="155387"/>
                  </a:lnTo>
                  <a:lnTo>
                    <a:pt x="414543" y="86575"/>
                  </a:lnTo>
                  <a:lnTo>
                    <a:pt x="443451" y="86575"/>
                  </a:lnTo>
                  <a:lnTo>
                    <a:pt x="411685" y="193103"/>
                  </a:lnTo>
                  <a:lnTo>
                    <a:pt x="383444" y="193103"/>
                  </a:lnTo>
                  <a:lnTo>
                    <a:pt x="362537" y="131338"/>
                  </a:lnTo>
                  <a:lnTo>
                    <a:pt x="341630" y="193103"/>
                  </a:lnTo>
                  <a:lnTo>
                    <a:pt x="313341" y="193103"/>
                  </a:lnTo>
                  <a:close/>
                  <a:moveTo>
                    <a:pt x="212044" y="86575"/>
                  </a:moveTo>
                  <a:lnTo>
                    <a:pt x="272717" y="86575"/>
                  </a:lnTo>
                  <a:lnTo>
                    <a:pt x="272765" y="110004"/>
                  </a:lnTo>
                  <a:lnTo>
                    <a:pt x="239761" y="110004"/>
                  </a:lnTo>
                  <a:lnTo>
                    <a:pt x="239761" y="127815"/>
                  </a:lnTo>
                  <a:lnTo>
                    <a:pt x="270860" y="127815"/>
                  </a:lnTo>
                  <a:lnTo>
                    <a:pt x="270860" y="151292"/>
                  </a:lnTo>
                  <a:lnTo>
                    <a:pt x="239761" y="151292"/>
                  </a:lnTo>
                  <a:lnTo>
                    <a:pt x="239761" y="169673"/>
                  </a:lnTo>
                  <a:lnTo>
                    <a:pt x="272717" y="169673"/>
                  </a:lnTo>
                  <a:lnTo>
                    <a:pt x="272717" y="193103"/>
                  </a:lnTo>
                  <a:lnTo>
                    <a:pt x="212044" y="193103"/>
                  </a:lnTo>
                  <a:close/>
                  <a:moveTo>
                    <a:pt x="83410" y="86575"/>
                  </a:moveTo>
                  <a:lnTo>
                    <a:pt x="111080" y="86575"/>
                  </a:lnTo>
                  <a:lnTo>
                    <a:pt x="162228" y="151720"/>
                  </a:lnTo>
                  <a:lnTo>
                    <a:pt x="162228" y="86575"/>
                  </a:lnTo>
                  <a:lnTo>
                    <a:pt x="189803" y="86575"/>
                  </a:lnTo>
                  <a:lnTo>
                    <a:pt x="189803" y="193103"/>
                  </a:lnTo>
                  <a:lnTo>
                    <a:pt x="162228" y="193103"/>
                  </a:lnTo>
                  <a:lnTo>
                    <a:pt x="111080" y="127957"/>
                  </a:lnTo>
                  <a:lnTo>
                    <a:pt x="111080" y="193103"/>
                  </a:lnTo>
                  <a:lnTo>
                    <a:pt x="83410" y="193103"/>
                  </a:lnTo>
                  <a:close/>
                  <a:moveTo>
                    <a:pt x="488741" y="83575"/>
                  </a:moveTo>
                  <a:cubicBezTo>
                    <a:pt x="494361" y="83622"/>
                    <a:pt x="499886" y="84337"/>
                    <a:pt x="505315" y="85765"/>
                  </a:cubicBezTo>
                  <a:cubicBezTo>
                    <a:pt x="511030" y="87242"/>
                    <a:pt x="516602" y="89385"/>
                    <a:pt x="521840" y="92194"/>
                  </a:cubicBezTo>
                  <a:lnTo>
                    <a:pt x="510887" y="113814"/>
                  </a:lnTo>
                  <a:cubicBezTo>
                    <a:pt x="508172" y="111576"/>
                    <a:pt x="505124" y="109719"/>
                    <a:pt x="501838" y="108385"/>
                  </a:cubicBezTo>
                  <a:cubicBezTo>
                    <a:pt x="499076" y="107242"/>
                    <a:pt x="496076" y="106671"/>
                    <a:pt x="493075" y="106623"/>
                  </a:cubicBezTo>
                  <a:cubicBezTo>
                    <a:pt x="489980" y="106480"/>
                    <a:pt x="486884" y="107385"/>
                    <a:pt x="484312" y="109147"/>
                  </a:cubicBezTo>
                  <a:cubicBezTo>
                    <a:pt x="482169" y="110671"/>
                    <a:pt x="480883" y="113147"/>
                    <a:pt x="480931" y="115814"/>
                  </a:cubicBezTo>
                  <a:cubicBezTo>
                    <a:pt x="480883" y="117528"/>
                    <a:pt x="481455" y="119195"/>
                    <a:pt x="482598" y="120481"/>
                  </a:cubicBezTo>
                  <a:cubicBezTo>
                    <a:pt x="483884" y="121814"/>
                    <a:pt x="485408" y="122862"/>
                    <a:pt x="487075" y="123624"/>
                  </a:cubicBezTo>
                  <a:cubicBezTo>
                    <a:pt x="489075" y="124624"/>
                    <a:pt x="491123" y="125386"/>
                    <a:pt x="493266" y="125957"/>
                  </a:cubicBezTo>
                  <a:cubicBezTo>
                    <a:pt x="495599" y="126624"/>
                    <a:pt x="497885" y="127338"/>
                    <a:pt x="500124" y="128100"/>
                  </a:cubicBezTo>
                  <a:cubicBezTo>
                    <a:pt x="509172" y="131100"/>
                    <a:pt x="515792" y="135148"/>
                    <a:pt x="519983" y="140148"/>
                  </a:cubicBezTo>
                  <a:cubicBezTo>
                    <a:pt x="524222" y="145196"/>
                    <a:pt x="526317" y="151768"/>
                    <a:pt x="526269" y="159911"/>
                  </a:cubicBezTo>
                  <a:cubicBezTo>
                    <a:pt x="526365" y="164959"/>
                    <a:pt x="525412" y="170007"/>
                    <a:pt x="523507" y="174721"/>
                  </a:cubicBezTo>
                  <a:cubicBezTo>
                    <a:pt x="521745" y="179102"/>
                    <a:pt x="518983" y="182959"/>
                    <a:pt x="515459" y="186102"/>
                  </a:cubicBezTo>
                  <a:cubicBezTo>
                    <a:pt x="511696" y="189388"/>
                    <a:pt x="507267" y="191912"/>
                    <a:pt x="502457" y="193436"/>
                  </a:cubicBezTo>
                  <a:cubicBezTo>
                    <a:pt x="496838" y="195293"/>
                    <a:pt x="490932" y="196150"/>
                    <a:pt x="485027" y="196055"/>
                  </a:cubicBezTo>
                  <a:cubicBezTo>
                    <a:pt x="471597" y="196103"/>
                    <a:pt x="458500" y="191864"/>
                    <a:pt x="447546" y="184055"/>
                  </a:cubicBezTo>
                  <a:lnTo>
                    <a:pt x="459452" y="161721"/>
                  </a:lnTo>
                  <a:cubicBezTo>
                    <a:pt x="463072" y="165054"/>
                    <a:pt x="467215" y="167816"/>
                    <a:pt x="471739" y="169911"/>
                  </a:cubicBezTo>
                  <a:cubicBezTo>
                    <a:pt x="475502" y="171626"/>
                    <a:pt x="479598" y="172578"/>
                    <a:pt x="483741" y="172578"/>
                  </a:cubicBezTo>
                  <a:cubicBezTo>
                    <a:pt x="488265" y="172578"/>
                    <a:pt x="491646" y="171578"/>
                    <a:pt x="493837" y="169483"/>
                  </a:cubicBezTo>
                  <a:cubicBezTo>
                    <a:pt x="497076" y="166721"/>
                    <a:pt x="498076" y="162149"/>
                    <a:pt x="496314" y="158244"/>
                  </a:cubicBezTo>
                  <a:cubicBezTo>
                    <a:pt x="495647" y="156958"/>
                    <a:pt x="494647" y="155816"/>
                    <a:pt x="493456" y="155006"/>
                  </a:cubicBezTo>
                  <a:cubicBezTo>
                    <a:pt x="491837" y="153863"/>
                    <a:pt x="490123" y="152958"/>
                    <a:pt x="488265" y="152244"/>
                  </a:cubicBezTo>
                  <a:cubicBezTo>
                    <a:pt x="486170" y="151387"/>
                    <a:pt x="483598" y="150434"/>
                    <a:pt x="480598" y="149339"/>
                  </a:cubicBezTo>
                  <a:cubicBezTo>
                    <a:pt x="476978" y="148244"/>
                    <a:pt x="473502" y="147006"/>
                    <a:pt x="470073" y="145625"/>
                  </a:cubicBezTo>
                  <a:cubicBezTo>
                    <a:pt x="466691" y="144291"/>
                    <a:pt x="463596" y="142482"/>
                    <a:pt x="460881" y="140148"/>
                  </a:cubicBezTo>
                  <a:cubicBezTo>
                    <a:pt x="458119" y="137815"/>
                    <a:pt x="455881" y="134910"/>
                    <a:pt x="454357" y="131624"/>
                  </a:cubicBezTo>
                  <a:cubicBezTo>
                    <a:pt x="452594" y="127529"/>
                    <a:pt x="451737" y="123100"/>
                    <a:pt x="451880" y="118624"/>
                  </a:cubicBezTo>
                  <a:cubicBezTo>
                    <a:pt x="451832" y="113719"/>
                    <a:pt x="452690" y="108861"/>
                    <a:pt x="454499" y="104290"/>
                  </a:cubicBezTo>
                  <a:cubicBezTo>
                    <a:pt x="456166" y="100147"/>
                    <a:pt x="458643" y="96385"/>
                    <a:pt x="461881" y="93242"/>
                  </a:cubicBezTo>
                  <a:cubicBezTo>
                    <a:pt x="465167" y="90099"/>
                    <a:pt x="469120" y="87670"/>
                    <a:pt x="473406" y="86099"/>
                  </a:cubicBezTo>
                  <a:cubicBezTo>
                    <a:pt x="478359" y="84384"/>
                    <a:pt x="483550" y="83527"/>
                    <a:pt x="488741" y="83575"/>
                  </a:cubicBezTo>
                  <a:close/>
                  <a:moveTo>
                    <a:pt x="43338" y="43338"/>
                  </a:moveTo>
                  <a:lnTo>
                    <a:pt x="43338" y="566248"/>
                  </a:lnTo>
                  <a:lnTo>
                    <a:pt x="566248" y="566248"/>
                  </a:lnTo>
                  <a:lnTo>
                    <a:pt x="566248" y="43338"/>
                  </a:lnTo>
                  <a:close/>
                  <a:moveTo>
                    <a:pt x="21669" y="0"/>
                  </a:moveTo>
                  <a:lnTo>
                    <a:pt x="587917" y="0"/>
                  </a:lnTo>
                  <a:cubicBezTo>
                    <a:pt x="599871" y="0"/>
                    <a:pt x="609586" y="9715"/>
                    <a:pt x="609586" y="21669"/>
                  </a:cubicBezTo>
                  <a:lnTo>
                    <a:pt x="609586" y="587917"/>
                  </a:lnTo>
                  <a:cubicBezTo>
                    <a:pt x="609586" y="599871"/>
                    <a:pt x="599871" y="609586"/>
                    <a:pt x="587917" y="609586"/>
                  </a:cubicBezTo>
                  <a:lnTo>
                    <a:pt x="21669" y="609586"/>
                  </a:lnTo>
                  <a:cubicBezTo>
                    <a:pt x="9715" y="609586"/>
                    <a:pt x="0" y="599871"/>
                    <a:pt x="0" y="587917"/>
                  </a:cubicBezTo>
                  <a:lnTo>
                    <a:pt x="0" y="21669"/>
                  </a:lnTo>
                  <a:cubicBezTo>
                    <a:pt x="0" y="9715"/>
                    <a:pt x="9715" y="0"/>
                    <a:pt x="21669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3F1D748-289B-130F-810B-FC4D973EED9F}"/>
                </a:ext>
              </a:extLst>
            </p:cNvPr>
            <p:cNvSpPr/>
            <p:nvPr/>
          </p:nvSpPr>
          <p:spPr>
            <a:xfrm>
              <a:off x="3899362" y="2986011"/>
              <a:ext cx="887673" cy="2859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Restaurant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33253BF-6704-02D2-17A7-1C104F5CD533}"/>
                </a:ext>
              </a:extLst>
            </p:cNvPr>
            <p:cNvSpPr/>
            <p:nvPr/>
          </p:nvSpPr>
          <p:spPr>
            <a:xfrm>
              <a:off x="5146944" y="2996858"/>
              <a:ext cx="564952" cy="2859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Phone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01498D1-6C26-AB12-7279-D91A58AE7EC4}"/>
                </a:ext>
              </a:extLst>
            </p:cNvPr>
            <p:cNvSpPr/>
            <p:nvPr/>
          </p:nvSpPr>
          <p:spPr>
            <a:xfrm>
              <a:off x="6147500" y="2971331"/>
              <a:ext cx="675057" cy="2859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Camera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1394FA7-B16A-56A2-B310-2D9E7C06FAFA}"/>
                </a:ext>
              </a:extLst>
            </p:cNvPr>
            <p:cNvCxnSpPr>
              <a:cxnSpLocks/>
            </p:cNvCxnSpPr>
            <p:nvPr/>
          </p:nvCxnSpPr>
          <p:spPr>
            <a:xfrm>
              <a:off x="2592214" y="3746274"/>
              <a:ext cx="51659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19F01CD-A563-10DB-1221-E0D0777C60BC}"/>
                </a:ext>
              </a:extLst>
            </p:cNvPr>
            <p:cNvSpPr/>
            <p:nvPr/>
          </p:nvSpPr>
          <p:spPr>
            <a:xfrm>
              <a:off x="6970652" y="3237372"/>
              <a:ext cx="591829" cy="3366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588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</a:t>
              </a:r>
              <a:endParaRPr lang="en-US" sz="1588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3337CAA-5F2B-BB97-0805-02E0E74720ED}"/>
                    </a:ext>
                  </a:extLst>
                </p:cNvPr>
                <p:cNvSpPr txBox="1"/>
                <p:nvPr/>
              </p:nvSpPr>
              <p:spPr>
                <a:xfrm>
                  <a:off x="2207356" y="3798059"/>
                  <a:ext cx="592585" cy="28595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3337CAA-5F2B-BB97-0805-02E0E74720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7356" y="3798059"/>
                  <a:ext cx="592585" cy="28595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434897-2FEE-9B00-004A-2D813D3DA19D}"/>
              </a:ext>
            </a:extLst>
          </p:cNvPr>
          <p:cNvCxnSpPr>
            <a:cxnSpLocks/>
          </p:cNvCxnSpPr>
          <p:nvPr/>
        </p:nvCxnSpPr>
        <p:spPr>
          <a:xfrm>
            <a:off x="2732183" y="2060154"/>
            <a:ext cx="0" cy="4296196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C0FF951-3A20-D3A0-D7CA-A9346D56DA3B}"/>
                  </a:ext>
                </a:extLst>
              </p:cNvPr>
              <p:cNvSpPr txBox="1"/>
              <p:nvPr/>
            </p:nvSpPr>
            <p:spPr>
              <a:xfrm>
                <a:off x="1245050" y="4447571"/>
                <a:ext cx="124915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C0FF951-3A20-D3A0-D7CA-A9346D56D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050" y="4447571"/>
                <a:ext cx="1249151" cy="461665"/>
              </a:xfrm>
              <a:prstGeom prst="rect">
                <a:avLst/>
              </a:prstGeom>
              <a:blipFill>
                <a:blip r:embed="rId4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ECA3B43-5743-29A7-5280-E5F791C7D56B}"/>
                  </a:ext>
                </a:extLst>
              </p:cNvPr>
              <p:cNvSpPr txBox="1"/>
              <p:nvPr/>
            </p:nvSpPr>
            <p:spPr>
              <a:xfrm>
                <a:off x="3045752" y="4472125"/>
                <a:ext cx="124915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ECA3B43-5743-29A7-5280-E5F791C7D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5752" y="4472125"/>
                <a:ext cx="1249151" cy="461665"/>
              </a:xfrm>
              <a:prstGeom prst="rect">
                <a:avLst/>
              </a:prstGeom>
              <a:blipFill>
                <a:blip r:embed="rId5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246241C-B5A5-6F35-D735-E8CDAFFEB5DF}"/>
                  </a:ext>
                </a:extLst>
              </p:cNvPr>
              <p:cNvSpPr txBox="1"/>
              <p:nvPr/>
            </p:nvSpPr>
            <p:spPr>
              <a:xfrm>
                <a:off x="5005184" y="4469972"/>
                <a:ext cx="124915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246241C-B5A5-6F35-D735-E8CDAFFEB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184" y="4469972"/>
                <a:ext cx="1249151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CA00145-A8B7-8325-0846-22093C77E1C7}"/>
                  </a:ext>
                </a:extLst>
              </p:cNvPr>
              <p:cNvSpPr txBox="1"/>
              <p:nvPr/>
            </p:nvSpPr>
            <p:spPr>
              <a:xfrm>
                <a:off x="6842475" y="4469971"/>
                <a:ext cx="124915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=3)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CA00145-A8B7-8325-0846-22093C77E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475" y="4469971"/>
                <a:ext cx="1249151" cy="461665"/>
              </a:xfrm>
              <a:prstGeom prst="rect">
                <a:avLst/>
              </a:prstGeom>
              <a:blipFill>
                <a:blip r:embed="rId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026555BB-E1B0-86DD-CBFD-2B42ECB933E4}"/>
              </a:ext>
            </a:extLst>
          </p:cNvPr>
          <p:cNvSpPr/>
          <p:nvPr/>
        </p:nvSpPr>
        <p:spPr>
          <a:xfrm>
            <a:off x="588330" y="1992372"/>
            <a:ext cx="20248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Pre-training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58F51A-BEE1-6289-94C7-90A5F15BAD7D}"/>
              </a:ext>
            </a:extLst>
          </p:cNvPr>
          <p:cNvSpPr/>
          <p:nvPr/>
        </p:nvSpPr>
        <p:spPr>
          <a:xfrm>
            <a:off x="3637277" y="1807707"/>
            <a:ext cx="56814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Continual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(Domain-adaptive)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Pre-training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Post-training / Pre-finetuning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(Our focus)</a:t>
            </a:r>
          </a:p>
        </p:txBody>
      </p:sp>
      <p:pic>
        <p:nvPicPr>
          <p:cNvPr id="32" name="Picture 3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C6D992B-7B23-DEEA-0231-F1A7E4282D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52" y="3098390"/>
            <a:ext cx="1101312" cy="110131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F06BE97-199E-DBEF-4464-753AB12E9E28}"/>
              </a:ext>
            </a:extLst>
          </p:cNvPr>
          <p:cNvSpPr/>
          <p:nvPr/>
        </p:nvSpPr>
        <p:spPr>
          <a:xfrm>
            <a:off x="3458892" y="5177918"/>
            <a:ext cx="40289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Domain-specific data</a:t>
            </a:r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5F0244-FB1E-DA6D-08D9-0DEB02FD3A53}"/>
              </a:ext>
            </a:extLst>
          </p:cNvPr>
          <p:cNvSpPr/>
          <p:nvPr/>
        </p:nvSpPr>
        <p:spPr>
          <a:xfrm>
            <a:off x="707321" y="4921380"/>
            <a:ext cx="20248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Huge amount of general data</a:t>
            </a:r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red circle with a cross&#10;&#10;Description automatically generated">
            <a:extLst>
              <a:ext uri="{FF2B5EF4-FFF2-40B4-BE49-F238E27FC236}">
                <a16:creationId xmlns:a16="http://schemas.microsoft.com/office/drawing/2014/main" id="{D6127433-B297-0637-1555-3B1CAE8645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038" y="5855390"/>
            <a:ext cx="553154" cy="553154"/>
          </a:xfrm>
          <a:prstGeom prst="rect">
            <a:avLst/>
          </a:prstGeom>
        </p:spPr>
      </p:pic>
      <p:pic>
        <p:nvPicPr>
          <p:cNvPr id="17" name="Picture 16" descr="A green tick in a circle&#10;&#10;Description automatically generated">
            <a:extLst>
              <a:ext uri="{FF2B5EF4-FFF2-40B4-BE49-F238E27FC236}">
                <a16:creationId xmlns:a16="http://schemas.microsoft.com/office/drawing/2014/main" id="{06B1B3CD-AE66-1F0C-0290-53C44CE3215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246" y="5745586"/>
            <a:ext cx="553155" cy="55315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2D21419-627D-ED24-EE5E-E61D38393541}"/>
              </a:ext>
            </a:extLst>
          </p:cNvPr>
          <p:cNvSpPr txBox="1"/>
          <p:nvPr/>
        </p:nvSpPr>
        <p:spPr>
          <a:xfrm>
            <a:off x="9571759" y="5800883"/>
            <a:ext cx="15466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Accessible</a:t>
            </a:r>
            <a:endParaRPr lang="en-US" sz="2000" b="1" dirty="0"/>
          </a:p>
        </p:txBody>
      </p:sp>
      <p:pic>
        <p:nvPicPr>
          <p:cNvPr id="19" name="Picture 18" descr="A red circle with a cross&#10;&#10;Description automatically generated">
            <a:extLst>
              <a:ext uri="{FF2B5EF4-FFF2-40B4-BE49-F238E27FC236}">
                <a16:creationId xmlns:a16="http://schemas.microsoft.com/office/drawing/2014/main" id="{7A3D3755-0449-CB37-EF1A-68A61D5E297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597" y="5822943"/>
            <a:ext cx="553154" cy="553154"/>
          </a:xfrm>
          <a:prstGeom prst="rect">
            <a:avLst/>
          </a:prstGeom>
        </p:spPr>
      </p:pic>
      <p:pic>
        <p:nvPicPr>
          <p:cNvPr id="20" name="Picture 19" descr="A red circle with a cross&#10;&#10;Description automatically generated">
            <a:extLst>
              <a:ext uri="{FF2B5EF4-FFF2-40B4-BE49-F238E27FC236}">
                <a16:creationId xmlns:a16="http://schemas.microsoft.com/office/drawing/2014/main" id="{7F2EF921-28E9-F63B-7D96-EBA69F6E333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525" y="5810421"/>
            <a:ext cx="553154" cy="553154"/>
          </a:xfrm>
          <a:prstGeom prst="rect">
            <a:avLst/>
          </a:prstGeom>
        </p:spPr>
      </p:pic>
      <p:pic>
        <p:nvPicPr>
          <p:cNvPr id="21" name="Picture 20" descr="A red circle with a cross&#10;&#10;Description automatically generated">
            <a:extLst>
              <a:ext uri="{FF2B5EF4-FFF2-40B4-BE49-F238E27FC236}">
                <a16:creationId xmlns:a16="http://schemas.microsoft.com/office/drawing/2014/main" id="{CAEA32A9-0D13-A3F0-4938-2A5B29A6072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202" y="5733201"/>
            <a:ext cx="553154" cy="55315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5C32253-7D1D-79FD-CDEC-2E4289CEE200}"/>
              </a:ext>
            </a:extLst>
          </p:cNvPr>
          <p:cNvSpPr txBox="1"/>
          <p:nvPr/>
        </p:nvSpPr>
        <p:spPr>
          <a:xfrm>
            <a:off x="14482" y="6488668"/>
            <a:ext cx="89762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/>
              <a:t>Continual Pre-training of Language Models, Ke et al., ICLR 2023</a:t>
            </a:r>
          </a:p>
        </p:txBody>
      </p:sp>
    </p:spTree>
    <p:extLst>
      <p:ext uri="{BB962C8B-B14F-4D97-AF65-F5344CB8AC3E}">
        <p14:creationId xmlns:p14="http://schemas.microsoft.com/office/powerpoint/2010/main" val="3228624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Rectangle 525">
            <a:extLst>
              <a:ext uri="{FF2B5EF4-FFF2-40B4-BE49-F238E27FC236}">
                <a16:creationId xmlns:a16="http://schemas.microsoft.com/office/drawing/2014/main" id="{6FF31DE4-6569-7792-1C4D-BF7A26FC2D77}"/>
              </a:ext>
            </a:extLst>
          </p:cNvPr>
          <p:cNvSpPr/>
          <p:nvPr/>
        </p:nvSpPr>
        <p:spPr>
          <a:xfrm>
            <a:off x="2959325" y="189961"/>
            <a:ext cx="39516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(A) Continual Pre-training</a:t>
            </a:r>
          </a:p>
        </p:txBody>
      </p: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83BD0ADF-A5B8-F1FE-32E2-0CDC7CA4134F}"/>
              </a:ext>
            </a:extLst>
          </p:cNvPr>
          <p:cNvGrpSpPr/>
          <p:nvPr/>
        </p:nvGrpSpPr>
        <p:grpSpPr>
          <a:xfrm>
            <a:off x="536872" y="106491"/>
            <a:ext cx="2156867" cy="3383897"/>
            <a:chOff x="142742" y="451756"/>
            <a:chExt cx="2444449" cy="3835083"/>
          </a:xfrm>
        </p:grpSpPr>
        <p:sp>
          <p:nvSpPr>
            <p:cNvPr id="666" name="TextBox 665">
              <a:extLst>
                <a:ext uri="{FF2B5EF4-FFF2-40B4-BE49-F238E27FC236}">
                  <a16:creationId xmlns:a16="http://schemas.microsoft.com/office/drawing/2014/main" id="{02C25F05-362F-C6DC-9F39-CED80F6C3DF6}"/>
                </a:ext>
              </a:extLst>
            </p:cNvPr>
            <p:cNvSpPr txBox="1"/>
            <p:nvPr/>
          </p:nvSpPr>
          <p:spPr>
            <a:xfrm>
              <a:off x="714641" y="451756"/>
              <a:ext cx="1243601" cy="3200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35" dirty="0"/>
                <a:t>MLM Head</a:t>
              </a:r>
              <a:endParaRPr lang="en-US" sz="1059" dirty="0"/>
            </a:p>
          </p:txBody>
        </p:sp>
        <p:sp>
          <p:nvSpPr>
            <p:cNvPr id="667" name="Rectangle: Rounded Corners 666">
              <a:extLst>
                <a:ext uri="{FF2B5EF4-FFF2-40B4-BE49-F238E27FC236}">
                  <a16:creationId xmlns:a16="http://schemas.microsoft.com/office/drawing/2014/main" id="{30FDAE36-B54E-9B26-D935-18BFB0EC5E97}"/>
                </a:ext>
              </a:extLst>
            </p:cNvPr>
            <p:cNvSpPr/>
            <p:nvPr/>
          </p:nvSpPr>
          <p:spPr>
            <a:xfrm>
              <a:off x="142742" y="887186"/>
              <a:ext cx="2377440" cy="3179544"/>
            </a:xfrm>
            <a:prstGeom prst="roundRect">
              <a:avLst>
                <a:gd name="adj" fmla="val 3127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/>
            </a:p>
          </p:txBody>
        </p:sp>
        <p:sp>
          <p:nvSpPr>
            <p:cNvPr id="668" name="Rectangle 667">
              <a:extLst>
                <a:ext uri="{FF2B5EF4-FFF2-40B4-BE49-F238E27FC236}">
                  <a16:creationId xmlns:a16="http://schemas.microsoft.com/office/drawing/2014/main" id="{2E22C9A7-4229-B577-6449-91CBA5D40127}"/>
                </a:ext>
              </a:extLst>
            </p:cNvPr>
            <p:cNvSpPr/>
            <p:nvPr/>
          </p:nvSpPr>
          <p:spPr>
            <a:xfrm>
              <a:off x="325622" y="3555319"/>
              <a:ext cx="2011680" cy="274320"/>
            </a:xfrm>
            <a:prstGeom prst="rect">
              <a:avLst/>
            </a:prstGeom>
            <a:solidFill>
              <a:srgbClr val="FFE69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35" dirty="0">
                  <a:solidFill>
                    <a:schemeClr val="tx1"/>
                  </a:solidFill>
                </a:rPr>
                <a:t>Hidden States</a:t>
              </a:r>
              <a:endParaRPr lang="en-US" sz="1235" dirty="0">
                <a:solidFill>
                  <a:schemeClr val="tx1"/>
                </a:solidFill>
              </a:endParaRPr>
            </a:p>
          </p:txBody>
        </p:sp>
        <p:sp>
          <p:nvSpPr>
            <p:cNvPr id="669" name="Rectangle: Rounded Corners 668">
              <a:extLst>
                <a:ext uri="{FF2B5EF4-FFF2-40B4-BE49-F238E27FC236}">
                  <a16:creationId xmlns:a16="http://schemas.microsoft.com/office/drawing/2014/main" id="{2292C765-467C-FECC-EE7C-6A07DF3E407E}"/>
                </a:ext>
              </a:extLst>
            </p:cNvPr>
            <p:cNvSpPr/>
            <p:nvPr/>
          </p:nvSpPr>
          <p:spPr>
            <a:xfrm>
              <a:off x="325622" y="3089389"/>
              <a:ext cx="2011680" cy="274320"/>
            </a:xfrm>
            <a:prstGeom prst="roundRect">
              <a:avLst/>
            </a:prstGeom>
            <a:solidFill>
              <a:srgbClr val="FFE69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35" dirty="0">
                  <a:solidFill>
                    <a:schemeClr val="tx1"/>
                  </a:solidFill>
                </a:rPr>
                <a:t>Attention</a:t>
              </a:r>
            </a:p>
          </p:txBody>
        </p:sp>
        <p:sp>
          <p:nvSpPr>
            <p:cNvPr id="670" name="Rectangle: Rounded Corners 669">
              <a:extLst>
                <a:ext uri="{FF2B5EF4-FFF2-40B4-BE49-F238E27FC236}">
                  <a16:creationId xmlns:a16="http://schemas.microsoft.com/office/drawing/2014/main" id="{3AB19FCF-E6A9-9AAB-F5A0-FE01E43776A1}"/>
                </a:ext>
              </a:extLst>
            </p:cNvPr>
            <p:cNvSpPr/>
            <p:nvPr/>
          </p:nvSpPr>
          <p:spPr>
            <a:xfrm>
              <a:off x="510750" y="2305639"/>
              <a:ext cx="1641424" cy="274320"/>
            </a:xfrm>
            <a:prstGeom prst="roundRect">
              <a:avLst/>
            </a:prstGeom>
            <a:solidFill>
              <a:srgbClr val="FFE69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35" dirty="0">
                  <a:solidFill>
                    <a:schemeClr val="tx1"/>
                  </a:solidFill>
                </a:rPr>
                <a:t>Add &amp; Layer Norm</a:t>
              </a:r>
            </a:p>
          </p:txBody>
        </p:sp>
        <p:sp>
          <p:nvSpPr>
            <p:cNvPr id="671" name="Rectangle: Rounded Corners 670">
              <a:extLst>
                <a:ext uri="{FF2B5EF4-FFF2-40B4-BE49-F238E27FC236}">
                  <a16:creationId xmlns:a16="http://schemas.microsoft.com/office/drawing/2014/main" id="{63C3DB31-208F-D26C-84CE-E9014FD3ADE0}"/>
                </a:ext>
              </a:extLst>
            </p:cNvPr>
            <p:cNvSpPr/>
            <p:nvPr/>
          </p:nvSpPr>
          <p:spPr>
            <a:xfrm>
              <a:off x="325622" y="1772800"/>
              <a:ext cx="2011680" cy="274320"/>
            </a:xfrm>
            <a:prstGeom prst="roundRect">
              <a:avLst/>
            </a:prstGeom>
            <a:solidFill>
              <a:srgbClr val="FFE69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35" dirty="0">
                  <a:solidFill>
                    <a:schemeClr val="tx1"/>
                  </a:solidFill>
                </a:rPr>
                <a:t>FFN</a:t>
              </a:r>
            </a:p>
          </p:txBody>
        </p:sp>
        <p:cxnSp>
          <p:nvCxnSpPr>
            <p:cNvPr id="674" name="Straight Arrow Connector 673">
              <a:extLst>
                <a:ext uri="{FF2B5EF4-FFF2-40B4-BE49-F238E27FC236}">
                  <a16:creationId xmlns:a16="http://schemas.microsoft.com/office/drawing/2014/main" id="{72F5B070-A564-4370-59E6-51F983C9D5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30525" y="3829639"/>
              <a:ext cx="1874" cy="4572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5" name="Connector: Elbow 674">
              <a:extLst>
                <a:ext uri="{FF2B5EF4-FFF2-40B4-BE49-F238E27FC236}">
                  <a16:creationId xmlns:a16="http://schemas.microsoft.com/office/drawing/2014/main" id="{EF22CC6C-AE8A-CC8C-D9FA-99C5E02F2BFD}"/>
                </a:ext>
              </a:extLst>
            </p:cNvPr>
            <p:cNvCxnSpPr>
              <a:cxnSpLocks/>
              <a:stCxn id="667" idx="2"/>
              <a:endCxn id="670" idx="1"/>
            </p:cNvCxnSpPr>
            <p:nvPr/>
          </p:nvCxnSpPr>
          <p:spPr>
            <a:xfrm rot="5400000" flipH="1">
              <a:off x="109140" y="2844409"/>
              <a:ext cx="1623931" cy="820712"/>
            </a:xfrm>
            <a:prstGeom prst="bentConnector4">
              <a:avLst>
                <a:gd name="adj1" fmla="val 7178"/>
                <a:gd name="adj2" fmla="val 134325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6" name="Rectangle: Rounded Corners 675">
              <a:extLst>
                <a:ext uri="{FF2B5EF4-FFF2-40B4-BE49-F238E27FC236}">
                  <a16:creationId xmlns:a16="http://schemas.microsoft.com/office/drawing/2014/main" id="{69737474-D69A-64DF-14F1-BC203D92E7BB}"/>
                </a:ext>
              </a:extLst>
            </p:cNvPr>
            <p:cNvSpPr/>
            <p:nvPr/>
          </p:nvSpPr>
          <p:spPr>
            <a:xfrm>
              <a:off x="510750" y="983534"/>
              <a:ext cx="1641424" cy="274320"/>
            </a:xfrm>
            <a:prstGeom prst="roundRect">
              <a:avLst/>
            </a:prstGeom>
            <a:solidFill>
              <a:srgbClr val="FFE69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35" dirty="0">
                  <a:solidFill>
                    <a:schemeClr val="tx1"/>
                  </a:solidFill>
                </a:rPr>
                <a:t>Add &amp; Layer Norm</a:t>
              </a:r>
            </a:p>
          </p:txBody>
        </p:sp>
        <p:cxnSp>
          <p:nvCxnSpPr>
            <p:cNvPr id="678" name="Straight Arrow Connector 677">
              <a:extLst>
                <a:ext uri="{FF2B5EF4-FFF2-40B4-BE49-F238E27FC236}">
                  <a16:creationId xmlns:a16="http://schemas.microsoft.com/office/drawing/2014/main" id="{0188CFA9-34D1-8C38-B47B-47E071438F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29588" y="3363709"/>
              <a:ext cx="3748" cy="18288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0" name="Straight Arrow Connector 679">
              <a:extLst>
                <a:ext uri="{FF2B5EF4-FFF2-40B4-BE49-F238E27FC236}">
                  <a16:creationId xmlns:a16="http://schemas.microsoft.com/office/drawing/2014/main" id="{6E56E154-FEEC-DFBC-1BD3-1EB56C8C66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29588" y="2908208"/>
              <a:ext cx="3748" cy="18269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1" name="Straight Arrow Connector 680">
              <a:extLst>
                <a:ext uri="{FF2B5EF4-FFF2-40B4-BE49-F238E27FC236}">
                  <a16:creationId xmlns:a16="http://schemas.microsoft.com/office/drawing/2014/main" id="{46CE8C03-FE56-BA04-3BF0-EA214B5FC6A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29588" y="2572230"/>
              <a:ext cx="3748" cy="18269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2" name="Straight Arrow Connector 681">
              <a:extLst>
                <a:ext uri="{FF2B5EF4-FFF2-40B4-BE49-F238E27FC236}">
                  <a16:creationId xmlns:a16="http://schemas.microsoft.com/office/drawing/2014/main" id="{2C83B78E-2692-E2FC-589F-B6DBA85E75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30992" y="2039220"/>
              <a:ext cx="940" cy="2743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83" name="Group 682">
              <a:extLst>
                <a:ext uri="{FF2B5EF4-FFF2-40B4-BE49-F238E27FC236}">
                  <a16:creationId xmlns:a16="http://schemas.microsoft.com/office/drawing/2014/main" id="{C386570F-73F5-0812-3D28-E079E8683E11}"/>
                </a:ext>
              </a:extLst>
            </p:cNvPr>
            <p:cNvGrpSpPr/>
            <p:nvPr/>
          </p:nvGrpSpPr>
          <p:grpSpPr>
            <a:xfrm>
              <a:off x="1199338" y="1361522"/>
              <a:ext cx="215198" cy="320037"/>
              <a:chOff x="7376097" y="1334940"/>
              <a:chExt cx="215198" cy="320037"/>
            </a:xfrm>
          </p:grpSpPr>
          <p:sp>
            <p:nvSpPr>
              <p:cNvPr id="694" name="Oval 693">
                <a:extLst>
                  <a:ext uri="{FF2B5EF4-FFF2-40B4-BE49-F238E27FC236}">
                    <a16:creationId xmlns:a16="http://schemas.microsoft.com/office/drawing/2014/main" id="{7522CBE2-BB04-900F-EC25-2BF59833BA66}"/>
                  </a:ext>
                </a:extLst>
              </p:cNvPr>
              <p:cNvSpPr/>
              <p:nvPr/>
            </p:nvSpPr>
            <p:spPr>
              <a:xfrm>
                <a:off x="7417035" y="1405042"/>
                <a:ext cx="174260" cy="17426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88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5" name="TextBox 694">
                <a:extLst>
                  <a:ext uri="{FF2B5EF4-FFF2-40B4-BE49-F238E27FC236}">
                    <a16:creationId xmlns:a16="http://schemas.microsoft.com/office/drawing/2014/main" id="{6927DF55-662F-858A-DD08-658E50166761}"/>
                  </a:ext>
                </a:extLst>
              </p:cNvPr>
              <p:cNvSpPr txBox="1"/>
              <p:nvPr/>
            </p:nvSpPr>
            <p:spPr>
              <a:xfrm>
                <a:off x="7376097" y="1334940"/>
                <a:ext cx="174260" cy="3200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35" dirty="0"/>
                  <a:t>+</a:t>
                </a:r>
              </a:p>
            </p:txBody>
          </p:sp>
        </p:grpSp>
        <p:cxnSp>
          <p:nvCxnSpPr>
            <p:cNvPr id="684" name="Straight Arrow Connector 683">
              <a:extLst>
                <a:ext uri="{FF2B5EF4-FFF2-40B4-BE49-F238E27FC236}">
                  <a16:creationId xmlns:a16="http://schemas.microsoft.com/office/drawing/2014/main" id="{C6BAA573-92ED-A51A-411A-AC35E648F5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29588" y="1595938"/>
              <a:ext cx="3748" cy="18269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5" name="Straight Arrow Connector 684">
              <a:extLst>
                <a:ext uri="{FF2B5EF4-FFF2-40B4-BE49-F238E27FC236}">
                  <a16:creationId xmlns:a16="http://schemas.microsoft.com/office/drawing/2014/main" id="{2E97597E-7927-A2A9-6738-2DE1EFA7A1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29588" y="1253904"/>
              <a:ext cx="3748" cy="18269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6" name="Straight Arrow Connector 685">
              <a:extLst>
                <a:ext uri="{FF2B5EF4-FFF2-40B4-BE49-F238E27FC236}">
                  <a16:creationId xmlns:a16="http://schemas.microsoft.com/office/drawing/2014/main" id="{434CABA7-8441-AB41-949E-AF3331E757C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30525" y="708100"/>
              <a:ext cx="1874" cy="2743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87" name="Group 686">
              <a:extLst>
                <a:ext uri="{FF2B5EF4-FFF2-40B4-BE49-F238E27FC236}">
                  <a16:creationId xmlns:a16="http://schemas.microsoft.com/office/drawing/2014/main" id="{FC7835D4-CCED-9CEA-7FE3-4ABD12724068}"/>
                </a:ext>
              </a:extLst>
            </p:cNvPr>
            <p:cNvGrpSpPr/>
            <p:nvPr/>
          </p:nvGrpSpPr>
          <p:grpSpPr>
            <a:xfrm>
              <a:off x="1199338" y="2672198"/>
              <a:ext cx="215198" cy="320037"/>
              <a:chOff x="7376097" y="1334940"/>
              <a:chExt cx="215198" cy="320037"/>
            </a:xfrm>
          </p:grpSpPr>
          <p:sp>
            <p:nvSpPr>
              <p:cNvPr id="692" name="Oval 691">
                <a:extLst>
                  <a:ext uri="{FF2B5EF4-FFF2-40B4-BE49-F238E27FC236}">
                    <a16:creationId xmlns:a16="http://schemas.microsoft.com/office/drawing/2014/main" id="{5B75CEA3-637A-C301-A27B-6F764BCADCE1}"/>
                  </a:ext>
                </a:extLst>
              </p:cNvPr>
              <p:cNvSpPr/>
              <p:nvPr/>
            </p:nvSpPr>
            <p:spPr>
              <a:xfrm>
                <a:off x="7417035" y="1405042"/>
                <a:ext cx="174260" cy="17426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88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3" name="TextBox 692">
                <a:extLst>
                  <a:ext uri="{FF2B5EF4-FFF2-40B4-BE49-F238E27FC236}">
                    <a16:creationId xmlns:a16="http://schemas.microsoft.com/office/drawing/2014/main" id="{FA099DEF-A88F-C655-4E2B-25520204A5DC}"/>
                  </a:ext>
                </a:extLst>
              </p:cNvPr>
              <p:cNvSpPr txBox="1"/>
              <p:nvPr/>
            </p:nvSpPr>
            <p:spPr>
              <a:xfrm>
                <a:off x="7376097" y="1334940"/>
                <a:ext cx="174260" cy="3200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35" dirty="0"/>
                  <a:t>+</a:t>
                </a:r>
              </a:p>
            </p:txBody>
          </p:sp>
        </p:grpSp>
        <p:cxnSp>
          <p:nvCxnSpPr>
            <p:cNvPr id="690" name="Connector: Elbow 689">
              <a:extLst>
                <a:ext uri="{FF2B5EF4-FFF2-40B4-BE49-F238E27FC236}">
                  <a16:creationId xmlns:a16="http://schemas.microsoft.com/office/drawing/2014/main" id="{13F5283D-CE35-1C18-3116-34B178DDBC74}"/>
                </a:ext>
              </a:extLst>
            </p:cNvPr>
            <p:cNvCxnSpPr>
              <a:cxnSpLocks/>
              <a:endCxn id="676" idx="1"/>
            </p:cNvCxnSpPr>
            <p:nvPr/>
          </p:nvCxnSpPr>
          <p:spPr>
            <a:xfrm rot="16200000" flipV="1">
              <a:off x="395808" y="1235637"/>
              <a:ext cx="1046541" cy="816656"/>
            </a:xfrm>
            <a:prstGeom prst="bentConnector4">
              <a:avLst>
                <a:gd name="adj1" fmla="val -2854"/>
                <a:gd name="adj2" fmla="val 133734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1" name="TextBox 690">
              <a:extLst>
                <a:ext uri="{FF2B5EF4-FFF2-40B4-BE49-F238E27FC236}">
                  <a16:creationId xmlns:a16="http://schemas.microsoft.com/office/drawing/2014/main" id="{C097919E-9858-7A8B-BD98-20A2741E82E1}"/>
                </a:ext>
              </a:extLst>
            </p:cNvPr>
            <p:cNvSpPr txBox="1"/>
            <p:nvPr/>
          </p:nvSpPr>
          <p:spPr>
            <a:xfrm>
              <a:off x="2172976" y="883080"/>
              <a:ext cx="414215" cy="289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9" dirty="0"/>
                <a:t>× L</a:t>
              </a:r>
            </a:p>
          </p:txBody>
        </p:sp>
      </p:grpSp>
      <p:grpSp>
        <p:nvGrpSpPr>
          <p:cNvPr id="528" name="Group 527">
            <a:extLst>
              <a:ext uri="{FF2B5EF4-FFF2-40B4-BE49-F238E27FC236}">
                <a16:creationId xmlns:a16="http://schemas.microsoft.com/office/drawing/2014/main" id="{14C7E17F-8082-A6D5-D07D-9FCCE51BA5AF}"/>
              </a:ext>
            </a:extLst>
          </p:cNvPr>
          <p:cNvGrpSpPr/>
          <p:nvPr/>
        </p:nvGrpSpPr>
        <p:grpSpPr>
          <a:xfrm>
            <a:off x="536872" y="3563881"/>
            <a:ext cx="2156867" cy="3362565"/>
            <a:chOff x="88322" y="4370132"/>
            <a:chExt cx="2444449" cy="3810907"/>
          </a:xfrm>
        </p:grpSpPr>
        <p:sp>
          <p:nvSpPr>
            <p:cNvPr id="636" name="Rectangle: Rounded Corners 635">
              <a:extLst>
                <a:ext uri="{FF2B5EF4-FFF2-40B4-BE49-F238E27FC236}">
                  <a16:creationId xmlns:a16="http://schemas.microsoft.com/office/drawing/2014/main" id="{791B809E-E755-4B47-F0A1-E65E7DA60F57}"/>
                </a:ext>
              </a:extLst>
            </p:cNvPr>
            <p:cNvSpPr/>
            <p:nvPr/>
          </p:nvSpPr>
          <p:spPr>
            <a:xfrm>
              <a:off x="88322" y="4781386"/>
              <a:ext cx="2377440" cy="3179544"/>
            </a:xfrm>
            <a:prstGeom prst="roundRect">
              <a:avLst>
                <a:gd name="adj" fmla="val 3127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/>
            </a:p>
          </p:txBody>
        </p:sp>
        <p:sp>
          <p:nvSpPr>
            <p:cNvPr id="637" name="Rectangle 636">
              <a:extLst>
                <a:ext uri="{FF2B5EF4-FFF2-40B4-BE49-F238E27FC236}">
                  <a16:creationId xmlns:a16="http://schemas.microsoft.com/office/drawing/2014/main" id="{891E7439-3417-7F79-4796-585367FA7184}"/>
                </a:ext>
              </a:extLst>
            </p:cNvPr>
            <p:cNvSpPr/>
            <p:nvPr/>
          </p:nvSpPr>
          <p:spPr>
            <a:xfrm>
              <a:off x="271202" y="7449519"/>
              <a:ext cx="2011680" cy="274320"/>
            </a:xfrm>
            <a:prstGeom prst="rect">
              <a:avLst/>
            </a:prstGeom>
            <a:solidFill>
              <a:srgbClr val="FFE69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35" dirty="0">
                  <a:solidFill>
                    <a:schemeClr val="tx1"/>
                  </a:solidFill>
                </a:rPr>
                <a:t>Hidden States</a:t>
              </a:r>
              <a:endParaRPr lang="en-US" sz="1235" dirty="0">
                <a:solidFill>
                  <a:schemeClr val="tx1"/>
                </a:solidFill>
              </a:endParaRPr>
            </a:p>
          </p:txBody>
        </p:sp>
        <p:sp>
          <p:nvSpPr>
            <p:cNvPr id="638" name="Rectangle: Rounded Corners 637">
              <a:extLst>
                <a:ext uri="{FF2B5EF4-FFF2-40B4-BE49-F238E27FC236}">
                  <a16:creationId xmlns:a16="http://schemas.microsoft.com/office/drawing/2014/main" id="{1114E455-3394-2399-B1C1-A929EAB57AAC}"/>
                </a:ext>
              </a:extLst>
            </p:cNvPr>
            <p:cNvSpPr/>
            <p:nvPr/>
          </p:nvSpPr>
          <p:spPr>
            <a:xfrm>
              <a:off x="271202" y="6983589"/>
              <a:ext cx="2011680" cy="274320"/>
            </a:xfrm>
            <a:prstGeom prst="roundRect">
              <a:avLst/>
            </a:prstGeom>
            <a:solidFill>
              <a:srgbClr val="FFE69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35" dirty="0">
                  <a:solidFill>
                    <a:schemeClr val="tx1"/>
                  </a:solidFill>
                </a:rPr>
                <a:t>Attention</a:t>
              </a:r>
            </a:p>
          </p:txBody>
        </p:sp>
        <p:sp>
          <p:nvSpPr>
            <p:cNvPr id="639" name="Rectangle: Rounded Corners 638">
              <a:extLst>
                <a:ext uri="{FF2B5EF4-FFF2-40B4-BE49-F238E27FC236}">
                  <a16:creationId xmlns:a16="http://schemas.microsoft.com/office/drawing/2014/main" id="{070072F7-25A9-F116-A8EA-4CADE45D1FE8}"/>
                </a:ext>
              </a:extLst>
            </p:cNvPr>
            <p:cNvSpPr/>
            <p:nvPr/>
          </p:nvSpPr>
          <p:spPr>
            <a:xfrm>
              <a:off x="456330" y="6199839"/>
              <a:ext cx="1641424" cy="274320"/>
            </a:xfrm>
            <a:prstGeom prst="roundRect">
              <a:avLst/>
            </a:prstGeom>
            <a:solidFill>
              <a:srgbClr val="FFE69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35" dirty="0">
                  <a:solidFill>
                    <a:schemeClr val="tx1"/>
                  </a:solidFill>
                </a:rPr>
                <a:t>Add &amp; Layer Norm</a:t>
              </a:r>
            </a:p>
          </p:txBody>
        </p:sp>
        <p:sp>
          <p:nvSpPr>
            <p:cNvPr id="640" name="Rectangle: Rounded Corners 639">
              <a:extLst>
                <a:ext uri="{FF2B5EF4-FFF2-40B4-BE49-F238E27FC236}">
                  <a16:creationId xmlns:a16="http://schemas.microsoft.com/office/drawing/2014/main" id="{6CDF4F41-C7B0-10CD-787E-6A599019BC65}"/>
                </a:ext>
              </a:extLst>
            </p:cNvPr>
            <p:cNvSpPr/>
            <p:nvPr/>
          </p:nvSpPr>
          <p:spPr>
            <a:xfrm>
              <a:off x="271202" y="5667000"/>
              <a:ext cx="2011680" cy="274320"/>
            </a:xfrm>
            <a:prstGeom prst="roundRect">
              <a:avLst/>
            </a:prstGeom>
            <a:solidFill>
              <a:srgbClr val="FFE69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35" dirty="0">
                  <a:solidFill>
                    <a:schemeClr val="tx1"/>
                  </a:solidFill>
                </a:rPr>
                <a:t>FFN</a:t>
              </a:r>
            </a:p>
          </p:txBody>
        </p:sp>
        <p:cxnSp>
          <p:nvCxnSpPr>
            <p:cNvPr id="643" name="Straight Arrow Connector 642">
              <a:extLst>
                <a:ext uri="{FF2B5EF4-FFF2-40B4-BE49-F238E27FC236}">
                  <a16:creationId xmlns:a16="http://schemas.microsoft.com/office/drawing/2014/main" id="{1AE1319F-44CB-784F-3C24-09D1393861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76105" y="7723839"/>
              <a:ext cx="1874" cy="4572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4" name="Connector: Elbow 643">
              <a:extLst>
                <a:ext uri="{FF2B5EF4-FFF2-40B4-BE49-F238E27FC236}">
                  <a16:creationId xmlns:a16="http://schemas.microsoft.com/office/drawing/2014/main" id="{8FE27661-AD45-2005-9994-C4AE67D79475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59700" y="6717881"/>
              <a:ext cx="1623931" cy="820712"/>
            </a:xfrm>
            <a:prstGeom prst="bentConnector4">
              <a:avLst>
                <a:gd name="adj1" fmla="val 7178"/>
                <a:gd name="adj2" fmla="val 134325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5" name="Rectangle: Rounded Corners 644">
              <a:extLst>
                <a:ext uri="{FF2B5EF4-FFF2-40B4-BE49-F238E27FC236}">
                  <a16:creationId xmlns:a16="http://schemas.microsoft.com/office/drawing/2014/main" id="{07E6C66A-D34F-F4A2-17AC-C14D9EA43166}"/>
                </a:ext>
              </a:extLst>
            </p:cNvPr>
            <p:cNvSpPr/>
            <p:nvPr/>
          </p:nvSpPr>
          <p:spPr>
            <a:xfrm>
              <a:off x="456330" y="4877734"/>
              <a:ext cx="1641424" cy="274320"/>
            </a:xfrm>
            <a:prstGeom prst="roundRect">
              <a:avLst/>
            </a:prstGeom>
            <a:solidFill>
              <a:srgbClr val="FFE69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35" dirty="0">
                  <a:solidFill>
                    <a:schemeClr val="tx1"/>
                  </a:solidFill>
                </a:rPr>
                <a:t>Add &amp; Layer Norm</a:t>
              </a:r>
            </a:p>
          </p:txBody>
        </p:sp>
        <p:cxnSp>
          <p:nvCxnSpPr>
            <p:cNvPr id="647" name="Straight Arrow Connector 646">
              <a:extLst>
                <a:ext uri="{FF2B5EF4-FFF2-40B4-BE49-F238E27FC236}">
                  <a16:creationId xmlns:a16="http://schemas.microsoft.com/office/drawing/2014/main" id="{E2326E2E-DDE4-75D6-6904-C5CE79FF8B5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75168" y="7257909"/>
              <a:ext cx="3748" cy="18288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9" name="Straight Arrow Connector 648">
              <a:extLst>
                <a:ext uri="{FF2B5EF4-FFF2-40B4-BE49-F238E27FC236}">
                  <a16:creationId xmlns:a16="http://schemas.microsoft.com/office/drawing/2014/main" id="{4DA9D000-F410-92D2-3B37-91326E24F5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75168" y="6802408"/>
              <a:ext cx="3748" cy="18269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0" name="Straight Arrow Connector 649">
              <a:extLst>
                <a:ext uri="{FF2B5EF4-FFF2-40B4-BE49-F238E27FC236}">
                  <a16:creationId xmlns:a16="http://schemas.microsoft.com/office/drawing/2014/main" id="{0223DA50-24EE-6C3C-D60B-0F449B2183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75168" y="6466430"/>
              <a:ext cx="3748" cy="18269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1" name="Straight Arrow Connector 650">
              <a:extLst>
                <a:ext uri="{FF2B5EF4-FFF2-40B4-BE49-F238E27FC236}">
                  <a16:creationId xmlns:a16="http://schemas.microsoft.com/office/drawing/2014/main" id="{22A3A2FB-51E8-A66B-0E65-76F975B406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76572" y="5933420"/>
              <a:ext cx="940" cy="2743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52" name="Group 651">
              <a:extLst>
                <a:ext uri="{FF2B5EF4-FFF2-40B4-BE49-F238E27FC236}">
                  <a16:creationId xmlns:a16="http://schemas.microsoft.com/office/drawing/2014/main" id="{168C6410-B46F-2599-B127-B502F799ADC7}"/>
                </a:ext>
              </a:extLst>
            </p:cNvPr>
            <p:cNvGrpSpPr/>
            <p:nvPr/>
          </p:nvGrpSpPr>
          <p:grpSpPr>
            <a:xfrm>
              <a:off x="1144918" y="5255722"/>
              <a:ext cx="215198" cy="320037"/>
              <a:chOff x="7376097" y="1334940"/>
              <a:chExt cx="215198" cy="320037"/>
            </a:xfrm>
          </p:grpSpPr>
          <p:sp>
            <p:nvSpPr>
              <p:cNvPr id="664" name="Oval 663">
                <a:extLst>
                  <a:ext uri="{FF2B5EF4-FFF2-40B4-BE49-F238E27FC236}">
                    <a16:creationId xmlns:a16="http://schemas.microsoft.com/office/drawing/2014/main" id="{57F72109-8C9B-9E05-94E0-C40686568509}"/>
                  </a:ext>
                </a:extLst>
              </p:cNvPr>
              <p:cNvSpPr/>
              <p:nvPr/>
            </p:nvSpPr>
            <p:spPr>
              <a:xfrm>
                <a:off x="7417035" y="1405042"/>
                <a:ext cx="174260" cy="17426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88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5" name="TextBox 664">
                <a:extLst>
                  <a:ext uri="{FF2B5EF4-FFF2-40B4-BE49-F238E27FC236}">
                    <a16:creationId xmlns:a16="http://schemas.microsoft.com/office/drawing/2014/main" id="{FF02A8E8-0592-D5A9-7278-5BFDFEDC2179}"/>
                  </a:ext>
                </a:extLst>
              </p:cNvPr>
              <p:cNvSpPr txBox="1"/>
              <p:nvPr/>
            </p:nvSpPr>
            <p:spPr>
              <a:xfrm>
                <a:off x="7376097" y="1334940"/>
                <a:ext cx="174260" cy="3200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35" dirty="0"/>
                  <a:t>+</a:t>
                </a:r>
              </a:p>
            </p:txBody>
          </p:sp>
        </p:grpSp>
        <p:cxnSp>
          <p:nvCxnSpPr>
            <p:cNvPr id="653" name="Straight Arrow Connector 652">
              <a:extLst>
                <a:ext uri="{FF2B5EF4-FFF2-40B4-BE49-F238E27FC236}">
                  <a16:creationId xmlns:a16="http://schemas.microsoft.com/office/drawing/2014/main" id="{BBF2DA97-CEF9-311B-AB40-F03982C547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75168" y="5490138"/>
              <a:ext cx="3748" cy="18269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4" name="Straight Arrow Connector 653">
              <a:extLst>
                <a:ext uri="{FF2B5EF4-FFF2-40B4-BE49-F238E27FC236}">
                  <a16:creationId xmlns:a16="http://schemas.microsoft.com/office/drawing/2014/main" id="{D88DE6E5-9BEE-57BA-07C8-FAD1847710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75168" y="5148104"/>
              <a:ext cx="3748" cy="18269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5" name="Straight Arrow Connector 654">
              <a:extLst>
                <a:ext uri="{FF2B5EF4-FFF2-40B4-BE49-F238E27FC236}">
                  <a16:creationId xmlns:a16="http://schemas.microsoft.com/office/drawing/2014/main" id="{736DF6FC-8A37-7D2B-393F-E2535A294B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76105" y="4596244"/>
              <a:ext cx="1874" cy="2743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56" name="Group 655">
              <a:extLst>
                <a:ext uri="{FF2B5EF4-FFF2-40B4-BE49-F238E27FC236}">
                  <a16:creationId xmlns:a16="http://schemas.microsoft.com/office/drawing/2014/main" id="{E8762C86-A6CE-55CC-ACB8-998F16038C49}"/>
                </a:ext>
              </a:extLst>
            </p:cNvPr>
            <p:cNvGrpSpPr/>
            <p:nvPr/>
          </p:nvGrpSpPr>
          <p:grpSpPr>
            <a:xfrm>
              <a:off x="1144918" y="6566398"/>
              <a:ext cx="215198" cy="320037"/>
              <a:chOff x="7376097" y="1334940"/>
              <a:chExt cx="215198" cy="320037"/>
            </a:xfrm>
          </p:grpSpPr>
          <p:sp>
            <p:nvSpPr>
              <p:cNvPr id="662" name="Oval 661">
                <a:extLst>
                  <a:ext uri="{FF2B5EF4-FFF2-40B4-BE49-F238E27FC236}">
                    <a16:creationId xmlns:a16="http://schemas.microsoft.com/office/drawing/2014/main" id="{EED29E31-4B99-52B2-1F1B-60AA4E3339FB}"/>
                  </a:ext>
                </a:extLst>
              </p:cNvPr>
              <p:cNvSpPr/>
              <p:nvPr/>
            </p:nvSpPr>
            <p:spPr>
              <a:xfrm>
                <a:off x="7417035" y="1405042"/>
                <a:ext cx="174260" cy="17426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88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3" name="TextBox 662">
                <a:extLst>
                  <a:ext uri="{FF2B5EF4-FFF2-40B4-BE49-F238E27FC236}">
                    <a16:creationId xmlns:a16="http://schemas.microsoft.com/office/drawing/2014/main" id="{9C488B1B-2570-1C9C-3664-85FD068F1DAB}"/>
                  </a:ext>
                </a:extLst>
              </p:cNvPr>
              <p:cNvSpPr txBox="1"/>
              <p:nvPr/>
            </p:nvSpPr>
            <p:spPr>
              <a:xfrm>
                <a:off x="7376097" y="1334940"/>
                <a:ext cx="174260" cy="3200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35" dirty="0"/>
                  <a:t>+</a:t>
                </a:r>
              </a:p>
            </p:txBody>
          </p:sp>
        </p:grpSp>
        <p:cxnSp>
          <p:nvCxnSpPr>
            <p:cNvPr id="659" name="Connector: Elbow 658">
              <a:extLst>
                <a:ext uri="{FF2B5EF4-FFF2-40B4-BE49-F238E27FC236}">
                  <a16:creationId xmlns:a16="http://schemas.microsoft.com/office/drawing/2014/main" id="{B6FDDF15-C33A-F09A-E6A5-C4A6B5D7C940}"/>
                </a:ext>
              </a:extLst>
            </p:cNvPr>
            <p:cNvCxnSpPr>
              <a:cxnSpLocks/>
              <a:endCxn id="645" idx="1"/>
            </p:cNvCxnSpPr>
            <p:nvPr/>
          </p:nvCxnSpPr>
          <p:spPr>
            <a:xfrm rot="16200000" flipV="1">
              <a:off x="341388" y="5129837"/>
              <a:ext cx="1046541" cy="816656"/>
            </a:xfrm>
            <a:prstGeom prst="bentConnector4">
              <a:avLst>
                <a:gd name="adj1" fmla="val -2854"/>
                <a:gd name="adj2" fmla="val 133734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0" name="TextBox 659">
              <a:extLst>
                <a:ext uri="{FF2B5EF4-FFF2-40B4-BE49-F238E27FC236}">
                  <a16:creationId xmlns:a16="http://schemas.microsoft.com/office/drawing/2014/main" id="{963D5CB9-64AF-56C9-3D8B-9F448C937E11}"/>
                </a:ext>
              </a:extLst>
            </p:cNvPr>
            <p:cNvSpPr txBox="1"/>
            <p:nvPr/>
          </p:nvSpPr>
          <p:spPr>
            <a:xfrm>
              <a:off x="2118556" y="4777280"/>
              <a:ext cx="414215" cy="289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9" dirty="0"/>
                <a:t>× L</a:t>
              </a:r>
            </a:p>
          </p:txBody>
        </p:sp>
        <p:sp>
          <p:nvSpPr>
            <p:cNvPr id="661" name="TextBox 660">
              <a:extLst>
                <a:ext uri="{FF2B5EF4-FFF2-40B4-BE49-F238E27FC236}">
                  <a16:creationId xmlns:a16="http://schemas.microsoft.com/office/drawing/2014/main" id="{7C608E4B-2D60-3C26-4314-9C0BBD829EBA}"/>
                </a:ext>
              </a:extLst>
            </p:cNvPr>
            <p:cNvSpPr txBox="1"/>
            <p:nvPr/>
          </p:nvSpPr>
          <p:spPr>
            <a:xfrm>
              <a:off x="493041" y="4370132"/>
              <a:ext cx="1619490" cy="3200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35" dirty="0"/>
                <a:t>Classification Head</a:t>
              </a:r>
              <a:endParaRPr lang="en-US" sz="1059" dirty="0"/>
            </a:p>
          </p:txBody>
        </p:sp>
      </p:grpSp>
      <p:sp>
        <p:nvSpPr>
          <p:cNvPr id="529" name="Rectangle 528">
            <a:extLst>
              <a:ext uri="{FF2B5EF4-FFF2-40B4-BE49-F238E27FC236}">
                <a16:creationId xmlns:a16="http://schemas.microsoft.com/office/drawing/2014/main" id="{CA6BEA14-7BAD-448E-2289-7B006B22C5A7}"/>
              </a:ext>
            </a:extLst>
          </p:cNvPr>
          <p:cNvSpPr/>
          <p:nvPr/>
        </p:nvSpPr>
        <p:spPr>
          <a:xfrm>
            <a:off x="2882026" y="3600912"/>
            <a:ext cx="32736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(B) Individual </a:t>
            </a:r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Fine-tuning</a:t>
            </a:r>
          </a:p>
        </p:txBody>
      </p:sp>
      <p:sp>
        <p:nvSpPr>
          <p:cNvPr id="533" name="iconfont-11145-7015471">
            <a:extLst>
              <a:ext uri="{FF2B5EF4-FFF2-40B4-BE49-F238E27FC236}">
                <a16:creationId xmlns:a16="http://schemas.microsoft.com/office/drawing/2014/main" id="{1BE0888F-2A06-25A6-9EAC-9E0877BB4154}"/>
              </a:ext>
            </a:extLst>
          </p:cNvPr>
          <p:cNvSpPr>
            <a:spLocks noChangeAspect="1"/>
          </p:cNvSpPr>
          <p:nvPr/>
        </p:nvSpPr>
        <p:spPr>
          <a:xfrm>
            <a:off x="3722419" y="1892984"/>
            <a:ext cx="323814" cy="322729"/>
          </a:xfrm>
          <a:custGeom>
            <a:avLst/>
            <a:gdLst>
              <a:gd name="T0" fmla="*/ 400 w 11200"/>
              <a:gd name="T1" fmla="*/ 0 h 11163"/>
              <a:gd name="T2" fmla="*/ 10800 w 11200"/>
              <a:gd name="T3" fmla="*/ 0 h 11163"/>
              <a:gd name="T4" fmla="*/ 11200 w 11200"/>
              <a:gd name="T5" fmla="*/ 400 h 11163"/>
              <a:gd name="T6" fmla="*/ 11200 w 11200"/>
              <a:gd name="T7" fmla="*/ 8263 h 11163"/>
              <a:gd name="T8" fmla="*/ 10800 w 11200"/>
              <a:gd name="T9" fmla="*/ 8663 h 11163"/>
              <a:gd name="T10" fmla="*/ 9329 w 11200"/>
              <a:gd name="T11" fmla="*/ 8663 h 11163"/>
              <a:gd name="T12" fmla="*/ 9329 w 11200"/>
              <a:gd name="T13" fmla="*/ 10763 h 11163"/>
              <a:gd name="T14" fmla="*/ 8929 w 11200"/>
              <a:gd name="T15" fmla="*/ 11163 h 11163"/>
              <a:gd name="T16" fmla="*/ 8684 w 11200"/>
              <a:gd name="T17" fmla="*/ 11080 h 11163"/>
              <a:gd name="T18" fmla="*/ 5563 w 11200"/>
              <a:gd name="T19" fmla="*/ 8663 h 11163"/>
              <a:gd name="T20" fmla="*/ 400 w 11200"/>
              <a:gd name="T21" fmla="*/ 8663 h 11163"/>
              <a:gd name="T22" fmla="*/ 0 w 11200"/>
              <a:gd name="T23" fmla="*/ 8263 h 11163"/>
              <a:gd name="T24" fmla="*/ 0 w 11200"/>
              <a:gd name="T25" fmla="*/ 400 h 11163"/>
              <a:gd name="T26" fmla="*/ 400 w 11200"/>
              <a:gd name="T27" fmla="*/ 0 h 11163"/>
              <a:gd name="T28" fmla="*/ 900 w 11200"/>
              <a:gd name="T29" fmla="*/ 800 h 11163"/>
              <a:gd name="T30" fmla="*/ 800 w 11200"/>
              <a:gd name="T31" fmla="*/ 900 h 11163"/>
              <a:gd name="T32" fmla="*/ 800 w 11200"/>
              <a:gd name="T33" fmla="*/ 7763 h 11163"/>
              <a:gd name="T34" fmla="*/ 900 w 11200"/>
              <a:gd name="T35" fmla="*/ 7863 h 11163"/>
              <a:gd name="T36" fmla="*/ 5745 w 11200"/>
              <a:gd name="T37" fmla="*/ 7871 h 11163"/>
              <a:gd name="T38" fmla="*/ 5806 w 11200"/>
              <a:gd name="T39" fmla="*/ 7892 h 11163"/>
              <a:gd name="T40" fmla="*/ 8364 w 11200"/>
              <a:gd name="T41" fmla="*/ 9840 h 11163"/>
              <a:gd name="T42" fmla="*/ 8525 w 11200"/>
              <a:gd name="T43" fmla="*/ 9761 h 11163"/>
              <a:gd name="T44" fmla="*/ 8525 w 11200"/>
              <a:gd name="T45" fmla="*/ 7870 h 11163"/>
              <a:gd name="T46" fmla="*/ 8625 w 11200"/>
              <a:gd name="T47" fmla="*/ 7770 h 11163"/>
              <a:gd name="T48" fmla="*/ 10300 w 11200"/>
              <a:gd name="T49" fmla="*/ 7770 h 11163"/>
              <a:gd name="T50" fmla="*/ 10400 w 11200"/>
              <a:gd name="T51" fmla="*/ 7670 h 11163"/>
              <a:gd name="T52" fmla="*/ 10400 w 11200"/>
              <a:gd name="T53" fmla="*/ 900 h 11163"/>
              <a:gd name="T54" fmla="*/ 10300 w 11200"/>
              <a:gd name="T55" fmla="*/ 800 h 11163"/>
              <a:gd name="T56" fmla="*/ 900 w 11200"/>
              <a:gd name="T57" fmla="*/ 800 h 11163"/>
              <a:gd name="T58" fmla="*/ 2038 w 11200"/>
              <a:gd name="T59" fmla="*/ 1925 h 11163"/>
              <a:gd name="T60" fmla="*/ 9163 w 11200"/>
              <a:gd name="T61" fmla="*/ 1925 h 11163"/>
              <a:gd name="T62" fmla="*/ 9563 w 11200"/>
              <a:gd name="T63" fmla="*/ 2325 h 11163"/>
              <a:gd name="T64" fmla="*/ 9163 w 11200"/>
              <a:gd name="T65" fmla="*/ 2725 h 11163"/>
              <a:gd name="T66" fmla="*/ 2038 w 11200"/>
              <a:gd name="T67" fmla="*/ 2725 h 11163"/>
              <a:gd name="T68" fmla="*/ 1638 w 11200"/>
              <a:gd name="T69" fmla="*/ 2325 h 11163"/>
              <a:gd name="T70" fmla="*/ 2038 w 11200"/>
              <a:gd name="T71" fmla="*/ 1925 h 11163"/>
              <a:gd name="T72" fmla="*/ 2038 w 11200"/>
              <a:gd name="T73" fmla="*/ 6100 h 11163"/>
              <a:gd name="T74" fmla="*/ 9163 w 11200"/>
              <a:gd name="T75" fmla="*/ 6100 h 11163"/>
              <a:gd name="T76" fmla="*/ 9563 w 11200"/>
              <a:gd name="T77" fmla="*/ 6500 h 11163"/>
              <a:gd name="T78" fmla="*/ 9163 w 11200"/>
              <a:gd name="T79" fmla="*/ 6900 h 11163"/>
              <a:gd name="T80" fmla="*/ 2038 w 11200"/>
              <a:gd name="T81" fmla="*/ 6900 h 11163"/>
              <a:gd name="T82" fmla="*/ 1638 w 11200"/>
              <a:gd name="T83" fmla="*/ 6500 h 11163"/>
              <a:gd name="T84" fmla="*/ 2038 w 11200"/>
              <a:gd name="T85" fmla="*/ 6100 h 11163"/>
              <a:gd name="T86" fmla="*/ 2038 w 11200"/>
              <a:gd name="T87" fmla="*/ 4013 h 11163"/>
              <a:gd name="T88" fmla="*/ 6013 w 11200"/>
              <a:gd name="T89" fmla="*/ 4013 h 11163"/>
              <a:gd name="T90" fmla="*/ 6413 w 11200"/>
              <a:gd name="T91" fmla="*/ 4413 h 11163"/>
              <a:gd name="T92" fmla="*/ 6013 w 11200"/>
              <a:gd name="T93" fmla="*/ 4813 h 11163"/>
              <a:gd name="T94" fmla="*/ 2038 w 11200"/>
              <a:gd name="T95" fmla="*/ 4813 h 11163"/>
              <a:gd name="T96" fmla="*/ 1638 w 11200"/>
              <a:gd name="T97" fmla="*/ 4413 h 11163"/>
              <a:gd name="T98" fmla="*/ 2038 w 11200"/>
              <a:gd name="T99" fmla="*/ 4013 h 11163"/>
              <a:gd name="T100" fmla="*/ 7413 w 11200"/>
              <a:gd name="T101" fmla="*/ 4013 h 11163"/>
              <a:gd name="T102" fmla="*/ 9163 w 11200"/>
              <a:gd name="T103" fmla="*/ 4013 h 11163"/>
              <a:gd name="T104" fmla="*/ 9563 w 11200"/>
              <a:gd name="T105" fmla="*/ 4413 h 11163"/>
              <a:gd name="T106" fmla="*/ 9163 w 11200"/>
              <a:gd name="T107" fmla="*/ 4813 h 11163"/>
              <a:gd name="T108" fmla="*/ 7413 w 11200"/>
              <a:gd name="T109" fmla="*/ 4813 h 11163"/>
              <a:gd name="T110" fmla="*/ 7013 w 11200"/>
              <a:gd name="T111" fmla="*/ 4413 h 11163"/>
              <a:gd name="T112" fmla="*/ 7413 w 11200"/>
              <a:gd name="T113" fmla="*/ 4013 h 11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1200" h="11163">
                <a:moveTo>
                  <a:pt x="400" y="0"/>
                </a:moveTo>
                <a:lnTo>
                  <a:pt x="10800" y="0"/>
                </a:lnTo>
                <a:cubicBezTo>
                  <a:pt x="11021" y="0"/>
                  <a:pt x="11200" y="179"/>
                  <a:pt x="11200" y="400"/>
                </a:cubicBezTo>
                <a:lnTo>
                  <a:pt x="11200" y="8263"/>
                </a:lnTo>
                <a:cubicBezTo>
                  <a:pt x="11200" y="8483"/>
                  <a:pt x="11021" y="8663"/>
                  <a:pt x="10800" y="8663"/>
                </a:cubicBezTo>
                <a:lnTo>
                  <a:pt x="9329" y="8663"/>
                </a:lnTo>
                <a:lnTo>
                  <a:pt x="9329" y="10763"/>
                </a:lnTo>
                <a:cubicBezTo>
                  <a:pt x="9329" y="10984"/>
                  <a:pt x="9150" y="11163"/>
                  <a:pt x="8929" y="11163"/>
                </a:cubicBezTo>
                <a:cubicBezTo>
                  <a:pt x="8840" y="11163"/>
                  <a:pt x="8754" y="11134"/>
                  <a:pt x="8684" y="11080"/>
                </a:cubicBezTo>
                <a:lnTo>
                  <a:pt x="5563" y="8663"/>
                </a:lnTo>
                <a:lnTo>
                  <a:pt x="400" y="8663"/>
                </a:lnTo>
                <a:cubicBezTo>
                  <a:pt x="179" y="8663"/>
                  <a:pt x="0" y="8483"/>
                  <a:pt x="0" y="8263"/>
                </a:cubicBezTo>
                <a:lnTo>
                  <a:pt x="0" y="400"/>
                </a:lnTo>
                <a:cubicBezTo>
                  <a:pt x="0" y="179"/>
                  <a:pt x="179" y="0"/>
                  <a:pt x="400" y="0"/>
                </a:cubicBezTo>
                <a:close/>
                <a:moveTo>
                  <a:pt x="900" y="800"/>
                </a:moveTo>
                <a:cubicBezTo>
                  <a:pt x="845" y="800"/>
                  <a:pt x="800" y="845"/>
                  <a:pt x="800" y="900"/>
                </a:cubicBezTo>
                <a:lnTo>
                  <a:pt x="800" y="7763"/>
                </a:lnTo>
                <a:cubicBezTo>
                  <a:pt x="800" y="7818"/>
                  <a:pt x="845" y="7863"/>
                  <a:pt x="900" y="7863"/>
                </a:cubicBezTo>
                <a:lnTo>
                  <a:pt x="5745" y="7871"/>
                </a:lnTo>
                <a:cubicBezTo>
                  <a:pt x="5767" y="7871"/>
                  <a:pt x="5788" y="7878"/>
                  <a:pt x="5806" y="7892"/>
                </a:cubicBezTo>
                <a:lnTo>
                  <a:pt x="8364" y="9840"/>
                </a:lnTo>
                <a:cubicBezTo>
                  <a:pt x="8430" y="9890"/>
                  <a:pt x="8525" y="9843"/>
                  <a:pt x="8525" y="9761"/>
                </a:cubicBezTo>
                <a:lnTo>
                  <a:pt x="8525" y="7870"/>
                </a:lnTo>
                <a:cubicBezTo>
                  <a:pt x="8525" y="7815"/>
                  <a:pt x="8570" y="7770"/>
                  <a:pt x="8625" y="7770"/>
                </a:cubicBezTo>
                <a:lnTo>
                  <a:pt x="10300" y="7770"/>
                </a:lnTo>
                <a:cubicBezTo>
                  <a:pt x="10355" y="7770"/>
                  <a:pt x="10400" y="7725"/>
                  <a:pt x="10400" y="7670"/>
                </a:cubicBezTo>
                <a:lnTo>
                  <a:pt x="10400" y="900"/>
                </a:lnTo>
                <a:cubicBezTo>
                  <a:pt x="10400" y="845"/>
                  <a:pt x="10355" y="800"/>
                  <a:pt x="10300" y="800"/>
                </a:cubicBezTo>
                <a:lnTo>
                  <a:pt x="900" y="800"/>
                </a:lnTo>
                <a:close/>
                <a:moveTo>
                  <a:pt x="2038" y="1925"/>
                </a:moveTo>
                <a:lnTo>
                  <a:pt x="9163" y="1925"/>
                </a:lnTo>
                <a:cubicBezTo>
                  <a:pt x="9383" y="1925"/>
                  <a:pt x="9563" y="2104"/>
                  <a:pt x="9563" y="2325"/>
                </a:cubicBezTo>
                <a:cubicBezTo>
                  <a:pt x="9563" y="2546"/>
                  <a:pt x="9383" y="2725"/>
                  <a:pt x="9163" y="2725"/>
                </a:cubicBezTo>
                <a:lnTo>
                  <a:pt x="2038" y="2725"/>
                </a:lnTo>
                <a:cubicBezTo>
                  <a:pt x="1817" y="2725"/>
                  <a:pt x="1638" y="2546"/>
                  <a:pt x="1638" y="2325"/>
                </a:cubicBezTo>
                <a:cubicBezTo>
                  <a:pt x="1638" y="2104"/>
                  <a:pt x="1817" y="1925"/>
                  <a:pt x="2038" y="1925"/>
                </a:cubicBezTo>
                <a:close/>
                <a:moveTo>
                  <a:pt x="2038" y="6100"/>
                </a:moveTo>
                <a:lnTo>
                  <a:pt x="9163" y="6100"/>
                </a:lnTo>
                <a:cubicBezTo>
                  <a:pt x="9383" y="6100"/>
                  <a:pt x="9563" y="6279"/>
                  <a:pt x="9563" y="6500"/>
                </a:cubicBezTo>
                <a:cubicBezTo>
                  <a:pt x="9563" y="6721"/>
                  <a:pt x="9383" y="6900"/>
                  <a:pt x="9163" y="6900"/>
                </a:cubicBezTo>
                <a:lnTo>
                  <a:pt x="2038" y="6900"/>
                </a:lnTo>
                <a:cubicBezTo>
                  <a:pt x="1817" y="6900"/>
                  <a:pt x="1638" y="6721"/>
                  <a:pt x="1638" y="6500"/>
                </a:cubicBezTo>
                <a:cubicBezTo>
                  <a:pt x="1638" y="6279"/>
                  <a:pt x="1817" y="6100"/>
                  <a:pt x="2038" y="6100"/>
                </a:cubicBezTo>
                <a:close/>
                <a:moveTo>
                  <a:pt x="2038" y="4013"/>
                </a:moveTo>
                <a:lnTo>
                  <a:pt x="6013" y="4013"/>
                </a:lnTo>
                <a:cubicBezTo>
                  <a:pt x="6233" y="4013"/>
                  <a:pt x="6413" y="4192"/>
                  <a:pt x="6413" y="4413"/>
                </a:cubicBezTo>
                <a:cubicBezTo>
                  <a:pt x="6413" y="4633"/>
                  <a:pt x="6233" y="4813"/>
                  <a:pt x="6013" y="4813"/>
                </a:cubicBezTo>
                <a:lnTo>
                  <a:pt x="2038" y="4813"/>
                </a:lnTo>
                <a:cubicBezTo>
                  <a:pt x="1817" y="4813"/>
                  <a:pt x="1638" y="4633"/>
                  <a:pt x="1638" y="4413"/>
                </a:cubicBezTo>
                <a:cubicBezTo>
                  <a:pt x="1638" y="4192"/>
                  <a:pt x="1817" y="4013"/>
                  <a:pt x="2038" y="4013"/>
                </a:cubicBezTo>
                <a:close/>
                <a:moveTo>
                  <a:pt x="7413" y="4013"/>
                </a:moveTo>
                <a:lnTo>
                  <a:pt x="9163" y="4013"/>
                </a:lnTo>
                <a:cubicBezTo>
                  <a:pt x="9383" y="4013"/>
                  <a:pt x="9563" y="4192"/>
                  <a:pt x="9563" y="4413"/>
                </a:cubicBezTo>
                <a:cubicBezTo>
                  <a:pt x="9563" y="4633"/>
                  <a:pt x="9383" y="4813"/>
                  <a:pt x="9163" y="4813"/>
                </a:cubicBezTo>
                <a:lnTo>
                  <a:pt x="7413" y="4813"/>
                </a:lnTo>
                <a:cubicBezTo>
                  <a:pt x="7192" y="4813"/>
                  <a:pt x="7013" y="4633"/>
                  <a:pt x="7013" y="4413"/>
                </a:cubicBezTo>
                <a:cubicBezTo>
                  <a:pt x="7013" y="4192"/>
                  <a:pt x="7192" y="4013"/>
                  <a:pt x="7413" y="4013"/>
                </a:cubicBezTo>
                <a:close/>
              </a:path>
            </a:pathLst>
          </a:custGeom>
          <a:solidFill>
            <a:srgbClr val="A64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 dirty="0"/>
          </a:p>
        </p:txBody>
      </p:sp>
      <p:sp>
        <p:nvSpPr>
          <p:cNvPr id="534" name="iconfont-1096-617931">
            <a:extLst>
              <a:ext uri="{FF2B5EF4-FFF2-40B4-BE49-F238E27FC236}">
                <a16:creationId xmlns:a16="http://schemas.microsoft.com/office/drawing/2014/main" id="{EB627D2F-6126-E3E1-6A08-53242776A682}"/>
              </a:ext>
            </a:extLst>
          </p:cNvPr>
          <p:cNvSpPr>
            <a:spLocks noChangeAspect="1"/>
          </p:cNvSpPr>
          <p:nvPr/>
        </p:nvSpPr>
        <p:spPr>
          <a:xfrm>
            <a:off x="4462443" y="1852693"/>
            <a:ext cx="297969" cy="322729"/>
          </a:xfrm>
          <a:custGeom>
            <a:avLst/>
            <a:gdLst>
              <a:gd name="T0" fmla="*/ 8400 w 9600"/>
              <a:gd name="T1" fmla="*/ 10398 h 10398"/>
              <a:gd name="T2" fmla="*/ 1200 w 9600"/>
              <a:gd name="T3" fmla="*/ 10398 h 10398"/>
              <a:gd name="T4" fmla="*/ 0 w 9600"/>
              <a:gd name="T5" fmla="*/ 9198 h 10398"/>
              <a:gd name="T6" fmla="*/ 0 w 9600"/>
              <a:gd name="T7" fmla="*/ 1200 h 10398"/>
              <a:gd name="T8" fmla="*/ 1200 w 9600"/>
              <a:gd name="T9" fmla="*/ 0 h 10398"/>
              <a:gd name="T10" fmla="*/ 8398 w 9600"/>
              <a:gd name="T11" fmla="*/ 0 h 10398"/>
              <a:gd name="T12" fmla="*/ 9598 w 9600"/>
              <a:gd name="T13" fmla="*/ 1200 h 10398"/>
              <a:gd name="T14" fmla="*/ 9598 w 9600"/>
              <a:gd name="T15" fmla="*/ 9198 h 10398"/>
              <a:gd name="T16" fmla="*/ 8400 w 9600"/>
              <a:gd name="T17" fmla="*/ 10398 h 10398"/>
              <a:gd name="T18" fmla="*/ 1200 w 9600"/>
              <a:gd name="T19" fmla="*/ 798 h 10398"/>
              <a:gd name="T20" fmla="*/ 800 w 9600"/>
              <a:gd name="T21" fmla="*/ 1198 h 10398"/>
              <a:gd name="T22" fmla="*/ 800 w 9600"/>
              <a:gd name="T23" fmla="*/ 9196 h 10398"/>
              <a:gd name="T24" fmla="*/ 1200 w 9600"/>
              <a:gd name="T25" fmla="*/ 9596 h 10398"/>
              <a:gd name="T26" fmla="*/ 8398 w 9600"/>
              <a:gd name="T27" fmla="*/ 9596 h 10398"/>
              <a:gd name="T28" fmla="*/ 8798 w 9600"/>
              <a:gd name="T29" fmla="*/ 9196 h 10398"/>
              <a:gd name="T30" fmla="*/ 8798 w 9600"/>
              <a:gd name="T31" fmla="*/ 1198 h 10398"/>
              <a:gd name="T32" fmla="*/ 8398 w 9600"/>
              <a:gd name="T33" fmla="*/ 798 h 10398"/>
              <a:gd name="T34" fmla="*/ 1200 w 9600"/>
              <a:gd name="T35" fmla="*/ 798 h 10398"/>
              <a:gd name="T36" fmla="*/ 6412 w 9600"/>
              <a:gd name="T37" fmla="*/ 5608 h 10398"/>
              <a:gd name="T38" fmla="*/ 1997 w 9600"/>
              <a:gd name="T39" fmla="*/ 5608 h 10398"/>
              <a:gd name="T40" fmla="*/ 1597 w 9600"/>
              <a:gd name="T41" fmla="*/ 5208 h 10398"/>
              <a:gd name="T42" fmla="*/ 1997 w 9600"/>
              <a:gd name="T43" fmla="*/ 4808 h 10398"/>
              <a:gd name="T44" fmla="*/ 6412 w 9600"/>
              <a:gd name="T45" fmla="*/ 4808 h 10398"/>
              <a:gd name="T46" fmla="*/ 6811 w 9600"/>
              <a:gd name="T47" fmla="*/ 5208 h 10398"/>
              <a:gd name="T48" fmla="*/ 6412 w 9600"/>
              <a:gd name="T49" fmla="*/ 5608 h 10398"/>
              <a:gd name="T50" fmla="*/ 7586 w 9600"/>
              <a:gd name="T51" fmla="*/ 7992 h 10398"/>
              <a:gd name="T52" fmla="*/ 1995 w 9600"/>
              <a:gd name="T53" fmla="*/ 7992 h 10398"/>
              <a:gd name="T54" fmla="*/ 1595 w 9600"/>
              <a:gd name="T55" fmla="*/ 7592 h 10398"/>
              <a:gd name="T56" fmla="*/ 1995 w 9600"/>
              <a:gd name="T57" fmla="*/ 7192 h 10398"/>
              <a:gd name="T58" fmla="*/ 7586 w 9600"/>
              <a:gd name="T59" fmla="*/ 7192 h 10398"/>
              <a:gd name="T60" fmla="*/ 7985 w 9600"/>
              <a:gd name="T61" fmla="*/ 7592 h 10398"/>
              <a:gd name="T62" fmla="*/ 7586 w 9600"/>
              <a:gd name="T63" fmla="*/ 7992 h 10398"/>
              <a:gd name="T64" fmla="*/ 1597 w 9600"/>
              <a:gd name="T65" fmla="*/ 2615 h 10398"/>
              <a:gd name="T66" fmla="*/ 2197 w 9600"/>
              <a:gd name="T67" fmla="*/ 3214 h 10398"/>
              <a:gd name="T68" fmla="*/ 2797 w 9600"/>
              <a:gd name="T69" fmla="*/ 2615 h 10398"/>
              <a:gd name="T70" fmla="*/ 2197 w 9600"/>
              <a:gd name="T71" fmla="*/ 2015 h 10398"/>
              <a:gd name="T72" fmla="*/ 1597 w 9600"/>
              <a:gd name="T73" fmla="*/ 2615 h 10398"/>
              <a:gd name="T74" fmla="*/ 4188 w 9600"/>
              <a:gd name="T75" fmla="*/ 2615 h 10398"/>
              <a:gd name="T76" fmla="*/ 4788 w 9600"/>
              <a:gd name="T77" fmla="*/ 3214 h 10398"/>
              <a:gd name="T78" fmla="*/ 5388 w 9600"/>
              <a:gd name="T79" fmla="*/ 2615 h 10398"/>
              <a:gd name="T80" fmla="*/ 4788 w 9600"/>
              <a:gd name="T81" fmla="*/ 2015 h 10398"/>
              <a:gd name="T82" fmla="*/ 4188 w 9600"/>
              <a:gd name="T83" fmla="*/ 2615 h 10398"/>
              <a:gd name="T84" fmla="*/ 6790 w 9600"/>
              <a:gd name="T85" fmla="*/ 2615 h 10398"/>
              <a:gd name="T86" fmla="*/ 7390 w 9600"/>
              <a:gd name="T87" fmla="*/ 3214 h 10398"/>
              <a:gd name="T88" fmla="*/ 7990 w 9600"/>
              <a:gd name="T89" fmla="*/ 2615 h 10398"/>
              <a:gd name="T90" fmla="*/ 7390 w 9600"/>
              <a:gd name="T91" fmla="*/ 2015 h 10398"/>
              <a:gd name="T92" fmla="*/ 6790 w 9600"/>
              <a:gd name="T93" fmla="*/ 2615 h 10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600" h="10398">
                <a:moveTo>
                  <a:pt x="8400" y="10398"/>
                </a:moveTo>
                <a:lnTo>
                  <a:pt x="1200" y="10398"/>
                </a:lnTo>
                <a:cubicBezTo>
                  <a:pt x="537" y="10398"/>
                  <a:pt x="0" y="9861"/>
                  <a:pt x="0" y="9198"/>
                </a:cubicBezTo>
                <a:lnTo>
                  <a:pt x="0" y="1200"/>
                </a:lnTo>
                <a:cubicBezTo>
                  <a:pt x="0" y="537"/>
                  <a:pt x="537" y="0"/>
                  <a:pt x="1200" y="0"/>
                </a:cubicBezTo>
                <a:lnTo>
                  <a:pt x="8398" y="0"/>
                </a:lnTo>
                <a:cubicBezTo>
                  <a:pt x="9061" y="0"/>
                  <a:pt x="9598" y="537"/>
                  <a:pt x="9598" y="1200"/>
                </a:cubicBezTo>
                <a:lnTo>
                  <a:pt x="9598" y="9198"/>
                </a:lnTo>
                <a:cubicBezTo>
                  <a:pt x="9600" y="9859"/>
                  <a:pt x="9061" y="10398"/>
                  <a:pt x="8400" y="10398"/>
                </a:cubicBezTo>
                <a:close/>
                <a:moveTo>
                  <a:pt x="1200" y="798"/>
                </a:moveTo>
                <a:cubicBezTo>
                  <a:pt x="980" y="798"/>
                  <a:pt x="800" y="978"/>
                  <a:pt x="800" y="1198"/>
                </a:cubicBezTo>
                <a:lnTo>
                  <a:pt x="800" y="9196"/>
                </a:lnTo>
                <a:cubicBezTo>
                  <a:pt x="800" y="9418"/>
                  <a:pt x="980" y="9596"/>
                  <a:pt x="1200" y="9596"/>
                </a:cubicBezTo>
                <a:lnTo>
                  <a:pt x="8398" y="9596"/>
                </a:lnTo>
                <a:cubicBezTo>
                  <a:pt x="8620" y="9596"/>
                  <a:pt x="8798" y="9418"/>
                  <a:pt x="8798" y="9196"/>
                </a:cubicBezTo>
                <a:lnTo>
                  <a:pt x="8798" y="1198"/>
                </a:lnTo>
                <a:cubicBezTo>
                  <a:pt x="8798" y="978"/>
                  <a:pt x="8620" y="798"/>
                  <a:pt x="8398" y="798"/>
                </a:cubicBezTo>
                <a:lnTo>
                  <a:pt x="1200" y="798"/>
                </a:lnTo>
                <a:close/>
                <a:moveTo>
                  <a:pt x="6412" y="5608"/>
                </a:moveTo>
                <a:lnTo>
                  <a:pt x="1997" y="5608"/>
                </a:lnTo>
                <a:cubicBezTo>
                  <a:pt x="1776" y="5608"/>
                  <a:pt x="1597" y="5429"/>
                  <a:pt x="1597" y="5208"/>
                </a:cubicBezTo>
                <a:cubicBezTo>
                  <a:pt x="1597" y="4986"/>
                  <a:pt x="1776" y="4808"/>
                  <a:pt x="1997" y="4808"/>
                </a:cubicBezTo>
                <a:lnTo>
                  <a:pt x="6412" y="4808"/>
                </a:lnTo>
                <a:cubicBezTo>
                  <a:pt x="6633" y="4808"/>
                  <a:pt x="6811" y="4986"/>
                  <a:pt x="6811" y="5208"/>
                </a:cubicBezTo>
                <a:cubicBezTo>
                  <a:pt x="6811" y="5429"/>
                  <a:pt x="6633" y="5608"/>
                  <a:pt x="6412" y="5608"/>
                </a:cubicBezTo>
                <a:close/>
                <a:moveTo>
                  <a:pt x="7586" y="7992"/>
                </a:moveTo>
                <a:lnTo>
                  <a:pt x="1995" y="7992"/>
                </a:lnTo>
                <a:cubicBezTo>
                  <a:pt x="1774" y="7992"/>
                  <a:pt x="1595" y="7814"/>
                  <a:pt x="1595" y="7592"/>
                </a:cubicBezTo>
                <a:cubicBezTo>
                  <a:pt x="1595" y="7371"/>
                  <a:pt x="1774" y="7192"/>
                  <a:pt x="1995" y="7192"/>
                </a:cubicBezTo>
                <a:lnTo>
                  <a:pt x="7586" y="7192"/>
                </a:lnTo>
                <a:cubicBezTo>
                  <a:pt x="7807" y="7192"/>
                  <a:pt x="7985" y="7371"/>
                  <a:pt x="7985" y="7592"/>
                </a:cubicBezTo>
                <a:cubicBezTo>
                  <a:pt x="7985" y="7814"/>
                  <a:pt x="7807" y="7992"/>
                  <a:pt x="7586" y="7992"/>
                </a:cubicBezTo>
                <a:close/>
                <a:moveTo>
                  <a:pt x="1597" y="2615"/>
                </a:moveTo>
                <a:cubicBezTo>
                  <a:pt x="1597" y="2946"/>
                  <a:pt x="1866" y="3214"/>
                  <a:pt x="2197" y="3214"/>
                </a:cubicBezTo>
                <a:cubicBezTo>
                  <a:pt x="2528" y="3214"/>
                  <a:pt x="2797" y="2946"/>
                  <a:pt x="2797" y="2615"/>
                </a:cubicBezTo>
                <a:cubicBezTo>
                  <a:pt x="2797" y="2283"/>
                  <a:pt x="2528" y="2015"/>
                  <a:pt x="2197" y="2015"/>
                </a:cubicBezTo>
                <a:cubicBezTo>
                  <a:pt x="1866" y="2015"/>
                  <a:pt x="1597" y="2283"/>
                  <a:pt x="1597" y="2615"/>
                </a:cubicBezTo>
                <a:close/>
                <a:moveTo>
                  <a:pt x="4188" y="2615"/>
                </a:moveTo>
                <a:cubicBezTo>
                  <a:pt x="4188" y="2946"/>
                  <a:pt x="4457" y="3214"/>
                  <a:pt x="4788" y="3214"/>
                </a:cubicBezTo>
                <a:cubicBezTo>
                  <a:pt x="5119" y="3214"/>
                  <a:pt x="5388" y="2946"/>
                  <a:pt x="5388" y="2615"/>
                </a:cubicBezTo>
                <a:cubicBezTo>
                  <a:pt x="5388" y="2283"/>
                  <a:pt x="5119" y="2015"/>
                  <a:pt x="4788" y="2015"/>
                </a:cubicBezTo>
                <a:cubicBezTo>
                  <a:pt x="4457" y="2015"/>
                  <a:pt x="4188" y="2283"/>
                  <a:pt x="4188" y="2615"/>
                </a:cubicBezTo>
                <a:close/>
                <a:moveTo>
                  <a:pt x="6790" y="2615"/>
                </a:moveTo>
                <a:cubicBezTo>
                  <a:pt x="6790" y="2946"/>
                  <a:pt x="7059" y="3214"/>
                  <a:pt x="7390" y="3214"/>
                </a:cubicBezTo>
                <a:cubicBezTo>
                  <a:pt x="7721" y="3214"/>
                  <a:pt x="7990" y="2946"/>
                  <a:pt x="7990" y="2615"/>
                </a:cubicBezTo>
                <a:cubicBezTo>
                  <a:pt x="7990" y="2283"/>
                  <a:pt x="7721" y="2015"/>
                  <a:pt x="7390" y="2015"/>
                </a:cubicBezTo>
                <a:cubicBezTo>
                  <a:pt x="7059" y="2015"/>
                  <a:pt x="6790" y="2283"/>
                  <a:pt x="6790" y="2615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535" name="iconfont-11246-5318205">
            <a:extLst>
              <a:ext uri="{FF2B5EF4-FFF2-40B4-BE49-F238E27FC236}">
                <a16:creationId xmlns:a16="http://schemas.microsoft.com/office/drawing/2014/main" id="{71D85028-DC7B-900A-EA59-560346075D61}"/>
              </a:ext>
            </a:extLst>
          </p:cNvPr>
          <p:cNvSpPr>
            <a:spLocks noChangeAspect="1"/>
          </p:cNvSpPr>
          <p:nvPr/>
        </p:nvSpPr>
        <p:spPr>
          <a:xfrm>
            <a:off x="5143371" y="1865246"/>
            <a:ext cx="322729" cy="322729"/>
          </a:xfrm>
          <a:custGeom>
            <a:avLst/>
            <a:gdLst>
              <a:gd name="connsiteX0" fmla="*/ 102555 w 609586"/>
              <a:gd name="connsiteY0" fmla="*/ 465160 h 609586"/>
              <a:gd name="connsiteX1" fmla="*/ 506982 w 609586"/>
              <a:gd name="connsiteY1" fmla="*/ 465160 h 609586"/>
              <a:gd name="connsiteX2" fmla="*/ 521459 w 609586"/>
              <a:gd name="connsiteY2" fmla="*/ 479589 h 609586"/>
              <a:gd name="connsiteX3" fmla="*/ 506982 w 609586"/>
              <a:gd name="connsiteY3" fmla="*/ 494018 h 609586"/>
              <a:gd name="connsiteX4" fmla="*/ 102555 w 609586"/>
              <a:gd name="connsiteY4" fmla="*/ 494018 h 609586"/>
              <a:gd name="connsiteX5" fmla="*/ 88077 w 609586"/>
              <a:gd name="connsiteY5" fmla="*/ 479589 h 609586"/>
              <a:gd name="connsiteX6" fmla="*/ 102555 w 609586"/>
              <a:gd name="connsiteY6" fmla="*/ 465160 h 609586"/>
              <a:gd name="connsiteX7" fmla="*/ 274432 w 609586"/>
              <a:gd name="connsiteY7" fmla="*/ 356823 h 609586"/>
              <a:gd name="connsiteX8" fmla="*/ 499790 w 609586"/>
              <a:gd name="connsiteY8" fmla="*/ 356823 h 609586"/>
              <a:gd name="connsiteX9" fmla="*/ 514220 w 609586"/>
              <a:gd name="connsiteY9" fmla="*/ 371252 h 609586"/>
              <a:gd name="connsiteX10" fmla="*/ 499790 w 609586"/>
              <a:gd name="connsiteY10" fmla="*/ 385729 h 609586"/>
              <a:gd name="connsiteX11" fmla="*/ 274432 w 609586"/>
              <a:gd name="connsiteY11" fmla="*/ 385729 h 609586"/>
              <a:gd name="connsiteX12" fmla="*/ 260001 w 609586"/>
              <a:gd name="connsiteY12" fmla="*/ 371252 h 609586"/>
              <a:gd name="connsiteX13" fmla="*/ 274432 w 609586"/>
              <a:gd name="connsiteY13" fmla="*/ 356823 h 609586"/>
              <a:gd name="connsiteX14" fmla="*/ 115556 w 609586"/>
              <a:gd name="connsiteY14" fmla="*/ 286058 h 609586"/>
              <a:gd name="connsiteX15" fmla="*/ 115556 w 609586"/>
              <a:gd name="connsiteY15" fmla="*/ 356823 h 609586"/>
              <a:gd name="connsiteX16" fmla="*/ 186326 w 609586"/>
              <a:gd name="connsiteY16" fmla="*/ 356823 h 609586"/>
              <a:gd name="connsiteX17" fmla="*/ 186326 w 609586"/>
              <a:gd name="connsiteY17" fmla="*/ 286058 h 609586"/>
              <a:gd name="connsiteX18" fmla="*/ 274432 w 609586"/>
              <a:gd name="connsiteY18" fmla="*/ 262915 h 609586"/>
              <a:gd name="connsiteX19" fmla="*/ 378443 w 609586"/>
              <a:gd name="connsiteY19" fmla="*/ 262915 h 609586"/>
              <a:gd name="connsiteX20" fmla="*/ 392873 w 609586"/>
              <a:gd name="connsiteY20" fmla="*/ 277391 h 609586"/>
              <a:gd name="connsiteX21" fmla="*/ 378443 w 609586"/>
              <a:gd name="connsiteY21" fmla="*/ 291820 h 609586"/>
              <a:gd name="connsiteX22" fmla="*/ 274432 w 609586"/>
              <a:gd name="connsiteY22" fmla="*/ 291820 h 609586"/>
              <a:gd name="connsiteX23" fmla="*/ 260001 w 609586"/>
              <a:gd name="connsiteY23" fmla="*/ 277391 h 609586"/>
              <a:gd name="connsiteX24" fmla="*/ 274432 w 609586"/>
              <a:gd name="connsiteY24" fmla="*/ 262915 h 609586"/>
              <a:gd name="connsiteX25" fmla="*/ 86648 w 609586"/>
              <a:gd name="connsiteY25" fmla="*/ 257153 h 609586"/>
              <a:gd name="connsiteX26" fmla="*/ 215187 w 609586"/>
              <a:gd name="connsiteY26" fmla="*/ 257153 h 609586"/>
              <a:gd name="connsiteX27" fmla="*/ 215187 w 609586"/>
              <a:gd name="connsiteY27" fmla="*/ 385729 h 609586"/>
              <a:gd name="connsiteX28" fmla="*/ 86648 w 609586"/>
              <a:gd name="connsiteY28" fmla="*/ 385729 h 609586"/>
              <a:gd name="connsiteX29" fmla="*/ 72218 w 609586"/>
              <a:gd name="connsiteY29" fmla="*/ 200151 h 609586"/>
              <a:gd name="connsiteX30" fmla="*/ 532508 w 609586"/>
              <a:gd name="connsiteY30" fmla="*/ 200151 h 609586"/>
              <a:gd name="connsiteX31" fmla="*/ 532508 w 609586"/>
              <a:gd name="connsiteY31" fmla="*/ 207246 h 609586"/>
              <a:gd name="connsiteX32" fmla="*/ 72218 w 609586"/>
              <a:gd name="connsiteY32" fmla="*/ 207246 h 609586"/>
              <a:gd name="connsiteX33" fmla="*/ 281528 w 609586"/>
              <a:gd name="connsiteY33" fmla="*/ 86575 h 609586"/>
              <a:gd name="connsiteX34" fmla="*/ 310531 w 609586"/>
              <a:gd name="connsiteY34" fmla="*/ 86575 h 609586"/>
              <a:gd name="connsiteX35" fmla="*/ 328914 w 609586"/>
              <a:gd name="connsiteY35" fmla="*/ 155387 h 609586"/>
              <a:gd name="connsiteX36" fmla="*/ 351535 w 609586"/>
              <a:gd name="connsiteY36" fmla="*/ 86575 h 609586"/>
              <a:gd name="connsiteX37" fmla="*/ 373538 w 609586"/>
              <a:gd name="connsiteY37" fmla="*/ 86575 h 609586"/>
              <a:gd name="connsiteX38" fmla="*/ 396112 w 609586"/>
              <a:gd name="connsiteY38" fmla="*/ 155387 h 609586"/>
              <a:gd name="connsiteX39" fmla="*/ 414543 w 609586"/>
              <a:gd name="connsiteY39" fmla="*/ 86575 h 609586"/>
              <a:gd name="connsiteX40" fmla="*/ 443451 w 609586"/>
              <a:gd name="connsiteY40" fmla="*/ 86575 h 609586"/>
              <a:gd name="connsiteX41" fmla="*/ 411685 w 609586"/>
              <a:gd name="connsiteY41" fmla="*/ 193103 h 609586"/>
              <a:gd name="connsiteX42" fmla="*/ 383444 w 609586"/>
              <a:gd name="connsiteY42" fmla="*/ 193103 h 609586"/>
              <a:gd name="connsiteX43" fmla="*/ 362537 w 609586"/>
              <a:gd name="connsiteY43" fmla="*/ 131338 h 609586"/>
              <a:gd name="connsiteX44" fmla="*/ 341630 w 609586"/>
              <a:gd name="connsiteY44" fmla="*/ 193103 h 609586"/>
              <a:gd name="connsiteX45" fmla="*/ 313341 w 609586"/>
              <a:gd name="connsiteY45" fmla="*/ 193103 h 609586"/>
              <a:gd name="connsiteX46" fmla="*/ 212044 w 609586"/>
              <a:gd name="connsiteY46" fmla="*/ 86575 h 609586"/>
              <a:gd name="connsiteX47" fmla="*/ 272717 w 609586"/>
              <a:gd name="connsiteY47" fmla="*/ 86575 h 609586"/>
              <a:gd name="connsiteX48" fmla="*/ 272765 w 609586"/>
              <a:gd name="connsiteY48" fmla="*/ 110004 h 609586"/>
              <a:gd name="connsiteX49" fmla="*/ 239761 w 609586"/>
              <a:gd name="connsiteY49" fmla="*/ 110004 h 609586"/>
              <a:gd name="connsiteX50" fmla="*/ 239761 w 609586"/>
              <a:gd name="connsiteY50" fmla="*/ 127815 h 609586"/>
              <a:gd name="connsiteX51" fmla="*/ 270860 w 609586"/>
              <a:gd name="connsiteY51" fmla="*/ 127815 h 609586"/>
              <a:gd name="connsiteX52" fmla="*/ 270860 w 609586"/>
              <a:gd name="connsiteY52" fmla="*/ 151292 h 609586"/>
              <a:gd name="connsiteX53" fmla="*/ 239761 w 609586"/>
              <a:gd name="connsiteY53" fmla="*/ 151292 h 609586"/>
              <a:gd name="connsiteX54" fmla="*/ 239761 w 609586"/>
              <a:gd name="connsiteY54" fmla="*/ 169673 h 609586"/>
              <a:gd name="connsiteX55" fmla="*/ 272717 w 609586"/>
              <a:gd name="connsiteY55" fmla="*/ 169673 h 609586"/>
              <a:gd name="connsiteX56" fmla="*/ 272717 w 609586"/>
              <a:gd name="connsiteY56" fmla="*/ 193103 h 609586"/>
              <a:gd name="connsiteX57" fmla="*/ 212044 w 609586"/>
              <a:gd name="connsiteY57" fmla="*/ 193103 h 609586"/>
              <a:gd name="connsiteX58" fmla="*/ 83410 w 609586"/>
              <a:gd name="connsiteY58" fmla="*/ 86575 h 609586"/>
              <a:gd name="connsiteX59" fmla="*/ 111080 w 609586"/>
              <a:gd name="connsiteY59" fmla="*/ 86575 h 609586"/>
              <a:gd name="connsiteX60" fmla="*/ 162228 w 609586"/>
              <a:gd name="connsiteY60" fmla="*/ 151720 h 609586"/>
              <a:gd name="connsiteX61" fmla="*/ 162228 w 609586"/>
              <a:gd name="connsiteY61" fmla="*/ 86575 h 609586"/>
              <a:gd name="connsiteX62" fmla="*/ 189803 w 609586"/>
              <a:gd name="connsiteY62" fmla="*/ 86575 h 609586"/>
              <a:gd name="connsiteX63" fmla="*/ 189803 w 609586"/>
              <a:gd name="connsiteY63" fmla="*/ 193103 h 609586"/>
              <a:gd name="connsiteX64" fmla="*/ 162228 w 609586"/>
              <a:gd name="connsiteY64" fmla="*/ 193103 h 609586"/>
              <a:gd name="connsiteX65" fmla="*/ 111080 w 609586"/>
              <a:gd name="connsiteY65" fmla="*/ 127957 h 609586"/>
              <a:gd name="connsiteX66" fmla="*/ 111080 w 609586"/>
              <a:gd name="connsiteY66" fmla="*/ 193103 h 609586"/>
              <a:gd name="connsiteX67" fmla="*/ 83410 w 609586"/>
              <a:gd name="connsiteY67" fmla="*/ 193103 h 609586"/>
              <a:gd name="connsiteX68" fmla="*/ 488741 w 609586"/>
              <a:gd name="connsiteY68" fmla="*/ 83575 h 609586"/>
              <a:gd name="connsiteX69" fmla="*/ 505315 w 609586"/>
              <a:gd name="connsiteY69" fmla="*/ 85765 h 609586"/>
              <a:gd name="connsiteX70" fmla="*/ 521840 w 609586"/>
              <a:gd name="connsiteY70" fmla="*/ 92194 h 609586"/>
              <a:gd name="connsiteX71" fmla="*/ 510887 w 609586"/>
              <a:gd name="connsiteY71" fmla="*/ 113814 h 609586"/>
              <a:gd name="connsiteX72" fmla="*/ 501838 w 609586"/>
              <a:gd name="connsiteY72" fmla="*/ 108385 h 609586"/>
              <a:gd name="connsiteX73" fmla="*/ 493075 w 609586"/>
              <a:gd name="connsiteY73" fmla="*/ 106623 h 609586"/>
              <a:gd name="connsiteX74" fmla="*/ 484312 w 609586"/>
              <a:gd name="connsiteY74" fmla="*/ 109147 h 609586"/>
              <a:gd name="connsiteX75" fmla="*/ 480931 w 609586"/>
              <a:gd name="connsiteY75" fmla="*/ 115814 h 609586"/>
              <a:gd name="connsiteX76" fmla="*/ 482598 w 609586"/>
              <a:gd name="connsiteY76" fmla="*/ 120481 h 609586"/>
              <a:gd name="connsiteX77" fmla="*/ 487075 w 609586"/>
              <a:gd name="connsiteY77" fmla="*/ 123624 h 609586"/>
              <a:gd name="connsiteX78" fmla="*/ 493266 w 609586"/>
              <a:gd name="connsiteY78" fmla="*/ 125957 h 609586"/>
              <a:gd name="connsiteX79" fmla="*/ 500124 w 609586"/>
              <a:gd name="connsiteY79" fmla="*/ 128100 h 609586"/>
              <a:gd name="connsiteX80" fmla="*/ 519983 w 609586"/>
              <a:gd name="connsiteY80" fmla="*/ 140148 h 609586"/>
              <a:gd name="connsiteX81" fmla="*/ 526269 w 609586"/>
              <a:gd name="connsiteY81" fmla="*/ 159911 h 609586"/>
              <a:gd name="connsiteX82" fmla="*/ 523507 w 609586"/>
              <a:gd name="connsiteY82" fmla="*/ 174721 h 609586"/>
              <a:gd name="connsiteX83" fmla="*/ 515459 w 609586"/>
              <a:gd name="connsiteY83" fmla="*/ 186102 h 609586"/>
              <a:gd name="connsiteX84" fmla="*/ 502457 w 609586"/>
              <a:gd name="connsiteY84" fmla="*/ 193436 h 609586"/>
              <a:gd name="connsiteX85" fmla="*/ 485027 w 609586"/>
              <a:gd name="connsiteY85" fmla="*/ 196055 h 609586"/>
              <a:gd name="connsiteX86" fmla="*/ 447546 w 609586"/>
              <a:gd name="connsiteY86" fmla="*/ 184055 h 609586"/>
              <a:gd name="connsiteX87" fmla="*/ 459452 w 609586"/>
              <a:gd name="connsiteY87" fmla="*/ 161721 h 609586"/>
              <a:gd name="connsiteX88" fmla="*/ 471739 w 609586"/>
              <a:gd name="connsiteY88" fmla="*/ 169911 h 609586"/>
              <a:gd name="connsiteX89" fmla="*/ 483741 w 609586"/>
              <a:gd name="connsiteY89" fmla="*/ 172578 h 609586"/>
              <a:gd name="connsiteX90" fmla="*/ 493837 w 609586"/>
              <a:gd name="connsiteY90" fmla="*/ 169483 h 609586"/>
              <a:gd name="connsiteX91" fmla="*/ 496314 w 609586"/>
              <a:gd name="connsiteY91" fmla="*/ 158244 h 609586"/>
              <a:gd name="connsiteX92" fmla="*/ 493456 w 609586"/>
              <a:gd name="connsiteY92" fmla="*/ 155006 h 609586"/>
              <a:gd name="connsiteX93" fmla="*/ 488265 w 609586"/>
              <a:gd name="connsiteY93" fmla="*/ 152244 h 609586"/>
              <a:gd name="connsiteX94" fmla="*/ 480598 w 609586"/>
              <a:gd name="connsiteY94" fmla="*/ 149339 h 609586"/>
              <a:gd name="connsiteX95" fmla="*/ 470073 w 609586"/>
              <a:gd name="connsiteY95" fmla="*/ 145625 h 609586"/>
              <a:gd name="connsiteX96" fmla="*/ 460881 w 609586"/>
              <a:gd name="connsiteY96" fmla="*/ 140148 h 609586"/>
              <a:gd name="connsiteX97" fmla="*/ 454357 w 609586"/>
              <a:gd name="connsiteY97" fmla="*/ 131624 h 609586"/>
              <a:gd name="connsiteX98" fmla="*/ 451880 w 609586"/>
              <a:gd name="connsiteY98" fmla="*/ 118624 h 609586"/>
              <a:gd name="connsiteX99" fmla="*/ 454499 w 609586"/>
              <a:gd name="connsiteY99" fmla="*/ 104290 h 609586"/>
              <a:gd name="connsiteX100" fmla="*/ 461881 w 609586"/>
              <a:gd name="connsiteY100" fmla="*/ 93242 h 609586"/>
              <a:gd name="connsiteX101" fmla="*/ 473406 w 609586"/>
              <a:gd name="connsiteY101" fmla="*/ 86099 h 609586"/>
              <a:gd name="connsiteX102" fmla="*/ 488741 w 609586"/>
              <a:gd name="connsiteY102" fmla="*/ 83575 h 609586"/>
              <a:gd name="connsiteX103" fmla="*/ 43338 w 609586"/>
              <a:gd name="connsiteY103" fmla="*/ 43338 h 609586"/>
              <a:gd name="connsiteX104" fmla="*/ 43338 w 609586"/>
              <a:gd name="connsiteY104" fmla="*/ 566248 h 609586"/>
              <a:gd name="connsiteX105" fmla="*/ 566248 w 609586"/>
              <a:gd name="connsiteY105" fmla="*/ 566248 h 609586"/>
              <a:gd name="connsiteX106" fmla="*/ 566248 w 609586"/>
              <a:gd name="connsiteY106" fmla="*/ 43338 h 609586"/>
              <a:gd name="connsiteX107" fmla="*/ 21669 w 609586"/>
              <a:gd name="connsiteY107" fmla="*/ 0 h 609586"/>
              <a:gd name="connsiteX108" fmla="*/ 587917 w 609586"/>
              <a:gd name="connsiteY108" fmla="*/ 0 h 609586"/>
              <a:gd name="connsiteX109" fmla="*/ 609586 w 609586"/>
              <a:gd name="connsiteY109" fmla="*/ 21669 h 609586"/>
              <a:gd name="connsiteX110" fmla="*/ 609586 w 609586"/>
              <a:gd name="connsiteY110" fmla="*/ 587917 h 609586"/>
              <a:gd name="connsiteX111" fmla="*/ 587917 w 609586"/>
              <a:gd name="connsiteY111" fmla="*/ 609586 h 609586"/>
              <a:gd name="connsiteX112" fmla="*/ 21669 w 609586"/>
              <a:gd name="connsiteY112" fmla="*/ 609586 h 609586"/>
              <a:gd name="connsiteX113" fmla="*/ 0 w 609586"/>
              <a:gd name="connsiteY113" fmla="*/ 587917 h 609586"/>
              <a:gd name="connsiteX114" fmla="*/ 0 w 609586"/>
              <a:gd name="connsiteY114" fmla="*/ 21669 h 609586"/>
              <a:gd name="connsiteX115" fmla="*/ 21669 w 609586"/>
              <a:gd name="connsiteY115" fmla="*/ 0 h 60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609586" h="609586">
                <a:moveTo>
                  <a:pt x="102555" y="465160"/>
                </a:moveTo>
                <a:lnTo>
                  <a:pt x="506982" y="465160"/>
                </a:lnTo>
                <a:cubicBezTo>
                  <a:pt x="514982" y="465160"/>
                  <a:pt x="521459" y="471636"/>
                  <a:pt x="521459" y="479589"/>
                </a:cubicBezTo>
                <a:cubicBezTo>
                  <a:pt x="521459" y="487589"/>
                  <a:pt x="514982" y="494018"/>
                  <a:pt x="506982" y="494018"/>
                </a:cubicBezTo>
                <a:lnTo>
                  <a:pt x="102555" y="494018"/>
                </a:lnTo>
                <a:cubicBezTo>
                  <a:pt x="94554" y="494018"/>
                  <a:pt x="88077" y="487589"/>
                  <a:pt x="88077" y="479589"/>
                </a:cubicBezTo>
                <a:cubicBezTo>
                  <a:pt x="88077" y="471636"/>
                  <a:pt x="94554" y="465160"/>
                  <a:pt x="102555" y="465160"/>
                </a:cubicBezTo>
                <a:close/>
                <a:moveTo>
                  <a:pt x="274432" y="356823"/>
                </a:moveTo>
                <a:lnTo>
                  <a:pt x="499790" y="356823"/>
                </a:lnTo>
                <a:cubicBezTo>
                  <a:pt x="507744" y="356823"/>
                  <a:pt x="514220" y="363299"/>
                  <a:pt x="514220" y="371252"/>
                </a:cubicBezTo>
                <a:cubicBezTo>
                  <a:pt x="514220" y="379252"/>
                  <a:pt x="507744" y="385729"/>
                  <a:pt x="499790" y="385729"/>
                </a:cubicBezTo>
                <a:lnTo>
                  <a:pt x="274432" y="385729"/>
                </a:lnTo>
                <a:cubicBezTo>
                  <a:pt x="266478" y="385729"/>
                  <a:pt x="260001" y="379252"/>
                  <a:pt x="260001" y="371252"/>
                </a:cubicBezTo>
                <a:cubicBezTo>
                  <a:pt x="260001" y="363299"/>
                  <a:pt x="266478" y="356823"/>
                  <a:pt x="274432" y="356823"/>
                </a:cubicBezTo>
                <a:close/>
                <a:moveTo>
                  <a:pt x="115556" y="286058"/>
                </a:moveTo>
                <a:lnTo>
                  <a:pt x="115556" y="356823"/>
                </a:lnTo>
                <a:lnTo>
                  <a:pt x="186326" y="356823"/>
                </a:lnTo>
                <a:lnTo>
                  <a:pt x="186326" y="286058"/>
                </a:lnTo>
                <a:close/>
                <a:moveTo>
                  <a:pt x="274432" y="262915"/>
                </a:moveTo>
                <a:lnTo>
                  <a:pt x="378443" y="262915"/>
                </a:lnTo>
                <a:cubicBezTo>
                  <a:pt x="386397" y="262915"/>
                  <a:pt x="392873" y="269391"/>
                  <a:pt x="392873" y="277391"/>
                </a:cubicBezTo>
                <a:cubicBezTo>
                  <a:pt x="392873" y="285344"/>
                  <a:pt x="386397" y="291820"/>
                  <a:pt x="378443" y="291820"/>
                </a:cubicBezTo>
                <a:lnTo>
                  <a:pt x="274432" y="291820"/>
                </a:lnTo>
                <a:cubicBezTo>
                  <a:pt x="266478" y="291820"/>
                  <a:pt x="260001" y="285344"/>
                  <a:pt x="260001" y="277391"/>
                </a:cubicBezTo>
                <a:cubicBezTo>
                  <a:pt x="260001" y="269391"/>
                  <a:pt x="266478" y="262915"/>
                  <a:pt x="274432" y="262915"/>
                </a:cubicBezTo>
                <a:close/>
                <a:moveTo>
                  <a:pt x="86648" y="257153"/>
                </a:moveTo>
                <a:lnTo>
                  <a:pt x="215187" y="257153"/>
                </a:lnTo>
                <a:lnTo>
                  <a:pt x="215187" y="385729"/>
                </a:lnTo>
                <a:lnTo>
                  <a:pt x="86648" y="385729"/>
                </a:lnTo>
                <a:close/>
                <a:moveTo>
                  <a:pt x="72218" y="200151"/>
                </a:moveTo>
                <a:lnTo>
                  <a:pt x="532508" y="200151"/>
                </a:lnTo>
                <a:lnTo>
                  <a:pt x="532508" y="207246"/>
                </a:lnTo>
                <a:lnTo>
                  <a:pt x="72218" y="207246"/>
                </a:lnTo>
                <a:close/>
                <a:moveTo>
                  <a:pt x="281528" y="86575"/>
                </a:moveTo>
                <a:lnTo>
                  <a:pt x="310531" y="86575"/>
                </a:lnTo>
                <a:lnTo>
                  <a:pt x="328914" y="155387"/>
                </a:lnTo>
                <a:lnTo>
                  <a:pt x="351535" y="86575"/>
                </a:lnTo>
                <a:lnTo>
                  <a:pt x="373538" y="86575"/>
                </a:lnTo>
                <a:lnTo>
                  <a:pt x="396112" y="155387"/>
                </a:lnTo>
                <a:lnTo>
                  <a:pt x="414543" y="86575"/>
                </a:lnTo>
                <a:lnTo>
                  <a:pt x="443451" y="86575"/>
                </a:lnTo>
                <a:lnTo>
                  <a:pt x="411685" y="193103"/>
                </a:lnTo>
                <a:lnTo>
                  <a:pt x="383444" y="193103"/>
                </a:lnTo>
                <a:lnTo>
                  <a:pt x="362537" y="131338"/>
                </a:lnTo>
                <a:lnTo>
                  <a:pt x="341630" y="193103"/>
                </a:lnTo>
                <a:lnTo>
                  <a:pt x="313341" y="193103"/>
                </a:lnTo>
                <a:close/>
                <a:moveTo>
                  <a:pt x="212044" y="86575"/>
                </a:moveTo>
                <a:lnTo>
                  <a:pt x="272717" y="86575"/>
                </a:lnTo>
                <a:lnTo>
                  <a:pt x="272765" y="110004"/>
                </a:lnTo>
                <a:lnTo>
                  <a:pt x="239761" y="110004"/>
                </a:lnTo>
                <a:lnTo>
                  <a:pt x="239761" y="127815"/>
                </a:lnTo>
                <a:lnTo>
                  <a:pt x="270860" y="127815"/>
                </a:lnTo>
                <a:lnTo>
                  <a:pt x="270860" y="151292"/>
                </a:lnTo>
                <a:lnTo>
                  <a:pt x="239761" y="151292"/>
                </a:lnTo>
                <a:lnTo>
                  <a:pt x="239761" y="169673"/>
                </a:lnTo>
                <a:lnTo>
                  <a:pt x="272717" y="169673"/>
                </a:lnTo>
                <a:lnTo>
                  <a:pt x="272717" y="193103"/>
                </a:lnTo>
                <a:lnTo>
                  <a:pt x="212044" y="193103"/>
                </a:lnTo>
                <a:close/>
                <a:moveTo>
                  <a:pt x="83410" y="86575"/>
                </a:moveTo>
                <a:lnTo>
                  <a:pt x="111080" y="86575"/>
                </a:lnTo>
                <a:lnTo>
                  <a:pt x="162228" y="151720"/>
                </a:lnTo>
                <a:lnTo>
                  <a:pt x="162228" y="86575"/>
                </a:lnTo>
                <a:lnTo>
                  <a:pt x="189803" y="86575"/>
                </a:lnTo>
                <a:lnTo>
                  <a:pt x="189803" y="193103"/>
                </a:lnTo>
                <a:lnTo>
                  <a:pt x="162228" y="193103"/>
                </a:lnTo>
                <a:lnTo>
                  <a:pt x="111080" y="127957"/>
                </a:lnTo>
                <a:lnTo>
                  <a:pt x="111080" y="193103"/>
                </a:lnTo>
                <a:lnTo>
                  <a:pt x="83410" y="193103"/>
                </a:lnTo>
                <a:close/>
                <a:moveTo>
                  <a:pt x="488741" y="83575"/>
                </a:moveTo>
                <a:cubicBezTo>
                  <a:pt x="494361" y="83622"/>
                  <a:pt x="499886" y="84337"/>
                  <a:pt x="505315" y="85765"/>
                </a:cubicBezTo>
                <a:cubicBezTo>
                  <a:pt x="511030" y="87242"/>
                  <a:pt x="516602" y="89385"/>
                  <a:pt x="521840" y="92194"/>
                </a:cubicBezTo>
                <a:lnTo>
                  <a:pt x="510887" y="113814"/>
                </a:lnTo>
                <a:cubicBezTo>
                  <a:pt x="508172" y="111576"/>
                  <a:pt x="505124" y="109719"/>
                  <a:pt x="501838" y="108385"/>
                </a:cubicBezTo>
                <a:cubicBezTo>
                  <a:pt x="499076" y="107242"/>
                  <a:pt x="496076" y="106671"/>
                  <a:pt x="493075" y="106623"/>
                </a:cubicBezTo>
                <a:cubicBezTo>
                  <a:pt x="489980" y="106480"/>
                  <a:pt x="486884" y="107385"/>
                  <a:pt x="484312" y="109147"/>
                </a:cubicBezTo>
                <a:cubicBezTo>
                  <a:pt x="482169" y="110671"/>
                  <a:pt x="480883" y="113147"/>
                  <a:pt x="480931" y="115814"/>
                </a:cubicBezTo>
                <a:cubicBezTo>
                  <a:pt x="480883" y="117528"/>
                  <a:pt x="481455" y="119195"/>
                  <a:pt x="482598" y="120481"/>
                </a:cubicBezTo>
                <a:cubicBezTo>
                  <a:pt x="483884" y="121814"/>
                  <a:pt x="485408" y="122862"/>
                  <a:pt x="487075" y="123624"/>
                </a:cubicBezTo>
                <a:cubicBezTo>
                  <a:pt x="489075" y="124624"/>
                  <a:pt x="491123" y="125386"/>
                  <a:pt x="493266" y="125957"/>
                </a:cubicBezTo>
                <a:cubicBezTo>
                  <a:pt x="495599" y="126624"/>
                  <a:pt x="497885" y="127338"/>
                  <a:pt x="500124" y="128100"/>
                </a:cubicBezTo>
                <a:cubicBezTo>
                  <a:pt x="509172" y="131100"/>
                  <a:pt x="515792" y="135148"/>
                  <a:pt x="519983" y="140148"/>
                </a:cubicBezTo>
                <a:cubicBezTo>
                  <a:pt x="524222" y="145196"/>
                  <a:pt x="526317" y="151768"/>
                  <a:pt x="526269" y="159911"/>
                </a:cubicBezTo>
                <a:cubicBezTo>
                  <a:pt x="526365" y="164959"/>
                  <a:pt x="525412" y="170007"/>
                  <a:pt x="523507" y="174721"/>
                </a:cubicBezTo>
                <a:cubicBezTo>
                  <a:pt x="521745" y="179102"/>
                  <a:pt x="518983" y="182959"/>
                  <a:pt x="515459" y="186102"/>
                </a:cubicBezTo>
                <a:cubicBezTo>
                  <a:pt x="511696" y="189388"/>
                  <a:pt x="507267" y="191912"/>
                  <a:pt x="502457" y="193436"/>
                </a:cubicBezTo>
                <a:cubicBezTo>
                  <a:pt x="496838" y="195293"/>
                  <a:pt x="490932" y="196150"/>
                  <a:pt x="485027" y="196055"/>
                </a:cubicBezTo>
                <a:cubicBezTo>
                  <a:pt x="471597" y="196103"/>
                  <a:pt x="458500" y="191864"/>
                  <a:pt x="447546" y="184055"/>
                </a:cubicBezTo>
                <a:lnTo>
                  <a:pt x="459452" y="161721"/>
                </a:lnTo>
                <a:cubicBezTo>
                  <a:pt x="463072" y="165054"/>
                  <a:pt x="467215" y="167816"/>
                  <a:pt x="471739" y="169911"/>
                </a:cubicBezTo>
                <a:cubicBezTo>
                  <a:pt x="475502" y="171626"/>
                  <a:pt x="479598" y="172578"/>
                  <a:pt x="483741" y="172578"/>
                </a:cubicBezTo>
                <a:cubicBezTo>
                  <a:pt x="488265" y="172578"/>
                  <a:pt x="491646" y="171578"/>
                  <a:pt x="493837" y="169483"/>
                </a:cubicBezTo>
                <a:cubicBezTo>
                  <a:pt x="497076" y="166721"/>
                  <a:pt x="498076" y="162149"/>
                  <a:pt x="496314" y="158244"/>
                </a:cubicBezTo>
                <a:cubicBezTo>
                  <a:pt x="495647" y="156958"/>
                  <a:pt x="494647" y="155816"/>
                  <a:pt x="493456" y="155006"/>
                </a:cubicBezTo>
                <a:cubicBezTo>
                  <a:pt x="491837" y="153863"/>
                  <a:pt x="490123" y="152958"/>
                  <a:pt x="488265" y="152244"/>
                </a:cubicBezTo>
                <a:cubicBezTo>
                  <a:pt x="486170" y="151387"/>
                  <a:pt x="483598" y="150434"/>
                  <a:pt x="480598" y="149339"/>
                </a:cubicBezTo>
                <a:cubicBezTo>
                  <a:pt x="476978" y="148244"/>
                  <a:pt x="473502" y="147006"/>
                  <a:pt x="470073" y="145625"/>
                </a:cubicBezTo>
                <a:cubicBezTo>
                  <a:pt x="466691" y="144291"/>
                  <a:pt x="463596" y="142482"/>
                  <a:pt x="460881" y="140148"/>
                </a:cubicBezTo>
                <a:cubicBezTo>
                  <a:pt x="458119" y="137815"/>
                  <a:pt x="455881" y="134910"/>
                  <a:pt x="454357" y="131624"/>
                </a:cubicBezTo>
                <a:cubicBezTo>
                  <a:pt x="452594" y="127529"/>
                  <a:pt x="451737" y="123100"/>
                  <a:pt x="451880" y="118624"/>
                </a:cubicBezTo>
                <a:cubicBezTo>
                  <a:pt x="451832" y="113719"/>
                  <a:pt x="452690" y="108861"/>
                  <a:pt x="454499" y="104290"/>
                </a:cubicBezTo>
                <a:cubicBezTo>
                  <a:pt x="456166" y="100147"/>
                  <a:pt x="458643" y="96385"/>
                  <a:pt x="461881" y="93242"/>
                </a:cubicBezTo>
                <a:cubicBezTo>
                  <a:pt x="465167" y="90099"/>
                  <a:pt x="469120" y="87670"/>
                  <a:pt x="473406" y="86099"/>
                </a:cubicBezTo>
                <a:cubicBezTo>
                  <a:pt x="478359" y="84384"/>
                  <a:pt x="483550" y="83527"/>
                  <a:pt x="488741" y="83575"/>
                </a:cubicBezTo>
                <a:close/>
                <a:moveTo>
                  <a:pt x="43338" y="43338"/>
                </a:moveTo>
                <a:lnTo>
                  <a:pt x="43338" y="566248"/>
                </a:lnTo>
                <a:lnTo>
                  <a:pt x="566248" y="566248"/>
                </a:lnTo>
                <a:lnTo>
                  <a:pt x="566248" y="43338"/>
                </a:lnTo>
                <a:close/>
                <a:moveTo>
                  <a:pt x="21669" y="0"/>
                </a:moveTo>
                <a:lnTo>
                  <a:pt x="587917" y="0"/>
                </a:lnTo>
                <a:cubicBezTo>
                  <a:pt x="599871" y="0"/>
                  <a:pt x="609586" y="9715"/>
                  <a:pt x="609586" y="21669"/>
                </a:cubicBezTo>
                <a:lnTo>
                  <a:pt x="609586" y="587917"/>
                </a:lnTo>
                <a:cubicBezTo>
                  <a:pt x="609586" y="599871"/>
                  <a:pt x="599871" y="609586"/>
                  <a:pt x="587917" y="609586"/>
                </a:cubicBezTo>
                <a:lnTo>
                  <a:pt x="21669" y="609586"/>
                </a:lnTo>
                <a:cubicBezTo>
                  <a:pt x="9715" y="609586"/>
                  <a:pt x="0" y="599871"/>
                  <a:pt x="0" y="587917"/>
                </a:cubicBezTo>
                <a:lnTo>
                  <a:pt x="0" y="21669"/>
                </a:lnTo>
                <a:cubicBezTo>
                  <a:pt x="0" y="9715"/>
                  <a:pt x="9715" y="0"/>
                  <a:pt x="21669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cxnSp>
        <p:nvCxnSpPr>
          <p:cNvPr id="697" name="Straight Connector 696">
            <a:extLst>
              <a:ext uri="{FF2B5EF4-FFF2-40B4-BE49-F238E27FC236}">
                <a16:creationId xmlns:a16="http://schemas.microsoft.com/office/drawing/2014/main" id="{F41504DD-4169-57A7-DF9A-71DE9790638E}"/>
              </a:ext>
            </a:extLst>
          </p:cNvPr>
          <p:cNvCxnSpPr>
            <a:cxnSpLocks/>
          </p:cNvCxnSpPr>
          <p:nvPr/>
        </p:nvCxnSpPr>
        <p:spPr>
          <a:xfrm flipV="1">
            <a:off x="536872" y="3514725"/>
            <a:ext cx="5132970" cy="14352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14AB3E85-A0C0-4A60-BE05-7D21CDF6392C}"/>
              </a:ext>
            </a:extLst>
          </p:cNvPr>
          <p:cNvSpPr txBox="1"/>
          <p:nvPr/>
        </p:nvSpPr>
        <p:spPr>
          <a:xfrm>
            <a:off x="6750657" y="1116063"/>
            <a:ext cx="490447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First, </a:t>
            </a:r>
            <a:r>
              <a:rPr lang="en-US" sz="2000" dirty="0"/>
              <a:t>we continually pre-trains </a:t>
            </a:r>
            <a:r>
              <a:rPr lang="en-US" sz="2000" b="1" dirty="0"/>
              <a:t>a sequence of domains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9C08245B-9E7E-4DE4-8D20-3C909EA09E19}"/>
              </a:ext>
            </a:extLst>
          </p:cNvPr>
          <p:cNvSpPr/>
          <p:nvPr/>
        </p:nvSpPr>
        <p:spPr>
          <a:xfrm>
            <a:off x="3357579" y="1485054"/>
            <a:ext cx="1053494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5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Restaurant</a:t>
            </a:r>
            <a:endParaRPr lang="en-US" sz="158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6F3F80E1-A9A0-4BAC-8232-2C8BD59F6682}"/>
              </a:ext>
            </a:extLst>
          </p:cNvPr>
          <p:cNvSpPr/>
          <p:nvPr/>
        </p:nvSpPr>
        <p:spPr>
          <a:xfrm>
            <a:off x="4328287" y="1505183"/>
            <a:ext cx="696024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5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</a:t>
            </a:r>
            <a:endParaRPr lang="en-US" sz="158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3E068399-B971-44CE-BC80-74F63D2D08D9}"/>
              </a:ext>
            </a:extLst>
          </p:cNvPr>
          <p:cNvSpPr/>
          <p:nvPr/>
        </p:nvSpPr>
        <p:spPr>
          <a:xfrm>
            <a:off x="4934818" y="1514465"/>
            <a:ext cx="816249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5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Camera</a:t>
            </a:r>
            <a:endParaRPr lang="en-US" sz="158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ED15ABD6-358F-40C9-B198-7C96507CE312}"/>
              </a:ext>
            </a:extLst>
          </p:cNvPr>
          <p:cNvCxnSpPr>
            <a:cxnSpLocks/>
          </p:cNvCxnSpPr>
          <p:nvPr/>
        </p:nvCxnSpPr>
        <p:spPr>
          <a:xfrm>
            <a:off x="3716771" y="2343885"/>
            <a:ext cx="199908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197EB460-974A-4CF1-8E4E-D9A783F52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26601-8933-451C-AE40-77BAD45DA254}" type="slidenum">
              <a:rPr lang="en-US" smtClean="0"/>
              <a:t>17</a:t>
            </a:fld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0A01FA8-47F9-4C8D-88DF-62BD26E85955}"/>
              </a:ext>
            </a:extLst>
          </p:cNvPr>
          <p:cNvSpPr/>
          <p:nvPr/>
        </p:nvSpPr>
        <p:spPr>
          <a:xfrm>
            <a:off x="3480266" y="4982412"/>
            <a:ext cx="1518364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5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ASC-Restaurant</a:t>
            </a:r>
            <a:endParaRPr lang="en-US" sz="158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4037D89-7E55-40C3-963B-BE0C96008FAB}"/>
              </a:ext>
            </a:extLst>
          </p:cNvPr>
          <p:cNvSpPr/>
          <p:nvPr/>
        </p:nvSpPr>
        <p:spPr>
          <a:xfrm>
            <a:off x="3502867" y="5426952"/>
            <a:ext cx="1160895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5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ASC-Phone</a:t>
            </a:r>
            <a:endParaRPr lang="en-US" sz="158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34A5743-C2FB-47E5-A450-9008BDE61A62}"/>
              </a:ext>
            </a:extLst>
          </p:cNvPr>
          <p:cNvSpPr/>
          <p:nvPr/>
        </p:nvSpPr>
        <p:spPr>
          <a:xfrm>
            <a:off x="3476067" y="5871081"/>
            <a:ext cx="1281121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5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ASC-Camera</a:t>
            </a:r>
            <a:endParaRPr lang="en-US" sz="158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822B7D65-08F0-458C-8471-DF5440BA5430}"/>
              </a:ext>
            </a:extLst>
          </p:cNvPr>
          <p:cNvSpPr/>
          <p:nvPr/>
        </p:nvSpPr>
        <p:spPr>
          <a:xfrm>
            <a:off x="3242192" y="1359239"/>
            <a:ext cx="2977582" cy="1307301"/>
          </a:xfrm>
          <a:prstGeom prst="roundRect">
            <a:avLst>
              <a:gd name="adj" fmla="val 3127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D8A4F94F-E576-4A38-9228-5E3654AD6706}"/>
              </a:ext>
            </a:extLst>
          </p:cNvPr>
          <p:cNvSpPr/>
          <p:nvPr/>
        </p:nvSpPr>
        <p:spPr>
          <a:xfrm>
            <a:off x="3338066" y="4801856"/>
            <a:ext cx="1721119" cy="1584608"/>
          </a:xfrm>
          <a:prstGeom prst="roundRect">
            <a:avLst>
              <a:gd name="adj" fmla="val 3127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BCC72FD-2D21-464C-BCA4-E1284F31B8CF}"/>
              </a:ext>
            </a:extLst>
          </p:cNvPr>
          <p:cNvSpPr txBox="1"/>
          <p:nvPr/>
        </p:nvSpPr>
        <p:spPr>
          <a:xfrm>
            <a:off x="3103357" y="4370487"/>
            <a:ext cx="16081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End-tasks</a:t>
            </a:r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0311496-DAC6-474D-828B-ECEC2DE182FA}"/>
              </a:ext>
            </a:extLst>
          </p:cNvPr>
          <p:cNvSpPr/>
          <p:nvPr/>
        </p:nvSpPr>
        <p:spPr>
          <a:xfrm>
            <a:off x="2884419" y="6496177"/>
            <a:ext cx="3286477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5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ASC: Aspect Sentiment Classification</a:t>
            </a:r>
            <a:endParaRPr lang="en-US" sz="158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8035158-D0D9-4F17-A1F5-7891ED20A9DB}"/>
              </a:ext>
            </a:extLst>
          </p:cNvPr>
          <p:cNvSpPr txBox="1"/>
          <p:nvPr/>
        </p:nvSpPr>
        <p:spPr>
          <a:xfrm>
            <a:off x="5928852" y="3973757"/>
            <a:ext cx="626314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After (A),</a:t>
            </a:r>
            <a:r>
              <a:rPr lang="en-US" sz="2000" dirty="0"/>
              <a:t> the performance is </a:t>
            </a:r>
            <a:r>
              <a:rPr lang="en-US" sz="2000" b="1" dirty="0"/>
              <a:t>evaluated </a:t>
            </a:r>
            <a:r>
              <a:rPr lang="en-US" sz="2000" dirty="0"/>
              <a:t>by end-tasks</a:t>
            </a:r>
          </a:p>
          <a:p>
            <a:endParaRPr lang="en-US" sz="2000" dirty="0"/>
          </a:p>
          <a:p>
            <a:r>
              <a:rPr lang="en-US" sz="2000" dirty="0"/>
              <a:t>Each end-task </a:t>
            </a:r>
            <a:r>
              <a:rPr lang="en-US" sz="2000" b="1" dirty="0"/>
              <a:t>corresponding</a:t>
            </a:r>
            <a:r>
              <a:rPr lang="en-US" sz="2000" dirty="0"/>
              <a:t> to one domain and has its </a:t>
            </a:r>
            <a:r>
              <a:rPr lang="en-US" sz="2000" b="1" dirty="0"/>
              <a:t>own</a:t>
            </a:r>
            <a:r>
              <a:rPr lang="en-US" sz="2000" dirty="0"/>
              <a:t> training and testing set. It is trained individually and </a:t>
            </a:r>
            <a:r>
              <a:rPr lang="en-US" sz="2000" b="1" dirty="0"/>
              <a:t>will not </a:t>
            </a:r>
            <a:r>
              <a:rPr lang="en-US" sz="2000" dirty="0"/>
              <a:t>affect the continual learning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107585-0E1B-1DD7-8158-980566276870}"/>
              </a:ext>
            </a:extLst>
          </p:cNvPr>
          <p:cNvSpPr txBox="1"/>
          <p:nvPr/>
        </p:nvSpPr>
        <p:spPr>
          <a:xfrm>
            <a:off x="2981466" y="2854887"/>
            <a:ext cx="3551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(We use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Ro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BER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in this work)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4798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2629B-5A8D-49A2-90E5-B42259709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" y="-9601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Continual Pre-training</a:t>
            </a:r>
            <a:endParaRPr lang="en-US" sz="400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2C97FC5-966E-421E-9B95-FC58248D5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26601-8933-451C-AE40-77BAD45DA254}" type="slidenum">
              <a:rPr lang="en-US" smtClean="0"/>
              <a:t>18</a:t>
            </a:fld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756AD2EC-ACDC-4AE9-8BCC-1770DECC6DAD}"/>
              </a:ext>
            </a:extLst>
          </p:cNvPr>
          <p:cNvSpPr/>
          <p:nvPr/>
        </p:nvSpPr>
        <p:spPr>
          <a:xfrm>
            <a:off x="1090322" y="3182617"/>
            <a:ext cx="258226" cy="1395451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ABDE11-65CA-4588-9D10-3D46513F6742}"/>
              </a:ext>
            </a:extLst>
          </p:cNvPr>
          <p:cNvSpPr txBox="1"/>
          <p:nvPr/>
        </p:nvSpPr>
        <p:spPr>
          <a:xfrm>
            <a:off x="-54725" y="3695676"/>
            <a:ext cx="1185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6 domains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2CEEA1A7-3364-4421-959F-E445AD4DC6C1}"/>
              </a:ext>
            </a:extLst>
          </p:cNvPr>
          <p:cNvSpPr/>
          <p:nvPr/>
        </p:nvSpPr>
        <p:spPr>
          <a:xfrm rot="16200000">
            <a:off x="3224070" y="3235641"/>
            <a:ext cx="314258" cy="3307583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82D6B2-2F6F-470B-B7DB-8252F3AB7920}"/>
              </a:ext>
            </a:extLst>
          </p:cNvPr>
          <p:cNvSpPr txBox="1"/>
          <p:nvPr/>
        </p:nvSpPr>
        <p:spPr>
          <a:xfrm>
            <a:off x="2225408" y="5054698"/>
            <a:ext cx="2711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Continual P</a:t>
            </a:r>
            <a:r>
              <a:rPr lang="en-US" altLang="zh-CN" sz="1800" dirty="0">
                <a:solidFill>
                  <a:srgbClr val="FF0000"/>
                </a:solidFill>
              </a:rPr>
              <a:t>re</a:t>
            </a:r>
            <a:r>
              <a:rPr lang="en-US" sz="1800" dirty="0">
                <a:solidFill>
                  <a:srgbClr val="FF0000"/>
                </a:solidFill>
              </a:rPr>
              <a:t>-training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BF7A0B82-56E4-4DB5-A00C-39C89F8C35A1}"/>
              </a:ext>
            </a:extLst>
          </p:cNvPr>
          <p:cNvSpPr/>
          <p:nvPr/>
        </p:nvSpPr>
        <p:spPr>
          <a:xfrm rot="16200000">
            <a:off x="8060969" y="1885711"/>
            <a:ext cx="365125" cy="6037277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1AFB4A-F452-4407-AD90-121E2A76FE85}"/>
              </a:ext>
            </a:extLst>
          </p:cNvPr>
          <p:cNvSpPr txBox="1"/>
          <p:nvPr/>
        </p:nvSpPr>
        <p:spPr>
          <a:xfrm>
            <a:off x="7059370" y="5099202"/>
            <a:ext cx="23683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Individual Fine-tuning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D31B651-0EFB-4490-A91C-28DC03DBA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034" y="2858704"/>
            <a:ext cx="10009043" cy="18507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003126-BC4A-1990-F392-D473006B56CC}"/>
              </a:ext>
            </a:extLst>
          </p:cNvPr>
          <p:cNvSpPr txBox="1"/>
          <p:nvPr/>
        </p:nvSpPr>
        <p:spPr>
          <a:xfrm>
            <a:off x="14482" y="6488668"/>
            <a:ext cx="89762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/>
              <a:t>Continual Pre-training of Language Models, Ke et al., ICLR 2023</a:t>
            </a:r>
          </a:p>
        </p:txBody>
      </p:sp>
    </p:spTree>
    <p:extLst>
      <p:ext uri="{BB962C8B-B14F-4D97-AF65-F5344CB8AC3E}">
        <p14:creationId xmlns:p14="http://schemas.microsoft.com/office/powerpoint/2010/main" val="4253756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light bulb with a key in the middle&#10;&#10;Description automatically generated">
            <a:extLst>
              <a:ext uri="{FF2B5EF4-FFF2-40B4-BE49-F238E27FC236}">
                <a16:creationId xmlns:a16="http://schemas.microsoft.com/office/drawing/2014/main" id="{C281D6ED-087A-8B25-2B00-3FA9192DF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056" y="1089264"/>
            <a:ext cx="1866285" cy="1866285"/>
          </a:xfrm>
          <a:prstGeom prst="rect">
            <a:avLst/>
          </a:prstGeom>
        </p:spPr>
      </p:pic>
      <p:pic>
        <p:nvPicPr>
          <p:cNvPr id="15" name="Picture 14" descr="A black and white illustration of a key technology&#10;&#10;Description automatically generated">
            <a:extLst>
              <a:ext uri="{FF2B5EF4-FFF2-40B4-BE49-F238E27FC236}">
                <a16:creationId xmlns:a16="http://schemas.microsoft.com/office/drawing/2014/main" id="{945704D0-AF2D-FDC9-1322-B88D1C1470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899" y="3544577"/>
            <a:ext cx="2933099" cy="1956474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E6B19648-5951-4A49-98EB-10B43B904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" y="8909"/>
            <a:ext cx="8432801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Continual Pre-training</a:t>
            </a:r>
            <a:endParaRPr lang="en-US" sz="4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7E2BD5-5A50-4493-B4B2-3D37DAF68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26601-8933-451C-AE40-77BAD45DA254}" type="slidenum">
              <a:rPr lang="en-US" smtClean="0"/>
              <a:t>19</a:t>
            </a:fld>
            <a:endParaRPr lang="en-US"/>
          </a:p>
        </p:txBody>
      </p:sp>
      <p:pic>
        <p:nvPicPr>
          <p:cNvPr id="2" name="Google Shape;116;p4" descr="A blue and white logo&#10;&#10;Description automatically generated">
            <a:extLst>
              <a:ext uri="{FF2B5EF4-FFF2-40B4-BE49-F238E27FC236}">
                <a16:creationId xmlns:a16="http://schemas.microsoft.com/office/drawing/2014/main" id="{12731038-9601-CCCB-2998-3A1FB43CC34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10157" y="1581018"/>
            <a:ext cx="2352701" cy="232170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849;p67">
            <a:extLst>
              <a:ext uri="{FF2B5EF4-FFF2-40B4-BE49-F238E27FC236}">
                <a16:creationId xmlns:a16="http://schemas.microsoft.com/office/drawing/2014/main" id="{898CAE32-077D-9816-2F29-D2F7697E5278}"/>
              </a:ext>
            </a:extLst>
          </p:cNvPr>
          <p:cNvSpPr/>
          <p:nvPr/>
        </p:nvSpPr>
        <p:spPr>
          <a:xfrm>
            <a:off x="4251934" y="3705581"/>
            <a:ext cx="1968354" cy="69628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Importance Computation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766D2E-DAF5-5764-F861-F7D43CCBE5F1}"/>
              </a:ext>
            </a:extLst>
          </p:cNvPr>
          <p:cNvSpPr txBox="1"/>
          <p:nvPr/>
        </p:nvSpPr>
        <p:spPr>
          <a:xfrm>
            <a:off x="2545205" y="3740438"/>
            <a:ext cx="11851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No training</a:t>
            </a:r>
          </a:p>
        </p:txBody>
      </p:sp>
      <p:cxnSp>
        <p:nvCxnSpPr>
          <p:cNvPr id="10" name="Google Shape;1183;p39">
            <a:extLst>
              <a:ext uri="{FF2B5EF4-FFF2-40B4-BE49-F238E27FC236}">
                <a16:creationId xmlns:a16="http://schemas.microsoft.com/office/drawing/2014/main" id="{B1991A43-7D62-6349-4C59-7E4221AFAA01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36690" y="2229132"/>
            <a:ext cx="650413" cy="2348429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tx1"/>
            </a:solidFill>
            <a:prstDash val="sysDash"/>
            <a:miter lim="800000"/>
            <a:headEnd type="none" w="sm" len="sm"/>
            <a:tailEnd type="triangle" w="med" len="med"/>
          </a:ln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F8DA4DB-3FF4-F708-8D62-21E2A8FB74A0}"/>
              </a:ext>
            </a:extLst>
          </p:cNvPr>
          <p:cNvSpPr txBox="1"/>
          <p:nvPr/>
        </p:nvSpPr>
        <p:spPr>
          <a:xfrm>
            <a:off x="8197920" y="1031613"/>
            <a:ext cx="370522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0000FF"/>
                </a:solidFill>
              </a:rPr>
              <a:t>Detect</a:t>
            </a:r>
            <a:r>
              <a:rPr lang="en-US" sz="2000" dirty="0"/>
              <a:t> importance of units for general and domain knowledge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0000FF"/>
                </a:solidFill>
              </a:rPr>
              <a:t>Soft-masking</a:t>
            </a:r>
            <a:r>
              <a:rPr lang="en-US" sz="2000" dirty="0"/>
              <a:t> the important units in continual pre-training</a:t>
            </a:r>
          </a:p>
          <a:p>
            <a:endParaRPr 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4A10A7-1082-E1D0-C0FA-9EF823D99030}"/>
              </a:ext>
            </a:extLst>
          </p:cNvPr>
          <p:cNvSpPr txBox="1"/>
          <p:nvPr/>
        </p:nvSpPr>
        <p:spPr>
          <a:xfrm>
            <a:off x="8461605" y="3788409"/>
            <a:ext cx="306091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zh-CN" sz="2000" b="1" dirty="0">
                <a:solidFill>
                  <a:srgbClr val="0000FF"/>
                </a:solidFill>
              </a:rPr>
              <a:t>How to detect </a:t>
            </a:r>
            <a:r>
              <a:rPr lang="en-US" altLang="zh-CN" sz="2000" dirty="0"/>
              <a:t>importance of the two types of knowledge</a:t>
            </a:r>
            <a:br>
              <a:rPr lang="en-US" altLang="zh-CN" sz="2000" dirty="0"/>
            </a:b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zh-CN" sz="2000" b="1" dirty="0">
                <a:solidFill>
                  <a:srgbClr val="0000FF"/>
                </a:solidFill>
              </a:rPr>
              <a:t>How to convert </a:t>
            </a:r>
            <a:r>
              <a:rPr lang="en-US" altLang="zh-CN" sz="2000" dirty="0"/>
              <a:t>the importance into soft-masks</a:t>
            </a:r>
          </a:p>
        </p:txBody>
      </p:sp>
      <p:cxnSp>
        <p:nvCxnSpPr>
          <p:cNvPr id="4" name="Google Shape;1183;p39">
            <a:extLst>
              <a:ext uri="{FF2B5EF4-FFF2-40B4-BE49-F238E27FC236}">
                <a16:creationId xmlns:a16="http://schemas.microsoft.com/office/drawing/2014/main" id="{D3269B85-8825-631B-3CDD-D69453378FD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261287" y="4448324"/>
            <a:ext cx="2631" cy="737077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" name="Google Shape;1849;p67">
            <a:extLst>
              <a:ext uri="{FF2B5EF4-FFF2-40B4-BE49-F238E27FC236}">
                <a16:creationId xmlns:a16="http://schemas.microsoft.com/office/drawing/2014/main" id="{5EED4437-8B16-5F6A-CCBB-080CAAD9E17E}"/>
              </a:ext>
            </a:extLst>
          </p:cNvPr>
          <p:cNvSpPr/>
          <p:nvPr/>
        </p:nvSpPr>
        <p:spPr>
          <a:xfrm>
            <a:off x="4279741" y="5185401"/>
            <a:ext cx="1968354" cy="69628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Soft-masking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DA8C81-F935-2E16-1403-8963E8E88B34}"/>
              </a:ext>
            </a:extLst>
          </p:cNvPr>
          <p:cNvSpPr txBox="1"/>
          <p:nvPr/>
        </p:nvSpPr>
        <p:spPr>
          <a:xfrm>
            <a:off x="4820850" y="5862085"/>
            <a:ext cx="12562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Backward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687344-344A-485D-7288-1959D842F134}"/>
              </a:ext>
            </a:extLst>
          </p:cNvPr>
          <p:cNvSpPr txBox="1"/>
          <p:nvPr/>
        </p:nvSpPr>
        <p:spPr>
          <a:xfrm>
            <a:off x="2570381" y="5271591"/>
            <a:ext cx="16353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Continual Pre-training</a:t>
            </a: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582353-61BD-DABA-004D-169B60983CAF}"/>
              </a:ext>
            </a:extLst>
          </p:cNvPr>
          <p:cNvSpPr txBox="1"/>
          <p:nvPr/>
        </p:nvSpPr>
        <p:spPr>
          <a:xfrm>
            <a:off x="14482" y="6488668"/>
            <a:ext cx="89762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/>
              <a:t>Continual Pre-training of Language Models, Ke et al., ICLR 2023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EFB7B4F-1106-EF0D-53C4-DD8A0FB79866}"/>
                  </a:ext>
                </a:extLst>
              </p:cNvPr>
              <p:cNvSpPr txBox="1"/>
              <p:nvPr/>
            </p:nvSpPr>
            <p:spPr>
              <a:xfrm>
                <a:off x="3274106" y="2997907"/>
                <a:ext cx="19556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EFB7B4F-1106-EF0D-53C4-DD8A0FB79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106" y="2997907"/>
                <a:ext cx="195565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2295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D793C-4F92-4145-A8AF-021D341DA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Continual Learning with Language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28796-1583-620E-4F60-2102D5189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DCAF-42E1-4021-93D7-2579B818BF1B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A0BC87-BFA1-83E9-B668-2A1238F1E893}"/>
              </a:ext>
            </a:extLst>
          </p:cNvPr>
          <p:cNvSpPr txBox="1"/>
          <p:nvPr/>
        </p:nvSpPr>
        <p:spPr>
          <a:xfrm>
            <a:off x="259330" y="2905032"/>
            <a:ext cx="4303045" cy="2308324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</a:rPr>
              <a:t>What?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Learn a sequence of tasks incrementally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</a:rPr>
              <a:t>Accumulate</a:t>
            </a:r>
            <a:r>
              <a:rPr lang="en-US" altLang="zh-CN" sz="2400" dirty="0">
                <a:latin typeface="Arial" panose="020B0604020202020204" pitchFamily="34" charset="0"/>
              </a:rPr>
              <a:t> learned knowledge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</a:rPr>
              <a:t>Adapt</a:t>
            </a:r>
            <a:r>
              <a:rPr lang="en-US" altLang="zh-CN" sz="2400" dirty="0">
                <a:latin typeface="Arial" panose="020B0604020202020204" pitchFamily="34" charset="0"/>
              </a:rPr>
              <a:t> to new task</a:t>
            </a:r>
          </a:p>
        </p:txBody>
      </p:sp>
      <p:pic>
        <p:nvPicPr>
          <p:cNvPr id="11" name="Picture 10" descr="A person with light bulb and book&#10;&#10;Description automatically generated">
            <a:extLst>
              <a:ext uri="{FF2B5EF4-FFF2-40B4-BE49-F238E27FC236}">
                <a16:creationId xmlns:a16="http://schemas.microsoft.com/office/drawing/2014/main" id="{C1B3CD05-4A5B-C270-65CE-F54A45431E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207" y="1047746"/>
            <a:ext cx="1718004" cy="17180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1D8A84-5889-A87D-4BB2-C132AD027CB3}"/>
              </a:ext>
            </a:extLst>
          </p:cNvPr>
          <p:cNvSpPr txBox="1"/>
          <p:nvPr/>
        </p:nvSpPr>
        <p:spPr>
          <a:xfrm>
            <a:off x="5099135" y="2797925"/>
            <a:ext cx="6833535" cy="3785652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</a:rPr>
              <a:t>Why? </a:t>
            </a:r>
            <a:endParaRPr lang="en-US" altLang="zh-CN" sz="2400" b="1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</a:rPr>
              <a:t>Essential for human intelligence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</a:rPr>
              <a:t>We are living in a </a:t>
            </a: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</a:rPr>
              <a:t>dynamic/changing world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</a:rPr>
              <a:t>Continuous emergence of new information requires the learner to</a:t>
            </a:r>
            <a:r>
              <a:rPr lang="en-US" altLang="zh-CN" sz="2400" dirty="0">
                <a:latin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</a:rPr>
              <a:t>accumulate knowledge over its lifetime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language model (LM):</a:t>
            </a:r>
            <a:r>
              <a:rPr lang="en-US" altLang="zh-CN" sz="2400" dirty="0">
                <a:latin typeface="Arial" panose="020B0604020202020204" pitchFamily="34" charset="0"/>
              </a:rPr>
              <a:t> CL is </a:t>
            </a:r>
            <a:r>
              <a:rPr lang="en-US" sz="2400" dirty="0">
                <a:latin typeface="Arial" panose="020B0604020202020204" pitchFamily="34" charset="0"/>
              </a:rPr>
              <a:t>crucial as it is necessary to </a:t>
            </a:r>
            <a:r>
              <a:rPr lang="en-US" altLang="zh-CN" sz="2400" dirty="0">
                <a:latin typeface="Arial" panose="020B0604020202020204" pitchFamily="34" charset="0"/>
              </a:rPr>
              <a:t>adapt LMs at</a:t>
            </a: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</a:rPr>
              <a:t> each stage of their lifecycle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</a:rPr>
              <a:t>…..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B2F02A-CAFB-8BB0-B4BB-06174EA1DE5A}"/>
              </a:ext>
            </a:extLst>
          </p:cNvPr>
          <p:cNvSpPr txBox="1"/>
          <p:nvPr/>
        </p:nvSpPr>
        <p:spPr>
          <a:xfrm>
            <a:off x="5744525" y="1707102"/>
            <a:ext cx="25207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Continual Learning (CL)</a:t>
            </a:r>
          </a:p>
        </p:txBody>
      </p:sp>
    </p:spTree>
    <p:extLst>
      <p:ext uri="{BB962C8B-B14F-4D97-AF65-F5344CB8AC3E}">
        <p14:creationId xmlns:p14="http://schemas.microsoft.com/office/powerpoint/2010/main" val="3181356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6B19648-5951-4A49-98EB-10B43B904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65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Continual Pre-training</a:t>
            </a:r>
            <a:endParaRPr lang="en-US" sz="4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7E2BD5-5A50-4493-B4B2-3D37DAF68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26601-8933-451C-AE40-77BAD45DA254}" type="slidenum">
              <a:rPr lang="en-US" smtClean="0"/>
              <a:t>20</a:t>
            </a:fld>
            <a:endParaRPr lang="en-US"/>
          </a:p>
        </p:txBody>
      </p:sp>
      <p:sp>
        <p:nvSpPr>
          <p:cNvPr id="25" name="Google Shape;1849;p67">
            <a:extLst>
              <a:ext uri="{FF2B5EF4-FFF2-40B4-BE49-F238E27FC236}">
                <a16:creationId xmlns:a16="http://schemas.microsoft.com/office/drawing/2014/main" id="{4248B171-FAC9-4247-8726-CDAA890A431A}"/>
              </a:ext>
            </a:extLst>
          </p:cNvPr>
          <p:cNvSpPr/>
          <p:nvPr/>
        </p:nvSpPr>
        <p:spPr>
          <a:xfrm>
            <a:off x="3418233" y="3145540"/>
            <a:ext cx="1968354" cy="69628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Importance Computation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" name="Google Shape;1183;p39">
            <a:extLst>
              <a:ext uri="{FF2B5EF4-FFF2-40B4-BE49-F238E27FC236}">
                <a16:creationId xmlns:a16="http://schemas.microsoft.com/office/drawing/2014/main" id="{3996BD3B-0C65-4926-BE19-B35C5359BAE6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>
            <a:off x="4402410" y="3841820"/>
            <a:ext cx="0" cy="726955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7" name="Google Shape;1849;p67">
            <a:extLst>
              <a:ext uri="{FF2B5EF4-FFF2-40B4-BE49-F238E27FC236}">
                <a16:creationId xmlns:a16="http://schemas.microsoft.com/office/drawing/2014/main" id="{0E31F81E-ACC7-4167-8F40-F8C95E48F16D}"/>
              </a:ext>
            </a:extLst>
          </p:cNvPr>
          <p:cNvSpPr/>
          <p:nvPr/>
        </p:nvSpPr>
        <p:spPr>
          <a:xfrm>
            <a:off x="3418233" y="4568775"/>
            <a:ext cx="1968354" cy="696280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Soft-masking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BFAD37-DF1F-4B93-ACD3-5A5F792D4C6A}"/>
              </a:ext>
            </a:extLst>
          </p:cNvPr>
          <p:cNvSpPr txBox="1"/>
          <p:nvPr/>
        </p:nvSpPr>
        <p:spPr>
          <a:xfrm>
            <a:off x="3774281" y="5276661"/>
            <a:ext cx="12562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Backward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7725F8-90F0-4A78-B6C3-8C97D71183E7}"/>
              </a:ext>
            </a:extLst>
          </p:cNvPr>
          <p:cNvSpPr txBox="1"/>
          <p:nvPr/>
        </p:nvSpPr>
        <p:spPr>
          <a:xfrm>
            <a:off x="1782926" y="4694771"/>
            <a:ext cx="16353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Continual Pre-training</a:t>
            </a:r>
            <a:endParaRPr lang="en-US" sz="2000" dirty="0"/>
          </a:p>
        </p:txBody>
      </p:sp>
      <p:cxnSp>
        <p:nvCxnSpPr>
          <p:cNvPr id="35" name="Google Shape;1183;p39">
            <a:extLst>
              <a:ext uri="{FF2B5EF4-FFF2-40B4-BE49-F238E27FC236}">
                <a16:creationId xmlns:a16="http://schemas.microsoft.com/office/drawing/2014/main" id="{B8B5FA59-1C67-43D0-8478-2CF0DE696017}"/>
              </a:ext>
            </a:extLst>
          </p:cNvPr>
          <p:cNvCxnSpPr>
            <a:cxnSpLocks/>
            <a:endCxn id="25" idx="0"/>
          </p:cNvCxnSpPr>
          <p:nvPr/>
        </p:nvCxnSpPr>
        <p:spPr>
          <a:xfrm rot="16200000" flipH="1">
            <a:off x="2902989" y="1646118"/>
            <a:ext cx="650413" cy="2348429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tx1"/>
            </a:solidFill>
            <a:prstDash val="sysDash"/>
            <a:miter lim="800000"/>
            <a:headEnd type="none" w="sm" len="sm"/>
            <a:tailEnd type="triangle" w="med" len="med"/>
          </a:ln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8AB29F0-8AAC-44A9-817E-111769790ACA}"/>
              </a:ext>
            </a:extLst>
          </p:cNvPr>
          <p:cNvSpPr txBox="1"/>
          <p:nvPr/>
        </p:nvSpPr>
        <p:spPr>
          <a:xfrm>
            <a:off x="2185340" y="3203497"/>
            <a:ext cx="11851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No training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CF034B-BD53-4017-A554-C43F063E8965}"/>
              </a:ext>
            </a:extLst>
          </p:cNvPr>
          <p:cNvSpPr txBox="1"/>
          <p:nvPr/>
        </p:nvSpPr>
        <p:spPr>
          <a:xfrm>
            <a:off x="6739293" y="1888548"/>
            <a:ext cx="4686823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Goal: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/>
              <a:t>Compute the importance of units for </a:t>
            </a:r>
            <a:r>
              <a:rPr lang="en-US" sz="2400" b="1" dirty="0"/>
              <a:t>general</a:t>
            </a:r>
            <a:r>
              <a:rPr lang="en-US" sz="2400" dirty="0"/>
              <a:t> </a:t>
            </a:r>
            <a:r>
              <a:rPr lang="en-US" sz="2400" b="1" dirty="0"/>
              <a:t>and domain </a:t>
            </a:r>
            <a:r>
              <a:rPr lang="en-US" sz="2400" dirty="0"/>
              <a:t>knowledge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0000FF"/>
                </a:solidFill>
              </a:rPr>
              <a:t>Why? </a:t>
            </a:r>
          </a:p>
          <a:p>
            <a:r>
              <a:rPr lang="en-US" sz="2400" dirty="0"/>
              <a:t>1) Not all units are important</a:t>
            </a:r>
          </a:p>
          <a:p>
            <a:r>
              <a:rPr lang="en-US" sz="2400" dirty="0"/>
              <a:t>2) </a:t>
            </a:r>
            <a:r>
              <a:rPr lang="en-US" altLang="zh-CN" sz="2400" dirty="0"/>
              <a:t>Given the </a:t>
            </a:r>
            <a:r>
              <a:rPr lang="en-US" sz="2400" dirty="0"/>
              <a:t>important units, we can protect them afterward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0000FF"/>
                </a:solidFill>
              </a:rPr>
              <a:t>No training involved. </a:t>
            </a:r>
            <a:r>
              <a:rPr lang="en-US" altLang="zh-CN" sz="2400" dirty="0">
                <a:solidFill>
                  <a:srgbClr val="0000FF"/>
                </a:solidFill>
              </a:rPr>
              <a:t>We</a:t>
            </a:r>
            <a:r>
              <a:rPr lang="zh-CN" altLang="en-US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only</a:t>
            </a:r>
            <a:r>
              <a:rPr lang="zh-CN" altLang="en-US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need</a:t>
            </a:r>
            <a:r>
              <a:rPr lang="zh-CN" altLang="en-US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the</a:t>
            </a:r>
            <a:r>
              <a:rPr lang="zh-CN" altLang="en-US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importance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</a:p>
        </p:txBody>
      </p:sp>
      <p:pic>
        <p:nvPicPr>
          <p:cNvPr id="2" name="Google Shape;116;p4" descr="A blue and white logo&#10;&#10;Description automatically generated">
            <a:extLst>
              <a:ext uri="{FF2B5EF4-FFF2-40B4-BE49-F238E27FC236}">
                <a16:creationId xmlns:a16="http://schemas.microsoft.com/office/drawing/2014/main" id="{035F5E6C-B3B6-FE82-67D9-A3FFEA99EF5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0019" y="1288406"/>
            <a:ext cx="2352701" cy="232170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404EC3-56B8-3BA3-D8B4-D3BFCD13072F}"/>
              </a:ext>
            </a:extLst>
          </p:cNvPr>
          <p:cNvSpPr txBox="1"/>
          <p:nvPr/>
        </p:nvSpPr>
        <p:spPr>
          <a:xfrm>
            <a:off x="14482" y="6488668"/>
            <a:ext cx="89762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/>
              <a:t>Continual Pre-training of Language Models, Ke et al., ICLR 2023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49F9BD8-7420-EC5B-E92B-186609A17A05}"/>
                  </a:ext>
                </a:extLst>
              </p:cNvPr>
              <p:cNvSpPr txBox="1"/>
              <p:nvPr/>
            </p:nvSpPr>
            <p:spPr>
              <a:xfrm>
                <a:off x="2392704" y="2461010"/>
                <a:ext cx="19556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49F9BD8-7420-EC5B-E92B-186609A17A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704" y="2461010"/>
                <a:ext cx="195565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9915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8DDEFF80-D836-4052-99F4-828F1269D910}"/>
                  </a:ext>
                </a:extLst>
              </p:cNvPr>
              <p:cNvSpPr txBox="1"/>
              <p:nvPr/>
            </p:nvSpPr>
            <p:spPr>
              <a:xfrm>
                <a:off x="7296828" y="2324034"/>
                <a:ext cx="4423224" cy="33402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Each virtual </a:t>
                </a:r>
                <a:r>
                  <a:rPr lang="en-US" sz="2400" dirty="0"/>
                  <a:t>parameter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corresponding to an attention head or neurons (units)</a:t>
                </a: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It is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initialized as all 1’s</a:t>
                </a:r>
                <a:r>
                  <a:rPr lang="en-US" sz="2400" dirty="0">
                    <a:solidFill>
                      <a:schemeClr val="tx1"/>
                    </a:solidFill>
                  </a:rPr>
                  <a:t> and has its gradient but will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never change</a:t>
                </a:r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US" sz="2400" b="1" dirty="0">
                    <a:solidFill>
                      <a:srgbClr val="0000FF"/>
                    </a:solidFill>
                  </a:rPr>
                  <a:t>Why? </a:t>
                </a:r>
                <a:r>
                  <a:rPr lang="en-US" sz="2400" dirty="0">
                    <a:solidFill>
                      <a:schemeClr val="tx1"/>
                    </a:solidFill>
                  </a:rPr>
                  <a:t>We only use its gradient to compute importance</a:t>
                </a: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8DDEFF80-D836-4052-99F4-828F1269D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6828" y="2324034"/>
                <a:ext cx="4423224" cy="3340210"/>
              </a:xfrm>
              <a:prstGeom prst="rect">
                <a:avLst/>
              </a:prstGeom>
              <a:blipFill>
                <a:blip r:embed="rId3"/>
                <a:stretch>
                  <a:fillRect l="-4270" t="-2555" r="-4683" b="-45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itle 1">
            <a:extLst>
              <a:ext uri="{FF2B5EF4-FFF2-40B4-BE49-F238E27FC236}">
                <a16:creationId xmlns:a16="http://schemas.microsoft.com/office/drawing/2014/main" id="{B7BA0AC8-7B91-421A-A426-D91C44157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50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Importance Computation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F5C7C9-D708-4A3A-988F-02B60C2AE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26601-8933-451C-AE40-77BAD45DA254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6AA86D93-E28F-42B2-99F9-2C22C891E0B0}"/>
                  </a:ext>
                </a:extLst>
              </p:cNvPr>
              <p:cNvSpPr/>
              <p:nvPr/>
            </p:nvSpPr>
            <p:spPr>
              <a:xfrm>
                <a:off x="774058" y="4018071"/>
                <a:ext cx="1435275" cy="624115"/>
              </a:xfrm>
              <a:prstGeom prst="rect">
                <a:avLst/>
              </a:prstGeom>
              <a:solidFill>
                <a:srgbClr val="92D05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Transformer Layer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6AA86D93-E28F-42B2-99F9-2C22C891E0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58" y="4018071"/>
                <a:ext cx="1435275" cy="624115"/>
              </a:xfrm>
              <a:prstGeom prst="rect">
                <a:avLst/>
              </a:prstGeom>
              <a:blipFill>
                <a:blip r:embed="rId8"/>
                <a:stretch>
                  <a:fillRect t="-6796" r="-2553" b="-16505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8" name="Rectangle: Rounded Corners 237">
            <a:extLst>
              <a:ext uri="{FF2B5EF4-FFF2-40B4-BE49-F238E27FC236}">
                <a16:creationId xmlns:a16="http://schemas.microsoft.com/office/drawing/2014/main" id="{85445260-6590-4234-9209-747E2D2746C2}"/>
              </a:ext>
            </a:extLst>
          </p:cNvPr>
          <p:cNvSpPr/>
          <p:nvPr/>
        </p:nvSpPr>
        <p:spPr>
          <a:xfrm>
            <a:off x="227120" y="3379396"/>
            <a:ext cx="2525074" cy="1415416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78A22926-4919-4667-AC5A-E0E87CD06FDF}"/>
              </a:ext>
            </a:extLst>
          </p:cNvPr>
          <p:cNvCxnSpPr>
            <a:cxnSpLocks/>
            <a:endCxn id="240" idx="2"/>
          </p:cNvCxnSpPr>
          <p:nvPr/>
        </p:nvCxnSpPr>
        <p:spPr>
          <a:xfrm flipV="1">
            <a:off x="1483477" y="2572583"/>
            <a:ext cx="0" cy="4928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F3052CE0-5DA8-4154-B923-46EF2E6DA3A0}"/>
                  </a:ext>
                </a:extLst>
              </p:cNvPr>
              <p:cNvSpPr txBox="1"/>
              <p:nvPr/>
            </p:nvSpPr>
            <p:spPr>
              <a:xfrm>
                <a:off x="1186152" y="2295584"/>
                <a:ext cx="59465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MLM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F3052CE0-5DA8-4154-B923-46EF2E6DA3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152" y="2295584"/>
                <a:ext cx="594650" cy="276999"/>
              </a:xfrm>
              <a:prstGeom prst="rect">
                <a:avLst/>
              </a:prstGeom>
              <a:blipFill>
                <a:blip r:embed="rId9"/>
                <a:stretch>
                  <a:fillRect l="-9278" r="-5155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9" name="TextBox 258">
            <a:extLst>
              <a:ext uri="{FF2B5EF4-FFF2-40B4-BE49-F238E27FC236}">
                <a16:creationId xmlns:a16="http://schemas.microsoft.com/office/drawing/2014/main" id="{444607E8-5098-49E0-A376-5D57327E6810}"/>
              </a:ext>
            </a:extLst>
          </p:cNvPr>
          <p:cNvSpPr txBox="1"/>
          <p:nvPr/>
        </p:nvSpPr>
        <p:spPr>
          <a:xfrm>
            <a:off x="939197" y="4752486"/>
            <a:ext cx="11291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/>
                </a:solidFill>
              </a:rPr>
              <a:t>Forward</a:t>
            </a:r>
            <a:endParaRPr lang="en-US" sz="2000" b="1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00A143D-EC17-40B4-B5E9-2E6F78E75381}"/>
              </a:ext>
            </a:extLst>
          </p:cNvPr>
          <p:cNvCxnSpPr>
            <a:cxnSpLocks/>
            <a:stCxn id="235" idx="0"/>
          </p:cNvCxnSpPr>
          <p:nvPr/>
        </p:nvCxnSpPr>
        <p:spPr>
          <a:xfrm flipH="1" flipV="1">
            <a:off x="1491070" y="3841198"/>
            <a:ext cx="626" cy="1768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EEF1275D-03BD-480A-83DA-4C5684637BC7}"/>
              </a:ext>
            </a:extLst>
          </p:cNvPr>
          <p:cNvSpPr txBox="1"/>
          <p:nvPr/>
        </p:nvSpPr>
        <p:spPr>
          <a:xfrm rot="5400000">
            <a:off x="1491567" y="2946965"/>
            <a:ext cx="353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…</a:t>
            </a:r>
            <a:endParaRPr lang="en-US" b="1" dirty="0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758EA967-D593-4BC7-96D2-D8BF09523DC9}"/>
              </a:ext>
            </a:extLst>
          </p:cNvPr>
          <p:cNvCxnSpPr>
            <a:cxnSpLocks/>
            <a:endCxn id="238" idx="0"/>
          </p:cNvCxnSpPr>
          <p:nvPr/>
        </p:nvCxnSpPr>
        <p:spPr>
          <a:xfrm flipH="1" flipV="1">
            <a:off x="1489657" y="3379396"/>
            <a:ext cx="1413" cy="1820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94D93B20-8581-4EA6-8FE2-36584D2D1693}"/>
                  </a:ext>
                </a:extLst>
              </p:cNvPr>
              <p:cNvSpPr/>
              <p:nvPr/>
            </p:nvSpPr>
            <p:spPr>
              <a:xfrm>
                <a:off x="4738551" y="4232699"/>
                <a:ext cx="1435275" cy="624115"/>
              </a:xfrm>
              <a:prstGeom prst="rect">
                <a:avLst/>
              </a:prstGeom>
              <a:solidFill>
                <a:srgbClr val="92D05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Transformer Layer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94D93B20-8581-4EA6-8FE2-36584D2D16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551" y="4232699"/>
                <a:ext cx="1435275" cy="624115"/>
              </a:xfrm>
              <a:prstGeom prst="rect">
                <a:avLst/>
              </a:prstGeom>
              <a:blipFill>
                <a:blip r:embed="rId10"/>
                <a:stretch>
                  <a:fillRect t="-5825" r="-2119" b="-16505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0D2A1DF5-BF51-4911-9990-8B0F70D9EDDD}"/>
              </a:ext>
            </a:extLst>
          </p:cNvPr>
          <p:cNvSpPr/>
          <p:nvPr/>
        </p:nvSpPr>
        <p:spPr>
          <a:xfrm>
            <a:off x="4191613" y="3594024"/>
            <a:ext cx="2525074" cy="1415416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6E01D5C-CE73-4C9F-98D3-B7AB234ADD9C}"/>
              </a:ext>
            </a:extLst>
          </p:cNvPr>
          <p:cNvCxnSpPr>
            <a:cxnSpLocks/>
          </p:cNvCxnSpPr>
          <p:nvPr/>
        </p:nvCxnSpPr>
        <p:spPr>
          <a:xfrm flipV="1">
            <a:off x="5447970" y="2811898"/>
            <a:ext cx="0" cy="4681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A0C06A5-3FFD-4FA3-A411-40FE8C3EBF22}"/>
              </a:ext>
            </a:extLst>
          </p:cNvPr>
          <p:cNvSpPr txBox="1"/>
          <p:nvPr/>
        </p:nvSpPr>
        <p:spPr>
          <a:xfrm>
            <a:off x="4895173" y="4952541"/>
            <a:ext cx="11291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/>
                </a:solidFill>
              </a:rPr>
              <a:t>Forward</a:t>
            </a:r>
            <a:endParaRPr lang="en-US" sz="2000" b="1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E4F5EFB-168D-4130-A2ED-89F351ACAD15}"/>
              </a:ext>
            </a:extLst>
          </p:cNvPr>
          <p:cNvGrpSpPr/>
          <p:nvPr/>
        </p:nvGrpSpPr>
        <p:grpSpPr>
          <a:xfrm>
            <a:off x="5326159" y="3776059"/>
            <a:ext cx="258807" cy="279767"/>
            <a:chOff x="3026645" y="2253234"/>
            <a:chExt cx="394222" cy="400110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FD1B64D-51D9-4D63-BA86-C5220B0FA142}"/>
                </a:ext>
              </a:extLst>
            </p:cNvPr>
            <p:cNvSpPr/>
            <p:nvPr/>
          </p:nvSpPr>
          <p:spPr>
            <a:xfrm>
              <a:off x="3026645" y="2253234"/>
              <a:ext cx="394222" cy="40011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ACC56E4-F0F2-43C6-86DD-513AC6A63DFE}"/>
                </a:ext>
              </a:extLst>
            </p:cNvPr>
            <p:cNvCxnSpPr>
              <a:stCxn id="83" idx="1"/>
              <a:endCxn id="83" idx="5"/>
            </p:cNvCxnSpPr>
            <p:nvPr/>
          </p:nvCxnSpPr>
          <p:spPr>
            <a:xfrm>
              <a:off x="3084377" y="2311829"/>
              <a:ext cx="278758" cy="28292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CDE71ED-AB8F-4834-ABF7-27F445E907C0}"/>
                </a:ext>
              </a:extLst>
            </p:cNvPr>
            <p:cNvCxnSpPr>
              <a:cxnSpLocks/>
              <a:stCxn id="83" idx="3"/>
              <a:endCxn id="83" idx="7"/>
            </p:cNvCxnSpPr>
            <p:nvPr/>
          </p:nvCxnSpPr>
          <p:spPr>
            <a:xfrm flipV="1">
              <a:off x="3084377" y="2311829"/>
              <a:ext cx="278758" cy="28292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05B0888-1D07-4A6D-8E1B-3C5D75B13B19}"/>
              </a:ext>
            </a:extLst>
          </p:cNvPr>
          <p:cNvCxnSpPr>
            <a:cxnSpLocks/>
            <a:stCxn id="75" idx="0"/>
            <a:endCxn id="83" idx="4"/>
          </p:cNvCxnSpPr>
          <p:nvPr/>
        </p:nvCxnSpPr>
        <p:spPr>
          <a:xfrm flipH="1" flipV="1">
            <a:off x="5455563" y="4055826"/>
            <a:ext cx="626" cy="1768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90AF96F0-3497-4B57-BF7B-3C27BDA6322A}"/>
              </a:ext>
            </a:extLst>
          </p:cNvPr>
          <p:cNvSpPr txBox="1"/>
          <p:nvPr/>
        </p:nvSpPr>
        <p:spPr>
          <a:xfrm rot="5400000">
            <a:off x="5456060" y="3161593"/>
            <a:ext cx="353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…</a:t>
            </a:r>
            <a:endParaRPr lang="en-US" b="1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BFDD6CC-3277-4BDD-8F4B-1FA65FACA704}"/>
              </a:ext>
            </a:extLst>
          </p:cNvPr>
          <p:cNvCxnSpPr>
            <a:cxnSpLocks/>
            <a:stCxn id="83" idx="0"/>
            <a:endCxn id="77" idx="0"/>
          </p:cNvCxnSpPr>
          <p:nvPr/>
        </p:nvCxnSpPr>
        <p:spPr>
          <a:xfrm flipH="1" flipV="1">
            <a:off x="5454150" y="3594024"/>
            <a:ext cx="1413" cy="1820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Arrow: Right 94">
            <a:extLst>
              <a:ext uri="{FF2B5EF4-FFF2-40B4-BE49-F238E27FC236}">
                <a16:creationId xmlns:a16="http://schemas.microsoft.com/office/drawing/2014/main" id="{DD16D588-1F31-47D9-9F61-FCA05BED8B76}"/>
              </a:ext>
            </a:extLst>
          </p:cNvPr>
          <p:cNvSpPr/>
          <p:nvPr/>
        </p:nvSpPr>
        <p:spPr>
          <a:xfrm>
            <a:off x="2975941" y="4078171"/>
            <a:ext cx="887689" cy="22356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98D8114-2105-4221-B7BD-2D86F37BC820}"/>
              </a:ext>
            </a:extLst>
          </p:cNvPr>
          <p:cNvSpPr txBox="1"/>
          <p:nvPr/>
        </p:nvSpPr>
        <p:spPr>
          <a:xfrm>
            <a:off x="2817784" y="3493396"/>
            <a:ext cx="16151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To compute the  importance 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5EB1B4A4-6D60-479B-970D-F6850CC9AE8E}"/>
                  </a:ext>
                </a:extLst>
              </p:cNvPr>
              <p:cNvSpPr txBox="1"/>
              <p:nvPr/>
            </p:nvSpPr>
            <p:spPr>
              <a:xfrm>
                <a:off x="4610407" y="3769964"/>
                <a:ext cx="39161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5EB1B4A4-6D60-479B-970D-F6850CC9A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407" y="3769964"/>
                <a:ext cx="391614" cy="276999"/>
              </a:xfrm>
              <a:prstGeom prst="rect">
                <a:avLst/>
              </a:prstGeom>
              <a:blipFill>
                <a:blip r:embed="rId11"/>
                <a:stretch>
                  <a:fillRect l="-1538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5D591DE-1012-4E85-AA91-44B5CE999C96}"/>
              </a:ext>
            </a:extLst>
          </p:cNvPr>
          <p:cNvCxnSpPr>
            <a:cxnSpLocks/>
            <a:stCxn id="97" idx="3"/>
          </p:cNvCxnSpPr>
          <p:nvPr/>
        </p:nvCxnSpPr>
        <p:spPr>
          <a:xfrm>
            <a:off x="5002021" y="3908464"/>
            <a:ext cx="344451" cy="23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155478C0-71F3-416B-8160-6E699C62717F}"/>
              </a:ext>
            </a:extLst>
          </p:cNvPr>
          <p:cNvSpPr txBox="1"/>
          <p:nvPr/>
        </p:nvSpPr>
        <p:spPr>
          <a:xfrm rot="5400000">
            <a:off x="1485822" y="3526475"/>
            <a:ext cx="353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…</a:t>
            </a:r>
            <a:endParaRPr 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6CDEF3-835A-4AC2-B98D-26F013CC392D}"/>
              </a:ext>
            </a:extLst>
          </p:cNvPr>
          <p:cNvSpPr txBox="1"/>
          <p:nvPr/>
        </p:nvSpPr>
        <p:spPr>
          <a:xfrm>
            <a:off x="2230984" y="3379396"/>
            <a:ext cx="50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× 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2492082-2726-4B90-9955-968A6662F609}"/>
              </a:ext>
            </a:extLst>
          </p:cNvPr>
          <p:cNvSpPr txBox="1"/>
          <p:nvPr/>
        </p:nvSpPr>
        <p:spPr>
          <a:xfrm>
            <a:off x="6263224" y="3594024"/>
            <a:ext cx="50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× 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D2E2385-1B25-40C4-9740-4370F4E593F4}"/>
              </a:ext>
            </a:extLst>
          </p:cNvPr>
          <p:cNvSpPr txBox="1"/>
          <p:nvPr/>
        </p:nvSpPr>
        <p:spPr>
          <a:xfrm>
            <a:off x="3521978" y="2720689"/>
            <a:ext cx="200312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1"/>
            <a:r>
              <a:rPr lang="en-US" dirty="0">
                <a:solidFill>
                  <a:srgbClr val="FF0000"/>
                </a:solidFill>
              </a:rPr>
              <a:t>Element-wise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002ADD6-26AA-4B3E-27FA-F4AD1FC686F5}"/>
                  </a:ext>
                </a:extLst>
              </p:cNvPr>
              <p:cNvSpPr txBox="1"/>
              <p:nvPr/>
            </p:nvSpPr>
            <p:spPr>
              <a:xfrm>
                <a:off x="7296828" y="1193756"/>
                <a:ext cx="4423224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00FF"/>
                    </a:solidFill>
                  </a:rPr>
                  <a:t>First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, </a:t>
                </a:r>
                <a:r>
                  <a:rPr lang="en-US" sz="2400" dirty="0">
                    <a:solidFill>
                      <a:schemeClr val="tx1"/>
                    </a:solidFill>
                  </a:rPr>
                  <a:t>we added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virtual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002ADD6-26AA-4B3E-27FA-F4AD1FC686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6828" y="1193756"/>
                <a:ext cx="4423224" cy="738664"/>
              </a:xfrm>
              <a:prstGeom prst="rect">
                <a:avLst/>
              </a:prstGeom>
              <a:blipFill>
                <a:blip r:embed="rId12"/>
                <a:stretch>
                  <a:fillRect l="-4270" t="-13223" r="-3168" b="-23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CE5F955-5CAA-A51B-D7EC-0BFF21209137}"/>
              </a:ext>
            </a:extLst>
          </p:cNvPr>
          <p:cNvSpPr txBox="1"/>
          <p:nvPr/>
        </p:nvSpPr>
        <p:spPr>
          <a:xfrm>
            <a:off x="14482" y="6488668"/>
            <a:ext cx="89762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/>
              <a:t>Continual Pre-training of Language Models, Ke et al., ICLR 2023</a:t>
            </a:r>
          </a:p>
        </p:txBody>
      </p:sp>
    </p:spTree>
    <p:extLst>
      <p:ext uri="{BB962C8B-B14F-4D97-AF65-F5344CB8AC3E}">
        <p14:creationId xmlns:p14="http://schemas.microsoft.com/office/powerpoint/2010/main" val="415240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6AA86D93-E28F-42B2-99F9-2C22C891E0B0}"/>
                  </a:ext>
                </a:extLst>
              </p:cNvPr>
              <p:cNvSpPr/>
              <p:nvPr/>
            </p:nvSpPr>
            <p:spPr>
              <a:xfrm>
                <a:off x="1064339" y="4016499"/>
                <a:ext cx="1435275" cy="624115"/>
              </a:xfrm>
              <a:prstGeom prst="rect">
                <a:avLst/>
              </a:prstGeom>
              <a:solidFill>
                <a:srgbClr val="92D05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Transformer Layer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6AA86D93-E28F-42B2-99F9-2C22C891E0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339" y="4016499"/>
                <a:ext cx="1435275" cy="624115"/>
              </a:xfrm>
              <a:prstGeom prst="rect">
                <a:avLst/>
              </a:prstGeom>
              <a:blipFill>
                <a:blip r:embed="rId2"/>
                <a:stretch>
                  <a:fillRect l="-426" t="-6863" r="-2128" b="-17647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8" name="Rectangle: Rounded Corners 237">
            <a:extLst>
              <a:ext uri="{FF2B5EF4-FFF2-40B4-BE49-F238E27FC236}">
                <a16:creationId xmlns:a16="http://schemas.microsoft.com/office/drawing/2014/main" id="{85445260-6590-4234-9209-747E2D2746C2}"/>
              </a:ext>
            </a:extLst>
          </p:cNvPr>
          <p:cNvSpPr/>
          <p:nvPr/>
        </p:nvSpPr>
        <p:spPr>
          <a:xfrm>
            <a:off x="517401" y="3377824"/>
            <a:ext cx="2525074" cy="1415416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78A22926-4919-4667-AC5A-E0E87CD06FDF}"/>
              </a:ext>
            </a:extLst>
          </p:cNvPr>
          <p:cNvCxnSpPr>
            <a:cxnSpLocks/>
            <a:endCxn id="240" idx="2"/>
          </p:cNvCxnSpPr>
          <p:nvPr/>
        </p:nvCxnSpPr>
        <p:spPr>
          <a:xfrm flipV="1">
            <a:off x="1773758" y="2571011"/>
            <a:ext cx="0" cy="4928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F3052CE0-5DA8-4154-B923-46EF2E6DA3A0}"/>
                  </a:ext>
                </a:extLst>
              </p:cNvPr>
              <p:cNvSpPr txBox="1"/>
              <p:nvPr/>
            </p:nvSpPr>
            <p:spPr>
              <a:xfrm>
                <a:off x="1476433" y="2294012"/>
                <a:ext cx="59465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MLM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F3052CE0-5DA8-4154-B923-46EF2E6DA3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433" y="2294012"/>
                <a:ext cx="594650" cy="276999"/>
              </a:xfrm>
              <a:prstGeom prst="rect">
                <a:avLst/>
              </a:prstGeom>
              <a:blipFill>
                <a:blip r:embed="rId3"/>
                <a:stretch>
                  <a:fillRect l="-8163" r="-408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9" name="TextBox 258">
            <a:extLst>
              <a:ext uri="{FF2B5EF4-FFF2-40B4-BE49-F238E27FC236}">
                <a16:creationId xmlns:a16="http://schemas.microsoft.com/office/drawing/2014/main" id="{444607E8-5098-49E0-A376-5D57327E6810}"/>
              </a:ext>
            </a:extLst>
          </p:cNvPr>
          <p:cNvSpPr txBox="1"/>
          <p:nvPr/>
        </p:nvSpPr>
        <p:spPr>
          <a:xfrm>
            <a:off x="1229478" y="4750914"/>
            <a:ext cx="11291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/>
                </a:solidFill>
              </a:rPr>
              <a:t>Forward</a:t>
            </a:r>
            <a:endParaRPr lang="en-US" sz="2000" b="1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00A143D-EC17-40B4-B5E9-2E6F78E75381}"/>
              </a:ext>
            </a:extLst>
          </p:cNvPr>
          <p:cNvCxnSpPr>
            <a:cxnSpLocks/>
            <a:stCxn id="235" idx="0"/>
          </p:cNvCxnSpPr>
          <p:nvPr/>
        </p:nvCxnSpPr>
        <p:spPr>
          <a:xfrm flipH="1" flipV="1">
            <a:off x="1781351" y="3839626"/>
            <a:ext cx="626" cy="1768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EEF1275D-03BD-480A-83DA-4C5684637BC7}"/>
              </a:ext>
            </a:extLst>
          </p:cNvPr>
          <p:cNvSpPr txBox="1"/>
          <p:nvPr/>
        </p:nvSpPr>
        <p:spPr>
          <a:xfrm rot="5400000">
            <a:off x="1781848" y="2945393"/>
            <a:ext cx="353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…</a:t>
            </a:r>
            <a:endParaRPr lang="en-US" b="1" dirty="0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758EA967-D593-4BC7-96D2-D8BF09523DC9}"/>
              </a:ext>
            </a:extLst>
          </p:cNvPr>
          <p:cNvCxnSpPr>
            <a:cxnSpLocks/>
            <a:endCxn id="238" idx="0"/>
          </p:cNvCxnSpPr>
          <p:nvPr/>
        </p:nvCxnSpPr>
        <p:spPr>
          <a:xfrm flipH="1" flipV="1">
            <a:off x="1779938" y="3377824"/>
            <a:ext cx="1413" cy="1820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94D93B20-8581-4EA6-8FE2-36584D2D1693}"/>
                  </a:ext>
                </a:extLst>
              </p:cNvPr>
              <p:cNvSpPr/>
              <p:nvPr/>
            </p:nvSpPr>
            <p:spPr>
              <a:xfrm>
                <a:off x="5201074" y="4163997"/>
                <a:ext cx="1435275" cy="624115"/>
              </a:xfrm>
              <a:prstGeom prst="rect">
                <a:avLst/>
              </a:prstGeom>
              <a:solidFill>
                <a:srgbClr val="92D05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Transformer Layer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94D93B20-8581-4EA6-8FE2-36584D2D16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074" y="4163997"/>
                <a:ext cx="1435275" cy="624115"/>
              </a:xfrm>
              <a:prstGeom prst="rect">
                <a:avLst/>
              </a:prstGeom>
              <a:blipFill>
                <a:blip r:embed="rId5"/>
                <a:stretch>
                  <a:fillRect t="-6863" r="-2119" b="-17647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0D2A1DF5-BF51-4911-9990-8B0F70D9EDDD}"/>
              </a:ext>
            </a:extLst>
          </p:cNvPr>
          <p:cNvSpPr/>
          <p:nvPr/>
        </p:nvSpPr>
        <p:spPr>
          <a:xfrm>
            <a:off x="4654136" y="3525322"/>
            <a:ext cx="2525074" cy="1415416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6E01D5C-CE73-4C9F-98D3-B7AB234ADD9C}"/>
              </a:ext>
            </a:extLst>
          </p:cNvPr>
          <p:cNvCxnSpPr>
            <a:cxnSpLocks/>
            <a:endCxn id="79" idx="2"/>
          </p:cNvCxnSpPr>
          <p:nvPr/>
        </p:nvCxnSpPr>
        <p:spPr>
          <a:xfrm flipV="1">
            <a:off x="5910493" y="2743196"/>
            <a:ext cx="0" cy="4681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14A24D4-511E-4AEF-8AEE-1E4D4E75A20B}"/>
                  </a:ext>
                </a:extLst>
              </p:cNvPr>
              <p:cNvSpPr txBox="1"/>
              <p:nvPr/>
            </p:nvSpPr>
            <p:spPr>
              <a:xfrm>
                <a:off x="5613168" y="2441510"/>
                <a:ext cx="594650" cy="3016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impt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14A24D4-511E-4AEF-8AEE-1E4D4E75A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168" y="2441510"/>
                <a:ext cx="594650" cy="301686"/>
              </a:xfrm>
              <a:prstGeom prst="rect">
                <a:avLst/>
              </a:prstGeom>
              <a:blipFill>
                <a:blip r:embed="rId6"/>
                <a:stretch>
                  <a:fillRect l="-7216" r="-61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80">
            <a:extLst>
              <a:ext uri="{FF2B5EF4-FFF2-40B4-BE49-F238E27FC236}">
                <a16:creationId xmlns:a16="http://schemas.microsoft.com/office/drawing/2014/main" id="{4A0C06A5-3FFD-4FA3-A411-40FE8C3EBF22}"/>
              </a:ext>
            </a:extLst>
          </p:cNvPr>
          <p:cNvSpPr txBox="1"/>
          <p:nvPr/>
        </p:nvSpPr>
        <p:spPr>
          <a:xfrm>
            <a:off x="5366213" y="4898412"/>
            <a:ext cx="11291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/>
                </a:solidFill>
              </a:rPr>
              <a:t>Forward</a:t>
            </a:r>
            <a:endParaRPr lang="en-US" sz="2000" b="1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E4F5EFB-168D-4130-A2ED-89F351ACAD15}"/>
              </a:ext>
            </a:extLst>
          </p:cNvPr>
          <p:cNvGrpSpPr/>
          <p:nvPr/>
        </p:nvGrpSpPr>
        <p:grpSpPr>
          <a:xfrm>
            <a:off x="5788682" y="3707357"/>
            <a:ext cx="258807" cy="279767"/>
            <a:chOff x="3026645" y="2253234"/>
            <a:chExt cx="394222" cy="400110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FD1B64D-51D9-4D63-BA86-C5220B0FA142}"/>
                </a:ext>
              </a:extLst>
            </p:cNvPr>
            <p:cNvSpPr/>
            <p:nvPr/>
          </p:nvSpPr>
          <p:spPr>
            <a:xfrm>
              <a:off x="3026645" y="2253234"/>
              <a:ext cx="394222" cy="4001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ACC56E4-F0F2-43C6-86DD-513AC6A63DFE}"/>
                </a:ext>
              </a:extLst>
            </p:cNvPr>
            <p:cNvCxnSpPr>
              <a:stCxn id="83" idx="1"/>
              <a:endCxn id="83" idx="5"/>
            </p:cNvCxnSpPr>
            <p:nvPr/>
          </p:nvCxnSpPr>
          <p:spPr>
            <a:xfrm>
              <a:off x="3084377" y="2311829"/>
              <a:ext cx="278758" cy="2829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CDE71ED-AB8F-4834-ABF7-27F445E907C0}"/>
                </a:ext>
              </a:extLst>
            </p:cNvPr>
            <p:cNvCxnSpPr>
              <a:cxnSpLocks/>
              <a:stCxn id="83" idx="3"/>
              <a:endCxn id="83" idx="7"/>
            </p:cNvCxnSpPr>
            <p:nvPr/>
          </p:nvCxnSpPr>
          <p:spPr>
            <a:xfrm flipV="1">
              <a:off x="3084377" y="2311829"/>
              <a:ext cx="278758" cy="2829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05B0888-1D07-4A6D-8E1B-3C5D75B13B19}"/>
              </a:ext>
            </a:extLst>
          </p:cNvPr>
          <p:cNvCxnSpPr>
            <a:cxnSpLocks/>
            <a:stCxn id="75" idx="0"/>
            <a:endCxn id="83" idx="4"/>
          </p:cNvCxnSpPr>
          <p:nvPr/>
        </p:nvCxnSpPr>
        <p:spPr>
          <a:xfrm flipH="1" flipV="1">
            <a:off x="5918086" y="3987124"/>
            <a:ext cx="626" cy="1768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90AF96F0-3497-4B57-BF7B-3C27BDA6322A}"/>
              </a:ext>
            </a:extLst>
          </p:cNvPr>
          <p:cNvSpPr txBox="1"/>
          <p:nvPr/>
        </p:nvSpPr>
        <p:spPr>
          <a:xfrm rot="5400000">
            <a:off x="5918583" y="3092891"/>
            <a:ext cx="353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…</a:t>
            </a:r>
            <a:endParaRPr lang="en-US" b="1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BFDD6CC-3277-4BDD-8F4B-1FA65FACA704}"/>
              </a:ext>
            </a:extLst>
          </p:cNvPr>
          <p:cNvCxnSpPr>
            <a:cxnSpLocks/>
            <a:stCxn id="83" idx="0"/>
            <a:endCxn id="77" idx="0"/>
          </p:cNvCxnSpPr>
          <p:nvPr/>
        </p:nvCxnSpPr>
        <p:spPr>
          <a:xfrm flipH="1" flipV="1">
            <a:off x="5916673" y="3525322"/>
            <a:ext cx="1413" cy="1820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Arrow: Right 94">
            <a:extLst>
              <a:ext uri="{FF2B5EF4-FFF2-40B4-BE49-F238E27FC236}">
                <a16:creationId xmlns:a16="http://schemas.microsoft.com/office/drawing/2014/main" id="{DD16D588-1F31-47D9-9F61-FCA05BED8B76}"/>
              </a:ext>
            </a:extLst>
          </p:cNvPr>
          <p:cNvSpPr/>
          <p:nvPr/>
        </p:nvSpPr>
        <p:spPr>
          <a:xfrm>
            <a:off x="3288672" y="4110097"/>
            <a:ext cx="887689" cy="22356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98D8114-2105-4221-B7BD-2D86F37BC820}"/>
              </a:ext>
            </a:extLst>
          </p:cNvPr>
          <p:cNvSpPr txBox="1"/>
          <p:nvPr/>
        </p:nvSpPr>
        <p:spPr>
          <a:xfrm>
            <a:off x="3130515" y="3525322"/>
            <a:ext cx="16151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To compute the  importance 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5EB1B4A4-6D60-479B-970D-F6850CC9AE8E}"/>
                  </a:ext>
                </a:extLst>
              </p:cNvPr>
              <p:cNvSpPr txBox="1"/>
              <p:nvPr/>
            </p:nvSpPr>
            <p:spPr>
              <a:xfrm>
                <a:off x="5072930" y="3701262"/>
                <a:ext cx="39161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5EB1B4A4-6D60-479B-970D-F6850CC9A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930" y="3701262"/>
                <a:ext cx="391614" cy="276999"/>
              </a:xfrm>
              <a:prstGeom prst="rect">
                <a:avLst/>
              </a:prstGeom>
              <a:blipFill>
                <a:blip r:embed="rId8"/>
                <a:stretch>
                  <a:fillRect l="-1563" b="-2391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5D591DE-1012-4E85-AA91-44B5CE999C96}"/>
              </a:ext>
            </a:extLst>
          </p:cNvPr>
          <p:cNvCxnSpPr>
            <a:cxnSpLocks/>
            <a:stCxn id="97" idx="3"/>
          </p:cNvCxnSpPr>
          <p:nvPr/>
        </p:nvCxnSpPr>
        <p:spPr>
          <a:xfrm>
            <a:off x="5464544" y="3839762"/>
            <a:ext cx="344451" cy="23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155478C0-71F3-416B-8160-6E699C62717F}"/>
              </a:ext>
            </a:extLst>
          </p:cNvPr>
          <p:cNvSpPr txBox="1"/>
          <p:nvPr/>
        </p:nvSpPr>
        <p:spPr>
          <a:xfrm rot="5400000">
            <a:off x="1776103" y="3524903"/>
            <a:ext cx="353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…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36FC5904-14AC-4CFF-926F-43D9E7CA33FF}"/>
                  </a:ext>
                </a:extLst>
              </p:cNvPr>
              <p:cNvSpPr txBox="1"/>
              <p:nvPr/>
            </p:nvSpPr>
            <p:spPr>
              <a:xfrm>
                <a:off x="7995798" y="3018667"/>
                <a:ext cx="3562383" cy="18797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The gradient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𝑖𝑚𝑝𝑡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w.r.t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will be used to compute importance. 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36FC5904-14AC-4CFF-926F-43D9E7CA3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5798" y="3018667"/>
                <a:ext cx="3562383" cy="1879745"/>
              </a:xfrm>
              <a:prstGeom prst="rect">
                <a:avLst/>
              </a:prstGeom>
              <a:blipFill>
                <a:blip r:embed="rId9"/>
                <a:stretch>
                  <a:fillRect l="-5308" r="-8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92575F55-7E49-4B9A-9BE5-0225FB4EB822}"/>
              </a:ext>
            </a:extLst>
          </p:cNvPr>
          <p:cNvSpPr txBox="1"/>
          <p:nvPr/>
        </p:nvSpPr>
        <p:spPr>
          <a:xfrm>
            <a:off x="2508327" y="3331930"/>
            <a:ext cx="50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× 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5A510BA-0468-4FE1-9431-688EF4B8BF42}"/>
              </a:ext>
            </a:extLst>
          </p:cNvPr>
          <p:cNvSpPr txBox="1"/>
          <p:nvPr/>
        </p:nvSpPr>
        <p:spPr>
          <a:xfrm>
            <a:off x="6734898" y="3532992"/>
            <a:ext cx="50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× L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2CD1D838-0801-4FDA-A62A-41F4D1094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" y="849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Importance Computation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928872-9973-47DF-B517-9FB88DF9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26601-8933-451C-AE40-77BAD45DA254}" type="slidenum">
              <a:rPr lang="en-US" smtClean="0"/>
              <a:t>22</a:t>
            </a:fld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6465B49-4944-402C-AB8A-7544672D0761}"/>
              </a:ext>
            </a:extLst>
          </p:cNvPr>
          <p:cNvSpPr txBox="1"/>
          <p:nvPr/>
        </p:nvSpPr>
        <p:spPr>
          <a:xfrm>
            <a:off x="4133102" y="2031610"/>
            <a:ext cx="44774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(the loss for importance computation)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73E726-6F8B-9F16-CA65-8EBC26AA1512}"/>
              </a:ext>
            </a:extLst>
          </p:cNvPr>
          <p:cNvSpPr txBox="1"/>
          <p:nvPr/>
        </p:nvSpPr>
        <p:spPr>
          <a:xfrm>
            <a:off x="14482" y="6488668"/>
            <a:ext cx="89762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/>
              <a:t>Continual Pre-training of Language Models, Ke et al., ICLR 2023</a:t>
            </a:r>
          </a:p>
        </p:txBody>
      </p:sp>
    </p:spTree>
    <p:extLst>
      <p:ext uri="{BB962C8B-B14F-4D97-AF65-F5344CB8AC3E}">
        <p14:creationId xmlns:p14="http://schemas.microsoft.com/office/powerpoint/2010/main" val="22238975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6AA86D93-E28F-42B2-99F9-2C22C891E0B0}"/>
                  </a:ext>
                </a:extLst>
              </p:cNvPr>
              <p:cNvSpPr/>
              <p:nvPr/>
            </p:nvSpPr>
            <p:spPr>
              <a:xfrm>
                <a:off x="1064339" y="4016499"/>
                <a:ext cx="1435275" cy="624115"/>
              </a:xfrm>
              <a:prstGeom prst="rect">
                <a:avLst/>
              </a:prstGeom>
              <a:solidFill>
                <a:srgbClr val="92D05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Transformer Layer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6AA86D93-E28F-42B2-99F9-2C22C891E0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339" y="4016499"/>
                <a:ext cx="1435275" cy="624115"/>
              </a:xfrm>
              <a:prstGeom prst="rect">
                <a:avLst/>
              </a:prstGeom>
              <a:blipFill>
                <a:blip r:embed="rId2"/>
                <a:stretch>
                  <a:fillRect l="-426" t="-6863" r="-2128" b="-17647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8" name="Rectangle: Rounded Corners 237">
            <a:extLst>
              <a:ext uri="{FF2B5EF4-FFF2-40B4-BE49-F238E27FC236}">
                <a16:creationId xmlns:a16="http://schemas.microsoft.com/office/drawing/2014/main" id="{85445260-6590-4234-9209-747E2D2746C2}"/>
              </a:ext>
            </a:extLst>
          </p:cNvPr>
          <p:cNvSpPr/>
          <p:nvPr/>
        </p:nvSpPr>
        <p:spPr>
          <a:xfrm>
            <a:off x="517401" y="3377824"/>
            <a:ext cx="2525074" cy="1415416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78A22926-4919-4667-AC5A-E0E87CD06FDF}"/>
              </a:ext>
            </a:extLst>
          </p:cNvPr>
          <p:cNvCxnSpPr>
            <a:cxnSpLocks/>
            <a:endCxn id="240" idx="2"/>
          </p:cNvCxnSpPr>
          <p:nvPr/>
        </p:nvCxnSpPr>
        <p:spPr>
          <a:xfrm flipV="1">
            <a:off x="1773758" y="2571011"/>
            <a:ext cx="0" cy="4928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F3052CE0-5DA8-4154-B923-46EF2E6DA3A0}"/>
                  </a:ext>
                </a:extLst>
              </p:cNvPr>
              <p:cNvSpPr txBox="1"/>
              <p:nvPr/>
            </p:nvSpPr>
            <p:spPr>
              <a:xfrm>
                <a:off x="1476433" y="2294012"/>
                <a:ext cx="59465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MLM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F3052CE0-5DA8-4154-B923-46EF2E6DA3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433" y="2294012"/>
                <a:ext cx="594650" cy="276999"/>
              </a:xfrm>
              <a:prstGeom prst="rect">
                <a:avLst/>
              </a:prstGeom>
              <a:blipFill>
                <a:blip r:embed="rId3"/>
                <a:stretch>
                  <a:fillRect l="-8163" r="-408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9" name="TextBox 258">
            <a:extLst>
              <a:ext uri="{FF2B5EF4-FFF2-40B4-BE49-F238E27FC236}">
                <a16:creationId xmlns:a16="http://schemas.microsoft.com/office/drawing/2014/main" id="{444607E8-5098-49E0-A376-5D57327E6810}"/>
              </a:ext>
            </a:extLst>
          </p:cNvPr>
          <p:cNvSpPr txBox="1"/>
          <p:nvPr/>
        </p:nvSpPr>
        <p:spPr>
          <a:xfrm>
            <a:off x="1229478" y="4750914"/>
            <a:ext cx="11291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/>
                </a:solidFill>
              </a:rPr>
              <a:t>Forward</a:t>
            </a:r>
            <a:endParaRPr lang="en-US" sz="2000" b="1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00A143D-EC17-40B4-B5E9-2E6F78E75381}"/>
              </a:ext>
            </a:extLst>
          </p:cNvPr>
          <p:cNvCxnSpPr>
            <a:cxnSpLocks/>
            <a:stCxn id="235" idx="0"/>
          </p:cNvCxnSpPr>
          <p:nvPr/>
        </p:nvCxnSpPr>
        <p:spPr>
          <a:xfrm flipH="1" flipV="1">
            <a:off x="1781351" y="3839626"/>
            <a:ext cx="626" cy="1768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EEF1275D-03BD-480A-83DA-4C5684637BC7}"/>
              </a:ext>
            </a:extLst>
          </p:cNvPr>
          <p:cNvSpPr txBox="1"/>
          <p:nvPr/>
        </p:nvSpPr>
        <p:spPr>
          <a:xfrm rot="5400000">
            <a:off x="1781848" y="2945393"/>
            <a:ext cx="353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…</a:t>
            </a:r>
            <a:endParaRPr lang="en-US" b="1" dirty="0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758EA967-D593-4BC7-96D2-D8BF09523DC9}"/>
              </a:ext>
            </a:extLst>
          </p:cNvPr>
          <p:cNvCxnSpPr>
            <a:cxnSpLocks/>
            <a:endCxn id="238" idx="0"/>
          </p:cNvCxnSpPr>
          <p:nvPr/>
        </p:nvCxnSpPr>
        <p:spPr>
          <a:xfrm flipH="1" flipV="1">
            <a:off x="1779938" y="3377824"/>
            <a:ext cx="1413" cy="1820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94D93B20-8581-4EA6-8FE2-36584D2D1693}"/>
                  </a:ext>
                </a:extLst>
              </p:cNvPr>
              <p:cNvSpPr/>
              <p:nvPr/>
            </p:nvSpPr>
            <p:spPr>
              <a:xfrm>
                <a:off x="5201074" y="4163997"/>
                <a:ext cx="1435275" cy="624115"/>
              </a:xfrm>
              <a:prstGeom prst="rect">
                <a:avLst/>
              </a:prstGeom>
              <a:solidFill>
                <a:srgbClr val="92D05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Transformer Layer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94D93B20-8581-4EA6-8FE2-36584D2D16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074" y="4163997"/>
                <a:ext cx="1435275" cy="624115"/>
              </a:xfrm>
              <a:prstGeom prst="rect">
                <a:avLst/>
              </a:prstGeom>
              <a:blipFill>
                <a:blip r:embed="rId5"/>
                <a:stretch>
                  <a:fillRect t="-6863" r="-2119" b="-17647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0D2A1DF5-BF51-4911-9990-8B0F70D9EDDD}"/>
              </a:ext>
            </a:extLst>
          </p:cNvPr>
          <p:cNvSpPr/>
          <p:nvPr/>
        </p:nvSpPr>
        <p:spPr>
          <a:xfrm>
            <a:off x="4654136" y="3525322"/>
            <a:ext cx="2525074" cy="1415416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6E01D5C-CE73-4C9F-98D3-B7AB234ADD9C}"/>
              </a:ext>
            </a:extLst>
          </p:cNvPr>
          <p:cNvCxnSpPr>
            <a:cxnSpLocks/>
            <a:endCxn id="79" idx="2"/>
          </p:cNvCxnSpPr>
          <p:nvPr/>
        </p:nvCxnSpPr>
        <p:spPr>
          <a:xfrm flipV="1">
            <a:off x="5910493" y="2743196"/>
            <a:ext cx="0" cy="4681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14A24D4-511E-4AEF-8AEE-1E4D4E75A20B}"/>
                  </a:ext>
                </a:extLst>
              </p:cNvPr>
              <p:cNvSpPr txBox="1"/>
              <p:nvPr/>
            </p:nvSpPr>
            <p:spPr>
              <a:xfrm>
                <a:off x="5613168" y="2441510"/>
                <a:ext cx="594650" cy="3016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impt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14A24D4-511E-4AEF-8AEE-1E4D4E75A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168" y="2441510"/>
                <a:ext cx="594650" cy="301686"/>
              </a:xfrm>
              <a:prstGeom prst="rect">
                <a:avLst/>
              </a:prstGeom>
              <a:blipFill>
                <a:blip r:embed="rId6"/>
                <a:stretch>
                  <a:fillRect l="-7216" r="-61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80">
            <a:extLst>
              <a:ext uri="{FF2B5EF4-FFF2-40B4-BE49-F238E27FC236}">
                <a16:creationId xmlns:a16="http://schemas.microsoft.com/office/drawing/2014/main" id="{4A0C06A5-3FFD-4FA3-A411-40FE8C3EBF22}"/>
              </a:ext>
            </a:extLst>
          </p:cNvPr>
          <p:cNvSpPr txBox="1"/>
          <p:nvPr/>
        </p:nvSpPr>
        <p:spPr>
          <a:xfrm>
            <a:off x="5366213" y="4898412"/>
            <a:ext cx="11291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/>
                </a:solidFill>
              </a:rPr>
              <a:t>Forward</a:t>
            </a:r>
            <a:endParaRPr lang="en-US" sz="2000" b="1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E4F5EFB-168D-4130-A2ED-89F351ACAD15}"/>
              </a:ext>
            </a:extLst>
          </p:cNvPr>
          <p:cNvGrpSpPr/>
          <p:nvPr/>
        </p:nvGrpSpPr>
        <p:grpSpPr>
          <a:xfrm>
            <a:off x="5788682" y="3707357"/>
            <a:ext cx="258807" cy="279767"/>
            <a:chOff x="3026645" y="2253234"/>
            <a:chExt cx="394222" cy="400110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FD1B64D-51D9-4D63-BA86-C5220B0FA142}"/>
                </a:ext>
              </a:extLst>
            </p:cNvPr>
            <p:cNvSpPr/>
            <p:nvPr/>
          </p:nvSpPr>
          <p:spPr>
            <a:xfrm>
              <a:off x="3026645" y="2253234"/>
              <a:ext cx="394222" cy="4001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ACC56E4-F0F2-43C6-86DD-513AC6A63DFE}"/>
                </a:ext>
              </a:extLst>
            </p:cNvPr>
            <p:cNvCxnSpPr>
              <a:stCxn id="83" idx="1"/>
              <a:endCxn id="83" idx="5"/>
            </p:cNvCxnSpPr>
            <p:nvPr/>
          </p:nvCxnSpPr>
          <p:spPr>
            <a:xfrm>
              <a:off x="3084377" y="2311829"/>
              <a:ext cx="278758" cy="2829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CDE71ED-AB8F-4834-ABF7-27F445E907C0}"/>
                </a:ext>
              </a:extLst>
            </p:cNvPr>
            <p:cNvCxnSpPr>
              <a:cxnSpLocks/>
              <a:stCxn id="83" idx="3"/>
              <a:endCxn id="83" idx="7"/>
            </p:cNvCxnSpPr>
            <p:nvPr/>
          </p:nvCxnSpPr>
          <p:spPr>
            <a:xfrm flipV="1">
              <a:off x="3084377" y="2311829"/>
              <a:ext cx="278758" cy="2829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05B0888-1D07-4A6D-8E1B-3C5D75B13B19}"/>
              </a:ext>
            </a:extLst>
          </p:cNvPr>
          <p:cNvCxnSpPr>
            <a:cxnSpLocks/>
            <a:stCxn id="75" idx="0"/>
            <a:endCxn id="83" idx="4"/>
          </p:cNvCxnSpPr>
          <p:nvPr/>
        </p:nvCxnSpPr>
        <p:spPr>
          <a:xfrm flipH="1" flipV="1">
            <a:off x="5918086" y="3987124"/>
            <a:ext cx="626" cy="1768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90AF96F0-3497-4B57-BF7B-3C27BDA6322A}"/>
              </a:ext>
            </a:extLst>
          </p:cNvPr>
          <p:cNvSpPr txBox="1"/>
          <p:nvPr/>
        </p:nvSpPr>
        <p:spPr>
          <a:xfrm rot="5400000">
            <a:off x="5918583" y="3092891"/>
            <a:ext cx="353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…</a:t>
            </a:r>
            <a:endParaRPr lang="en-US" b="1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BFDD6CC-3277-4BDD-8F4B-1FA65FACA704}"/>
              </a:ext>
            </a:extLst>
          </p:cNvPr>
          <p:cNvCxnSpPr>
            <a:cxnSpLocks/>
            <a:stCxn id="83" idx="0"/>
            <a:endCxn id="77" idx="0"/>
          </p:cNvCxnSpPr>
          <p:nvPr/>
        </p:nvCxnSpPr>
        <p:spPr>
          <a:xfrm flipH="1" flipV="1">
            <a:off x="5916673" y="3525322"/>
            <a:ext cx="1413" cy="1820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Arrow: Right 94">
            <a:extLst>
              <a:ext uri="{FF2B5EF4-FFF2-40B4-BE49-F238E27FC236}">
                <a16:creationId xmlns:a16="http://schemas.microsoft.com/office/drawing/2014/main" id="{DD16D588-1F31-47D9-9F61-FCA05BED8B76}"/>
              </a:ext>
            </a:extLst>
          </p:cNvPr>
          <p:cNvSpPr/>
          <p:nvPr/>
        </p:nvSpPr>
        <p:spPr>
          <a:xfrm>
            <a:off x="3288672" y="4110097"/>
            <a:ext cx="887689" cy="22356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98D8114-2105-4221-B7BD-2D86F37BC820}"/>
              </a:ext>
            </a:extLst>
          </p:cNvPr>
          <p:cNvSpPr txBox="1"/>
          <p:nvPr/>
        </p:nvSpPr>
        <p:spPr>
          <a:xfrm>
            <a:off x="3130515" y="3525322"/>
            <a:ext cx="16151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To compute the  importance 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5EB1B4A4-6D60-479B-970D-F6850CC9AE8E}"/>
                  </a:ext>
                </a:extLst>
              </p:cNvPr>
              <p:cNvSpPr txBox="1"/>
              <p:nvPr/>
            </p:nvSpPr>
            <p:spPr>
              <a:xfrm>
                <a:off x="5072930" y="3701262"/>
                <a:ext cx="39161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5EB1B4A4-6D60-479B-970D-F6850CC9A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930" y="3701262"/>
                <a:ext cx="391614" cy="276999"/>
              </a:xfrm>
              <a:prstGeom prst="rect">
                <a:avLst/>
              </a:prstGeom>
              <a:blipFill>
                <a:blip r:embed="rId8"/>
                <a:stretch>
                  <a:fillRect l="-1563" b="-2391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5D591DE-1012-4E85-AA91-44B5CE999C96}"/>
              </a:ext>
            </a:extLst>
          </p:cNvPr>
          <p:cNvCxnSpPr>
            <a:cxnSpLocks/>
            <a:stCxn id="97" idx="3"/>
          </p:cNvCxnSpPr>
          <p:nvPr/>
        </p:nvCxnSpPr>
        <p:spPr>
          <a:xfrm>
            <a:off x="5464544" y="3839762"/>
            <a:ext cx="344451" cy="23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155478C0-71F3-416B-8160-6E699C62717F}"/>
              </a:ext>
            </a:extLst>
          </p:cNvPr>
          <p:cNvSpPr txBox="1"/>
          <p:nvPr/>
        </p:nvSpPr>
        <p:spPr>
          <a:xfrm rot="5400000">
            <a:off x="1776103" y="3524903"/>
            <a:ext cx="353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…</a:t>
            </a:r>
            <a:endParaRPr lang="en-US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575F55-7E49-4B9A-9BE5-0225FB4EB822}"/>
              </a:ext>
            </a:extLst>
          </p:cNvPr>
          <p:cNvSpPr txBox="1"/>
          <p:nvPr/>
        </p:nvSpPr>
        <p:spPr>
          <a:xfrm>
            <a:off x="2508327" y="3331930"/>
            <a:ext cx="50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× 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5A510BA-0468-4FE1-9431-688EF4B8BF42}"/>
              </a:ext>
            </a:extLst>
          </p:cNvPr>
          <p:cNvSpPr txBox="1"/>
          <p:nvPr/>
        </p:nvSpPr>
        <p:spPr>
          <a:xfrm>
            <a:off x="6734898" y="3532992"/>
            <a:ext cx="50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× L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2CD1D838-0801-4FDA-A62A-41F4D1094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7" y="1559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Importance Computation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C1072D6-0318-4657-B82C-7CAD32B1A09C}"/>
                  </a:ext>
                </a:extLst>
              </p:cNvPr>
              <p:cNvSpPr txBox="1"/>
              <p:nvPr/>
            </p:nvSpPr>
            <p:spPr>
              <a:xfrm>
                <a:off x="8444055" y="4165825"/>
                <a:ext cx="2729060" cy="5229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pt-B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𝜵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sub>
                          <m:sup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|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C1072D6-0318-4657-B82C-7CAD32B1A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055" y="4165825"/>
                <a:ext cx="2729060" cy="522964"/>
              </a:xfrm>
              <a:prstGeom prst="rect">
                <a:avLst/>
              </a:prstGeom>
              <a:blipFill>
                <a:blip r:embed="rId9"/>
                <a:stretch>
                  <a:fillRect t="-2326" b="-20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4AA8CFF-D19C-4A6C-B92D-7F1B269C667F}"/>
                  </a:ext>
                </a:extLst>
              </p:cNvPr>
              <p:cNvSpPr txBox="1"/>
              <p:nvPr/>
            </p:nvSpPr>
            <p:spPr>
              <a:xfrm>
                <a:off x="7505000" y="3113702"/>
                <a:ext cx="3939360" cy="9326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𝜵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impt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4AA8CFF-D19C-4A6C-B92D-7F1B269C6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000" y="3113702"/>
                <a:ext cx="3939360" cy="93262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253E918C-0921-4C3D-BC6E-598F098E1FED}"/>
              </a:ext>
            </a:extLst>
          </p:cNvPr>
          <p:cNvSpPr txBox="1"/>
          <p:nvPr/>
        </p:nvSpPr>
        <p:spPr>
          <a:xfrm>
            <a:off x="5808995" y="5519302"/>
            <a:ext cx="640360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1"/>
            <a:r>
              <a:rPr lang="en-US" sz="2400" dirty="0"/>
              <a:t>Use </a:t>
            </a:r>
            <a:r>
              <a:rPr lang="en-US" sz="2400" b="1" dirty="0"/>
              <a:t>absolute gradient </a:t>
            </a:r>
            <a:r>
              <a:rPr lang="en-US" sz="2400" dirty="0"/>
              <a:t>to indicate importance</a:t>
            </a:r>
            <a:r>
              <a:rPr lang="en-US" sz="2400" baseline="30000" dirty="0"/>
              <a:t>*</a:t>
            </a:r>
            <a:r>
              <a:rPr lang="en-US" sz="24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3F86C90-AF63-4AB4-AF3E-FAC076B774BD}"/>
                  </a:ext>
                </a:extLst>
              </p:cNvPr>
              <p:cNvSpPr txBox="1"/>
              <p:nvPr/>
            </p:nvSpPr>
            <p:spPr>
              <a:xfrm>
                <a:off x="7846588" y="1852938"/>
                <a:ext cx="4132832" cy="8638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For </a:t>
                </a:r>
                <a:r>
                  <a:rPr lang="en-US" sz="2400" b="1" dirty="0"/>
                  <a:t>domain knowledge,</a:t>
                </a:r>
              </a:p>
              <a:p>
                <a:r>
                  <a:rPr lang="en-US" sz="2400" b="1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sz="2400" b="1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𝐢𝐦𝐩𝐭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sz="2400" b="1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𝐌𝐋𝐌</m:t>
                        </m:r>
                      </m:sub>
                    </m:sSub>
                  </m:oMath>
                </a14:m>
                <a:endParaRPr lang="en-US" sz="2400" b="1" dirty="0">
                  <a:solidFill>
                    <a:srgbClr val="0000FF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3F86C90-AF63-4AB4-AF3E-FAC076B77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6588" y="1852938"/>
                <a:ext cx="4132832" cy="863891"/>
              </a:xfrm>
              <a:prstGeom prst="rect">
                <a:avLst/>
              </a:prstGeom>
              <a:blipFill>
                <a:blip r:embed="rId11"/>
                <a:stretch>
                  <a:fillRect l="-2212" t="-5634" b="-1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AF07EDEC-765F-457F-BD21-8CE3B6D0B77A}"/>
              </a:ext>
            </a:extLst>
          </p:cNvPr>
          <p:cNvSpPr txBox="1"/>
          <p:nvPr/>
        </p:nvSpPr>
        <p:spPr>
          <a:xfrm>
            <a:off x="-41348" y="6510081"/>
            <a:ext cx="112144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*Are sixteen heads really better than one? Michel et al. </a:t>
            </a:r>
            <a:r>
              <a:rPr lang="en-US" i="1" dirty="0" err="1"/>
              <a:t>NeurIPS</a:t>
            </a:r>
            <a:r>
              <a:rPr lang="en-US" i="1" dirty="0"/>
              <a:t>, 2019.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871BC-3FA4-4DBF-849F-715F3171E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26601-8933-451C-AE40-77BAD45DA25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863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6AA86D93-E28F-42B2-99F9-2C22C891E0B0}"/>
                  </a:ext>
                </a:extLst>
              </p:cNvPr>
              <p:cNvSpPr/>
              <p:nvPr/>
            </p:nvSpPr>
            <p:spPr>
              <a:xfrm>
                <a:off x="1064339" y="4016499"/>
                <a:ext cx="1435275" cy="624115"/>
              </a:xfrm>
              <a:prstGeom prst="rect">
                <a:avLst/>
              </a:prstGeom>
              <a:solidFill>
                <a:srgbClr val="92D05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Transformer Layer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6AA86D93-E28F-42B2-99F9-2C22C891E0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339" y="4016499"/>
                <a:ext cx="1435275" cy="624115"/>
              </a:xfrm>
              <a:prstGeom prst="rect">
                <a:avLst/>
              </a:prstGeom>
              <a:blipFill>
                <a:blip r:embed="rId2"/>
                <a:stretch>
                  <a:fillRect l="-426" t="-6863" r="-2128" b="-17647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8" name="Rectangle: Rounded Corners 237">
            <a:extLst>
              <a:ext uri="{FF2B5EF4-FFF2-40B4-BE49-F238E27FC236}">
                <a16:creationId xmlns:a16="http://schemas.microsoft.com/office/drawing/2014/main" id="{85445260-6590-4234-9209-747E2D2746C2}"/>
              </a:ext>
            </a:extLst>
          </p:cNvPr>
          <p:cNvSpPr/>
          <p:nvPr/>
        </p:nvSpPr>
        <p:spPr>
          <a:xfrm>
            <a:off x="517401" y="3377824"/>
            <a:ext cx="2525074" cy="1415416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78A22926-4919-4667-AC5A-E0E87CD06FDF}"/>
              </a:ext>
            </a:extLst>
          </p:cNvPr>
          <p:cNvCxnSpPr>
            <a:cxnSpLocks/>
            <a:endCxn id="240" idx="2"/>
          </p:cNvCxnSpPr>
          <p:nvPr/>
        </p:nvCxnSpPr>
        <p:spPr>
          <a:xfrm flipV="1">
            <a:off x="1773758" y="2571011"/>
            <a:ext cx="0" cy="4928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F3052CE0-5DA8-4154-B923-46EF2E6DA3A0}"/>
                  </a:ext>
                </a:extLst>
              </p:cNvPr>
              <p:cNvSpPr txBox="1"/>
              <p:nvPr/>
            </p:nvSpPr>
            <p:spPr>
              <a:xfrm>
                <a:off x="1476433" y="2294012"/>
                <a:ext cx="59465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MLM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F3052CE0-5DA8-4154-B923-46EF2E6DA3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433" y="2294012"/>
                <a:ext cx="594650" cy="276999"/>
              </a:xfrm>
              <a:prstGeom prst="rect">
                <a:avLst/>
              </a:prstGeom>
              <a:blipFill>
                <a:blip r:embed="rId3"/>
                <a:stretch>
                  <a:fillRect l="-8163" r="-408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9" name="TextBox 258">
            <a:extLst>
              <a:ext uri="{FF2B5EF4-FFF2-40B4-BE49-F238E27FC236}">
                <a16:creationId xmlns:a16="http://schemas.microsoft.com/office/drawing/2014/main" id="{444607E8-5098-49E0-A376-5D57327E6810}"/>
              </a:ext>
            </a:extLst>
          </p:cNvPr>
          <p:cNvSpPr txBox="1"/>
          <p:nvPr/>
        </p:nvSpPr>
        <p:spPr>
          <a:xfrm>
            <a:off x="1229478" y="4750914"/>
            <a:ext cx="11291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/>
                </a:solidFill>
              </a:rPr>
              <a:t>Forward</a:t>
            </a:r>
            <a:endParaRPr lang="en-US" sz="2000" b="1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00A143D-EC17-40B4-B5E9-2E6F78E75381}"/>
              </a:ext>
            </a:extLst>
          </p:cNvPr>
          <p:cNvCxnSpPr>
            <a:cxnSpLocks/>
            <a:stCxn id="235" idx="0"/>
          </p:cNvCxnSpPr>
          <p:nvPr/>
        </p:nvCxnSpPr>
        <p:spPr>
          <a:xfrm flipH="1" flipV="1">
            <a:off x="1781351" y="3839626"/>
            <a:ext cx="626" cy="1768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EEF1275D-03BD-480A-83DA-4C5684637BC7}"/>
              </a:ext>
            </a:extLst>
          </p:cNvPr>
          <p:cNvSpPr txBox="1"/>
          <p:nvPr/>
        </p:nvSpPr>
        <p:spPr>
          <a:xfrm rot="5400000">
            <a:off x="1781848" y="2945393"/>
            <a:ext cx="353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…</a:t>
            </a:r>
            <a:endParaRPr lang="en-US" b="1" dirty="0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758EA967-D593-4BC7-96D2-D8BF09523DC9}"/>
              </a:ext>
            </a:extLst>
          </p:cNvPr>
          <p:cNvCxnSpPr>
            <a:cxnSpLocks/>
            <a:endCxn id="238" idx="0"/>
          </p:cNvCxnSpPr>
          <p:nvPr/>
        </p:nvCxnSpPr>
        <p:spPr>
          <a:xfrm flipH="1" flipV="1">
            <a:off x="1779938" y="3377824"/>
            <a:ext cx="1413" cy="1820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94D93B20-8581-4EA6-8FE2-36584D2D1693}"/>
                  </a:ext>
                </a:extLst>
              </p:cNvPr>
              <p:cNvSpPr/>
              <p:nvPr/>
            </p:nvSpPr>
            <p:spPr>
              <a:xfrm>
                <a:off x="5201074" y="4163997"/>
                <a:ext cx="1435275" cy="624115"/>
              </a:xfrm>
              <a:prstGeom prst="rect">
                <a:avLst/>
              </a:prstGeom>
              <a:solidFill>
                <a:srgbClr val="92D05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Transformer Layer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94D93B20-8581-4EA6-8FE2-36584D2D16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074" y="4163997"/>
                <a:ext cx="1435275" cy="624115"/>
              </a:xfrm>
              <a:prstGeom prst="rect">
                <a:avLst/>
              </a:prstGeom>
              <a:blipFill>
                <a:blip r:embed="rId5"/>
                <a:stretch>
                  <a:fillRect t="-6863" r="-2119" b="-17647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0D2A1DF5-BF51-4911-9990-8B0F70D9EDDD}"/>
              </a:ext>
            </a:extLst>
          </p:cNvPr>
          <p:cNvSpPr/>
          <p:nvPr/>
        </p:nvSpPr>
        <p:spPr>
          <a:xfrm>
            <a:off x="4654136" y="3525322"/>
            <a:ext cx="2525074" cy="1415416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6E01D5C-CE73-4C9F-98D3-B7AB234ADD9C}"/>
              </a:ext>
            </a:extLst>
          </p:cNvPr>
          <p:cNvCxnSpPr>
            <a:cxnSpLocks/>
            <a:endCxn id="79" idx="2"/>
          </p:cNvCxnSpPr>
          <p:nvPr/>
        </p:nvCxnSpPr>
        <p:spPr>
          <a:xfrm flipV="1">
            <a:off x="5910493" y="2743196"/>
            <a:ext cx="0" cy="4681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14A24D4-511E-4AEF-8AEE-1E4D4E75A20B}"/>
                  </a:ext>
                </a:extLst>
              </p:cNvPr>
              <p:cNvSpPr txBox="1"/>
              <p:nvPr/>
            </p:nvSpPr>
            <p:spPr>
              <a:xfrm>
                <a:off x="5613168" y="2441510"/>
                <a:ext cx="594650" cy="3016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impt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14A24D4-511E-4AEF-8AEE-1E4D4E75A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168" y="2441510"/>
                <a:ext cx="594650" cy="301686"/>
              </a:xfrm>
              <a:prstGeom prst="rect">
                <a:avLst/>
              </a:prstGeom>
              <a:blipFill>
                <a:blip r:embed="rId6"/>
                <a:stretch>
                  <a:fillRect l="-7216" r="-61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80">
            <a:extLst>
              <a:ext uri="{FF2B5EF4-FFF2-40B4-BE49-F238E27FC236}">
                <a16:creationId xmlns:a16="http://schemas.microsoft.com/office/drawing/2014/main" id="{4A0C06A5-3FFD-4FA3-A411-40FE8C3EBF22}"/>
              </a:ext>
            </a:extLst>
          </p:cNvPr>
          <p:cNvSpPr txBox="1"/>
          <p:nvPr/>
        </p:nvSpPr>
        <p:spPr>
          <a:xfrm>
            <a:off x="5366213" y="4898412"/>
            <a:ext cx="11291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/>
                </a:solidFill>
              </a:rPr>
              <a:t>Forward</a:t>
            </a:r>
            <a:endParaRPr lang="en-US" sz="2000" b="1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E4F5EFB-168D-4130-A2ED-89F351ACAD15}"/>
              </a:ext>
            </a:extLst>
          </p:cNvPr>
          <p:cNvGrpSpPr/>
          <p:nvPr/>
        </p:nvGrpSpPr>
        <p:grpSpPr>
          <a:xfrm>
            <a:off x="5788682" y="3707357"/>
            <a:ext cx="258807" cy="279767"/>
            <a:chOff x="3026645" y="2253234"/>
            <a:chExt cx="394222" cy="400110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FD1B64D-51D9-4D63-BA86-C5220B0FA142}"/>
                </a:ext>
              </a:extLst>
            </p:cNvPr>
            <p:cNvSpPr/>
            <p:nvPr/>
          </p:nvSpPr>
          <p:spPr>
            <a:xfrm>
              <a:off x="3026645" y="2253234"/>
              <a:ext cx="394222" cy="4001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ACC56E4-F0F2-43C6-86DD-513AC6A63DFE}"/>
                </a:ext>
              </a:extLst>
            </p:cNvPr>
            <p:cNvCxnSpPr>
              <a:stCxn id="83" idx="1"/>
              <a:endCxn id="83" idx="5"/>
            </p:cNvCxnSpPr>
            <p:nvPr/>
          </p:nvCxnSpPr>
          <p:spPr>
            <a:xfrm>
              <a:off x="3084377" y="2311829"/>
              <a:ext cx="278758" cy="2829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CDE71ED-AB8F-4834-ABF7-27F445E907C0}"/>
                </a:ext>
              </a:extLst>
            </p:cNvPr>
            <p:cNvCxnSpPr>
              <a:cxnSpLocks/>
              <a:stCxn id="83" idx="3"/>
              <a:endCxn id="83" idx="7"/>
            </p:cNvCxnSpPr>
            <p:nvPr/>
          </p:nvCxnSpPr>
          <p:spPr>
            <a:xfrm flipV="1">
              <a:off x="3084377" y="2311829"/>
              <a:ext cx="278758" cy="2829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05B0888-1D07-4A6D-8E1B-3C5D75B13B19}"/>
              </a:ext>
            </a:extLst>
          </p:cNvPr>
          <p:cNvCxnSpPr>
            <a:cxnSpLocks/>
            <a:stCxn id="75" idx="0"/>
            <a:endCxn id="83" idx="4"/>
          </p:cNvCxnSpPr>
          <p:nvPr/>
        </p:nvCxnSpPr>
        <p:spPr>
          <a:xfrm flipH="1" flipV="1">
            <a:off x="5918086" y="3987124"/>
            <a:ext cx="626" cy="1768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90AF96F0-3497-4B57-BF7B-3C27BDA6322A}"/>
              </a:ext>
            </a:extLst>
          </p:cNvPr>
          <p:cNvSpPr txBox="1"/>
          <p:nvPr/>
        </p:nvSpPr>
        <p:spPr>
          <a:xfrm rot="5400000">
            <a:off x="5918583" y="3092891"/>
            <a:ext cx="353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…</a:t>
            </a:r>
            <a:endParaRPr lang="en-US" b="1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BFDD6CC-3277-4BDD-8F4B-1FA65FACA704}"/>
              </a:ext>
            </a:extLst>
          </p:cNvPr>
          <p:cNvCxnSpPr>
            <a:cxnSpLocks/>
            <a:stCxn id="83" idx="0"/>
            <a:endCxn id="77" idx="0"/>
          </p:cNvCxnSpPr>
          <p:nvPr/>
        </p:nvCxnSpPr>
        <p:spPr>
          <a:xfrm flipH="1" flipV="1">
            <a:off x="5916673" y="3525322"/>
            <a:ext cx="1413" cy="1820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Arrow: Right 94">
            <a:extLst>
              <a:ext uri="{FF2B5EF4-FFF2-40B4-BE49-F238E27FC236}">
                <a16:creationId xmlns:a16="http://schemas.microsoft.com/office/drawing/2014/main" id="{DD16D588-1F31-47D9-9F61-FCA05BED8B76}"/>
              </a:ext>
            </a:extLst>
          </p:cNvPr>
          <p:cNvSpPr/>
          <p:nvPr/>
        </p:nvSpPr>
        <p:spPr>
          <a:xfrm>
            <a:off x="3288672" y="4110097"/>
            <a:ext cx="887689" cy="22356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98D8114-2105-4221-B7BD-2D86F37BC820}"/>
              </a:ext>
            </a:extLst>
          </p:cNvPr>
          <p:cNvSpPr txBox="1"/>
          <p:nvPr/>
        </p:nvSpPr>
        <p:spPr>
          <a:xfrm>
            <a:off x="3130515" y="3525322"/>
            <a:ext cx="16151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To compute the  importance 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5EB1B4A4-6D60-479B-970D-F6850CC9AE8E}"/>
                  </a:ext>
                </a:extLst>
              </p:cNvPr>
              <p:cNvSpPr txBox="1"/>
              <p:nvPr/>
            </p:nvSpPr>
            <p:spPr>
              <a:xfrm>
                <a:off x="5072930" y="3701262"/>
                <a:ext cx="39161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5EB1B4A4-6D60-479B-970D-F6850CC9A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930" y="3701262"/>
                <a:ext cx="391614" cy="276999"/>
              </a:xfrm>
              <a:prstGeom prst="rect">
                <a:avLst/>
              </a:prstGeom>
              <a:blipFill>
                <a:blip r:embed="rId8"/>
                <a:stretch>
                  <a:fillRect l="-1563" b="-2391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5D591DE-1012-4E85-AA91-44B5CE999C96}"/>
              </a:ext>
            </a:extLst>
          </p:cNvPr>
          <p:cNvCxnSpPr>
            <a:cxnSpLocks/>
            <a:stCxn id="97" idx="3"/>
          </p:cNvCxnSpPr>
          <p:nvPr/>
        </p:nvCxnSpPr>
        <p:spPr>
          <a:xfrm>
            <a:off x="5464544" y="3839762"/>
            <a:ext cx="344451" cy="23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155478C0-71F3-416B-8160-6E699C62717F}"/>
              </a:ext>
            </a:extLst>
          </p:cNvPr>
          <p:cNvSpPr txBox="1"/>
          <p:nvPr/>
        </p:nvSpPr>
        <p:spPr>
          <a:xfrm rot="5400000">
            <a:off x="1776103" y="3524903"/>
            <a:ext cx="353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…</a:t>
            </a:r>
            <a:endParaRPr lang="en-US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575F55-7E49-4B9A-9BE5-0225FB4EB822}"/>
              </a:ext>
            </a:extLst>
          </p:cNvPr>
          <p:cNvSpPr txBox="1"/>
          <p:nvPr/>
        </p:nvSpPr>
        <p:spPr>
          <a:xfrm>
            <a:off x="2508327" y="3331930"/>
            <a:ext cx="50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× 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5A510BA-0468-4FE1-9431-688EF4B8BF42}"/>
              </a:ext>
            </a:extLst>
          </p:cNvPr>
          <p:cNvSpPr txBox="1"/>
          <p:nvPr/>
        </p:nvSpPr>
        <p:spPr>
          <a:xfrm>
            <a:off x="6734898" y="3532992"/>
            <a:ext cx="50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× 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3F86C90-AF63-4AB4-AF3E-FAC076B774BD}"/>
                  </a:ext>
                </a:extLst>
              </p:cNvPr>
              <p:cNvSpPr txBox="1"/>
              <p:nvPr/>
            </p:nvSpPr>
            <p:spPr>
              <a:xfrm>
                <a:off x="7846588" y="1852938"/>
                <a:ext cx="4132832" cy="8638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For </a:t>
                </a:r>
                <a:r>
                  <a:rPr lang="en-US" sz="2400" b="1" dirty="0"/>
                  <a:t>domain knowledge,</a:t>
                </a:r>
              </a:p>
              <a:p>
                <a:r>
                  <a:rPr lang="en-US" sz="2400" b="1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sz="2400" b="1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𝐢𝐦𝐩𝐭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sz="2400" b="1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𝐌𝐋𝐌</m:t>
                        </m:r>
                      </m:sub>
                    </m:sSub>
                  </m:oMath>
                </a14:m>
                <a:endParaRPr lang="en-US" sz="2400" b="1" dirty="0">
                  <a:solidFill>
                    <a:srgbClr val="0000FF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3F86C90-AF63-4AB4-AF3E-FAC076B77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6588" y="1852938"/>
                <a:ext cx="4132832" cy="863891"/>
              </a:xfrm>
              <a:prstGeom prst="rect">
                <a:avLst/>
              </a:prstGeom>
              <a:blipFill>
                <a:blip r:embed="rId9"/>
                <a:stretch>
                  <a:fillRect l="-2212" t="-5634" b="-1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AF07EDEC-765F-457F-BD21-8CE3B6D0B77A}"/>
              </a:ext>
            </a:extLst>
          </p:cNvPr>
          <p:cNvSpPr txBox="1"/>
          <p:nvPr/>
        </p:nvSpPr>
        <p:spPr>
          <a:xfrm>
            <a:off x="-41348" y="6510081"/>
            <a:ext cx="112144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Michel et al. Are sixteen heads really better than one? </a:t>
            </a:r>
            <a:r>
              <a:rPr lang="en-US" i="1" dirty="0" err="1"/>
              <a:t>NeurIPS</a:t>
            </a:r>
            <a:r>
              <a:rPr lang="en-US" i="1" dirty="0"/>
              <a:t>, 2019.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871BC-3FA4-4DBF-849F-715F3171E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26601-8933-451C-AE40-77BAD45DA254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9284D83-3215-B8C8-5EE6-478C60157180}"/>
                  </a:ext>
                </a:extLst>
              </p:cNvPr>
              <p:cNvSpPr txBox="1"/>
              <p:nvPr/>
            </p:nvSpPr>
            <p:spPr>
              <a:xfrm>
                <a:off x="7666393" y="3187667"/>
                <a:ext cx="4200043" cy="22817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00FF"/>
                    </a:solidFill>
                  </a:rPr>
                  <a:t>However, </a:t>
                </a:r>
                <a:r>
                  <a:rPr lang="en-US" sz="2400" dirty="0">
                    <a:solidFill>
                      <a:srgbClr val="0000FF"/>
                    </a:solidFill>
                  </a:rPr>
                  <a:t>for </a:t>
                </a:r>
                <a:r>
                  <a:rPr lang="en-US" sz="2400" b="1" dirty="0">
                    <a:solidFill>
                      <a:srgbClr val="0000FF"/>
                    </a:solidFill>
                  </a:rPr>
                  <a:t>general/pre-trained knowledge</a:t>
                </a:r>
                <a:r>
                  <a:rPr lang="en-US" sz="2400" dirty="0">
                    <a:solidFill>
                      <a:srgbClr val="0000FF"/>
                    </a:solidFill>
                  </a:rPr>
                  <a:t>, we cannot 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impt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MLM</m:t>
                        </m:r>
                      </m:sub>
                    </m:sSub>
                    <m:r>
                      <a:rPr lang="en-US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</a:rPr>
                  <a:t>as we do not have the pre-training data. </a:t>
                </a:r>
              </a:p>
              <a:p>
                <a:endParaRPr lang="en-US" sz="2400" dirty="0">
                  <a:solidFill>
                    <a:srgbClr val="0000FF"/>
                  </a:solidFill>
                </a:endParaRPr>
              </a:p>
              <a:p>
                <a:r>
                  <a:rPr lang="en-US" sz="2400" dirty="0">
                    <a:solidFill>
                      <a:srgbClr val="0000FF"/>
                    </a:solidFill>
                  </a:rPr>
                  <a:t>We need another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impt</m:t>
                        </m:r>
                      </m:sub>
                    </m:sSub>
                  </m:oMath>
                </a14:m>
                <a:endParaRPr 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9284D83-3215-B8C8-5EE6-478C60157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6393" y="3187667"/>
                <a:ext cx="4200043" cy="2281778"/>
              </a:xfrm>
              <a:prstGeom prst="rect">
                <a:avLst/>
              </a:prstGeom>
              <a:blipFill>
                <a:blip r:embed="rId10"/>
                <a:stretch>
                  <a:fillRect l="-4499" t="-4278" r="-5660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82FAA689-BD76-0349-88D2-01834860AB37}"/>
              </a:ext>
            </a:extLst>
          </p:cNvPr>
          <p:cNvSpPr txBox="1">
            <a:spLocks/>
          </p:cNvSpPr>
          <p:nvPr/>
        </p:nvSpPr>
        <p:spPr>
          <a:xfrm>
            <a:off x="10937" y="155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/>
              <a:t>Importance Computation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1712791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87FB2F-E5D1-4745-8D5F-822EFCEC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26601-8933-451C-AE40-77BAD45DA254}" type="slidenum">
              <a:rPr lang="en-US" smtClean="0"/>
              <a:t>25</a:t>
            </a:fld>
            <a:endParaRPr lang="en-US"/>
          </a:p>
        </p:txBody>
      </p:sp>
      <p:pic>
        <p:nvPicPr>
          <p:cNvPr id="9" name="Picture 8" descr="A black background with green circles and red x&#10;&#10;Description automatically generated">
            <a:extLst>
              <a:ext uri="{FF2B5EF4-FFF2-40B4-BE49-F238E27FC236}">
                <a16:creationId xmlns:a16="http://schemas.microsoft.com/office/drawing/2014/main" id="{59306BD1-85BD-922C-BAAC-6114FC494B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9917" y="3804393"/>
            <a:ext cx="2143597" cy="14714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D9CF4F5-B451-73E9-AC25-7A8A4F62B31A}"/>
                  </a:ext>
                </a:extLst>
              </p:cNvPr>
              <p:cNvSpPr txBox="1"/>
              <p:nvPr/>
            </p:nvSpPr>
            <p:spPr>
              <a:xfrm>
                <a:off x="717856" y="5695947"/>
                <a:ext cx="62804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D9CF4F5-B451-73E9-AC25-7A8A4F62B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856" y="5695947"/>
                <a:ext cx="62804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black background with green circles and red x&#10;&#10;Description automatically generated">
            <a:extLst>
              <a:ext uri="{FF2B5EF4-FFF2-40B4-BE49-F238E27FC236}">
                <a16:creationId xmlns:a16="http://schemas.microsoft.com/office/drawing/2014/main" id="{9F9EAC56-B032-D24A-CB67-91629B1A75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366850" y="3804393"/>
            <a:ext cx="2143597" cy="14714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CACBF0C-EF81-B27B-2613-348F9A4E52C6}"/>
                  </a:ext>
                </a:extLst>
              </p:cNvPr>
              <p:cNvSpPr txBox="1"/>
              <p:nvPr/>
            </p:nvSpPr>
            <p:spPr>
              <a:xfrm>
                <a:off x="5124623" y="5695947"/>
                <a:ext cx="62804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CACBF0C-EF81-B27B-2613-348F9A4E52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623" y="5695947"/>
                <a:ext cx="62804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Google Shape;1852;p67">
            <a:extLst>
              <a:ext uri="{FF2B5EF4-FFF2-40B4-BE49-F238E27FC236}">
                <a16:creationId xmlns:a16="http://schemas.microsoft.com/office/drawing/2014/main" id="{8EF0BB0A-5FC4-D83E-F093-77A5483E30C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3917" y="1741364"/>
            <a:ext cx="33748" cy="3487665"/>
          </a:xfrm>
          <a:prstGeom prst="curvedConnector3">
            <a:avLst>
              <a:gd name="adj1" fmla="val 1313627"/>
            </a:avLst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30416CE-8850-5737-10F3-E7413D253E58}"/>
              </a:ext>
            </a:extLst>
          </p:cNvPr>
          <p:cNvSpPr txBox="1"/>
          <p:nvPr/>
        </p:nvSpPr>
        <p:spPr>
          <a:xfrm>
            <a:off x="1204082" y="2024532"/>
            <a:ext cx="528428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Due to </a:t>
            </a:r>
            <a:r>
              <a:rPr lang="en-US" sz="2000" b="1" dirty="0">
                <a:solidFill>
                  <a:srgbClr val="0000FF"/>
                </a:solidFill>
              </a:rPr>
              <a:t>dropouts/randomness</a:t>
            </a:r>
            <a:r>
              <a:rPr lang="en-US" sz="2000" dirty="0"/>
              <a:t>, same input will result in different output representations</a:t>
            </a:r>
          </a:p>
          <a:p>
            <a:r>
              <a:rPr lang="en-US" sz="2000" dirty="0"/>
              <a:t>Their distance indicates the </a:t>
            </a:r>
            <a:r>
              <a:rPr lang="en-US" sz="2000" b="1" dirty="0">
                <a:solidFill>
                  <a:srgbClr val="0000FF"/>
                </a:solidFill>
              </a:rPr>
              <a:t>robustness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006DB7-7113-4519-8F9E-F24360D3E530}"/>
              </a:ext>
            </a:extLst>
          </p:cNvPr>
          <p:cNvSpPr txBox="1"/>
          <p:nvPr/>
        </p:nvSpPr>
        <p:spPr>
          <a:xfrm>
            <a:off x="7515195" y="2303866"/>
            <a:ext cx="26012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Units</a:t>
            </a:r>
            <a:r>
              <a:rPr lang="en-US" sz="1800" dirty="0"/>
              <a:t> that are important to the robustness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8716BB-97CC-3985-DE37-A6F3EBA75C2E}"/>
              </a:ext>
            </a:extLst>
          </p:cNvPr>
          <p:cNvCxnSpPr>
            <a:cxnSpLocks/>
          </p:cNvCxnSpPr>
          <p:nvPr/>
        </p:nvCxnSpPr>
        <p:spPr>
          <a:xfrm>
            <a:off x="8296627" y="3037996"/>
            <a:ext cx="0" cy="8893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18F9C1F-9963-3B29-D0A5-1F954BAEBB20}"/>
              </a:ext>
            </a:extLst>
          </p:cNvPr>
          <p:cNvSpPr txBox="1"/>
          <p:nvPr/>
        </p:nvSpPr>
        <p:spPr>
          <a:xfrm>
            <a:off x="7197322" y="4051500"/>
            <a:ext cx="34580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Units that are important to the pre-trained/general knowledge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BF7C6E-6DF7-46D7-914E-6D7C02A2E680}"/>
              </a:ext>
            </a:extLst>
          </p:cNvPr>
          <p:cNvSpPr txBox="1"/>
          <p:nvPr/>
        </p:nvSpPr>
        <p:spPr>
          <a:xfrm>
            <a:off x="8513424" y="3155512"/>
            <a:ext cx="35804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their changes will cause the pre-trained LM to change significantly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14BE2C-C11E-FEA8-B727-71DE64EE74AC}"/>
              </a:ext>
            </a:extLst>
          </p:cNvPr>
          <p:cNvSpPr txBox="1"/>
          <p:nvPr/>
        </p:nvSpPr>
        <p:spPr>
          <a:xfrm>
            <a:off x="7197322" y="5091248"/>
            <a:ext cx="35804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So, the distance can be used as a </a:t>
            </a:r>
            <a:r>
              <a:rPr lang="en-US" sz="2000" b="1" dirty="0">
                <a:solidFill>
                  <a:srgbClr val="0000FF"/>
                </a:solidFill>
              </a:rPr>
              <a:t>proxy</a:t>
            </a:r>
            <a:r>
              <a:rPr lang="en-US" sz="2000" dirty="0">
                <a:solidFill>
                  <a:srgbClr val="0000FF"/>
                </a:solidFill>
              </a:rPr>
              <a:t> for general knowledge!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94B70B-7876-F8BB-6178-4D3C78A29C04}"/>
              </a:ext>
            </a:extLst>
          </p:cNvPr>
          <p:cNvSpPr txBox="1"/>
          <p:nvPr/>
        </p:nvSpPr>
        <p:spPr>
          <a:xfrm>
            <a:off x="14482" y="6488668"/>
            <a:ext cx="89762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/>
              <a:t>Continual Pre-training of Language Models, Ke et al., ICLR 2023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4314155A-0379-5B79-E651-6A86C61C9BFD}"/>
              </a:ext>
            </a:extLst>
          </p:cNvPr>
          <p:cNvSpPr txBox="1">
            <a:spLocks/>
          </p:cNvSpPr>
          <p:nvPr/>
        </p:nvSpPr>
        <p:spPr>
          <a:xfrm>
            <a:off x="10937" y="155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/>
              <a:t>Importance Computation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8036274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6AA86D93-E28F-42B2-99F9-2C22C891E0B0}"/>
                  </a:ext>
                </a:extLst>
              </p:cNvPr>
              <p:cNvSpPr/>
              <p:nvPr/>
            </p:nvSpPr>
            <p:spPr>
              <a:xfrm>
                <a:off x="1417787" y="3496584"/>
                <a:ext cx="1435275" cy="624115"/>
              </a:xfrm>
              <a:prstGeom prst="rect">
                <a:avLst/>
              </a:prstGeom>
              <a:solidFill>
                <a:srgbClr val="92D05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Transformer Layer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6AA86D93-E28F-42B2-99F9-2C22C891E0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787" y="3496584"/>
                <a:ext cx="1435275" cy="624115"/>
              </a:xfrm>
              <a:prstGeom prst="rect">
                <a:avLst/>
              </a:prstGeom>
              <a:blipFill>
                <a:blip r:embed="rId3"/>
                <a:stretch>
                  <a:fillRect l="-426" t="-6863" r="-2128" b="-16667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8" name="Rectangle: Rounded Corners 237">
            <a:extLst>
              <a:ext uri="{FF2B5EF4-FFF2-40B4-BE49-F238E27FC236}">
                <a16:creationId xmlns:a16="http://schemas.microsoft.com/office/drawing/2014/main" id="{85445260-6590-4234-9209-747E2D2746C2}"/>
              </a:ext>
            </a:extLst>
          </p:cNvPr>
          <p:cNvSpPr/>
          <p:nvPr/>
        </p:nvSpPr>
        <p:spPr>
          <a:xfrm>
            <a:off x="870849" y="3039943"/>
            <a:ext cx="2196525" cy="123338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36FC5904-14AC-4CFF-926F-43D9E7CA33FF}"/>
                  </a:ext>
                </a:extLst>
              </p:cNvPr>
              <p:cNvSpPr txBox="1"/>
              <p:nvPr/>
            </p:nvSpPr>
            <p:spPr>
              <a:xfrm>
                <a:off x="7164439" y="1935480"/>
                <a:ext cx="4938280" cy="28157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</a:rPr>
                  <a:t>Based on the intuition, we propose another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impt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which does not need pre-training data </a:t>
                </a:r>
              </a:p>
              <a:p>
                <a:endParaRPr lang="en-US" sz="2000" dirty="0"/>
              </a:p>
              <a:p>
                <a:r>
                  <a:rPr lang="en-US" sz="2000" b="1" dirty="0">
                    <a:solidFill>
                      <a:srgbClr val="0000FF"/>
                    </a:solidFill>
                  </a:rPr>
                  <a:t>KL</a:t>
                </a:r>
                <a:r>
                  <a:rPr lang="en-US" sz="2000" dirty="0">
                    <a:solidFill>
                      <a:srgbClr val="0000FF"/>
                    </a:solidFill>
                  </a:rPr>
                  <a:t>: </a:t>
                </a:r>
                <a:r>
                  <a:rPr lang="en-US" sz="2000" dirty="0"/>
                  <a:t>how different given two representations</a:t>
                </a:r>
              </a:p>
              <a:p>
                <a:endParaRPr lang="en-US" sz="200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𝑳𝑴</m:t>
                        </m:r>
                      </m:sub>
                      <m:sup>
                        <m:r>
                          <a:rPr lang="en-US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</m:oMath>
                </a14:m>
                <a:r>
                  <a:rPr lang="en-US" sz="2000" b="1" dirty="0">
                    <a:solidFill>
                      <a:srgbClr val="0000FF"/>
                    </a:solidFill>
                  </a:rPr>
                  <a:t>/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𝑳𝑴</m:t>
                        </m:r>
                      </m:sub>
                      <m:sup>
                        <m:r>
                          <a:rPr lang="en-US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rgbClr val="0000FF"/>
                    </a:solidFill>
                  </a:rPr>
                  <a:t>: </a:t>
                </a:r>
                <a:r>
                  <a:rPr lang="en-US" sz="2000" dirty="0">
                    <a:solidFill>
                      <a:schemeClr val="tx1"/>
                    </a:solidFill>
                  </a:rPr>
                  <a:t>Transformer with different dropouts</a:t>
                </a:r>
              </a:p>
              <a:p>
                <a:endParaRPr lang="en-US" sz="20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0000FF"/>
                    </a:solidFill>
                  </a:rPr>
                  <a:t>: </a:t>
                </a:r>
                <a:r>
                  <a:rPr lang="en-US" sz="2000" dirty="0"/>
                  <a:t>The </a:t>
                </a:r>
                <a:r>
                  <a:rPr lang="en-US" sz="2000" dirty="0">
                    <a:solidFill>
                      <a:srgbClr val="0000FF"/>
                    </a:solidFill>
                  </a:rPr>
                  <a:t>first</a:t>
                </a:r>
                <a:r>
                  <a:rPr lang="en-US" sz="2000" dirty="0"/>
                  <a:t> domain data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36FC5904-14AC-4CFF-926F-43D9E7CA3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439" y="1935480"/>
                <a:ext cx="4938280" cy="2815707"/>
              </a:xfrm>
              <a:prstGeom prst="rect">
                <a:avLst/>
              </a:prstGeom>
              <a:blipFill>
                <a:blip r:embed="rId4"/>
                <a:stretch>
                  <a:fillRect l="-3086" t="-2820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2A1172E9-43E3-48AE-98DC-EEF967EBD468}"/>
              </a:ext>
            </a:extLst>
          </p:cNvPr>
          <p:cNvSpPr txBox="1"/>
          <p:nvPr/>
        </p:nvSpPr>
        <p:spPr>
          <a:xfrm>
            <a:off x="2656167" y="2990356"/>
            <a:ext cx="50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× 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87FB2F-E5D1-4745-8D5F-822EFCEC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26601-8933-451C-AE40-77BAD45DA254}" type="slidenum">
              <a:rPr lang="en-US" smtClean="0"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EF320D2-374D-4765-AA81-44F23C550569}"/>
                  </a:ext>
                </a:extLst>
              </p:cNvPr>
              <p:cNvSpPr txBox="1"/>
              <p:nvPr/>
            </p:nvSpPr>
            <p:spPr>
              <a:xfrm>
                <a:off x="1841266" y="4420753"/>
                <a:ext cx="58831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EF320D2-374D-4765-AA81-44F23C550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266" y="4420753"/>
                <a:ext cx="58831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B190213-9848-4783-BFF3-1890FD67EBCA}"/>
                  </a:ext>
                </a:extLst>
              </p:cNvPr>
              <p:cNvSpPr/>
              <p:nvPr/>
            </p:nvSpPr>
            <p:spPr>
              <a:xfrm>
                <a:off x="4867911" y="3491060"/>
                <a:ext cx="1435275" cy="624115"/>
              </a:xfrm>
              <a:prstGeom prst="rect">
                <a:avLst/>
              </a:prstGeom>
              <a:solidFill>
                <a:srgbClr val="92D05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Transformer Layer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B190213-9848-4783-BFF3-1890FD67EB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911" y="3491060"/>
                <a:ext cx="1435275" cy="624115"/>
              </a:xfrm>
              <a:prstGeom prst="rect">
                <a:avLst/>
              </a:prstGeom>
              <a:blipFill>
                <a:blip r:embed="rId6"/>
                <a:stretch>
                  <a:fillRect l="-426" t="-6863" r="-2128" b="-16667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9E03D2E0-FC4C-4759-A6D0-82A7AB76F361}"/>
              </a:ext>
            </a:extLst>
          </p:cNvPr>
          <p:cNvSpPr/>
          <p:nvPr/>
        </p:nvSpPr>
        <p:spPr>
          <a:xfrm>
            <a:off x="4320973" y="3034419"/>
            <a:ext cx="2195899" cy="1233382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34C770-AA08-4538-828A-F319037E1A98}"/>
              </a:ext>
            </a:extLst>
          </p:cNvPr>
          <p:cNvSpPr txBox="1"/>
          <p:nvPr/>
        </p:nvSpPr>
        <p:spPr>
          <a:xfrm>
            <a:off x="6109729" y="2992130"/>
            <a:ext cx="50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× 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A8611F9-3B12-44B3-BEB6-AF2D4DF33255}"/>
                  </a:ext>
                </a:extLst>
              </p:cNvPr>
              <p:cNvSpPr txBox="1"/>
              <p:nvPr/>
            </p:nvSpPr>
            <p:spPr>
              <a:xfrm>
                <a:off x="5289352" y="4497331"/>
                <a:ext cx="58831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A8611F9-3B12-44B3-BEB6-AF2D4DF332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352" y="4497331"/>
                <a:ext cx="58831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7CB135F-CFAC-4503-B1BD-03E321EFBAED}"/>
              </a:ext>
            </a:extLst>
          </p:cNvPr>
          <p:cNvCxnSpPr>
            <a:cxnSpLocks/>
          </p:cNvCxnSpPr>
          <p:nvPr/>
        </p:nvCxnSpPr>
        <p:spPr>
          <a:xfrm flipH="1" flipV="1">
            <a:off x="5583510" y="4275798"/>
            <a:ext cx="626" cy="1768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4A8172D-4C04-4AF1-A919-82C955DA99C0}"/>
              </a:ext>
            </a:extLst>
          </p:cNvPr>
          <p:cNvCxnSpPr>
            <a:cxnSpLocks/>
          </p:cNvCxnSpPr>
          <p:nvPr/>
        </p:nvCxnSpPr>
        <p:spPr>
          <a:xfrm flipH="1" flipV="1">
            <a:off x="2068241" y="4256090"/>
            <a:ext cx="626" cy="1768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6603816-BF2B-44CF-B4DA-C38E9F83B9FB}"/>
              </a:ext>
            </a:extLst>
          </p:cNvPr>
          <p:cNvSpPr txBox="1"/>
          <p:nvPr/>
        </p:nvSpPr>
        <p:spPr>
          <a:xfrm>
            <a:off x="836408" y="3025878"/>
            <a:ext cx="2230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Pre-trained LM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0A3F56C-2BEA-4773-BFA5-BC8CEF97A3F0}"/>
              </a:ext>
            </a:extLst>
          </p:cNvPr>
          <p:cNvSpPr txBox="1"/>
          <p:nvPr/>
        </p:nvSpPr>
        <p:spPr>
          <a:xfrm>
            <a:off x="4324073" y="2992130"/>
            <a:ext cx="2230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Pre-trained LM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C512D5F-21F9-4A44-B766-94637804C963}"/>
                  </a:ext>
                </a:extLst>
              </p:cNvPr>
              <p:cNvSpPr txBox="1"/>
              <p:nvPr/>
            </p:nvSpPr>
            <p:spPr>
              <a:xfrm>
                <a:off x="435391" y="2913046"/>
                <a:ext cx="433908" cy="3782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LM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C512D5F-21F9-4A44-B766-94637804C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91" y="2913046"/>
                <a:ext cx="433908" cy="378245"/>
              </a:xfrm>
              <a:prstGeom prst="rect">
                <a:avLst/>
              </a:prstGeom>
              <a:blipFill>
                <a:blip r:embed="rId8"/>
                <a:stretch>
                  <a:fillRect l="-4167" r="-12500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893EE28-CA22-4949-B44C-A3BA0CD037CE}"/>
                  </a:ext>
                </a:extLst>
              </p:cNvPr>
              <p:cNvSpPr txBox="1"/>
              <p:nvPr/>
            </p:nvSpPr>
            <p:spPr>
              <a:xfrm>
                <a:off x="3895521" y="2879634"/>
                <a:ext cx="433908" cy="3782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LM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893EE28-CA22-4949-B44C-A3BA0CD03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521" y="2879634"/>
                <a:ext cx="433908" cy="378245"/>
              </a:xfrm>
              <a:prstGeom prst="rect">
                <a:avLst/>
              </a:prstGeom>
              <a:blipFill>
                <a:blip r:embed="rId9"/>
                <a:stretch>
                  <a:fillRect l="-4225" r="-14085"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Google Shape;1852;p67">
            <a:extLst>
              <a:ext uri="{FF2B5EF4-FFF2-40B4-BE49-F238E27FC236}">
                <a16:creationId xmlns:a16="http://schemas.microsoft.com/office/drawing/2014/main" id="{4B71F110-3A54-46C7-B084-2A385279806D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3678849" y="1265172"/>
            <a:ext cx="33748" cy="3487665"/>
          </a:xfrm>
          <a:prstGeom prst="curvedConnector3">
            <a:avLst>
              <a:gd name="adj1" fmla="val 1313627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3A7F358-F4D9-4A85-948A-61BF818014A9}"/>
                  </a:ext>
                </a:extLst>
              </p:cNvPr>
              <p:cNvSpPr txBox="1"/>
              <p:nvPr/>
            </p:nvSpPr>
            <p:spPr>
              <a:xfrm>
                <a:off x="2135424" y="1997047"/>
                <a:ext cx="3658375" cy="427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impt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000" dirty="0">
                    <a:solidFill>
                      <a:srgbClr val="FF0000"/>
                    </a:solidFill>
                  </a:rPr>
                  <a:t>= KL(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LM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),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LM</m:t>
                        </m:r>
                      </m:sub>
                      <m:sup>
                        <m: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) )</a:t>
                </a:r>
                <a:endParaRPr lang="en-US" sz="200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3A7F358-F4D9-4A85-948A-61BF81801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424" y="1997047"/>
                <a:ext cx="3658375" cy="427425"/>
              </a:xfrm>
              <a:prstGeom prst="rect">
                <a:avLst/>
              </a:prstGeom>
              <a:blipFill>
                <a:blip r:embed="rId10"/>
                <a:stretch>
                  <a:fillRect t="-7143"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28B0E07-D61B-E13C-95BF-53AB1B2CC5A4}"/>
              </a:ext>
            </a:extLst>
          </p:cNvPr>
          <p:cNvSpPr txBox="1"/>
          <p:nvPr/>
        </p:nvSpPr>
        <p:spPr>
          <a:xfrm>
            <a:off x="14482" y="6488668"/>
            <a:ext cx="89762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/>
              <a:t>Continual Pre-training of Language Models, Ke et al., ICLR 2023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2C5FFA1-A1A8-9407-956A-C1D9F30A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7" y="1559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Importance Computation</a:t>
            </a:r>
          </a:p>
        </p:txBody>
      </p:sp>
    </p:spTree>
    <p:extLst>
      <p:ext uri="{BB962C8B-B14F-4D97-AF65-F5344CB8AC3E}">
        <p14:creationId xmlns:p14="http://schemas.microsoft.com/office/powerpoint/2010/main" val="36991005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6AA86D93-E28F-42B2-99F9-2C22C891E0B0}"/>
                  </a:ext>
                </a:extLst>
              </p:cNvPr>
              <p:cNvSpPr/>
              <p:nvPr/>
            </p:nvSpPr>
            <p:spPr>
              <a:xfrm>
                <a:off x="988838" y="3513159"/>
                <a:ext cx="1435275" cy="624115"/>
              </a:xfrm>
              <a:prstGeom prst="rect">
                <a:avLst/>
              </a:prstGeom>
              <a:solidFill>
                <a:srgbClr val="92D05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Transformer Layer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6AA86D93-E28F-42B2-99F9-2C22C891E0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838" y="3513159"/>
                <a:ext cx="1435275" cy="624115"/>
              </a:xfrm>
              <a:prstGeom prst="rect">
                <a:avLst/>
              </a:prstGeom>
              <a:blipFill>
                <a:blip r:embed="rId3"/>
                <a:stretch>
                  <a:fillRect t="-6796" r="-2119" b="-16505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8" name="Rectangle: Rounded Corners 237">
            <a:extLst>
              <a:ext uri="{FF2B5EF4-FFF2-40B4-BE49-F238E27FC236}">
                <a16:creationId xmlns:a16="http://schemas.microsoft.com/office/drawing/2014/main" id="{85445260-6590-4234-9209-747E2D2746C2}"/>
              </a:ext>
            </a:extLst>
          </p:cNvPr>
          <p:cNvSpPr/>
          <p:nvPr/>
        </p:nvSpPr>
        <p:spPr>
          <a:xfrm>
            <a:off x="441900" y="2874484"/>
            <a:ext cx="2525074" cy="1415416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78A22926-4919-4667-AC5A-E0E87CD06FDF}"/>
              </a:ext>
            </a:extLst>
          </p:cNvPr>
          <p:cNvCxnSpPr>
            <a:cxnSpLocks/>
            <a:endCxn id="240" idx="2"/>
          </p:cNvCxnSpPr>
          <p:nvPr/>
        </p:nvCxnSpPr>
        <p:spPr>
          <a:xfrm flipV="1">
            <a:off x="1698257" y="2067671"/>
            <a:ext cx="0" cy="4928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F3052CE0-5DA8-4154-B923-46EF2E6DA3A0}"/>
                  </a:ext>
                </a:extLst>
              </p:cNvPr>
              <p:cNvSpPr txBox="1"/>
              <p:nvPr/>
            </p:nvSpPr>
            <p:spPr>
              <a:xfrm>
                <a:off x="1400932" y="1790672"/>
                <a:ext cx="59465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MLM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F3052CE0-5DA8-4154-B923-46EF2E6DA3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932" y="1790672"/>
                <a:ext cx="594650" cy="276999"/>
              </a:xfrm>
              <a:prstGeom prst="rect">
                <a:avLst/>
              </a:prstGeom>
              <a:blipFill>
                <a:blip r:embed="rId4"/>
                <a:stretch>
                  <a:fillRect l="-9278" r="-5155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9" name="TextBox 258">
            <a:extLst>
              <a:ext uri="{FF2B5EF4-FFF2-40B4-BE49-F238E27FC236}">
                <a16:creationId xmlns:a16="http://schemas.microsoft.com/office/drawing/2014/main" id="{444607E8-5098-49E0-A376-5D57327E6810}"/>
              </a:ext>
            </a:extLst>
          </p:cNvPr>
          <p:cNvSpPr txBox="1"/>
          <p:nvPr/>
        </p:nvSpPr>
        <p:spPr>
          <a:xfrm>
            <a:off x="1153977" y="4247574"/>
            <a:ext cx="11291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/>
                </a:solidFill>
              </a:rPr>
              <a:t>Forward</a:t>
            </a:r>
            <a:endParaRPr lang="en-US" sz="2000" b="1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00A143D-EC17-40B4-B5E9-2E6F78E75381}"/>
              </a:ext>
            </a:extLst>
          </p:cNvPr>
          <p:cNvCxnSpPr>
            <a:cxnSpLocks/>
            <a:stCxn id="235" idx="0"/>
          </p:cNvCxnSpPr>
          <p:nvPr/>
        </p:nvCxnSpPr>
        <p:spPr>
          <a:xfrm flipH="1" flipV="1">
            <a:off x="1705850" y="3336286"/>
            <a:ext cx="626" cy="1768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EEF1275D-03BD-480A-83DA-4C5684637BC7}"/>
              </a:ext>
            </a:extLst>
          </p:cNvPr>
          <p:cNvSpPr txBox="1"/>
          <p:nvPr/>
        </p:nvSpPr>
        <p:spPr>
          <a:xfrm rot="5400000">
            <a:off x="1706347" y="2442053"/>
            <a:ext cx="353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…</a:t>
            </a:r>
            <a:endParaRPr lang="en-US" b="1" dirty="0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758EA967-D593-4BC7-96D2-D8BF09523DC9}"/>
              </a:ext>
            </a:extLst>
          </p:cNvPr>
          <p:cNvCxnSpPr>
            <a:cxnSpLocks/>
            <a:endCxn id="238" idx="0"/>
          </p:cNvCxnSpPr>
          <p:nvPr/>
        </p:nvCxnSpPr>
        <p:spPr>
          <a:xfrm flipH="1" flipV="1">
            <a:off x="1704437" y="2874484"/>
            <a:ext cx="1413" cy="1820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94D93B20-8581-4EA6-8FE2-36584D2D1693}"/>
                  </a:ext>
                </a:extLst>
              </p:cNvPr>
              <p:cNvSpPr/>
              <p:nvPr/>
            </p:nvSpPr>
            <p:spPr>
              <a:xfrm>
                <a:off x="5125573" y="3660657"/>
                <a:ext cx="1435275" cy="624115"/>
              </a:xfrm>
              <a:prstGeom prst="rect">
                <a:avLst/>
              </a:prstGeom>
              <a:solidFill>
                <a:srgbClr val="92D05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Transformer Layer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94D93B20-8581-4EA6-8FE2-36584D2D16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573" y="3660657"/>
                <a:ext cx="1435275" cy="624115"/>
              </a:xfrm>
              <a:prstGeom prst="rect">
                <a:avLst/>
              </a:prstGeom>
              <a:blipFill>
                <a:blip r:embed="rId6"/>
                <a:stretch>
                  <a:fillRect l="-426" t="-6863" r="-2128" b="-16667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0D2A1DF5-BF51-4911-9990-8B0F70D9EDDD}"/>
              </a:ext>
            </a:extLst>
          </p:cNvPr>
          <p:cNvSpPr/>
          <p:nvPr/>
        </p:nvSpPr>
        <p:spPr>
          <a:xfrm>
            <a:off x="4578635" y="3021982"/>
            <a:ext cx="2525074" cy="1415416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6E01D5C-CE73-4C9F-98D3-B7AB234ADD9C}"/>
              </a:ext>
            </a:extLst>
          </p:cNvPr>
          <p:cNvCxnSpPr>
            <a:cxnSpLocks/>
            <a:endCxn id="79" idx="2"/>
          </p:cNvCxnSpPr>
          <p:nvPr/>
        </p:nvCxnSpPr>
        <p:spPr>
          <a:xfrm flipV="1">
            <a:off x="5834992" y="2239856"/>
            <a:ext cx="0" cy="4681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14A24D4-511E-4AEF-8AEE-1E4D4E75A20B}"/>
                  </a:ext>
                </a:extLst>
              </p:cNvPr>
              <p:cNvSpPr txBox="1"/>
              <p:nvPr/>
            </p:nvSpPr>
            <p:spPr>
              <a:xfrm>
                <a:off x="5537667" y="1938170"/>
                <a:ext cx="594650" cy="3016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impt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14A24D4-511E-4AEF-8AEE-1E4D4E75A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667" y="1938170"/>
                <a:ext cx="594650" cy="301686"/>
              </a:xfrm>
              <a:prstGeom prst="rect">
                <a:avLst/>
              </a:prstGeom>
              <a:blipFill>
                <a:blip r:embed="rId7"/>
                <a:stretch>
                  <a:fillRect l="-6122" r="-6122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80">
            <a:extLst>
              <a:ext uri="{FF2B5EF4-FFF2-40B4-BE49-F238E27FC236}">
                <a16:creationId xmlns:a16="http://schemas.microsoft.com/office/drawing/2014/main" id="{4A0C06A5-3FFD-4FA3-A411-40FE8C3EBF22}"/>
              </a:ext>
            </a:extLst>
          </p:cNvPr>
          <p:cNvSpPr txBox="1"/>
          <p:nvPr/>
        </p:nvSpPr>
        <p:spPr>
          <a:xfrm>
            <a:off x="5290712" y="4395072"/>
            <a:ext cx="11291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/>
                </a:solidFill>
              </a:rPr>
              <a:t>Forward</a:t>
            </a:r>
            <a:endParaRPr lang="en-US" sz="2000" b="1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E4F5EFB-168D-4130-A2ED-89F351ACAD15}"/>
              </a:ext>
            </a:extLst>
          </p:cNvPr>
          <p:cNvGrpSpPr/>
          <p:nvPr/>
        </p:nvGrpSpPr>
        <p:grpSpPr>
          <a:xfrm>
            <a:off x="5713181" y="3204017"/>
            <a:ext cx="258807" cy="279767"/>
            <a:chOff x="3026645" y="2253234"/>
            <a:chExt cx="394222" cy="400110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FD1B64D-51D9-4D63-BA86-C5220B0FA142}"/>
                </a:ext>
              </a:extLst>
            </p:cNvPr>
            <p:cNvSpPr/>
            <p:nvPr/>
          </p:nvSpPr>
          <p:spPr>
            <a:xfrm>
              <a:off x="3026645" y="2253234"/>
              <a:ext cx="394222" cy="4001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ACC56E4-F0F2-43C6-86DD-513AC6A63DFE}"/>
                </a:ext>
              </a:extLst>
            </p:cNvPr>
            <p:cNvCxnSpPr>
              <a:stCxn id="83" idx="1"/>
              <a:endCxn id="83" idx="5"/>
            </p:cNvCxnSpPr>
            <p:nvPr/>
          </p:nvCxnSpPr>
          <p:spPr>
            <a:xfrm>
              <a:off x="3084377" y="2311829"/>
              <a:ext cx="278758" cy="2829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CDE71ED-AB8F-4834-ABF7-27F445E907C0}"/>
                </a:ext>
              </a:extLst>
            </p:cNvPr>
            <p:cNvCxnSpPr>
              <a:cxnSpLocks/>
              <a:stCxn id="83" idx="3"/>
              <a:endCxn id="83" idx="7"/>
            </p:cNvCxnSpPr>
            <p:nvPr/>
          </p:nvCxnSpPr>
          <p:spPr>
            <a:xfrm flipV="1">
              <a:off x="3084377" y="2311829"/>
              <a:ext cx="278758" cy="2829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05B0888-1D07-4A6D-8E1B-3C5D75B13B19}"/>
              </a:ext>
            </a:extLst>
          </p:cNvPr>
          <p:cNvCxnSpPr>
            <a:cxnSpLocks/>
            <a:stCxn id="75" idx="0"/>
            <a:endCxn id="83" idx="4"/>
          </p:cNvCxnSpPr>
          <p:nvPr/>
        </p:nvCxnSpPr>
        <p:spPr>
          <a:xfrm flipH="1" flipV="1">
            <a:off x="5842585" y="3483784"/>
            <a:ext cx="626" cy="1768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90AF96F0-3497-4B57-BF7B-3C27BDA6322A}"/>
              </a:ext>
            </a:extLst>
          </p:cNvPr>
          <p:cNvSpPr txBox="1"/>
          <p:nvPr/>
        </p:nvSpPr>
        <p:spPr>
          <a:xfrm rot="5400000">
            <a:off x="5843082" y="2589551"/>
            <a:ext cx="353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…</a:t>
            </a:r>
            <a:endParaRPr lang="en-US" b="1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BFDD6CC-3277-4BDD-8F4B-1FA65FACA704}"/>
              </a:ext>
            </a:extLst>
          </p:cNvPr>
          <p:cNvCxnSpPr>
            <a:cxnSpLocks/>
            <a:stCxn id="83" idx="0"/>
            <a:endCxn id="77" idx="0"/>
          </p:cNvCxnSpPr>
          <p:nvPr/>
        </p:nvCxnSpPr>
        <p:spPr>
          <a:xfrm flipH="1" flipV="1">
            <a:off x="5841172" y="3021982"/>
            <a:ext cx="1413" cy="1820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Arrow: Right 94">
            <a:extLst>
              <a:ext uri="{FF2B5EF4-FFF2-40B4-BE49-F238E27FC236}">
                <a16:creationId xmlns:a16="http://schemas.microsoft.com/office/drawing/2014/main" id="{DD16D588-1F31-47D9-9F61-FCA05BED8B76}"/>
              </a:ext>
            </a:extLst>
          </p:cNvPr>
          <p:cNvSpPr/>
          <p:nvPr/>
        </p:nvSpPr>
        <p:spPr>
          <a:xfrm>
            <a:off x="3213171" y="3606757"/>
            <a:ext cx="887689" cy="22356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98D8114-2105-4221-B7BD-2D86F37BC820}"/>
              </a:ext>
            </a:extLst>
          </p:cNvPr>
          <p:cNvSpPr txBox="1"/>
          <p:nvPr/>
        </p:nvSpPr>
        <p:spPr>
          <a:xfrm>
            <a:off x="3055014" y="3021982"/>
            <a:ext cx="16151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To compute the  importance 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5EB1B4A4-6D60-479B-970D-F6850CC9AE8E}"/>
                  </a:ext>
                </a:extLst>
              </p:cNvPr>
              <p:cNvSpPr txBox="1"/>
              <p:nvPr/>
            </p:nvSpPr>
            <p:spPr>
              <a:xfrm>
                <a:off x="4997429" y="3197922"/>
                <a:ext cx="39161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5EB1B4A4-6D60-479B-970D-F6850CC9A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429" y="3197922"/>
                <a:ext cx="391614" cy="276999"/>
              </a:xfrm>
              <a:prstGeom prst="rect">
                <a:avLst/>
              </a:prstGeom>
              <a:blipFill>
                <a:blip r:embed="rId9"/>
                <a:stretch>
                  <a:fillRect l="-1563" b="-2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5D591DE-1012-4E85-AA91-44B5CE999C96}"/>
              </a:ext>
            </a:extLst>
          </p:cNvPr>
          <p:cNvCxnSpPr>
            <a:cxnSpLocks/>
            <a:stCxn id="97" idx="3"/>
          </p:cNvCxnSpPr>
          <p:nvPr/>
        </p:nvCxnSpPr>
        <p:spPr>
          <a:xfrm>
            <a:off x="5389043" y="3336422"/>
            <a:ext cx="344451" cy="23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155478C0-71F3-416B-8160-6E699C62717F}"/>
              </a:ext>
            </a:extLst>
          </p:cNvPr>
          <p:cNvSpPr txBox="1"/>
          <p:nvPr/>
        </p:nvSpPr>
        <p:spPr>
          <a:xfrm rot="5400000">
            <a:off x="1700602" y="3021563"/>
            <a:ext cx="353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…</a:t>
            </a:r>
            <a:endParaRPr 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A1172E9-43E3-48AE-98DC-EEF967EBD468}"/>
              </a:ext>
            </a:extLst>
          </p:cNvPr>
          <p:cNvSpPr txBox="1"/>
          <p:nvPr/>
        </p:nvSpPr>
        <p:spPr>
          <a:xfrm>
            <a:off x="2508099" y="2875656"/>
            <a:ext cx="50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× 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67FF1AF-2A86-4E91-B7F0-12902D0A1F02}"/>
              </a:ext>
            </a:extLst>
          </p:cNvPr>
          <p:cNvSpPr txBox="1"/>
          <p:nvPr/>
        </p:nvSpPr>
        <p:spPr>
          <a:xfrm>
            <a:off x="6560035" y="2978519"/>
            <a:ext cx="50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× 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D02CD7-F9C9-4C40-AE1B-146A0C7B5331}"/>
              </a:ext>
            </a:extLst>
          </p:cNvPr>
          <p:cNvSpPr txBox="1"/>
          <p:nvPr/>
        </p:nvSpPr>
        <p:spPr>
          <a:xfrm>
            <a:off x="7534275" y="1873669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For </a:t>
            </a:r>
            <a:r>
              <a:rPr lang="en-US" sz="2000" b="1" dirty="0"/>
              <a:t>general knowledge, 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DEF77A17-2DA2-4C88-80D5-CADE0C689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26601-8933-451C-AE40-77BAD45DA254}" type="slidenum">
              <a:rPr lang="en-US" smtClean="0"/>
              <a:t>27</a:t>
            </a:fld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701C04-4B31-444E-AF2A-D9AB6491DE10}"/>
              </a:ext>
            </a:extLst>
          </p:cNvPr>
          <p:cNvSpPr txBox="1"/>
          <p:nvPr/>
        </p:nvSpPr>
        <p:spPr>
          <a:xfrm>
            <a:off x="7069049" y="4752647"/>
            <a:ext cx="48916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Importance of units for general knowledge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381E37-C313-D109-CE2E-57DBCB165C4A}"/>
              </a:ext>
            </a:extLst>
          </p:cNvPr>
          <p:cNvSpPr txBox="1"/>
          <p:nvPr/>
        </p:nvSpPr>
        <p:spPr>
          <a:xfrm>
            <a:off x="14482" y="6488668"/>
            <a:ext cx="89762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/>
              <a:t>Continual Pre-training of Language Models, Ke et al., ICLR 2023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0CF9069-E042-C10F-F575-BF042E766C70}"/>
                  </a:ext>
                </a:extLst>
              </p:cNvPr>
              <p:cNvSpPr txBox="1"/>
              <p:nvPr/>
            </p:nvSpPr>
            <p:spPr>
              <a:xfrm>
                <a:off x="7724848" y="2646909"/>
                <a:ext cx="4301750" cy="4660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impt</m:t>
                        </m:r>
                      </m:sub>
                    </m:sSub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r>
                  <a:rPr lang="en-US" sz="2000" dirty="0"/>
                  <a:t>= KL(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LM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000" dirty="0"/>
                  <a:t>),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LM</m:t>
                        </m:r>
                      </m:sub>
                      <m:sup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000" dirty="0"/>
                  <a:t>) )</a:t>
                </a:r>
                <a:endParaRPr lang="en-US" sz="20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0CF9069-E042-C10F-F575-BF042E766C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4848" y="2646909"/>
                <a:ext cx="4301750" cy="466090"/>
              </a:xfrm>
              <a:prstGeom prst="rect">
                <a:avLst/>
              </a:prstGeom>
              <a:blipFill>
                <a:blip r:embed="rId10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2839639-C63F-6585-2817-859D933C5AC5}"/>
                  </a:ext>
                </a:extLst>
              </p:cNvPr>
              <p:cNvSpPr txBox="1"/>
              <p:nvPr/>
            </p:nvSpPr>
            <p:spPr>
              <a:xfrm>
                <a:off x="8401956" y="4234021"/>
                <a:ext cx="2729060" cy="4358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pt-B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𝜵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sub>
                          <m:sup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|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2839639-C63F-6585-2817-859D933C5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1956" y="4234021"/>
                <a:ext cx="2729060" cy="435825"/>
              </a:xfrm>
              <a:prstGeom prst="rect">
                <a:avLst/>
              </a:prstGeom>
              <a:blipFill>
                <a:blip r:embed="rId11"/>
                <a:stretch>
                  <a:fillRect l="-3125" t="-109859" b="-166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E11BC6-C603-786F-504A-C56E77197CFC}"/>
                  </a:ext>
                </a:extLst>
              </p:cNvPr>
              <p:cNvSpPr txBox="1"/>
              <p:nvPr/>
            </p:nvSpPr>
            <p:spPr>
              <a:xfrm>
                <a:off x="7462901" y="3181898"/>
                <a:ext cx="3939360" cy="7772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𝜵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impt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E11BC6-C603-786F-504A-C56E77197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2901" y="3181898"/>
                <a:ext cx="3939360" cy="777264"/>
              </a:xfrm>
              <a:prstGeom prst="rect">
                <a:avLst/>
              </a:prstGeom>
              <a:blipFill>
                <a:blip r:embed="rId12"/>
                <a:stretch>
                  <a:fillRect b="-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0DD8329F-FAF9-4EF5-5F18-A9EA8A88A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7" y="1559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Importance Computation</a:t>
            </a:r>
          </a:p>
        </p:txBody>
      </p:sp>
    </p:spTree>
    <p:extLst>
      <p:ext uri="{BB962C8B-B14F-4D97-AF65-F5344CB8AC3E}">
        <p14:creationId xmlns:p14="http://schemas.microsoft.com/office/powerpoint/2010/main" val="39137072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7E2BD5-5A50-4493-B4B2-3D37DAF68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26601-8933-451C-AE40-77BAD45DA254}" type="slidenum">
              <a:rPr lang="en-US" smtClean="0"/>
              <a:t>28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C23E59-22A2-4B2D-B177-362264AF252F}"/>
              </a:ext>
            </a:extLst>
          </p:cNvPr>
          <p:cNvSpPr txBox="1"/>
          <p:nvPr/>
        </p:nvSpPr>
        <p:spPr>
          <a:xfrm>
            <a:off x="6580091" y="2228663"/>
            <a:ext cx="454682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Goal: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/>
              <a:t>Soft-mask the </a:t>
            </a:r>
            <a:r>
              <a:rPr lang="en-US" sz="2400" b="1" dirty="0"/>
              <a:t>gradient</a:t>
            </a:r>
            <a:r>
              <a:rPr lang="en-US" sz="2400" dirty="0"/>
              <a:t> based on the importance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b="1" dirty="0">
                <a:solidFill>
                  <a:srgbClr val="0000FF"/>
                </a:solidFill>
              </a:rPr>
              <a:t>Why? </a:t>
            </a:r>
          </a:p>
          <a:p>
            <a:r>
              <a:rPr lang="en-US" sz="2400" dirty="0"/>
              <a:t>1) We need to protect them when training a new domain</a:t>
            </a:r>
          </a:p>
          <a:p>
            <a:r>
              <a:rPr lang="en-US" sz="2400" dirty="0"/>
              <a:t>2) We want to encourage knowledge transfer </a:t>
            </a:r>
          </a:p>
        </p:txBody>
      </p:sp>
      <p:sp>
        <p:nvSpPr>
          <p:cNvPr id="19" name="Google Shape;1849;p67">
            <a:extLst>
              <a:ext uri="{FF2B5EF4-FFF2-40B4-BE49-F238E27FC236}">
                <a16:creationId xmlns:a16="http://schemas.microsoft.com/office/drawing/2014/main" id="{7B3F802E-4F12-4692-9957-1AFB2B458E89}"/>
              </a:ext>
            </a:extLst>
          </p:cNvPr>
          <p:cNvSpPr/>
          <p:nvPr/>
        </p:nvSpPr>
        <p:spPr>
          <a:xfrm>
            <a:off x="3001856" y="2637210"/>
            <a:ext cx="1968354" cy="696280"/>
          </a:xfrm>
          <a:prstGeom prst="roundRect">
            <a:avLst>
              <a:gd name="adj" fmla="val 16667"/>
            </a:avLst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Importance Computation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" name="Google Shape;1183;p39">
            <a:extLst>
              <a:ext uri="{FF2B5EF4-FFF2-40B4-BE49-F238E27FC236}">
                <a16:creationId xmlns:a16="http://schemas.microsoft.com/office/drawing/2014/main" id="{F6B47735-126D-4A6A-A846-7894D57D62EB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>
            <a:off x="3986033" y="3333490"/>
            <a:ext cx="0" cy="673216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1" name="Google Shape;1849;p67">
            <a:extLst>
              <a:ext uri="{FF2B5EF4-FFF2-40B4-BE49-F238E27FC236}">
                <a16:creationId xmlns:a16="http://schemas.microsoft.com/office/drawing/2014/main" id="{EF590813-6B67-4242-85BB-D21A2420360B}"/>
              </a:ext>
            </a:extLst>
          </p:cNvPr>
          <p:cNvSpPr/>
          <p:nvPr/>
        </p:nvSpPr>
        <p:spPr>
          <a:xfrm>
            <a:off x="3001856" y="4006706"/>
            <a:ext cx="1968354" cy="69628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Soft-masking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8282C42-0045-41BE-A461-314B8C17F5D4}"/>
              </a:ext>
            </a:extLst>
          </p:cNvPr>
          <p:cNvSpPr txBox="1"/>
          <p:nvPr/>
        </p:nvSpPr>
        <p:spPr>
          <a:xfrm>
            <a:off x="3357904" y="4649878"/>
            <a:ext cx="12562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Backward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948937C-24E4-4F3C-8032-0E47C07DAD89}"/>
              </a:ext>
            </a:extLst>
          </p:cNvPr>
          <p:cNvSpPr txBox="1"/>
          <p:nvPr/>
        </p:nvSpPr>
        <p:spPr>
          <a:xfrm>
            <a:off x="1468637" y="4154791"/>
            <a:ext cx="16353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Continual Pre-training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0EBF629-DC5A-4C4A-9D76-498B4BBAF3AE}"/>
              </a:ext>
            </a:extLst>
          </p:cNvPr>
          <p:cNvSpPr txBox="1"/>
          <p:nvPr/>
        </p:nvSpPr>
        <p:spPr>
          <a:xfrm>
            <a:off x="1693695" y="2750623"/>
            <a:ext cx="11851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No training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E6A221-2827-8633-A3E2-98B1D8E49F73}"/>
              </a:ext>
            </a:extLst>
          </p:cNvPr>
          <p:cNvSpPr txBox="1"/>
          <p:nvPr/>
        </p:nvSpPr>
        <p:spPr>
          <a:xfrm>
            <a:off x="14482" y="6455617"/>
            <a:ext cx="89762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/>
              <a:t>Continual Pre-training of Language Models, Ke et al., ICLR 2023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DC25126-4429-F5C0-F4A9-503CAF6F7E35}"/>
                  </a:ext>
                </a:extLst>
              </p:cNvPr>
              <p:cNvSpPr txBox="1"/>
              <p:nvPr/>
            </p:nvSpPr>
            <p:spPr>
              <a:xfrm>
                <a:off x="2514933" y="3429000"/>
                <a:ext cx="1308793" cy="4428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 </m:t>
                              </m:r>
                            </m:sup>
                          </m:sSub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DC25126-4429-F5C0-F4A9-503CAF6F7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933" y="3429000"/>
                <a:ext cx="1308793" cy="442878"/>
              </a:xfrm>
              <a:prstGeom prst="rect">
                <a:avLst/>
              </a:prstGeom>
              <a:blipFill>
                <a:blip r:embed="rId3"/>
                <a:stretch>
                  <a:fillRect b="-9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CC233581-B507-0AA8-DE18-861D125F0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" y="810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Continual Pre-training</a:t>
            </a:r>
          </a:p>
        </p:txBody>
      </p:sp>
    </p:spTree>
    <p:extLst>
      <p:ext uri="{BB962C8B-B14F-4D97-AF65-F5344CB8AC3E}">
        <p14:creationId xmlns:p14="http://schemas.microsoft.com/office/powerpoint/2010/main" val="16232449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B2CEF40A-8966-486D-A558-77D1DA98FD0C}"/>
              </a:ext>
            </a:extLst>
          </p:cNvPr>
          <p:cNvSpPr txBox="1"/>
          <p:nvPr/>
        </p:nvSpPr>
        <p:spPr>
          <a:xfrm>
            <a:off x="1338539" y="4861987"/>
            <a:ext cx="21711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/>
                </a:solidFill>
              </a:rPr>
              <a:t>Backward</a:t>
            </a:r>
            <a:endParaRPr lang="en-US" sz="2000" b="1" dirty="0"/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C6B48516-68E0-46D4-81E6-7FC8342DB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Soft-masking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2ABAE5C-B13D-4841-916D-A5F8F0BBFEBD}"/>
              </a:ext>
            </a:extLst>
          </p:cNvPr>
          <p:cNvSpPr txBox="1"/>
          <p:nvPr/>
        </p:nvSpPr>
        <p:spPr>
          <a:xfrm>
            <a:off x="4946173" y="1856057"/>
            <a:ext cx="440161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First, we normalize the importance so that they are comparable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F2BC0C4-210B-4AB1-9280-8177F0B42488}"/>
                  </a:ext>
                </a:extLst>
              </p:cNvPr>
              <p:cNvSpPr txBox="1"/>
              <p:nvPr/>
            </p:nvSpPr>
            <p:spPr>
              <a:xfrm>
                <a:off x="5622026" y="2497941"/>
                <a:ext cx="4356612" cy="4818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sz="2000">
                        <a:latin typeface="Cambria Math" panose="02040503050406030204" pitchFamily="18" charset="0"/>
                      </a:rPr>
                      <m:t>=|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Tanh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Norm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000" dirty="0"/>
                  <a:t>))|</a:t>
                </a: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F2BC0C4-210B-4AB1-9280-8177F0B42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2026" y="2497941"/>
                <a:ext cx="4356612" cy="481863"/>
              </a:xfrm>
              <a:prstGeom prst="rect">
                <a:avLst/>
              </a:prstGeom>
              <a:blipFill>
                <a:blip r:embed="rId3"/>
                <a:stretch>
                  <a:fillRect b="-18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>
            <a:extLst>
              <a:ext uri="{FF2B5EF4-FFF2-40B4-BE49-F238E27FC236}">
                <a16:creationId xmlns:a16="http://schemas.microsoft.com/office/drawing/2014/main" id="{9D60A839-3E60-4F80-815C-DC8CF8976686}"/>
              </a:ext>
            </a:extLst>
          </p:cNvPr>
          <p:cNvSpPr txBox="1"/>
          <p:nvPr/>
        </p:nvSpPr>
        <p:spPr>
          <a:xfrm>
            <a:off x="5025564" y="4132691"/>
            <a:ext cx="596678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Next, we soft-mask the gradient (in backward pass)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16DF93B-7B2A-4E66-859F-6B8946672D18}"/>
                  </a:ext>
                </a:extLst>
              </p:cNvPr>
              <p:cNvSpPr txBox="1"/>
              <p:nvPr/>
            </p:nvSpPr>
            <p:spPr>
              <a:xfrm>
                <a:off x="5058475" y="4618775"/>
                <a:ext cx="5235035" cy="4606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𝜵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20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(⩽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bSup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⊗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𝜵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16DF93B-7B2A-4E66-859F-6B8946672D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8475" y="4618775"/>
                <a:ext cx="5235035" cy="4606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445319-9DF6-4171-8957-CA72B2B6C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26601-8933-451C-AE40-77BAD45DA254}" type="slidenum">
              <a:rPr lang="en-US" smtClean="0"/>
              <a:t>29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0E4FAA-6F0B-CD8F-58B8-B8A830010CB5}"/>
              </a:ext>
            </a:extLst>
          </p:cNvPr>
          <p:cNvSpPr txBox="1"/>
          <p:nvPr/>
        </p:nvSpPr>
        <p:spPr>
          <a:xfrm>
            <a:off x="8397689" y="2444708"/>
            <a:ext cx="322917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1"/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sure the importance is [0,1]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65FA48-9188-0C93-E848-5B86A87FE53F}"/>
              </a:ext>
            </a:extLst>
          </p:cNvPr>
          <p:cNvSpPr txBox="1"/>
          <p:nvPr/>
        </p:nvSpPr>
        <p:spPr>
          <a:xfrm>
            <a:off x="4695630" y="5145871"/>
            <a:ext cx="66581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only affects the backward pass</a:t>
            </a:r>
          </a:p>
          <a:p>
            <a:r>
              <a:rPr lang="en-US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forward KT and full LM are still possible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only 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provides protection, but also allow k</a:t>
            </a:r>
            <a:r>
              <a:rPr lang="en-US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nowledge transfer</a:t>
            </a:r>
            <a:endParaRPr lang="en-US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CB50BC-E2D7-A64C-465D-40032C61870A}"/>
              </a:ext>
            </a:extLst>
          </p:cNvPr>
          <p:cNvSpPr txBox="1"/>
          <p:nvPr/>
        </p:nvSpPr>
        <p:spPr>
          <a:xfrm>
            <a:off x="14482" y="6488668"/>
            <a:ext cx="89762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/>
              <a:t>Continual Pre-training of Language Models, Ke et al., ICLR 2023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C4373E-9460-4B54-9403-E0972E977778}"/>
                  </a:ext>
                </a:extLst>
              </p:cNvPr>
              <p:cNvSpPr txBox="1"/>
              <p:nvPr/>
            </p:nvSpPr>
            <p:spPr>
              <a:xfrm>
                <a:off x="613183" y="3643081"/>
                <a:ext cx="1115564" cy="3505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 </m:t>
                              </m:r>
                            </m:sup>
                          </m:sSub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C4373E-9460-4B54-9403-E0972E977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83" y="3643081"/>
                <a:ext cx="1115564" cy="350545"/>
              </a:xfrm>
              <a:prstGeom prst="rect">
                <a:avLst/>
              </a:prstGeom>
              <a:blipFill>
                <a:blip r:embed="rId5"/>
                <a:stretch>
                  <a:fillRect l="-1093" t="-3509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97C55FD5-1F9D-A292-40A5-F3D7DADA76CE}"/>
              </a:ext>
            </a:extLst>
          </p:cNvPr>
          <p:cNvSpPr/>
          <p:nvPr/>
        </p:nvSpPr>
        <p:spPr>
          <a:xfrm>
            <a:off x="712597" y="2944982"/>
            <a:ext cx="903758" cy="327366"/>
          </a:xfrm>
          <a:prstGeom prst="rect">
            <a:avLst/>
          </a:prstGeom>
          <a:solidFill>
            <a:srgbClr val="ED7D3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EC0BA48-5D87-7860-035A-6F8A24D7CA04}"/>
                  </a:ext>
                </a:extLst>
              </p:cNvPr>
              <p:cNvSpPr txBox="1"/>
              <p:nvPr/>
            </p:nvSpPr>
            <p:spPr>
              <a:xfrm>
                <a:off x="788759" y="3000943"/>
                <a:ext cx="59465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Normalize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EC0BA48-5D87-7860-035A-6F8A24D7C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759" y="3000943"/>
                <a:ext cx="594650" cy="215444"/>
              </a:xfrm>
              <a:prstGeom prst="rect">
                <a:avLst/>
              </a:prstGeom>
              <a:blipFill>
                <a:blip r:embed="rId6"/>
                <a:stretch>
                  <a:fillRect l="-10204" r="-41837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5D27986-CD24-5728-19D7-5D1746BFB9CD}"/>
              </a:ext>
            </a:extLst>
          </p:cNvPr>
          <p:cNvCxnSpPr>
            <a:cxnSpLocks/>
            <a:stCxn id="8" idx="3"/>
            <a:endCxn id="22" idx="1"/>
          </p:cNvCxnSpPr>
          <p:nvPr/>
        </p:nvCxnSpPr>
        <p:spPr>
          <a:xfrm>
            <a:off x="1616355" y="3108665"/>
            <a:ext cx="468011" cy="41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36A05CA3-0F8E-23FE-3E4D-846E8CE405C0}"/>
              </a:ext>
            </a:extLst>
          </p:cNvPr>
          <p:cNvSpPr/>
          <p:nvPr/>
        </p:nvSpPr>
        <p:spPr>
          <a:xfrm>
            <a:off x="3268418" y="3481035"/>
            <a:ext cx="394222" cy="40011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BB55A32-16F8-C907-A81F-1D7C06506BA9}"/>
              </a:ext>
            </a:extLst>
          </p:cNvPr>
          <p:cNvCxnSpPr>
            <a:stCxn id="11" idx="1"/>
            <a:endCxn id="11" idx="5"/>
          </p:cNvCxnSpPr>
          <p:nvPr/>
        </p:nvCxnSpPr>
        <p:spPr>
          <a:xfrm>
            <a:off x="3326150" y="3539630"/>
            <a:ext cx="278758" cy="282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714E79-AE26-1793-A4D8-959DCF791B40}"/>
              </a:ext>
            </a:extLst>
          </p:cNvPr>
          <p:cNvCxnSpPr>
            <a:cxnSpLocks/>
            <a:stCxn id="11" idx="3"/>
            <a:endCxn id="11" idx="7"/>
          </p:cNvCxnSpPr>
          <p:nvPr/>
        </p:nvCxnSpPr>
        <p:spPr>
          <a:xfrm flipV="1">
            <a:off x="3326150" y="3539630"/>
            <a:ext cx="278758" cy="282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421B271-4C0C-68E3-BE1B-983654B8D999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3465529" y="3200810"/>
            <a:ext cx="0" cy="2802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985F537-F4D8-D16B-9466-4DD9539CE594}"/>
                  </a:ext>
                </a:extLst>
              </p:cNvPr>
              <p:cNvSpPr txBox="1"/>
              <p:nvPr/>
            </p:nvSpPr>
            <p:spPr>
              <a:xfrm>
                <a:off x="3245890" y="2896975"/>
                <a:ext cx="39161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985F537-F4D8-D16B-9466-4DD9539CE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5890" y="2896975"/>
                <a:ext cx="391614" cy="276999"/>
              </a:xfrm>
              <a:prstGeom prst="rect">
                <a:avLst/>
              </a:prstGeom>
              <a:blipFill>
                <a:blip r:embed="rId7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D40838A2-7661-71FB-54CB-58B1A4ECE11B}"/>
              </a:ext>
            </a:extLst>
          </p:cNvPr>
          <p:cNvSpPr/>
          <p:nvPr/>
        </p:nvSpPr>
        <p:spPr>
          <a:xfrm>
            <a:off x="2006845" y="3521029"/>
            <a:ext cx="937228" cy="327366"/>
          </a:xfrm>
          <a:prstGeom prst="rect">
            <a:avLst/>
          </a:prstGeom>
          <a:solidFill>
            <a:srgbClr val="ED7D3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5D2D0C-5ABA-7646-99BB-49CCC0772F8D}"/>
                  </a:ext>
                </a:extLst>
              </p:cNvPr>
              <p:cNvSpPr txBox="1"/>
              <p:nvPr/>
            </p:nvSpPr>
            <p:spPr>
              <a:xfrm>
                <a:off x="2007381" y="3571021"/>
                <a:ext cx="973947" cy="2726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1−</m:t>
                      </m:r>
                      <m:sSubSup>
                        <m:sSubSupPr>
                          <m:ctrlPr>
                            <a:rPr lang="en-US" sz="14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(⩽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5D2D0C-5ABA-7646-99BB-49CCC0772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381" y="3571021"/>
                <a:ext cx="973947" cy="272639"/>
              </a:xfrm>
              <a:prstGeom prst="rect">
                <a:avLst/>
              </a:prstGeom>
              <a:blipFill>
                <a:blip r:embed="rId8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A50A3B-C270-2E5B-24A3-91EDDF6D35F6}"/>
              </a:ext>
            </a:extLst>
          </p:cNvPr>
          <p:cNvCxnSpPr>
            <a:cxnSpLocks/>
            <a:stCxn id="16" idx="3"/>
            <a:endCxn id="11" idx="2"/>
          </p:cNvCxnSpPr>
          <p:nvPr/>
        </p:nvCxnSpPr>
        <p:spPr>
          <a:xfrm flipV="1">
            <a:off x="2944073" y="3681090"/>
            <a:ext cx="324345" cy="36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B903C47-EBAD-7844-91BB-3EDA83563055}"/>
                  </a:ext>
                </a:extLst>
              </p:cNvPr>
              <p:cNvSpPr/>
              <p:nvPr/>
            </p:nvSpPr>
            <p:spPr>
              <a:xfrm>
                <a:off x="2164090" y="4172150"/>
                <a:ext cx="1435275" cy="624115"/>
              </a:xfrm>
              <a:prstGeom prst="rect">
                <a:avLst/>
              </a:prstGeom>
              <a:solidFill>
                <a:srgbClr val="92D05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Transformer Layer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B903C47-EBAD-7844-91BB-3EDA835630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4090" y="4172150"/>
                <a:ext cx="1435275" cy="624115"/>
              </a:xfrm>
              <a:prstGeom prst="rect">
                <a:avLst/>
              </a:prstGeom>
              <a:blipFill>
                <a:blip r:embed="rId9"/>
                <a:stretch>
                  <a:fillRect t="-5825" r="-2553" b="-16505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15205E4-6B68-6D66-3FA7-39642AAAF171}"/>
              </a:ext>
            </a:extLst>
          </p:cNvPr>
          <p:cNvCxnSpPr>
            <a:cxnSpLocks/>
            <a:stCxn id="11" idx="4"/>
          </p:cNvCxnSpPr>
          <p:nvPr/>
        </p:nvCxnSpPr>
        <p:spPr>
          <a:xfrm flipH="1">
            <a:off x="3465125" y="3881145"/>
            <a:ext cx="404" cy="2943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FC76AD7-B702-2B59-6902-59466685AA3C}"/>
              </a:ext>
            </a:extLst>
          </p:cNvPr>
          <p:cNvSpPr/>
          <p:nvPr/>
        </p:nvSpPr>
        <p:spPr>
          <a:xfrm>
            <a:off x="521123" y="2427890"/>
            <a:ext cx="3304095" cy="247953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64062B-6E3E-F0BC-839E-79F86EF5AF2E}"/>
              </a:ext>
            </a:extLst>
          </p:cNvPr>
          <p:cNvSpPr/>
          <p:nvPr/>
        </p:nvSpPr>
        <p:spPr>
          <a:xfrm>
            <a:off x="2084366" y="2929597"/>
            <a:ext cx="765270" cy="366449"/>
          </a:xfrm>
          <a:prstGeom prst="rect">
            <a:avLst/>
          </a:prstGeom>
          <a:solidFill>
            <a:srgbClr val="ED7D3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EMax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8FE7AD8-7C01-B63E-BEF9-F63C8CFD5239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flipH="1" flipV="1">
            <a:off x="1164476" y="3272348"/>
            <a:ext cx="6489" cy="3707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CB36B9C-320C-006E-C30E-E0D6AC48345E}"/>
              </a:ext>
            </a:extLst>
          </p:cNvPr>
          <p:cNvCxnSpPr>
            <a:cxnSpLocks/>
            <a:stCxn id="22" idx="2"/>
            <a:endCxn id="16" idx="0"/>
          </p:cNvCxnSpPr>
          <p:nvPr/>
        </p:nvCxnSpPr>
        <p:spPr>
          <a:xfrm>
            <a:off x="2467001" y="3296046"/>
            <a:ext cx="8458" cy="2249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BC08D13-FC3A-1A13-B45E-64751F8F107E}"/>
                  </a:ext>
                </a:extLst>
              </p:cNvPr>
              <p:cNvSpPr txBox="1"/>
              <p:nvPr/>
            </p:nvSpPr>
            <p:spPr>
              <a:xfrm>
                <a:off x="3081497" y="3860657"/>
                <a:ext cx="391614" cy="284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𝜵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BC08D13-FC3A-1A13-B45E-64751F8F1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497" y="3860657"/>
                <a:ext cx="391614" cy="284437"/>
              </a:xfrm>
              <a:prstGeom prst="rect">
                <a:avLst/>
              </a:prstGeom>
              <a:blipFill>
                <a:blip r:embed="rId10"/>
                <a:stretch>
                  <a:fillRect t="-17021" r="-40000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E9ED80D9-EE80-4231-A86B-C779D2D65882}"/>
              </a:ext>
            </a:extLst>
          </p:cNvPr>
          <p:cNvSpPr txBox="1"/>
          <p:nvPr/>
        </p:nvSpPr>
        <p:spPr>
          <a:xfrm>
            <a:off x="3293513" y="2444708"/>
            <a:ext cx="50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× L</a:t>
            </a:r>
          </a:p>
        </p:txBody>
      </p:sp>
      <p:sp>
        <p:nvSpPr>
          <p:cNvPr id="27" name="Google Shape;1182;p39">
            <a:extLst>
              <a:ext uri="{FF2B5EF4-FFF2-40B4-BE49-F238E27FC236}">
                <a16:creationId xmlns:a16="http://schemas.microsoft.com/office/drawing/2014/main" id="{341A5BF3-9ABC-E4D4-FDA7-9BE1116299E4}"/>
              </a:ext>
            </a:extLst>
          </p:cNvPr>
          <p:cNvSpPr/>
          <p:nvPr/>
        </p:nvSpPr>
        <p:spPr>
          <a:xfrm>
            <a:off x="296904" y="2542767"/>
            <a:ext cx="2793087" cy="1831806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0AAB3D5-AD26-E5E9-49B3-B2F60CAD5E4D}"/>
              </a:ext>
            </a:extLst>
          </p:cNvPr>
          <p:cNvSpPr txBox="1"/>
          <p:nvPr/>
        </p:nvSpPr>
        <p:spPr>
          <a:xfrm>
            <a:off x="4946173" y="3092737"/>
            <a:ext cx="596678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Second, we accumulate the importance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8D81BA8-0B01-85EA-98FC-98D5694DBA19}"/>
                  </a:ext>
                </a:extLst>
              </p:cNvPr>
              <p:cNvSpPr txBox="1"/>
              <p:nvPr/>
            </p:nvSpPr>
            <p:spPr>
              <a:xfrm>
                <a:off x="5380014" y="3558847"/>
                <a:ext cx="4356612" cy="4818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⩽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bSup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EMax</m:t>
                    </m:r>
                    <m:r>
                      <a:rPr lang="en-US" sz="20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{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bSup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−2)</m:t>
                        </m:r>
                      </m:sup>
                    </m:sSubSup>
                  </m:oMath>
                </a14:m>
                <a:r>
                  <a:rPr lang="en-US" sz="2000" dirty="0"/>
                  <a:t>))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8D81BA8-0B01-85EA-98FC-98D5694DB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014" y="3558847"/>
                <a:ext cx="4356612" cy="481863"/>
              </a:xfrm>
              <a:prstGeom prst="rect">
                <a:avLst/>
              </a:prstGeom>
              <a:blipFill>
                <a:blip r:embed="rId11"/>
                <a:stretch>
                  <a:fillRect b="-18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8965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D793C-4F92-4145-A8AF-021D341DA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733" y="736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Lifecycle of LMs: </a:t>
            </a:r>
            <a:r>
              <a:rPr lang="en-US" altLang="zh-CN" sz="4000" b="1" dirty="0">
                <a:solidFill>
                  <a:srgbClr val="C00000"/>
                </a:solidFill>
              </a:rPr>
              <a:t>Motivation</a:t>
            </a:r>
            <a:endParaRPr lang="en-US" altLang="zh-CN" sz="4000" b="1" dirty="0"/>
          </a:p>
        </p:txBody>
      </p:sp>
      <p:pic>
        <p:nvPicPr>
          <p:cNvPr id="6" name="Google Shape;116;p4" descr="A blue and white logo&#10;&#10;Description automatically generated">
            <a:extLst>
              <a:ext uri="{FF2B5EF4-FFF2-40B4-BE49-F238E27FC236}">
                <a16:creationId xmlns:a16="http://schemas.microsoft.com/office/drawing/2014/main" id="{BB3CD3AF-7336-3FDF-5CF8-0C5B5D398CE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6602" y="1150870"/>
            <a:ext cx="1920684" cy="172145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BA1CA7-5643-950E-EA12-222D5BE28CBE}"/>
              </a:ext>
            </a:extLst>
          </p:cNvPr>
          <p:cNvSpPr txBox="1"/>
          <p:nvPr/>
        </p:nvSpPr>
        <p:spPr>
          <a:xfrm>
            <a:off x="8550908" y="2756671"/>
            <a:ext cx="166107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/>
              <a:t>LLM that p</a:t>
            </a:r>
            <a:r>
              <a:rPr lang="en-US" sz="2000" dirty="0"/>
              <a:t>acked with knowledge and excels  in many tasks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19E4D0-FD08-652F-0A66-82BE77132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DCAF-42E1-4021-93D7-2579B818BF1B}" type="slidenum">
              <a:rPr lang="en-US" smtClean="0"/>
              <a:t>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2DF6AD-ED9E-A056-366A-07382E749352}"/>
              </a:ext>
            </a:extLst>
          </p:cNvPr>
          <p:cNvSpPr txBox="1"/>
          <p:nvPr/>
        </p:nvSpPr>
        <p:spPr>
          <a:xfrm>
            <a:off x="76074" y="6126747"/>
            <a:ext cx="23213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/>
              <a:t>Pre-training</a:t>
            </a:r>
            <a:endParaRPr lang="en-US" sz="20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DDEBBDD-3D11-54E7-ADA3-E9DEC1C4479F}"/>
              </a:ext>
            </a:extLst>
          </p:cNvPr>
          <p:cNvSpPr/>
          <p:nvPr/>
        </p:nvSpPr>
        <p:spPr>
          <a:xfrm>
            <a:off x="371079" y="3876504"/>
            <a:ext cx="1627690" cy="2062685"/>
          </a:xfrm>
          <a:prstGeom prst="roundRect">
            <a:avLst/>
          </a:prstGeom>
          <a:solidFill>
            <a:srgbClr val="B4C7E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Input: </a:t>
            </a:r>
            <a:r>
              <a:rPr lang="en-US" sz="1600" i="1" dirty="0">
                <a:solidFill>
                  <a:schemeClr val="tx1"/>
                </a:solidFill>
              </a:rPr>
              <a:t>Messi relocated to Spain from ___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Output: </a:t>
            </a:r>
            <a:r>
              <a:rPr lang="en-US" sz="1600" i="1" dirty="0">
                <a:solidFill>
                  <a:schemeClr val="tx1"/>
                </a:solidFill>
              </a:rPr>
              <a:t>Argentina aged 13 to join Barcelona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903A8B-D02D-C592-CD51-EAF7B03B74B9}"/>
              </a:ext>
            </a:extLst>
          </p:cNvPr>
          <p:cNvSpPr txBox="1"/>
          <p:nvPr/>
        </p:nvSpPr>
        <p:spPr>
          <a:xfrm>
            <a:off x="2316739" y="5702905"/>
            <a:ext cx="23582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/>
              <a:t>Instruction-Tuning</a:t>
            </a:r>
            <a:endParaRPr lang="en-US" sz="20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0E6F1C6-8C6E-2B69-6A43-D9D16D0D8796}"/>
              </a:ext>
            </a:extLst>
          </p:cNvPr>
          <p:cNvSpPr/>
          <p:nvPr/>
        </p:nvSpPr>
        <p:spPr>
          <a:xfrm>
            <a:off x="2291160" y="2882367"/>
            <a:ext cx="1894790" cy="2591027"/>
          </a:xfrm>
          <a:prstGeom prst="roundRect">
            <a:avLst/>
          </a:prstGeom>
          <a:solidFill>
            <a:srgbClr val="B4C7E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Input: </a:t>
            </a:r>
            <a:r>
              <a:rPr lang="en-US" sz="1600" i="1" dirty="0">
                <a:solidFill>
                  <a:schemeClr val="tx1"/>
                </a:solidFill>
              </a:rPr>
              <a:t>Extract facts from the following text:</a:t>
            </a:r>
          </a:p>
          <a:p>
            <a:r>
              <a:rPr lang="en-US" sz="1600" i="1" dirty="0">
                <a:solidFill>
                  <a:schemeClr val="tx1"/>
                </a:solidFill>
              </a:rPr>
              <a:t>Messi relocated to Spain from Argentina aged 13 to join Barcelona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Output: </a:t>
            </a:r>
            <a:r>
              <a:rPr lang="en-US" sz="1600" i="1" dirty="0">
                <a:solidFill>
                  <a:schemeClr val="tx1"/>
                </a:solidFill>
              </a:rPr>
              <a:t>Barcelona, located in Spain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AACA54-2B2A-E867-E5AC-4323B2FC0775}"/>
              </a:ext>
            </a:extLst>
          </p:cNvPr>
          <p:cNvSpPr txBox="1"/>
          <p:nvPr/>
        </p:nvSpPr>
        <p:spPr>
          <a:xfrm>
            <a:off x="4478341" y="4672211"/>
            <a:ext cx="14389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/>
              <a:t>Alignment (e.g., RLHF)</a:t>
            </a:r>
            <a:endParaRPr lang="en-US" sz="20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E97B2F9-E4F6-AEED-B0C9-5254C15F452C}"/>
              </a:ext>
            </a:extLst>
          </p:cNvPr>
          <p:cNvSpPr/>
          <p:nvPr/>
        </p:nvSpPr>
        <p:spPr>
          <a:xfrm>
            <a:off x="4509027" y="2491009"/>
            <a:ext cx="1486081" cy="1839194"/>
          </a:xfrm>
          <a:prstGeom prst="roundRect">
            <a:avLst/>
          </a:prstGeom>
          <a:solidFill>
            <a:srgbClr val="B4C7E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Input: </a:t>
            </a:r>
            <a:r>
              <a:rPr lang="en-US" sz="1600" i="1" dirty="0">
                <a:solidFill>
                  <a:schemeClr val="tx1"/>
                </a:solidFill>
              </a:rPr>
              <a:t>Please generate the instruction to make a bomb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Output: </a:t>
            </a:r>
            <a:r>
              <a:rPr lang="en-US" sz="1600" i="1" dirty="0">
                <a:solidFill>
                  <a:schemeClr val="tx1"/>
                </a:solidFill>
              </a:rPr>
              <a:t>Sorry, I cannot help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7B76075-06CC-AEC4-B8ED-357C0A7D188E}"/>
              </a:ext>
            </a:extLst>
          </p:cNvPr>
          <p:cNvSpPr/>
          <p:nvPr/>
        </p:nvSpPr>
        <p:spPr>
          <a:xfrm>
            <a:off x="6423529" y="2019751"/>
            <a:ext cx="1653073" cy="1839194"/>
          </a:xfrm>
          <a:prstGeom prst="roundRect">
            <a:avLst/>
          </a:prstGeom>
          <a:solidFill>
            <a:srgbClr val="B4C7E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Input: </a:t>
            </a:r>
            <a:r>
              <a:rPr lang="en-US" sz="1600" i="1" dirty="0">
                <a:solidFill>
                  <a:schemeClr val="tx1"/>
                </a:solidFill>
              </a:rPr>
              <a:t>Where does new crust come from in sea floor spreading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Output: </a:t>
            </a:r>
            <a:r>
              <a:rPr lang="en-US" sz="1600" i="1" dirty="0">
                <a:solidFill>
                  <a:schemeClr val="tx1"/>
                </a:solidFill>
              </a:rPr>
              <a:t>volcanic activity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FA41EA-61EB-43B8-4E31-9829FDEA0FDB}"/>
              </a:ext>
            </a:extLst>
          </p:cNvPr>
          <p:cNvSpPr txBox="1"/>
          <p:nvPr/>
        </p:nvSpPr>
        <p:spPr>
          <a:xfrm>
            <a:off x="6669035" y="4199960"/>
            <a:ext cx="14389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/>
              <a:t>End-task Adaptation</a:t>
            </a:r>
            <a:endParaRPr lang="en-US" sz="20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E360646-A0C9-B839-F319-9E63F024CFC7}"/>
              </a:ext>
            </a:extLst>
          </p:cNvPr>
          <p:cNvCxnSpPr>
            <a:cxnSpLocks/>
          </p:cNvCxnSpPr>
          <p:nvPr/>
        </p:nvCxnSpPr>
        <p:spPr>
          <a:xfrm flipV="1">
            <a:off x="371079" y="6126747"/>
            <a:ext cx="2021195" cy="717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BCA561C-C106-00FF-36FB-06567209C120}"/>
              </a:ext>
            </a:extLst>
          </p:cNvPr>
          <p:cNvCxnSpPr>
            <a:cxnSpLocks/>
          </p:cNvCxnSpPr>
          <p:nvPr/>
        </p:nvCxnSpPr>
        <p:spPr>
          <a:xfrm flipV="1">
            <a:off x="2392274" y="5660952"/>
            <a:ext cx="2089580" cy="1756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CB688F1-6233-008E-A359-39D54C1C165D}"/>
              </a:ext>
            </a:extLst>
          </p:cNvPr>
          <p:cNvCxnSpPr>
            <a:cxnSpLocks/>
          </p:cNvCxnSpPr>
          <p:nvPr/>
        </p:nvCxnSpPr>
        <p:spPr>
          <a:xfrm>
            <a:off x="2392274" y="5678513"/>
            <a:ext cx="0" cy="44452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ECEF337-B533-2C51-C961-07C0B2AF1998}"/>
              </a:ext>
            </a:extLst>
          </p:cNvPr>
          <p:cNvCxnSpPr>
            <a:cxnSpLocks/>
          </p:cNvCxnSpPr>
          <p:nvPr/>
        </p:nvCxnSpPr>
        <p:spPr>
          <a:xfrm flipV="1">
            <a:off x="4481854" y="4640643"/>
            <a:ext cx="2021195" cy="717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35EB5FD-3F08-4FFF-F761-3F3B5C490B2D}"/>
              </a:ext>
            </a:extLst>
          </p:cNvPr>
          <p:cNvCxnSpPr>
            <a:cxnSpLocks/>
          </p:cNvCxnSpPr>
          <p:nvPr/>
        </p:nvCxnSpPr>
        <p:spPr>
          <a:xfrm>
            <a:off x="4481854" y="4640643"/>
            <a:ext cx="10860" cy="103069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E10D285-4DB4-BB4C-260E-62A1E1401A9B}"/>
              </a:ext>
            </a:extLst>
          </p:cNvPr>
          <p:cNvCxnSpPr>
            <a:cxnSpLocks/>
          </p:cNvCxnSpPr>
          <p:nvPr/>
        </p:nvCxnSpPr>
        <p:spPr>
          <a:xfrm>
            <a:off x="6509796" y="4196119"/>
            <a:ext cx="0" cy="44452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722572E-C0C7-1022-8A12-DB93B39A024F}"/>
              </a:ext>
            </a:extLst>
          </p:cNvPr>
          <p:cNvCxnSpPr>
            <a:cxnSpLocks/>
          </p:cNvCxnSpPr>
          <p:nvPr/>
        </p:nvCxnSpPr>
        <p:spPr>
          <a:xfrm flipV="1">
            <a:off x="6503049" y="4169385"/>
            <a:ext cx="2021195" cy="717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354D921-53EF-56CB-6666-B594F6822B94}"/>
              </a:ext>
            </a:extLst>
          </p:cNvPr>
          <p:cNvCxnSpPr>
            <a:cxnSpLocks/>
          </p:cNvCxnSpPr>
          <p:nvPr/>
        </p:nvCxnSpPr>
        <p:spPr>
          <a:xfrm>
            <a:off x="8524244" y="2702519"/>
            <a:ext cx="0" cy="1482197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71D7D8C-CB75-2699-33FD-EB029B181BDC}"/>
              </a:ext>
            </a:extLst>
          </p:cNvPr>
          <p:cNvCxnSpPr>
            <a:cxnSpLocks/>
          </p:cNvCxnSpPr>
          <p:nvPr/>
        </p:nvCxnSpPr>
        <p:spPr>
          <a:xfrm flipV="1">
            <a:off x="8550908" y="2702519"/>
            <a:ext cx="1201864" cy="717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AA59B9D-ABE7-0647-7176-DB106579B6F6}"/>
              </a:ext>
            </a:extLst>
          </p:cNvPr>
          <p:cNvSpPr/>
          <p:nvPr/>
        </p:nvSpPr>
        <p:spPr>
          <a:xfrm>
            <a:off x="9889041" y="271359"/>
            <a:ext cx="1827740" cy="1819470"/>
          </a:xfrm>
          <a:prstGeom prst="roundRect">
            <a:avLst/>
          </a:prstGeom>
          <a:solidFill>
            <a:srgbClr val="B4C7E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Input: </a:t>
            </a:r>
            <a:r>
              <a:rPr lang="en-US" sz="1600" i="1" dirty="0">
                <a:solidFill>
                  <a:schemeClr val="tx1"/>
                </a:solidFill>
              </a:rPr>
              <a:t>Who is the prime minster of the UK 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Output: </a:t>
            </a:r>
            <a:r>
              <a:rPr lang="en-US" sz="1600" i="1" dirty="0">
                <a:solidFill>
                  <a:schemeClr val="tx1"/>
                </a:solidFill>
              </a:rPr>
              <a:t>Boris Johnson</a:t>
            </a:r>
          </a:p>
          <a:p>
            <a:r>
              <a:rPr lang="en-US" sz="1600" b="1" i="1" dirty="0">
                <a:solidFill>
                  <a:schemeClr val="tx1"/>
                </a:solidFill>
              </a:rPr>
              <a:t>Correction:</a:t>
            </a:r>
            <a:r>
              <a:rPr lang="en-US" sz="1600" i="1" dirty="0">
                <a:solidFill>
                  <a:schemeClr val="tx1"/>
                </a:solidFill>
              </a:rPr>
              <a:t> Rishi Sunak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10C2C34-BE79-F0A2-7DB2-0E32C29D904E}"/>
              </a:ext>
            </a:extLst>
          </p:cNvPr>
          <p:cNvCxnSpPr>
            <a:cxnSpLocks/>
          </p:cNvCxnSpPr>
          <p:nvPr/>
        </p:nvCxnSpPr>
        <p:spPr>
          <a:xfrm>
            <a:off x="9752911" y="2268747"/>
            <a:ext cx="0" cy="44452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17284F2-D5ED-7485-56A0-B8861CA0D2C6}"/>
              </a:ext>
            </a:extLst>
          </p:cNvPr>
          <p:cNvCxnSpPr>
            <a:cxnSpLocks/>
          </p:cNvCxnSpPr>
          <p:nvPr/>
        </p:nvCxnSpPr>
        <p:spPr>
          <a:xfrm flipV="1">
            <a:off x="9752772" y="2278000"/>
            <a:ext cx="2059783" cy="717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984219D-11DE-5852-F2BB-2A137809D2BF}"/>
              </a:ext>
            </a:extLst>
          </p:cNvPr>
          <p:cNvSpPr txBox="1"/>
          <p:nvPr/>
        </p:nvSpPr>
        <p:spPr>
          <a:xfrm>
            <a:off x="10093149" y="2330909"/>
            <a:ext cx="14195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/>
              <a:t>LLM editing</a:t>
            </a:r>
            <a:endParaRPr lang="en-US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943355C-ADDA-60B5-3864-1F5D4C800F3E}"/>
              </a:ext>
            </a:extLst>
          </p:cNvPr>
          <p:cNvSpPr txBox="1"/>
          <p:nvPr/>
        </p:nvSpPr>
        <p:spPr>
          <a:xfrm>
            <a:off x="-43446" y="3151059"/>
            <a:ext cx="219079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C00000"/>
                </a:solidFill>
              </a:rPr>
              <a:t>Goal: </a:t>
            </a:r>
            <a:r>
              <a:rPr lang="en-US" altLang="zh-CN" sz="2000" dirty="0">
                <a:solidFill>
                  <a:srgbClr val="0000FF"/>
                </a:solidFill>
              </a:rPr>
              <a:t>General / domain knowledge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A01B49C-2B53-18B5-BD81-FA5227F608CC}"/>
              </a:ext>
            </a:extLst>
          </p:cNvPr>
          <p:cNvSpPr txBox="1"/>
          <p:nvPr/>
        </p:nvSpPr>
        <p:spPr>
          <a:xfrm>
            <a:off x="2302050" y="1818402"/>
            <a:ext cx="170711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C00000"/>
                </a:solidFill>
              </a:rPr>
              <a:t>Goal: </a:t>
            </a:r>
            <a:r>
              <a:rPr lang="en-US" altLang="zh-CN" sz="2000" dirty="0">
                <a:solidFill>
                  <a:srgbClr val="0000FF"/>
                </a:solidFill>
              </a:rPr>
              <a:t>Instruction following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BD72268-6587-39F9-90E5-26DDD1D5C956}"/>
              </a:ext>
            </a:extLst>
          </p:cNvPr>
          <p:cNvSpPr txBox="1"/>
          <p:nvPr/>
        </p:nvSpPr>
        <p:spPr>
          <a:xfrm>
            <a:off x="6096000" y="1327958"/>
            <a:ext cx="22251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C00000"/>
                </a:solidFill>
              </a:rPr>
              <a:t>Goal: </a:t>
            </a:r>
            <a:r>
              <a:rPr lang="en-US" altLang="zh-CN" sz="2000" dirty="0">
                <a:solidFill>
                  <a:srgbClr val="0000FF"/>
                </a:solidFill>
              </a:rPr>
              <a:t>Task-specific Knowledge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55E6BF8-F7AB-8DB5-2DF2-27A79C9148CC}"/>
              </a:ext>
            </a:extLst>
          </p:cNvPr>
          <p:cNvSpPr txBox="1"/>
          <p:nvPr/>
        </p:nvSpPr>
        <p:spPr>
          <a:xfrm>
            <a:off x="4167020" y="1779900"/>
            <a:ext cx="219008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C00000"/>
                </a:solidFill>
              </a:rPr>
              <a:t>Goal: </a:t>
            </a:r>
            <a:r>
              <a:rPr lang="en-US" altLang="zh-CN" sz="2000" dirty="0">
                <a:solidFill>
                  <a:srgbClr val="0000FF"/>
                </a:solidFill>
              </a:rPr>
              <a:t>Helpfulness, honesty, safety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A1A309-9ED2-6D2C-4F0E-A70BC66B939D}"/>
              </a:ext>
            </a:extLst>
          </p:cNvPr>
          <p:cNvSpPr txBox="1"/>
          <p:nvPr/>
        </p:nvSpPr>
        <p:spPr>
          <a:xfrm>
            <a:off x="6729836" y="-69305"/>
            <a:ext cx="31826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C00000"/>
                </a:solidFill>
              </a:rPr>
              <a:t>Goal: </a:t>
            </a:r>
            <a:r>
              <a:rPr lang="en-US" altLang="zh-CN" sz="2000" dirty="0">
                <a:solidFill>
                  <a:srgbClr val="0000FF"/>
                </a:solidFill>
              </a:rPr>
              <a:t>Knowledge correction/injection/unlearn</a:t>
            </a:r>
          </a:p>
        </p:txBody>
      </p:sp>
    </p:spTree>
    <p:extLst>
      <p:ext uri="{BB962C8B-B14F-4D97-AF65-F5344CB8AC3E}">
        <p14:creationId xmlns:p14="http://schemas.microsoft.com/office/powerpoint/2010/main" val="8256312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Rectangle 300">
            <a:extLst>
              <a:ext uri="{FF2B5EF4-FFF2-40B4-BE49-F238E27FC236}">
                <a16:creationId xmlns:a16="http://schemas.microsoft.com/office/drawing/2014/main" id="{A015AD45-E7E4-48EF-87C7-F09EE9B96DFB}"/>
              </a:ext>
            </a:extLst>
          </p:cNvPr>
          <p:cNvSpPr/>
          <p:nvPr/>
        </p:nvSpPr>
        <p:spPr>
          <a:xfrm>
            <a:off x="2592330" y="4186768"/>
            <a:ext cx="1007305" cy="522707"/>
          </a:xfrm>
          <a:prstGeom prst="rect">
            <a:avLst/>
          </a:prstGeom>
          <a:solidFill>
            <a:srgbClr val="ED7D3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F1BC048-C8E7-4D1C-A2AD-C8CDF29DF755}"/>
              </a:ext>
            </a:extLst>
          </p:cNvPr>
          <p:cNvSpPr txBox="1"/>
          <p:nvPr/>
        </p:nvSpPr>
        <p:spPr>
          <a:xfrm>
            <a:off x="6281896" y="3178368"/>
            <a:ext cx="15750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/>
                </a:solidFill>
              </a:rPr>
              <a:t>Forward</a:t>
            </a:r>
            <a:endParaRPr lang="en-US" sz="2000" b="1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4BF1834-3DC8-4985-946E-2EF7E4F66121}"/>
              </a:ext>
            </a:extLst>
          </p:cNvPr>
          <p:cNvSpPr txBox="1"/>
          <p:nvPr/>
        </p:nvSpPr>
        <p:spPr>
          <a:xfrm>
            <a:off x="6166549" y="6428560"/>
            <a:ext cx="21711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/>
                </a:solidFill>
              </a:rPr>
              <a:t>Backward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6AA86D93-E28F-42B2-99F9-2C22C891E0B0}"/>
                  </a:ext>
                </a:extLst>
              </p:cNvPr>
              <p:cNvSpPr/>
              <p:nvPr/>
            </p:nvSpPr>
            <p:spPr>
              <a:xfrm>
                <a:off x="2563591" y="2727139"/>
                <a:ext cx="1435275" cy="624115"/>
              </a:xfrm>
              <a:prstGeom prst="rect">
                <a:avLst/>
              </a:prstGeom>
              <a:solidFill>
                <a:srgbClr val="92D05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Transformer Layer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6AA86D93-E28F-42B2-99F9-2C22C891E0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3591" y="2727139"/>
                <a:ext cx="1435275" cy="624115"/>
              </a:xfrm>
              <a:prstGeom prst="rect">
                <a:avLst/>
              </a:prstGeom>
              <a:blipFill>
                <a:blip r:embed="rId3"/>
                <a:stretch>
                  <a:fillRect l="-426" t="-5825" r="-2128" b="-16505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40394017-D8B2-4929-B3B4-DBF5D641E6D7}"/>
                  </a:ext>
                </a:extLst>
              </p:cNvPr>
              <p:cNvSpPr txBox="1"/>
              <p:nvPr/>
            </p:nvSpPr>
            <p:spPr>
              <a:xfrm>
                <a:off x="2415134" y="2210801"/>
                <a:ext cx="39161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40394017-D8B2-4929-B3B4-DBF5D641E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5134" y="2210801"/>
                <a:ext cx="391614" cy="276999"/>
              </a:xfrm>
              <a:prstGeom prst="rect">
                <a:avLst/>
              </a:prstGeom>
              <a:blipFill>
                <a:blip r:embed="rId4"/>
                <a:stretch>
                  <a:fillRect l="-156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8" name="Rectangle: Rounded Corners 237">
            <a:extLst>
              <a:ext uri="{FF2B5EF4-FFF2-40B4-BE49-F238E27FC236}">
                <a16:creationId xmlns:a16="http://schemas.microsoft.com/office/drawing/2014/main" id="{85445260-6590-4234-9209-747E2D2746C2}"/>
              </a:ext>
            </a:extLst>
          </p:cNvPr>
          <p:cNvSpPr/>
          <p:nvPr/>
        </p:nvSpPr>
        <p:spPr>
          <a:xfrm>
            <a:off x="2016653" y="1854064"/>
            <a:ext cx="2525074" cy="1649816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444607E8-5098-49E0-A376-5D57327E6810}"/>
              </a:ext>
            </a:extLst>
          </p:cNvPr>
          <p:cNvSpPr txBox="1"/>
          <p:nvPr/>
        </p:nvSpPr>
        <p:spPr>
          <a:xfrm>
            <a:off x="2728730" y="3461554"/>
            <a:ext cx="11291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/>
                </a:solidFill>
              </a:rPr>
              <a:t>Forward</a:t>
            </a:r>
            <a:endParaRPr lang="en-US" sz="2000" b="1" dirty="0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71952EA1-DD51-497F-85E4-91A7357F6671}"/>
              </a:ext>
            </a:extLst>
          </p:cNvPr>
          <p:cNvSpPr txBox="1"/>
          <p:nvPr/>
        </p:nvSpPr>
        <p:spPr>
          <a:xfrm>
            <a:off x="2713796" y="6368758"/>
            <a:ext cx="21711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/>
                </a:solidFill>
              </a:rPr>
              <a:t>Backward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BA14B8E3-25CD-42B1-A6C7-EE414DEACC3B}"/>
                  </a:ext>
                </a:extLst>
              </p:cNvPr>
              <p:cNvSpPr/>
              <p:nvPr/>
            </p:nvSpPr>
            <p:spPr>
              <a:xfrm>
                <a:off x="2330837" y="5446654"/>
                <a:ext cx="1435275" cy="624115"/>
              </a:xfrm>
              <a:prstGeom prst="rect">
                <a:avLst/>
              </a:prstGeom>
              <a:solidFill>
                <a:srgbClr val="92D05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Transformer Layer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BA14B8E3-25CD-42B1-A6C7-EE414DEACC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0837" y="5446654"/>
                <a:ext cx="1435275" cy="624115"/>
              </a:xfrm>
              <a:prstGeom prst="rect">
                <a:avLst/>
              </a:prstGeom>
              <a:blipFill>
                <a:blip r:embed="rId5"/>
                <a:stretch>
                  <a:fillRect t="-5825" r="-2119" b="-16505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4" name="Rectangle: Rounded Corners 263">
            <a:extLst>
              <a:ext uri="{FF2B5EF4-FFF2-40B4-BE49-F238E27FC236}">
                <a16:creationId xmlns:a16="http://schemas.microsoft.com/office/drawing/2014/main" id="{38A0105E-3815-4D9A-8D96-B700DD8E6B16}"/>
              </a:ext>
            </a:extLst>
          </p:cNvPr>
          <p:cNvSpPr/>
          <p:nvPr/>
        </p:nvSpPr>
        <p:spPr>
          <a:xfrm>
            <a:off x="1899646" y="3932853"/>
            <a:ext cx="2642081" cy="243590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91F66A6A-C2E3-48E7-8514-CA94E6BAA3E9}"/>
                  </a:ext>
                </a:extLst>
              </p:cNvPr>
              <p:cNvSpPr txBox="1"/>
              <p:nvPr/>
            </p:nvSpPr>
            <p:spPr>
              <a:xfrm>
                <a:off x="2467644" y="4832643"/>
                <a:ext cx="391614" cy="2995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91F66A6A-C2E3-48E7-8514-CA94E6BAA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644" y="4832643"/>
                <a:ext cx="391614" cy="299569"/>
              </a:xfrm>
              <a:prstGeom prst="rect">
                <a:avLst/>
              </a:prstGeom>
              <a:blipFill>
                <a:blip r:embed="rId6"/>
                <a:stretch>
                  <a:fillRect l="-10938" b="-22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7DC13BF3-C96A-407D-B9F3-2AD896C84F5C}"/>
              </a:ext>
            </a:extLst>
          </p:cNvPr>
          <p:cNvCxnSpPr>
            <a:cxnSpLocks/>
            <a:stCxn id="268" idx="3"/>
            <a:endCxn id="301" idx="2"/>
          </p:cNvCxnSpPr>
          <p:nvPr/>
        </p:nvCxnSpPr>
        <p:spPr>
          <a:xfrm flipV="1">
            <a:off x="2859258" y="4709475"/>
            <a:ext cx="236725" cy="272953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3EBE1FE4-1DE1-48FB-B7E6-BC5418F4BAB6}"/>
                  </a:ext>
                </a:extLst>
              </p:cNvPr>
              <p:cNvSpPr txBox="1"/>
              <p:nvPr/>
            </p:nvSpPr>
            <p:spPr>
              <a:xfrm>
                <a:off x="2630680" y="4261458"/>
                <a:ext cx="1041038" cy="3544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pt-BR" sz="1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pt-BR" sz="16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600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𝜵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sz="1600" dirty="0"/>
                  <a:t>|</a:t>
                </a:r>
              </a:p>
            </p:txBody>
          </p:sp>
        </mc:Choice>
        <mc:Fallback xmlns="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3EBE1FE4-1DE1-48FB-B7E6-BC5418F4B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0680" y="4261458"/>
                <a:ext cx="1041038" cy="354456"/>
              </a:xfrm>
              <a:prstGeom prst="rect">
                <a:avLst/>
              </a:prstGeom>
              <a:blipFill>
                <a:blip r:embed="rId7"/>
                <a:stretch>
                  <a:fillRect l="-19412" t="-100000" r="-2353" b="-16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BCA9F557-71F2-4C48-B80A-FA73DAD21069}"/>
              </a:ext>
            </a:extLst>
          </p:cNvPr>
          <p:cNvCxnSpPr>
            <a:cxnSpLocks/>
            <a:stCxn id="301" idx="3"/>
          </p:cNvCxnSpPr>
          <p:nvPr/>
        </p:nvCxnSpPr>
        <p:spPr>
          <a:xfrm>
            <a:off x="3599635" y="4448122"/>
            <a:ext cx="300142" cy="203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A90E993-6362-4C46-BDC3-1648436D1728}"/>
              </a:ext>
            </a:extLst>
          </p:cNvPr>
          <p:cNvGrpSpPr/>
          <p:nvPr/>
        </p:nvGrpSpPr>
        <p:grpSpPr>
          <a:xfrm>
            <a:off x="3151199" y="2211776"/>
            <a:ext cx="258807" cy="279767"/>
            <a:chOff x="3026645" y="2253234"/>
            <a:chExt cx="394222" cy="400110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188EEE29-CF01-470D-B783-6382BB756A3F}"/>
                </a:ext>
              </a:extLst>
            </p:cNvPr>
            <p:cNvSpPr/>
            <p:nvPr/>
          </p:nvSpPr>
          <p:spPr>
            <a:xfrm>
              <a:off x="3026645" y="2253234"/>
              <a:ext cx="394222" cy="4001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E157EA7-A399-45A8-BDC6-A236338496DD}"/>
                </a:ext>
              </a:extLst>
            </p:cNvPr>
            <p:cNvCxnSpPr>
              <a:stCxn id="68" idx="1"/>
              <a:endCxn id="68" idx="5"/>
            </p:cNvCxnSpPr>
            <p:nvPr/>
          </p:nvCxnSpPr>
          <p:spPr>
            <a:xfrm>
              <a:off x="3084377" y="2311829"/>
              <a:ext cx="278758" cy="2829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653D7C0-73E8-4906-A7C3-556D6F597732}"/>
                </a:ext>
              </a:extLst>
            </p:cNvPr>
            <p:cNvCxnSpPr>
              <a:cxnSpLocks/>
              <a:stCxn id="68" idx="3"/>
              <a:endCxn id="68" idx="7"/>
            </p:cNvCxnSpPr>
            <p:nvPr/>
          </p:nvCxnSpPr>
          <p:spPr>
            <a:xfrm flipV="1">
              <a:off x="3084377" y="2311829"/>
              <a:ext cx="278758" cy="2829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8559E72-629F-43DC-A188-6976E5752667}"/>
              </a:ext>
            </a:extLst>
          </p:cNvPr>
          <p:cNvCxnSpPr>
            <a:cxnSpLocks/>
            <a:stCxn id="237" idx="3"/>
            <a:endCxn id="68" idx="2"/>
          </p:cNvCxnSpPr>
          <p:nvPr/>
        </p:nvCxnSpPr>
        <p:spPr>
          <a:xfrm>
            <a:off x="2806748" y="2349301"/>
            <a:ext cx="344451" cy="23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00A143D-EC17-40B4-B5E9-2E6F78E75381}"/>
              </a:ext>
            </a:extLst>
          </p:cNvPr>
          <p:cNvCxnSpPr>
            <a:cxnSpLocks/>
            <a:stCxn id="235" idx="0"/>
            <a:endCxn id="68" idx="4"/>
          </p:cNvCxnSpPr>
          <p:nvPr/>
        </p:nvCxnSpPr>
        <p:spPr>
          <a:xfrm flipH="1" flipV="1">
            <a:off x="3280603" y="2491543"/>
            <a:ext cx="626" cy="2355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EEF1275D-03BD-480A-83DA-4C5684637BC7}"/>
              </a:ext>
            </a:extLst>
          </p:cNvPr>
          <p:cNvSpPr txBox="1"/>
          <p:nvPr/>
        </p:nvSpPr>
        <p:spPr>
          <a:xfrm rot="5400000">
            <a:off x="3457900" y="1496431"/>
            <a:ext cx="353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…</a:t>
            </a:r>
            <a:endParaRPr lang="en-US" b="1" dirty="0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758EA967-D593-4BC7-96D2-D8BF09523DC9}"/>
              </a:ext>
            </a:extLst>
          </p:cNvPr>
          <p:cNvCxnSpPr>
            <a:cxnSpLocks/>
            <a:stCxn id="68" idx="0"/>
          </p:cNvCxnSpPr>
          <p:nvPr/>
        </p:nvCxnSpPr>
        <p:spPr>
          <a:xfrm flipV="1">
            <a:off x="3280603" y="1994903"/>
            <a:ext cx="0" cy="2168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9FF1396-6EFA-4CF1-AE75-00432FEC0A70}"/>
                  </a:ext>
                </a:extLst>
              </p:cNvPr>
              <p:cNvSpPr txBox="1"/>
              <p:nvPr/>
            </p:nvSpPr>
            <p:spPr>
              <a:xfrm>
                <a:off x="3322090" y="2429030"/>
                <a:ext cx="39161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9FF1396-6EFA-4CF1-AE75-00432FEC0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090" y="2429030"/>
                <a:ext cx="391614" cy="276999"/>
              </a:xfrm>
              <a:prstGeom prst="rect">
                <a:avLst/>
              </a:prstGeom>
              <a:blipFill>
                <a:blip r:embed="rId8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32DE50C2-5911-404F-9229-443333371CED}"/>
                  </a:ext>
                </a:extLst>
              </p:cNvPr>
              <p:cNvSpPr txBox="1"/>
              <p:nvPr/>
            </p:nvSpPr>
            <p:spPr>
              <a:xfrm>
                <a:off x="3261597" y="1959960"/>
                <a:ext cx="39161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32DE50C2-5911-404F-9229-443333371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597" y="1959960"/>
                <a:ext cx="391614" cy="276999"/>
              </a:xfrm>
              <a:prstGeom prst="rect">
                <a:avLst/>
              </a:prstGeom>
              <a:blipFill>
                <a:blip r:embed="rId9"/>
                <a:stretch>
                  <a:fillRect t="-26667" r="-46875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17B8533-3F99-4179-B59D-72FF0CC4AC05}"/>
                  </a:ext>
                </a:extLst>
              </p:cNvPr>
              <p:cNvSpPr txBox="1"/>
              <p:nvPr/>
            </p:nvSpPr>
            <p:spPr>
              <a:xfrm>
                <a:off x="3898351" y="4288330"/>
                <a:ext cx="579816" cy="3505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17B8533-3F99-4179-B59D-72FF0CC4A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351" y="4288330"/>
                <a:ext cx="579816" cy="350545"/>
              </a:xfrm>
              <a:prstGeom prst="rect">
                <a:avLst/>
              </a:prstGeom>
              <a:blipFill>
                <a:blip r:embed="rId10"/>
                <a:stretch>
                  <a:fillRect t="-3448" b="-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4626E4FB-F5B2-4897-A436-7DE5D5E3496E}"/>
              </a:ext>
            </a:extLst>
          </p:cNvPr>
          <p:cNvCxnSpPr>
            <a:cxnSpLocks/>
          </p:cNvCxnSpPr>
          <p:nvPr/>
        </p:nvCxnSpPr>
        <p:spPr>
          <a:xfrm flipV="1">
            <a:off x="3280603" y="1295020"/>
            <a:ext cx="0" cy="4163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057F1376-2DA1-427A-91BF-900C4D1D3ADC}"/>
              </a:ext>
            </a:extLst>
          </p:cNvPr>
          <p:cNvSpPr txBox="1"/>
          <p:nvPr/>
        </p:nvSpPr>
        <p:spPr>
          <a:xfrm>
            <a:off x="519262" y="79597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Importance Computation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315EA2-516E-4054-941A-BA323DA6B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26601-8933-451C-AE40-77BAD45DA254}" type="slidenum">
              <a:rPr lang="en-US" smtClean="0"/>
              <a:t>30</a:t>
            </a:fld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07DB336-9AAA-488D-804B-AA00B70768FD}"/>
              </a:ext>
            </a:extLst>
          </p:cNvPr>
          <p:cNvSpPr txBox="1"/>
          <p:nvPr/>
        </p:nvSpPr>
        <p:spPr>
          <a:xfrm rot="1033846">
            <a:off x="2748995" y="5140508"/>
            <a:ext cx="49792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AC4D8CF-FAA7-460A-8E0D-EC595528782E}"/>
              </a:ext>
            </a:extLst>
          </p:cNvPr>
          <p:cNvCxnSpPr>
            <a:cxnSpLocks/>
          </p:cNvCxnSpPr>
          <p:nvPr/>
        </p:nvCxnSpPr>
        <p:spPr>
          <a:xfrm>
            <a:off x="2663451" y="5132212"/>
            <a:ext cx="385024" cy="3144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16D4B094-6861-4F85-A7B7-6E98A2DE7386}"/>
                  </a:ext>
                </a:extLst>
              </p:cNvPr>
              <p:cNvSpPr/>
              <p:nvPr/>
            </p:nvSpPr>
            <p:spPr>
              <a:xfrm>
                <a:off x="6129631" y="2445314"/>
                <a:ext cx="1435275" cy="624115"/>
              </a:xfrm>
              <a:prstGeom prst="rect">
                <a:avLst/>
              </a:prstGeom>
              <a:solidFill>
                <a:srgbClr val="92D05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Transformer Layer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16D4B094-6861-4F85-A7B7-6E98A2DE73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631" y="2445314"/>
                <a:ext cx="1435275" cy="624115"/>
              </a:xfrm>
              <a:prstGeom prst="rect">
                <a:avLst/>
              </a:prstGeom>
              <a:blipFill>
                <a:blip r:embed="rId11"/>
                <a:stretch>
                  <a:fillRect l="-426" t="-6796" r="-2128" b="-16505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400A8374-77C1-483C-B7C1-13D7B813BEE8}"/>
              </a:ext>
            </a:extLst>
          </p:cNvPr>
          <p:cNvSpPr/>
          <p:nvPr/>
        </p:nvSpPr>
        <p:spPr>
          <a:xfrm>
            <a:off x="5582693" y="1806639"/>
            <a:ext cx="2525074" cy="1415416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DB0F4C26-A1A8-4B2E-9048-1967EF44311E}"/>
              </a:ext>
            </a:extLst>
          </p:cNvPr>
          <p:cNvCxnSpPr>
            <a:cxnSpLocks/>
            <a:endCxn id="149" idx="2"/>
          </p:cNvCxnSpPr>
          <p:nvPr/>
        </p:nvCxnSpPr>
        <p:spPr>
          <a:xfrm flipV="1">
            <a:off x="6846643" y="1228360"/>
            <a:ext cx="0" cy="4928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BF28C3D-5917-448A-934F-08EBFE3BE3C6}"/>
                  </a:ext>
                </a:extLst>
              </p:cNvPr>
              <p:cNvSpPr txBox="1"/>
              <p:nvPr/>
            </p:nvSpPr>
            <p:spPr>
              <a:xfrm>
                <a:off x="6549318" y="951361"/>
                <a:ext cx="59465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MLM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BF28C3D-5917-448A-934F-08EBFE3BE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318" y="951361"/>
                <a:ext cx="594650" cy="276999"/>
              </a:xfrm>
              <a:prstGeom prst="rect">
                <a:avLst/>
              </a:prstGeom>
              <a:blipFill>
                <a:blip r:embed="rId12"/>
                <a:stretch>
                  <a:fillRect l="-8163" r="-408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6B149EA9-30CE-4EFD-8DD6-00C8F393A83F}"/>
              </a:ext>
            </a:extLst>
          </p:cNvPr>
          <p:cNvCxnSpPr>
            <a:cxnSpLocks/>
            <a:stCxn id="127" idx="0"/>
          </p:cNvCxnSpPr>
          <p:nvPr/>
        </p:nvCxnSpPr>
        <p:spPr>
          <a:xfrm flipH="1" flipV="1">
            <a:off x="6846643" y="2268441"/>
            <a:ext cx="626" cy="1768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EB609D79-B82F-4F50-BECE-EA7D0A2C0FFB}"/>
              </a:ext>
            </a:extLst>
          </p:cNvPr>
          <p:cNvSpPr txBox="1"/>
          <p:nvPr/>
        </p:nvSpPr>
        <p:spPr>
          <a:xfrm rot="5400000">
            <a:off x="6759223" y="1968881"/>
            <a:ext cx="353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…</a:t>
            </a:r>
            <a:endParaRPr lang="en-US" b="1" dirty="0"/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1A767A24-DF89-411C-A8AC-622FD6268B34}"/>
              </a:ext>
            </a:extLst>
          </p:cNvPr>
          <p:cNvCxnSpPr>
            <a:cxnSpLocks/>
            <a:endCxn id="132" idx="0"/>
          </p:cNvCxnSpPr>
          <p:nvPr/>
        </p:nvCxnSpPr>
        <p:spPr>
          <a:xfrm flipH="1" flipV="1">
            <a:off x="6845230" y="1806639"/>
            <a:ext cx="1413" cy="1820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A706FB-CCFA-7F5D-00C1-9722AFFFE875}"/>
                  </a:ext>
                </a:extLst>
              </p:cNvPr>
              <p:cNvSpPr txBox="1"/>
              <p:nvPr/>
            </p:nvSpPr>
            <p:spPr>
              <a:xfrm>
                <a:off x="-27834" y="3532608"/>
                <a:ext cx="1846169" cy="34163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</a:rPr>
                  <a:t>Use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gradient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to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indicate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importance, but the gradient does not optimize the layer</a:t>
                </a:r>
              </a:p>
              <a:p>
                <a:endParaRPr lang="en-US" dirty="0">
                  <a:solidFill>
                    <a:srgbClr val="0000FF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00FF"/>
                    </a:solidFill>
                  </a:rPr>
                  <a:t> indicates the importance for general knowledge</a:t>
                </a:r>
                <a:endParaRPr lang="en-US" dirty="0">
                  <a:solidFill>
                    <a:srgbClr val="0000FF"/>
                  </a:solidFill>
                </a:endParaRPr>
              </a:p>
              <a:p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A706FB-CCFA-7F5D-00C1-9722AFFFE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7834" y="3532608"/>
                <a:ext cx="1846169" cy="3416320"/>
              </a:xfrm>
              <a:prstGeom prst="rect">
                <a:avLst/>
              </a:prstGeom>
              <a:blipFill>
                <a:blip r:embed="rId13"/>
                <a:stretch>
                  <a:fillRect l="-2640" t="-891" r="-4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807D95-4454-68FF-6D3A-B2AF27C69725}"/>
                  </a:ext>
                </a:extLst>
              </p:cNvPr>
              <p:cNvSpPr txBox="1"/>
              <p:nvPr/>
            </p:nvSpPr>
            <p:spPr>
              <a:xfrm>
                <a:off x="-26776" y="1052866"/>
                <a:ext cx="1845111" cy="3940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</a:rPr>
                  <a:t>KL loss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impt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807D95-4454-68FF-6D3A-B2AF27C69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776" y="1052866"/>
                <a:ext cx="1845111" cy="394019"/>
              </a:xfrm>
              <a:prstGeom prst="rect">
                <a:avLst/>
              </a:prstGeom>
              <a:blipFill>
                <a:blip r:embed="rId14"/>
                <a:stretch>
                  <a:fillRect l="-2980"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6FB439-1F80-3117-7617-9CAA24D1F831}"/>
              </a:ext>
            </a:extLst>
          </p:cNvPr>
          <p:cNvSpPr/>
          <p:nvPr/>
        </p:nvSpPr>
        <p:spPr>
          <a:xfrm>
            <a:off x="1723726" y="481698"/>
            <a:ext cx="3112508" cy="6236005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EC6E965-73F1-4AE2-DC35-117727F2528D}"/>
              </a:ext>
            </a:extLst>
          </p:cNvPr>
          <p:cNvSpPr/>
          <p:nvPr/>
        </p:nvSpPr>
        <p:spPr>
          <a:xfrm>
            <a:off x="5071795" y="456345"/>
            <a:ext cx="6449645" cy="6401655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4E539DA-431A-2914-DCD4-427D38BD5227}"/>
                  </a:ext>
                </a:extLst>
              </p:cNvPr>
              <p:cNvSpPr txBox="1"/>
              <p:nvPr/>
            </p:nvSpPr>
            <p:spPr>
              <a:xfrm>
                <a:off x="1834366" y="850175"/>
                <a:ext cx="2912165" cy="3363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 smtClean="0"/>
                        <m:t>KL</m:t>
                      </m:r>
                      <m:r>
                        <m:rPr>
                          <m:nor/>
                        </m:rPr>
                        <a:rPr lang="en-US" dirty="0" smtClean="0"/>
                        <m:t>(</m:t>
                      </m:r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LM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m:rPr>
                          <m:nor/>
                        </m:rPr>
                        <a:rPr lang="en-US" dirty="0"/>
                        <m:t>(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m:rPr>
                          <m:nor/>
                        </m:rPr>
                        <a:rPr lang="en-US" dirty="0"/>
                        <m:t>),</m:t>
                      </m:r>
                      <m:r>
                        <m:rPr>
                          <m:nor/>
                        </m:rPr>
                        <a:rPr lang="en-US" b="1" dirty="0"/>
                        <m:t> </m:t>
                      </m:r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LM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m:rPr>
                          <m:nor/>
                        </m:rPr>
                        <a:rPr lang="en-US" dirty="0"/>
                        <m:t>(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m:rPr>
                          <m:nor/>
                        </m:rPr>
                        <a:rPr lang="en-US" dirty="0"/>
                        <m:t>) 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4E539DA-431A-2914-DCD4-427D38BD5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366" y="850175"/>
                <a:ext cx="2912165" cy="336374"/>
              </a:xfrm>
              <a:prstGeom prst="rect">
                <a:avLst/>
              </a:prstGeom>
              <a:blipFill>
                <a:blip r:embed="rId15"/>
                <a:stretch>
                  <a:fillRect t="-3571" b="-26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FAD01DA2-8EF6-B737-C881-36443B5A66DF}"/>
              </a:ext>
            </a:extLst>
          </p:cNvPr>
          <p:cNvSpPr txBox="1"/>
          <p:nvPr/>
        </p:nvSpPr>
        <p:spPr>
          <a:xfrm>
            <a:off x="6639462" y="74669"/>
            <a:ext cx="3166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Continua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6E91162-FC24-2F13-0171-8DAEC253E111}"/>
                  </a:ext>
                </a:extLst>
              </p:cNvPr>
              <p:cNvSpPr txBox="1"/>
              <p:nvPr/>
            </p:nvSpPr>
            <p:spPr>
              <a:xfrm>
                <a:off x="5312187" y="5084414"/>
                <a:ext cx="1115564" cy="3505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 </m:t>
                              </m:r>
                            </m:sup>
                          </m:sSub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6E91162-FC24-2F13-0171-8DAEC253E1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187" y="5084414"/>
                <a:ext cx="1115564" cy="350545"/>
              </a:xfrm>
              <a:prstGeom prst="rect">
                <a:avLst/>
              </a:prstGeom>
              <a:blipFill>
                <a:blip r:embed="rId16"/>
                <a:stretch>
                  <a:fillRect l="-546" t="-3448" b="-25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AAB93BF5-CE82-8ACD-C21F-0E5B6E0F27F2}"/>
              </a:ext>
            </a:extLst>
          </p:cNvPr>
          <p:cNvSpPr/>
          <p:nvPr/>
        </p:nvSpPr>
        <p:spPr>
          <a:xfrm>
            <a:off x="5411601" y="4386315"/>
            <a:ext cx="903758" cy="327366"/>
          </a:xfrm>
          <a:prstGeom prst="rect">
            <a:avLst/>
          </a:prstGeom>
          <a:solidFill>
            <a:srgbClr val="ED7D3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2F1CBE7-01C7-AA6B-EFC5-2C33558D4F98}"/>
                  </a:ext>
                </a:extLst>
              </p:cNvPr>
              <p:cNvSpPr txBox="1"/>
              <p:nvPr/>
            </p:nvSpPr>
            <p:spPr>
              <a:xfrm>
                <a:off x="5487763" y="4442276"/>
                <a:ext cx="59465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Normalize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2F1CBE7-01C7-AA6B-EFC5-2C33558D4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763" y="4442276"/>
                <a:ext cx="594650" cy="215444"/>
              </a:xfrm>
              <a:prstGeom prst="rect">
                <a:avLst/>
              </a:prstGeom>
              <a:blipFill>
                <a:blip r:embed="rId17"/>
                <a:stretch>
                  <a:fillRect l="-10204" r="-41837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B599648-787D-136C-EF58-F01C6F7702B7}"/>
              </a:ext>
            </a:extLst>
          </p:cNvPr>
          <p:cNvCxnSpPr>
            <a:cxnSpLocks/>
            <a:stCxn id="15" idx="3"/>
            <a:endCxn id="37" idx="1"/>
          </p:cNvCxnSpPr>
          <p:nvPr/>
        </p:nvCxnSpPr>
        <p:spPr>
          <a:xfrm>
            <a:off x="6315359" y="4549998"/>
            <a:ext cx="468011" cy="41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9356AD0-8CEC-1504-D659-0576E5AA88AD}"/>
              </a:ext>
            </a:extLst>
          </p:cNvPr>
          <p:cNvSpPr/>
          <p:nvPr/>
        </p:nvSpPr>
        <p:spPr>
          <a:xfrm>
            <a:off x="7967422" y="4922368"/>
            <a:ext cx="394222" cy="40011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335464-3F1E-5361-C387-D923F61C3D85}"/>
              </a:ext>
            </a:extLst>
          </p:cNvPr>
          <p:cNvCxnSpPr>
            <a:stCxn id="18" idx="1"/>
            <a:endCxn id="18" idx="5"/>
          </p:cNvCxnSpPr>
          <p:nvPr/>
        </p:nvCxnSpPr>
        <p:spPr>
          <a:xfrm>
            <a:off x="8025154" y="4980963"/>
            <a:ext cx="278758" cy="282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954FD0-5A79-CD74-5D2A-4BF3704457C8}"/>
              </a:ext>
            </a:extLst>
          </p:cNvPr>
          <p:cNvCxnSpPr>
            <a:cxnSpLocks/>
            <a:stCxn id="18" idx="3"/>
            <a:endCxn id="18" idx="7"/>
          </p:cNvCxnSpPr>
          <p:nvPr/>
        </p:nvCxnSpPr>
        <p:spPr>
          <a:xfrm flipV="1">
            <a:off x="8025154" y="4980963"/>
            <a:ext cx="278758" cy="282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E64B1A3-C1E8-95DC-29F7-73711C84E6C8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8164533" y="4642143"/>
            <a:ext cx="0" cy="2802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3080DF8-B31E-34BF-35B8-626B8AAEC679}"/>
                  </a:ext>
                </a:extLst>
              </p:cNvPr>
              <p:cNvSpPr txBox="1"/>
              <p:nvPr/>
            </p:nvSpPr>
            <p:spPr>
              <a:xfrm>
                <a:off x="7944894" y="4338308"/>
                <a:ext cx="39161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3080DF8-B31E-34BF-35B8-626B8AAEC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4894" y="4338308"/>
                <a:ext cx="391614" cy="276999"/>
              </a:xfrm>
              <a:prstGeom prst="rect">
                <a:avLst/>
              </a:prstGeom>
              <a:blipFill>
                <a:blip r:embed="rId18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430552B4-DAB8-F45E-4ABB-15884BDFA32F}"/>
              </a:ext>
            </a:extLst>
          </p:cNvPr>
          <p:cNvSpPr/>
          <p:nvPr/>
        </p:nvSpPr>
        <p:spPr>
          <a:xfrm>
            <a:off x="6705849" y="4962362"/>
            <a:ext cx="937228" cy="327366"/>
          </a:xfrm>
          <a:prstGeom prst="rect">
            <a:avLst/>
          </a:prstGeom>
          <a:solidFill>
            <a:srgbClr val="ED7D3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5F099F2-9E33-E8B9-16EB-DEF102E436DD}"/>
                  </a:ext>
                </a:extLst>
              </p:cNvPr>
              <p:cNvSpPr txBox="1"/>
              <p:nvPr/>
            </p:nvSpPr>
            <p:spPr>
              <a:xfrm>
                <a:off x="6706385" y="5012354"/>
                <a:ext cx="973947" cy="2726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1−</m:t>
                      </m:r>
                      <m:sSubSup>
                        <m:sSubSupPr>
                          <m:ctrlPr>
                            <a:rPr lang="en-US" sz="14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(⩽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5F099F2-9E33-E8B9-16EB-DEF102E43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6385" y="5012354"/>
                <a:ext cx="973947" cy="272639"/>
              </a:xfrm>
              <a:prstGeom prst="rect">
                <a:avLst/>
              </a:prstGeom>
              <a:blipFill>
                <a:blip r:embed="rId19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E85B06C-70CD-2CDA-D74C-BE70066AC26F}"/>
              </a:ext>
            </a:extLst>
          </p:cNvPr>
          <p:cNvCxnSpPr>
            <a:cxnSpLocks/>
            <a:stCxn id="23" idx="3"/>
            <a:endCxn id="18" idx="2"/>
          </p:cNvCxnSpPr>
          <p:nvPr/>
        </p:nvCxnSpPr>
        <p:spPr>
          <a:xfrm flipV="1">
            <a:off x="7643077" y="5122423"/>
            <a:ext cx="324345" cy="36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2A952C7-0197-2837-DA85-56DB78CF68E9}"/>
                  </a:ext>
                </a:extLst>
              </p:cNvPr>
              <p:cNvSpPr/>
              <p:nvPr/>
            </p:nvSpPr>
            <p:spPr>
              <a:xfrm>
                <a:off x="6863094" y="5613483"/>
                <a:ext cx="1435275" cy="624115"/>
              </a:xfrm>
              <a:prstGeom prst="rect">
                <a:avLst/>
              </a:prstGeom>
              <a:solidFill>
                <a:srgbClr val="92D05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Transformer Layer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2A952C7-0197-2837-DA85-56DB78CF68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094" y="5613483"/>
                <a:ext cx="1435275" cy="624115"/>
              </a:xfrm>
              <a:prstGeom prst="rect">
                <a:avLst/>
              </a:prstGeom>
              <a:blipFill>
                <a:blip r:embed="rId20"/>
                <a:stretch>
                  <a:fillRect l="-426" t="-6863" r="-2128" b="-17647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DE9A01-AA86-18A0-2DEF-D9E80D4579AB}"/>
              </a:ext>
            </a:extLst>
          </p:cNvPr>
          <p:cNvCxnSpPr>
            <a:cxnSpLocks/>
            <a:stCxn id="18" idx="4"/>
          </p:cNvCxnSpPr>
          <p:nvPr/>
        </p:nvCxnSpPr>
        <p:spPr>
          <a:xfrm flipH="1">
            <a:off x="8164129" y="5322478"/>
            <a:ext cx="404" cy="2943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E1997FA-447E-2046-EBF2-FEBEC1B0BF92}"/>
              </a:ext>
            </a:extLst>
          </p:cNvPr>
          <p:cNvSpPr/>
          <p:nvPr/>
        </p:nvSpPr>
        <p:spPr>
          <a:xfrm>
            <a:off x="5220127" y="3869223"/>
            <a:ext cx="3304095" cy="247953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BB6E5C8-4625-965A-69F3-057E2774651A}"/>
              </a:ext>
            </a:extLst>
          </p:cNvPr>
          <p:cNvSpPr/>
          <p:nvPr/>
        </p:nvSpPr>
        <p:spPr>
          <a:xfrm>
            <a:off x="9353789" y="4048448"/>
            <a:ext cx="1007305" cy="522707"/>
          </a:xfrm>
          <a:prstGeom prst="rect">
            <a:avLst/>
          </a:prstGeom>
          <a:solidFill>
            <a:srgbClr val="ED7D3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44C3044-43BA-0879-9D9A-DCECABC3888C}"/>
                  </a:ext>
                </a:extLst>
              </p:cNvPr>
              <p:cNvSpPr/>
              <p:nvPr/>
            </p:nvSpPr>
            <p:spPr>
              <a:xfrm>
                <a:off x="9041791" y="5383024"/>
                <a:ext cx="1435275" cy="624115"/>
              </a:xfrm>
              <a:prstGeom prst="rect">
                <a:avLst/>
              </a:prstGeom>
              <a:solidFill>
                <a:srgbClr val="92D05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Transformer Layer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44C3044-43BA-0879-9D9A-DCECABC388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1791" y="5383024"/>
                <a:ext cx="1435275" cy="624115"/>
              </a:xfrm>
              <a:prstGeom prst="rect">
                <a:avLst/>
              </a:prstGeom>
              <a:blipFill>
                <a:blip r:embed="rId21"/>
                <a:stretch>
                  <a:fillRect t="-6863" r="-2119" b="-17647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27B9032-1EF1-C2A2-624F-B023B4AFBA7E}"/>
              </a:ext>
            </a:extLst>
          </p:cNvPr>
          <p:cNvSpPr/>
          <p:nvPr/>
        </p:nvSpPr>
        <p:spPr>
          <a:xfrm>
            <a:off x="8610600" y="3869223"/>
            <a:ext cx="2642081" cy="243590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AB96069-9516-2D34-001B-E9914E319BB0}"/>
                  </a:ext>
                </a:extLst>
              </p:cNvPr>
              <p:cNvSpPr txBox="1"/>
              <p:nvPr/>
            </p:nvSpPr>
            <p:spPr>
              <a:xfrm>
                <a:off x="9029152" y="4769013"/>
                <a:ext cx="391614" cy="2995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AB96069-9516-2D34-001B-E9914E319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9152" y="4769013"/>
                <a:ext cx="391614" cy="299569"/>
              </a:xfrm>
              <a:prstGeom prst="rect">
                <a:avLst/>
              </a:prstGeom>
              <a:blipFill>
                <a:blip r:embed="rId22"/>
                <a:stretch>
                  <a:fillRect l="-9375" b="-24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273">
            <a:extLst>
              <a:ext uri="{FF2B5EF4-FFF2-40B4-BE49-F238E27FC236}">
                <a16:creationId xmlns:a16="http://schemas.microsoft.com/office/drawing/2014/main" id="{9BAFBBF8-C017-63F1-C10C-A484CCA2C05A}"/>
              </a:ext>
            </a:extLst>
          </p:cNvPr>
          <p:cNvCxnSpPr>
            <a:cxnSpLocks/>
            <a:stCxn id="32" idx="3"/>
            <a:endCxn id="29" idx="2"/>
          </p:cNvCxnSpPr>
          <p:nvPr/>
        </p:nvCxnSpPr>
        <p:spPr>
          <a:xfrm flipV="1">
            <a:off x="9420766" y="4571155"/>
            <a:ext cx="436676" cy="347643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F3BD2DF-178A-5371-00A5-9C6D8013AF59}"/>
                  </a:ext>
                </a:extLst>
              </p:cNvPr>
              <p:cNvSpPr txBox="1"/>
              <p:nvPr/>
            </p:nvSpPr>
            <p:spPr>
              <a:xfrm>
                <a:off x="9392139" y="4123138"/>
                <a:ext cx="1041038" cy="3544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pt-BR" sz="1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pt-BR" sz="16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600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𝜵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sz="1600" dirty="0"/>
                  <a:t>|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F3BD2DF-178A-5371-00A5-9C6D8013A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2139" y="4123138"/>
                <a:ext cx="1041038" cy="354456"/>
              </a:xfrm>
              <a:prstGeom prst="rect">
                <a:avLst/>
              </a:prstGeom>
              <a:blipFill>
                <a:blip r:embed="rId23"/>
                <a:stretch>
                  <a:fillRect l="-19412" t="-98305" r="-2353" b="-159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D9542C2-9389-B8CB-45CC-59B05D1B629C}"/>
              </a:ext>
            </a:extLst>
          </p:cNvPr>
          <p:cNvCxnSpPr>
            <a:cxnSpLocks/>
            <a:stCxn id="29" idx="3"/>
            <a:endCxn id="36" idx="1"/>
          </p:cNvCxnSpPr>
          <p:nvPr/>
        </p:nvCxnSpPr>
        <p:spPr>
          <a:xfrm flipV="1">
            <a:off x="10361094" y="4308607"/>
            <a:ext cx="271931" cy="11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FA8943B-8515-0C4B-DF2D-3479E5A0D490}"/>
                  </a:ext>
                </a:extLst>
              </p:cNvPr>
              <p:cNvSpPr txBox="1"/>
              <p:nvPr/>
            </p:nvSpPr>
            <p:spPr>
              <a:xfrm>
                <a:off x="10633025" y="4133334"/>
                <a:ext cx="495667" cy="3505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FA8943B-8515-0C4B-DF2D-3479E5A0D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3025" y="4133334"/>
                <a:ext cx="495667" cy="350545"/>
              </a:xfrm>
              <a:prstGeom prst="rect">
                <a:avLst/>
              </a:prstGeom>
              <a:blipFill>
                <a:blip r:embed="rId24"/>
                <a:stretch>
                  <a:fillRect t="-3448" b="-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>
            <a:extLst>
              <a:ext uri="{FF2B5EF4-FFF2-40B4-BE49-F238E27FC236}">
                <a16:creationId xmlns:a16="http://schemas.microsoft.com/office/drawing/2014/main" id="{4E78C1D4-72C6-96CE-D78C-49EDDCC5D109}"/>
              </a:ext>
            </a:extLst>
          </p:cNvPr>
          <p:cNvSpPr/>
          <p:nvPr/>
        </p:nvSpPr>
        <p:spPr>
          <a:xfrm>
            <a:off x="6783370" y="4370930"/>
            <a:ext cx="765270" cy="366449"/>
          </a:xfrm>
          <a:prstGeom prst="rect">
            <a:avLst/>
          </a:prstGeom>
          <a:solidFill>
            <a:srgbClr val="ED7D3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EMax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4B3780E-359E-88A3-650F-C92B851C1197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flipH="1" flipV="1">
            <a:off x="5863480" y="4713681"/>
            <a:ext cx="6489" cy="3707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41224AC-85AD-1F93-3614-41E0EEB504E7}"/>
              </a:ext>
            </a:extLst>
          </p:cNvPr>
          <p:cNvCxnSpPr>
            <a:cxnSpLocks/>
            <a:stCxn id="37" idx="2"/>
            <a:endCxn id="23" idx="0"/>
          </p:cNvCxnSpPr>
          <p:nvPr/>
        </p:nvCxnSpPr>
        <p:spPr>
          <a:xfrm>
            <a:off x="7166005" y="4737379"/>
            <a:ext cx="8458" cy="2249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124BDEE-BBE0-CCB3-E9B7-EBB535DC692B}"/>
                  </a:ext>
                </a:extLst>
              </p:cNvPr>
              <p:cNvSpPr txBox="1"/>
              <p:nvPr/>
            </p:nvSpPr>
            <p:spPr>
              <a:xfrm>
                <a:off x="7780501" y="5301990"/>
                <a:ext cx="391614" cy="284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𝜵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124BDEE-BBE0-CCB3-E9B7-EBB535DC6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501" y="5301990"/>
                <a:ext cx="391614" cy="284437"/>
              </a:xfrm>
              <a:prstGeom prst="rect">
                <a:avLst/>
              </a:prstGeom>
              <a:blipFill>
                <a:blip r:embed="rId25"/>
                <a:stretch>
                  <a:fillRect t="-19565" r="-40000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AD6508D-4855-E806-B4EA-006B1ACD1F43}"/>
              </a:ext>
            </a:extLst>
          </p:cNvPr>
          <p:cNvCxnSpPr>
            <a:cxnSpLocks/>
          </p:cNvCxnSpPr>
          <p:nvPr/>
        </p:nvCxnSpPr>
        <p:spPr>
          <a:xfrm>
            <a:off x="9383530" y="5073510"/>
            <a:ext cx="385024" cy="3144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2F6CDFB-A8AF-E7A8-978A-8A20A0065379}"/>
              </a:ext>
            </a:extLst>
          </p:cNvPr>
          <p:cNvSpPr txBox="1"/>
          <p:nvPr/>
        </p:nvSpPr>
        <p:spPr>
          <a:xfrm rot="1033846">
            <a:off x="9457857" y="5072207"/>
            <a:ext cx="49792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B8A7A86-ED13-BCE3-FD82-D8F9303F1FD9}"/>
              </a:ext>
            </a:extLst>
          </p:cNvPr>
          <p:cNvSpPr txBox="1"/>
          <p:nvPr/>
        </p:nvSpPr>
        <p:spPr>
          <a:xfrm>
            <a:off x="9209124" y="6430354"/>
            <a:ext cx="21711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/>
                </a:solidFill>
              </a:rPr>
              <a:t>Backward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AB6C2A2-C1EE-2386-A800-1F6EB56F47A6}"/>
                  </a:ext>
                </a:extLst>
              </p:cNvPr>
              <p:cNvSpPr/>
              <p:nvPr/>
            </p:nvSpPr>
            <p:spPr>
              <a:xfrm>
                <a:off x="9226802" y="2420773"/>
                <a:ext cx="1435275" cy="624115"/>
              </a:xfrm>
              <a:prstGeom prst="rect">
                <a:avLst/>
              </a:prstGeom>
              <a:solidFill>
                <a:srgbClr val="92D05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Transformer Layer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AB6C2A2-C1EE-2386-A800-1F6EB56F47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6802" y="2420773"/>
                <a:ext cx="1435275" cy="624115"/>
              </a:xfrm>
              <a:prstGeom prst="rect">
                <a:avLst/>
              </a:prstGeom>
              <a:blipFill>
                <a:blip r:embed="rId26"/>
                <a:stretch>
                  <a:fillRect l="-426" t="-6863" r="-2128" b="-17647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7E4C31F-003D-A7F0-A062-82E1475A17E3}"/>
                  </a:ext>
                </a:extLst>
              </p:cNvPr>
              <p:cNvSpPr txBox="1"/>
              <p:nvPr/>
            </p:nvSpPr>
            <p:spPr>
              <a:xfrm>
                <a:off x="9078345" y="1963158"/>
                <a:ext cx="39161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7E4C31F-003D-A7F0-A062-82E1475A1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8345" y="1963158"/>
                <a:ext cx="391614" cy="276999"/>
              </a:xfrm>
              <a:prstGeom prst="rect">
                <a:avLst/>
              </a:prstGeom>
              <a:blipFill>
                <a:blip r:embed="rId27"/>
                <a:stretch>
                  <a:fillRect l="-156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C8AA655B-9969-F62B-26FB-5BFBE1526228}"/>
              </a:ext>
            </a:extLst>
          </p:cNvPr>
          <p:cNvSpPr/>
          <p:nvPr/>
        </p:nvSpPr>
        <p:spPr>
          <a:xfrm>
            <a:off x="8679864" y="1782098"/>
            <a:ext cx="2525074" cy="1415416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DD14765-C808-90FA-7D66-B91899971AD7}"/>
              </a:ext>
            </a:extLst>
          </p:cNvPr>
          <p:cNvCxnSpPr>
            <a:cxnSpLocks/>
            <a:endCxn id="48" idx="2"/>
          </p:cNvCxnSpPr>
          <p:nvPr/>
        </p:nvCxnSpPr>
        <p:spPr>
          <a:xfrm flipV="1">
            <a:off x="9943814" y="1203819"/>
            <a:ext cx="0" cy="4928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FC96593-23AA-93F1-1ABD-DE37EEB14215}"/>
                  </a:ext>
                </a:extLst>
              </p:cNvPr>
              <p:cNvSpPr txBox="1"/>
              <p:nvPr/>
            </p:nvSpPr>
            <p:spPr>
              <a:xfrm>
                <a:off x="9646489" y="926820"/>
                <a:ext cx="59465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MLM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FC96593-23AA-93F1-1ABD-DE37EEB14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6489" y="926820"/>
                <a:ext cx="594650" cy="276999"/>
              </a:xfrm>
              <a:prstGeom prst="rect">
                <a:avLst/>
              </a:prstGeom>
              <a:blipFill>
                <a:blip r:embed="rId28"/>
                <a:stretch>
                  <a:fillRect l="-8163" r="-408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9DC76304-E713-724D-11D2-AFDB58F101FC}"/>
              </a:ext>
            </a:extLst>
          </p:cNvPr>
          <p:cNvSpPr txBox="1"/>
          <p:nvPr/>
        </p:nvSpPr>
        <p:spPr>
          <a:xfrm>
            <a:off x="9391941" y="3155188"/>
            <a:ext cx="11291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/>
                </a:solidFill>
              </a:rPr>
              <a:t>Forward</a:t>
            </a:r>
            <a:endParaRPr lang="en-US" sz="2000" b="1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B2AE36B-3B6A-9BDA-D4AC-E9B2D0268A9A}"/>
              </a:ext>
            </a:extLst>
          </p:cNvPr>
          <p:cNvGrpSpPr/>
          <p:nvPr/>
        </p:nvGrpSpPr>
        <p:grpSpPr>
          <a:xfrm>
            <a:off x="9814410" y="1964133"/>
            <a:ext cx="258807" cy="279767"/>
            <a:chOff x="3026645" y="2253234"/>
            <a:chExt cx="394222" cy="400110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1CCD50B-DD94-DB8F-7044-8EB62275F357}"/>
                </a:ext>
              </a:extLst>
            </p:cNvPr>
            <p:cNvSpPr/>
            <p:nvPr/>
          </p:nvSpPr>
          <p:spPr>
            <a:xfrm>
              <a:off x="3026645" y="2253234"/>
              <a:ext cx="394222" cy="4001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8D6817-4E3B-A659-89EB-DC5C461840F5}"/>
                </a:ext>
              </a:extLst>
            </p:cNvPr>
            <p:cNvCxnSpPr>
              <a:stCxn id="51" idx="1"/>
              <a:endCxn id="51" idx="5"/>
            </p:cNvCxnSpPr>
            <p:nvPr/>
          </p:nvCxnSpPr>
          <p:spPr>
            <a:xfrm>
              <a:off x="3084377" y="2311829"/>
              <a:ext cx="278758" cy="2829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BFFC4EF-3D30-BD94-8832-D214DD6C8187}"/>
                </a:ext>
              </a:extLst>
            </p:cNvPr>
            <p:cNvCxnSpPr>
              <a:cxnSpLocks/>
              <a:stCxn id="51" idx="3"/>
              <a:endCxn id="51" idx="7"/>
            </p:cNvCxnSpPr>
            <p:nvPr/>
          </p:nvCxnSpPr>
          <p:spPr>
            <a:xfrm flipV="1">
              <a:off x="3084377" y="2311829"/>
              <a:ext cx="278758" cy="2829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4D73C55-7A7E-512C-E05B-1834A32BD427}"/>
              </a:ext>
            </a:extLst>
          </p:cNvPr>
          <p:cNvCxnSpPr>
            <a:cxnSpLocks/>
            <a:stCxn id="45" idx="3"/>
            <a:endCxn id="51" idx="2"/>
          </p:cNvCxnSpPr>
          <p:nvPr/>
        </p:nvCxnSpPr>
        <p:spPr>
          <a:xfrm>
            <a:off x="9469959" y="2101658"/>
            <a:ext cx="344451" cy="23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FF851DE-EB1E-6FB8-E29A-0790760200D9}"/>
              </a:ext>
            </a:extLst>
          </p:cNvPr>
          <p:cNvCxnSpPr>
            <a:cxnSpLocks/>
            <a:stCxn id="44" idx="0"/>
            <a:endCxn id="51" idx="4"/>
          </p:cNvCxnSpPr>
          <p:nvPr/>
        </p:nvCxnSpPr>
        <p:spPr>
          <a:xfrm flipH="1" flipV="1">
            <a:off x="9943814" y="2243900"/>
            <a:ext cx="626" cy="1768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C1A6157-0DFB-44E9-CAD8-52A233444EC3}"/>
              </a:ext>
            </a:extLst>
          </p:cNvPr>
          <p:cNvSpPr txBox="1"/>
          <p:nvPr/>
        </p:nvSpPr>
        <p:spPr>
          <a:xfrm rot="5400000">
            <a:off x="9944311" y="1349667"/>
            <a:ext cx="353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…</a:t>
            </a:r>
            <a:endParaRPr lang="en-US" b="1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5B3E878-C872-C2AE-6CE5-270884F69689}"/>
              </a:ext>
            </a:extLst>
          </p:cNvPr>
          <p:cNvCxnSpPr>
            <a:cxnSpLocks/>
            <a:stCxn id="51" idx="0"/>
            <a:endCxn id="46" idx="0"/>
          </p:cNvCxnSpPr>
          <p:nvPr/>
        </p:nvCxnSpPr>
        <p:spPr>
          <a:xfrm flipH="1" flipV="1">
            <a:off x="9942401" y="1782098"/>
            <a:ext cx="1413" cy="1820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8F087C8-A685-13E3-C05E-B687D1B18994}"/>
                  </a:ext>
                </a:extLst>
              </p:cNvPr>
              <p:cNvSpPr txBox="1"/>
              <p:nvPr/>
            </p:nvSpPr>
            <p:spPr>
              <a:xfrm>
                <a:off x="9960448" y="2156049"/>
                <a:ext cx="39161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8F087C8-A685-13E3-C05E-B687D1B18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0448" y="2156049"/>
                <a:ext cx="391614" cy="276999"/>
              </a:xfrm>
              <a:prstGeom prst="rect">
                <a:avLst/>
              </a:prstGeom>
              <a:blipFill>
                <a:blip r:embed="rId29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0763623-3A5B-1238-049A-4942EAEF8B4E}"/>
                  </a:ext>
                </a:extLst>
              </p:cNvPr>
              <p:cNvSpPr txBox="1"/>
              <p:nvPr/>
            </p:nvSpPr>
            <p:spPr>
              <a:xfrm>
                <a:off x="9967500" y="1755109"/>
                <a:ext cx="39161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0763623-3A5B-1238-049A-4942EAEF8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7500" y="1755109"/>
                <a:ext cx="391614" cy="276999"/>
              </a:xfrm>
              <a:prstGeom prst="rect">
                <a:avLst/>
              </a:prstGeom>
              <a:blipFill>
                <a:blip r:embed="rId30"/>
                <a:stretch>
                  <a:fillRect t="-26667" r="-46875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18116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81B863-819B-46F9-8E3F-1C6D10ABC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26601-8933-451C-AE40-77BAD45DA254}" type="slidenum">
              <a:rPr lang="en-US" smtClean="0"/>
              <a:t>31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7F2D69-82C1-BEB9-E577-075B93CC442B}"/>
              </a:ext>
            </a:extLst>
          </p:cNvPr>
          <p:cNvSpPr txBox="1"/>
          <p:nvPr/>
        </p:nvSpPr>
        <p:spPr>
          <a:xfrm>
            <a:off x="7981396" y="1472954"/>
            <a:ext cx="10736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/>
          </a:p>
        </p:txBody>
      </p:sp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D9F4602A-0669-AE86-2121-D5575A704EDD}"/>
              </a:ext>
            </a:extLst>
          </p:cNvPr>
          <p:cNvGraphicFramePr>
            <a:graphicFrameLocks noGrp="1"/>
          </p:cNvGraphicFramePr>
          <p:nvPr/>
        </p:nvGraphicFramePr>
        <p:xfrm>
          <a:off x="4067605" y="439707"/>
          <a:ext cx="7877061" cy="377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8106">
                  <a:extLst>
                    <a:ext uri="{9D8B030D-6E8A-4147-A177-3AD203B41FA5}">
                      <a16:colId xmlns:a16="http://schemas.microsoft.com/office/drawing/2014/main" val="3508104508"/>
                    </a:ext>
                  </a:extLst>
                </a:gridCol>
                <a:gridCol w="750013">
                  <a:extLst>
                    <a:ext uri="{9D8B030D-6E8A-4147-A177-3AD203B41FA5}">
                      <a16:colId xmlns:a16="http://schemas.microsoft.com/office/drawing/2014/main" val="431235973"/>
                    </a:ext>
                  </a:extLst>
                </a:gridCol>
                <a:gridCol w="716097">
                  <a:extLst>
                    <a:ext uri="{9D8B030D-6E8A-4147-A177-3AD203B41FA5}">
                      <a16:colId xmlns:a16="http://schemas.microsoft.com/office/drawing/2014/main" val="3441446403"/>
                    </a:ext>
                  </a:extLst>
                </a:gridCol>
                <a:gridCol w="793214">
                  <a:extLst>
                    <a:ext uri="{9D8B030D-6E8A-4147-A177-3AD203B41FA5}">
                      <a16:colId xmlns:a16="http://schemas.microsoft.com/office/drawing/2014/main" val="1725491466"/>
                    </a:ext>
                  </a:extLst>
                </a:gridCol>
                <a:gridCol w="991518">
                  <a:extLst>
                    <a:ext uri="{9D8B030D-6E8A-4147-A177-3AD203B41FA5}">
                      <a16:colId xmlns:a16="http://schemas.microsoft.com/office/drawing/2014/main" val="3003834175"/>
                    </a:ext>
                  </a:extLst>
                </a:gridCol>
                <a:gridCol w="952656">
                  <a:extLst>
                    <a:ext uri="{9D8B030D-6E8A-4147-A177-3AD203B41FA5}">
                      <a16:colId xmlns:a16="http://schemas.microsoft.com/office/drawing/2014/main" val="1073134830"/>
                    </a:ext>
                  </a:extLst>
                </a:gridCol>
                <a:gridCol w="1030611">
                  <a:extLst>
                    <a:ext uri="{9D8B030D-6E8A-4147-A177-3AD203B41FA5}">
                      <a16:colId xmlns:a16="http://schemas.microsoft.com/office/drawing/2014/main" val="2305638730"/>
                    </a:ext>
                  </a:extLst>
                </a:gridCol>
                <a:gridCol w="1354846">
                  <a:extLst>
                    <a:ext uri="{9D8B030D-6E8A-4147-A177-3AD203B41FA5}">
                      <a16:colId xmlns:a16="http://schemas.microsoft.com/office/drawing/2014/main" val="62055948"/>
                    </a:ext>
                  </a:extLst>
                </a:gridCol>
              </a:tblGrid>
              <a:tr h="3914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Restaurant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ACL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PubMed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Forgetting</a:t>
                      </a:r>
                    </a:p>
                    <a:p>
                      <a:pPr algn="ctr"/>
                      <a:r>
                        <a:rPr lang="en-US" dirty="0"/>
                        <a:t>Rate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166599"/>
                  </a:ext>
                </a:extLst>
              </a:tr>
              <a:tr h="3914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79.81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66.11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83.75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72.38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78.82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73.64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062261"/>
                  </a:ext>
                </a:extLst>
              </a:tr>
              <a:tr h="39142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80.84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68.75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68.97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82.59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72.84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84.39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76.4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---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32350234"/>
                  </a:ext>
                </a:extLst>
              </a:tr>
              <a:tr h="39142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79.52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68.39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67.94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84.1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72.49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85.71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76.36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33738263"/>
                  </a:ext>
                </a:extLst>
              </a:tr>
              <a:tr h="39142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80.98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65.94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65.04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82.32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71.43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83.35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74.84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75170532"/>
                  </a:ext>
                </a:extLst>
              </a:tr>
              <a:tr h="39142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67.2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63.96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83.22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72.58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87.1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75.51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2.36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19328697"/>
                  </a:ext>
                </a:extLst>
              </a:tr>
              <a:tr h="39142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79.29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68.25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64.84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81.44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71.61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82.37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74.63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6564952"/>
                  </a:ext>
                </a:extLst>
              </a:tr>
              <a:tr h="39142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78.97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70.71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66.26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81.7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71.99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85.06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75.78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-0.06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28570170"/>
                  </a:ext>
                </a:extLst>
              </a:tr>
              <a:tr h="39142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80.34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69.36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70.93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85.99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72.8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88.16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77.93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-1.09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67677251"/>
                  </a:ext>
                </a:extLst>
              </a:tr>
            </a:tbl>
          </a:graphicData>
        </a:graphic>
      </p:graphicFrame>
      <p:sp>
        <p:nvSpPr>
          <p:cNvPr id="20" name="Left Brace 19">
            <a:extLst>
              <a:ext uri="{FF2B5EF4-FFF2-40B4-BE49-F238E27FC236}">
                <a16:creationId xmlns:a16="http://schemas.microsoft.com/office/drawing/2014/main" id="{FD9071E4-EEFF-0F58-3A49-C9C5F4BC90E6}"/>
              </a:ext>
            </a:extLst>
          </p:cNvPr>
          <p:cNvSpPr/>
          <p:nvPr/>
        </p:nvSpPr>
        <p:spPr>
          <a:xfrm>
            <a:off x="1728312" y="1002448"/>
            <a:ext cx="166181" cy="91793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55F1A3-2558-AFC5-3FC0-5BDCCED5E626}"/>
              </a:ext>
            </a:extLst>
          </p:cNvPr>
          <p:cNvSpPr txBox="1"/>
          <p:nvPr/>
        </p:nvSpPr>
        <p:spPr>
          <a:xfrm>
            <a:off x="-59443" y="1139193"/>
            <a:ext cx="23994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Non-Continual-learning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081077-E0C5-32E6-B336-23142554730B}"/>
              </a:ext>
            </a:extLst>
          </p:cNvPr>
          <p:cNvSpPr txBox="1"/>
          <p:nvPr/>
        </p:nvSpPr>
        <p:spPr>
          <a:xfrm>
            <a:off x="1834537" y="977562"/>
            <a:ext cx="2503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No continual pre-train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A453FD-E98E-6046-7C65-B575F38D72B0}"/>
              </a:ext>
            </a:extLst>
          </p:cNvPr>
          <p:cNvSpPr txBox="1"/>
          <p:nvPr/>
        </p:nvSpPr>
        <p:spPr>
          <a:xfrm>
            <a:off x="1849975" y="1376471"/>
            <a:ext cx="20483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Individual  continual pre-train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CABFA0C-39B1-AE82-6FC7-0EB9976144B5}"/>
              </a:ext>
            </a:extLst>
          </p:cNvPr>
          <p:cNvSpPr txBox="1"/>
          <p:nvPr/>
        </p:nvSpPr>
        <p:spPr>
          <a:xfrm>
            <a:off x="1134829" y="1920378"/>
            <a:ext cx="33981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Naïve continual pre-training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7EBDC4D7-D22E-3BF0-E3E5-948B0AEE8476}"/>
              </a:ext>
            </a:extLst>
          </p:cNvPr>
          <p:cNvSpPr/>
          <p:nvPr/>
        </p:nvSpPr>
        <p:spPr>
          <a:xfrm>
            <a:off x="2712139" y="2385722"/>
            <a:ext cx="344321" cy="1411569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854AAE-E700-AD66-8CC5-F3762019DC62}"/>
              </a:ext>
            </a:extLst>
          </p:cNvPr>
          <p:cNvSpPr txBox="1"/>
          <p:nvPr/>
        </p:nvSpPr>
        <p:spPr>
          <a:xfrm>
            <a:off x="1249058" y="2725042"/>
            <a:ext cx="18325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SoTA</a:t>
            </a:r>
            <a:r>
              <a:rPr lang="en-US" dirty="0"/>
              <a:t> continual learning baselines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81B092-260B-AF1E-3CD1-4A5AA299A29F}"/>
              </a:ext>
            </a:extLst>
          </p:cNvPr>
          <p:cNvSpPr txBox="1"/>
          <p:nvPr/>
        </p:nvSpPr>
        <p:spPr>
          <a:xfrm>
            <a:off x="3256785" y="3842067"/>
            <a:ext cx="6942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/>
              <a:t>CPS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19F096-7A1C-32D1-D8A8-E0FA27DF8AE5}"/>
              </a:ext>
            </a:extLst>
          </p:cNvPr>
          <p:cNvSpPr txBox="1"/>
          <p:nvPr/>
        </p:nvSpPr>
        <p:spPr>
          <a:xfrm>
            <a:off x="3261842" y="2298626"/>
            <a:ext cx="713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EWC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6898E8-F402-79FF-E8A8-6D95B20FFE01}"/>
              </a:ext>
            </a:extLst>
          </p:cNvPr>
          <p:cNvSpPr txBox="1"/>
          <p:nvPr/>
        </p:nvSpPr>
        <p:spPr>
          <a:xfrm>
            <a:off x="3171797" y="2667958"/>
            <a:ext cx="8642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DER++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0F69F4-8486-B277-AE87-E105A8A7A926}"/>
              </a:ext>
            </a:extLst>
          </p:cNvPr>
          <p:cNvSpPr txBox="1"/>
          <p:nvPr/>
        </p:nvSpPr>
        <p:spPr>
          <a:xfrm>
            <a:off x="3212213" y="3047860"/>
            <a:ext cx="8642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HAT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F3C167-5AEA-4469-F369-5B1FED969221}"/>
              </a:ext>
            </a:extLst>
          </p:cNvPr>
          <p:cNvSpPr txBox="1"/>
          <p:nvPr/>
        </p:nvSpPr>
        <p:spPr>
          <a:xfrm>
            <a:off x="3234206" y="3453051"/>
            <a:ext cx="8642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BCL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1FD5A2-BFFE-8D74-BEBF-BEF4B1D17937}"/>
              </a:ext>
            </a:extLst>
          </p:cNvPr>
          <p:cNvSpPr txBox="1"/>
          <p:nvPr/>
        </p:nvSpPr>
        <p:spPr>
          <a:xfrm>
            <a:off x="6820327" y="4406376"/>
            <a:ext cx="53174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Regularization-based (KD, EWC) and replay-based (DER++) are worse</a:t>
            </a:r>
            <a:endParaRPr lang="en-US" dirty="0"/>
          </a:p>
          <a:p>
            <a:r>
              <a:rPr lang="en-US" dirty="0"/>
              <a:t>Only focus on CF is not enough</a:t>
            </a:r>
          </a:p>
        </p:txBody>
      </p:sp>
      <p:pic>
        <p:nvPicPr>
          <p:cNvPr id="9" name="Picture 8" descr="A green circle with a white tick in it&#10;&#10;Description automatically generated">
            <a:extLst>
              <a:ext uri="{FF2B5EF4-FFF2-40B4-BE49-F238E27FC236}">
                <a16:creationId xmlns:a16="http://schemas.microsoft.com/office/drawing/2014/main" id="{714642E9-907A-EB9A-45AE-42988F4E08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10" y="4581622"/>
            <a:ext cx="420773" cy="4207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036CCD0-3ADE-EC0C-1126-C70940426335}"/>
              </a:ext>
            </a:extLst>
          </p:cNvPr>
          <p:cNvSpPr txBox="1"/>
          <p:nvPr/>
        </p:nvSpPr>
        <p:spPr>
          <a:xfrm>
            <a:off x="551656" y="4363178"/>
            <a:ext cx="55922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w/o Post-trained &lt; Individual Post-trained &lt; CPS</a:t>
            </a:r>
          </a:p>
          <a:p>
            <a:r>
              <a:rPr lang="en-US" sz="1800" dirty="0"/>
              <a:t>post-training has been demonstrated to improve performance in the literature. CPS can further improve it</a:t>
            </a:r>
          </a:p>
        </p:txBody>
      </p:sp>
      <p:pic>
        <p:nvPicPr>
          <p:cNvPr id="24" name="Picture 23" descr="A green circle with a white tick in it&#10;&#10;Description automatically generated">
            <a:extLst>
              <a:ext uri="{FF2B5EF4-FFF2-40B4-BE49-F238E27FC236}">
                <a16:creationId xmlns:a16="http://schemas.microsoft.com/office/drawing/2014/main" id="{5D04CFC8-8FDB-4663-397D-AAAFE8984F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10" y="5739590"/>
            <a:ext cx="420773" cy="42077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D2C6FFF-9706-F9A6-6FB3-0894149B2599}"/>
              </a:ext>
            </a:extLst>
          </p:cNvPr>
          <p:cNvSpPr txBox="1"/>
          <p:nvPr/>
        </p:nvSpPr>
        <p:spPr>
          <a:xfrm>
            <a:off x="551655" y="5521146"/>
            <a:ext cx="60421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Naïve continual post-training has “+” FR</a:t>
            </a:r>
            <a:r>
              <a:rPr lang="en-US" dirty="0">
                <a:solidFill>
                  <a:srgbClr val="0000FF"/>
                </a:solidFill>
              </a:rPr>
              <a:t>,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en-US" altLang="zh-CN" sz="1800" dirty="0">
                <a:solidFill>
                  <a:srgbClr val="0000FF"/>
                </a:solidFill>
              </a:rPr>
              <a:t>while CPS has “-</a:t>
            </a:r>
            <a:r>
              <a:rPr lang="en-US" altLang="zh-CN" dirty="0">
                <a:solidFill>
                  <a:srgbClr val="0000FF"/>
                </a:solidFill>
              </a:rPr>
              <a:t>”</a:t>
            </a:r>
            <a:r>
              <a:rPr lang="en-US" altLang="zh-CN" sz="1800" dirty="0">
                <a:solidFill>
                  <a:srgbClr val="0000FF"/>
                </a:solidFill>
              </a:rPr>
              <a:t> FR</a:t>
            </a:r>
            <a:endParaRPr lang="en-US" sz="1800" dirty="0">
              <a:solidFill>
                <a:srgbClr val="0000FF"/>
              </a:solidFill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NCL does have forgetting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CPS has positive knowledge transfer</a:t>
            </a:r>
            <a:endParaRPr lang="en-US" sz="1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3C8380-178F-F1F5-E446-E230B756CCDF}"/>
              </a:ext>
            </a:extLst>
          </p:cNvPr>
          <p:cNvSpPr txBox="1"/>
          <p:nvPr/>
        </p:nvSpPr>
        <p:spPr>
          <a:xfrm>
            <a:off x="7003325" y="5771962"/>
            <a:ext cx="47600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Parameter-isolation (HAT) is worse</a:t>
            </a:r>
            <a:endParaRPr lang="en-US" altLang="zh-CN" sz="1800" dirty="0"/>
          </a:p>
          <a:p>
            <a:r>
              <a:rPr lang="en-US" altLang="zh-CN" sz="1800" dirty="0"/>
              <a:t>Full LM is needed</a:t>
            </a:r>
            <a:endParaRPr lang="en-US" sz="1800" dirty="0"/>
          </a:p>
        </p:txBody>
      </p:sp>
      <p:pic>
        <p:nvPicPr>
          <p:cNvPr id="28" name="Picture 27" descr="A green circle with a white tick in it&#10;&#10;Description automatically generated">
            <a:extLst>
              <a:ext uri="{FF2B5EF4-FFF2-40B4-BE49-F238E27FC236}">
                <a16:creationId xmlns:a16="http://schemas.microsoft.com/office/drawing/2014/main" id="{905FFC29-999C-57B8-07F6-D7E84507A6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649" y="4581621"/>
            <a:ext cx="420773" cy="420773"/>
          </a:xfrm>
          <a:prstGeom prst="rect">
            <a:avLst/>
          </a:prstGeom>
        </p:spPr>
      </p:pic>
      <p:pic>
        <p:nvPicPr>
          <p:cNvPr id="29" name="Picture 28" descr="A green circle with a white tick in it&#10;&#10;Description automatically generated">
            <a:extLst>
              <a:ext uri="{FF2B5EF4-FFF2-40B4-BE49-F238E27FC236}">
                <a16:creationId xmlns:a16="http://schemas.microsoft.com/office/drawing/2014/main" id="{17B17DF3-F525-BB38-E6D8-45CF1DD484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412" y="5848437"/>
            <a:ext cx="420773" cy="420773"/>
          </a:xfrm>
          <a:prstGeom prst="rect">
            <a:avLst/>
          </a:prstGeo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4C7A24F-FFD8-D347-8405-63AC52C11F74}"/>
              </a:ext>
            </a:extLst>
          </p:cNvPr>
          <p:cNvCxnSpPr>
            <a:cxnSpLocks/>
          </p:cNvCxnSpPr>
          <p:nvPr/>
        </p:nvCxnSpPr>
        <p:spPr>
          <a:xfrm flipV="1">
            <a:off x="5276063" y="739231"/>
            <a:ext cx="0" cy="27139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BA7964F-5D5A-FC7E-C1CC-7E08425BD959}"/>
              </a:ext>
            </a:extLst>
          </p:cNvPr>
          <p:cNvCxnSpPr>
            <a:cxnSpLocks/>
          </p:cNvCxnSpPr>
          <p:nvPr/>
        </p:nvCxnSpPr>
        <p:spPr>
          <a:xfrm flipV="1">
            <a:off x="6005979" y="758481"/>
            <a:ext cx="0" cy="27139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59489D1-2481-8780-11DB-3BC8B3F3F48D}"/>
              </a:ext>
            </a:extLst>
          </p:cNvPr>
          <p:cNvCxnSpPr>
            <a:cxnSpLocks/>
          </p:cNvCxnSpPr>
          <p:nvPr/>
        </p:nvCxnSpPr>
        <p:spPr>
          <a:xfrm flipV="1">
            <a:off x="6708623" y="739231"/>
            <a:ext cx="0" cy="27139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EF0F54E-79E4-76A5-DB81-DA9F93AAD425}"/>
              </a:ext>
            </a:extLst>
          </p:cNvPr>
          <p:cNvCxnSpPr>
            <a:cxnSpLocks/>
          </p:cNvCxnSpPr>
          <p:nvPr/>
        </p:nvCxnSpPr>
        <p:spPr>
          <a:xfrm flipV="1">
            <a:off x="7467415" y="739231"/>
            <a:ext cx="0" cy="27139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F24A7B4-1FB9-2093-6C1E-04B63B2B3FD8}"/>
              </a:ext>
            </a:extLst>
          </p:cNvPr>
          <p:cNvCxnSpPr>
            <a:cxnSpLocks/>
          </p:cNvCxnSpPr>
          <p:nvPr/>
        </p:nvCxnSpPr>
        <p:spPr>
          <a:xfrm flipV="1">
            <a:off x="8449192" y="739231"/>
            <a:ext cx="0" cy="27139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A89C94B-CEAE-1D31-269B-303918D08351}"/>
              </a:ext>
            </a:extLst>
          </p:cNvPr>
          <p:cNvCxnSpPr>
            <a:cxnSpLocks/>
          </p:cNvCxnSpPr>
          <p:nvPr/>
        </p:nvCxnSpPr>
        <p:spPr>
          <a:xfrm flipV="1">
            <a:off x="9450219" y="748856"/>
            <a:ext cx="0" cy="27139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D39C015-2057-40CE-3E1D-839017E3E78F}"/>
              </a:ext>
            </a:extLst>
          </p:cNvPr>
          <p:cNvCxnSpPr>
            <a:cxnSpLocks/>
          </p:cNvCxnSpPr>
          <p:nvPr/>
        </p:nvCxnSpPr>
        <p:spPr>
          <a:xfrm flipV="1">
            <a:off x="10489748" y="748856"/>
            <a:ext cx="0" cy="27139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91EB47A-087F-543F-AECE-9482B67453F3}"/>
              </a:ext>
            </a:extLst>
          </p:cNvPr>
          <p:cNvCxnSpPr>
            <a:cxnSpLocks/>
          </p:cNvCxnSpPr>
          <p:nvPr/>
        </p:nvCxnSpPr>
        <p:spPr>
          <a:xfrm>
            <a:off x="11856534" y="718552"/>
            <a:ext cx="0" cy="29207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73B1F5D-CB85-2D50-7CB6-3B80AB52125E}"/>
              </a:ext>
            </a:extLst>
          </p:cNvPr>
          <p:cNvSpPr txBox="1"/>
          <p:nvPr/>
        </p:nvSpPr>
        <p:spPr>
          <a:xfrm>
            <a:off x="14482" y="6488668"/>
            <a:ext cx="89762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/>
              <a:t>Continual Pre-training of Language Models, Ke et al., ICLR 2023</a:t>
            </a:r>
          </a:p>
        </p:txBody>
      </p:sp>
    </p:spTree>
    <p:extLst>
      <p:ext uri="{BB962C8B-B14F-4D97-AF65-F5344CB8AC3E}">
        <p14:creationId xmlns:p14="http://schemas.microsoft.com/office/powerpoint/2010/main" val="41075904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81B863-819B-46F9-8E3F-1C6D10ABC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26601-8933-451C-AE40-77BAD45DA254}" type="slidenum">
              <a:rPr lang="en-US" smtClean="0"/>
              <a:t>32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7F2D69-82C1-BEB9-E577-075B93CC442B}"/>
              </a:ext>
            </a:extLst>
          </p:cNvPr>
          <p:cNvSpPr txBox="1"/>
          <p:nvPr/>
        </p:nvSpPr>
        <p:spPr>
          <a:xfrm>
            <a:off x="9381410" y="1124867"/>
            <a:ext cx="10736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/>
          </a:p>
        </p:txBody>
      </p:sp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D9F4602A-0669-AE86-2121-D5575A704E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913992"/>
              </p:ext>
            </p:extLst>
          </p:nvPr>
        </p:nvGraphicFramePr>
        <p:xfrm>
          <a:off x="5505912" y="340532"/>
          <a:ext cx="6522215" cy="3522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111">
                  <a:extLst>
                    <a:ext uri="{9D8B030D-6E8A-4147-A177-3AD203B41FA5}">
                      <a16:colId xmlns:a16="http://schemas.microsoft.com/office/drawing/2014/main" val="3508104508"/>
                    </a:ext>
                  </a:extLst>
                </a:gridCol>
                <a:gridCol w="704193">
                  <a:extLst>
                    <a:ext uri="{9D8B030D-6E8A-4147-A177-3AD203B41FA5}">
                      <a16:colId xmlns:a16="http://schemas.microsoft.com/office/drawing/2014/main" val="431235973"/>
                    </a:ext>
                  </a:extLst>
                </a:gridCol>
                <a:gridCol w="1055912">
                  <a:extLst>
                    <a:ext uri="{9D8B030D-6E8A-4147-A177-3AD203B41FA5}">
                      <a16:colId xmlns:a16="http://schemas.microsoft.com/office/drawing/2014/main" val="3441446403"/>
                    </a:ext>
                  </a:extLst>
                </a:gridCol>
                <a:gridCol w="793214">
                  <a:extLst>
                    <a:ext uri="{9D8B030D-6E8A-4147-A177-3AD203B41FA5}">
                      <a16:colId xmlns:a16="http://schemas.microsoft.com/office/drawing/2014/main" val="1725491466"/>
                    </a:ext>
                  </a:extLst>
                </a:gridCol>
                <a:gridCol w="991518">
                  <a:extLst>
                    <a:ext uri="{9D8B030D-6E8A-4147-A177-3AD203B41FA5}">
                      <a16:colId xmlns:a16="http://schemas.microsoft.com/office/drawing/2014/main" val="3003834175"/>
                    </a:ext>
                  </a:extLst>
                </a:gridCol>
                <a:gridCol w="952656">
                  <a:extLst>
                    <a:ext uri="{9D8B030D-6E8A-4147-A177-3AD203B41FA5}">
                      <a16:colId xmlns:a16="http://schemas.microsoft.com/office/drawing/2014/main" val="1073134830"/>
                    </a:ext>
                  </a:extLst>
                </a:gridCol>
                <a:gridCol w="1030611">
                  <a:extLst>
                    <a:ext uri="{9D8B030D-6E8A-4147-A177-3AD203B41FA5}">
                      <a16:colId xmlns:a16="http://schemas.microsoft.com/office/drawing/2014/main" val="2305638730"/>
                    </a:ext>
                  </a:extLst>
                </a:gridCol>
              </a:tblGrid>
              <a:tr h="3914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Camera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Phone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Restaurant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PubMed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166599"/>
                  </a:ext>
                </a:extLst>
              </a:tr>
              <a:tr h="39142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78.82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83.75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79.81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60.98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66.11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72.38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73.64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24062261"/>
                  </a:ext>
                </a:extLst>
              </a:tr>
              <a:tr h="3914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84.39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82.59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80.84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68.97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68.75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72.84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76.4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32350234"/>
                  </a:ext>
                </a:extLst>
              </a:tr>
              <a:tr h="3914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83.62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82.71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80.19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60.55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68.87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71.68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74.6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33738263"/>
                  </a:ext>
                </a:extLst>
              </a:tr>
              <a:tr h="3914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82.79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80.08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67.76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68.19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72.35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75.26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75170532"/>
                  </a:ext>
                </a:extLst>
              </a:tr>
              <a:tr h="3914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86.86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83.08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79.7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69.72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69.11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72.69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76.86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19328697"/>
                  </a:ext>
                </a:extLst>
              </a:tr>
              <a:tr h="3914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84.91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83.46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80.88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69.1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69.89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72.77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76.84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6564952"/>
                  </a:ext>
                </a:extLst>
              </a:tr>
              <a:tr h="3914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81.98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81.87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81.12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64.04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63.18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69.46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73.61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28570170"/>
                  </a:ext>
                </a:extLst>
              </a:tr>
              <a:tr h="3914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88.52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85.47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81.83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71.99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71.01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73.65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78.74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67677251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00081077-E0C5-32E6-B336-23142554730B}"/>
              </a:ext>
            </a:extLst>
          </p:cNvPr>
          <p:cNvSpPr txBox="1"/>
          <p:nvPr/>
        </p:nvSpPr>
        <p:spPr>
          <a:xfrm>
            <a:off x="3339696" y="704449"/>
            <a:ext cx="2503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No continual pre-train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A453FD-E98E-6046-7C65-B575F38D72B0}"/>
              </a:ext>
            </a:extLst>
          </p:cNvPr>
          <p:cNvSpPr txBox="1"/>
          <p:nvPr/>
        </p:nvSpPr>
        <p:spPr>
          <a:xfrm>
            <a:off x="4017064" y="1184203"/>
            <a:ext cx="747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MLM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CABFA0C-39B1-AE82-6FC7-0EB9976144B5}"/>
              </a:ext>
            </a:extLst>
          </p:cNvPr>
          <p:cNvSpPr txBox="1"/>
          <p:nvPr/>
        </p:nvSpPr>
        <p:spPr>
          <a:xfrm>
            <a:off x="3683991" y="1571365"/>
            <a:ext cx="18325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MLM (Adapter)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7EBDC4D7-D22E-3BF0-E3E5-948B0AEE8476}"/>
              </a:ext>
            </a:extLst>
          </p:cNvPr>
          <p:cNvSpPr/>
          <p:nvPr/>
        </p:nvSpPr>
        <p:spPr>
          <a:xfrm>
            <a:off x="3167536" y="2039908"/>
            <a:ext cx="344321" cy="1411569"/>
          </a:xfrm>
          <a:prstGeom prst="lef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854AAE-E700-AD66-8CC5-F3762019DC62}"/>
              </a:ext>
            </a:extLst>
          </p:cNvPr>
          <p:cNvSpPr txBox="1"/>
          <p:nvPr/>
        </p:nvSpPr>
        <p:spPr>
          <a:xfrm>
            <a:off x="1476553" y="2385917"/>
            <a:ext cx="18325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SoTA</a:t>
            </a:r>
            <a:r>
              <a:rPr lang="en-US" dirty="0"/>
              <a:t> continual pre-training baselines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81B092-260B-AF1E-3CD1-4A5AA299A29F}"/>
              </a:ext>
            </a:extLst>
          </p:cNvPr>
          <p:cNvSpPr txBox="1"/>
          <p:nvPr/>
        </p:nvSpPr>
        <p:spPr>
          <a:xfrm>
            <a:off x="4656799" y="3493980"/>
            <a:ext cx="6942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/>
              <a:t>DGA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4DEF3B-B244-AE8A-9A57-0075F6D3043B}"/>
              </a:ext>
            </a:extLst>
          </p:cNvPr>
          <p:cNvSpPr txBox="1"/>
          <p:nvPr/>
        </p:nvSpPr>
        <p:spPr>
          <a:xfrm>
            <a:off x="6697248" y="4110725"/>
            <a:ext cx="53174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MLM (Adapter) &lt; MLM</a:t>
            </a:r>
            <a:endParaRPr lang="en-US" dirty="0"/>
          </a:p>
          <a:p>
            <a:r>
              <a:rPr lang="en-US" dirty="0"/>
              <a:t>Efficient tuning like adapter may not have sufficient trainable parameters for </a:t>
            </a:r>
            <a:r>
              <a:rPr lang="en-US" altLang="zh-CN" dirty="0"/>
              <a:t>post</a:t>
            </a:r>
            <a:r>
              <a:rPr lang="en-US" dirty="0"/>
              <a:t>-training</a:t>
            </a:r>
          </a:p>
        </p:txBody>
      </p:sp>
      <p:pic>
        <p:nvPicPr>
          <p:cNvPr id="12" name="Picture 11" descr="A green circle with a white tick in it&#10;&#10;Description automatically generated">
            <a:extLst>
              <a:ext uri="{FF2B5EF4-FFF2-40B4-BE49-F238E27FC236}">
                <a16:creationId xmlns:a16="http://schemas.microsoft.com/office/drawing/2014/main" id="{BAB6DC14-1A10-4D90-6897-22E1CA5904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1" y="4285971"/>
            <a:ext cx="420773" cy="42077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A19F096-7A1C-32D1-D8A8-E0FA27DF8AE5}"/>
              </a:ext>
            </a:extLst>
          </p:cNvPr>
          <p:cNvSpPr txBox="1"/>
          <p:nvPr/>
        </p:nvSpPr>
        <p:spPr>
          <a:xfrm>
            <a:off x="3988034" y="1950539"/>
            <a:ext cx="138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MLM+KD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6898E8-F402-79FF-E8A8-6D95B20FFE01}"/>
              </a:ext>
            </a:extLst>
          </p:cNvPr>
          <p:cNvSpPr txBox="1"/>
          <p:nvPr/>
        </p:nvSpPr>
        <p:spPr>
          <a:xfrm>
            <a:off x="3400717" y="2319871"/>
            <a:ext cx="2035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MLM+AdaptedDeiT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0F69F4-8486-B277-AE87-E105A8A7A926}"/>
              </a:ext>
            </a:extLst>
          </p:cNvPr>
          <p:cNvSpPr txBox="1"/>
          <p:nvPr/>
        </p:nvSpPr>
        <p:spPr>
          <a:xfrm>
            <a:off x="3642439" y="2699773"/>
            <a:ext cx="18339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MLM+SimCSE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F3C167-5AEA-4469-F369-5B1FED969221}"/>
              </a:ext>
            </a:extLst>
          </p:cNvPr>
          <p:cNvSpPr txBox="1"/>
          <p:nvPr/>
        </p:nvSpPr>
        <p:spPr>
          <a:xfrm>
            <a:off x="3691907" y="3104964"/>
            <a:ext cx="18065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MLM+TaCL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77FF09-6DC5-B853-2CB2-245000EE65EB}"/>
              </a:ext>
            </a:extLst>
          </p:cNvPr>
          <p:cNvSpPr txBox="1"/>
          <p:nvPr/>
        </p:nvSpPr>
        <p:spPr>
          <a:xfrm>
            <a:off x="428577" y="4067527"/>
            <a:ext cx="55922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w/o Pre-trained &lt; MLM</a:t>
            </a:r>
          </a:p>
          <a:p>
            <a:r>
              <a:rPr lang="en-US" altLang="zh-CN" sz="1800" dirty="0"/>
              <a:t>Not surprising, </a:t>
            </a:r>
            <a:r>
              <a:rPr lang="en-US" sz="1800" dirty="0"/>
              <a:t>as post-training has been demonstrated to improve performance in the literature.</a:t>
            </a:r>
          </a:p>
        </p:txBody>
      </p:sp>
      <p:pic>
        <p:nvPicPr>
          <p:cNvPr id="9" name="Picture 8" descr="A green circle with a white tick in it&#10;&#10;Description automatically generated">
            <a:extLst>
              <a:ext uri="{FF2B5EF4-FFF2-40B4-BE49-F238E27FC236}">
                <a16:creationId xmlns:a16="http://schemas.microsoft.com/office/drawing/2014/main" id="{64C6B2DC-C696-394A-D9D2-83316F0A03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1" y="5443939"/>
            <a:ext cx="420773" cy="4207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13B8C93-8DA9-BC56-3840-798A31FB5813}"/>
              </a:ext>
            </a:extLst>
          </p:cNvPr>
          <p:cNvSpPr txBox="1"/>
          <p:nvPr/>
        </p:nvSpPr>
        <p:spPr>
          <a:xfrm>
            <a:off x="428577" y="5225495"/>
            <a:ext cx="57288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w/o Pre-trained &lt; MLM &lt; </a:t>
            </a:r>
            <a:r>
              <a:rPr lang="en-US" sz="1800" dirty="0" err="1">
                <a:solidFill>
                  <a:srgbClr val="0000FF"/>
                </a:solidFill>
              </a:rPr>
              <a:t>SoTA</a:t>
            </a:r>
            <a:r>
              <a:rPr lang="en-US" sz="1800" dirty="0">
                <a:solidFill>
                  <a:srgbClr val="0000FF"/>
                </a:solidFill>
              </a:rPr>
              <a:t> &lt; DGA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DGA is better than pure MLM and </a:t>
            </a:r>
            <a:r>
              <a:rPr lang="en-US" sz="1800" dirty="0" err="1"/>
              <a:t>SoTA</a:t>
            </a:r>
            <a:r>
              <a:rPr lang="en-US" sz="1800" dirty="0"/>
              <a:t> post-training.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DGA can not only mitigate forgetting of the general knowledge but also adapt to suite the target domain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7DF72F-B2A0-BFDB-686E-DBD3C028EC73}"/>
              </a:ext>
            </a:extLst>
          </p:cNvPr>
          <p:cNvSpPr txBox="1"/>
          <p:nvPr/>
        </p:nvSpPr>
        <p:spPr>
          <a:xfrm>
            <a:off x="6778483" y="5225495"/>
            <a:ext cx="476001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00FF"/>
                </a:solidFill>
              </a:rPr>
              <a:t>SoTA</a:t>
            </a:r>
            <a:r>
              <a:rPr lang="en-US" sz="1800" dirty="0">
                <a:solidFill>
                  <a:srgbClr val="0000FF"/>
                </a:solidFill>
              </a:rPr>
              <a:t> &lt; DGA</a:t>
            </a:r>
            <a:endParaRPr lang="en-US" altLang="zh-CN" sz="1800" dirty="0"/>
          </a:p>
          <a:p>
            <a:r>
              <a:rPr lang="en-US" altLang="zh-CN" sz="1800" dirty="0" err="1"/>
              <a:t>SoTAs</a:t>
            </a:r>
            <a:r>
              <a:rPr lang="en-US" altLang="zh-CN" sz="1800" dirty="0"/>
              <a:t> either only focus on preserving knowledge (KD), or adapting to the target domain, which are not enough</a:t>
            </a:r>
            <a:endParaRPr lang="en-US" sz="1800" dirty="0"/>
          </a:p>
        </p:txBody>
      </p:sp>
      <p:pic>
        <p:nvPicPr>
          <p:cNvPr id="2" name="Picture 1" descr="A green circle with a white tick in it&#10;&#10;Description automatically generated">
            <a:extLst>
              <a:ext uri="{FF2B5EF4-FFF2-40B4-BE49-F238E27FC236}">
                <a16:creationId xmlns:a16="http://schemas.microsoft.com/office/drawing/2014/main" id="{F9506C3D-4577-A2CD-EF0A-AE95B819FB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570" y="4285970"/>
            <a:ext cx="420773" cy="420773"/>
          </a:xfrm>
          <a:prstGeom prst="rect">
            <a:avLst/>
          </a:prstGeom>
        </p:spPr>
      </p:pic>
      <p:pic>
        <p:nvPicPr>
          <p:cNvPr id="7" name="Picture 6" descr="A green circle with a white tick in it&#10;&#10;Description automatically generated">
            <a:extLst>
              <a:ext uri="{FF2B5EF4-FFF2-40B4-BE49-F238E27FC236}">
                <a16:creationId xmlns:a16="http://schemas.microsoft.com/office/drawing/2014/main" id="{151912FB-DF29-CFDA-5990-AB93C4F7EC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570" y="5301970"/>
            <a:ext cx="420773" cy="42077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6FB34C0F-93D6-AE84-AFBE-0FAEE8A492E0}"/>
              </a:ext>
            </a:extLst>
          </p:cNvPr>
          <p:cNvSpPr txBox="1"/>
          <p:nvPr/>
        </p:nvSpPr>
        <p:spPr>
          <a:xfrm>
            <a:off x="0" y="6497352"/>
            <a:ext cx="86916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/>
              <a:t>Adapting a Language Model While Preserving its General Knowledge. Ke et al., EMNLP 2022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513BED-C0EA-67D6-128A-FADA810DB626}"/>
              </a:ext>
            </a:extLst>
          </p:cNvPr>
          <p:cNvSpPr txBox="1"/>
          <p:nvPr/>
        </p:nvSpPr>
        <p:spPr>
          <a:xfrm>
            <a:off x="19031" y="644691"/>
            <a:ext cx="305142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What if only one domain in the sequence?</a:t>
            </a:r>
          </a:p>
          <a:p>
            <a:r>
              <a:rPr lang="en-US" sz="2000" dirty="0"/>
              <a:t>Soft-masking method is still effective!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136FBA8-09A9-E347-C0ED-72409DFBDA23}"/>
              </a:ext>
            </a:extLst>
          </p:cNvPr>
          <p:cNvSpPr/>
          <p:nvPr/>
        </p:nvSpPr>
        <p:spPr>
          <a:xfrm>
            <a:off x="60584" y="508415"/>
            <a:ext cx="3046261" cy="153124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766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D793C-4F92-4145-A8AF-021D341DA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52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Continual Adaptation of Different Tasks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28796-1583-620E-4F60-2102D5189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DCAF-42E1-4021-93D7-2579B818BF1B}" type="slidenum">
              <a:rPr lang="en-US" smtClean="0"/>
              <a:t>33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FDC372-49EC-4B99-27C1-D16496A86345}"/>
              </a:ext>
            </a:extLst>
          </p:cNvPr>
          <p:cNvCxnSpPr>
            <a:cxnSpLocks/>
          </p:cNvCxnSpPr>
          <p:nvPr/>
        </p:nvCxnSpPr>
        <p:spPr>
          <a:xfrm>
            <a:off x="1324946" y="3144416"/>
            <a:ext cx="932128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B4AF27C-507D-18EA-47BA-9D68F3EA6D4F}"/>
                  </a:ext>
                </a:extLst>
              </p:cNvPr>
              <p:cNvSpPr txBox="1"/>
              <p:nvPr/>
            </p:nvSpPr>
            <p:spPr>
              <a:xfrm>
                <a:off x="1168612" y="3244334"/>
                <a:ext cx="59258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B4AF27C-507D-18EA-47BA-9D68F3EA6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612" y="3244334"/>
                <a:ext cx="592585" cy="461665"/>
              </a:xfrm>
              <a:prstGeom prst="rect">
                <a:avLst/>
              </a:prstGeom>
              <a:blipFill>
                <a:blip r:embed="rId3"/>
                <a:stretch>
                  <a:fillRect l="-7216" r="-6186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iconfont-11145-7015471">
            <a:extLst>
              <a:ext uri="{FF2B5EF4-FFF2-40B4-BE49-F238E27FC236}">
                <a16:creationId xmlns:a16="http://schemas.microsoft.com/office/drawing/2014/main" id="{13EBA9FF-E64A-0750-79FF-2BCE17E82336}"/>
              </a:ext>
            </a:extLst>
          </p:cNvPr>
          <p:cNvSpPr>
            <a:spLocks noChangeAspect="1"/>
          </p:cNvSpPr>
          <p:nvPr/>
        </p:nvSpPr>
        <p:spPr>
          <a:xfrm>
            <a:off x="3982637" y="2552799"/>
            <a:ext cx="503352" cy="501665"/>
          </a:xfrm>
          <a:custGeom>
            <a:avLst/>
            <a:gdLst>
              <a:gd name="T0" fmla="*/ 400 w 11200"/>
              <a:gd name="T1" fmla="*/ 0 h 11163"/>
              <a:gd name="T2" fmla="*/ 10800 w 11200"/>
              <a:gd name="T3" fmla="*/ 0 h 11163"/>
              <a:gd name="T4" fmla="*/ 11200 w 11200"/>
              <a:gd name="T5" fmla="*/ 400 h 11163"/>
              <a:gd name="T6" fmla="*/ 11200 w 11200"/>
              <a:gd name="T7" fmla="*/ 8263 h 11163"/>
              <a:gd name="T8" fmla="*/ 10800 w 11200"/>
              <a:gd name="T9" fmla="*/ 8663 h 11163"/>
              <a:gd name="T10" fmla="*/ 9329 w 11200"/>
              <a:gd name="T11" fmla="*/ 8663 h 11163"/>
              <a:gd name="T12" fmla="*/ 9329 w 11200"/>
              <a:gd name="T13" fmla="*/ 10763 h 11163"/>
              <a:gd name="T14" fmla="*/ 8929 w 11200"/>
              <a:gd name="T15" fmla="*/ 11163 h 11163"/>
              <a:gd name="T16" fmla="*/ 8684 w 11200"/>
              <a:gd name="T17" fmla="*/ 11080 h 11163"/>
              <a:gd name="T18" fmla="*/ 5563 w 11200"/>
              <a:gd name="T19" fmla="*/ 8663 h 11163"/>
              <a:gd name="T20" fmla="*/ 400 w 11200"/>
              <a:gd name="T21" fmla="*/ 8663 h 11163"/>
              <a:gd name="T22" fmla="*/ 0 w 11200"/>
              <a:gd name="T23" fmla="*/ 8263 h 11163"/>
              <a:gd name="T24" fmla="*/ 0 w 11200"/>
              <a:gd name="T25" fmla="*/ 400 h 11163"/>
              <a:gd name="T26" fmla="*/ 400 w 11200"/>
              <a:gd name="T27" fmla="*/ 0 h 11163"/>
              <a:gd name="T28" fmla="*/ 900 w 11200"/>
              <a:gd name="T29" fmla="*/ 800 h 11163"/>
              <a:gd name="T30" fmla="*/ 800 w 11200"/>
              <a:gd name="T31" fmla="*/ 900 h 11163"/>
              <a:gd name="T32" fmla="*/ 800 w 11200"/>
              <a:gd name="T33" fmla="*/ 7763 h 11163"/>
              <a:gd name="T34" fmla="*/ 900 w 11200"/>
              <a:gd name="T35" fmla="*/ 7863 h 11163"/>
              <a:gd name="T36" fmla="*/ 5745 w 11200"/>
              <a:gd name="T37" fmla="*/ 7871 h 11163"/>
              <a:gd name="T38" fmla="*/ 5806 w 11200"/>
              <a:gd name="T39" fmla="*/ 7892 h 11163"/>
              <a:gd name="T40" fmla="*/ 8364 w 11200"/>
              <a:gd name="T41" fmla="*/ 9840 h 11163"/>
              <a:gd name="T42" fmla="*/ 8525 w 11200"/>
              <a:gd name="T43" fmla="*/ 9761 h 11163"/>
              <a:gd name="T44" fmla="*/ 8525 w 11200"/>
              <a:gd name="T45" fmla="*/ 7870 h 11163"/>
              <a:gd name="T46" fmla="*/ 8625 w 11200"/>
              <a:gd name="T47" fmla="*/ 7770 h 11163"/>
              <a:gd name="T48" fmla="*/ 10300 w 11200"/>
              <a:gd name="T49" fmla="*/ 7770 h 11163"/>
              <a:gd name="T50" fmla="*/ 10400 w 11200"/>
              <a:gd name="T51" fmla="*/ 7670 h 11163"/>
              <a:gd name="T52" fmla="*/ 10400 w 11200"/>
              <a:gd name="T53" fmla="*/ 900 h 11163"/>
              <a:gd name="T54" fmla="*/ 10300 w 11200"/>
              <a:gd name="T55" fmla="*/ 800 h 11163"/>
              <a:gd name="T56" fmla="*/ 900 w 11200"/>
              <a:gd name="T57" fmla="*/ 800 h 11163"/>
              <a:gd name="T58" fmla="*/ 2038 w 11200"/>
              <a:gd name="T59" fmla="*/ 1925 h 11163"/>
              <a:gd name="T60" fmla="*/ 9163 w 11200"/>
              <a:gd name="T61" fmla="*/ 1925 h 11163"/>
              <a:gd name="T62" fmla="*/ 9563 w 11200"/>
              <a:gd name="T63" fmla="*/ 2325 h 11163"/>
              <a:gd name="T64" fmla="*/ 9163 w 11200"/>
              <a:gd name="T65" fmla="*/ 2725 h 11163"/>
              <a:gd name="T66" fmla="*/ 2038 w 11200"/>
              <a:gd name="T67" fmla="*/ 2725 h 11163"/>
              <a:gd name="T68" fmla="*/ 1638 w 11200"/>
              <a:gd name="T69" fmla="*/ 2325 h 11163"/>
              <a:gd name="T70" fmla="*/ 2038 w 11200"/>
              <a:gd name="T71" fmla="*/ 1925 h 11163"/>
              <a:gd name="T72" fmla="*/ 2038 w 11200"/>
              <a:gd name="T73" fmla="*/ 6100 h 11163"/>
              <a:gd name="T74" fmla="*/ 9163 w 11200"/>
              <a:gd name="T75" fmla="*/ 6100 h 11163"/>
              <a:gd name="T76" fmla="*/ 9563 w 11200"/>
              <a:gd name="T77" fmla="*/ 6500 h 11163"/>
              <a:gd name="T78" fmla="*/ 9163 w 11200"/>
              <a:gd name="T79" fmla="*/ 6900 h 11163"/>
              <a:gd name="T80" fmla="*/ 2038 w 11200"/>
              <a:gd name="T81" fmla="*/ 6900 h 11163"/>
              <a:gd name="T82" fmla="*/ 1638 w 11200"/>
              <a:gd name="T83" fmla="*/ 6500 h 11163"/>
              <a:gd name="T84" fmla="*/ 2038 w 11200"/>
              <a:gd name="T85" fmla="*/ 6100 h 11163"/>
              <a:gd name="T86" fmla="*/ 2038 w 11200"/>
              <a:gd name="T87" fmla="*/ 4013 h 11163"/>
              <a:gd name="T88" fmla="*/ 6013 w 11200"/>
              <a:gd name="T89" fmla="*/ 4013 h 11163"/>
              <a:gd name="T90" fmla="*/ 6413 w 11200"/>
              <a:gd name="T91" fmla="*/ 4413 h 11163"/>
              <a:gd name="T92" fmla="*/ 6013 w 11200"/>
              <a:gd name="T93" fmla="*/ 4813 h 11163"/>
              <a:gd name="T94" fmla="*/ 2038 w 11200"/>
              <a:gd name="T95" fmla="*/ 4813 h 11163"/>
              <a:gd name="T96" fmla="*/ 1638 w 11200"/>
              <a:gd name="T97" fmla="*/ 4413 h 11163"/>
              <a:gd name="T98" fmla="*/ 2038 w 11200"/>
              <a:gd name="T99" fmla="*/ 4013 h 11163"/>
              <a:gd name="T100" fmla="*/ 7413 w 11200"/>
              <a:gd name="T101" fmla="*/ 4013 h 11163"/>
              <a:gd name="T102" fmla="*/ 9163 w 11200"/>
              <a:gd name="T103" fmla="*/ 4013 h 11163"/>
              <a:gd name="T104" fmla="*/ 9563 w 11200"/>
              <a:gd name="T105" fmla="*/ 4413 h 11163"/>
              <a:gd name="T106" fmla="*/ 9163 w 11200"/>
              <a:gd name="T107" fmla="*/ 4813 h 11163"/>
              <a:gd name="T108" fmla="*/ 7413 w 11200"/>
              <a:gd name="T109" fmla="*/ 4813 h 11163"/>
              <a:gd name="T110" fmla="*/ 7013 w 11200"/>
              <a:gd name="T111" fmla="*/ 4413 h 11163"/>
              <a:gd name="T112" fmla="*/ 7413 w 11200"/>
              <a:gd name="T113" fmla="*/ 4013 h 11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1200" h="11163">
                <a:moveTo>
                  <a:pt x="400" y="0"/>
                </a:moveTo>
                <a:lnTo>
                  <a:pt x="10800" y="0"/>
                </a:lnTo>
                <a:cubicBezTo>
                  <a:pt x="11021" y="0"/>
                  <a:pt x="11200" y="179"/>
                  <a:pt x="11200" y="400"/>
                </a:cubicBezTo>
                <a:lnTo>
                  <a:pt x="11200" y="8263"/>
                </a:lnTo>
                <a:cubicBezTo>
                  <a:pt x="11200" y="8483"/>
                  <a:pt x="11021" y="8663"/>
                  <a:pt x="10800" y="8663"/>
                </a:cubicBezTo>
                <a:lnTo>
                  <a:pt x="9329" y="8663"/>
                </a:lnTo>
                <a:lnTo>
                  <a:pt x="9329" y="10763"/>
                </a:lnTo>
                <a:cubicBezTo>
                  <a:pt x="9329" y="10984"/>
                  <a:pt x="9150" y="11163"/>
                  <a:pt x="8929" y="11163"/>
                </a:cubicBezTo>
                <a:cubicBezTo>
                  <a:pt x="8840" y="11163"/>
                  <a:pt x="8754" y="11134"/>
                  <a:pt x="8684" y="11080"/>
                </a:cubicBezTo>
                <a:lnTo>
                  <a:pt x="5563" y="8663"/>
                </a:lnTo>
                <a:lnTo>
                  <a:pt x="400" y="8663"/>
                </a:lnTo>
                <a:cubicBezTo>
                  <a:pt x="179" y="8663"/>
                  <a:pt x="0" y="8483"/>
                  <a:pt x="0" y="8263"/>
                </a:cubicBezTo>
                <a:lnTo>
                  <a:pt x="0" y="400"/>
                </a:lnTo>
                <a:cubicBezTo>
                  <a:pt x="0" y="179"/>
                  <a:pt x="179" y="0"/>
                  <a:pt x="400" y="0"/>
                </a:cubicBezTo>
                <a:close/>
                <a:moveTo>
                  <a:pt x="900" y="800"/>
                </a:moveTo>
                <a:cubicBezTo>
                  <a:pt x="845" y="800"/>
                  <a:pt x="800" y="845"/>
                  <a:pt x="800" y="900"/>
                </a:cubicBezTo>
                <a:lnTo>
                  <a:pt x="800" y="7763"/>
                </a:lnTo>
                <a:cubicBezTo>
                  <a:pt x="800" y="7818"/>
                  <a:pt x="845" y="7863"/>
                  <a:pt x="900" y="7863"/>
                </a:cubicBezTo>
                <a:lnTo>
                  <a:pt x="5745" y="7871"/>
                </a:lnTo>
                <a:cubicBezTo>
                  <a:pt x="5767" y="7871"/>
                  <a:pt x="5788" y="7878"/>
                  <a:pt x="5806" y="7892"/>
                </a:cubicBezTo>
                <a:lnTo>
                  <a:pt x="8364" y="9840"/>
                </a:lnTo>
                <a:cubicBezTo>
                  <a:pt x="8430" y="9890"/>
                  <a:pt x="8525" y="9843"/>
                  <a:pt x="8525" y="9761"/>
                </a:cubicBezTo>
                <a:lnTo>
                  <a:pt x="8525" y="7870"/>
                </a:lnTo>
                <a:cubicBezTo>
                  <a:pt x="8525" y="7815"/>
                  <a:pt x="8570" y="7770"/>
                  <a:pt x="8625" y="7770"/>
                </a:cubicBezTo>
                <a:lnTo>
                  <a:pt x="10300" y="7770"/>
                </a:lnTo>
                <a:cubicBezTo>
                  <a:pt x="10355" y="7770"/>
                  <a:pt x="10400" y="7725"/>
                  <a:pt x="10400" y="7670"/>
                </a:cubicBezTo>
                <a:lnTo>
                  <a:pt x="10400" y="900"/>
                </a:lnTo>
                <a:cubicBezTo>
                  <a:pt x="10400" y="845"/>
                  <a:pt x="10355" y="800"/>
                  <a:pt x="10300" y="800"/>
                </a:cubicBezTo>
                <a:lnTo>
                  <a:pt x="900" y="800"/>
                </a:lnTo>
                <a:close/>
                <a:moveTo>
                  <a:pt x="2038" y="1925"/>
                </a:moveTo>
                <a:lnTo>
                  <a:pt x="9163" y="1925"/>
                </a:lnTo>
                <a:cubicBezTo>
                  <a:pt x="9383" y="1925"/>
                  <a:pt x="9563" y="2104"/>
                  <a:pt x="9563" y="2325"/>
                </a:cubicBezTo>
                <a:cubicBezTo>
                  <a:pt x="9563" y="2546"/>
                  <a:pt x="9383" y="2725"/>
                  <a:pt x="9163" y="2725"/>
                </a:cubicBezTo>
                <a:lnTo>
                  <a:pt x="2038" y="2725"/>
                </a:lnTo>
                <a:cubicBezTo>
                  <a:pt x="1817" y="2725"/>
                  <a:pt x="1638" y="2546"/>
                  <a:pt x="1638" y="2325"/>
                </a:cubicBezTo>
                <a:cubicBezTo>
                  <a:pt x="1638" y="2104"/>
                  <a:pt x="1817" y="1925"/>
                  <a:pt x="2038" y="1925"/>
                </a:cubicBezTo>
                <a:close/>
                <a:moveTo>
                  <a:pt x="2038" y="6100"/>
                </a:moveTo>
                <a:lnTo>
                  <a:pt x="9163" y="6100"/>
                </a:lnTo>
                <a:cubicBezTo>
                  <a:pt x="9383" y="6100"/>
                  <a:pt x="9563" y="6279"/>
                  <a:pt x="9563" y="6500"/>
                </a:cubicBezTo>
                <a:cubicBezTo>
                  <a:pt x="9563" y="6721"/>
                  <a:pt x="9383" y="6900"/>
                  <a:pt x="9163" y="6900"/>
                </a:cubicBezTo>
                <a:lnTo>
                  <a:pt x="2038" y="6900"/>
                </a:lnTo>
                <a:cubicBezTo>
                  <a:pt x="1817" y="6900"/>
                  <a:pt x="1638" y="6721"/>
                  <a:pt x="1638" y="6500"/>
                </a:cubicBezTo>
                <a:cubicBezTo>
                  <a:pt x="1638" y="6279"/>
                  <a:pt x="1817" y="6100"/>
                  <a:pt x="2038" y="6100"/>
                </a:cubicBezTo>
                <a:close/>
                <a:moveTo>
                  <a:pt x="2038" y="4013"/>
                </a:moveTo>
                <a:lnTo>
                  <a:pt x="6013" y="4013"/>
                </a:lnTo>
                <a:cubicBezTo>
                  <a:pt x="6233" y="4013"/>
                  <a:pt x="6413" y="4192"/>
                  <a:pt x="6413" y="4413"/>
                </a:cubicBezTo>
                <a:cubicBezTo>
                  <a:pt x="6413" y="4633"/>
                  <a:pt x="6233" y="4813"/>
                  <a:pt x="6013" y="4813"/>
                </a:cubicBezTo>
                <a:lnTo>
                  <a:pt x="2038" y="4813"/>
                </a:lnTo>
                <a:cubicBezTo>
                  <a:pt x="1817" y="4813"/>
                  <a:pt x="1638" y="4633"/>
                  <a:pt x="1638" y="4413"/>
                </a:cubicBezTo>
                <a:cubicBezTo>
                  <a:pt x="1638" y="4192"/>
                  <a:pt x="1817" y="4013"/>
                  <a:pt x="2038" y="4013"/>
                </a:cubicBezTo>
                <a:close/>
                <a:moveTo>
                  <a:pt x="7413" y="4013"/>
                </a:moveTo>
                <a:lnTo>
                  <a:pt x="9163" y="4013"/>
                </a:lnTo>
                <a:cubicBezTo>
                  <a:pt x="9383" y="4013"/>
                  <a:pt x="9563" y="4192"/>
                  <a:pt x="9563" y="4413"/>
                </a:cubicBezTo>
                <a:cubicBezTo>
                  <a:pt x="9563" y="4633"/>
                  <a:pt x="9383" y="4813"/>
                  <a:pt x="9163" y="4813"/>
                </a:cubicBezTo>
                <a:lnTo>
                  <a:pt x="7413" y="4813"/>
                </a:lnTo>
                <a:cubicBezTo>
                  <a:pt x="7192" y="4813"/>
                  <a:pt x="7013" y="4633"/>
                  <a:pt x="7013" y="4413"/>
                </a:cubicBezTo>
                <a:cubicBezTo>
                  <a:pt x="7013" y="4192"/>
                  <a:pt x="7192" y="4013"/>
                  <a:pt x="7413" y="4013"/>
                </a:cubicBezTo>
                <a:close/>
              </a:path>
            </a:pathLst>
          </a:custGeom>
          <a:solidFill>
            <a:srgbClr val="A64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 dirty="0"/>
          </a:p>
        </p:txBody>
      </p:sp>
      <p:sp>
        <p:nvSpPr>
          <p:cNvPr id="16" name="iconfont-1096-617931">
            <a:extLst>
              <a:ext uri="{FF2B5EF4-FFF2-40B4-BE49-F238E27FC236}">
                <a16:creationId xmlns:a16="http://schemas.microsoft.com/office/drawing/2014/main" id="{07A6D4BF-ED39-0CCF-D233-D95F7885B71D}"/>
              </a:ext>
            </a:extLst>
          </p:cNvPr>
          <p:cNvSpPr>
            <a:spLocks noChangeAspect="1"/>
          </p:cNvSpPr>
          <p:nvPr/>
        </p:nvSpPr>
        <p:spPr>
          <a:xfrm>
            <a:off x="6125582" y="2564885"/>
            <a:ext cx="474445" cy="513869"/>
          </a:xfrm>
          <a:custGeom>
            <a:avLst/>
            <a:gdLst>
              <a:gd name="T0" fmla="*/ 8400 w 9600"/>
              <a:gd name="T1" fmla="*/ 10398 h 10398"/>
              <a:gd name="T2" fmla="*/ 1200 w 9600"/>
              <a:gd name="T3" fmla="*/ 10398 h 10398"/>
              <a:gd name="T4" fmla="*/ 0 w 9600"/>
              <a:gd name="T5" fmla="*/ 9198 h 10398"/>
              <a:gd name="T6" fmla="*/ 0 w 9600"/>
              <a:gd name="T7" fmla="*/ 1200 h 10398"/>
              <a:gd name="T8" fmla="*/ 1200 w 9600"/>
              <a:gd name="T9" fmla="*/ 0 h 10398"/>
              <a:gd name="T10" fmla="*/ 8398 w 9600"/>
              <a:gd name="T11" fmla="*/ 0 h 10398"/>
              <a:gd name="T12" fmla="*/ 9598 w 9600"/>
              <a:gd name="T13" fmla="*/ 1200 h 10398"/>
              <a:gd name="T14" fmla="*/ 9598 w 9600"/>
              <a:gd name="T15" fmla="*/ 9198 h 10398"/>
              <a:gd name="T16" fmla="*/ 8400 w 9600"/>
              <a:gd name="T17" fmla="*/ 10398 h 10398"/>
              <a:gd name="T18" fmla="*/ 1200 w 9600"/>
              <a:gd name="T19" fmla="*/ 798 h 10398"/>
              <a:gd name="T20" fmla="*/ 800 w 9600"/>
              <a:gd name="T21" fmla="*/ 1198 h 10398"/>
              <a:gd name="T22" fmla="*/ 800 w 9600"/>
              <a:gd name="T23" fmla="*/ 9196 h 10398"/>
              <a:gd name="T24" fmla="*/ 1200 w 9600"/>
              <a:gd name="T25" fmla="*/ 9596 h 10398"/>
              <a:gd name="T26" fmla="*/ 8398 w 9600"/>
              <a:gd name="T27" fmla="*/ 9596 h 10398"/>
              <a:gd name="T28" fmla="*/ 8798 w 9600"/>
              <a:gd name="T29" fmla="*/ 9196 h 10398"/>
              <a:gd name="T30" fmla="*/ 8798 w 9600"/>
              <a:gd name="T31" fmla="*/ 1198 h 10398"/>
              <a:gd name="T32" fmla="*/ 8398 w 9600"/>
              <a:gd name="T33" fmla="*/ 798 h 10398"/>
              <a:gd name="T34" fmla="*/ 1200 w 9600"/>
              <a:gd name="T35" fmla="*/ 798 h 10398"/>
              <a:gd name="T36" fmla="*/ 6412 w 9600"/>
              <a:gd name="T37" fmla="*/ 5608 h 10398"/>
              <a:gd name="T38" fmla="*/ 1997 w 9600"/>
              <a:gd name="T39" fmla="*/ 5608 h 10398"/>
              <a:gd name="T40" fmla="*/ 1597 w 9600"/>
              <a:gd name="T41" fmla="*/ 5208 h 10398"/>
              <a:gd name="T42" fmla="*/ 1997 w 9600"/>
              <a:gd name="T43" fmla="*/ 4808 h 10398"/>
              <a:gd name="T44" fmla="*/ 6412 w 9600"/>
              <a:gd name="T45" fmla="*/ 4808 h 10398"/>
              <a:gd name="T46" fmla="*/ 6811 w 9600"/>
              <a:gd name="T47" fmla="*/ 5208 h 10398"/>
              <a:gd name="T48" fmla="*/ 6412 w 9600"/>
              <a:gd name="T49" fmla="*/ 5608 h 10398"/>
              <a:gd name="T50" fmla="*/ 7586 w 9600"/>
              <a:gd name="T51" fmla="*/ 7992 h 10398"/>
              <a:gd name="T52" fmla="*/ 1995 w 9600"/>
              <a:gd name="T53" fmla="*/ 7992 h 10398"/>
              <a:gd name="T54" fmla="*/ 1595 w 9600"/>
              <a:gd name="T55" fmla="*/ 7592 h 10398"/>
              <a:gd name="T56" fmla="*/ 1995 w 9600"/>
              <a:gd name="T57" fmla="*/ 7192 h 10398"/>
              <a:gd name="T58" fmla="*/ 7586 w 9600"/>
              <a:gd name="T59" fmla="*/ 7192 h 10398"/>
              <a:gd name="T60" fmla="*/ 7985 w 9600"/>
              <a:gd name="T61" fmla="*/ 7592 h 10398"/>
              <a:gd name="T62" fmla="*/ 7586 w 9600"/>
              <a:gd name="T63" fmla="*/ 7992 h 10398"/>
              <a:gd name="T64" fmla="*/ 1597 w 9600"/>
              <a:gd name="T65" fmla="*/ 2615 h 10398"/>
              <a:gd name="T66" fmla="*/ 2197 w 9600"/>
              <a:gd name="T67" fmla="*/ 3214 h 10398"/>
              <a:gd name="T68" fmla="*/ 2797 w 9600"/>
              <a:gd name="T69" fmla="*/ 2615 h 10398"/>
              <a:gd name="T70" fmla="*/ 2197 w 9600"/>
              <a:gd name="T71" fmla="*/ 2015 h 10398"/>
              <a:gd name="T72" fmla="*/ 1597 w 9600"/>
              <a:gd name="T73" fmla="*/ 2615 h 10398"/>
              <a:gd name="T74" fmla="*/ 4188 w 9600"/>
              <a:gd name="T75" fmla="*/ 2615 h 10398"/>
              <a:gd name="T76" fmla="*/ 4788 w 9600"/>
              <a:gd name="T77" fmla="*/ 3214 h 10398"/>
              <a:gd name="T78" fmla="*/ 5388 w 9600"/>
              <a:gd name="T79" fmla="*/ 2615 h 10398"/>
              <a:gd name="T80" fmla="*/ 4788 w 9600"/>
              <a:gd name="T81" fmla="*/ 2015 h 10398"/>
              <a:gd name="T82" fmla="*/ 4188 w 9600"/>
              <a:gd name="T83" fmla="*/ 2615 h 10398"/>
              <a:gd name="T84" fmla="*/ 6790 w 9600"/>
              <a:gd name="T85" fmla="*/ 2615 h 10398"/>
              <a:gd name="T86" fmla="*/ 7390 w 9600"/>
              <a:gd name="T87" fmla="*/ 3214 h 10398"/>
              <a:gd name="T88" fmla="*/ 7990 w 9600"/>
              <a:gd name="T89" fmla="*/ 2615 h 10398"/>
              <a:gd name="T90" fmla="*/ 7390 w 9600"/>
              <a:gd name="T91" fmla="*/ 2015 h 10398"/>
              <a:gd name="T92" fmla="*/ 6790 w 9600"/>
              <a:gd name="T93" fmla="*/ 2615 h 10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600" h="10398">
                <a:moveTo>
                  <a:pt x="8400" y="10398"/>
                </a:moveTo>
                <a:lnTo>
                  <a:pt x="1200" y="10398"/>
                </a:lnTo>
                <a:cubicBezTo>
                  <a:pt x="537" y="10398"/>
                  <a:pt x="0" y="9861"/>
                  <a:pt x="0" y="9198"/>
                </a:cubicBezTo>
                <a:lnTo>
                  <a:pt x="0" y="1200"/>
                </a:lnTo>
                <a:cubicBezTo>
                  <a:pt x="0" y="537"/>
                  <a:pt x="537" y="0"/>
                  <a:pt x="1200" y="0"/>
                </a:cubicBezTo>
                <a:lnTo>
                  <a:pt x="8398" y="0"/>
                </a:lnTo>
                <a:cubicBezTo>
                  <a:pt x="9061" y="0"/>
                  <a:pt x="9598" y="537"/>
                  <a:pt x="9598" y="1200"/>
                </a:cubicBezTo>
                <a:lnTo>
                  <a:pt x="9598" y="9198"/>
                </a:lnTo>
                <a:cubicBezTo>
                  <a:pt x="9600" y="9859"/>
                  <a:pt x="9061" y="10398"/>
                  <a:pt x="8400" y="10398"/>
                </a:cubicBezTo>
                <a:close/>
                <a:moveTo>
                  <a:pt x="1200" y="798"/>
                </a:moveTo>
                <a:cubicBezTo>
                  <a:pt x="980" y="798"/>
                  <a:pt x="800" y="978"/>
                  <a:pt x="800" y="1198"/>
                </a:cubicBezTo>
                <a:lnTo>
                  <a:pt x="800" y="9196"/>
                </a:lnTo>
                <a:cubicBezTo>
                  <a:pt x="800" y="9418"/>
                  <a:pt x="980" y="9596"/>
                  <a:pt x="1200" y="9596"/>
                </a:cubicBezTo>
                <a:lnTo>
                  <a:pt x="8398" y="9596"/>
                </a:lnTo>
                <a:cubicBezTo>
                  <a:pt x="8620" y="9596"/>
                  <a:pt x="8798" y="9418"/>
                  <a:pt x="8798" y="9196"/>
                </a:cubicBezTo>
                <a:lnTo>
                  <a:pt x="8798" y="1198"/>
                </a:lnTo>
                <a:cubicBezTo>
                  <a:pt x="8798" y="978"/>
                  <a:pt x="8620" y="798"/>
                  <a:pt x="8398" y="798"/>
                </a:cubicBezTo>
                <a:lnTo>
                  <a:pt x="1200" y="798"/>
                </a:lnTo>
                <a:close/>
                <a:moveTo>
                  <a:pt x="6412" y="5608"/>
                </a:moveTo>
                <a:lnTo>
                  <a:pt x="1997" y="5608"/>
                </a:lnTo>
                <a:cubicBezTo>
                  <a:pt x="1776" y="5608"/>
                  <a:pt x="1597" y="5429"/>
                  <a:pt x="1597" y="5208"/>
                </a:cubicBezTo>
                <a:cubicBezTo>
                  <a:pt x="1597" y="4986"/>
                  <a:pt x="1776" y="4808"/>
                  <a:pt x="1997" y="4808"/>
                </a:cubicBezTo>
                <a:lnTo>
                  <a:pt x="6412" y="4808"/>
                </a:lnTo>
                <a:cubicBezTo>
                  <a:pt x="6633" y="4808"/>
                  <a:pt x="6811" y="4986"/>
                  <a:pt x="6811" y="5208"/>
                </a:cubicBezTo>
                <a:cubicBezTo>
                  <a:pt x="6811" y="5429"/>
                  <a:pt x="6633" y="5608"/>
                  <a:pt x="6412" y="5608"/>
                </a:cubicBezTo>
                <a:close/>
                <a:moveTo>
                  <a:pt x="7586" y="7992"/>
                </a:moveTo>
                <a:lnTo>
                  <a:pt x="1995" y="7992"/>
                </a:lnTo>
                <a:cubicBezTo>
                  <a:pt x="1774" y="7992"/>
                  <a:pt x="1595" y="7814"/>
                  <a:pt x="1595" y="7592"/>
                </a:cubicBezTo>
                <a:cubicBezTo>
                  <a:pt x="1595" y="7371"/>
                  <a:pt x="1774" y="7192"/>
                  <a:pt x="1995" y="7192"/>
                </a:cubicBezTo>
                <a:lnTo>
                  <a:pt x="7586" y="7192"/>
                </a:lnTo>
                <a:cubicBezTo>
                  <a:pt x="7807" y="7192"/>
                  <a:pt x="7985" y="7371"/>
                  <a:pt x="7985" y="7592"/>
                </a:cubicBezTo>
                <a:cubicBezTo>
                  <a:pt x="7985" y="7814"/>
                  <a:pt x="7807" y="7992"/>
                  <a:pt x="7586" y="7992"/>
                </a:cubicBezTo>
                <a:close/>
                <a:moveTo>
                  <a:pt x="1597" y="2615"/>
                </a:moveTo>
                <a:cubicBezTo>
                  <a:pt x="1597" y="2946"/>
                  <a:pt x="1866" y="3214"/>
                  <a:pt x="2197" y="3214"/>
                </a:cubicBezTo>
                <a:cubicBezTo>
                  <a:pt x="2528" y="3214"/>
                  <a:pt x="2797" y="2946"/>
                  <a:pt x="2797" y="2615"/>
                </a:cubicBezTo>
                <a:cubicBezTo>
                  <a:pt x="2797" y="2283"/>
                  <a:pt x="2528" y="2015"/>
                  <a:pt x="2197" y="2015"/>
                </a:cubicBezTo>
                <a:cubicBezTo>
                  <a:pt x="1866" y="2015"/>
                  <a:pt x="1597" y="2283"/>
                  <a:pt x="1597" y="2615"/>
                </a:cubicBezTo>
                <a:close/>
                <a:moveTo>
                  <a:pt x="4188" y="2615"/>
                </a:moveTo>
                <a:cubicBezTo>
                  <a:pt x="4188" y="2946"/>
                  <a:pt x="4457" y="3214"/>
                  <a:pt x="4788" y="3214"/>
                </a:cubicBezTo>
                <a:cubicBezTo>
                  <a:pt x="5119" y="3214"/>
                  <a:pt x="5388" y="2946"/>
                  <a:pt x="5388" y="2615"/>
                </a:cubicBezTo>
                <a:cubicBezTo>
                  <a:pt x="5388" y="2283"/>
                  <a:pt x="5119" y="2015"/>
                  <a:pt x="4788" y="2015"/>
                </a:cubicBezTo>
                <a:cubicBezTo>
                  <a:pt x="4457" y="2015"/>
                  <a:pt x="4188" y="2283"/>
                  <a:pt x="4188" y="2615"/>
                </a:cubicBezTo>
                <a:close/>
                <a:moveTo>
                  <a:pt x="6790" y="2615"/>
                </a:moveTo>
                <a:cubicBezTo>
                  <a:pt x="6790" y="2946"/>
                  <a:pt x="7059" y="3214"/>
                  <a:pt x="7390" y="3214"/>
                </a:cubicBezTo>
                <a:cubicBezTo>
                  <a:pt x="7721" y="3214"/>
                  <a:pt x="7990" y="2946"/>
                  <a:pt x="7990" y="2615"/>
                </a:cubicBezTo>
                <a:cubicBezTo>
                  <a:pt x="7990" y="2283"/>
                  <a:pt x="7721" y="2015"/>
                  <a:pt x="7390" y="2015"/>
                </a:cubicBezTo>
                <a:cubicBezTo>
                  <a:pt x="7059" y="2015"/>
                  <a:pt x="6790" y="2283"/>
                  <a:pt x="6790" y="2615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17" name="iconfont-11246-5318205">
            <a:extLst>
              <a:ext uri="{FF2B5EF4-FFF2-40B4-BE49-F238E27FC236}">
                <a16:creationId xmlns:a16="http://schemas.microsoft.com/office/drawing/2014/main" id="{1B387E71-A839-6D99-8043-7A814547989C}"/>
              </a:ext>
            </a:extLst>
          </p:cNvPr>
          <p:cNvSpPr>
            <a:spLocks noChangeAspect="1"/>
          </p:cNvSpPr>
          <p:nvPr/>
        </p:nvSpPr>
        <p:spPr>
          <a:xfrm>
            <a:off x="2069481" y="2530630"/>
            <a:ext cx="474445" cy="474445"/>
          </a:xfrm>
          <a:custGeom>
            <a:avLst/>
            <a:gdLst>
              <a:gd name="connsiteX0" fmla="*/ 102555 w 609586"/>
              <a:gd name="connsiteY0" fmla="*/ 465160 h 609586"/>
              <a:gd name="connsiteX1" fmla="*/ 506982 w 609586"/>
              <a:gd name="connsiteY1" fmla="*/ 465160 h 609586"/>
              <a:gd name="connsiteX2" fmla="*/ 521459 w 609586"/>
              <a:gd name="connsiteY2" fmla="*/ 479589 h 609586"/>
              <a:gd name="connsiteX3" fmla="*/ 506982 w 609586"/>
              <a:gd name="connsiteY3" fmla="*/ 494018 h 609586"/>
              <a:gd name="connsiteX4" fmla="*/ 102555 w 609586"/>
              <a:gd name="connsiteY4" fmla="*/ 494018 h 609586"/>
              <a:gd name="connsiteX5" fmla="*/ 88077 w 609586"/>
              <a:gd name="connsiteY5" fmla="*/ 479589 h 609586"/>
              <a:gd name="connsiteX6" fmla="*/ 102555 w 609586"/>
              <a:gd name="connsiteY6" fmla="*/ 465160 h 609586"/>
              <a:gd name="connsiteX7" fmla="*/ 274432 w 609586"/>
              <a:gd name="connsiteY7" fmla="*/ 356823 h 609586"/>
              <a:gd name="connsiteX8" fmla="*/ 499790 w 609586"/>
              <a:gd name="connsiteY8" fmla="*/ 356823 h 609586"/>
              <a:gd name="connsiteX9" fmla="*/ 514220 w 609586"/>
              <a:gd name="connsiteY9" fmla="*/ 371252 h 609586"/>
              <a:gd name="connsiteX10" fmla="*/ 499790 w 609586"/>
              <a:gd name="connsiteY10" fmla="*/ 385729 h 609586"/>
              <a:gd name="connsiteX11" fmla="*/ 274432 w 609586"/>
              <a:gd name="connsiteY11" fmla="*/ 385729 h 609586"/>
              <a:gd name="connsiteX12" fmla="*/ 260001 w 609586"/>
              <a:gd name="connsiteY12" fmla="*/ 371252 h 609586"/>
              <a:gd name="connsiteX13" fmla="*/ 274432 w 609586"/>
              <a:gd name="connsiteY13" fmla="*/ 356823 h 609586"/>
              <a:gd name="connsiteX14" fmla="*/ 115556 w 609586"/>
              <a:gd name="connsiteY14" fmla="*/ 286058 h 609586"/>
              <a:gd name="connsiteX15" fmla="*/ 115556 w 609586"/>
              <a:gd name="connsiteY15" fmla="*/ 356823 h 609586"/>
              <a:gd name="connsiteX16" fmla="*/ 186326 w 609586"/>
              <a:gd name="connsiteY16" fmla="*/ 356823 h 609586"/>
              <a:gd name="connsiteX17" fmla="*/ 186326 w 609586"/>
              <a:gd name="connsiteY17" fmla="*/ 286058 h 609586"/>
              <a:gd name="connsiteX18" fmla="*/ 274432 w 609586"/>
              <a:gd name="connsiteY18" fmla="*/ 262915 h 609586"/>
              <a:gd name="connsiteX19" fmla="*/ 378443 w 609586"/>
              <a:gd name="connsiteY19" fmla="*/ 262915 h 609586"/>
              <a:gd name="connsiteX20" fmla="*/ 392873 w 609586"/>
              <a:gd name="connsiteY20" fmla="*/ 277391 h 609586"/>
              <a:gd name="connsiteX21" fmla="*/ 378443 w 609586"/>
              <a:gd name="connsiteY21" fmla="*/ 291820 h 609586"/>
              <a:gd name="connsiteX22" fmla="*/ 274432 w 609586"/>
              <a:gd name="connsiteY22" fmla="*/ 291820 h 609586"/>
              <a:gd name="connsiteX23" fmla="*/ 260001 w 609586"/>
              <a:gd name="connsiteY23" fmla="*/ 277391 h 609586"/>
              <a:gd name="connsiteX24" fmla="*/ 274432 w 609586"/>
              <a:gd name="connsiteY24" fmla="*/ 262915 h 609586"/>
              <a:gd name="connsiteX25" fmla="*/ 86648 w 609586"/>
              <a:gd name="connsiteY25" fmla="*/ 257153 h 609586"/>
              <a:gd name="connsiteX26" fmla="*/ 215187 w 609586"/>
              <a:gd name="connsiteY26" fmla="*/ 257153 h 609586"/>
              <a:gd name="connsiteX27" fmla="*/ 215187 w 609586"/>
              <a:gd name="connsiteY27" fmla="*/ 385729 h 609586"/>
              <a:gd name="connsiteX28" fmla="*/ 86648 w 609586"/>
              <a:gd name="connsiteY28" fmla="*/ 385729 h 609586"/>
              <a:gd name="connsiteX29" fmla="*/ 72218 w 609586"/>
              <a:gd name="connsiteY29" fmla="*/ 200151 h 609586"/>
              <a:gd name="connsiteX30" fmla="*/ 532508 w 609586"/>
              <a:gd name="connsiteY30" fmla="*/ 200151 h 609586"/>
              <a:gd name="connsiteX31" fmla="*/ 532508 w 609586"/>
              <a:gd name="connsiteY31" fmla="*/ 207246 h 609586"/>
              <a:gd name="connsiteX32" fmla="*/ 72218 w 609586"/>
              <a:gd name="connsiteY32" fmla="*/ 207246 h 609586"/>
              <a:gd name="connsiteX33" fmla="*/ 281528 w 609586"/>
              <a:gd name="connsiteY33" fmla="*/ 86575 h 609586"/>
              <a:gd name="connsiteX34" fmla="*/ 310531 w 609586"/>
              <a:gd name="connsiteY34" fmla="*/ 86575 h 609586"/>
              <a:gd name="connsiteX35" fmla="*/ 328914 w 609586"/>
              <a:gd name="connsiteY35" fmla="*/ 155387 h 609586"/>
              <a:gd name="connsiteX36" fmla="*/ 351535 w 609586"/>
              <a:gd name="connsiteY36" fmla="*/ 86575 h 609586"/>
              <a:gd name="connsiteX37" fmla="*/ 373538 w 609586"/>
              <a:gd name="connsiteY37" fmla="*/ 86575 h 609586"/>
              <a:gd name="connsiteX38" fmla="*/ 396112 w 609586"/>
              <a:gd name="connsiteY38" fmla="*/ 155387 h 609586"/>
              <a:gd name="connsiteX39" fmla="*/ 414543 w 609586"/>
              <a:gd name="connsiteY39" fmla="*/ 86575 h 609586"/>
              <a:gd name="connsiteX40" fmla="*/ 443451 w 609586"/>
              <a:gd name="connsiteY40" fmla="*/ 86575 h 609586"/>
              <a:gd name="connsiteX41" fmla="*/ 411685 w 609586"/>
              <a:gd name="connsiteY41" fmla="*/ 193103 h 609586"/>
              <a:gd name="connsiteX42" fmla="*/ 383444 w 609586"/>
              <a:gd name="connsiteY42" fmla="*/ 193103 h 609586"/>
              <a:gd name="connsiteX43" fmla="*/ 362537 w 609586"/>
              <a:gd name="connsiteY43" fmla="*/ 131338 h 609586"/>
              <a:gd name="connsiteX44" fmla="*/ 341630 w 609586"/>
              <a:gd name="connsiteY44" fmla="*/ 193103 h 609586"/>
              <a:gd name="connsiteX45" fmla="*/ 313341 w 609586"/>
              <a:gd name="connsiteY45" fmla="*/ 193103 h 609586"/>
              <a:gd name="connsiteX46" fmla="*/ 212044 w 609586"/>
              <a:gd name="connsiteY46" fmla="*/ 86575 h 609586"/>
              <a:gd name="connsiteX47" fmla="*/ 272717 w 609586"/>
              <a:gd name="connsiteY47" fmla="*/ 86575 h 609586"/>
              <a:gd name="connsiteX48" fmla="*/ 272765 w 609586"/>
              <a:gd name="connsiteY48" fmla="*/ 110004 h 609586"/>
              <a:gd name="connsiteX49" fmla="*/ 239761 w 609586"/>
              <a:gd name="connsiteY49" fmla="*/ 110004 h 609586"/>
              <a:gd name="connsiteX50" fmla="*/ 239761 w 609586"/>
              <a:gd name="connsiteY50" fmla="*/ 127815 h 609586"/>
              <a:gd name="connsiteX51" fmla="*/ 270860 w 609586"/>
              <a:gd name="connsiteY51" fmla="*/ 127815 h 609586"/>
              <a:gd name="connsiteX52" fmla="*/ 270860 w 609586"/>
              <a:gd name="connsiteY52" fmla="*/ 151292 h 609586"/>
              <a:gd name="connsiteX53" fmla="*/ 239761 w 609586"/>
              <a:gd name="connsiteY53" fmla="*/ 151292 h 609586"/>
              <a:gd name="connsiteX54" fmla="*/ 239761 w 609586"/>
              <a:gd name="connsiteY54" fmla="*/ 169673 h 609586"/>
              <a:gd name="connsiteX55" fmla="*/ 272717 w 609586"/>
              <a:gd name="connsiteY55" fmla="*/ 169673 h 609586"/>
              <a:gd name="connsiteX56" fmla="*/ 272717 w 609586"/>
              <a:gd name="connsiteY56" fmla="*/ 193103 h 609586"/>
              <a:gd name="connsiteX57" fmla="*/ 212044 w 609586"/>
              <a:gd name="connsiteY57" fmla="*/ 193103 h 609586"/>
              <a:gd name="connsiteX58" fmla="*/ 83410 w 609586"/>
              <a:gd name="connsiteY58" fmla="*/ 86575 h 609586"/>
              <a:gd name="connsiteX59" fmla="*/ 111080 w 609586"/>
              <a:gd name="connsiteY59" fmla="*/ 86575 h 609586"/>
              <a:gd name="connsiteX60" fmla="*/ 162228 w 609586"/>
              <a:gd name="connsiteY60" fmla="*/ 151720 h 609586"/>
              <a:gd name="connsiteX61" fmla="*/ 162228 w 609586"/>
              <a:gd name="connsiteY61" fmla="*/ 86575 h 609586"/>
              <a:gd name="connsiteX62" fmla="*/ 189803 w 609586"/>
              <a:gd name="connsiteY62" fmla="*/ 86575 h 609586"/>
              <a:gd name="connsiteX63" fmla="*/ 189803 w 609586"/>
              <a:gd name="connsiteY63" fmla="*/ 193103 h 609586"/>
              <a:gd name="connsiteX64" fmla="*/ 162228 w 609586"/>
              <a:gd name="connsiteY64" fmla="*/ 193103 h 609586"/>
              <a:gd name="connsiteX65" fmla="*/ 111080 w 609586"/>
              <a:gd name="connsiteY65" fmla="*/ 127957 h 609586"/>
              <a:gd name="connsiteX66" fmla="*/ 111080 w 609586"/>
              <a:gd name="connsiteY66" fmla="*/ 193103 h 609586"/>
              <a:gd name="connsiteX67" fmla="*/ 83410 w 609586"/>
              <a:gd name="connsiteY67" fmla="*/ 193103 h 609586"/>
              <a:gd name="connsiteX68" fmla="*/ 488741 w 609586"/>
              <a:gd name="connsiteY68" fmla="*/ 83575 h 609586"/>
              <a:gd name="connsiteX69" fmla="*/ 505315 w 609586"/>
              <a:gd name="connsiteY69" fmla="*/ 85765 h 609586"/>
              <a:gd name="connsiteX70" fmla="*/ 521840 w 609586"/>
              <a:gd name="connsiteY70" fmla="*/ 92194 h 609586"/>
              <a:gd name="connsiteX71" fmla="*/ 510887 w 609586"/>
              <a:gd name="connsiteY71" fmla="*/ 113814 h 609586"/>
              <a:gd name="connsiteX72" fmla="*/ 501838 w 609586"/>
              <a:gd name="connsiteY72" fmla="*/ 108385 h 609586"/>
              <a:gd name="connsiteX73" fmla="*/ 493075 w 609586"/>
              <a:gd name="connsiteY73" fmla="*/ 106623 h 609586"/>
              <a:gd name="connsiteX74" fmla="*/ 484312 w 609586"/>
              <a:gd name="connsiteY74" fmla="*/ 109147 h 609586"/>
              <a:gd name="connsiteX75" fmla="*/ 480931 w 609586"/>
              <a:gd name="connsiteY75" fmla="*/ 115814 h 609586"/>
              <a:gd name="connsiteX76" fmla="*/ 482598 w 609586"/>
              <a:gd name="connsiteY76" fmla="*/ 120481 h 609586"/>
              <a:gd name="connsiteX77" fmla="*/ 487075 w 609586"/>
              <a:gd name="connsiteY77" fmla="*/ 123624 h 609586"/>
              <a:gd name="connsiteX78" fmla="*/ 493266 w 609586"/>
              <a:gd name="connsiteY78" fmla="*/ 125957 h 609586"/>
              <a:gd name="connsiteX79" fmla="*/ 500124 w 609586"/>
              <a:gd name="connsiteY79" fmla="*/ 128100 h 609586"/>
              <a:gd name="connsiteX80" fmla="*/ 519983 w 609586"/>
              <a:gd name="connsiteY80" fmla="*/ 140148 h 609586"/>
              <a:gd name="connsiteX81" fmla="*/ 526269 w 609586"/>
              <a:gd name="connsiteY81" fmla="*/ 159911 h 609586"/>
              <a:gd name="connsiteX82" fmla="*/ 523507 w 609586"/>
              <a:gd name="connsiteY82" fmla="*/ 174721 h 609586"/>
              <a:gd name="connsiteX83" fmla="*/ 515459 w 609586"/>
              <a:gd name="connsiteY83" fmla="*/ 186102 h 609586"/>
              <a:gd name="connsiteX84" fmla="*/ 502457 w 609586"/>
              <a:gd name="connsiteY84" fmla="*/ 193436 h 609586"/>
              <a:gd name="connsiteX85" fmla="*/ 485027 w 609586"/>
              <a:gd name="connsiteY85" fmla="*/ 196055 h 609586"/>
              <a:gd name="connsiteX86" fmla="*/ 447546 w 609586"/>
              <a:gd name="connsiteY86" fmla="*/ 184055 h 609586"/>
              <a:gd name="connsiteX87" fmla="*/ 459452 w 609586"/>
              <a:gd name="connsiteY87" fmla="*/ 161721 h 609586"/>
              <a:gd name="connsiteX88" fmla="*/ 471739 w 609586"/>
              <a:gd name="connsiteY88" fmla="*/ 169911 h 609586"/>
              <a:gd name="connsiteX89" fmla="*/ 483741 w 609586"/>
              <a:gd name="connsiteY89" fmla="*/ 172578 h 609586"/>
              <a:gd name="connsiteX90" fmla="*/ 493837 w 609586"/>
              <a:gd name="connsiteY90" fmla="*/ 169483 h 609586"/>
              <a:gd name="connsiteX91" fmla="*/ 496314 w 609586"/>
              <a:gd name="connsiteY91" fmla="*/ 158244 h 609586"/>
              <a:gd name="connsiteX92" fmla="*/ 493456 w 609586"/>
              <a:gd name="connsiteY92" fmla="*/ 155006 h 609586"/>
              <a:gd name="connsiteX93" fmla="*/ 488265 w 609586"/>
              <a:gd name="connsiteY93" fmla="*/ 152244 h 609586"/>
              <a:gd name="connsiteX94" fmla="*/ 480598 w 609586"/>
              <a:gd name="connsiteY94" fmla="*/ 149339 h 609586"/>
              <a:gd name="connsiteX95" fmla="*/ 470073 w 609586"/>
              <a:gd name="connsiteY95" fmla="*/ 145625 h 609586"/>
              <a:gd name="connsiteX96" fmla="*/ 460881 w 609586"/>
              <a:gd name="connsiteY96" fmla="*/ 140148 h 609586"/>
              <a:gd name="connsiteX97" fmla="*/ 454357 w 609586"/>
              <a:gd name="connsiteY97" fmla="*/ 131624 h 609586"/>
              <a:gd name="connsiteX98" fmla="*/ 451880 w 609586"/>
              <a:gd name="connsiteY98" fmla="*/ 118624 h 609586"/>
              <a:gd name="connsiteX99" fmla="*/ 454499 w 609586"/>
              <a:gd name="connsiteY99" fmla="*/ 104290 h 609586"/>
              <a:gd name="connsiteX100" fmla="*/ 461881 w 609586"/>
              <a:gd name="connsiteY100" fmla="*/ 93242 h 609586"/>
              <a:gd name="connsiteX101" fmla="*/ 473406 w 609586"/>
              <a:gd name="connsiteY101" fmla="*/ 86099 h 609586"/>
              <a:gd name="connsiteX102" fmla="*/ 488741 w 609586"/>
              <a:gd name="connsiteY102" fmla="*/ 83575 h 609586"/>
              <a:gd name="connsiteX103" fmla="*/ 43338 w 609586"/>
              <a:gd name="connsiteY103" fmla="*/ 43338 h 609586"/>
              <a:gd name="connsiteX104" fmla="*/ 43338 w 609586"/>
              <a:gd name="connsiteY104" fmla="*/ 566248 h 609586"/>
              <a:gd name="connsiteX105" fmla="*/ 566248 w 609586"/>
              <a:gd name="connsiteY105" fmla="*/ 566248 h 609586"/>
              <a:gd name="connsiteX106" fmla="*/ 566248 w 609586"/>
              <a:gd name="connsiteY106" fmla="*/ 43338 h 609586"/>
              <a:gd name="connsiteX107" fmla="*/ 21669 w 609586"/>
              <a:gd name="connsiteY107" fmla="*/ 0 h 609586"/>
              <a:gd name="connsiteX108" fmla="*/ 587917 w 609586"/>
              <a:gd name="connsiteY108" fmla="*/ 0 h 609586"/>
              <a:gd name="connsiteX109" fmla="*/ 609586 w 609586"/>
              <a:gd name="connsiteY109" fmla="*/ 21669 h 609586"/>
              <a:gd name="connsiteX110" fmla="*/ 609586 w 609586"/>
              <a:gd name="connsiteY110" fmla="*/ 587917 h 609586"/>
              <a:gd name="connsiteX111" fmla="*/ 587917 w 609586"/>
              <a:gd name="connsiteY111" fmla="*/ 609586 h 609586"/>
              <a:gd name="connsiteX112" fmla="*/ 21669 w 609586"/>
              <a:gd name="connsiteY112" fmla="*/ 609586 h 609586"/>
              <a:gd name="connsiteX113" fmla="*/ 0 w 609586"/>
              <a:gd name="connsiteY113" fmla="*/ 587917 h 609586"/>
              <a:gd name="connsiteX114" fmla="*/ 0 w 609586"/>
              <a:gd name="connsiteY114" fmla="*/ 21669 h 609586"/>
              <a:gd name="connsiteX115" fmla="*/ 21669 w 609586"/>
              <a:gd name="connsiteY115" fmla="*/ 0 h 60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609586" h="609586">
                <a:moveTo>
                  <a:pt x="102555" y="465160"/>
                </a:moveTo>
                <a:lnTo>
                  <a:pt x="506982" y="465160"/>
                </a:lnTo>
                <a:cubicBezTo>
                  <a:pt x="514982" y="465160"/>
                  <a:pt x="521459" y="471636"/>
                  <a:pt x="521459" y="479589"/>
                </a:cubicBezTo>
                <a:cubicBezTo>
                  <a:pt x="521459" y="487589"/>
                  <a:pt x="514982" y="494018"/>
                  <a:pt x="506982" y="494018"/>
                </a:cubicBezTo>
                <a:lnTo>
                  <a:pt x="102555" y="494018"/>
                </a:lnTo>
                <a:cubicBezTo>
                  <a:pt x="94554" y="494018"/>
                  <a:pt x="88077" y="487589"/>
                  <a:pt x="88077" y="479589"/>
                </a:cubicBezTo>
                <a:cubicBezTo>
                  <a:pt x="88077" y="471636"/>
                  <a:pt x="94554" y="465160"/>
                  <a:pt x="102555" y="465160"/>
                </a:cubicBezTo>
                <a:close/>
                <a:moveTo>
                  <a:pt x="274432" y="356823"/>
                </a:moveTo>
                <a:lnTo>
                  <a:pt x="499790" y="356823"/>
                </a:lnTo>
                <a:cubicBezTo>
                  <a:pt x="507744" y="356823"/>
                  <a:pt x="514220" y="363299"/>
                  <a:pt x="514220" y="371252"/>
                </a:cubicBezTo>
                <a:cubicBezTo>
                  <a:pt x="514220" y="379252"/>
                  <a:pt x="507744" y="385729"/>
                  <a:pt x="499790" y="385729"/>
                </a:cubicBezTo>
                <a:lnTo>
                  <a:pt x="274432" y="385729"/>
                </a:lnTo>
                <a:cubicBezTo>
                  <a:pt x="266478" y="385729"/>
                  <a:pt x="260001" y="379252"/>
                  <a:pt x="260001" y="371252"/>
                </a:cubicBezTo>
                <a:cubicBezTo>
                  <a:pt x="260001" y="363299"/>
                  <a:pt x="266478" y="356823"/>
                  <a:pt x="274432" y="356823"/>
                </a:cubicBezTo>
                <a:close/>
                <a:moveTo>
                  <a:pt x="115556" y="286058"/>
                </a:moveTo>
                <a:lnTo>
                  <a:pt x="115556" y="356823"/>
                </a:lnTo>
                <a:lnTo>
                  <a:pt x="186326" y="356823"/>
                </a:lnTo>
                <a:lnTo>
                  <a:pt x="186326" y="286058"/>
                </a:lnTo>
                <a:close/>
                <a:moveTo>
                  <a:pt x="274432" y="262915"/>
                </a:moveTo>
                <a:lnTo>
                  <a:pt x="378443" y="262915"/>
                </a:lnTo>
                <a:cubicBezTo>
                  <a:pt x="386397" y="262915"/>
                  <a:pt x="392873" y="269391"/>
                  <a:pt x="392873" y="277391"/>
                </a:cubicBezTo>
                <a:cubicBezTo>
                  <a:pt x="392873" y="285344"/>
                  <a:pt x="386397" y="291820"/>
                  <a:pt x="378443" y="291820"/>
                </a:cubicBezTo>
                <a:lnTo>
                  <a:pt x="274432" y="291820"/>
                </a:lnTo>
                <a:cubicBezTo>
                  <a:pt x="266478" y="291820"/>
                  <a:pt x="260001" y="285344"/>
                  <a:pt x="260001" y="277391"/>
                </a:cubicBezTo>
                <a:cubicBezTo>
                  <a:pt x="260001" y="269391"/>
                  <a:pt x="266478" y="262915"/>
                  <a:pt x="274432" y="262915"/>
                </a:cubicBezTo>
                <a:close/>
                <a:moveTo>
                  <a:pt x="86648" y="257153"/>
                </a:moveTo>
                <a:lnTo>
                  <a:pt x="215187" y="257153"/>
                </a:lnTo>
                <a:lnTo>
                  <a:pt x="215187" y="385729"/>
                </a:lnTo>
                <a:lnTo>
                  <a:pt x="86648" y="385729"/>
                </a:lnTo>
                <a:close/>
                <a:moveTo>
                  <a:pt x="72218" y="200151"/>
                </a:moveTo>
                <a:lnTo>
                  <a:pt x="532508" y="200151"/>
                </a:lnTo>
                <a:lnTo>
                  <a:pt x="532508" y="207246"/>
                </a:lnTo>
                <a:lnTo>
                  <a:pt x="72218" y="207246"/>
                </a:lnTo>
                <a:close/>
                <a:moveTo>
                  <a:pt x="281528" y="86575"/>
                </a:moveTo>
                <a:lnTo>
                  <a:pt x="310531" y="86575"/>
                </a:lnTo>
                <a:lnTo>
                  <a:pt x="328914" y="155387"/>
                </a:lnTo>
                <a:lnTo>
                  <a:pt x="351535" y="86575"/>
                </a:lnTo>
                <a:lnTo>
                  <a:pt x="373538" y="86575"/>
                </a:lnTo>
                <a:lnTo>
                  <a:pt x="396112" y="155387"/>
                </a:lnTo>
                <a:lnTo>
                  <a:pt x="414543" y="86575"/>
                </a:lnTo>
                <a:lnTo>
                  <a:pt x="443451" y="86575"/>
                </a:lnTo>
                <a:lnTo>
                  <a:pt x="411685" y="193103"/>
                </a:lnTo>
                <a:lnTo>
                  <a:pt x="383444" y="193103"/>
                </a:lnTo>
                <a:lnTo>
                  <a:pt x="362537" y="131338"/>
                </a:lnTo>
                <a:lnTo>
                  <a:pt x="341630" y="193103"/>
                </a:lnTo>
                <a:lnTo>
                  <a:pt x="313341" y="193103"/>
                </a:lnTo>
                <a:close/>
                <a:moveTo>
                  <a:pt x="212044" y="86575"/>
                </a:moveTo>
                <a:lnTo>
                  <a:pt x="272717" y="86575"/>
                </a:lnTo>
                <a:lnTo>
                  <a:pt x="272765" y="110004"/>
                </a:lnTo>
                <a:lnTo>
                  <a:pt x="239761" y="110004"/>
                </a:lnTo>
                <a:lnTo>
                  <a:pt x="239761" y="127815"/>
                </a:lnTo>
                <a:lnTo>
                  <a:pt x="270860" y="127815"/>
                </a:lnTo>
                <a:lnTo>
                  <a:pt x="270860" y="151292"/>
                </a:lnTo>
                <a:lnTo>
                  <a:pt x="239761" y="151292"/>
                </a:lnTo>
                <a:lnTo>
                  <a:pt x="239761" y="169673"/>
                </a:lnTo>
                <a:lnTo>
                  <a:pt x="272717" y="169673"/>
                </a:lnTo>
                <a:lnTo>
                  <a:pt x="272717" y="193103"/>
                </a:lnTo>
                <a:lnTo>
                  <a:pt x="212044" y="193103"/>
                </a:lnTo>
                <a:close/>
                <a:moveTo>
                  <a:pt x="83410" y="86575"/>
                </a:moveTo>
                <a:lnTo>
                  <a:pt x="111080" y="86575"/>
                </a:lnTo>
                <a:lnTo>
                  <a:pt x="162228" y="151720"/>
                </a:lnTo>
                <a:lnTo>
                  <a:pt x="162228" y="86575"/>
                </a:lnTo>
                <a:lnTo>
                  <a:pt x="189803" y="86575"/>
                </a:lnTo>
                <a:lnTo>
                  <a:pt x="189803" y="193103"/>
                </a:lnTo>
                <a:lnTo>
                  <a:pt x="162228" y="193103"/>
                </a:lnTo>
                <a:lnTo>
                  <a:pt x="111080" y="127957"/>
                </a:lnTo>
                <a:lnTo>
                  <a:pt x="111080" y="193103"/>
                </a:lnTo>
                <a:lnTo>
                  <a:pt x="83410" y="193103"/>
                </a:lnTo>
                <a:close/>
                <a:moveTo>
                  <a:pt x="488741" y="83575"/>
                </a:moveTo>
                <a:cubicBezTo>
                  <a:pt x="494361" y="83622"/>
                  <a:pt x="499886" y="84337"/>
                  <a:pt x="505315" y="85765"/>
                </a:cubicBezTo>
                <a:cubicBezTo>
                  <a:pt x="511030" y="87242"/>
                  <a:pt x="516602" y="89385"/>
                  <a:pt x="521840" y="92194"/>
                </a:cubicBezTo>
                <a:lnTo>
                  <a:pt x="510887" y="113814"/>
                </a:lnTo>
                <a:cubicBezTo>
                  <a:pt x="508172" y="111576"/>
                  <a:pt x="505124" y="109719"/>
                  <a:pt x="501838" y="108385"/>
                </a:cubicBezTo>
                <a:cubicBezTo>
                  <a:pt x="499076" y="107242"/>
                  <a:pt x="496076" y="106671"/>
                  <a:pt x="493075" y="106623"/>
                </a:cubicBezTo>
                <a:cubicBezTo>
                  <a:pt x="489980" y="106480"/>
                  <a:pt x="486884" y="107385"/>
                  <a:pt x="484312" y="109147"/>
                </a:cubicBezTo>
                <a:cubicBezTo>
                  <a:pt x="482169" y="110671"/>
                  <a:pt x="480883" y="113147"/>
                  <a:pt x="480931" y="115814"/>
                </a:cubicBezTo>
                <a:cubicBezTo>
                  <a:pt x="480883" y="117528"/>
                  <a:pt x="481455" y="119195"/>
                  <a:pt x="482598" y="120481"/>
                </a:cubicBezTo>
                <a:cubicBezTo>
                  <a:pt x="483884" y="121814"/>
                  <a:pt x="485408" y="122862"/>
                  <a:pt x="487075" y="123624"/>
                </a:cubicBezTo>
                <a:cubicBezTo>
                  <a:pt x="489075" y="124624"/>
                  <a:pt x="491123" y="125386"/>
                  <a:pt x="493266" y="125957"/>
                </a:cubicBezTo>
                <a:cubicBezTo>
                  <a:pt x="495599" y="126624"/>
                  <a:pt x="497885" y="127338"/>
                  <a:pt x="500124" y="128100"/>
                </a:cubicBezTo>
                <a:cubicBezTo>
                  <a:pt x="509172" y="131100"/>
                  <a:pt x="515792" y="135148"/>
                  <a:pt x="519983" y="140148"/>
                </a:cubicBezTo>
                <a:cubicBezTo>
                  <a:pt x="524222" y="145196"/>
                  <a:pt x="526317" y="151768"/>
                  <a:pt x="526269" y="159911"/>
                </a:cubicBezTo>
                <a:cubicBezTo>
                  <a:pt x="526365" y="164959"/>
                  <a:pt x="525412" y="170007"/>
                  <a:pt x="523507" y="174721"/>
                </a:cubicBezTo>
                <a:cubicBezTo>
                  <a:pt x="521745" y="179102"/>
                  <a:pt x="518983" y="182959"/>
                  <a:pt x="515459" y="186102"/>
                </a:cubicBezTo>
                <a:cubicBezTo>
                  <a:pt x="511696" y="189388"/>
                  <a:pt x="507267" y="191912"/>
                  <a:pt x="502457" y="193436"/>
                </a:cubicBezTo>
                <a:cubicBezTo>
                  <a:pt x="496838" y="195293"/>
                  <a:pt x="490932" y="196150"/>
                  <a:pt x="485027" y="196055"/>
                </a:cubicBezTo>
                <a:cubicBezTo>
                  <a:pt x="471597" y="196103"/>
                  <a:pt x="458500" y="191864"/>
                  <a:pt x="447546" y="184055"/>
                </a:cubicBezTo>
                <a:lnTo>
                  <a:pt x="459452" y="161721"/>
                </a:lnTo>
                <a:cubicBezTo>
                  <a:pt x="463072" y="165054"/>
                  <a:pt x="467215" y="167816"/>
                  <a:pt x="471739" y="169911"/>
                </a:cubicBezTo>
                <a:cubicBezTo>
                  <a:pt x="475502" y="171626"/>
                  <a:pt x="479598" y="172578"/>
                  <a:pt x="483741" y="172578"/>
                </a:cubicBezTo>
                <a:cubicBezTo>
                  <a:pt x="488265" y="172578"/>
                  <a:pt x="491646" y="171578"/>
                  <a:pt x="493837" y="169483"/>
                </a:cubicBezTo>
                <a:cubicBezTo>
                  <a:pt x="497076" y="166721"/>
                  <a:pt x="498076" y="162149"/>
                  <a:pt x="496314" y="158244"/>
                </a:cubicBezTo>
                <a:cubicBezTo>
                  <a:pt x="495647" y="156958"/>
                  <a:pt x="494647" y="155816"/>
                  <a:pt x="493456" y="155006"/>
                </a:cubicBezTo>
                <a:cubicBezTo>
                  <a:pt x="491837" y="153863"/>
                  <a:pt x="490123" y="152958"/>
                  <a:pt x="488265" y="152244"/>
                </a:cubicBezTo>
                <a:cubicBezTo>
                  <a:pt x="486170" y="151387"/>
                  <a:pt x="483598" y="150434"/>
                  <a:pt x="480598" y="149339"/>
                </a:cubicBezTo>
                <a:cubicBezTo>
                  <a:pt x="476978" y="148244"/>
                  <a:pt x="473502" y="147006"/>
                  <a:pt x="470073" y="145625"/>
                </a:cubicBezTo>
                <a:cubicBezTo>
                  <a:pt x="466691" y="144291"/>
                  <a:pt x="463596" y="142482"/>
                  <a:pt x="460881" y="140148"/>
                </a:cubicBezTo>
                <a:cubicBezTo>
                  <a:pt x="458119" y="137815"/>
                  <a:pt x="455881" y="134910"/>
                  <a:pt x="454357" y="131624"/>
                </a:cubicBezTo>
                <a:cubicBezTo>
                  <a:pt x="452594" y="127529"/>
                  <a:pt x="451737" y="123100"/>
                  <a:pt x="451880" y="118624"/>
                </a:cubicBezTo>
                <a:cubicBezTo>
                  <a:pt x="451832" y="113719"/>
                  <a:pt x="452690" y="108861"/>
                  <a:pt x="454499" y="104290"/>
                </a:cubicBezTo>
                <a:cubicBezTo>
                  <a:pt x="456166" y="100147"/>
                  <a:pt x="458643" y="96385"/>
                  <a:pt x="461881" y="93242"/>
                </a:cubicBezTo>
                <a:cubicBezTo>
                  <a:pt x="465167" y="90099"/>
                  <a:pt x="469120" y="87670"/>
                  <a:pt x="473406" y="86099"/>
                </a:cubicBezTo>
                <a:cubicBezTo>
                  <a:pt x="478359" y="84384"/>
                  <a:pt x="483550" y="83527"/>
                  <a:pt x="488741" y="83575"/>
                </a:cubicBezTo>
                <a:close/>
                <a:moveTo>
                  <a:pt x="43338" y="43338"/>
                </a:moveTo>
                <a:lnTo>
                  <a:pt x="43338" y="566248"/>
                </a:lnTo>
                <a:lnTo>
                  <a:pt x="566248" y="566248"/>
                </a:lnTo>
                <a:lnTo>
                  <a:pt x="566248" y="43338"/>
                </a:lnTo>
                <a:close/>
                <a:moveTo>
                  <a:pt x="21669" y="0"/>
                </a:moveTo>
                <a:lnTo>
                  <a:pt x="587917" y="0"/>
                </a:lnTo>
                <a:cubicBezTo>
                  <a:pt x="599871" y="0"/>
                  <a:pt x="609586" y="9715"/>
                  <a:pt x="609586" y="21669"/>
                </a:cubicBezTo>
                <a:lnTo>
                  <a:pt x="609586" y="587917"/>
                </a:lnTo>
                <a:cubicBezTo>
                  <a:pt x="609586" y="599871"/>
                  <a:pt x="599871" y="609586"/>
                  <a:pt x="587917" y="609586"/>
                </a:cubicBezTo>
                <a:lnTo>
                  <a:pt x="21669" y="609586"/>
                </a:lnTo>
                <a:cubicBezTo>
                  <a:pt x="9715" y="609586"/>
                  <a:pt x="0" y="599871"/>
                  <a:pt x="0" y="587917"/>
                </a:cubicBezTo>
                <a:lnTo>
                  <a:pt x="0" y="21669"/>
                </a:lnTo>
                <a:cubicBezTo>
                  <a:pt x="0" y="9715"/>
                  <a:pt x="9715" y="0"/>
                  <a:pt x="21669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08371E-F55E-CA1E-D015-64E20A88669D}"/>
              </a:ext>
            </a:extLst>
          </p:cNvPr>
          <p:cNvSpPr/>
          <p:nvPr/>
        </p:nvSpPr>
        <p:spPr>
          <a:xfrm>
            <a:off x="3247472" y="2104500"/>
            <a:ext cx="1973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F70D52-F172-DDBA-2EF0-50093991E20A}"/>
              </a:ext>
            </a:extLst>
          </p:cNvPr>
          <p:cNvSpPr/>
          <p:nvPr/>
        </p:nvSpPr>
        <p:spPr>
          <a:xfrm>
            <a:off x="5324671" y="2128273"/>
            <a:ext cx="2076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Answering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6D5B1D-C895-B85A-2C89-4371B4D4BBB5}"/>
              </a:ext>
            </a:extLst>
          </p:cNvPr>
          <p:cNvSpPr/>
          <p:nvPr/>
        </p:nvSpPr>
        <p:spPr>
          <a:xfrm>
            <a:off x="1340342" y="2061381"/>
            <a:ext cx="1983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classification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7B300D-D7AD-465C-27CA-2B8CDB573D9D}"/>
              </a:ext>
            </a:extLst>
          </p:cNvPr>
          <p:cNvSpPr txBox="1"/>
          <p:nvPr/>
        </p:nvSpPr>
        <p:spPr>
          <a:xfrm>
            <a:off x="3047278" y="3725048"/>
            <a:ext cx="1438711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6">
            <a:extLst>
              <a:ext uri="{FF2B5EF4-FFF2-40B4-BE49-F238E27FC236}">
                <a16:creationId xmlns:a16="http://schemas.microsoft.com/office/drawing/2014/main" id="{E8A6E3B4-7D6B-5DC2-4EAC-C22064D68D38}"/>
              </a:ext>
            </a:extLst>
          </p:cNvPr>
          <p:cNvCxnSpPr>
            <a:cxnSpLocks/>
            <a:stCxn id="20" idx="0"/>
            <a:endCxn id="18" idx="0"/>
          </p:cNvCxnSpPr>
          <p:nvPr/>
        </p:nvCxnSpPr>
        <p:spPr>
          <a:xfrm rot="16200000" flipH="1">
            <a:off x="3261560" y="1131748"/>
            <a:ext cx="43119" cy="1902385"/>
          </a:xfrm>
          <a:prstGeom prst="curvedConnector3">
            <a:avLst>
              <a:gd name="adj1" fmla="val -530161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568BDD3-8325-451B-FA31-AB2A4204B703}"/>
              </a:ext>
            </a:extLst>
          </p:cNvPr>
          <p:cNvSpPr txBox="1"/>
          <p:nvPr/>
        </p:nvSpPr>
        <p:spPr>
          <a:xfrm>
            <a:off x="3999395" y="1366899"/>
            <a:ext cx="370661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0000FF"/>
                </a:solidFill>
              </a:rPr>
              <a:t>May or may not help each other (We do not have any prior)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35FB08-4E58-E3B7-351D-9722FB8F7210}"/>
              </a:ext>
            </a:extLst>
          </p:cNvPr>
          <p:cNvSpPr txBox="1"/>
          <p:nvPr/>
        </p:nvSpPr>
        <p:spPr>
          <a:xfrm>
            <a:off x="1464903" y="3763652"/>
            <a:ext cx="10209101" cy="2246769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Existing</a:t>
            </a:r>
            <a:r>
              <a:rPr lang="en-US" altLang="zh-CN" sz="2000" dirty="0">
                <a:latin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work</a:t>
            </a:r>
            <a:r>
              <a:rPr lang="en-US" altLang="zh-CN" sz="2000" dirty="0">
                <a:latin typeface="Arial" panose="020B0604020202020204" pitchFamily="34" charset="0"/>
              </a:rPr>
              <a:t> focus on addressing forgetting</a:t>
            </a:r>
          </a:p>
          <a:p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An</a:t>
            </a:r>
            <a:r>
              <a: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implicit</a:t>
            </a:r>
            <a:r>
              <a: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assumption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: tasks are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all dissimilar</a:t>
            </a:r>
            <a:endParaRPr lang="en-US" altLang="zh-CN" sz="2000" dirty="0">
              <a:latin typeface="Arial" panose="020B0604020202020204" pitchFamily="34" charset="0"/>
            </a:endParaRPr>
          </a:p>
          <a:p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However</a:t>
            </a:r>
            <a:r>
              <a:rPr lang="en-US" altLang="zh-CN" sz="2000" b="1" dirty="0">
                <a:latin typeface="Arial" panose="020B0604020202020204" pitchFamily="34" charset="0"/>
              </a:rPr>
              <a:t>,</a:t>
            </a:r>
            <a:r>
              <a:rPr lang="en-US" altLang="zh-CN" sz="2000" dirty="0">
                <a:latin typeface="Arial" panose="020B0604020202020204" pitchFamily="34" charset="0"/>
              </a:rPr>
              <a:t> tasks can be mixed, and we do not have any prior</a:t>
            </a:r>
          </a:p>
          <a:p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We already known </a:t>
            </a:r>
            <a:r>
              <a:rPr lang="en-US" altLang="zh-CN" sz="2000" dirty="0">
                <a:latin typeface="Arial" panose="020B0604020202020204" pitchFamily="34" charset="0"/>
              </a:rPr>
              <a:t>that task similarity detection is very challenging</a:t>
            </a:r>
          </a:p>
          <a:p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Instead</a:t>
            </a:r>
            <a:r>
              <a:rPr lang="en-US" altLang="zh-CN" sz="2000" dirty="0">
                <a:latin typeface="Arial" panose="020B0604020202020204" pitchFamily="34" charset="0"/>
              </a:rPr>
              <a:t>, we want to learn a good initialization for future tasks, by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Preserve knowledge as much as we could (used as initialization for future/end task)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old knowledge only when necessary</a:t>
            </a:r>
            <a:r>
              <a:rPr lang="en-US" altLang="zh-CN" sz="2000" dirty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751C4B-711B-A95D-25DE-FDE7F281C7B3}"/>
              </a:ext>
            </a:extLst>
          </p:cNvPr>
          <p:cNvSpPr txBox="1"/>
          <p:nvPr/>
        </p:nvSpPr>
        <p:spPr>
          <a:xfrm>
            <a:off x="7497197" y="5921776"/>
            <a:ext cx="37066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</a:rPr>
              <a:t>Soft-masking!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8311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D793C-4F92-4145-A8AF-021D341DA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397" y="991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Continual Adaptation of Different Tasks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28796-1583-620E-4F60-2102D5189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DCAF-42E1-4021-93D7-2579B818BF1B}" type="slidenum">
              <a:rPr lang="en-US" smtClean="0"/>
              <a:t>34</a:t>
            </a:fld>
            <a:endParaRPr lang="en-US" dirty="0"/>
          </a:p>
        </p:txBody>
      </p:sp>
      <p:pic>
        <p:nvPicPr>
          <p:cNvPr id="3" name="Google Shape;265;p12">
            <a:extLst>
              <a:ext uri="{FF2B5EF4-FFF2-40B4-BE49-F238E27FC236}">
                <a16:creationId xmlns:a16="http://schemas.microsoft.com/office/drawing/2014/main" id="{3EFB6FEE-AC68-4740-74D8-49F35ADE54B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4537" y="3363324"/>
            <a:ext cx="1593587" cy="156966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6">
            <a:extLst>
              <a:ext uri="{FF2B5EF4-FFF2-40B4-BE49-F238E27FC236}">
                <a16:creationId xmlns:a16="http://schemas.microsoft.com/office/drawing/2014/main" id="{DDD04962-514D-ED05-51A1-EC8EED388ADD}"/>
              </a:ext>
            </a:extLst>
          </p:cNvPr>
          <p:cNvSpPr txBox="1"/>
          <p:nvPr/>
        </p:nvSpPr>
        <p:spPr>
          <a:xfrm>
            <a:off x="0" y="2239450"/>
            <a:ext cx="402544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Can we simply apply the soft-masking here?</a:t>
            </a:r>
          </a:p>
        </p:txBody>
      </p:sp>
      <p:pic>
        <p:nvPicPr>
          <p:cNvPr id="8" name="Picture 7" descr="A red circle with a white x in it&#10;&#10;Description automatically generated">
            <a:extLst>
              <a:ext uri="{FF2B5EF4-FFF2-40B4-BE49-F238E27FC236}">
                <a16:creationId xmlns:a16="http://schemas.microsoft.com/office/drawing/2014/main" id="{974656C0-7974-AFBE-431C-31B0D99738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062" y="1547453"/>
            <a:ext cx="508906" cy="508906"/>
          </a:xfrm>
          <a:prstGeom prst="rect">
            <a:avLst/>
          </a:prstGeom>
        </p:spPr>
      </p:pic>
      <p:sp>
        <p:nvSpPr>
          <p:cNvPr id="9" name="TextBox 6">
            <a:extLst>
              <a:ext uri="{FF2B5EF4-FFF2-40B4-BE49-F238E27FC236}">
                <a16:creationId xmlns:a16="http://schemas.microsoft.com/office/drawing/2014/main" id="{EBD3AC17-D6FF-DFF5-32F3-567F56B0246B}"/>
              </a:ext>
            </a:extLst>
          </p:cNvPr>
          <p:cNvSpPr txBox="1"/>
          <p:nvPr/>
        </p:nvSpPr>
        <p:spPr>
          <a:xfrm>
            <a:off x="4632696" y="5396173"/>
            <a:ext cx="24456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Continual End-task Adaptation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E251C14A-D42A-F551-D393-8940ED14D053}"/>
              </a:ext>
            </a:extLst>
          </p:cNvPr>
          <p:cNvSpPr txBox="1"/>
          <p:nvPr/>
        </p:nvSpPr>
        <p:spPr>
          <a:xfrm>
            <a:off x="5286009" y="1450790"/>
            <a:ext cx="521056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00FF"/>
                </a:solidFill>
              </a:rPr>
              <a:t>Continual learning in different stages of LM can be very different!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6B99B7E-9AE8-A93D-F036-4662B37340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155" y="2460512"/>
            <a:ext cx="762730" cy="7627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79E5677-7A1A-F053-4969-7FEB8EDC4FB1}"/>
              </a:ext>
            </a:extLst>
          </p:cNvPr>
          <p:cNvSpPr txBox="1"/>
          <p:nvPr/>
        </p:nvSpPr>
        <p:spPr>
          <a:xfrm>
            <a:off x="4830163" y="3140606"/>
            <a:ext cx="29273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Continual Pretrain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027E5F-556B-160D-5296-2519DA3376B8}"/>
              </a:ext>
            </a:extLst>
          </p:cNvPr>
          <p:cNvSpPr txBox="1"/>
          <p:nvPr/>
        </p:nvSpPr>
        <p:spPr>
          <a:xfrm>
            <a:off x="8919521" y="3086602"/>
            <a:ext cx="13506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Finetune</a:t>
            </a:r>
          </a:p>
        </p:txBody>
      </p:sp>
      <p:cxnSp>
        <p:nvCxnSpPr>
          <p:cNvPr id="14" name="Straight Arrow Connector 6">
            <a:extLst>
              <a:ext uri="{FF2B5EF4-FFF2-40B4-BE49-F238E27FC236}">
                <a16:creationId xmlns:a16="http://schemas.microsoft.com/office/drawing/2014/main" id="{E866A242-9752-3ED6-2F63-0F7CC99578B2}"/>
              </a:ext>
            </a:extLst>
          </p:cNvPr>
          <p:cNvCxnSpPr>
            <a:cxnSpLocks/>
          </p:cNvCxnSpPr>
          <p:nvPr/>
        </p:nvCxnSpPr>
        <p:spPr>
          <a:xfrm>
            <a:off x="7087073" y="2953806"/>
            <a:ext cx="1329593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iconfont-11246-5318205">
            <a:extLst>
              <a:ext uri="{FF2B5EF4-FFF2-40B4-BE49-F238E27FC236}">
                <a16:creationId xmlns:a16="http://schemas.microsoft.com/office/drawing/2014/main" id="{484FB7CB-1C61-56D3-6B3C-5B6E7FB8D0FD}"/>
              </a:ext>
            </a:extLst>
          </p:cNvPr>
          <p:cNvSpPr>
            <a:spLocks noChangeAspect="1"/>
          </p:cNvSpPr>
          <p:nvPr/>
        </p:nvSpPr>
        <p:spPr>
          <a:xfrm>
            <a:off x="5368214" y="4844000"/>
            <a:ext cx="453554" cy="453554"/>
          </a:xfrm>
          <a:custGeom>
            <a:avLst/>
            <a:gdLst>
              <a:gd name="connsiteX0" fmla="*/ 102555 w 609586"/>
              <a:gd name="connsiteY0" fmla="*/ 465160 h 609586"/>
              <a:gd name="connsiteX1" fmla="*/ 506982 w 609586"/>
              <a:gd name="connsiteY1" fmla="*/ 465160 h 609586"/>
              <a:gd name="connsiteX2" fmla="*/ 521459 w 609586"/>
              <a:gd name="connsiteY2" fmla="*/ 479589 h 609586"/>
              <a:gd name="connsiteX3" fmla="*/ 506982 w 609586"/>
              <a:gd name="connsiteY3" fmla="*/ 494018 h 609586"/>
              <a:gd name="connsiteX4" fmla="*/ 102555 w 609586"/>
              <a:gd name="connsiteY4" fmla="*/ 494018 h 609586"/>
              <a:gd name="connsiteX5" fmla="*/ 88077 w 609586"/>
              <a:gd name="connsiteY5" fmla="*/ 479589 h 609586"/>
              <a:gd name="connsiteX6" fmla="*/ 102555 w 609586"/>
              <a:gd name="connsiteY6" fmla="*/ 465160 h 609586"/>
              <a:gd name="connsiteX7" fmla="*/ 274432 w 609586"/>
              <a:gd name="connsiteY7" fmla="*/ 356823 h 609586"/>
              <a:gd name="connsiteX8" fmla="*/ 499790 w 609586"/>
              <a:gd name="connsiteY8" fmla="*/ 356823 h 609586"/>
              <a:gd name="connsiteX9" fmla="*/ 514220 w 609586"/>
              <a:gd name="connsiteY9" fmla="*/ 371252 h 609586"/>
              <a:gd name="connsiteX10" fmla="*/ 499790 w 609586"/>
              <a:gd name="connsiteY10" fmla="*/ 385729 h 609586"/>
              <a:gd name="connsiteX11" fmla="*/ 274432 w 609586"/>
              <a:gd name="connsiteY11" fmla="*/ 385729 h 609586"/>
              <a:gd name="connsiteX12" fmla="*/ 260001 w 609586"/>
              <a:gd name="connsiteY12" fmla="*/ 371252 h 609586"/>
              <a:gd name="connsiteX13" fmla="*/ 274432 w 609586"/>
              <a:gd name="connsiteY13" fmla="*/ 356823 h 609586"/>
              <a:gd name="connsiteX14" fmla="*/ 115556 w 609586"/>
              <a:gd name="connsiteY14" fmla="*/ 286058 h 609586"/>
              <a:gd name="connsiteX15" fmla="*/ 115556 w 609586"/>
              <a:gd name="connsiteY15" fmla="*/ 356823 h 609586"/>
              <a:gd name="connsiteX16" fmla="*/ 186326 w 609586"/>
              <a:gd name="connsiteY16" fmla="*/ 356823 h 609586"/>
              <a:gd name="connsiteX17" fmla="*/ 186326 w 609586"/>
              <a:gd name="connsiteY17" fmla="*/ 286058 h 609586"/>
              <a:gd name="connsiteX18" fmla="*/ 274432 w 609586"/>
              <a:gd name="connsiteY18" fmla="*/ 262915 h 609586"/>
              <a:gd name="connsiteX19" fmla="*/ 378443 w 609586"/>
              <a:gd name="connsiteY19" fmla="*/ 262915 h 609586"/>
              <a:gd name="connsiteX20" fmla="*/ 392873 w 609586"/>
              <a:gd name="connsiteY20" fmla="*/ 277391 h 609586"/>
              <a:gd name="connsiteX21" fmla="*/ 378443 w 609586"/>
              <a:gd name="connsiteY21" fmla="*/ 291820 h 609586"/>
              <a:gd name="connsiteX22" fmla="*/ 274432 w 609586"/>
              <a:gd name="connsiteY22" fmla="*/ 291820 h 609586"/>
              <a:gd name="connsiteX23" fmla="*/ 260001 w 609586"/>
              <a:gd name="connsiteY23" fmla="*/ 277391 h 609586"/>
              <a:gd name="connsiteX24" fmla="*/ 274432 w 609586"/>
              <a:gd name="connsiteY24" fmla="*/ 262915 h 609586"/>
              <a:gd name="connsiteX25" fmla="*/ 86648 w 609586"/>
              <a:gd name="connsiteY25" fmla="*/ 257153 h 609586"/>
              <a:gd name="connsiteX26" fmla="*/ 215187 w 609586"/>
              <a:gd name="connsiteY26" fmla="*/ 257153 h 609586"/>
              <a:gd name="connsiteX27" fmla="*/ 215187 w 609586"/>
              <a:gd name="connsiteY27" fmla="*/ 385729 h 609586"/>
              <a:gd name="connsiteX28" fmla="*/ 86648 w 609586"/>
              <a:gd name="connsiteY28" fmla="*/ 385729 h 609586"/>
              <a:gd name="connsiteX29" fmla="*/ 72218 w 609586"/>
              <a:gd name="connsiteY29" fmla="*/ 200151 h 609586"/>
              <a:gd name="connsiteX30" fmla="*/ 532508 w 609586"/>
              <a:gd name="connsiteY30" fmla="*/ 200151 h 609586"/>
              <a:gd name="connsiteX31" fmla="*/ 532508 w 609586"/>
              <a:gd name="connsiteY31" fmla="*/ 207246 h 609586"/>
              <a:gd name="connsiteX32" fmla="*/ 72218 w 609586"/>
              <a:gd name="connsiteY32" fmla="*/ 207246 h 609586"/>
              <a:gd name="connsiteX33" fmla="*/ 281528 w 609586"/>
              <a:gd name="connsiteY33" fmla="*/ 86575 h 609586"/>
              <a:gd name="connsiteX34" fmla="*/ 310531 w 609586"/>
              <a:gd name="connsiteY34" fmla="*/ 86575 h 609586"/>
              <a:gd name="connsiteX35" fmla="*/ 328914 w 609586"/>
              <a:gd name="connsiteY35" fmla="*/ 155387 h 609586"/>
              <a:gd name="connsiteX36" fmla="*/ 351535 w 609586"/>
              <a:gd name="connsiteY36" fmla="*/ 86575 h 609586"/>
              <a:gd name="connsiteX37" fmla="*/ 373538 w 609586"/>
              <a:gd name="connsiteY37" fmla="*/ 86575 h 609586"/>
              <a:gd name="connsiteX38" fmla="*/ 396112 w 609586"/>
              <a:gd name="connsiteY38" fmla="*/ 155387 h 609586"/>
              <a:gd name="connsiteX39" fmla="*/ 414543 w 609586"/>
              <a:gd name="connsiteY39" fmla="*/ 86575 h 609586"/>
              <a:gd name="connsiteX40" fmla="*/ 443451 w 609586"/>
              <a:gd name="connsiteY40" fmla="*/ 86575 h 609586"/>
              <a:gd name="connsiteX41" fmla="*/ 411685 w 609586"/>
              <a:gd name="connsiteY41" fmla="*/ 193103 h 609586"/>
              <a:gd name="connsiteX42" fmla="*/ 383444 w 609586"/>
              <a:gd name="connsiteY42" fmla="*/ 193103 h 609586"/>
              <a:gd name="connsiteX43" fmla="*/ 362537 w 609586"/>
              <a:gd name="connsiteY43" fmla="*/ 131338 h 609586"/>
              <a:gd name="connsiteX44" fmla="*/ 341630 w 609586"/>
              <a:gd name="connsiteY44" fmla="*/ 193103 h 609586"/>
              <a:gd name="connsiteX45" fmla="*/ 313341 w 609586"/>
              <a:gd name="connsiteY45" fmla="*/ 193103 h 609586"/>
              <a:gd name="connsiteX46" fmla="*/ 212044 w 609586"/>
              <a:gd name="connsiteY46" fmla="*/ 86575 h 609586"/>
              <a:gd name="connsiteX47" fmla="*/ 272717 w 609586"/>
              <a:gd name="connsiteY47" fmla="*/ 86575 h 609586"/>
              <a:gd name="connsiteX48" fmla="*/ 272765 w 609586"/>
              <a:gd name="connsiteY48" fmla="*/ 110004 h 609586"/>
              <a:gd name="connsiteX49" fmla="*/ 239761 w 609586"/>
              <a:gd name="connsiteY49" fmla="*/ 110004 h 609586"/>
              <a:gd name="connsiteX50" fmla="*/ 239761 w 609586"/>
              <a:gd name="connsiteY50" fmla="*/ 127815 h 609586"/>
              <a:gd name="connsiteX51" fmla="*/ 270860 w 609586"/>
              <a:gd name="connsiteY51" fmla="*/ 127815 h 609586"/>
              <a:gd name="connsiteX52" fmla="*/ 270860 w 609586"/>
              <a:gd name="connsiteY52" fmla="*/ 151292 h 609586"/>
              <a:gd name="connsiteX53" fmla="*/ 239761 w 609586"/>
              <a:gd name="connsiteY53" fmla="*/ 151292 h 609586"/>
              <a:gd name="connsiteX54" fmla="*/ 239761 w 609586"/>
              <a:gd name="connsiteY54" fmla="*/ 169673 h 609586"/>
              <a:gd name="connsiteX55" fmla="*/ 272717 w 609586"/>
              <a:gd name="connsiteY55" fmla="*/ 169673 h 609586"/>
              <a:gd name="connsiteX56" fmla="*/ 272717 w 609586"/>
              <a:gd name="connsiteY56" fmla="*/ 193103 h 609586"/>
              <a:gd name="connsiteX57" fmla="*/ 212044 w 609586"/>
              <a:gd name="connsiteY57" fmla="*/ 193103 h 609586"/>
              <a:gd name="connsiteX58" fmla="*/ 83410 w 609586"/>
              <a:gd name="connsiteY58" fmla="*/ 86575 h 609586"/>
              <a:gd name="connsiteX59" fmla="*/ 111080 w 609586"/>
              <a:gd name="connsiteY59" fmla="*/ 86575 h 609586"/>
              <a:gd name="connsiteX60" fmla="*/ 162228 w 609586"/>
              <a:gd name="connsiteY60" fmla="*/ 151720 h 609586"/>
              <a:gd name="connsiteX61" fmla="*/ 162228 w 609586"/>
              <a:gd name="connsiteY61" fmla="*/ 86575 h 609586"/>
              <a:gd name="connsiteX62" fmla="*/ 189803 w 609586"/>
              <a:gd name="connsiteY62" fmla="*/ 86575 h 609586"/>
              <a:gd name="connsiteX63" fmla="*/ 189803 w 609586"/>
              <a:gd name="connsiteY63" fmla="*/ 193103 h 609586"/>
              <a:gd name="connsiteX64" fmla="*/ 162228 w 609586"/>
              <a:gd name="connsiteY64" fmla="*/ 193103 h 609586"/>
              <a:gd name="connsiteX65" fmla="*/ 111080 w 609586"/>
              <a:gd name="connsiteY65" fmla="*/ 127957 h 609586"/>
              <a:gd name="connsiteX66" fmla="*/ 111080 w 609586"/>
              <a:gd name="connsiteY66" fmla="*/ 193103 h 609586"/>
              <a:gd name="connsiteX67" fmla="*/ 83410 w 609586"/>
              <a:gd name="connsiteY67" fmla="*/ 193103 h 609586"/>
              <a:gd name="connsiteX68" fmla="*/ 488741 w 609586"/>
              <a:gd name="connsiteY68" fmla="*/ 83575 h 609586"/>
              <a:gd name="connsiteX69" fmla="*/ 505315 w 609586"/>
              <a:gd name="connsiteY69" fmla="*/ 85765 h 609586"/>
              <a:gd name="connsiteX70" fmla="*/ 521840 w 609586"/>
              <a:gd name="connsiteY70" fmla="*/ 92194 h 609586"/>
              <a:gd name="connsiteX71" fmla="*/ 510887 w 609586"/>
              <a:gd name="connsiteY71" fmla="*/ 113814 h 609586"/>
              <a:gd name="connsiteX72" fmla="*/ 501838 w 609586"/>
              <a:gd name="connsiteY72" fmla="*/ 108385 h 609586"/>
              <a:gd name="connsiteX73" fmla="*/ 493075 w 609586"/>
              <a:gd name="connsiteY73" fmla="*/ 106623 h 609586"/>
              <a:gd name="connsiteX74" fmla="*/ 484312 w 609586"/>
              <a:gd name="connsiteY74" fmla="*/ 109147 h 609586"/>
              <a:gd name="connsiteX75" fmla="*/ 480931 w 609586"/>
              <a:gd name="connsiteY75" fmla="*/ 115814 h 609586"/>
              <a:gd name="connsiteX76" fmla="*/ 482598 w 609586"/>
              <a:gd name="connsiteY76" fmla="*/ 120481 h 609586"/>
              <a:gd name="connsiteX77" fmla="*/ 487075 w 609586"/>
              <a:gd name="connsiteY77" fmla="*/ 123624 h 609586"/>
              <a:gd name="connsiteX78" fmla="*/ 493266 w 609586"/>
              <a:gd name="connsiteY78" fmla="*/ 125957 h 609586"/>
              <a:gd name="connsiteX79" fmla="*/ 500124 w 609586"/>
              <a:gd name="connsiteY79" fmla="*/ 128100 h 609586"/>
              <a:gd name="connsiteX80" fmla="*/ 519983 w 609586"/>
              <a:gd name="connsiteY80" fmla="*/ 140148 h 609586"/>
              <a:gd name="connsiteX81" fmla="*/ 526269 w 609586"/>
              <a:gd name="connsiteY81" fmla="*/ 159911 h 609586"/>
              <a:gd name="connsiteX82" fmla="*/ 523507 w 609586"/>
              <a:gd name="connsiteY82" fmla="*/ 174721 h 609586"/>
              <a:gd name="connsiteX83" fmla="*/ 515459 w 609586"/>
              <a:gd name="connsiteY83" fmla="*/ 186102 h 609586"/>
              <a:gd name="connsiteX84" fmla="*/ 502457 w 609586"/>
              <a:gd name="connsiteY84" fmla="*/ 193436 h 609586"/>
              <a:gd name="connsiteX85" fmla="*/ 485027 w 609586"/>
              <a:gd name="connsiteY85" fmla="*/ 196055 h 609586"/>
              <a:gd name="connsiteX86" fmla="*/ 447546 w 609586"/>
              <a:gd name="connsiteY86" fmla="*/ 184055 h 609586"/>
              <a:gd name="connsiteX87" fmla="*/ 459452 w 609586"/>
              <a:gd name="connsiteY87" fmla="*/ 161721 h 609586"/>
              <a:gd name="connsiteX88" fmla="*/ 471739 w 609586"/>
              <a:gd name="connsiteY88" fmla="*/ 169911 h 609586"/>
              <a:gd name="connsiteX89" fmla="*/ 483741 w 609586"/>
              <a:gd name="connsiteY89" fmla="*/ 172578 h 609586"/>
              <a:gd name="connsiteX90" fmla="*/ 493837 w 609586"/>
              <a:gd name="connsiteY90" fmla="*/ 169483 h 609586"/>
              <a:gd name="connsiteX91" fmla="*/ 496314 w 609586"/>
              <a:gd name="connsiteY91" fmla="*/ 158244 h 609586"/>
              <a:gd name="connsiteX92" fmla="*/ 493456 w 609586"/>
              <a:gd name="connsiteY92" fmla="*/ 155006 h 609586"/>
              <a:gd name="connsiteX93" fmla="*/ 488265 w 609586"/>
              <a:gd name="connsiteY93" fmla="*/ 152244 h 609586"/>
              <a:gd name="connsiteX94" fmla="*/ 480598 w 609586"/>
              <a:gd name="connsiteY94" fmla="*/ 149339 h 609586"/>
              <a:gd name="connsiteX95" fmla="*/ 470073 w 609586"/>
              <a:gd name="connsiteY95" fmla="*/ 145625 h 609586"/>
              <a:gd name="connsiteX96" fmla="*/ 460881 w 609586"/>
              <a:gd name="connsiteY96" fmla="*/ 140148 h 609586"/>
              <a:gd name="connsiteX97" fmla="*/ 454357 w 609586"/>
              <a:gd name="connsiteY97" fmla="*/ 131624 h 609586"/>
              <a:gd name="connsiteX98" fmla="*/ 451880 w 609586"/>
              <a:gd name="connsiteY98" fmla="*/ 118624 h 609586"/>
              <a:gd name="connsiteX99" fmla="*/ 454499 w 609586"/>
              <a:gd name="connsiteY99" fmla="*/ 104290 h 609586"/>
              <a:gd name="connsiteX100" fmla="*/ 461881 w 609586"/>
              <a:gd name="connsiteY100" fmla="*/ 93242 h 609586"/>
              <a:gd name="connsiteX101" fmla="*/ 473406 w 609586"/>
              <a:gd name="connsiteY101" fmla="*/ 86099 h 609586"/>
              <a:gd name="connsiteX102" fmla="*/ 488741 w 609586"/>
              <a:gd name="connsiteY102" fmla="*/ 83575 h 609586"/>
              <a:gd name="connsiteX103" fmla="*/ 43338 w 609586"/>
              <a:gd name="connsiteY103" fmla="*/ 43338 h 609586"/>
              <a:gd name="connsiteX104" fmla="*/ 43338 w 609586"/>
              <a:gd name="connsiteY104" fmla="*/ 566248 h 609586"/>
              <a:gd name="connsiteX105" fmla="*/ 566248 w 609586"/>
              <a:gd name="connsiteY105" fmla="*/ 566248 h 609586"/>
              <a:gd name="connsiteX106" fmla="*/ 566248 w 609586"/>
              <a:gd name="connsiteY106" fmla="*/ 43338 h 609586"/>
              <a:gd name="connsiteX107" fmla="*/ 21669 w 609586"/>
              <a:gd name="connsiteY107" fmla="*/ 0 h 609586"/>
              <a:gd name="connsiteX108" fmla="*/ 587917 w 609586"/>
              <a:gd name="connsiteY108" fmla="*/ 0 h 609586"/>
              <a:gd name="connsiteX109" fmla="*/ 609586 w 609586"/>
              <a:gd name="connsiteY109" fmla="*/ 21669 h 609586"/>
              <a:gd name="connsiteX110" fmla="*/ 609586 w 609586"/>
              <a:gd name="connsiteY110" fmla="*/ 587917 h 609586"/>
              <a:gd name="connsiteX111" fmla="*/ 587917 w 609586"/>
              <a:gd name="connsiteY111" fmla="*/ 609586 h 609586"/>
              <a:gd name="connsiteX112" fmla="*/ 21669 w 609586"/>
              <a:gd name="connsiteY112" fmla="*/ 609586 h 609586"/>
              <a:gd name="connsiteX113" fmla="*/ 0 w 609586"/>
              <a:gd name="connsiteY113" fmla="*/ 587917 h 609586"/>
              <a:gd name="connsiteX114" fmla="*/ 0 w 609586"/>
              <a:gd name="connsiteY114" fmla="*/ 21669 h 609586"/>
              <a:gd name="connsiteX115" fmla="*/ 21669 w 609586"/>
              <a:gd name="connsiteY115" fmla="*/ 0 h 60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609586" h="609586">
                <a:moveTo>
                  <a:pt x="102555" y="465160"/>
                </a:moveTo>
                <a:lnTo>
                  <a:pt x="506982" y="465160"/>
                </a:lnTo>
                <a:cubicBezTo>
                  <a:pt x="514982" y="465160"/>
                  <a:pt x="521459" y="471636"/>
                  <a:pt x="521459" y="479589"/>
                </a:cubicBezTo>
                <a:cubicBezTo>
                  <a:pt x="521459" y="487589"/>
                  <a:pt x="514982" y="494018"/>
                  <a:pt x="506982" y="494018"/>
                </a:cubicBezTo>
                <a:lnTo>
                  <a:pt x="102555" y="494018"/>
                </a:lnTo>
                <a:cubicBezTo>
                  <a:pt x="94554" y="494018"/>
                  <a:pt x="88077" y="487589"/>
                  <a:pt x="88077" y="479589"/>
                </a:cubicBezTo>
                <a:cubicBezTo>
                  <a:pt x="88077" y="471636"/>
                  <a:pt x="94554" y="465160"/>
                  <a:pt x="102555" y="465160"/>
                </a:cubicBezTo>
                <a:close/>
                <a:moveTo>
                  <a:pt x="274432" y="356823"/>
                </a:moveTo>
                <a:lnTo>
                  <a:pt x="499790" y="356823"/>
                </a:lnTo>
                <a:cubicBezTo>
                  <a:pt x="507744" y="356823"/>
                  <a:pt x="514220" y="363299"/>
                  <a:pt x="514220" y="371252"/>
                </a:cubicBezTo>
                <a:cubicBezTo>
                  <a:pt x="514220" y="379252"/>
                  <a:pt x="507744" y="385729"/>
                  <a:pt x="499790" y="385729"/>
                </a:cubicBezTo>
                <a:lnTo>
                  <a:pt x="274432" y="385729"/>
                </a:lnTo>
                <a:cubicBezTo>
                  <a:pt x="266478" y="385729"/>
                  <a:pt x="260001" y="379252"/>
                  <a:pt x="260001" y="371252"/>
                </a:cubicBezTo>
                <a:cubicBezTo>
                  <a:pt x="260001" y="363299"/>
                  <a:pt x="266478" y="356823"/>
                  <a:pt x="274432" y="356823"/>
                </a:cubicBezTo>
                <a:close/>
                <a:moveTo>
                  <a:pt x="115556" y="286058"/>
                </a:moveTo>
                <a:lnTo>
                  <a:pt x="115556" y="356823"/>
                </a:lnTo>
                <a:lnTo>
                  <a:pt x="186326" y="356823"/>
                </a:lnTo>
                <a:lnTo>
                  <a:pt x="186326" y="286058"/>
                </a:lnTo>
                <a:close/>
                <a:moveTo>
                  <a:pt x="274432" y="262915"/>
                </a:moveTo>
                <a:lnTo>
                  <a:pt x="378443" y="262915"/>
                </a:lnTo>
                <a:cubicBezTo>
                  <a:pt x="386397" y="262915"/>
                  <a:pt x="392873" y="269391"/>
                  <a:pt x="392873" y="277391"/>
                </a:cubicBezTo>
                <a:cubicBezTo>
                  <a:pt x="392873" y="285344"/>
                  <a:pt x="386397" y="291820"/>
                  <a:pt x="378443" y="291820"/>
                </a:cubicBezTo>
                <a:lnTo>
                  <a:pt x="274432" y="291820"/>
                </a:lnTo>
                <a:cubicBezTo>
                  <a:pt x="266478" y="291820"/>
                  <a:pt x="260001" y="285344"/>
                  <a:pt x="260001" y="277391"/>
                </a:cubicBezTo>
                <a:cubicBezTo>
                  <a:pt x="260001" y="269391"/>
                  <a:pt x="266478" y="262915"/>
                  <a:pt x="274432" y="262915"/>
                </a:cubicBezTo>
                <a:close/>
                <a:moveTo>
                  <a:pt x="86648" y="257153"/>
                </a:moveTo>
                <a:lnTo>
                  <a:pt x="215187" y="257153"/>
                </a:lnTo>
                <a:lnTo>
                  <a:pt x="215187" y="385729"/>
                </a:lnTo>
                <a:lnTo>
                  <a:pt x="86648" y="385729"/>
                </a:lnTo>
                <a:close/>
                <a:moveTo>
                  <a:pt x="72218" y="200151"/>
                </a:moveTo>
                <a:lnTo>
                  <a:pt x="532508" y="200151"/>
                </a:lnTo>
                <a:lnTo>
                  <a:pt x="532508" y="207246"/>
                </a:lnTo>
                <a:lnTo>
                  <a:pt x="72218" y="207246"/>
                </a:lnTo>
                <a:close/>
                <a:moveTo>
                  <a:pt x="281528" y="86575"/>
                </a:moveTo>
                <a:lnTo>
                  <a:pt x="310531" y="86575"/>
                </a:lnTo>
                <a:lnTo>
                  <a:pt x="328914" y="155387"/>
                </a:lnTo>
                <a:lnTo>
                  <a:pt x="351535" y="86575"/>
                </a:lnTo>
                <a:lnTo>
                  <a:pt x="373538" y="86575"/>
                </a:lnTo>
                <a:lnTo>
                  <a:pt x="396112" y="155387"/>
                </a:lnTo>
                <a:lnTo>
                  <a:pt x="414543" y="86575"/>
                </a:lnTo>
                <a:lnTo>
                  <a:pt x="443451" y="86575"/>
                </a:lnTo>
                <a:lnTo>
                  <a:pt x="411685" y="193103"/>
                </a:lnTo>
                <a:lnTo>
                  <a:pt x="383444" y="193103"/>
                </a:lnTo>
                <a:lnTo>
                  <a:pt x="362537" y="131338"/>
                </a:lnTo>
                <a:lnTo>
                  <a:pt x="341630" y="193103"/>
                </a:lnTo>
                <a:lnTo>
                  <a:pt x="313341" y="193103"/>
                </a:lnTo>
                <a:close/>
                <a:moveTo>
                  <a:pt x="212044" y="86575"/>
                </a:moveTo>
                <a:lnTo>
                  <a:pt x="272717" y="86575"/>
                </a:lnTo>
                <a:lnTo>
                  <a:pt x="272765" y="110004"/>
                </a:lnTo>
                <a:lnTo>
                  <a:pt x="239761" y="110004"/>
                </a:lnTo>
                <a:lnTo>
                  <a:pt x="239761" y="127815"/>
                </a:lnTo>
                <a:lnTo>
                  <a:pt x="270860" y="127815"/>
                </a:lnTo>
                <a:lnTo>
                  <a:pt x="270860" y="151292"/>
                </a:lnTo>
                <a:lnTo>
                  <a:pt x="239761" y="151292"/>
                </a:lnTo>
                <a:lnTo>
                  <a:pt x="239761" y="169673"/>
                </a:lnTo>
                <a:lnTo>
                  <a:pt x="272717" y="169673"/>
                </a:lnTo>
                <a:lnTo>
                  <a:pt x="272717" y="193103"/>
                </a:lnTo>
                <a:lnTo>
                  <a:pt x="212044" y="193103"/>
                </a:lnTo>
                <a:close/>
                <a:moveTo>
                  <a:pt x="83410" y="86575"/>
                </a:moveTo>
                <a:lnTo>
                  <a:pt x="111080" y="86575"/>
                </a:lnTo>
                <a:lnTo>
                  <a:pt x="162228" y="151720"/>
                </a:lnTo>
                <a:lnTo>
                  <a:pt x="162228" y="86575"/>
                </a:lnTo>
                <a:lnTo>
                  <a:pt x="189803" y="86575"/>
                </a:lnTo>
                <a:lnTo>
                  <a:pt x="189803" y="193103"/>
                </a:lnTo>
                <a:lnTo>
                  <a:pt x="162228" y="193103"/>
                </a:lnTo>
                <a:lnTo>
                  <a:pt x="111080" y="127957"/>
                </a:lnTo>
                <a:lnTo>
                  <a:pt x="111080" y="193103"/>
                </a:lnTo>
                <a:lnTo>
                  <a:pt x="83410" y="193103"/>
                </a:lnTo>
                <a:close/>
                <a:moveTo>
                  <a:pt x="488741" y="83575"/>
                </a:moveTo>
                <a:cubicBezTo>
                  <a:pt x="494361" y="83622"/>
                  <a:pt x="499886" y="84337"/>
                  <a:pt x="505315" y="85765"/>
                </a:cubicBezTo>
                <a:cubicBezTo>
                  <a:pt x="511030" y="87242"/>
                  <a:pt x="516602" y="89385"/>
                  <a:pt x="521840" y="92194"/>
                </a:cubicBezTo>
                <a:lnTo>
                  <a:pt x="510887" y="113814"/>
                </a:lnTo>
                <a:cubicBezTo>
                  <a:pt x="508172" y="111576"/>
                  <a:pt x="505124" y="109719"/>
                  <a:pt x="501838" y="108385"/>
                </a:cubicBezTo>
                <a:cubicBezTo>
                  <a:pt x="499076" y="107242"/>
                  <a:pt x="496076" y="106671"/>
                  <a:pt x="493075" y="106623"/>
                </a:cubicBezTo>
                <a:cubicBezTo>
                  <a:pt x="489980" y="106480"/>
                  <a:pt x="486884" y="107385"/>
                  <a:pt x="484312" y="109147"/>
                </a:cubicBezTo>
                <a:cubicBezTo>
                  <a:pt x="482169" y="110671"/>
                  <a:pt x="480883" y="113147"/>
                  <a:pt x="480931" y="115814"/>
                </a:cubicBezTo>
                <a:cubicBezTo>
                  <a:pt x="480883" y="117528"/>
                  <a:pt x="481455" y="119195"/>
                  <a:pt x="482598" y="120481"/>
                </a:cubicBezTo>
                <a:cubicBezTo>
                  <a:pt x="483884" y="121814"/>
                  <a:pt x="485408" y="122862"/>
                  <a:pt x="487075" y="123624"/>
                </a:cubicBezTo>
                <a:cubicBezTo>
                  <a:pt x="489075" y="124624"/>
                  <a:pt x="491123" y="125386"/>
                  <a:pt x="493266" y="125957"/>
                </a:cubicBezTo>
                <a:cubicBezTo>
                  <a:pt x="495599" y="126624"/>
                  <a:pt x="497885" y="127338"/>
                  <a:pt x="500124" y="128100"/>
                </a:cubicBezTo>
                <a:cubicBezTo>
                  <a:pt x="509172" y="131100"/>
                  <a:pt x="515792" y="135148"/>
                  <a:pt x="519983" y="140148"/>
                </a:cubicBezTo>
                <a:cubicBezTo>
                  <a:pt x="524222" y="145196"/>
                  <a:pt x="526317" y="151768"/>
                  <a:pt x="526269" y="159911"/>
                </a:cubicBezTo>
                <a:cubicBezTo>
                  <a:pt x="526365" y="164959"/>
                  <a:pt x="525412" y="170007"/>
                  <a:pt x="523507" y="174721"/>
                </a:cubicBezTo>
                <a:cubicBezTo>
                  <a:pt x="521745" y="179102"/>
                  <a:pt x="518983" y="182959"/>
                  <a:pt x="515459" y="186102"/>
                </a:cubicBezTo>
                <a:cubicBezTo>
                  <a:pt x="511696" y="189388"/>
                  <a:pt x="507267" y="191912"/>
                  <a:pt x="502457" y="193436"/>
                </a:cubicBezTo>
                <a:cubicBezTo>
                  <a:pt x="496838" y="195293"/>
                  <a:pt x="490932" y="196150"/>
                  <a:pt x="485027" y="196055"/>
                </a:cubicBezTo>
                <a:cubicBezTo>
                  <a:pt x="471597" y="196103"/>
                  <a:pt x="458500" y="191864"/>
                  <a:pt x="447546" y="184055"/>
                </a:cubicBezTo>
                <a:lnTo>
                  <a:pt x="459452" y="161721"/>
                </a:lnTo>
                <a:cubicBezTo>
                  <a:pt x="463072" y="165054"/>
                  <a:pt x="467215" y="167816"/>
                  <a:pt x="471739" y="169911"/>
                </a:cubicBezTo>
                <a:cubicBezTo>
                  <a:pt x="475502" y="171626"/>
                  <a:pt x="479598" y="172578"/>
                  <a:pt x="483741" y="172578"/>
                </a:cubicBezTo>
                <a:cubicBezTo>
                  <a:pt x="488265" y="172578"/>
                  <a:pt x="491646" y="171578"/>
                  <a:pt x="493837" y="169483"/>
                </a:cubicBezTo>
                <a:cubicBezTo>
                  <a:pt x="497076" y="166721"/>
                  <a:pt x="498076" y="162149"/>
                  <a:pt x="496314" y="158244"/>
                </a:cubicBezTo>
                <a:cubicBezTo>
                  <a:pt x="495647" y="156958"/>
                  <a:pt x="494647" y="155816"/>
                  <a:pt x="493456" y="155006"/>
                </a:cubicBezTo>
                <a:cubicBezTo>
                  <a:pt x="491837" y="153863"/>
                  <a:pt x="490123" y="152958"/>
                  <a:pt x="488265" y="152244"/>
                </a:cubicBezTo>
                <a:cubicBezTo>
                  <a:pt x="486170" y="151387"/>
                  <a:pt x="483598" y="150434"/>
                  <a:pt x="480598" y="149339"/>
                </a:cubicBezTo>
                <a:cubicBezTo>
                  <a:pt x="476978" y="148244"/>
                  <a:pt x="473502" y="147006"/>
                  <a:pt x="470073" y="145625"/>
                </a:cubicBezTo>
                <a:cubicBezTo>
                  <a:pt x="466691" y="144291"/>
                  <a:pt x="463596" y="142482"/>
                  <a:pt x="460881" y="140148"/>
                </a:cubicBezTo>
                <a:cubicBezTo>
                  <a:pt x="458119" y="137815"/>
                  <a:pt x="455881" y="134910"/>
                  <a:pt x="454357" y="131624"/>
                </a:cubicBezTo>
                <a:cubicBezTo>
                  <a:pt x="452594" y="127529"/>
                  <a:pt x="451737" y="123100"/>
                  <a:pt x="451880" y="118624"/>
                </a:cubicBezTo>
                <a:cubicBezTo>
                  <a:pt x="451832" y="113719"/>
                  <a:pt x="452690" y="108861"/>
                  <a:pt x="454499" y="104290"/>
                </a:cubicBezTo>
                <a:cubicBezTo>
                  <a:pt x="456166" y="100147"/>
                  <a:pt x="458643" y="96385"/>
                  <a:pt x="461881" y="93242"/>
                </a:cubicBezTo>
                <a:cubicBezTo>
                  <a:pt x="465167" y="90099"/>
                  <a:pt x="469120" y="87670"/>
                  <a:pt x="473406" y="86099"/>
                </a:cubicBezTo>
                <a:cubicBezTo>
                  <a:pt x="478359" y="84384"/>
                  <a:pt x="483550" y="83527"/>
                  <a:pt x="488741" y="83575"/>
                </a:cubicBezTo>
                <a:close/>
                <a:moveTo>
                  <a:pt x="43338" y="43338"/>
                </a:moveTo>
                <a:lnTo>
                  <a:pt x="43338" y="566248"/>
                </a:lnTo>
                <a:lnTo>
                  <a:pt x="566248" y="566248"/>
                </a:lnTo>
                <a:lnTo>
                  <a:pt x="566248" y="43338"/>
                </a:lnTo>
                <a:close/>
                <a:moveTo>
                  <a:pt x="21669" y="0"/>
                </a:moveTo>
                <a:lnTo>
                  <a:pt x="587917" y="0"/>
                </a:lnTo>
                <a:cubicBezTo>
                  <a:pt x="599871" y="0"/>
                  <a:pt x="609586" y="9715"/>
                  <a:pt x="609586" y="21669"/>
                </a:cubicBezTo>
                <a:lnTo>
                  <a:pt x="609586" y="587917"/>
                </a:lnTo>
                <a:cubicBezTo>
                  <a:pt x="609586" y="599871"/>
                  <a:pt x="599871" y="609586"/>
                  <a:pt x="587917" y="609586"/>
                </a:cubicBezTo>
                <a:lnTo>
                  <a:pt x="21669" y="609586"/>
                </a:lnTo>
                <a:cubicBezTo>
                  <a:pt x="9715" y="609586"/>
                  <a:pt x="0" y="599871"/>
                  <a:pt x="0" y="587917"/>
                </a:cubicBezTo>
                <a:lnTo>
                  <a:pt x="0" y="21669"/>
                </a:lnTo>
                <a:cubicBezTo>
                  <a:pt x="0" y="9715"/>
                  <a:pt x="9715" y="0"/>
                  <a:pt x="21669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D33A04A3-B307-628B-800B-5E2E719F96AA}"/>
              </a:ext>
            </a:extLst>
          </p:cNvPr>
          <p:cNvSpPr txBox="1"/>
          <p:nvPr/>
        </p:nvSpPr>
        <p:spPr>
          <a:xfrm>
            <a:off x="4796242" y="3573970"/>
            <a:ext cx="27935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FF"/>
                </a:solidFill>
              </a:rPr>
              <a:t>Soft-masking helps preserve knowledge</a:t>
            </a:r>
          </a:p>
        </p:txBody>
      </p:sp>
      <p:sp>
        <p:nvSpPr>
          <p:cNvPr id="18" name="TextBox 6">
            <a:extLst>
              <a:ext uri="{FF2B5EF4-FFF2-40B4-BE49-F238E27FC236}">
                <a16:creationId xmlns:a16="http://schemas.microsoft.com/office/drawing/2014/main" id="{60B665F5-9047-1927-39FD-D760ECF33689}"/>
              </a:ext>
            </a:extLst>
          </p:cNvPr>
          <p:cNvSpPr txBox="1"/>
          <p:nvPr/>
        </p:nvSpPr>
        <p:spPr>
          <a:xfrm>
            <a:off x="8402901" y="3572770"/>
            <a:ext cx="27935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FF"/>
                </a:solidFill>
              </a:rPr>
              <a:t>Automatically use the appropriate knowledge </a:t>
            </a:r>
          </a:p>
        </p:txBody>
      </p:sp>
      <p:sp>
        <p:nvSpPr>
          <p:cNvPr id="19" name="TextBox 6">
            <a:extLst>
              <a:ext uri="{FF2B5EF4-FFF2-40B4-BE49-F238E27FC236}">
                <a16:creationId xmlns:a16="http://schemas.microsoft.com/office/drawing/2014/main" id="{A6F7363D-7EE3-6DA6-D742-C5150C0026CE}"/>
              </a:ext>
            </a:extLst>
          </p:cNvPr>
          <p:cNvSpPr txBox="1"/>
          <p:nvPr/>
        </p:nvSpPr>
        <p:spPr>
          <a:xfrm>
            <a:off x="7218947" y="4721516"/>
            <a:ext cx="397751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Soft-masking can preserve knowledge, but the system cannot find the appropriate knowledge to use </a:t>
            </a:r>
          </a:p>
          <a:p>
            <a:r>
              <a:rPr lang="en-US" dirty="0">
                <a:solidFill>
                  <a:srgbClr val="0000FF"/>
                </a:solidFill>
              </a:rPr>
              <a:t>knowledge for different task is not separated!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9119894-7EC7-34CE-D6D0-32D441912316}"/>
              </a:ext>
            </a:extLst>
          </p:cNvPr>
          <p:cNvSpPr/>
          <p:nvPr/>
        </p:nvSpPr>
        <p:spPr>
          <a:xfrm>
            <a:off x="4485372" y="2398098"/>
            <a:ext cx="6285297" cy="1970544"/>
          </a:xfrm>
          <a:prstGeom prst="roundRect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i="1" dirty="0">
              <a:solidFill>
                <a:srgbClr val="0000FF"/>
              </a:solidFill>
            </a:endParaRPr>
          </a:p>
        </p:txBody>
      </p:sp>
      <p:sp>
        <p:nvSpPr>
          <p:cNvPr id="15" name="iconfont-11145-7015471">
            <a:extLst>
              <a:ext uri="{FF2B5EF4-FFF2-40B4-BE49-F238E27FC236}">
                <a16:creationId xmlns:a16="http://schemas.microsoft.com/office/drawing/2014/main" id="{28DE6281-931A-8D95-62C9-1EAB2D96327D}"/>
              </a:ext>
            </a:extLst>
          </p:cNvPr>
          <p:cNvSpPr>
            <a:spLocks noChangeAspect="1"/>
          </p:cNvSpPr>
          <p:nvPr/>
        </p:nvSpPr>
        <p:spPr>
          <a:xfrm>
            <a:off x="9221382" y="2558400"/>
            <a:ext cx="503352" cy="501665"/>
          </a:xfrm>
          <a:custGeom>
            <a:avLst/>
            <a:gdLst>
              <a:gd name="T0" fmla="*/ 400 w 11200"/>
              <a:gd name="T1" fmla="*/ 0 h 11163"/>
              <a:gd name="T2" fmla="*/ 10800 w 11200"/>
              <a:gd name="T3" fmla="*/ 0 h 11163"/>
              <a:gd name="T4" fmla="*/ 11200 w 11200"/>
              <a:gd name="T5" fmla="*/ 400 h 11163"/>
              <a:gd name="T6" fmla="*/ 11200 w 11200"/>
              <a:gd name="T7" fmla="*/ 8263 h 11163"/>
              <a:gd name="T8" fmla="*/ 10800 w 11200"/>
              <a:gd name="T9" fmla="*/ 8663 h 11163"/>
              <a:gd name="T10" fmla="*/ 9329 w 11200"/>
              <a:gd name="T11" fmla="*/ 8663 h 11163"/>
              <a:gd name="T12" fmla="*/ 9329 w 11200"/>
              <a:gd name="T13" fmla="*/ 10763 h 11163"/>
              <a:gd name="T14" fmla="*/ 8929 w 11200"/>
              <a:gd name="T15" fmla="*/ 11163 h 11163"/>
              <a:gd name="T16" fmla="*/ 8684 w 11200"/>
              <a:gd name="T17" fmla="*/ 11080 h 11163"/>
              <a:gd name="T18" fmla="*/ 5563 w 11200"/>
              <a:gd name="T19" fmla="*/ 8663 h 11163"/>
              <a:gd name="T20" fmla="*/ 400 w 11200"/>
              <a:gd name="T21" fmla="*/ 8663 h 11163"/>
              <a:gd name="T22" fmla="*/ 0 w 11200"/>
              <a:gd name="T23" fmla="*/ 8263 h 11163"/>
              <a:gd name="T24" fmla="*/ 0 w 11200"/>
              <a:gd name="T25" fmla="*/ 400 h 11163"/>
              <a:gd name="T26" fmla="*/ 400 w 11200"/>
              <a:gd name="T27" fmla="*/ 0 h 11163"/>
              <a:gd name="T28" fmla="*/ 900 w 11200"/>
              <a:gd name="T29" fmla="*/ 800 h 11163"/>
              <a:gd name="T30" fmla="*/ 800 w 11200"/>
              <a:gd name="T31" fmla="*/ 900 h 11163"/>
              <a:gd name="T32" fmla="*/ 800 w 11200"/>
              <a:gd name="T33" fmla="*/ 7763 h 11163"/>
              <a:gd name="T34" fmla="*/ 900 w 11200"/>
              <a:gd name="T35" fmla="*/ 7863 h 11163"/>
              <a:gd name="T36" fmla="*/ 5745 w 11200"/>
              <a:gd name="T37" fmla="*/ 7871 h 11163"/>
              <a:gd name="T38" fmla="*/ 5806 w 11200"/>
              <a:gd name="T39" fmla="*/ 7892 h 11163"/>
              <a:gd name="T40" fmla="*/ 8364 w 11200"/>
              <a:gd name="T41" fmla="*/ 9840 h 11163"/>
              <a:gd name="T42" fmla="*/ 8525 w 11200"/>
              <a:gd name="T43" fmla="*/ 9761 h 11163"/>
              <a:gd name="T44" fmla="*/ 8525 w 11200"/>
              <a:gd name="T45" fmla="*/ 7870 h 11163"/>
              <a:gd name="T46" fmla="*/ 8625 w 11200"/>
              <a:gd name="T47" fmla="*/ 7770 h 11163"/>
              <a:gd name="T48" fmla="*/ 10300 w 11200"/>
              <a:gd name="T49" fmla="*/ 7770 h 11163"/>
              <a:gd name="T50" fmla="*/ 10400 w 11200"/>
              <a:gd name="T51" fmla="*/ 7670 h 11163"/>
              <a:gd name="T52" fmla="*/ 10400 w 11200"/>
              <a:gd name="T53" fmla="*/ 900 h 11163"/>
              <a:gd name="T54" fmla="*/ 10300 w 11200"/>
              <a:gd name="T55" fmla="*/ 800 h 11163"/>
              <a:gd name="T56" fmla="*/ 900 w 11200"/>
              <a:gd name="T57" fmla="*/ 800 h 11163"/>
              <a:gd name="T58" fmla="*/ 2038 w 11200"/>
              <a:gd name="T59" fmla="*/ 1925 h 11163"/>
              <a:gd name="T60" fmla="*/ 9163 w 11200"/>
              <a:gd name="T61" fmla="*/ 1925 h 11163"/>
              <a:gd name="T62" fmla="*/ 9563 w 11200"/>
              <a:gd name="T63" fmla="*/ 2325 h 11163"/>
              <a:gd name="T64" fmla="*/ 9163 w 11200"/>
              <a:gd name="T65" fmla="*/ 2725 h 11163"/>
              <a:gd name="T66" fmla="*/ 2038 w 11200"/>
              <a:gd name="T67" fmla="*/ 2725 h 11163"/>
              <a:gd name="T68" fmla="*/ 1638 w 11200"/>
              <a:gd name="T69" fmla="*/ 2325 h 11163"/>
              <a:gd name="T70" fmla="*/ 2038 w 11200"/>
              <a:gd name="T71" fmla="*/ 1925 h 11163"/>
              <a:gd name="T72" fmla="*/ 2038 w 11200"/>
              <a:gd name="T73" fmla="*/ 6100 h 11163"/>
              <a:gd name="T74" fmla="*/ 9163 w 11200"/>
              <a:gd name="T75" fmla="*/ 6100 h 11163"/>
              <a:gd name="T76" fmla="*/ 9563 w 11200"/>
              <a:gd name="T77" fmla="*/ 6500 h 11163"/>
              <a:gd name="T78" fmla="*/ 9163 w 11200"/>
              <a:gd name="T79" fmla="*/ 6900 h 11163"/>
              <a:gd name="T80" fmla="*/ 2038 w 11200"/>
              <a:gd name="T81" fmla="*/ 6900 h 11163"/>
              <a:gd name="T82" fmla="*/ 1638 w 11200"/>
              <a:gd name="T83" fmla="*/ 6500 h 11163"/>
              <a:gd name="T84" fmla="*/ 2038 w 11200"/>
              <a:gd name="T85" fmla="*/ 6100 h 11163"/>
              <a:gd name="T86" fmla="*/ 2038 w 11200"/>
              <a:gd name="T87" fmla="*/ 4013 h 11163"/>
              <a:gd name="T88" fmla="*/ 6013 w 11200"/>
              <a:gd name="T89" fmla="*/ 4013 h 11163"/>
              <a:gd name="T90" fmla="*/ 6413 w 11200"/>
              <a:gd name="T91" fmla="*/ 4413 h 11163"/>
              <a:gd name="T92" fmla="*/ 6013 w 11200"/>
              <a:gd name="T93" fmla="*/ 4813 h 11163"/>
              <a:gd name="T94" fmla="*/ 2038 w 11200"/>
              <a:gd name="T95" fmla="*/ 4813 h 11163"/>
              <a:gd name="T96" fmla="*/ 1638 w 11200"/>
              <a:gd name="T97" fmla="*/ 4413 h 11163"/>
              <a:gd name="T98" fmla="*/ 2038 w 11200"/>
              <a:gd name="T99" fmla="*/ 4013 h 11163"/>
              <a:gd name="T100" fmla="*/ 7413 w 11200"/>
              <a:gd name="T101" fmla="*/ 4013 h 11163"/>
              <a:gd name="T102" fmla="*/ 9163 w 11200"/>
              <a:gd name="T103" fmla="*/ 4013 h 11163"/>
              <a:gd name="T104" fmla="*/ 9563 w 11200"/>
              <a:gd name="T105" fmla="*/ 4413 h 11163"/>
              <a:gd name="T106" fmla="*/ 9163 w 11200"/>
              <a:gd name="T107" fmla="*/ 4813 h 11163"/>
              <a:gd name="T108" fmla="*/ 7413 w 11200"/>
              <a:gd name="T109" fmla="*/ 4813 h 11163"/>
              <a:gd name="T110" fmla="*/ 7013 w 11200"/>
              <a:gd name="T111" fmla="*/ 4413 h 11163"/>
              <a:gd name="T112" fmla="*/ 7413 w 11200"/>
              <a:gd name="T113" fmla="*/ 4013 h 11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1200" h="11163">
                <a:moveTo>
                  <a:pt x="400" y="0"/>
                </a:moveTo>
                <a:lnTo>
                  <a:pt x="10800" y="0"/>
                </a:lnTo>
                <a:cubicBezTo>
                  <a:pt x="11021" y="0"/>
                  <a:pt x="11200" y="179"/>
                  <a:pt x="11200" y="400"/>
                </a:cubicBezTo>
                <a:lnTo>
                  <a:pt x="11200" y="8263"/>
                </a:lnTo>
                <a:cubicBezTo>
                  <a:pt x="11200" y="8483"/>
                  <a:pt x="11021" y="8663"/>
                  <a:pt x="10800" y="8663"/>
                </a:cubicBezTo>
                <a:lnTo>
                  <a:pt x="9329" y="8663"/>
                </a:lnTo>
                <a:lnTo>
                  <a:pt x="9329" y="10763"/>
                </a:lnTo>
                <a:cubicBezTo>
                  <a:pt x="9329" y="10984"/>
                  <a:pt x="9150" y="11163"/>
                  <a:pt x="8929" y="11163"/>
                </a:cubicBezTo>
                <a:cubicBezTo>
                  <a:pt x="8840" y="11163"/>
                  <a:pt x="8754" y="11134"/>
                  <a:pt x="8684" y="11080"/>
                </a:cubicBezTo>
                <a:lnTo>
                  <a:pt x="5563" y="8663"/>
                </a:lnTo>
                <a:lnTo>
                  <a:pt x="400" y="8663"/>
                </a:lnTo>
                <a:cubicBezTo>
                  <a:pt x="179" y="8663"/>
                  <a:pt x="0" y="8483"/>
                  <a:pt x="0" y="8263"/>
                </a:cubicBezTo>
                <a:lnTo>
                  <a:pt x="0" y="400"/>
                </a:lnTo>
                <a:cubicBezTo>
                  <a:pt x="0" y="179"/>
                  <a:pt x="179" y="0"/>
                  <a:pt x="400" y="0"/>
                </a:cubicBezTo>
                <a:close/>
                <a:moveTo>
                  <a:pt x="900" y="800"/>
                </a:moveTo>
                <a:cubicBezTo>
                  <a:pt x="845" y="800"/>
                  <a:pt x="800" y="845"/>
                  <a:pt x="800" y="900"/>
                </a:cubicBezTo>
                <a:lnTo>
                  <a:pt x="800" y="7763"/>
                </a:lnTo>
                <a:cubicBezTo>
                  <a:pt x="800" y="7818"/>
                  <a:pt x="845" y="7863"/>
                  <a:pt x="900" y="7863"/>
                </a:cubicBezTo>
                <a:lnTo>
                  <a:pt x="5745" y="7871"/>
                </a:lnTo>
                <a:cubicBezTo>
                  <a:pt x="5767" y="7871"/>
                  <a:pt x="5788" y="7878"/>
                  <a:pt x="5806" y="7892"/>
                </a:cubicBezTo>
                <a:lnTo>
                  <a:pt x="8364" y="9840"/>
                </a:lnTo>
                <a:cubicBezTo>
                  <a:pt x="8430" y="9890"/>
                  <a:pt x="8525" y="9843"/>
                  <a:pt x="8525" y="9761"/>
                </a:cubicBezTo>
                <a:lnTo>
                  <a:pt x="8525" y="7870"/>
                </a:lnTo>
                <a:cubicBezTo>
                  <a:pt x="8525" y="7815"/>
                  <a:pt x="8570" y="7770"/>
                  <a:pt x="8625" y="7770"/>
                </a:cubicBezTo>
                <a:lnTo>
                  <a:pt x="10300" y="7770"/>
                </a:lnTo>
                <a:cubicBezTo>
                  <a:pt x="10355" y="7770"/>
                  <a:pt x="10400" y="7725"/>
                  <a:pt x="10400" y="7670"/>
                </a:cubicBezTo>
                <a:lnTo>
                  <a:pt x="10400" y="900"/>
                </a:lnTo>
                <a:cubicBezTo>
                  <a:pt x="10400" y="845"/>
                  <a:pt x="10355" y="800"/>
                  <a:pt x="10300" y="800"/>
                </a:cubicBezTo>
                <a:lnTo>
                  <a:pt x="900" y="800"/>
                </a:lnTo>
                <a:close/>
                <a:moveTo>
                  <a:pt x="2038" y="1925"/>
                </a:moveTo>
                <a:lnTo>
                  <a:pt x="9163" y="1925"/>
                </a:lnTo>
                <a:cubicBezTo>
                  <a:pt x="9383" y="1925"/>
                  <a:pt x="9563" y="2104"/>
                  <a:pt x="9563" y="2325"/>
                </a:cubicBezTo>
                <a:cubicBezTo>
                  <a:pt x="9563" y="2546"/>
                  <a:pt x="9383" y="2725"/>
                  <a:pt x="9163" y="2725"/>
                </a:cubicBezTo>
                <a:lnTo>
                  <a:pt x="2038" y="2725"/>
                </a:lnTo>
                <a:cubicBezTo>
                  <a:pt x="1817" y="2725"/>
                  <a:pt x="1638" y="2546"/>
                  <a:pt x="1638" y="2325"/>
                </a:cubicBezTo>
                <a:cubicBezTo>
                  <a:pt x="1638" y="2104"/>
                  <a:pt x="1817" y="1925"/>
                  <a:pt x="2038" y="1925"/>
                </a:cubicBezTo>
                <a:close/>
                <a:moveTo>
                  <a:pt x="2038" y="6100"/>
                </a:moveTo>
                <a:lnTo>
                  <a:pt x="9163" y="6100"/>
                </a:lnTo>
                <a:cubicBezTo>
                  <a:pt x="9383" y="6100"/>
                  <a:pt x="9563" y="6279"/>
                  <a:pt x="9563" y="6500"/>
                </a:cubicBezTo>
                <a:cubicBezTo>
                  <a:pt x="9563" y="6721"/>
                  <a:pt x="9383" y="6900"/>
                  <a:pt x="9163" y="6900"/>
                </a:cubicBezTo>
                <a:lnTo>
                  <a:pt x="2038" y="6900"/>
                </a:lnTo>
                <a:cubicBezTo>
                  <a:pt x="1817" y="6900"/>
                  <a:pt x="1638" y="6721"/>
                  <a:pt x="1638" y="6500"/>
                </a:cubicBezTo>
                <a:cubicBezTo>
                  <a:pt x="1638" y="6279"/>
                  <a:pt x="1817" y="6100"/>
                  <a:pt x="2038" y="6100"/>
                </a:cubicBezTo>
                <a:close/>
                <a:moveTo>
                  <a:pt x="2038" y="4013"/>
                </a:moveTo>
                <a:lnTo>
                  <a:pt x="6013" y="4013"/>
                </a:lnTo>
                <a:cubicBezTo>
                  <a:pt x="6233" y="4013"/>
                  <a:pt x="6413" y="4192"/>
                  <a:pt x="6413" y="4413"/>
                </a:cubicBezTo>
                <a:cubicBezTo>
                  <a:pt x="6413" y="4633"/>
                  <a:pt x="6233" y="4813"/>
                  <a:pt x="6013" y="4813"/>
                </a:cubicBezTo>
                <a:lnTo>
                  <a:pt x="2038" y="4813"/>
                </a:lnTo>
                <a:cubicBezTo>
                  <a:pt x="1817" y="4813"/>
                  <a:pt x="1638" y="4633"/>
                  <a:pt x="1638" y="4413"/>
                </a:cubicBezTo>
                <a:cubicBezTo>
                  <a:pt x="1638" y="4192"/>
                  <a:pt x="1817" y="4013"/>
                  <a:pt x="2038" y="4013"/>
                </a:cubicBezTo>
                <a:close/>
                <a:moveTo>
                  <a:pt x="7413" y="4013"/>
                </a:moveTo>
                <a:lnTo>
                  <a:pt x="9163" y="4013"/>
                </a:lnTo>
                <a:cubicBezTo>
                  <a:pt x="9383" y="4013"/>
                  <a:pt x="9563" y="4192"/>
                  <a:pt x="9563" y="4413"/>
                </a:cubicBezTo>
                <a:cubicBezTo>
                  <a:pt x="9563" y="4633"/>
                  <a:pt x="9383" y="4813"/>
                  <a:pt x="9163" y="4813"/>
                </a:cubicBezTo>
                <a:lnTo>
                  <a:pt x="7413" y="4813"/>
                </a:lnTo>
                <a:cubicBezTo>
                  <a:pt x="7192" y="4813"/>
                  <a:pt x="7013" y="4633"/>
                  <a:pt x="7013" y="4413"/>
                </a:cubicBezTo>
                <a:cubicBezTo>
                  <a:pt x="7013" y="4192"/>
                  <a:pt x="7192" y="4013"/>
                  <a:pt x="7413" y="4013"/>
                </a:cubicBezTo>
                <a:close/>
              </a:path>
            </a:pathLst>
          </a:custGeom>
          <a:solidFill>
            <a:srgbClr val="A64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0811538-6789-E0B7-9223-4BC0491C7A6B}"/>
              </a:ext>
            </a:extLst>
          </p:cNvPr>
          <p:cNvSpPr/>
          <p:nvPr/>
        </p:nvSpPr>
        <p:spPr>
          <a:xfrm>
            <a:off x="4528143" y="4697390"/>
            <a:ext cx="2558930" cy="1477328"/>
          </a:xfrm>
          <a:prstGeom prst="roundRect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i="1" dirty="0">
              <a:solidFill>
                <a:srgbClr val="0000F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E11BAD-E5C7-8CEE-53B1-600968D6005E}"/>
              </a:ext>
            </a:extLst>
          </p:cNvPr>
          <p:cNvSpPr txBox="1"/>
          <p:nvPr/>
        </p:nvSpPr>
        <p:spPr>
          <a:xfrm>
            <a:off x="14481" y="6488668"/>
            <a:ext cx="107561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Sub-network Discovery and Soft-masking for Continual Learning of Mixed Tasks, Ke et al., EMNLP 2023 (findings)</a:t>
            </a:r>
          </a:p>
        </p:txBody>
      </p:sp>
    </p:spTree>
    <p:extLst>
      <p:ext uri="{BB962C8B-B14F-4D97-AF65-F5344CB8AC3E}">
        <p14:creationId xmlns:p14="http://schemas.microsoft.com/office/powerpoint/2010/main" val="28099048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D793C-4F92-4145-A8AF-021D341DA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0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Continual Adaptation of Different Tasks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28796-1583-620E-4F60-2102D5189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DCAF-42E1-4021-93D7-2579B818BF1B}" type="slidenum">
              <a:rPr lang="en-US" smtClean="0"/>
              <a:t>35</a:t>
            </a:fld>
            <a:endParaRPr lang="en-US" dirty="0"/>
          </a:p>
        </p:txBody>
      </p:sp>
      <p:pic>
        <p:nvPicPr>
          <p:cNvPr id="3" name="Google Shape;265;p12">
            <a:extLst>
              <a:ext uri="{FF2B5EF4-FFF2-40B4-BE49-F238E27FC236}">
                <a16:creationId xmlns:a16="http://schemas.microsoft.com/office/drawing/2014/main" id="{3EFB6FEE-AC68-4740-74D8-49F35ADE54B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3345" y="3743461"/>
            <a:ext cx="2173807" cy="223338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6">
            <a:extLst>
              <a:ext uri="{FF2B5EF4-FFF2-40B4-BE49-F238E27FC236}">
                <a16:creationId xmlns:a16="http://schemas.microsoft.com/office/drawing/2014/main" id="{DDD04962-514D-ED05-51A1-EC8EED388ADD}"/>
              </a:ext>
            </a:extLst>
          </p:cNvPr>
          <p:cNvSpPr txBox="1"/>
          <p:nvPr/>
        </p:nvSpPr>
        <p:spPr>
          <a:xfrm>
            <a:off x="284485" y="2420022"/>
            <a:ext cx="521056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Can we modify it so that it can work here</a:t>
            </a: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EBD3AC17-D6FF-DFF5-32F3-567F56B0246B}"/>
              </a:ext>
            </a:extLst>
          </p:cNvPr>
          <p:cNvSpPr txBox="1"/>
          <p:nvPr/>
        </p:nvSpPr>
        <p:spPr>
          <a:xfrm>
            <a:off x="6143231" y="2505780"/>
            <a:ext cx="521056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00FF"/>
                </a:solidFill>
              </a:rPr>
              <a:t>Make use of the task-ID t to find the appropriate knowledge!</a:t>
            </a:r>
          </a:p>
        </p:txBody>
      </p:sp>
      <p:pic>
        <p:nvPicPr>
          <p:cNvPr id="10" name="Picture 9" descr="A green circle with a white tick in it&#10;&#10;Description automatically generated">
            <a:extLst>
              <a:ext uri="{FF2B5EF4-FFF2-40B4-BE49-F238E27FC236}">
                <a16:creationId xmlns:a16="http://schemas.microsoft.com/office/drawing/2014/main" id="{4AF19B51-ED87-CE7C-93B6-FFC076C0B9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231" y="1779172"/>
            <a:ext cx="646331" cy="6463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FEDF2A9-124F-089C-3228-4BB52159A809}"/>
                  </a:ext>
                </a:extLst>
              </p:cNvPr>
              <p:cNvSpPr txBox="1"/>
              <p:nvPr/>
            </p:nvSpPr>
            <p:spPr>
              <a:xfrm>
                <a:off x="5910848" y="1854227"/>
                <a:ext cx="461428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000" b="1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m:t>Goal</m:t>
                      </m:r>
                      <m:r>
                        <m:rPr>
                          <m:nor/>
                        </m:rPr>
                        <a:rPr lang="en-US" altLang="zh-CN" sz="200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m:t>: </m:t>
                      </m:r>
                      <m:r>
                        <a:rPr 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20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m:rPr>
                          <m:nor/>
                        </m:rPr>
                        <a:rPr lang="en-US" altLang="zh-CN" sz="200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m:t> </m:t>
                      </m:r>
                    </m:oMath>
                  </m:oMathPara>
                </a14:m>
                <a:endParaRPr lang="en-US" altLang="zh-CN" sz="2000" dirty="0">
                  <a:solidFill>
                    <a:srgbClr val="0000FF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FEDF2A9-124F-089C-3228-4BB52159A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848" y="1854227"/>
                <a:ext cx="4614284" cy="400110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F005235D-0E69-882A-DAD6-C7ADAD0E7CE3}"/>
              </a:ext>
            </a:extLst>
          </p:cNvPr>
          <p:cNvGrpSpPr/>
          <p:nvPr/>
        </p:nvGrpSpPr>
        <p:grpSpPr>
          <a:xfrm>
            <a:off x="8379285" y="2022296"/>
            <a:ext cx="80512" cy="114243"/>
            <a:chOff x="4234313" y="3592188"/>
            <a:chExt cx="128137" cy="15715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48EB97E-96CD-6D80-A02F-094490B32C59}"/>
                </a:ext>
              </a:extLst>
            </p:cNvPr>
            <p:cNvCxnSpPr/>
            <p:nvPr/>
          </p:nvCxnSpPr>
          <p:spPr>
            <a:xfrm>
              <a:off x="4234313" y="3592188"/>
              <a:ext cx="128137" cy="157150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F21E354-8056-B6E6-555C-0241E28CC7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4313" y="3592188"/>
              <a:ext cx="128137" cy="157150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Google Shape;1849;p67">
            <a:extLst>
              <a:ext uri="{FF2B5EF4-FFF2-40B4-BE49-F238E27FC236}">
                <a16:creationId xmlns:a16="http://schemas.microsoft.com/office/drawing/2014/main" id="{C0F40F95-FEFB-DBE8-9EA7-33805DF0B37C}"/>
              </a:ext>
            </a:extLst>
          </p:cNvPr>
          <p:cNvSpPr/>
          <p:nvPr/>
        </p:nvSpPr>
        <p:spPr>
          <a:xfrm>
            <a:off x="4360638" y="3568942"/>
            <a:ext cx="1637365" cy="591311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Subnetwork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6">
                <a:extLst>
                  <a:ext uri="{FF2B5EF4-FFF2-40B4-BE49-F238E27FC236}">
                    <a16:creationId xmlns:a16="http://schemas.microsoft.com/office/drawing/2014/main" id="{1080ED2C-F4F3-8557-49C4-59397D15E9E7}"/>
                  </a:ext>
                </a:extLst>
              </p:cNvPr>
              <p:cNvSpPr txBox="1"/>
              <p:nvPr/>
            </p:nvSpPr>
            <p:spPr>
              <a:xfrm>
                <a:off x="6143231" y="3522588"/>
                <a:ext cx="590759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rgbClr val="0000FF"/>
                    </a:solidFill>
                  </a:rPr>
                  <a:t>Isolate the knowledge for different tasks,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so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that</a:t>
                </a:r>
                <a:r>
                  <a:rPr lang="en-US" dirty="0">
                    <a:solidFill>
                      <a:srgbClr val="0000FF"/>
                    </a:solidFill>
                  </a:rPr>
                  <a:t> different task has different subnetwork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 Prevent forgetting</a:t>
                </a:r>
              </a:p>
            </p:txBody>
          </p:sp>
        </mc:Choice>
        <mc:Fallback xmlns="">
          <p:sp>
            <p:nvSpPr>
              <p:cNvPr id="17" name="TextBox 6">
                <a:extLst>
                  <a:ext uri="{FF2B5EF4-FFF2-40B4-BE49-F238E27FC236}">
                    <a16:creationId xmlns:a16="http://schemas.microsoft.com/office/drawing/2014/main" id="{1080ED2C-F4F3-8557-49C4-59397D15E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3231" y="3522588"/>
                <a:ext cx="5907598" cy="646331"/>
              </a:xfrm>
              <a:prstGeom prst="rect">
                <a:avLst/>
              </a:prstGeom>
              <a:blipFill>
                <a:blip r:embed="rId6"/>
                <a:stretch>
                  <a:fillRect l="-929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Google Shape;1849;p67">
            <a:extLst>
              <a:ext uri="{FF2B5EF4-FFF2-40B4-BE49-F238E27FC236}">
                <a16:creationId xmlns:a16="http://schemas.microsoft.com/office/drawing/2014/main" id="{F67FB0D4-3A73-291C-B787-4B59D94AA990}"/>
              </a:ext>
            </a:extLst>
          </p:cNvPr>
          <p:cNvSpPr/>
          <p:nvPr/>
        </p:nvSpPr>
        <p:spPr>
          <a:xfrm>
            <a:off x="4363451" y="5641447"/>
            <a:ext cx="1637365" cy="591311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Initialization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6">
                <a:extLst>
                  <a:ext uri="{FF2B5EF4-FFF2-40B4-BE49-F238E27FC236}">
                    <a16:creationId xmlns:a16="http://schemas.microsoft.com/office/drawing/2014/main" id="{6FFED825-79C7-A1AF-F315-A4DAB6AE19BA}"/>
                  </a:ext>
                </a:extLst>
              </p:cNvPr>
              <p:cNvSpPr txBox="1"/>
              <p:nvPr/>
            </p:nvSpPr>
            <p:spPr>
              <a:xfrm>
                <a:off x="6153329" y="5499179"/>
                <a:ext cx="5579866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rgbClr val="0000FF"/>
                    </a:solidFill>
                  </a:rPr>
                  <a:t>Initialize the subnetwork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from the subnetwork for task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, which contains all learned knowledge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 Knowledge transfer</a:t>
                </a:r>
              </a:p>
            </p:txBody>
          </p:sp>
        </mc:Choice>
        <mc:Fallback xmlns="">
          <p:sp>
            <p:nvSpPr>
              <p:cNvPr id="19" name="TextBox 6">
                <a:extLst>
                  <a:ext uri="{FF2B5EF4-FFF2-40B4-BE49-F238E27FC236}">
                    <a16:creationId xmlns:a16="http://schemas.microsoft.com/office/drawing/2014/main" id="{6FFED825-79C7-A1AF-F315-A4DAB6AE1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329" y="5499179"/>
                <a:ext cx="5579866" cy="923330"/>
              </a:xfrm>
              <a:prstGeom prst="rect">
                <a:avLst/>
              </a:prstGeom>
              <a:blipFill>
                <a:blip r:embed="rId7"/>
                <a:stretch>
                  <a:fillRect l="-873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13F6BFCD-E71F-27CA-F9FE-E9FD717CA32F}"/>
              </a:ext>
            </a:extLst>
          </p:cNvPr>
          <p:cNvSpPr txBox="1"/>
          <p:nvPr/>
        </p:nvSpPr>
        <p:spPr>
          <a:xfrm>
            <a:off x="14481" y="6488668"/>
            <a:ext cx="107561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Sub-network Discovery and Soft-masking for Continual Learning of Mixed Tasks, Ke et al., EMNLP 2023 (findings)</a:t>
            </a:r>
          </a:p>
        </p:txBody>
      </p:sp>
      <p:sp>
        <p:nvSpPr>
          <p:cNvPr id="14" name="Google Shape;1849;p67">
            <a:extLst>
              <a:ext uri="{FF2B5EF4-FFF2-40B4-BE49-F238E27FC236}">
                <a16:creationId xmlns:a16="http://schemas.microsoft.com/office/drawing/2014/main" id="{DA80C95B-05A4-11C2-A01C-880267369BED}"/>
              </a:ext>
            </a:extLst>
          </p:cNvPr>
          <p:cNvSpPr/>
          <p:nvPr/>
        </p:nvSpPr>
        <p:spPr>
          <a:xfrm>
            <a:off x="4355607" y="4502906"/>
            <a:ext cx="1637365" cy="591311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Soft-masking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6">
                <a:extLst>
                  <a:ext uri="{FF2B5EF4-FFF2-40B4-BE49-F238E27FC236}">
                    <a16:creationId xmlns:a16="http://schemas.microsoft.com/office/drawing/2014/main" id="{ABFF2102-6592-F470-F2E2-AA371C99B85D}"/>
                  </a:ext>
                </a:extLst>
              </p:cNvPr>
              <p:cNvSpPr txBox="1"/>
              <p:nvPr/>
            </p:nvSpPr>
            <p:spPr>
              <a:xfrm>
                <a:off x="6153328" y="4334153"/>
                <a:ext cx="5579867" cy="9469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rgbClr val="0000FF"/>
                    </a:solidFill>
                  </a:rPr>
                  <a:t>Preserve the learned knowledge when training the subnetwork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 subnetwork for task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 contains knowledge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1…</m:t>
                    </m:r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0" name="TextBox 6">
                <a:extLst>
                  <a:ext uri="{FF2B5EF4-FFF2-40B4-BE49-F238E27FC236}">
                    <a16:creationId xmlns:a16="http://schemas.microsoft.com/office/drawing/2014/main" id="{ABFF2102-6592-F470-F2E2-AA371C99B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328" y="4334153"/>
                <a:ext cx="5579867" cy="946991"/>
              </a:xfrm>
              <a:prstGeom prst="rect">
                <a:avLst/>
              </a:prstGeom>
              <a:blipFill>
                <a:blip r:embed="rId8"/>
                <a:stretch>
                  <a:fillRect l="-873" t="-3871" r="-109" b="-70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74770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:a16="http://schemas.microsoft.com/office/drawing/2014/main" id="{D02FB73F-8ACA-39EF-AF7C-04BBDA64091D}"/>
              </a:ext>
            </a:extLst>
          </p:cNvPr>
          <p:cNvSpPr/>
          <p:nvPr/>
        </p:nvSpPr>
        <p:spPr>
          <a:xfrm>
            <a:off x="2434778" y="2540814"/>
            <a:ext cx="1435275" cy="11932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E7B46E6E-2B26-496C-B056-0A81B4F222FA}"/>
              </a:ext>
            </a:extLst>
          </p:cNvPr>
          <p:cNvSpPr/>
          <p:nvPr/>
        </p:nvSpPr>
        <p:spPr>
          <a:xfrm>
            <a:off x="453372" y="2103094"/>
            <a:ext cx="4405927" cy="169016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9154CB2-DB30-EDBB-315A-7FD4B812A8F1}"/>
              </a:ext>
            </a:extLst>
          </p:cNvPr>
          <p:cNvCxnSpPr>
            <a:cxnSpLocks/>
          </p:cNvCxnSpPr>
          <p:nvPr/>
        </p:nvCxnSpPr>
        <p:spPr>
          <a:xfrm flipV="1">
            <a:off x="2931238" y="1597060"/>
            <a:ext cx="0" cy="4928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EA36F5A-FB94-B763-A163-0EA45BE85C18}"/>
              </a:ext>
            </a:extLst>
          </p:cNvPr>
          <p:cNvSpPr txBox="1"/>
          <p:nvPr/>
        </p:nvSpPr>
        <p:spPr>
          <a:xfrm rot="5400000">
            <a:off x="2931735" y="1742908"/>
            <a:ext cx="353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…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2DED387-A644-4B6D-1636-28AD3EF790CC}"/>
                  </a:ext>
                </a:extLst>
              </p:cNvPr>
              <p:cNvSpPr txBox="1"/>
              <p:nvPr/>
            </p:nvSpPr>
            <p:spPr>
              <a:xfrm>
                <a:off x="981581" y="3333485"/>
                <a:ext cx="301558" cy="3505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2DED387-A644-4B6D-1636-28AD3EF79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581" y="3333485"/>
                <a:ext cx="301558" cy="350545"/>
              </a:xfrm>
              <a:prstGeom prst="rect">
                <a:avLst/>
              </a:prstGeom>
              <a:blipFill>
                <a:blip r:embed="rId3"/>
                <a:stretch>
                  <a:fillRect l="-20408" t="-3509" r="-40816" b="-17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E3386BB-27FE-2739-D781-67997371E6C4}"/>
              </a:ext>
            </a:extLst>
          </p:cNvPr>
          <p:cNvCxnSpPr>
            <a:cxnSpLocks/>
            <a:stCxn id="21" idx="0"/>
            <a:endCxn id="80" idx="4"/>
          </p:cNvCxnSpPr>
          <p:nvPr/>
        </p:nvCxnSpPr>
        <p:spPr>
          <a:xfrm flipH="1" flipV="1">
            <a:off x="1128211" y="3041407"/>
            <a:ext cx="4149" cy="2920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AFE0F7C-19B8-4F64-6C76-ED8DCD0FD71B}"/>
              </a:ext>
            </a:extLst>
          </p:cNvPr>
          <p:cNvGrpSpPr/>
          <p:nvPr/>
        </p:nvGrpSpPr>
        <p:grpSpPr>
          <a:xfrm>
            <a:off x="977432" y="2710568"/>
            <a:ext cx="301558" cy="330839"/>
            <a:chOff x="9665401" y="2752537"/>
            <a:chExt cx="482599" cy="455669"/>
          </a:xfrm>
        </p:grpSpPr>
        <p:cxnSp>
          <p:nvCxnSpPr>
            <p:cNvPr id="79" name="Connector: Elbow 78">
              <a:extLst>
                <a:ext uri="{FF2B5EF4-FFF2-40B4-BE49-F238E27FC236}">
                  <a16:creationId xmlns:a16="http://schemas.microsoft.com/office/drawing/2014/main" id="{415C6067-0357-84FD-EB6D-E0908EEA4E60}"/>
                </a:ext>
              </a:extLst>
            </p:cNvPr>
            <p:cNvCxnSpPr>
              <a:cxnSpLocks/>
              <a:stCxn id="80" idx="3"/>
              <a:endCxn id="80" idx="7"/>
            </p:cNvCxnSpPr>
            <p:nvPr/>
          </p:nvCxnSpPr>
          <p:spPr>
            <a:xfrm rot="5400000" flipH="1" flipV="1">
              <a:off x="9745594" y="2809747"/>
              <a:ext cx="322206" cy="341249"/>
            </a:xfrm>
            <a:prstGeom prst="bentConnector5">
              <a:avLst>
                <a:gd name="adj1" fmla="val 1971"/>
                <a:gd name="adj2" fmla="val 51972"/>
                <a:gd name="adj3" fmla="val 9605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76FCA251-5F68-67C8-4F85-796196936C0D}"/>
                </a:ext>
              </a:extLst>
            </p:cNvPr>
            <p:cNvSpPr/>
            <p:nvPr/>
          </p:nvSpPr>
          <p:spPr>
            <a:xfrm>
              <a:off x="9665401" y="2752537"/>
              <a:ext cx="482599" cy="45566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07A399F5-CF7E-07C2-44FF-BD0F36F8F5D0}"/>
              </a:ext>
            </a:extLst>
          </p:cNvPr>
          <p:cNvCxnSpPr>
            <a:cxnSpLocks/>
            <a:stCxn id="80" idx="6"/>
            <a:endCxn id="189" idx="2"/>
          </p:cNvCxnSpPr>
          <p:nvPr/>
        </p:nvCxnSpPr>
        <p:spPr>
          <a:xfrm flipV="1">
            <a:off x="1278990" y="2874786"/>
            <a:ext cx="669416" cy="12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E19C5CFB-6F85-4EF2-7212-AD1D2D34A521}"/>
              </a:ext>
            </a:extLst>
          </p:cNvPr>
          <p:cNvGrpSpPr/>
          <p:nvPr/>
        </p:nvGrpSpPr>
        <p:grpSpPr>
          <a:xfrm>
            <a:off x="1948406" y="2733017"/>
            <a:ext cx="301558" cy="283537"/>
            <a:chOff x="3237470" y="5240229"/>
            <a:chExt cx="394222" cy="400110"/>
          </a:xfrm>
        </p:grpSpPr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855886BE-4AE1-AFF6-6E81-0D3EBCB16AAF}"/>
                </a:ext>
              </a:extLst>
            </p:cNvPr>
            <p:cNvSpPr/>
            <p:nvPr/>
          </p:nvSpPr>
          <p:spPr>
            <a:xfrm>
              <a:off x="3237470" y="5240229"/>
              <a:ext cx="394222" cy="4001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C1651937-EF63-9F1B-89E0-462F4457360F}"/>
                </a:ext>
              </a:extLst>
            </p:cNvPr>
            <p:cNvCxnSpPr>
              <a:stCxn id="189" idx="1"/>
              <a:endCxn id="189" idx="5"/>
            </p:cNvCxnSpPr>
            <p:nvPr/>
          </p:nvCxnSpPr>
          <p:spPr>
            <a:xfrm>
              <a:off x="3295202" y="5298824"/>
              <a:ext cx="278758" cy="2829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7C6B90B9-1D19-C025-C055-404EB613F592}"/>
                </a:ext>
              </a:extLst>
            </p:cNvPr>
            <p:cNvCxnSpPr>
              <a:cxnSpLocks/>
              <a:stCxn id="189" idx="3"/>
              <a:endCxn id="189" idx="7"/>
            </p:cNvCxnSpPr>
            <p:nvPr/>
          </p:nvCxnSpPr>
          <p:spPr>
            <a:xfrm flipV="1">
              <a:off x="3295202" y="5298824"/>
              <a:ext cx="278758" cy="2829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3CC3F924-2933-77A6-36AA-876D6AA447CB}"/>
                  </a:ext>
                </a:extLst>
              </p:cNvPr>
              <p:cNvSpPr txBox="1"/>
              <p:nvPr/>
            </p:nvSpPr>
            <p:spPr>
              <a:xfrm>
                <a:off x="2581750" y="2698101"/>
                <a:ext cx="391614" cy="3505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dapter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3CC3F924-2933-77A6-36AA-876D6AA44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1750" y="2698101"/>
                <a:ext cx="391614" cy="350545"/>
              </a:xfrm>
              <a:prstGeom prst="rect">
                <a:avLst/>
              </a:prstGeom>
              <a:blipFill>
                <a:blip r:embed="rId4"/>
                <a:stretch>
                  <a:fillRect l="-15625" t="-3509" r="-129688" b="-17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346E0669-A27F-2DEA-62B2-20B70FD91491}"/>
              </a:ext>
            </a:extLst>
          </p:cNvPr>
          <p:cNvCxnSpPr>
            <a:cxnSpLocks/>
            <a:stCxn id="189" idx="6"/>
            <a:endCxn id="193" idx="1"/>
          </p:cNvCxnSpPr>
          <p:nvPr/>
        </p:nvCxnSpPr>
        <p:spPr>
          <a:xfrm flipV="1">
            <a:off x="2249964" y="2873374"/>
            <a:ext cx="331786" cy="14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F95C3085-A126-C488-AB65-99D38840565F}"/>
                  </a:ext>
                </a:extLst>
              </p:cNvPr>
              <p:cNvSpPr txBox="1"/>
              <p:nvPr/>
            </p:nvSpPr>
            <p:spPr>
              <a:xfrm>
                <a:off x="2586540" y="3367330"/>
                <a:ext cx="391614" cy="3034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transformer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F95C3085-A126-C488-AB65-99D388405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540" y="3367330"/>
                <a:ext cx="391614" cy="303481"/>
              </a:xfrm>
              <a:prstGeom prst="rect">
                <a:avLst/>
              </a:prstGeom>
              <a:blipFill>
                <a:blip r:embed="rId5"/>
                <a:stretch>
                  <a:fillRect l="-15385" r="-212308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F09FA01B-48FC-FFC3-25F2-6CCA67E21CE9}"/>
              </a:ext>
            </a:extLst>
          </p:cNvPr>
          <p:cNvCxnSpPr>
            <a:cxnSpLocks/>
            <a:stCxn id="215" idx="0"/>
            <a:endCxn id="193" idx="2"/>
          </p:cNvCxnSpPr>
          <p:nvPr/>
        </p:nvCxnSpPr>
        <p:spPr>
          <a:xfrm flipH="1" flipV="1">
            <a:off x="2777557" y="3048646"/>
            <a:ext cx="4790" cy="3186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TextBox 379">
            <a:extLst>
              <a:ext uri="{FF2B5EF4-FFF2-40B4-BE49-F238E27FC236}">
                <a16:creationId xmlns:a16="http://schemas.microsoft.com/office/drawing/2014/main" id="{ACED7184-478E-BFEA-F878-7AF0B7296FE7}"/>
              </a:ext>
            </a:extLst>
          </p:cNvPr>
          <p:cNvSpPr txBox="1"/>
          <p:nvPr/>
        </p:nvSpPr>
        <p:spPr>
          <a:xfrm>
            <a:off x="4395238" y="2093210"/>
            <a:ext cx="52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× 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146D111-4F86-A8C5-3D6F-8351BDF4D7FD}"/>
                  </a:ext>
                </a:extLst>
              </p:cNvPr>
              <p:cNvSpPr txBox="1"/>
              <p:nvPr/>
            </p:nvSpPr>
            <p:spPr>
              <a:xfrm>
                <a:off x="2633913" y="1320061"/>
                <a:ext cx="59465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CE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146D111-4F86-A8C5-3D6F-8351BDF4D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913" y="1320061"/>
                <a:ext cx="594650" cy="276999"/>
              </a:xfrm>
              <a:prstGeom prst="rect">
                <a:avLst/>
              </a:prstGeom>
              <a:blipFill>
                <a:blip r:embed="rId6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F1E8D85-D074-1527-FE02-3FE9CD424FAB}"/>
                  </a:ext>
                </a:extLst>
              </p:cNvPr>
              <p:cNvSpPr txBox="1"/>
              <p:nvPr/>
            </p:nvSpPr>
            <p:spPr>
              <a:xfrm>
                <a:off x="1231808" y="2407473"/>
                <a:ext cx="784059" cy="3505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dirty="0"/>
                            <m:t>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sup>
                      </m:sSub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F1E8D85-D074-1527-FE02-3FE9CD424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808" y="2407473"/>
                <a:ext cx="784059" cy="350545"/>
              </a:xfrm>
              <a:prstGeom prst="rect">
                <a:avLst/>
              </a:prstGeom>
              <a:blipFill>
                <a:blip r:embed="rId7"/>
                <a:stretch>
                  <a:fillRect l="-10078" t="-3509" r="-13178" b="-24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42BA72A4-6A1D-6102-72ED-9185DC196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" y="885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Subnetwork to Isolate the Knowledge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6">
                <a:extLst>
                  <a:ext uri="{FF2B5EF4-FFF2-40B4-BE49-F238E27FC236}">
                    <a16:creationId xmlns:a16="http://schemas.microsoft.com/office/drawing/2014/main" id="{DAFDBF30-9A34-F908-E1DF-04F8A4D05870}"/>
                  </a:ext>
                </a:extLst>
              </p:cNvPr>
              <p:cNvSpPr txBox="1"/>
              <p:nvPr/>
            </p:nvSpPr>
            <p:spPr>
              <a:xfrm>
                <a:off x="5930798" y="1270272"/>
                <a:ext cx="4874903" cy="4818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>
                    <a:solidFill>
                      <a:srgbClr val="0000FF"/>
                    </a:solidFill>
                  </a:rPr>
                  <a:t>Train the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00FF"/>
                            </a:solidFill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rgbClr val="0000FF"/>
                    </a:solidFill>
                  </a:rPr>
                  <a:t> via </a:t>
                </a:r>
                <a:r>
                  <a:rPr lang="en-US" sz="2000" i="1" dirty="0">
                    <a:solidFill>
                      <a:srgbClr val="0000FF"/>
                    </a:solidFill>
                  </a:rPr>
                  <a:t>straight-through</a:t>
                </a:r>
                <a:r>
                  <a:rPr lang="en-US" sz="2000" dirty="0">
                    <a:solidFill>
                      <a:srgbClr val="0000FF"/>
                    </a:solidFill>
                  </a:rPr>
                  <a:t> trick </a:t>
                </a:r>
              </a:p>
            </p:txBody>
          </p:sp>
        </mc:Choice>
        <mc:Fallback xmlns="">
          <p:sp>
            <p:nvSpPr>
              <p:cNvPr id="23" name="TextBox 6">
                <a:extLst>
                  <a:ext uri="{FF2B5EF4-FFF2-40B4-BE49-F238E27FC236}">
                    <a16:creationId xmlns:a16="http://schemas.microsoft.com/office/drawing/2014/main" id="{DAFDBF30-9A34-F908-E1DF-04F8A4D05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798" y="1270272"/>
                <a:ext cx="4874903" cy="481863"/>
              </a:xfrm>
              <a:prstGeom prst="rect">
                <a:avLst/>
              </a:prstGeom>
              <a:blipFill>
                <a:blip r:embed="rId8"/>
                <a:stretch>
                  <a:fillRect l="-1375" b="-18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B29D2993-4AE4-58CC-EB7D-39239F39586F}"/>
              </a:ext>
            </a:extLst>
          </p:cNvPr>
          <p:cNvGrpSpPr/>
          <p:nvPr/>
        </p:nvGrpSpPr>
        <p:grpSpPr>
          <a:xfrm>
            <a:off x="9448117" y="2446678"/>
            <a:ext cx="1193941" cy="994357"/>
            <a:chOff x="5628524" y="2299323"/>
            <a:chExt cx="1193941" cy="99435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BC59920-66C0-3317-E45E-EDD1E70F95B3}"/>
                </a:ext>
              </a:extLst>
            </p:cNvPr>
            <p:cNvSpPr/>
            <p:nvPr/>
          </p:nvSpPr>
          <p:spPr>
            <a:xfrm>
              <a:off x="5633165" y="2299323"/>
              <a:ext cx="594650" cy="492860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86599A6-9F29-5F09-B7FC-F120D6E017F5}"/>
                </a:ext>
              </a:extLst>
            </p:cNvPr>
            <p:cNvSpPr/>
            <p:nvPr/>
          </p:nvSpPr>
          <p:spPr>
            <a:xfrm>
              <a:off x="5628524" y="2792183"/>
              <a:ext cx="594650" cy="492860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FC5479A-6C70-B123-2279-0D801982EF21}"/>
                </a:ext>
              </a:extLst>
            </p:cNvPr>
            <p:cNvSpPr/>
            <p:nvPr/>
          </p:nvSpPr>
          <p:spPr>
            <a:xfrm>
              <a:off x="6227815" y="2303855"/>
              <a:ext cx="594650" cy="492860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89DE178-65AF-D054-12D6-7A7EAF7358C5}"/>
                </a:ext>
              </a:extLst>
            </p:cNvPr>
            <p:cNvSpPr/>
            <p:nvPr/>
          </p:nvSpPr>
          <p:spPr>
            <a:xfrm>
              <a:off x="6227277" y="2800820"/>
              <a:ext cx="594650" cy="492860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FF"/>
                  </a:solidFill>
                </a:rPr>
                <a:t>1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DD3C361-648A-C5DD-A0B8-51BA8B4A48DD}"/>
              </a:ext>
            </a:extLst>
          </p:cNvPr>
          <p:cNvCxnSpPr>
            <a:cxnSpLocks/>
          </p:cNvCxnSpPr>
          <p:nvPr/>
        </p:nvCxnSpPr>
        <p:spPr>
          <a:xfrm>
            <a:off x="6902830" y="3152544"/>
            <a:ext cx="2321092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E6BE10E-8385-DFED-00BE-4A9F49A99F97}"/>
              </a:ext>
            </a:extLst>
          </p:cNvPr>
          <p:cNvCxnSpPr>
            <a:cxnSpLocks/>
          </p:cNvCxnSpPr>
          <p:nvPr/>
        </p:nvCxnSpPr>
        <p:spPr>
          <a:xfrm flipH="1" flipV="1">
            <a:off x="7923709" y="1981200"/>
            <a:ext cx="56669" cy="1545677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C207349-0C39-A166-A092-70EC706827A9}"/>
              </a:ext>
            </a:extLst>
          </p:cNvPr>
          <p:cNvCxnSpPr/>
          <p:nvPr/>
        </p:nvCxnSpPr>
        <p:spPr>
          <a:xfrm>
            <a:off x="6902830" y="3152544"/>
            <a:ext cx="1089058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6396C07-404E-F786-94ED-B947300A5987}"/>
              </a:ext>
            </a:extLst>
          </p:cNvPr>
          <p:cNvCxnSpPr/>
          <p:nvPr/>
        </p:nvCxnSpPr>
        <p:spPr>
          <a:xfrm>
            <a:off x="7938548" y="2574384"/>
            <a:ext cx="1089058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F47D558-565C-08F3-B1A2-4254F17A4BED}"/>
              </a:ext>
            </a:extLst>
          </p:cNvPr>
          <p:cNvGrpSpPr/>
          <p:nvPr/>
        </p:nvGrpSpPr>
        <p:grpSpPr>
          <a:xfrm>
            <a:off x="5623581" y="2429151"/>
            <a:ext cx="1193941" cy="994357"/>
            <a:chOff x="5628524" y="2299323"/>
            <a:chExt cx="1193941" cy="994357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9DAEE60-59EF-4433-9CD7-0026C985CC52}"/>
                </a:ext>
              </a:extLst>
            </p:cNvPr>
            <p:cNvSpPr/>
            <p:nvPr/>
          </p:nvSpPr>
          <p:spPr>
            <a:xfrm>
              <a:off x="5633165" y="2299323"/>
              <a:ext cx="594650" cy="4928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1.1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EA2642A-977C-3DBF-96EA-A7D05EF4FB9B}"/>
                </a:ext>
              </a:extLst>
            </p:cNvPr>
            <p:cNvSpPr/>
            <p:nvPr/>
          </p:nvSpPr>
          <p:spPr>
            <a:xfrm>
              <a:off x="5628524" y="2792183"/>
              <a:ext cx="594650" cy="4928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-1.7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C41E1CA-42DA-D891-4063-7A70F7F6D7FE}"/>
                </a:ext>
              </a:extLst>
            </p:cNvPr>
            <p:cNvSpPr/>
            <p:nvPr/>
          </p:nvSpPr>
          <p:spPr>
            <a:xfrm>
              <a:off x="6227815" y="2303855"/>
              <a:ext cx="594650" cy="4928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2.2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AE6F8F3-52AF-3339-1732-F439872D713A}"/>
                </a:ext>
              </a:extLst>
            </p:cNvPr>
            <p:cNvSpPr/>
            <p:nvPr/>
          </p:nvSpPr>
          <p:spPr>
            <a:xfrm>
              <a:off x="6227277" y="2800820"/>
              <a:ext cx="594650" cy="4928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3.6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1ED2277-12B4-A7AE-54DA-B156A3E7C3B1}"/>
              </a:ext>
            </a:extLst>
          </p:cNvPr>
          <p:cNvGrpSpPr/>
          <p:nvPr/>
        </p:nvGrpSpPr>
        <p:grpSpPr>
          <a:xfrm>
            <a:off x="9612298" y="4855902"/>
            <a:ext cx="1193941" cy="994357"/>
            <a:chOff x="5628524" y="2299323"/>
            <a:chExt cx="1193941" cy="994357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2A0B6E8-3E4A-2909-E638-3899CC1474EF}"/>
                </a:ext>
              </a:extLst>
            </p:cNvPr>
            <p:cNvSpPr/>
            <p:nvPr/>
          </p:nvSpPr>
          <p:spPr>
            <a:xfrm>
              <a:off x="5633165" y="2299323"/>
              <a:ext cx="594650" cy="4928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0.1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8E4801A-42A5-BA24-889D-37C94C3874C7}"/>
                </a:ext>
              </a:extLst>
            </p:cNvPr>
            <p:cNvSpPr/>
            <p:nvPr/>
          </p:nvSpPr>
          <p:spPr>
            <a:xfrm>
              <a:off x="5628524" y="2792183"/>
              <a:ext cx="594650" cy="4928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-0.2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DDEE16C-4CB3-1280-B671-D2785B6C480C}"/>
                </a:ext>
              </a:extLst>
            </p:cNvPr>
            <p:cNvSpPr/>
            <p:nvPr/>
          </p:nvSpPr>
          <p:spPr>
            <a:xfrm>
              <a:off x="6227815" y="2303855"/>
              <a:ext cx="594650" cy="4928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-0.1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758F16A-57BA-662C-C1F9-8B7E7A965723}"/>
                </a:ext>
              </a:extLst>
            </p:cNvPr>
            <p:cNvSpPr/>
            <p:nvPr/>
          </p:nvSpPr>
          <p:spPr>
            <a:xfrm>
              <a:off x="6227277" y="2800820"/>
              <a:ext cx="594650" cy="4928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0.2</a:t>
              </a:r>
            </a:p>
          </p:txBody>
        </p: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CF96C81-DE24-1432-63B3-B37DCAF73E56}"/>
              </a:ext>
            </a:extLst>
          </p:cNvPr>
          <p:cNvCxnSpPr>
            <a:cxnSpLocks/>
          </p:cNvCxnSpPr>
          <p:nvPr/>
        </p:nvCxnSpPr>
        <p:spPr>
          <a:xfrm>
            <a:off x="7108467" y="5274426"/>
            <a:ext cx="2321092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76B2721-363D-BA53-F70A-C09B9352FE75}"/>
              </a:ext>
            </a:extLst>
          </p:cNvPr>
          <p:cNvCxnSpPr>
            <a:cxnSpLocks/>
          </p:cNvCxnSpPr>
          <p:nvPr/>
        </p:nvCxnSpPr>
        <p:spPr>
          <a:xfrm flipH="1" flipV="1">
            <a:off x="8095739" y="4498277"/>
            <a:ext cx="56540" cy="1801562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31735AC-1B24-5CA9-F119-08526E26AD40}"/>
              </a:ext>
            </a:extLst>
          </p:cNvPr>
          <p:cNvCxnSpPr>
            <a:cxnSpLocks/>
          </p:cNvCxnSpPr>
          <p:nvPr/>
        </p:nvCxnSpPr>
        <p:spPr>
          <a:xfrm flipV="1">
            <a:off x="7190743" y="4696266"/>
            <a:ext cx="2042500" cy="1079657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B5B4ABE-7CD6-F2F9-9B30-78C48AC1A0A4}"/>
              </a:ext>
            </a:extLst>
          </p:cNvPr>
          <p:cNvGrpSpPr/>
          <p:nvPr/>
        </p:nvGrpSpPr>
        <p:grpSpPr>
          <a:xfrm>
            <a:off x="5732325" y="4682943"/>
            <a:ext cx="1193941" cy="994357"/>
            <a:chOff x="5628524" y="2299323"/>
            <a:chExt cx="1193941" cy="99435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5EACCA3B-9286-252C-FC4C-755EF1E13B74}"/>
                </a:ext>
              </a:extLst>
            </p:cNvPr>
            <p:cNvSpPr/>
            <p:nvPr/>
          </p:nvSpPr>
          <p:spPr>
            <a:xfrm>
              <a:off x="5633165" y="2299323"/>
              <a:ext cx="594650" cy="4928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0.1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8CDC1C7-3D29-0F1A-4C36-5EF6658C84F5}"/>
                </a:ext>
              </a:extLst>
            </p:cNvPr>
            <p:cNvSpPr/>
            <p:nvPr/>
          </p:nvSpPr>
          <p:spPr>
            <a:xfrm>
              <a:off x="5628524" y="2792183"/>
              <a:ext cx="594650" cy="4928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-0.2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88C2ABD-5E02-C2F3-109A-38F52B658211}"/>
                </a:ext>
              </a:extLst>
            </p:cNvPr>
            <p:cNvSpPr/>
            <p:nvPr/>
          </p:nvSpPr>
          <p:spPr>
            <a:xfrm>
              <a:off x="6227815" y="2303855"/>
              <a:ext cx="594650" cy="4928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-0.1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F618B64-E860-2133-DD5F-B6D748C7C9EE}"/>
                </a:ext>
              </a:extLst>
            </p:cNvPr>
            <p:cNvSpPr/>
            <p:nvPr/>
          </p:nvSpPr>
          <p:spPr>
            <a:xfrm>
              <a:off x="6227277" y="2800820"/>
              <a:ext cx="594650" cy="4928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0.2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E7CAD430-D239-068B-D7AF-76222CDFDFD2}"/>
              </a:ext>
            </a:extLst>
          </p:cNvPr>
          <p:cNvSpPr txBox="1"/>
          <p:nvPr/>
        </p:nvSpPr>
        <p:spPr>
          <a:xfrm>
            <a:off x="1521830" y="3751993"/>
            <a:ext cx="31729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Forward Propagation</a:t>
            </a:r>
            <a:endParaRPr lang="en-US" b="1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FC874D5-DAAD-07F9-AB83-AC8A62844951}"/>
              </a:ext>
            </a:extLst>
          </p:cNvPr>
          <p:cNvGrpSpPr/>
          <p:nvPr/>
        </p:nvGrpSpPr>
        <p:grpSpPr>
          <a:xfrm>
            <a:off x="2118515" y="5215887"/>
            <a:ext cx="287921" cy="281975"/>
            <a:chOff x="3237470" y="5240229"/>
            <a:chExt cx="394222" cy="400110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676D34DE-66D4-73CD-AAB8-C61B1A26AD58}"/>
                </a:ext>
              </a:extLst>
            </p:cNvPr>
            <p:cNvSpPr/>
            <p:nvPr/>
          </p:nvSpPr>
          <p:spPr>
            <a:xfrm>
              <a:off x="3237470" y="5240229"/>
              <a:ext cx="394222" cy="4001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997B7D7-D922-485A-E0F9-2D57F6E5C3E0}"/>
                </a:ext>
              </a:extLst>
            </p:cNvPr>
            <p:cNvCxnSpPr>
              <a:stCxn id="76" idx="1"/>
              <a:endCxn id="76" idx="5"/>
            </p:cNvCxnSpPr>
            <p:nvPr/>
          </p:nvCxnSpPr>
          <p:spPr>
            <a:xfrm>
              <a:off x="3295202" y="5298824"/>
              <a:ext cx="278758" cy="2829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81C63D5-E1A4-C0D1-3A04-5B3A0735D4D5}"/>
                </a:ext>
              </a:extLst>
            </p:cNvPr>
            <p:cNvCxnSpPr>
              <a:cxnSpLocks/>
              <a:stCxn id="76" idx="3"/>
              <a:endCxn id="76" idx="7"/>
            </p:cNvCxnSpPr>
            <p:nvPr/>
          </p:nvCxnSpPr>
          <p:spPr>
            <a:xfrm flipV="1">
              <a:off x="3295202" y="5298824"/>
              <a:ext cx="278758" cy="2829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0D713AD-DF52-11C3-F4BC-AB35ADB49864}"/>
              </a:ext>
            </a:extLst>
          </p:cNvPr>
          <p:cNvCxnSpPr>
            <a:cxnSpLocks/>
            <a:stCxn id="76" idx="4"/>
            <a:endCxn id="88" idx="0"/>
          </p:cNvCxnSpPr>
          <p:nvPr/>
        </p:nvCxnSpPr>
        <p:spPr>
          <a:xfrm flipH="1">
            <a:off x="2257959" y="5497862"/>
            <a:ext cx="4517" cy="3230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E24A3D94-407D-F0CF-5308-AAD7E5310048}"/>
              </a:ext>
            </a:extLst>
          </p:cNvPr>
          <p:cNvSpPr/>
          <p:nvPr/>
        </p:nvSpPr>
        <p:spPr>
          <a:xfrm>
            <a:off x="472967" y="4423178"/>
            <a:ext cx="4386332" cy="187666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78701B9-12B7-3DD7-B605-D8A37AB98818}"/>
                  </a:ext>
                </a:extLst>
              </p:cNvPr>
              <p:cNvSpPr txBox="1"/>
              <p:nvPr/>
            </p:nvSpPr>
            <p:spPr>
              <a:xfrm>
                <a:off x="1893393" y="5493999"/>
                <a:ext cx="391614" cy="284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𝜵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78701B9-12B7-3DD7-B605-D8A37AB98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393" y="5493999"/>
                <a:ext cx="391614" cy="284437"/>
              </a:xfrm>
              <a:prstGeom prst="rect">
                <a:avLst/>
              </a:prstGeom>
              <a:blipFill>
                <a:blip r:embed="rId9"/>
                <a:stretch>
                  <a:fillRect l="-1563" t="-17021" r="-40625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8FEE4DD-45DC-6563-8792-0F6711819373}"/>
                  </a:ext>
                </a:extLst>
              </p:cNvPr>
              <p:cNvSpPr txBox="1"/>
              <p:nvPr/>
            </p:nvSpPr>
            <p:spPr>
              <a:xfrm>
                <a:off x="2107180" y="5820907"/>
                <a:ext cx="301558" cy="3505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8FEE4DD-45DC-6563-8792-0F6711819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180" y="5820907"/>
                <a:ext cx="301558" cy="350545"/>
              </a:xfrm>
              <a:prstGeom prst="rect">
                <a:avLst/>
              </a:prstGeom>
              <a:blipFill>
                <a:blip r:embed="rId10"/>
                <a:stretch>
                  <a:fillRect l="-20408" t="-3509" r="-38776" b="-17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Rectangle 88">
            <a:extLst>
              <a:ext uri="{FF2B5EF4-FFF2-40B4-BE49-F238E27FC236}">
                <a16:creationId xmlns:a16="http://schemas.microsoft.com/office/drawing/2014/main" id="{6A765FC8-EE8D-2EF0-1545-FEAE9AE96D07}"/>
              </a:ext>
            </a:extLst>
          </p:cNvPr>
          <p:cNvSpPr/>
          <p:nvPr/>
        </p:nvSpPr>
        <p:spPr>
          <a:xfrm>
            <a:off x="2847653" y="5021666"/>
            <a:ext cx="1435275" cy="11932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A8602F4-F58F-9D83-F37B-12B1FA7D1360}"/>
                  </a:ext>
                </a:extLst>
              </p:cNvPr>
              <p:cNvSpPr txBox="1"/>
              <p:nvPr/>
            </p:nvSpPr>
            <p:spPr>
              <a:xfrm>
                <a:off x="2994625" y="5178953"/>
                <a:ext cx="391614" cy="3505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adapter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A8602F4-F58F-9D83-F37B-12B1FA7D1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4625" y="5178953"/>
                <a:ext cx="391614" cy="350545"/>
              </a:xfrm>
              <a:prstGeom prst="rect">
                <a:avLst/>
              </a:prstGeom>
              <a:blipFill>
                <a:blip r:embed="rId11"/>
                <a:stretch>
                  <a:fillRect l="-15625" t="-3509" r="-131250" b="-17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321FB85-D6E1-8F95-D582-F8F36463F1AA}"/>
                  </a:ext>
                </a:extLst>
              </p:cNvPr>
              <p:cNvSpPr txBox="1"/>
              <p:nvPr/>
            </p:nvSpPr>
            <p:spPr>
              <a:xfrm>
                <a:off x="2999415" y="5848182"/>
                <a:ext cx="391614" cy="3034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transformer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321FB85-D6E1-8F95-D582-F8F36463F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415" y="5848182"/>
                <a:ext cx="391614" cy="303481"/>
              </a:xfrm>
              <a:prstGeom prst="rect">
                <a:avLst/>
              </a:prstGeom>
              <a:blipFill>
                <a:blip r:embed="rId12"/>
                <a:stretch>
                  <a:fillRect l="-15625" r="-217188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330111F-7E02-1048-9142-BD08C3FBAADC}"/>
                  </a:ext>
                </a:extLst>
              </p:cNvPr>
              <p:cNvSpPr txBox="1"/>
              <p:nvPr/>
            </p:nvSpPr>
            <p:spPr>
              <a:xfrm>
                <a:off x="2431237" y="5057992"/>
                <a:ext cx="39161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330111F-7E02-1048-9142-BD08C3FBA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237" y="5057992"/>
                <a:ext cx="391614" cy="276999"/>
              </a:xfrm>
              <a:prstGeom prst="rect">
                <a:avLst/>
              </a:prstGeom>
              <a:blipFill>
                <a:blip r:embed="rId13"/>
                <a:stretch>
                  <a:fillRect l="-156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AEF2C9D-8142-BDB8-7D4E-9B7C172D8E41}"/>
              </a:ext>
            </a:extLst>
          </p:cNvPr>
          <p:cNvCxnSpPr>
            <a:cxnSpLocks/>
            <a:stCxn id="90" idx="1"/>
            <a:endCxn id="76" idx="6"/>
          </p:cNvCxnSpPr>
          <p:nvPr/>
        </p:nvCxnSpPr>
        <p:spPr>
          <a:xfrm flipH="1">
            <a:off x="2406436" y="5354226"/>
            <a:ext cx="588189" cy="26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29E744FB-1EA1-3692-0A6D-2C472E84B4E8}"/>
              </a:ext>
            </a:extLst>
          </p:cNvPr>
          <p:cNvSpPr txBox="1"/>
          <p:nvPr/>
        </p:nvSpPr>
        <p:spPr>
          <a:xfrm>
            <a:off x="4325251" y="4498277"/>
            <a:ext cx="52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× L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3E5B2B5-58CC-FDCF-066D-C36B24A03AD7}"/>
              </a:ext>
            </a:extLst>
          </p:cNvPr>
          <p:cNvSpPr txBox="1"/>
          <p:nvPr/>
        </p:nvSpPr>
        <p:spPr>
          <a:xfrm>
            <a:off x="10889578" y="5037398"/>
            <a:ext cx="15024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Backward Propagation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2460868F-CC4E-6C6F-28AF-CBF35A4C1FC4}"/>
                  </a:ext>
                </a:extLst>
              </p:cNvPr>
              <p:cNvSpPr txBox="1"/>
              <p:nvPr/>
            </p:nvSpPr>
            <p:spPr>
              <a:xfrm>
                <a:off x="9600914" y="5899094"/>
                <a:ext cx="2382794" cy="7163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Gradient dL/d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2460868F-CC4E-6C6F-28AF-CBF35A4C1F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0914" y="5899094"/>
                <a:ext cx="2382794" cy="716350"/>
              </a:xfrm>
              <a:prstGeom prst="rect">
                <a:avLst/>
              </a:prstGeom>
              <a:blipFill>
                <a:blip r:embed="rId14"/>
                <a:stretch>
                  <a:fillRect l="-2302" t="-5128" b="-1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4FC315E0-D234-8C83-0645-2F84D779CE55}"/>
                  </a:ext>
                </a:extLst>
              </p:cNvPr>
              <p:cNvSpPr txBox="1"/>
              <p:nvPr/>
            </p:nvSpPr>
            <p:spPr>
              <a:xfrm>
                <a:off x="6067452" y="2018186"/>
                <a:ext cx="301558" cy="3505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4FC315E0-D234-8C83-0645-2F84D779CE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7452" y="2018186"/>
                <a:ext cx="301558" cy="350545"/>
              </a:xfrm>
              <a:prstGeom prst="rect">
                <a:avLst/>
              </a:prstGeom>
              <a:blipFill>
                <a:blip r:embed="rId15"/>
                <a:stretch>
                  <a:fillRect l="-20000" t="-3448" r="-38000" b="-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820DB8DA-753B-DF82-F002-A2B29404A1B7}"/>
                  </a:ext>
                </a:extLst>
              </p:cNvPr>
              <p:cNvSpPr txBox="1"/>
              <p:nvPr/>
            </p:nvSpPr>
            <p:spPr>
              <a:xfrm>
                <a:off x="9680006" y="2005568"/>
                <a:ext cx="784059" cy="3505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0000FF"/>
                              </a:solidFill>
                            </a:rPr>
                            <m:t>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0000FF"/>
                              </a:solidFill>
                            </a:rPr>
                            <m:t> </m:t>
                          </m:r>
                        </m:sup>
                      </m:sSubSup>
                      <m:r>
                        <a:rPr lang="en-US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820DB8DA-753B-DF82-F002-A2B29404A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0006" y="2005568"/>
                <a:ext cx="784059" cy="350545"/>
              </a:xfrm>
              <a:prstGeom prst="rect">
                <a:avLst/>
              </a:prstGeom>
              <a:blipFill>
                <a:blip r:embed="rId16"/>
                <a:stretch>
                  <a:fillRect l="-10853" t="-3448" r="-13178" b="-22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9145CA6E-754E-48ED-A2F2-DE3BF1846B1D}"/>
                  </a:ext>
                </a:extLst>
              </p:cNvPr>
              <p:cNvSpPr txBox="1"/>
              <p:nvPr/>
            </p:nvSpPr>
            <p:spPr>
              <a:xfrm>
                <a:off x="5761074" y="5759373"/>
                <a:ext cx="1873636" cy="7163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Gradient dL/d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9145CA6E-754E-48ED-A2F2-DE3BF1846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074" y="5759373"/>
                <a:ext cx="1873636" cy="716350"/>
              </a:xfrm>
              <a:prstGeom prst="rect">
                <a:avLst/>
              </a:prstGeom>
              <a:blipFill>
                <a:blip r:embed="rId17"/>
                <a:stretch>
                  <a:fillRect l="-2606" t="-5128" b="-1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C3466C60-D0ED-8EF3-F5D6-2A23BE82D856}"/>
                  </a:ext>
                </a:extLst>
              </p:cNvPr>
              <p:cNvSpPr txBox="1"/>
              <p:nvPr/>
            </p:nvSpPr>
            <p:spPr>
              <a:xfrm>
                <a:off x="10599528" y="1256478"/>
                <a:ext cx="1502496" cy="10608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>
                    <a:solidFill>
                      <a:srgbClr val="0000FF"/>
                    </a:solidFill>
                  </a:rPr>
                  <a:t>Only need to save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00FF"/>
                            </a:solidFill>
                          </a:rPr>
                          <m:t>𝕝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sub>
                    </m:sSub>
                    <m:d>
                      <m:dPr>
                        <m:ctrlP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rgbClr val="0000FF"/>
                                </a:solidFill>
                              </a:rPr>
                              <m:t> 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b="1" dirty="0">
                    <a:solidFill>
                      <a:srgbClr val="0000FF"/>
                    </a:solidFill>
                  </a:rPr>
                  <a:t> for a task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C3466C60-D0ED-8EF3-F5D6-2A23BE82D8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9528" y="1256478"/>
                <a:ext cx="1502496" cy="1060868"/>
              </a:xfrm>
              <a:prstGeom prst="rect">
                <a:avLst/>
              </a:prstGeom>
              <a:blipFill>
                <a:blip r:embed="rId18"/>
                <a:stretch>
                  <a:fillRect l="-3659" t="-2874" b="-8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TextBox 102">
            <a:extLst>
              <a:ext uri="{FF2B5EF4-FFF2-40B4-BE49-F238E27FC236}">
                <a16:creationId xmlns:a16="http://schemas.microsoft.com/office/drawing/2014/main" id="{86EDDAFA-9B6A-68E3-FB52-CC3DAFA6E95D}"/>
              </a:ext>
            </a:extLst>
          </p:cNvPr>
          <p:cNvSpPr txBox="1"/>
          <p:nvPr/>
        </p:nvSpPr>
        <p:spPr>
          <a:xfrm>
            <a:off x="1278990" y="6250165"/>
            <a:ext cx="277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Backward Propagation</a:t>
            </a:r>
            <a:endParaRPr lang="en-US" b="1" dirty="0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99BEECA-E771-3B80-2108-454C1CD374C3}"/>
              </a:ext>
            </a:extLst>
          </p:cNvPr>
          <p:cNvCxnSpPr>
            <a:cxnSpLocks/>
          </p:cNvCxnSpPr>
          <p:nvPr/>
        </p:nvCxnSpPr>
        <p:spPr>
          <a:xfrm>
            <a:off x="406879" y="4243335"/>
            <a:ext cx="11233947" cy="44851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EF049E19-C032-4847-B2FB-75DF9052E2C1}"/>
              </a:ext>
            </a:extLst>
          </p:cNvPr>
          <p:cNvSpPr/>
          <p:nvPr/>
        </p:nvSpPr>
        <p:spPr>
          <a:xfrm rot="16200000">
            <a:off x="5761247" y="3764024"/>
            <a:ext cx="989696" cy="57387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+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7E7A118-2537-132D-8CCC-E5FCF31543C4}"/>
              </a:ext>
            </a:extLst>
          </p:cNvPr>
          <p:cNvSpPr txBox="1"/>
          <p:nvPr/>
        </p:nvSpPr>
        <p:spPr>
          <a:xfrm>
            <a:off x="0" y="6590550"/>
            <a:ext cx="61960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 err="1"/>
              <a:t>SupSup</a:t>
            </a:r>
            <a:r>
              <a:rPr lang="en-US" sz="1400" i="1" dirty="0"/>
              <a:t>: </a:t>
            </a:r>
            <a:r>
              <a:rPr lang="en-US" sz="1400" i="1" dirty="0" err="1"/>
              <a:t>Supermasks</a:t>
            </a:r>
            <a:r>
              <a:rPr lang="en-US" sz="1400" i="1" dirty="0"/>
              <a:t> in superposition, </a:t>
            </a:r>
            <a:r>
              <a:rPr lang="en-US" sz="1400" i="1" dirty="0" err="1"/>
              <a:t>Wortsman</a:t>
            </a:r>
            <a:r>
              <a:rPr lang="en-US" sz="1400" i="1" dirty="0"/>
              <a:t> et al., </a:t>
            </a:r>
            <a:r>
              <a:rPr lang="en-US" sz="1400" i="1" dirty="0" err="1"/>
              <a:t>NeurIPS</a:t>
            </a:r>
            <a:r>
              <a:rPr lang="en-US" sz="1400" i="1" dirty="0"/>
              <a:t> 2020</a:t>
            </a:r>
          </a:p>
        </p:txBody>
      </p:sp>
    </p:spTree>
    <p:extLst>
      <p:ext uri="{BB962C8B-B14F-4D97-AF65-F5344CB8AC3E}">
        <p14:creationId xmlns:p14="http://schemas.microsoft.com/office/powerpoint/2010/main" val="21424463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:a16="http://schemas.microsoft.com/office/drawing/2014/main" id="{D02FB73F-8ACA-39EF-AF7C-04BBDA64091D}"/>
              </a:ext>
            </a:extLst>
          </p:cNvPr>
          <p:cNvSpPr/>
          <p:nvPr/>
        </p:nvSpPr>
        <p:spPr>
          <a:xfrm>
            <a:off x="2398778" y="2426869"/>
            <a:ext cx="1435275" cy="11932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E7B46E6E-2B26-496C-B056-0A81B4F222FA}"/>
              </a:ext>
            </a:extLst>
          </p:cNvPr>
          <p:cNvSpPr/>
          <p:nvPr/>
        </p:nvSpPr>
        <p:spPr>
          <a:xfrm>
            <a:off x="417372" y="1989149"/>
            <a:ext cx="4405927" cy="169016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9154CB2-DB30-EDBB-315A-7FD4B812A8F1}"/>
              </a:ext>
            </a:extLst>
          </p:cNvPr>
          <p:cNvCxnSpPr>
            <a:cxnSpLocks/>
          </p:cNvCxnSpPr>
          <p:nvPr/>
        </p:nvCxnSpPr>
        <p:spPr>
          <a:xfrm flipV="1">
            <a:off x="2895238" y="1483115"/>
            <a:ext cx="0" cy="4928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EA36F5A-FB94-B763-A163-0EA45BE85C18}"/>
              </a:ext>
            </a:extLst>
          </p:cNvPr>
          <p:cNvSpPr txBox="1"/>
          <p:nvPr/>
        </p:nvSpPr>
        <p:spPr>
          <a:xfrm rot="5400000">
            <a:off x="2895735" y="1628963"/>
            <a:ext cx="353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…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2DED387-A644-4B6D-1636-28AD3EF790CC}"/>
                  </a:ext>
                </a:extLst>
              </p:cNvPr>
              <p:cNvSpPr txBox="1"/>
              <p:nvPr/>
            </p:nvSpPr>
            <p:spPr>
              <a:xfrm>
                <a:off x="945581" y="3230557"/>
                <a:ext cx="301558" cy="3505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2DED387-A644-4B6D-1636-28AD3EF79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581" y="3230557"/>
                <a:ext cx="301558" cy="350545"/>
              </a:xfrm>
              <a:prstGeom prst="rect">
                <a:avLst/>
              </a:prstGeom>
              <a:blipFill>
                <a:blip r:embed="rId3"/>
                <a:stretch>
                  <a:fillRect l="-20000" t="-3509" r="-38000" b="-17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E3386BB-27FE-2739-D781-67997371E6C4}"/>
              </a:ext>
            </a:extLst>
          </p:cNvPr>
          <p:cNvCxnSpPr>
            <a:cxnSpLocks/>
            <a:stCxn id="21" idx="0"/>
            <a:endCxn id="80" idx="4"/>
          </p:cNvCxnSpPr>
          <p:nvPr/>
        </p:nvCxnSpPr>
        <p:spPr>
          <a:xfrm flipH="1" flipV="1">
            <a:off x="1092211" y="2927462"/>
            <a:ext cx="4149" cy="3030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AFE0F7C-19B8-4F64-6C76-ED8DCD0FD71B}"/>
              </a:ext>
            </a:extLst>
          </p:cNvPr>
          <p:cNvGrpSpPr/>
          <p:nvPr/>
        </p:nvGrpSpPr>
        <p:grpSpPr>
          <a:xfrm>
            <a:off x="941432" y="2596623"/>
            <a:ext cx="301558" cy="330839"/>
            <a:chOff x="9665401" y="2752537"/>
            <a:chExt cx="482599" cy="455669"/>
          </a:xfrm>
        </p:grpSpPr>
        <p:cxnSp>
          <p:nvCxnSpPr>
            <p:cNvPr id="79" name="Connector: Elbow 78">
              <a:extLst>
                <a:ext uri="{FF2B5EF4-FFF2-40B4-BE49-F238E27FC236}">
                  <a16:creationId xmlns:a16="http://schemas.microsoft.com/office/drawing/2014/main" id="{415C6067-0357-84FD-EB6D-E0908EEA4E60}"/>
                </a:ext>
              </a:extLst>
            </p:cNvPr>
            <p:cNvCxnSpPr>
              <a:cxnSpLocks/>
              <a:stCxn id="80" idx="3"/>
              <a:endCxn id="80" idx="7"/>
            </p:cNvCxnSpPr>
            <p:nvPr/>
          </p:nvCxnSpPr>
          <p:spPr>
            <a:xfrm rot="5400000" flipH="1" flipV="1">
              <a:off x="9745594" y="2809747"/>
              <a:ext cx="322206" cy="341249"/>
            </a:xfrm>
            <a:prstGeom prst="bentConnector5">
              <a:avLst>
                <a:gd name="adj1" fmla="val 1971"/>
                <a:gd name="adj2" fmla="val 51972"/>
                <a:gd name="adj3" fmla="val 9605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76FCA251-5F68-67C8-4F85-796196936C0D}"/>
                </a:ext>
              </a:extLst>
            </p:cNvPr>
            <p:cNvSpPr/>
            <p:nvPr/>
          </p:nvSpPr>
          <p:spPr>
            <a:xfrm>
              <a:off x="9665401" y="2752537"/>
              <a:ext cx="482599" cy="45566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07A399F5-CF7E-07C2-44FF-BD0F36F8F5D0}"/>
              </a:ext>
            </a:extLst>
          </p:cNvPr>
          <p:cNvCxnSpPr>
            <a:cxnSpLocks/>
            <a:stCxn id="80" idx="6"/>
            <a:endCxn id="189" idx="2"/>
          </p:cNvCxnSpPr>
          <p:nvPr/>
        </p:nvCxnSpPr>
        <p:spPr>
          <a:xfrm flipV="1">
            <a:off x="1242990" y="2760841"/>
            <a:ext cx="669416" cy="12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E19C5CFB-6F85-4EF2-7212-AD1D2D34A521}"/>
              </a:ext>
            </a:extLst>
          </p:cNvPr>
          <p:cNvGrpSpPr/>
          <p:nvPr/>
        </p:nvGrpSpPr>
        <p:grpSpPr>
          <a:xfrm>
            <a:off x="1912406" y="2619072"/>
            <a:ext cx="301558" cy="283537"/>
            <a:chOff x="3237470" y="5240229"/>
            <a:chExt cx="394222" cy="400110"/>
          </a:xfrm>
        </p:grpSpPr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855886BE-4AE1-AFF6-6E81-0D3EBCB16AAF}"/>
                </a:ext>
              </a:extLst>
            </p:cNvPr>
            <p:cNvSpPr/>
            <p:nvPr/>
          </p:nvSpPr>
          <p:spPr>
            <a:xfrm>
              <a:off x="3237470" y="5240229"/>
              <a:ext cx="394222" cy="4001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C1651937-EF63-9F1B-89E0-462F4457360F}"/>
                </a:ext>
              </a:extLst>
            </p:cNvPr>
            <p:cNvCxnSpPr>
              <a:stCxn id="189" idx="1"/>
              <a:endCxn id="189" idx="5"/>
            </p:cNvCxnSpPr>
            <p:nvPr/>
          </p:nvCxnSpPr>
          <p:spPr>
            <a:xfrm>
              <a:off x="3295202" y="5298824"/>
              <a:ext cx="278758" cy="2829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7C6B90B9-1D19-C025-C055-404EB613F592}"/>
                </a:ext>
              </a:extLst>
            </p:cNvPr>
            <p:cNvCxnSpPr>
              <a:cxnSpLocks/>
              <a:stCxn id="189" idx="3"/>
              <a:endCxn id="189" idx="7"/>
            </p:cNvCxnSpPr>
            <p:nvPr/>
          </p:nvCxnSpPr>
          <p:spPr>
            <a:xfrm flipV="1">
              <a:off x="3295202" y="5298824"/>
              <a:ext cx="278758" cy="2829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3CC3F924-2933-77A6-36AA-876D6AA447CB}"/>
                  </a:ext>
                </a:extLst>
              </p:cNvPr>
              <p:cNvSpPr txBox="1"/>
              <p:nvPr/>
            </p:nvSpPr>
            <p:spPr>
              <a:xfrm>
                <a:off x="2545750" y="2584156"/>
                <a:ext cx="391614" cy="3505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dapter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3CC3F924-2933-77A6-36AA-876D6AA44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750" y="2584156"/>
                <a:ext cx="391614" cy="350545"/>
              </a:xfrm>
              <a:prstGeom prst="rect">
                <a:avLst/>
              </a:prstGeom>
              <a:blipFill>
                <a:blip r:embed="rId4"/>
                <a:stretch>
                  <a:fillRect l="-15625" t="-3509" r="-129688" b="-17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346E0669-A27F-2DEA-62B2-20B70FD91491}"/>
              </a:ext>
            </a:extLst>
          </p:cNvPr>
          <p:cNvCxnSpPr>
            <a:cxnSpLocks/>
            <a:stCxn id="189" idx="6"/>
            <a:endCxn id="193" idx="1"/>
          </p:cNvCxnSpPr>
          <p:nvPr/>
        </p:nvCxnSpPr>
        <p:spPr>
          <a:xfrm flipV="1">
            <a:off x="2213964" y="2759429"/>
            <a:ext cx="331786" cy="14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F95C3085-A126-C488-AB65-99D38840565F}"/>
                  </a:ext>
                </a:extLst>
              </p:cNvPr>
              <p:cNvSpPr txBox="1"/>
              <p:nvPr/>
            </p:nvSpPr>
            <p:spPr>
              <a:xfrm>
                <a:off x="2550540" y="3253385"/>
                <a:ext cx="391614" cy="3034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transformer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F95C3085-A126-C488-AB65-99D388405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540" y="3253385"/>
                <a:ext cx="391614" cy="303481"/>
              </a:xfrm>
              <a:prstGeom prst="rect">
                <a:avLst/>
              </a:prstGeom>
              <a:blipFill>
                <a:blip r:embed="rId5"/>
                <a:stretch>
                  <a:fillRect l="-15385" t="-2041" r="-212308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F09FA01B-48FC-FFC3-25F2-6CCA67E21CE9}"/>
              </a:ext>
            </a:extLst>
          </p:cNvPr>
          <p:cNvCxnSpPr>
            <a:cxnSpLocks/>
            <a:stCxn id="215" idx="0"/>
            <a:endCxn id="193" idx="2"/>
          </p:cNvCxnSpPr>
          <p:nvPr/>
        </p:nvCxnSpPr>
        <p:spPr>
          <a:xfrm flipH="1" flipV="1">
            <a:off x="2741557" y="2934701"/>
            <a:ext cx="4790" cy="3186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TextBox 379">
            <a:extLst>
              <a:ext uri="{FF2B5EF4-FFF2-40B4-BE49-F238E27FC236}">
                <a16:creationId xmlns:a16="http://schemas.microsoft.com/office/drawing/2014/main" id="{ACED7184-478E-BFEA-F878-7AF0B7296FE7}"/>
              </a:ext>
            </a:extLst>
          </p:cNvPr>
          <p:cNvSpPr txBox="1"/>
          <p:nvPr/>
        </p:nvSpPr>
        <p:spPr>
          <a:xfrm>
            <a:off x="4359238" y="1979265"/>
            <a:ext cx="52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× 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146D111-4F86-A8C5-3D6F-8351BDF4D7FD}"/>
                  </a:ext>
                </a:extLst>
              </p:cNvPr>
              <p:cNvSpPr txBox="1"/>
              <p:nvPr/>
            </p:nvSpPr>
            <p:spPr>
              <a:xfrm>
                <a:off x="2597913" y="1206116"/>
                <a:ext cx="59465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CE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146D111-4F86-A8C5-3D6F-8351BDF4D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7913" y="1206116"/>
                <a:ext cx="594650" cy="276999"/>
              </a:xfrm>
              <a:prstGeom prst="rect">
                <a:avLst/>
              </a:prstGeom>
              <a:blipFill>
                <a:blip r:embed="rId6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F1E8D85-D074-1527-FE02-3FE9CD424FAB}"/>
                  </a:ext>
                </a:extLst>
              </p:cNvPr>
              <p:cNvSpPr txBox="1"/>
              <p:nvPr/>
            </p:nvSpPr>
            <p:spPr>
              <a:xfrm>
                <a:off x="1195808" y="2293528"/>
                <a:ext cx="784059" cy="3505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dirty="0"/>
                            <m:t>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sup>
                      </m:sSub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F1E8D85-D074-1527-FE02-3FE9CD424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808" y="2293528"/>
                <a:ext cx="784059" cy="350545"/>
              </a:xfrm>
              <a:prstGeom prst="rect">
                <a:avLst/>
              </a:prstGeom>
              <a:blipFill>
                <a:blip r:embed="rId7"/>
                <a:stretch>
                  <a:fillRect l="-10078" t="-3448" r="-13178" b="-22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42BA72A4-6A1D-6102-72ED-9185DC196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Soft-mask on Subnetwork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D7AEFC-D1B5-4FBC-7CF4-B4814D89FB2F}"/>
              </a:ext>
            </a:extLst>
          </p:cNvPr>
          <p:cNvSpPr/>
          <p:nvPr/>
        </p:nvSpPr>
        <p:spPr>
          <a:xfrm>
            <a:off x="533015" y="5257488"/>
            <a:ext cx="2658067" cy="116469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8524D2-AFF1-AED9-1EE8-2AEE366C97EF}"/>
              </a:ext>
            </a:extLst>
          </p:cNvPr>
          <p:cNvSpPr/>
          <p:nvPr/>
        </p:nvSpPr>
        <p:spPr>
          <a:xfrm>
            <a:off x="443504" y="4406894"/>
            <a:ext cx="1007305" cy="522707"/>
          </a:xfrm>
          <a:prstGeom prst="rect">
            <a:avLst/>
          </a:prstGeom>
          <a:solidFill>
            <a:srgbClr val="92D05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F2BC28-AB92-04E6-F68A-DB7476B8A6BC}"/>
              </a:ext>
            </a:extLst>
          </p:cNvPr>
          <p:cNvSpPr txBox="1"/>
          <p:nvPr/>
        </p:nvSpPr>
        <p:spPr>
          <a:xfrm>
            <a:off x="1320996" y="6574684"/>
            <a:ext cx="277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Backward Propagation</a:t>
            </a:r>
            <a:endParaRPr lang="en-US" b="1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E3CB8AA-D3F3-D6E7-0530-F510DF8662FF}"/>
              </a:ext>
            </a:extLst>
          </p:cNvPr>
          <p:cNvSpPr/>
          <p:nvPr/>
        </p:nvSpPr>
        <p:spPr>
          <a:xfrm>
            <a:off x="366444" y="4163561"/>
            <a:ext cx="4534937" cy="243590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8FDC15B-EF08-CD65-4DC6-5F7237F271AC}"/>
                  </a:ext>
                </a:extLst>
              </p:cNvPr>
              <p:cNvSpPr txBox="1"/>
              <p:nvPr/>
            </p:nvSpPr>
            <p:spPr>
              <a:xfrm>
                <a:off x="481854" y="4481584"/>
                <a:ext cx="1041038" cy="3544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pt-BR" sz="1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1600" b="1" i="1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pt-BR" sz="16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CN" sz="1600" b="1" i="1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𝜵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600" dirty="0"/>
                  <a:t>|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8FDC15B-EF08-CD65-4DC6-5F7237F27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54" y="4481584"/>
                <a:ext cx="1041038" cy="354456"/>
              </a:xfrm>
              <a:prstGeom prst="rect">
                <a:avLst/>
              </a:prstGeom>
              <a:blipFill>
                <a:blip r:embed="rId8"/>
                <a:stretch>
                  <a:fillRect l="-21053" t="-100000" b="-16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2347B7B-44DD-D22F-3DDD-6C882DF0F35F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 flipV="1">
            <a:off x="1450809" y="4667053"/>
            <a:ext cx="271931" cy="11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2FE9144-7CED-9C61-947D-278244FA26D8}"/>
                  </a:ext>
                </a:extLst>
              </p:cNvPr>
              <p:cNvSpPr txBox="1"/>
              <p:nvPr/>
            </p:nvSpPr>
            <p:spPr>
              <a:xfrm>
                <a:off x="1722740" y="4491780"/>
                <a:ext cx="495667" cy="3505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2FE9144-7CED-9C61-947D-278244FA2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2740" y="4491780"/>
                <a:ext cx="495667" cy="350545"/>
              </a:xfrm>
              <a:prstGeom prst="rect">
                <a:avLst/>
              </a:prstGeom>
              <a:blipFill>
                <a:blip r:embed="rId9"/>
                <a:stretch>
                  <a:fillRect t="-3509" b="-17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BBC7AFA-3517-5AE3-944E-E364A9AED17F}"/>
                  </a:ext>
                </a:extLst>
              </p:cNvPr>
              <p:cNvSpPr txBox="1"/>
              <p:nvPr/>
            </p:nvSpPr>
            <p:spPr>
              <a:xfrm>
                <a:off x="817444" y="5644798"/>
                <a:ext cx="301558" cy="3505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0000FF"/>
                              </a:solidFill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BBC7AFA-3517-5AE3-944E-E364A9AED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44" y="5644798"/>
                <a:ext cx="301558" cy="350545"/>
              </a:xfrm>
              <a:prstGeom prst="rect">
                <a:avLst/>
              </a:prstGeom>
              <a:blipFill>
                <a:blip r:embed="rId10"/>
                <a:stretch>
                  <a:fillRect l="-20000" t="-3509" r="-38000" b="-17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5638B5F-E888-F830-B8C9-1CF9915548C3}"/>
                  </a:ext>
                </a:extLst>
              </p:cNvPr>
              <p:cNvSpPr txBox="1"/>
              <p:nvPr/>
            </p:nvSpPr>
            <p:spPr>
              <a:xfrm>
                <a:off x="1902778" y="5386267"/>
                <a:ext cx="391614" cy="3505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adapter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5638B5F-E888-F830-B8C9-1CF991554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778" y="5386267"/>
                <a:ext cx="391614" cy="350545"/>
              </a:xfrm>
              <a:prstGeom prst="rect">
                <a:avLst/>
              </a:prstGeom>
              <a:blipFill>
                <a:blip r:embed="rId11"/>
                <a:stretch>
                  <a:fillRect l="-15625" t="-3509" r="-131250" b="-17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49888BC-2B88-A106-8AAD-FB88A9E3004D}"/>
                  </a:ext>
                </a:extLst>
              </p:cNvPr>
              <p:cNvSpPr txBox="1"/>
              <p:nvPr/>
            </p:nvSpPr>
            <p:spPr>
              <a:xfrm>
                <a:off x="1907568" y="6055496"/>
                <a:ext cx="391614" cy="3034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transformer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49888BC-2B88-A106-8AAD-FB88A9E30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568" y="6055496"/>
                <a:ext cx="391614" cy="303481"/>
              </a:xfrm>
              <a:prstGeom prst="rect">
                <a:avLst/>
              </a:prstGeom>
              <a:blipFill>
                <a:blip r:embed="rId12"/>
                <a:stretch>
                  <a:fillRect l="-15625" r="-215625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664217-2578-0C02-750A-6FAF3C1A86DF}"/>
                  </a:ext>
                </a:extLst>
              </p:cNvPr>
              <p:cNvSpPr txBox="1"/>
              <p:nvPr/>
            </p:nvSpPr>
            <p:spPr>
              <a:xfrm>
                <a:off x="1042195" y="4958894"/>
                <a:ext cx="39161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664217-2578-0C02-750A-6FAF3C1A8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195" y="4958894"/>
                <a:ext cx="391614" cy="276999"/>
              </a:xfrm>
              <a:prstGeom prst="rect">
                <a:avLst/>
              </a:prstGeom>
              <a:blipFill>
                <a:blip r:embed="rId13"/>
                <a:stretch>
                  <a:fillRect l="-156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DD63B1C-EF59-2483-5ADC-C27B42ABCC2A}"/>
              </a:ext>
            </a:extLst>
          </p:cNvPr>
          <p:cNvCxnSpPr>
            <a:cxnSpLocks/>
            <a:stCxn id="39" idx="1"/>
            <a:endCxn id="38" idx="3"/>
          </p:cNvCxnSpPr>
          <p:nvPr/>
        </p:nvCxnSpPr>
        <p:spPr>
          <a:xfrm flipH="1">
            <a:off x="1119002" y="5561540"/>
            <a:ext cx="783776" cy="2585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273">
            <a:extLst>
              <a:ext uri="{FF2B5EF4-FFF2-40B4-BE49-F238E27FC236}">
                <a16:creationId xmlns:a16="http://schemas.microsoft.com/office/drawing/2014/main" id="{794E189B-CBAF-4D59-4C1B-A8B132B7D60A}"/>
              </a:ext>
            </a:extLst>
          </p:cNvPr>
          <p:cNvCxnSpPr>
            <a:cxnSpLocks/>
            <a:stCxn id="39" idx="1"/>
            <a:endCxn id="7" idx="2"/>
          </p:cNvCxnSpPr>
          <p:nvPr/>
        </p:nvCxnSpPr>
        <p:spPr>
          <a:xfrm rot="10800000">
            <a:off x="947158" y="4929602"/>
            <a:ext cx="955621" cy="631939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836850C-F98A-6537-0DB6-849B1FC08DB9}"/>
              </a:ext>
            </a:extLst>
          </p:cNvPr>
          <p:cNvSpPr txBox="1"/>
          <p:nvPr/>
        </p:nvSpPr>
        <p:spPr>
          <a:xfrm>
            <a:off x="4428795" y="4172876"/>
            <a:ext cx="52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× 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153E67E-F77B-210E-94C4-17E2E71AFC4E}"/>
                  </a:ext>
                </a:extLst>
              </p:cNvPr>
              <p:cNvSpPr txBox="1"/>
              <p:nvPr/>
            </p:nvSpPr>
            <p:spPr>
              <a:xfrm>
                <a:off x="1352819" y="5667828"/>
                <a:ext cx="39161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153E67E-F77B-210E-94C4-17E2E71AF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819" y="5667828"/>
                <a:ext cx="391614" cy="276999"/>
              </a:xfrm>
              <a:prstGeom prst="rect">
                <a:avLst/>
              </a:prstGeom>
              <a:blipFill>
                <a:blip r:embed="rId14"/>
                <a:stretch>
                  <a:fillRect l="-156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>
            <a:extLst>
              <a:ext uri="{FF2B5EF4-FFF2-40B4-BE49-F238E27FC236}">
                <a16:creationId xmlns:a16="http://schemas.microsoft.com/office/drawing/2014/main" id="{EB4308E6-0E1E-51A2-A802-52DB89C2CE7E}"/>
              </a:ext>
            </a:extLst>
          </p:cNvPr>
          <p:cNvSpPr txBox="1"/>
          <p:nvPr/>
        </p:nvSpPr>
        <p:spPr>
          <a:xfrm rot="1033846">
            <a:off x="1426585" y="5553385"/>
            <a:ext cx="49792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B451EE8-6069-49DF-653C-0168D8869F98}"/>
                  </a:ext>
                </a:extLst>
              </p:cNvPr>
              <p:cNvSpPr txBox="1"/>
              <p:nvPr/>
            </p:nvSpPr>
            <p:spPr>
              <a:xfrm>
                <a:off x="3278929" y="5928252"/>
                <a:ext cx="770451" cy="4428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1800" i="1" smtClean="0">
                              <a:latin typeface="Cambria Math" panose="02040503050406030204" pitchFamily="18" charset="0"/>
                            </a:rPr>
                            <m:t>(⩽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B451EE8-6069-49DF-653C-0168D8869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929" y="5928252"/>
                <a:ext cx="770451" cy="442878"/>
              </a:xfrm>
              <a:prstGeom prst="rect">
                <a:avLst/>
              </a:prstGeom>
              <a:blipFill>
                <a:blip r:embed="rId15"/>
                <a:stretch>
                  <a:fillRect r="-8730" b="-2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Rectangle 95">
            <a:extLst>
              <a:ext uri="{FF2B5EF4-FFF2-40B4-BE49-F238E27FC236}">
                <a16:creationId xmlns:a16="http://schemas.microsoft.com/office/drawing/2014/main" id="{A6AF7CEB-237F-DF75-E2D2-FFEF6F5EE852}"/>
              </a:ext>
            </a:extLst>
          </p:cNvPr>
          <p:cNvSpPr/>
          <p:nvPr/>
        </p:nvSpPr>
        <p:spPr>
          <a:xfrm>
            <a:off x="2537161" y="4500444"/>
            <a:ext cx="903758" cy="327366"/>
          </a:xfrm>
          <a:prstGeom prst="rect">
            <a:avLst/>
          </a:prstGeom>
          <a:solidFill>
            <a:srgbClr val="92D05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183D9EB6-1720-DB4D-30B0-12F75E242853}"/>
                  </a:ext>
                </a:extLst>
              </p:cNvPr>
              <p:cNvSpPr txBox="1"/>
              <p:nvPr/>
            </p:nvSpPr>
            <p:spPr>
              <a:xfrm>
                <a:off x="2613323" y="4556405"/>
                <a:ext cx="59465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Normalize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183D9EB6-1720-DB4D-30B0-12F75E2428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323" y="4556405"/>
                <a:ext cx="594650" cy="215444"/>
              </a:xfrm>
              <a:prstGeom prst="rect">
                <a:avLst/>
              </a:prstGeom>
              <a:blipFill>
                <a:blip r:embed="rId16"/>
                <a:stretch>
                  <a:fillRect l="-11340" r="-42268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FDC1C7D-3135-411D-DBFD-AD5DCE0E42A2}"/>
              </a:ext>
            </a:extLst>
          </p:cNvPr>
          <p:cNvCxnSpPr>
            <a:cxnSpLocks/>
            <a:stCxn id="13" idx="3"/>
            <a:endCxn id="96" idx="1"/>
          </p:cNvCxnSpPr>
          <p:nvPr/>
        </p:nvCxnSpPr>
        <p:spPr>
          <a:xfrm flipV="1">
            <a:off x="2218407" y="4664127"/>
            <a:ext cx="318754" cy="29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55E3310-36E0-2470-8811-6A3ECC1D4E4A}"/>
              </a:ext>
            </a:extLst>
          </p:cNvPr>
          <p:cNvSpPr/>
          <p:nvPr/>
        </p:nvSpPr>
        <p:spPr>
          <a:xfrm>
            <a:off x="3277331" y="5256412"/>
            <a:ext cx="765270" cy="366449"/>
          </a:xfrm>
          <a:prstGeom prst="rect">
            <a:avLst/>
          </a:prstGeom>
          <a:solidFill>
            <a:srgbClr val="92D05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EMax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6" name="Straight Arrow Connector 273">
            <a:extLst>
              <a:ext uri="{FF2B5EF4-FFF2-40B4-BE49-F238E27FC236}">
                <a16:creationId xmlns:a16="http://schemas.microsoft.com/office/drawing/2014/main" id="{5A30B335-7603-11A9-B855-2AAC9FF918E8}"/>
              </a:ext>
            </a:extLst>
          </p:cNvPr>
          <p:cNvCxnSpPr>
            <a:cxnSpLocks/>
            <a:stCxn id="96" idx="3"/>
            <a:endCxn id="105" idx="0"/>
          </p:cNvCxnSpPr>
          <p:nvPr/>
        </p:nvCxnSpPr>
        <p:spPr>
          <a:xfrm>
            <a:off x="3440919" y="4664127"/>
            <a:ext cx="219047" cy="592285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38EF29D-6DFE-2750-87EB-64C42980E59C}"/>
              </a:ext>
            </a:extLst>
          </p:cNvPr>
          <p:cNvCxnSpPr>
            <a:cxnSpLocks/>
            <a:stCxn id="94" idx="0"/>
            <a:endCxn id="105" idx="2"/>
          </p:cNvCxnSpPr>
          <p:nvPr/>
        </p:nvCxnSpPr>
        <p:spPr>
          <a:xfrm flipH="1" flipV="1">
            <a:off x="3659966" y="5622861"/>
            <a:ext cx="4189" cy="3053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683C86C6-2419-D115-1C3A-04666960B2AC}"/>
                  </a:ext>
                </a:extLst>
              </p:cNvPr>
              <p:cNvSpPr txBox="1"/>
              <p:nvPr/>
            </p:nvSpPr>
            <p:spPr>
              <a:xfrm>
                <a:off x="4282913" y="5220846"/>
                <a:ext cx="770451" cy="4428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1800" i="1" smtClean="0">
                              <a:latin typeface="Cambria Math" panose="02040503050406030204" pitchFamily="18" charset="0"/>
                            </a:rPr>
                            <m:t>(⩽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683C86C6-2419-D115-1C3A-04666960B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913" y="5220846"/>
                <a:ext cx="770451" cy="442878"/>
              </a:xfrm>
              <a:prstGeom prst="rect">
                <a:avLst/>
              </a:prstGeom>
              <a:blipFill>
                <a:blip r:embed="rId17"/>
                <a:stretch>
                  <a:fillRect b="-2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Straight Arrow Connector 273">
            <a:extLst>
              <a:ext uri="{FF2B5EF4-FFF2-40B4-BE49-F238E27FC236}">
                <a16:creationId xmlns:a16="http://schemas.microsoft.com/office/drawing/2014/main" id="{F5B28BC9-C784-C210-5F01-66F15BF87709}"/>
              </a:ext>
            </a:extLst>
          </p:cNvPr>
          <p:cNvCxnSpPr>
            <a:cxnSpLocks/>
            <a:stCxn id="105" idx="3"/>
            <a:endCxn id="108" idx="1"/>
          </p:cNvCxnSpPr>
          <p:nvPr/>
        </p:nvCxnSpPr>
        <p:spPr>
          <a:xfrm>
            <a:off x="4042601" y="5439637"/>
            <a:ext cx="240312" cy="26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01A7AD4F-0B62-36EA-5933-74A41253A3E8}"/>
              </a:ext>
            </a:extLst>
          </p:cNvPr>
          <p:cNvSpPr txBox="1"/>
          <p:nvPr/>
        </p:nvSpPr>
        <p:spPr>
          <a:xfrm>
            <a:off x="1451040" y="3665840"/>
            <a:ext cx="31729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Forward Propagation</a:t>
            </a:r>
            <a:endParaRPr lang="en-US" b="1" dirty="0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11D54DA-63BB-8FC2-6AD6-BEDE0F8C509F}"/>
              </a:ext>
            </a:extLst>
          </p:cNvPr>
          <p:cNvCxnSpPr>
            <a:cxnSpLocks/>
          </p:cNvCxnSpPr>
          <p:nvPr/>
        </p:nvCxnSpPr>
        <p:spPr>
          <a:xfrm>
            <a:off x="119853" y="4042927"/>
            <a:ext cx="11233947" cy="44851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222084A-669E-2A18-E9D9-B5FDDD9DF045}"/>
              </a:ext>
            </a:extLst>
          </p:cNvPr>
          <p:cNvSpPr/>
          <p:nvPr/>
        </p:nvSpPr>
        <p:spPr>
          <a:xfrm>
            <a:off x="8246770" y="2352068"/>
            <a:ext cx="1435275" cy="11932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799A5C76-FC18-C97C-3A98-8406F560CE31}"/>
              </a:ext>
            </a:extLst>
          </p:cNvPr>
          <p:cNvSpPr/>
          <p:nvPr/>
        </p:nvSpPr>
        <p:spPr>
          <a:xfrm>
            <a:off x="6265364" y="1914348"/>
            <a:ext cx="4405927" cy="169016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5045A721-24C7-C6C8-E0D3-4FD66329815C}"/>
              </a:ext>
            </a:extLst>
          </p:cNvPr>
          <p:cNvCxnSpPr>
            <a:cxnSpLocks/>
          </p:cNvCxnSpPr>
          <p:nvPr/>
        </p:nvCxnSpPr>
        <p:spPr>
          <a:xfrm flipV="1">
            <a:off x="8743230" y="1408314"/>
            <a:ext cx="0" cy="4928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33414D6A-95C8-4D76-5ECF-00EC830163BB}"/>
              </a:ext>
            </a:extLst>
          </p:cNvPr>
          <p:cNvSpPr txBox="1"/>
          <p:nvPr/>
        </p:nvSpPr>
        <p:spPr>
          <a:xfrm rot="5400000">
            <a:off x="8743727" y="1554162"/>
            <a:ext cx="353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…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C474E5C0-2E11-C496-F896-BA135F166F15}"/>
                  </a:ext>
                </a:extLst>
              </p:cNvPr>
              <p:cNvSpPr txBox="1"/>
              <p:nvPr/>
            </p:nvSpPr>
            <p:spPr>
              <a:xfrm>
                <a:off x="6793573" y="3155756"/>
                <a:ext cx="301558" cy="3505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C474E5C0-2E11-C496-F896-BA135F166F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573" y="3155756"/>
                <a:ext cx="301558" cy="350545"/>
              </a:xfrm>
              <a:prstGeom prst="rect">
                <a:avLst/>
              </a:prstGeom>
              <a:blipFill>
                <a:blip r:embed="rId18"/>
                <a:stretch>
                  <a:fillRect l="-20000" t="-3509" r="-38000" b="-17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74BD290D-1073-86DA-7EBE-664ACEA5777A}"/>
              </a:ext>
            </a:extLst>
          </p:cNvPr>
          <p:cNvCxnSpPr>
            <a:cxnSpLocks/>
            <a:stCxn id="117" idx="0"/>
            <a:endCxn id="121" idx="4"/>
          </p:cNvCxnSpPr>
          <p:nvPr/>
        </p:nvCxnSpPr>
        <p:spPr>
          <a:xfrm flipH="1" flipV="1">
            <a:off x="6940203" y="2852661"/>
            <a:ext cx="4149" cy="3030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01EDEA3-0BAE-62C2-77A2-E52B6678A379}"/>
              </a:ext>
            </a:extLst>
          </p:cNvPr>
          <p:cNvGrpSpPr/>
          <p:nvPr/>
        </p:nvGrpSpPr>
        <p:grpSpPr>
          <a:xfrm>
            <a:off x="6789424" y="2521822"/>
            <a:ext cx="301558" cy="330839"/>
            <a:chOff x="9665401" y="2752537"/>
            <a:chExt cx="482599" cy="455669"/>
          </a:xfrm>
        </p:grpSpPr>
        <p:cxnSp>
          <p:nvCxnSpPr>
            <p:cNvPr id="120" name="Connector: Elbow 119">
              <a:extLst>
                <a:ext uri="{FF2B5EF4-FFF2-40B4-BE49-F238E27FC236}">
                  <a16:creationId xmlns:a16="http://schemas.microsoft.com/office/drawing/2014/main" id="{EC1DAA42-F66B-B7EE-51D4-4EC53CD3C2E4}"/>
                </a:ext>
              </a:extLst>
            </p:cNvPr>
            <p:cNvCxnSpPr>
              <a:cxnSpLocks/>
              <a:stCxn id="121" idx="3"/>
              <a:endCxn id="121" idx="7"/>
            </p:cNvCxnSpPr>
            <p:nvPr/>
          </p:nvCxnSpPr>
          <p:spPr>
            <a:xfrm rot="5400000" flipH="1" flipV="1">
              <a:off x="9745594" y="2809747"/>
              <a:ext cx="322206" cy="341249"/>
            </a:xfrm>
            <a:prstGeom prst="bentConnector5">
              <a:avLst>
                <a:gd name="adj1" fmla="val 1971"/>
                <a:gd name="adj2" fmla="val 51972"/>
                <a:gd name="adj3" fmla="val 9605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D0DE6B8A-B352-B5A4-EBFA-082BE316B1DD}"/>
                </a:ext>
              </a:extLst>
            </p:cNvPr>
            <p:cNvSpPr/>
            <p:nvPr/>
          </p:nvSpPr>
          <p:spPr>
            <a:xfrm>
              <a:off x="9665401" y="2752537"/>
              <a:ext cx="482599" cy="45566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B320E8A-B248-00CE-B1F4-26F1A9084131}"/>
              </a:ext>
            </a:extLst>
          </p:cNvPr>
          <p:cNvCxnSpPr>
            <a:cxnSpLocks/>
            <a:stCxn id="121" idx="6"/>
            <a:endCxn id="124" idx="2"/>
          </p:cNvCxnSpPr>
          <p:nvPr/>
        </p:nvCxnSpPr>
        <p:spPr>
          <a:xfrm flipV="1">
            <a:off x="7090982" y="2686040"/>
            <a:ext cx="669416" cy="12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FA86DEA3-56BA-D4AA-8F2C-843A31EDF627}"/>
              </a:ext>
            </a:extLst>
          </p:cNvPr>
          <p:cNvGrpSpPr/>
          <p:nvPr/>
        </p:nvGrpSpPr>
        <p:grpSpPr>
          <a:xfrm>
            <a:off x="7760398" y="2544271"/>
            <a:ext cx="301558" cy="283537"/>
            <a:chOff x="3237470" y="5240229"/>
            <a:chExt cx="394222" cy="400110"/>
          </a:xfrm>
        </p:grpSpPr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F3641783-FFD7-9E90-2E4C-EAAA726560E4}"/>
                </a:ext>
              </a:extLst>
            </p:cNvPr>
            <p:cNvSpPr/>
            <p:nvPr/>
          </p:nvSpPr>
          <p:spPr>
            <a:xfrm>
              <a:off x="3237470" y="5240229"/>
              <a:ext cx="394222" cy="4001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5915763-E112-54B2-F606-1CF421DF157A}"/>
                </a:ext>
              </a:extLst>
            </p:cNvPr>
            <p:cNvCxnSpPr>
              <a:stCxn id="124" idx="1"/>
              <a:endCxn id="124" idx="5"/>
            </p:cNvCxnSpPr>
            <p:nvPr/>
          </p:nvCxnSpPr>
          <p:spPr>
            <a:xfrm>
              <a:off x="3295202" y="5298824"/>
              <a:ext cx="278758" cy="2829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77B6A5AB-A074-C320-8C1D-8B01039030EB}"/>
                </a:ext>
              </a:extLst>
            </p:cNvPr>
            <p:cNvCxnSpPr>
              <a:cxnSpLocks/>
              <a:stCxn id="124" idx="3"/>
              <a:endCxn id="124" idx="7"/>
            </p:cNvCxnSpPr>
            <p:nvPr/>
          </p:nvCxnSpPr>
          <p:spPr>
            <a:xfrm flipV="1">
              <a:off x="3295202" y="5298824"/>
              <a:ext cx="278758" cy="2829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0315EC8D-149C-7D78-0405-5EACD62EBD4E}"/>
                  </a:ext>
                </a:extLst>
              </p:cNvPr>
              <p:cNvSpPr txBox="1"/>
              <p:nvPr/>
            </p:nvSpPr>
            <p:spPr>
              <a:xfrm>
                <a:off x="8393742" y="2509355"/>
                <a:ext cx="391614" cy="3505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dapter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0315EC8D-149C-7D78-0405-5EACD62EB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742" y="2509355"/>
                <a:ext cx="391614" cy="350545"/>
              </a:xfrm>
              <a:prstGeom prst="rect">
                <a:avLst/>
              </a:prstGeom>
              <a:blipFill>
                <a:blip r:embed="rId19"/>
                <a:stretch>
                  <a:fillRect l="-15625" t="-3509" r="-129688" b="-17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46FDCB2F-8132-3E69-622D-1A80F83B0EEB}"/>
              </a:ext>
            </a:extLst>
          </p:cNvPr>
          <p:cNvCxnSpPr>
            <a:cxnSpLocks/>
            <a:stCxn id="124" idx="6"/>
            <a:endCxn id="127" idx="1"/>
          </p:cNvCxnSpPr>
          <p:nvPr/>
        </p:nvCxnSpPr>
        <p:spPr>
          <a:xfrm flipV="1">
            <a:off x="8061956" y="2684628"/>
            <a:ext cx="331786" cy="14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790F176F-1EB0-0BA5-D8DD-81DA0ECF0E8E}"/>
                  </a:ext>
                </a:extLst>
              </p:cNvPr>
              <p:cNvSpPr txBox="1"/>
              <p:nvPr/>
            </p:nvSpPr>
            <p:spPr>
              <a:xfrm>
                <a:off x="8398532" y="3178584"/>
                <a:ext cx="391614" cy="3034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transformer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790F176F-1EB0-0BA5-D8DD-81DA0ECF0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532" y="3178584"/>
                <a:ext cx="391614" cy="303481"/>
              </a:xfrm>
              <a:prstGeom prst="rect">
                <a:avLst/>
              </a:prstGeom>
              <a:blipFill>
                <a:blip r:embed="rId20"/>
                <a:stretch>
                  <a:fillRect l="-15625" r="-215625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89C0739F-6EB1-6668-C9E5-A7C86AB06D37}"/>
              </a:ext>
            </a:extLst>
          </p:cNvPr>
          <p:cNvCxnSpPr>
            <a:cxnSpLocks/>
            <a:stCxn id="129" idx="0"/>
            <a:endCxn id="127" idx="2"/>
          </p:cNvCxnSpPr>
          <p:nvPr/>
        </p:nvCxnSpPr>
        <p:spPr>
          <a:xfrm flipH="1" flipV="1">
            <a:off x="8589549" y="2859900"/>
            <a:ext cx="4790" cy="3186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C254B324-18AF-E8DE-D79F-E390481B9A08}"/>
              </a:ext>
            </a:extLst>
          </p:cNvPr>
          <p:cNvSpPr txBox="1"/>
          <p:nvPr/>
        </p:nvSpPr>
        <p:spPr>
          <a:xfrm>
            <a:off x="10207230" y="1904464"/>
            <a:ext cx="52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× 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180D0AB6-19D0-4369-7D73-DE7D113012CD}"/>
                  </a:ext>
                </a:extLst>
              </p:cNvPr>
              <p:cNvSpPr txBox="1"/>
              <p:nvPr/>
            </p:nvSpPr>
            <p:spPr>
              <a:xfrm>
                <a:off x="8445905" y="1131315"/>
                <a:ext cx="59465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CE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180D0AB6-19D0-4369-7D73-DE7D11301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905" y="1131315"/>
                <a:ext cx="594650" cy="276999"/>
              </a:xfrm>
              <a:prstGeom prst="rect">
                <a:avLst/>
              </a:prstGeom>
              <a:blipFill>
                <a:blip r:embed="rId21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7279A249-F6FE-DA9B-38F2-C0B581EC01C3}"/>
                  </a:ext>
                </a:extLst>
              </p:cNvPr>
              <p:cNvSpPr txBox="1"/>
              <p:nvPr/>
            </p:nvSpPr>
            <p:spPr>
              <a:xfrm>
                <a:off x="7043800" y="2218727"/>
                <a:ext cx="784059" cy="3505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dirty="0"/>
                            <m:t>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sup>
                      </m:sSub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7279A249-F6FE-DA9B-38F2-C0B581EC0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3800" y="2218727"/>
                <a:ext cx="784059" cy="350545"/>
              </a:xfrm>
              <a:prstGeom prst="rect">
                <a:avLst/>
              </a:prstGeom>
              <a:blipFill>
                <a:blip r:embed="rId22"/>
                <a:stretch>
                  <a:fillRect l="-10078" t="-3509" r="-13178" b="-24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TextBox 133">
            <a:extLst>
              <a:ext uri="{FF2B5EF4-FFF2-40B4-BE49-F238E27FC236}">
                <a16:creationId xmlns:a16="http://schemas.microsoft.com/office/drawing/2014/main" id="{E54D6143-472A-5BFB-339C-B350B9A2DABB}"/>
              </a:ext>
            </a:extLst>
          </p:cNvPr>
          <p:cNvSpPr txBox="1"/>
          <p:nvPr/>
        </p:nvSpPr>
        <p:spPr>
          <a:xfrm>
            <a:off x="7299032" y="3591039"/>
            <a:ext cx="31729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Forward Propagation</a:t>
            </a:r>
            <a:endParaRPr lang="en-US" b="1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3EF335A-DC23-96E5-BABC-C7FF647A9CE2}"/>
              </a:ext>
            </a:extLst>
          </p:cNvPr>
          <p:cNvSpPr txBox="1"/>
          <p:nvPr/>
        </p:nvSpPr>
        <p:spPr>
          <a:xfrm>
            <a:off x="7295502" y="6500086"/>
            <a:ext cx="26728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Backward Propagation</a:t>
            </a:r>
            <a:endParaRPr lang="en-US" b="1" dirty="0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4860338B-1B23-9BC4-C652-2207A946B02D}"/>
              </a:ext>
            </a:extLst>
          </p:cNvPr>
          <p:cNvGrpSpPr/>
          <p:nvPr/>
        </p:nvGrpSpPr>
        <p:grpSpPr>
          <a:xfrm>
            <a:off x="7953314" y="5252557"/>
            <a:ext cx="287921" cy="281975"/>
            <a:chOff x="3237470" y="5240229"/>
            <a:chExt cx="394222" cy="400110"/>
          </a:xfrm>
        </p:grpSpPr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90F9F708-42EA-F8DA-1456-0EE0B72BF393}"/>
                </a:ext>
              </a:extLst>
            </p:cNvPr>
            <p:cNvSpPr/>
            <p:nvPr/>
          </p:nvSpPr>
          <p:spPr>
            <a:xfrm>
              <a:off x="3237470" y="5240229"/>
              <a:ext cx="394222" cy="4001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94535B8B-1C57-C80B-2622-4804195E5865}"/>
                </a:ext>
              </a:extLst>
            </p:cNvPr>
            <p:cNvCxnSpPr>
              <a:stCxn id="137" idx="1"/>
              <a:endCxn id="137" idx="5"/>
            </p:cNvCxnSpPr>
            <p:nvPr/>
          </p:nvCxnSpPr>
          <p:spPr>
            <a:xfrm>
              <a:off x="3295202" y="5298824"/>
              <a:ext cx="278758" cy="2829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7F6C724F-B636-49A4-42D3-19A811AFBD35}"/>
                </a:ext>
              </a:extLst>
            </p:cNvPr>
            <p:cNvCxnSpPr>
              <a:cxnSpLocks/>
              <a:stCxn id="137" idx="3"/>
              <a:endCxn id="137" idx="7"/>
            </p:cNvCxnSpPr>
            <p:nvPr/>
          </p:nvCxnSpPr>
          <p:spPr>
            <a:xfrm flipV="1">
              <a:off x="3295202" y="5298824"/>
              <a:ext cx="278758" cy="2829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Rectangle 139">
            <a:extLst>
              <a:ext uri="{FF2B5EF4-FFF2-40B4-BE49-F238E27FC236}">
                <a16:creationId xmlns:a16="http://schemas.microsoft.com/office/drawing/2014/main" id="{31EC6772-2D7C-429D-AF4E-FAB146127D54}"/>
              </a:ext>
            </a:extLst>
          </p:cNvPr>
          <p:cNvSpPr/>
          <p:nvPr/>
        </p:nvSpPr>
        <p:spPr>
          <a:xfrm>
            <a:off x="6604918" y="5169892"/>
            <a:ext cx="1014281" cy="449812"/>
          </a:xfrm>
          <a:prstGeom prst="rect">
            <a:avLst/>
          </a:prstGeom>
          <a:solidFill>
            <a:srgbClr val="92D05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EBBA64C2-D5BF-F47C-9CA4-E070C8042638}"/>
                  </a:ext>
                </a:extLst>
              </p:cNvPr>
              <p:cNvSpPr txBox="1"/>
              <p:nvPr/>
            </p:nvSpPr>
            <p:spPr>
              <a:xfrm>
                <a:off x="6605455" y="5219884"/>
                <a:ext cx="973947" cy="3116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1−</m:t>
                      </m:r>
                      <m:sSubSup>
                        <m:sSubSup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(⩽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EBBA64C2-D5BF-F47C-9CA4-E070C8042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455" y="5219884"/>
                <a:ext cx="973947" cy="311624"/>
              </a:xfrm>
              <a:prstGeom prst="rect">
                <a:avLst/>
              </a:prstGeom>
              <a:blipFill>
                <a:blip r:embed="rId23"/>
                <a:stretch>
                  <a:fillRect l="-6289" r="-5031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8E2765CC-D653-70C2-0534-41458C386284}"/>
              </a:ext>
            </a:extLst>
          </p:cNvPr>
          <p:cNvCxnSpPr>
            <a:cxnSpLocks/>
            <a:stCxn id="140" idx="3"/>
            <a:endCxn id="137" idx="2"/>
          </p:cNvCxnSpPr>
          <p:nvPr/>
        </p:nvCxnSpPr>
        <p:spPr>
          <a:xfrm flipV="1">
            <a:off x="7619199" y="5393545"/>
            <a:ext cx="334115" cy="12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3AB17C47-5346-D42E-AED2-30254B12EE61}"/>
              </a:ext>
            </a:extLst>
          </p:cNvPr>
          <p:cNvCxnSpPr>
            <a:cxnSpLocks/>
            <a:stCxn id="137" idx="4"/>
            <a:endCxn id="147" idx="0"/>
          </p:cNvCxnSpPr>
          <p:nvPr/>
        </p:nvCxnSpPr>
        <p:spPr>
          <a:xfrm flipH="1">
            <a:off x="8092758" y="5534532"/>
            <a:ext cx="4517" cy="3230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B40DE4AC-1D1B-A34D-D880-462171EA5FC7}"/>
              </a:ext>
            </a:extLst>
          </p:cNvPr>
          <p:cNvSpPr/>
          <p:nvPr/>
        </p:nvSpPr>
        <p:spPr>
          <a:xfrm>
            <a:off x="6307766" y="4155469"/>
            <a:ext cx="4386332" cy="234118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362C2323-0DF7-ABC1-A85B-327AA2340050}"/>
              </a:ext>
            </a:extLst>
          </p:cNvPr>
          <p:cNvCxnSpPr>
            <a:cxnSpLocks/>
            <a:stCxn id="155" idx="2"/>
            <a:endCxn id="140" idx="0"/>
          </p:cNvCxnSpPr>
          <p:nvPr/>
        </p:nvCxnSpPr>
        <p:spPr>
          <a:xfrm>
            <a:off x="7109203" y="4919690"/>
            <a:ext cx="2856" cy="2502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24CE9AA9-2685-4A07-2617-5B0AA05264F7}"/>
                  </a:ext>
                </a:extLst>
              </p:cNvPr>
              <p:cNvSpPr txBox="1"/>
              <p:nvPr/>
            </p:nvSpPr>
            <p:spPr>
              <a:xfrm>
                <a:off x="7728192" y="5530669"/>
                <a:ext cx="391614" cy="284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𝜵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24CE9AA9-2685-4A07-2617-5B0AA05264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8192" y="5530669"/>
                <a:ext cx="391614" cy="284437"/>
              </a:xfrm>
              <a:prstGeom prst="rect">
                <a:avLst/>
              </a:prstGeom>
              <a:blipFill>
                <a:blip r:embed="rId24"/>
                <a:stretch>
                  <a:fillRect l="-1563" t="-17021" r="-40625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173C46BB-102F-284B-E174-7ED1B5F376D1}"/>
                  </a:ext>
                </a:extLst>
              </p:cNvPr>
              <p:cNvSpPr txBox="1"/>
              <p:nvPr/>
            </p:nvSpPr>
            <p:spPr>
              <a:xfrm>
                <a:off x="7941979" y="5857577"/>
                <a:ext cx="301558" cy="3505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0000FF"/>
                              </a:solidFill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173C46BB-102F-284B-E174-7ED1B5F376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1979" y="5857577"/>
                <a:ext cx="301558" cy="350545"/>
              </a:xfrm>
              <a:prstGeom prst="rect">
                <a:avLst/>
              </a:prstGeom>
              <a:blipFill>
                <a:blip r:embed="rId25"/>
                <a:stretch>
                  <a:fillRect l="-20408" t="-3509" r="-38776" b="-17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Rectangle 147">
            <a:extLst>
              <a:ext uri="{FF2B5EF4-FFF2-40B4-BE49-F238E27FC236}">
                <a16:creationId xmlns:a16="http://schemas.microsoft.com/office/drawing/2014/main" id="{284B06B1-83C9-A6DD-9267-D8FDD393BA54}"/>
              </a:ext>
            </a:extLst>
          </p:cNvPr>
          <p:cNvSpPr/>
          <p:nvPr/>
        </p:nvSpPr>
        <p:spPr>
          <a:xfrm>
            <a:off x="8682452" y="5058336"/>
            <a:ext cx="1435275" cy="11932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A1D561F4-9DF7-1B57-3FD1-C4363F9D7BCF}"/>
                  </a:ext>
                </a:extLst>
              </p:cNvPr>
              <p:cNvSpPr txBox="1"/>
              <p:nvPr/>
            </p:nvSpPr>
            <p:spPr>
              <a:xfrm>
                <a:off x="8829424" y="5215623"/>
                <a:ext cx="391614" cy="3505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adapter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A1D561F4-9DF7-1B57-3FD1-C4363F9D7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424" y="5215623"/>
                <a:ext cx="391614" cy="350545"/>
              </a:xfrm>
              <a:prstGeom prst="rect">
                <a:avLst/>
              </a:prstGeom>
              <a:blipFill>
                <a:blip r:embed="rId26"/>
                <a:stretch>
                  <a:fillRect l="-15385" t="-3509" r="-127692" b="-17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5A26EE69-0129-2807-3AA8-5E6A4EABBFF6}"/>
                  </a:ext>
                </a:extLst>
              </p:cNvPr>
              <p:cNvSpPr txBox="1"/>
              <p:nvPr/>
            </p:nvSpPr>
            <p:spPr>
              <a:xfrm>
                <a:off x="8834214" y="5884852"/>
                <a:ext cx="391614" cy="3034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transformer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5A26EE69-0129-2807-3AA8-5E6A4EABBF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4214" y="5884852"/>
                <a:ext cx="391614" cy="303481"/>
              </a:xfrm>
              <a:prstGeom prst="rect">
                <a:avLst/>
              </a:prstGeom>
              <a:blipFill>
                <a:blip r:embed="rId27"/>
                <a:stretch>
                  <a:fillRect l="-15625" r="-217188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45AB4D4C-AEF1-CF33-A70C-B7FAC18AF688}"/>
                  </a:ext>
                </a:extLst>
              </p:cNvPr>
              <p:cNvSpPr txBox="1"/>
              <p:nvPr/>
            </p:nvSpPr>
            <p:spPr>
              <a:xfrm>
                <a:off x="8266036" y="5094662"/>
                <a:ext cx="39161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45AB4D4C-AEF1-CF33-A70C-B7FAC18AF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6036" y="5094662"/>
                <a:ext cx="391614" cy="276999"/>
              </a:xfrm>
              <a:prstGeom prst="rect">
                <a:avLst/>
              </a:prstGeom>
              <a:blipFill>
                <a:blip r:embed="rId28"/>
                <a:stretch>
                  <a:fillRect l="-156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D4377E99-D868-93FE-D416-65BF60EF3938}"/>
              </a:ext>
            </a:extLst>
          </p:cNvPr>
          <p:cNvCxnSpPr>
            <a:cxnSpLocks/>
            <a:stCxn id="149" idx="1"/>
            <a:endCxn id="137" idx="6"/>
          </p:cNvCxnSpPr>
          <p:nvPr/>
        </p:nvCxnSpPr>
        <p:spPr>
          <a:xfrm flipH="1">
            <a:off x="8241235" y="5390896"/>
            <a:ext cx="588189" cy="26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82D25A56-2AC2-3412-383D-85076F44EAC5}"/>
              </a:ext>
            </a:extLst>
          </p:cNvPr>
          <p:cNvSpPr txBox="1"/>
          <p:nvPr/>
        </p:nvSpPr>
        <p:spPr>
          <a:xfrm>
            <a:off x="10177117" y="4132326"/>
            <a:ext cx="52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× 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BC1611CB-D62A-7FCC-59B9-3858C12B5E17}"/>
                  </a:ext>
                </a:extLst>
              </p:cNvPr>
              <p:cNvSpPr txBox="1"/>
              <p:nvPr/>
            </p:nvSpPr>
            <p:spPr>
              <a:xfrm>
                <a:off x="6723977" y="4476812"/>
                <a:ext cx="770451" cy="4428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1800" i="1" smtClean="0">
                              <a:latin typeface="Cambria Math" panose="02040503050406030204" pitchFamily="18" charset="0"/>
                            </a:rPr>
                            <m:t>(⩽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BC1611CB-D62A-7FCC-59B9-3858C12B5E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977" y="4476812"/>
                <a:ext cx="770451" cy="442878"/>
              </a:xfrm>
              <a:prstGeom prst="rect">
                <a:avLst/>
              </a:prstGeom>
              <a:blipFill>
                <a:blip r:embed="rId29"/>
                <a:stretch>
                  <a:fillRect r="-9524" b="-2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9399DCCC-CD40-C111-FA7C-14F6230107D6}"/>
                  </a:ext>
                </a:extLst>
              </p:cNvPr>
              <p:cNvSpPr txBox="1"/>
              <p:nvPr/>
            </p:nvSpPr>
            <p:spPr>
              <a:xfrm>
                <a:off x="6940201" y="130889"/>
                <a:ext cx="4668881" cy="10704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rgbClr val="0000FF"/>
                    </a:solidFill>
                  </a:rPr>
                  <a:t>After training, each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00FF"/>
                            </a:solidFill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now has information for all its previous tasks. In task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, we will use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00FF"/>
                            </a:solidFill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 as initialization </a:t>
                </a:r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9399DCCC-CD40-C111-FA7C-14F623010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0201" y="130889"/>
                <a:ext cx="4668881" cy="1070421"/>
              </a:xfrm>
              <a:prstGeom prst="rect">
                <a:avLst/>
              </a:prstGeom>
              <a:blipFill>
                <a:blip r:embed="rId30"/>
                <a:stretch>
                  <a:fillRect l="-1044" r="-2089"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69828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907F2D69-82C1-BEB9-E577-075B93CC442B}"/>
              </a:ext>
            </a:extLst>
          </p:cNvPr>
          <p:cNvSpPr txBox="1"/>
          <p:nvPr/>
        </p:nvSpPr>
        <p:spPr>
          <a:xfrm>
            <a:off x="8001945" y="920860"/>
            <a:ext cx="10736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/>
          </a:p>
        </p:txBody>
      </p:sp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D9F4602A-0669-AE86-2121-D5575A704E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129890"/>
              </p:ext>
            </p:extLst>
          </p:nvPr>
        </p:nvGraphicFramePr>
        <p:xfrm>
          <a:off x="4126447" y="136525"/>
          <a:ext cx="4538948" cy="391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111">
                  <a:extLst>
                    <a:ext uri="{9D8B030D-6E8A-4147-A177-3AD203B41FA5}">
                      <a16:colId xmlns:a16="http://schemas.microsoft.com/office/drawing/2014/main" val="3508104508"/>
                    </a:ext>
                  </a:extLst>
                </a:gridCol>
                <a:gridCol w="737317">
                  <a:extLst>
                    <a:ext uri="{9D8B030D-6E8A-4147-A177-3AD203B41FA5}">
                      <a16:colId xmlns:a16="http://schemas.microsoft.com/office/drawing/2014/main" val="431235973"/>
                    </a:ext>
                  </a:extLst>
                </a:gridCol>
                <a:gridCol w="1022788">
                  <a:extLst>
                    <a:ext uri="{9D8B030D-6E8A-4147-A177-3AD203B41FA5}">
                      <a16:colId xmlns:a16="http://schemas.microsoft.com/office/drawing/2014/main" val="3441446403"/>
                    </a:ext>
                  </a:extLst>
                </a:gridCol>
                <a:gridCol w="793214">
                  <a:extLst>
                    <a:ext uri="{9D8B030D-6E8A-4147-A177-3AD203B41FA5}">
                      <a16:colId xmlns:a16="http://schemas.microsoft.com/office/drawing/2014/main" val="1725491466"/>
                    </a:ext>
                  </a:extLst>
                </a:gridCol>
                <a:gridCol w="991518">
                  <a:extLst>
                    <a:ext uri="{9D8B030D-6E8A-4147-A177-3AD203B41FA5}">
                      <a16:colId xmlns:a16="http://schemas.microsoft.com/office/drawing/2014/main" val="3003834175"/>
                    </a:ext>
                  </a:extLst>
                </a:gridCol>
              </a:tblGrid>
              <a:tr h="3914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ASC-19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NER-5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SUM-6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CCD-5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DRG-5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22166599"/>
                  </a:ext>
                </a:extLst>
              </a:tr>
              <a:tr h="39142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MF1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F1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R1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MF1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BLEU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4383885"/>
                  </a:ext>
                </a:extLst>
              </a:tr>
              <a:tr h="39142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92.28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63.33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39.39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90.57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25.29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4062261"/>
                  </a:ext>
                </a:extLst>
              </a:tr>
              <a:tr h="39142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85.55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59.33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39.07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91.07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24.14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2350234"/>
                  </a:ext>
                </a:extLst>
              </a:tr>
              <a:tr h="39142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88.05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34.56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22.86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81.86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3738263"/>
                  </a:ext>
                </a:extLst>
              </a:tr>
              <a:tr h="39142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88.73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28.75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18.65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83.24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7.99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5170532"/>
                  </a:ext>
                </a:extLst>
              </a:tr>
              <a:tr h="39142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87.45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50.16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35.21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89.85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20.98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9328697"/>
                  </a:ext>
                </a:extLst>
              </a:tr>
              <a:tr h="39142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85.83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58.93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38.23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90.66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24.71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6564952"/>
                  </a:ext>
                </a:extLst>
              </a:tr>
              <a:tr h="39142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45.79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35.24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17.44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36.62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10.21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8570170"/>
                  </a:ext>
                </a:extLst>
              </a:tr>
              <a:tr h="39142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90.61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62.13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38.29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90.70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24.56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7677251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00081077-E0C5-32E6-B336-23142554730B}"/>
              </a:ext>
            </a:extLst>
          </p:cNvPr>
          <p:cNvSpPr txBox="1"/>
          <p:nvPr/>
        </p:nvSpPr>
        <p:spPr>
          <a:xfrm>
            <a:off x="2191588" y="952317"/>
            <a:ext cx="2035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Multi-task learning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A453FD-E98E-6046-7C65-B575F38D72B0}"/>
              </a:ext>
            </a:extLst>
          </p:cNvPr>
          <p:cNvSpPr txBox="1"/>
          <p:nvPr/>
        </p:nvSpPr>
        <p:spPr>
          <a:xfrm>
            <a:off x="2707118" y="1315048"/>
            <a:ext cx="15666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Independent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CABFA0C-39B1-AE82-6FC7-0EB9976144B5}"/>
              </a:ext>
            </a:extLst>
          </p:cNvPr>
          <p:cNvSpPr txBox="1"/>
          <p:nvPr/>
        </p:nvSpPr>
        <p:spPr>
          <a:xfrm>
            <a:off x="3004852" y="1745656"/>
            <a:ext cx="1153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Naïve CL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7EBDC4D7-D22E-3BF0-E3E5-948B0AEE8476}"/>
              </a:ext>
            </a:extLst>
          </p:cNvPr>
          <p:cNvSpPr/>
          <p:nvPr/>
        </p:nvSpPr>
        <p:spPr>
          <a:xfrm flipH="1">
            <a:off x="8819931" y="1076628"/>
            <a:ext cx="340654" cy="2996916"/>
          </a:xfrm>
          <a:prstGeom prst="leftBrace">
            <a:avLst>
              <a:gd name="adj1" fmla="val 8333"/>
              <a:gd name="adj2" fmla="val 5135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854AAE-E700-AD66-8CC5-F3762019DC62}"/>
              </a:ext>
            </a:extLst>
          </p:cNvPr>
          <p:cNvSpPr txBox="1"/>
          <p:nvPr/>
        </p:nvSpPr>
        <p:spPr>
          <a:xfrm>
            <a:off x="1392253" y="2586198"/>
            <a:ext cx="13148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SoTA</a:t>
            </a:r>
            <a:r>
              <a:rPr lang="en-US" dirty="0"/>
              <a:t> CL baselines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81B092-260B-AF1E-3CD1-4A5AA299A29F}"/>
              </a:ext>
            </a:extLst>
          </p:cNvPr>
          <p:cNvSpPr txBox="1"/>
          <p:nvPr/>
        </p:nvSpPr>
        <p:spPr>
          <a:xfrm>
            <a:off x="3343734" y="3678113"/>
            <a:ext cx="6942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/>
              <a:t>TSS</a:t>
            </a:r>
            <a:endParaRPr lang="en-US" b="1" dirty="0"/>
          </a:p>
        </p:txBody>
      </p:sp>
      <p:pic>
        <p:nvPicPr>
          <p:cNvPr id="12" name="Picture 11" descr="A green circle with a white tick in it&#10;&#10;Description automatically generated">
            <a:extLst>
              <a:ext uri="{FF2B5EF4-FFF2-40B4-BE49-F238E27FC236}">
                <a16:creationId xmlns:a16="http://schemas.microsoft.com/office/drawing/2014/main" id="{BAB6DC14-1A10-4D90-6897-22E1CA5904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28" y="5589692"/>
            <a:ext cx="420773" cy="42077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A19F096-7A1C-32D1-D8A8-E0FA27DF8AE5}"/>
              </a:ext>
            </a:extLst>
          </p:cNvPr>
          <p:cNvSpPr txBox="1"/>
          <p:nvPr/>
        </p:nvSpPr>
        <p:spPr>
          <a:xfrm>
            <a:off x="3154754" y="2105596"/>
            <a:ext cx="6687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EWC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6898E8-F402-79FF-E8A8-6D95B20FFE01}"/>
              </a:ext>
            </a:extLst>
          </p:cNvPr>
          <p:cNvSpPr txBox="1"/>
          <p:nvPr/>
        </p:nvSpPr>
        <p:spPr>
          <a:xfrm>
            <a:off x="3206346" y="2465536"/>
            <a:ext cx="6171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HAT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0F69F4-8486-B277-AE87-E105A8A7A926}"/>
              </a:ext>
            </a:extLst>
          </p:cNvPr>
          <p:cNvSpPr txBox="1"/>
          <p:nvPr/>
        </p:nvSpPr>
        <p:spPr>
          <a:xfrm>
            <a:off x="3076446" y="2874982"/>
            <a:ext cx="876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SupSup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F3C167-5AEA-4469-F369-5B1FED969221}"/>
              </a:ext>
            </a:extLst>
          </p:cNvPr>
          <p:cNvSpPr txBox="1"/>
          <p:nvPr/>
        </p:nvSpPr>
        <p:spPr>
          <a:xfrm>
            <a:off x="3284040" y="3284428"/>
            <a:ext cx="626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CAT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77FF09-6DC5-B853-2CB2-245000EE65EB}"/>
              </a:ext>
            </a:extLst>
          </p:cNvPr>
          <p:cNvSpPr txBox="1"/>
          <p:nvPr/>
        </p:nvSpPr>
        <p:spPr>
          <a:xfrm>
            <a:off x="593874" y="5371248"/>
            <a:ext cx="55922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00FF"/>
                </a:solidFill>
              </a:rPr>
              <a:t>SoTA</a:t>
            </a:r>
            <a:r>
              <a:rPr lang="en-US" sz="1800" dirty="0">
                <a:solidFill>
                  <a:srgbClr val="0000FF"/>
                </a:solidFill>
              </a:rPr>
              <a:t> &lt; TSS</a:t>
            </a:r>
          </a:p>
          <a:p>
            <a:r>
              <a:rPr lang="en-US" altLang="zh-CN" sz="1800" dirty="0"/>
              <a:t>Not surprising, </a:t>
            </a:r>
            <a:r>
              <a:rPr lang="en-US" sz="1800" dirty="0"/>
              <a:t>as post-training has been demonstrated to improve performance in the literature.</a:t>
            </a:r>
          </a:p>
        </p:txBody>
      </p:sp>
      <p:pic>
        <p:nvPicPr>
          <p:cNvPr id="9" name="Picture 8" descr="A green circle with a white tick in it&#10;&#10;Description automatically generated">
            <a:extLst>
              <a:ext uri="{FF2B5EF4-FFF2-40B4-BE49-F238E27FC236}">
                <a16:creationId xmlns:a16="http://schemas.microsoft.com/office/drawing/2014/main" id="{64C6B2DC-C696-394A-D9D2-83316F0A03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377" y="5492801"/>
            <a:ext cx="420773" cy="4207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13B8C93-8DA9-BC56-3840-798A31FB5813}"/>
              </a:ext>
            </a:extLst>
          </p:cNvPr>
          <p:cNvSpPr txBox="1"/>
          <p:nvPr/>
        </p:nvSpPr>
        <p:spPr>
          <a:xfrm>
            <a:off x="6572923" y="5274357"/>
            <a:ext cx="57288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CAT &lt; TSS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DGA is better than pure MLM and </a:t>
            </a:r>
            <a:r>
              <a:rPr lang="en-US" sz="1800" dirty="0" err="1"/>
              <a:t>SoTA</a:t>
            </a:r>
            <a:r>
              <a:rPr lang="en-US" sz="1800" dirty="0"/>
              <a:t> post-training.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DGA can not only mitigate forgetting of the general knowledge but also adapt to suite the target domain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03DFBD-0150-C723-AECF-3BB06147DEE7}"/>
              </a:ext>
            </a:extLst>
          </p:cNvPr>
          <p:cNvSpPr txBox="1"/>
          <p:nvPr/>
        </p:nvSpPr>
        <p:spPr>
          <a:xfrm>
            <a:off x="9187148" y="2054202"/>
            <a:ext cx="183257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sequence of </a:t>
            </a:r>
            <a:r>
              <a:rPr lang="en-US" b="1" dirty="0">
                <a:solidFill>
                  <a:srgbClr val="0000FF"/>
                </a:solidFill>
              </a:rPr>
              <a:t>40 </a:t>
            </a:r>
            <a:r>
              <a:rPr lang="en-US" dirty="0"/>
              <a:t>tasks. Each task has different metrics, so we report the results separately</a:t>
            </a: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EC6F7989-6E17-354B-C140-2AADCD9B607B}"/>
              </a:ext>
            </a:extLst>
          </p:cNvPr>
          <p:cNvSpPr/>
          <p:nvPr/>
        </p:nvSpPr>
        <p:spPr>
          <a:xfrm>
            <a:off x="2644796" y="2182820"/>
            <a:ext cx="441835" cy="1298380"/>
          </a:xfrm>
          <a:prstGeom prst="leftBrace">
            <a:avLst>
              <a:gd name="adj1" fmla="val 8333"/>
              <a:gd name="adj2" fmla="val 5135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72760F48-ECB5-BF95-0415-237A95E50B1B}"/>
              </a:ext>
            </a:extLst>
          </p:cNvPr>
          <p:cNvSpPr/>
          <p:nvPr/>
        </p:nvSpPr>
        <p:spPr>
          <a:xfrm>
            <a:off x="1840857" y="1017462"/>
            <a:ext cx="204466" cy="753655"/>
          </a:xfrm>
          <a:prstGeom prst="leftBrace">
            <a:avLst>
              <a:gd name="adj1" fmla="val 8333"/>
              <a:gd name="adj2" fmla="val 5135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216464-A0F3-0D69-6F5A-211DD4A603EC}"/>
              </a:ext>
            </a:extLst>
          </p:cNvPr>
          <p:cNvSpPr txBox="1"/>
          <p:nvPr/>
        </p:nvSpPr>
        <p:spPr>
          <a:xfrm>
            <a:off x="829832" y="1078627"/>
            <a:ext cx="13148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Non-CL baselines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8E5198-CE94-3D38-2482-C2932C21C3E7}"/>
              </a:ext>
            </a:extLst>
          </p:cNvPr>
          <p:cNvSpPr txBox="1"/>
          <p:nvPr/>
        </p:nvSpPr>
        <p:spPr>
          <a:xfrm>
            <a:off x="207520" y="4129082"/>
            <a:ext cx="39018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ASC, NER: </a:t>
            </a:r>
            <a:r>
              <a:rPr lang="en-US" sz="1800" dirty="0"/>
              <a:t>consisting of </a:t>
            </a:r>
            <a:r>
              <a:rPr lang="en-US" sz="1800" dirty="0">
                <a:solidFill>
                  <a:srgbClr val="0000FF"/>
                </a:solidFill>
              </a:rPr>
              <a:t>similar</a:t>
            </a:r>
            <a:r>
              <a:rPr lang="en-US" sz="1800" dirty="0"/>
              <a:t> tasks as t</a:t>
            </a:r>
            <a:r>
              <a:rPr lang="en-US" dirty="0"/>
              <a:t>he tasks share similar labels (but from different)</a:t>
            </a:r>
          </a:p>
          <a:p>
            <a:r>
              <a:rPr lang="en-US" dirty="0">
                <a:solidFill>
                  <a:srgbClr val="0000FF"/>
                </a:solidFill>
              </a:rPr>
              <a:t>Goal: CF prevention and KT</a:t>
            </a:r>
            <a:endParaRPr lang="en-US" sz="1800" dirty="0">
              <a:solidFill>
                <a:srgbClr val="0000FF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6C5FFB9-3F62-857F-24F0-7515108331A8}"/>
              </a:ext>
            </a:extLst>
          </p:cNvPr>
          <p:cNvSpPr txBox="1"/>
          <p:nvPr/>
        </p:nvSpPr>
        <p:spPr>
          <a:xfrm>
            <a:off x="8290124" y="4157502"/>
            <a:ext cx="39018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SUN, CCD, DRG: </a:t>
            </a:r>
            <a:r>
              <a:rPr lang="en-US" sz="1800" dirty="0"/>
              <a:t>consisting of dis</a:t>
            </a:r>
            <a:r>
              <a:rPr lang="en-US" sz="1800" dirty="0">
                <a:solidFill>
                  <a:srgbClr val="0000FF"/>
                </a:solidFill>
              </a:rPr>
              <a:t>similar</a:t>
            </a:r>
            <a:r>
              <a:rPr lang="en-US" sz="1800" dirty="0"/>
              <a:t> tasks as the distribution shift across tasks is relatively large, </a:t>
            </a:r>
          </a:p>
          <a:p>
            <a:r>
              <a:rPr lang="en-US" dirty="0">
                <a:solidFill>
                  <a:srgbClr val="0000FF"/>
                </a:solidFill>
              </a:rPr>
              <a:t>Goal: little or no CF</a:t>
            </a:r>
            <a:endParaRPr lang="en-US" sz="1800" dirty="0">
              <a:solidFill>
                <a:srgbClr val="0000F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7BA430-287E-247E-6BCB-52D95BFB3EA4}"/>
              </a:ext>
            </a:extLst>
          </p:cNvPr>
          <p:cNvSpPr txBox="1"/>
          <p:nvPr/>
        </p:nvSpPr>
        <p:spPr>
          <a:xfrm>
            <a:off x="14481" y="6488668"/>
            <a:ext cx="107561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Sub-network Discovery and Soft-masking for Continual Learning of Mixed Tasks, Ke et al., EMNLP 2023 (findings)</a:t>
            </a:r>
          </a:p>
        </p:txBody>
      </p:sp>
    </p:spTree>
    <p:extLst>
      <p:ext uri="{BB962C8B-B14F-4D97-AF65-F5344CB8AC3E}">
        <p14:creationId xmlns:p14="http://schemas.microsoft.com/office/powerpoint/2010/main" val="40202089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D793C-4F92-4145-A8AF-021D341DA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785"/>
            <a:ext cx="113538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Continual Learning with Language Models: </a:t>
            </a:r>
            <a:r>
              <a:rPr lang="en-US" altLang="zh-CN" sz="4000" b="1" dirty="0">
                <a:solidFill>
                  <a:srgbClr val="C00000"/>
                </a:solidFill>
              </a:rPr>
              <a:t>Plan</a:t>
            </a:r>
            <a:endParaRPr lang="en-US" altLang="zh-CN" sz="4000" b="1" dirty="0"/>
          </a:p>
        </p:txBody>
      </p:sp>
      <p:pic>
        <p:nvPicPr>
          <p:cNvPr id="5" name="Google Shape;116;p4" descr="A blue and white logo&#10;&#10;Description automatically generated">
            <a:extLst>
              <a:ext uri="{FF2B5EF4-FFF2-40B4-BE49-F238E27FC236}">
                <a16:creationId xmlns:a16="http://schemas.microsoft.com/office/drawing/2014/main" id="{ED932012-0000-D4CC-D87A-224518827AF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4955" y="3910494"/>
            <a:ext cx="1955916" cy="195591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28796-1583-620E-4F60-2102D5189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DCAF-42E1-4021-93D7-2579B818BF1B}" type="slidenum">
              <a:rPr lang="en-US" smtClean="0"/>
              <a:t>39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1C674D-E9BE-A336-0483-FE095C6A375B}"/>
              </a:ext>
            </a:extLst>
          </p:cNvPr>
          <p:cNvSpPr txBox="1"/>
          <p:nvPr/>
        </p:nvSpPr>
        <p:spPr>
          <a:xfrm>
            <a:off x="195091" y="5594579"/>
            <a:ext cx="40174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</a:rPr>
              <a:t>P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acked</a:t>
            </a:r>
            <a:r>
              <a:rPr lang="en-US" sz="2400" dirty="0">
                <a:latin typeface="Arial" panose="020B0604020202020204" pitchFamily="34" charset="0"/>
              </a:rPr>
              <a:t> with knowledge and 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excels</a:t>
            </a:r>
            <a:r>
              <a:rPr lang="en-US" sz="2400" dirty="0">
                <a:latin typeface="Arial" panose="020B0604020202020204" pitchFamily="34" charset="0"/>
              </a:rPr>
              <a:t> in many tasks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D11088-2E17-BF70-B4CF-2CDBB6CDFE6E}"/>
              </a:ext>
            </a:extLst>
          </p:cNvPr>
          <p:cNvSpPr txBox="1"/>
          <p:nvPr/>
        </p:nvSpPr>
        <p:spPr>
          <a:xfrm>
            <a:off x="5031668" y="1648336"/>
            <a:ext cx="6974912" cy="4524315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Continual Learning of Tasks, Domains and Classes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 of Catastrophic Forgetting (CF), Knowledge Transfer (KT) and Task Separation</a:t>
            </a: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Existing work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mainly focuses on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addressing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forgetting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PhD effort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dedicated to achieve both CF &amp; KT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(NeurIPS-20, 22, NAACL-21, EMNLP-21)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presentation focuses on: Continual Learning with Language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Continual Pre-training (ICLR-2023)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Continual Adaptation for End-tasks (EMNLP-2023)</a:t>
            </a:r>
          </a:p>
          <a:p>
            <a:endParaRPr lang="en-US" altLang="zh-CN" sz="20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could be the next?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F6C46E-21EC-FADE-1051-7F7C2D3E9E51}"/>
              </a:ext>
            </a:extLst>
          </p:cNvPr>
          <p:cNvSpPr txBox="1"/>
          <p:nvPr/>
        </p:nvSpPr>
        <p:spPr>
          <a:xfrm>
            <a:off x="-67098" y="2837953"/>
            <a:ext cx="4626943" cy="830997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</a:rPr>
              <a:t>Accumulate</a:t>
            </a:r>
            <a:r>
              <a:rPr lang="en-US" altLang="zh-CN" sz="2400" dirty="0">
                <a:latin typeface="Arial" panose="020B0604020202020204" pitchFamily="34" charset="0"/>
              </a:rPr>
              <a:t> learned knowledge </a:t>
            </a:r>
          </a:p>
          <a:p>
            <a:pPr algn="ctr"/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</a:rPr>
              <a:t>Adapt</a:t>
            </a:r>
            <a:r>
              <a:rPr lang="en-US" altLang="zh-CN" sz="2400" dirty="0">
                <a:latin typeface="Arial" panose="020B0604020202020204" pitchFamily="34" charset="0"/>
              </a:rPr>
              <a:t> to new task</a:t>
            </a:r>
          </a:p>
        </p:txBody>
      </p:sp>
      <p:pic>
        <p:nvPicPr>
          <p:cNvPr id="9" name="Picture 8" descr="A person with light bulb and book&#10;&#10;Description automatically generated">
            <a:extLst>
              <a:ext uri="{FF2B5EF4-FFF2-40B4-BE49-F238E27FC236}">
                <a16:creationId xmlns:a16="http://schemas.microsoft.com/office/drawing/2014/main" id="{49F16D73-6A75-8162-029C-7F2878234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994" y="1194336"/>
            <a:ext cx="1718004" cy="17180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F1AFE5-BFB0-5B43-44A5-179F7BCD4675}"/>
              </a:ext>
            </a:extLst>
          </p:cNvPr>
          <p:cNvSpPr txBox="1"/>
          <p:nvPr/>
        </p:nvSpPr>
        <p:spPr>
          <a:xfrm>
            <a:off x="1079391" y="2612504"/>
            <a:ext cx="25207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Continual Learning (CL)</a:t>
            </a:r>
          </a:p>
        </p:txBody>
      </p:sp>
    </p:spTree>
    <p:extLst>
      <p:ext uri="{BB962C8B-B14F-4D97-AF65-F5344CB8AC3E}">
        <p14:creationId xmlns:p14="http://schemas.microsoft.com/office/powerpoint/2010/main" val="1807952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1932C616-142F-F983-9679-900ED1F59A18}"/>
              </a:ext>
            </a:extLst>
          </p:cNvPr>
          <p:cNvSpPr/>
          <p:nvPr/>
        </p:nvSpPr>
        <p:spPr>
          <a:xfrm>
            <a:off x="1113875" y="3870273"/>
            <a:ext cx="166687" cy="100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BD793C-4F92-4145-A8AF-021D341DA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03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Lifecycle of LMs: </a:t>
            </a:r>
            <a:r>
              <a:rPr lang="en-US" altLang="zh-CN" sz="4000" b="1" dirty="0">
                <a:solidFill>
                  <a:srgbClr val="C00000"/>
                </a:solidFill>
              </a:rPr>
              <a:t>Motivation</a:t>
            </a:r>
            <a:endParaRPr lang="en-US" altLang="zh-CN" sz="4000" b="1" dirty="0"/>
          </a:p>
        </p:txBody>
      </p:sp>
      <p:pic>
        <p:nvPicPr>
          <p:cNvPr id="6" name="Google Shape;116;p4" descr="A blue and white logo&#10;&#10;Description automatically generated">
            <a:extLst>
              <a:ext uri="{FF2B5EF4-FFF2-40B4-BE49-F238E27FC236}">
                <a16:creationId xmlns:a16="http://schemas.microsoft.com/office/drawing/2014/main" id="{BB3CD3AF-7336-3FDF-5CF8-0C5B5D398CE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6602" y="1150870"/>
            <a:ext cx="1920684" cy="172145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BA1CA7-5643-950E-EA12-222D5BE28CBE}"/>
              </a:ext>
            </a:extLst>
          </p:cNvPr>
          <p:cNvSpPr txBox="1"/>
          <p:nvPr/>
        </p:nvSpPr>
        <p:spPr>
          <a:xfrm>
            <a:off x="8550908" y="2756671"/>
            <a:ext cx="166107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/>
              <a:t>LLM that p</a:t>
            </a:r>
            <a:r>
              <a:rPr lang="en-US" sz="2000" dirty="0"/>
              <a:t>acked with knowledge and excels  in many tasks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19E4D0-FD08-652F-0A66-82BE77132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DCAF-42E1-4021-93D7-2579B818BF1B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2DF6AD-ED9E-A056-366A-07382E749352}"/>
              </a:ext>
            </a:extLst>
          </p:cNvPr>
          <p:cNvSpPr txBox="1"/>
          <p:nvPr/>
        </p:nvSpPr>
        <p:spPr>
          <a:xfrm>
            <a:off x="76074" y="6126747"/>
            <a:ext cx="23213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C00000"/>
                </a:solidFill>
              </a:rPr>
              <a:t>Pre-training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DDEBBDD-3D11-54E7-ADA3-E9DEC1C4479F}"/>
              </a:ext>
            </a:extLst>
          </p:cNvPr>
          <p:cNvSpPr/>
          <p:nvPr/>
        </p:nvSpPr>
        <p:spPr>
          <a:xfrm>
            <a:off x="371079" y="3876504"/>
            <a:ext cx="1627690" cy="2062685"/>
          </a:xfrm>
          <a:prstGeom prst="roundRect">
            <a:avLst/>
          </a:prstGeom>
          <a:solidFill>
            <a:srgbClr val="B4C7E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Input: </a:t>
            </a:r>
            <a:r>
              <a:rPr lang="en-US" sz="1600" i="1" dirty="0">
                <a:solidFill>
                  <a:schemeClr val="tx1"/>
                </a:solidFill>
              </a:rPr>
              <a:t>Messi relocated to Spain from ___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Output: </a:t>
            </a:r>
            <a:r>
              <a:rPr lang="en-US" sz="1600" i="1" dirty="0">
                <a:solidFill>
                  <a:schemeClr val="tx1"/>
                </a:solidFill>
              </a:rPr>
              <a:t>Argentina aged 13 to join Barcelona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903A8B-D02D-C592-CD51-EAF7B03B74B9}"/>
              </a:ext>
            </a:extLst>
          </p:cNvPr>
          <p:cNvSpPr txBox="1"/>
          <p:nvPr/>
        </p:nvSpPr>
        <p:spPr>
          <a:xfrm>
            <a:off x="2316739" y="5702905"/>
            <a:ext cx="23582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/>
              <a:t>Instruction-Tuning</a:t>
            </a:r>
            <a:endParaRPr lang="en-US" sz="20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0E6F1C6-8C6E-2B69-6A43-D9D16D0D8796}"/>
              </a:ext>
            </a:extLst>
          </p:cNvPr>
          <p:cNvSpPr/>
          <p:nvPr/>
        </p:nvSpPr>
        <p:spPr>
          <a:xfrm>
            <a:off x="2291160" y="2882367"/>
            <a:ext cx="1894790" cy="2591027"/>
          </a:xfrm>
          <a:prstGeom prst="roundRect">
            <a:avLst/>
          </a:prstGeom>
          <a:solidFill>
            <a:srgbClr val="B4C7E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Input: </a:t>
            </a:r>
            <a:r>
              <a:rPr lang="en-US" sz="1600" i="1" dirty="0">
                <a:solidFill>
                  <a:schemeClr val="tx1"/>
                </a:solidFill>
              </a:rPr>
              <a:t>Extract facts from the following text:</a:t>
            </a:r>
          </a:p>
          <a:p>
            <a:r>
              <a:rPr lang="en-US" sz="1600" i="1" dirty="0">
                <a:solidFill>
                  <a:schemeClr val="tx1"/>
                </a:solidFill>
              </a:rPr>
              <a:t>Messi relocated to Spain from Argentina aged 13 to join Barcelona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Output: </a:t>
            </a:r>
            <a:r>
              <a:rPr lang="en-US" sz="1600" i="1" dirty="0">
                <a:solidFill>
                  <a:schemeClr val="tx1"/>
                </a:solidFill>
              </a:rPr>
              <a:t>Barcelona, located in Spain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AACA54-2B2A-E867-E5AC-4323B2FC0775}"/>
              </a:ext>
            </a:extLst>
          </p:cNvPr>
          <p:cNvSpPr txBox="1"/>
          <p:nvPr/>
        </p:nvSpPr>
        <p:spPr>
          <a:xfrm>
            <a:off x="4478341" y="4672211"/>
            <a:ext cx="14389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/>
              <a:t>Alignment (e.g., RLHF)</a:t>
            </a:r>
            <a:endParaRPr lang="en-US" sz="20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E97B2F9-E4F6-AEED-B0C9-5254C15F452C}"/>
              </a:ext>
            </a:extLst>
          </p:cNvPr>
          <p:cNvSpPr/>
          <p:nvPr/>
        </p:nvSpPr>
        <p:spPr>
          <a:xfrm>
            <a:off x="4509027" y="2491009"/>
            <a:ext cx="1486081" cy="1839194"/>
          </a:xfrm>
          <a:prstGeom prst="roundRect">
            <a:avLst/>
          </a:prstGeom>
          <a:solidFill>
            <a:srgbClr val="B4C7E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Input: </a:t>
            </a:r>
            <a:r>
              <a:rPr lang="en-US" sz="1600" i="1" dirty="0">
                <a:solidFill>
                  <a:schemeClr val="tx1"/>
                </a:solidFill>
              </a:rPr>
              <a:t>Please generate the instruction to make a bomb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Output: </a:t>
            </a:r>
            <a:r>
              <a:rPr lang="en-US" sz="1600" i="1" dirty="0">
                <a:solidFill>
                  <a:schemeClr val="tx1"/>
                </a:solidFill>
              </a:rPr>
              <a:t>Sorry, I cannot help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7B76075-06CC-AEC4-B8ED-357C0A7D188E}"/>
              </a:ext>
            </a:extLst>
          </p:cNvPr>
          <p:cNvSpPr/>
          <p:nvPr/>
        </p:nvSpPr>
        <p:spPr>
          <a:xfrm>
            <a:off x="6423529" y="2019751"/>
            <a:ext cx="1653073" cy="1839194"/>
          </a:xfrm>
          <a:prstGeom prst="roundRect">
            <a:avLst/>
          </a:prstGeom>
          <a:solidFill>
            <a:srgbClr val="B4C7E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Input: </a:t>
            </a:r>
            <a:r>
              <a:rPr lang="en-US" sz="1600" i="1" dirty="0">
                <a:solidFill>
                  <a:schemeClr val="tx1"/>
                </a:solidFill>
              </a:rPr>
              <a:t>Where does new crust come from in sea floor spreading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Output: </a:t>
            </a:r>
            <a:r>
              <a:rPr lang="en-US" sz="1600" i="1" dirty="0">
                <a:solidFill>
                  <a:schemeClr val="tx1"/>
                </a:solidFill>
              </a:rPr>
              <a:t>volcanic activity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FA41EA-61EB-43B8-4E31-9829FDEA0FDB}"/>
              </a:ext>
            </a:extLst>
          </p:cNvPr>
          <p:cNvSpPr txBox="1"/>
          <p:nvPr/>
        </p:nvSpPr>
        <p:spPr>
          <a:xfrm>
            <a:off x="6669035" y="4199960"/>
            <a:ext cx="14389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C00000"/>
                </a:solidFill>
              </a:rPr>
              <a:t>End-task Adaptation</a:t>
            </a:r>
            <a:endParaRPr lang="en-US" sz="2000" b="1" dirty="0">
              <a:solidFill>
                <a:srgbClr val="C00000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E360646-A0C9-B839-F319-9E63F024CFC7}"/>
              </a:ext>
            </a:extLst>
          </p:cNvPr>
          <p:cNvCxnSpPr>
            <a:cxnSpLocks/>
          </p:cNvCxnSpPr>
          <p:nvPr/>
        </p:nvCxnSpPr>
        <p:spPr>
          <a:xfrm flipV="1">
            <a:off x="371079" y="6126747"/>
            <a:ext cx="2021195" cy="717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BCA561C-C106-00FF-36FB-06567209C120}"/>
              </a:ext>
            </a:extLst>
          </p:cNvPr>
          <p:cNvCxnSpPr>
            <a:cxnSpLocks/>
          </p:cNvCxnSpPr>
          <p:nvPr/>
        </p:nvCxnSpPr>
        <p:spPr>
          <a:xfrm flipV="1">
            <a:off x="2392274" y="5660952"/>
            <a:ext cx="2089580" cy="1756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CB688F1-6233-008E-A359-39D54C1C165D}"/>
              </a:ext>
            </a:extLst>
          </p:cNvPr>
          <p:cNvCxnSpPr>
            <a:cxnSpLocks/>
          </p:cNvCxnSpPr>
          <p:nvPr/>
        </p:nvCxnSpPr>
        <p:spPr>
          <a:xfrm>
            <a:off x="2392274" y="5678513"/>
            <a:ext cx="0" cy="44452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ECEF337-B533-2C51-C961-07C0B2AF1998}"/>
              </a:ext>
            </a:extLst>
          </p:cNvPr>
          <p:cNvCxnSpPr>
            <a:cxnSpLocks/>
          </p:cNvCxnSpPr>
          <p:nvPr/>
        </p:nvCxnSpPr>
        <p:spPr>
          <a:xfrm flipV="1">
            <a:off x="4481854" y="4640643"/>
            <a:ext cx="2021195" cy="717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35EB5FD-3F08-4FFF-F761-3F3B5C490B2D}"/>
              </a:ext>
            </a:extLst>
          </p:cNvPr>
          <p:cNvCxnSpPr>
            <a:cxnSpLocks/>
          </p:cNvCxnSpPr>
          <p:nvPr/>
        </p:nvCxnSpPr>
        <p:spPr>
          <a:xfrm>
            <a:off x="4481854" y="4640643"/>
            <a:ext cx="10860" cy="103069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E10D285-4DB4-BB4C-260E-62A1E1401A9B}"/>
              </a:ext>
            </a:extLst>
          </p:cNvPr>
          <p:cNvCxnSpPr>
            <a:cxnSpLocks/>
          </p:cNvCxnSpPr>
          <p:nvPr/>
        </p:nvCxnSpPr>
        <p:spPr>
          <a:xfrm>
            <a:off x="6509796" y="4196119"/>
            <a:ext cx="0" cy="44452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722572E-C0C7-1022-8A12-DB93B39A024F}"/>
              </a:ext>
            </a:extLst>
          </p:cNvPr>
          <p:cNvCxnSpPr>
            <a:cxnSpLocks/>
          </p:cNvCxnSpPr>
          <p:nvPr/>
        </p:nvCxnSpPr>
        <p:spPr>
          <a:xfrm flipV="1">
            <a:off x="6503049" y="4169385"/>
            <a:ext cx="2021195" cy="717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354D921-53EF-56CB-6666-B594F6822B94}"/>
              </a:ext>
            </a:extLst>
          </p:cNvPr>
          <p:cNvCxnSpPr>
            <a:cxnSpLocks/>
          </p:cNvCxnSpPr>
          <p:nvPr/>
        </p:nvCxnSpPr>
        <p:spPr>
          <a:xfrm>
            <a:off x="8524244" y="2702519"/>
            <a:ext cx="0" cy="1482197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71D7D8C-CB75-2699-33FD-EB029B181BDC}"/>
              </a:ext>
            </a:extLst>
          </p:cNvPr>
          <p:cNvCxnSpPr>
            <a:cxnSpLocks/>
          </p:cNvCxnSpPr>
          <p:nvPr/>
        </p:nvCxnSpPr>
        <p:spPr>
          <a:xfrm flipV="1">
            <a:off x="8550908" y="2702519"/>
            <a:ext cx="1201864" cy="717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AA59B9D-ABE7-0647-7176-DB106579B6F6}"/>
              </a:ext>
            </a:extLst>
          </p:cNvPr>
          <p:cNvSpPr/>
          <p:nvPr/>
        </p:nvSpPr>
        <p:spPr>
          <a:xfrm>
            <a:off x="9889041" y="271359"/>
            <a:ext cx="1827740" cy="1819470"/>
          </a:xfrm>
          <a:prstGeom prst="roundRect">
            <a:avLst/>
          </a:prstGeom>
          <a:solidFill>
            <a:srgbClr val="B4C7E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Input: </a:t>
            </a:r>
            <a:r>
              <a:rPr lang="en-US" sz="1600" i="1" dirty="0">
                <a:solidFill>
                  <a:schemeClr val="tx1"/>
                </a:solidFill>
              </a:rPr>
              <a:t>Who is the prime minster of the UK 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Output: </a:t>
            </a:r>
            <a:r>
              <a:rPr lang="en-US" sz="1600" i="1" dirty="0">
                <a:solidFill>
                  <a:schemeClr val="tx1"/>
                </a:solidFill>
              </a:rPr>
              <a:t>Boris Johnson</a:t>
            </a:r>
          </a:p>
          <a:p>
            <a:r>
              <a:rPr lang="en-US" sz="1600" b="1" i="1" dirty="0">
                <a:solidFill>
                  <a:schemeClr val="tx1"/>
                </a:solidFill>
              </a:rPr>
              <a:t>Correction:</a:t>
            </a:r>
            <a:r>
              <a:rPr lang="en-US" sz="1600" i="1" dirty="0">
                <a:solidFill>
                  <a:schemeClr val="tx1"/>
                </a:solidFill>
              </a:rPr>
              <a:t> Rishi Sunak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10C2C34-BE79-F0A2-7DB2-0E32C29D904E}"/>
              </a:ext>
            </a:extLst>
          </p:cNvPr>
          <p:cNvCxnSpPr>
            <a:cxnSpLocks/>
          </p:cNvCxnSpPr>
          <p:nvPr/>
        </p:nvCxnSpPr>
        <p:spPr>
          <a:xfrm>
            <a:off x="9752911" y="2268747"/>
            <a:ext cx="0" cy="44452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17284F2-D5ED-7485-56A0-B8861CA0D2C6}"/>
              </a:ext>
            </a:extLst>
          </p:cNvPr>
          <p:cNvCxnSpPr>
            <a:cxnSpLocks/>
          </p:cNvCxnSpPr>
          <p:nvPr/>
        </p:nvCxnSpPr>
        <p:spPr>
          <a:xfrm flipV="1">
            <a:off x="9752772" y="2278000"/>
            <a:ext cx="2059783" cy="717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984219D-11DE-5852-F2BB-2A137809D2BF}"/>
              </a:ext>
            </a:extLst>
          </p:cNvPr>
          <p:cNvSpPr txBox="1"/>
          <p:nvPr/>
        </p:nvSpPr>
        <p:spPr>
          <a:xfrm>
            <a:off x="10093149" y="2330909"/>
            <a:ext cx="14195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/>
              <a:t>LLM editing</a:t>
            </a:r>
            <a:endParaRPr lang="en-US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943355C-ADDA-60B5-3864-1F5D4C800F3E}"/>
              </a:ext>
            </a:extLst>
          </p:cNvPr>
          <p:cNvSpPr txBox="1"/>
          <p:nvPr/>
        </p:nvSpPr>
        <p:spPr>
          <a:xfrm>
            <a:off x="775744" y="1123624"/>
            <a:ext cx="283793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0000FF"/>
                </a:solidFill>
              </a:rPr>
              <a:t>We keep </a:t>
            </a:r>
            <a:r>
              <a:rPr lang="en-US" altLang="zh-CN" sz="2000" b="1" dirty="0">
                <a:solidFill>
                  <a:srgbClr val="0000FF"/>
                </a:solidFill>
              </a:rPr>
              <a:t>adapting</a:t>
            </a:r>
            <a:r>
              <a:rPr lang="en-US" altLang="zh-CN" sz="2000" dirty="0">
                <a:solidFill>
                  <a:srgbClr val="0000FF"/>
                </a:solidFill>
              </a:rPr>
              <a:t> the LLM in its lifecycle, both </a:t>
            </a:r>
            <a:r>
              <a:rPr lang="en-US" altLang="zh-CN" sz="2000" b="1" dirty="0">
                <a:solidFill>
                  <a:srgbClr val="0000FF"/>
                </a:solidFill>
              </a:rPr>
              <a:t>within</a:t>
            </a:r>
            <a:r>
              <a:rPr lang="en-US" altLang="zh-CN" sz="2000" dirty="0">
                <a:solidFill>
                  <a:srgbClr val="0000FF"/>
                </a:solidFill>
              </a:rPr>
              <a:t> each stage and </a:t>
            </a:r>
            <a:r>
              <a:rPr lang="en-US" altLang="zh-CN" sz="2000" b="1" dirty="0">
                <a:solidFill>
                  <a:srgbClr val="0000FF"/>
                </a:solidFill>
              </a:rPr>
              <a:t>across</a:t>
            </a:r>
            <a:r>
              <a:rPr lang="en-US" altLang="zh-CN" sz="2000" dirty="0">
                <a:solidFill>
                  <a:srgbClr val="0000FF"/>
                </a:solidFill>
              </a:rPr>
              <a:t> different stages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B9CCC2F-FAE8-E99C-6A6F-1D483B5977F4}"/>
              </a:ext>
            </a:extLst>
          </p:cNvPr>
          <p:cNvSpPr txBox="1"/>
          <p:nvPr/>
        </p:nvSpPr>
        <p:spPr>
          <a:xfrm>
            <a:off x="8355540" y="4840785"/>
            <a:ext cx="371288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</a:rPr>
              <a:t>This is CL! </a:t>
            </a:r>
            <a:r>
              <a:rPr lang="en-US" altLang="zh-CN" sz="2000" dirty="0">
                <a:solidFill>
                  <a:srgbClr val="0000FF"/>
                </a:solidFill>
              </a:rPr>
              <a:t>We want </a:t>
            </a:r>
          </a:p>
          <a:p>
            <a:pPr marL="457200" indent="-457200">
              <a:buAutoNum type="arabicParenBoth"/>
            </a:pPr>
            <a:r>
              <a:rPr lang="en-US" altLang="zh-CN" sz="2000" b="1" dirty="0">
                <a:solidFill>
                  <a:srgbClr val="0000FF"/>
                </a:solidFill>
              </a:rPr>
              <a:t>transfer knowledge </a:t>
            </a:r>
            <a:r>
              <a:rPr lang="en-US" altLang="zh-CN" sz="2000" dirty="0">
                <a:solidFill>
                  <a:srgbClr val="0000FF"/>
                </a:solidFill>
              </a:rPr>
              <a:t>within and across stages; </a:t>
            </a:r>
          </a:p>
          <a:p>
            <a:pPr marL="457200" indent="-457200">
              <a:buAutoNum type="arabicParenBoth"/>
            </a:pPr>
            <a:r>
              <a:rPr lang="en-US" altLang="zh-CN" sz="2000" b="1" dirty="0">
                <a:solidFill>
                  <a:srgbClr val="0000FF"/>
                </a:solidFill>
              </a:rPr>
              <a:t> not to forget </a:t>
            </a:r>
            <a:r>
              <a:rPr lang="en-US" altLang="zh-CN" sz="2000" dirty="0">
                <a:solidFill>
                  <a:srgbClr val="0000FF"/>
                </a:solidFill>
              </a:rPr>
              <a:t>the knowledge already learned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8085F1-DD47-355B-D6E0-01AA6CD3270F}"/>
              </a:ext>
            </a:extLst>
          </p:cNvPr>
          <p:cNvCxnSpPr>
            <a:cxnSpLocks/>
          </p:cNvCxnSpPr>
          <p:nvPr/>
        </p:nvCxnSpPr>
        <p:spPr>
          <a:xfrm flipV="1">
            <a:off x="371079" y="136525"/>
            <a:ext cx="9381693" cy="3444073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624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D793C-4F92-4145-A8AF-021D341DA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Continual Learning with Language Models: </a:t>
            </a:r>
            <a:r>
              <a:rPr lang="en-US" altLang="zh-CN" sz="4000" b="1" dirty="0">
                <a:solidFill>
                  <a:srgbClr val="C00000"/>
                </a:solidFill>
              </a:rPr>
              <a:t>Future</a:t>
            </a:r>
            <a:endParaRPr lang="en-US" altLang="zh-CN" sz="4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910380-A693-B6A3-FEEC-06A7B5771F39}"/>
              </a:ext>
            </a:extLst>
          </p:cNvPr>
          <p:cNvSpPr txBox="1"/>
          <p:nvPr/>
        </p:nvSpPr>
        <p:spPr>
          <a:xfrm>
            <a:off x="5888848" y="2031857"/>
            <a:ext cx="534976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more </a:t>
            </a:r>
            <a:r>
              <a:rPr lang="en-US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ambitious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vision is to make LLMs </a:t>
            </a:r>
            <a:r>
              <a:rPr lang="en-US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fully autonomous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which requires LLMs to </a:t>
            </a:r>
            <a:r>
              <a:rPr lang="en-US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self-initiate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 to new circumstances,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 that the AI system can </a:t>
            </a:r>
            <a:r>
              <a:rPr lang="en-US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independently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acquire new knowledge.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878D1D-89F9-61EE-16E5-0E484573AB62}"/>
              </a:ext>
            </a:extLst>
          </p:cNvPr>
          <p:cNvSpPr txBox="1"/>
          <p:nvPr/>
        </p:nvSpPr>
        <p:spPr>
          <a:xfrm>
            <a:off x="5888848" y="4718292"/>
            <a:ext cx="59084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Vision: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umans </a:t>
            </a:r>
            <a:r>
              <a:rPr lang="en-US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intrinsically motivated by novelty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learn; same principle can also apply to AI system!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C3247-9C2B-A4E0-5911-3C6283CCB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DCAF-42E1-4021-93D7-2579B818BF1B}" type="slidenum">
              <a:rPr lang="en-US" smtClean="0"/>
              <a:t>40</a:t>
            </a:fld>
            <a:endParaRPr lang="en-US"/>
          </a:p>
        </p:txBody>
      </p:sp>
      <p:pic>
        <p:nvPicPr>
          <p:cNvPr id="10" name="Picture 9" descr="A person with light bulb and book&#10;&#10;Description automatically generated">
            <a:extLst>
              <a:ext uri="{FF2B5EF4-FFF2-40B4-BE49-F238E27FC236}">
                <a16:creationId xmlns:a16="http://schemas.microsoft.com/office/drawing/2014/main" id="{B5C30513-3107-623D-1081-B5C2CD607B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300" y="2622177"/>
            <a:ext cx="1718004" cy="17180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F9FE3D-B8E7-3BD6-DDFD-29BC3E0F6E44}"/>
              </a:ext>
            </a:extLst>
          </p:cNvPr>
          <p:cNvSpPr txBox="1"/>
          <p:nvPr/>
        </p:nvSpPr>
        <p:spPr>
          <a:xfrm>
            <a:off x="713952" y="4144559"/>
            <a:ext cx="4626943" cy="707886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Accumulate</a:t>
            </a:r>
            <a:r>
              <a:rPr lang="en-US" altLang="zh-CN" sz="2000" dirty="0">
                <a:latin typeface="Arial" panose="020B0604020202020204" pitchFamily="34" charset="0"/>
              </a:rPr>
              <a:t> learned knowledge </a:t>
            </a:r>
          </a:p>
          <a:p>
            <a:pPr algn="ctr"/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Adapt</a:t>
            </a:r>
            <a:r>
              <a:rPr lang="en-US" altLang="zh-CN" sz="2000" dirty="0">
                <a:latin typeface="Arial" panose="020B0604020202020204" pitchFamily="34" charset="0"/>
              </a:rPr>
              <a:t> to new task</a:t>
            </a:r>
          </a:p>
        </p:txBody>
      </p:sp>
    </p:spTree>
    <p:extLst>
      <p:ext uri="{BB962C8B-B14F-4D97-AF65-F5344CB8AC3E}">
        <p14:creationId xmlns:p14="http://schemas.microsoft.com/office/powerpoint/2010/main" val="10302004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FDBE1079-A5A9-B145-8FC4-99C129381F77}"/>
              </a:ext>
            </a:extLst>
          </p:cNvPr>
          <p:cNvSpPr txBox="1"/>
          <p:nvPr/>
        </p:nvSpPr>
        <p:spPr>
          <a:xfrm>
            <a:off x="5334828" y="1785875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B51511-56F9-DA48-B391-AC620AFB41A1}"/>
              </a:ext>
            </a:extLst>
          </p:cNvPr>
          <p:cNvSpPr txBox="1"/>
          <p:nvPr/>
        </p:nvSpPr>
        <p:spPr>
          <a:xfrm>
            <a:off x="5334828" y="1639230"/>
            <a:ext cx="623680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b="1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User: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Finish the sentence in Vincent’s tone</a:t>
            </a:r>
            <a:endParaRPr lang="en-US" sz="4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en-US" sz="2000" b="1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Sorry, I didn't fully understand, do you mean: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b="1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Option-1: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Vincent as the artist Vincent Van Gogh?</a:t>
            </a:r>
            <a:endParaRPr lang="en-US" sz="4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b="1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Option-2: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Any specific person called Vincent? It would be good if you could provide more information</a:t>
            </a:r>
            <a:endParaRPr lang="en-US" sz="4400" b="0" dirty="0"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97EDFA-831E-4407-CFFC-1E315E39DEDE}"/>
              </a:ext>
            </a:extLst>
          </p:cNvPr>
          <p:cNvSpPr txBox="1"/>
          <p:nvPr/>
        </p:nvSpPr>
        <p:spPr>
          <a:xfrm>
            <a:off x="5326131" y="4095385"/>
            <a:ext cx="639334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this example, the system</a:t>
            </a: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Encounters</a:t>
            </a:r>
            <a:r>
              <a:rPr lang="en-US" sz="200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 a novel prompt </a:t>
            </a:r>
            <a:r>
              <a:rPr lang="en-US" sz="2000" b="0" i="0" u="none" strike="noStrike" dirty="0">
                <a:effectLst/>
                <a:latin typeface="Arial" panose="020B0604020202020204" pitchFamily="34" charset="0"/>
              </a:rPr>
              <a:t>(i.e., novelty)</a:t>
            </a:r>
            <a:r>
              <a:rPr lang="en-US" sz="20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that the agent does not understand or there is ambiguity</a:t>
            </a: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Identifies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which aspects it understands,</a:t>
            </a:r>
            <a:r>
              <a:rPr lang="en-US" sz="20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or which aspect is challenging </a:t>
            </a:r>
            <a:r>
              <a:rPr lang="en-US" sz="2000" b="0" i="0" u="none" strike="noStrike" dirty="0">
                <a:effectLst/>
                <a:latin typeface="Arial" panose="020B0604020202020204" pitchFamily="34" charset="0"/>
              </a:rPr>
              <a:t>(i.e., characterization)</a:t>
            </a:r>
            <a:endParaRPr lang="en-US" sz="2000" b="0" i="0" u="none" strike="noStrike" dirty="0">
              <a:solidFill>
                <a:srgbClr val="0000FF"/>
              </a:solidFill>
              <a:effectLst/>
              <a:latin typeface="Arial" panose="020B0604020202020204" pitchFamily="34" charset="0"/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Adapts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by posing questions or offering choices (i.e., adaptation)</a:t>
            </a:r>
            <a:endParaRPr lang="en-US" sz="4400" b="0" dirty="0">
              <a:effectLst/>
            </a:endParaRPr>
          </a:p>
        </p:txBody>
      </p:sp>
      <p:pic>
        <p:nvPicPr>
          <p:cNvPr id="9" name="Picture 8" descr="A person with light bulb and book&#10;&#10;Description automatically generated">
            <a:extLst>
              <a:ext uri="{FF2B5EF4-FFF2-40B4-BE49-F238E27FC236}">
                <a16:creationId xmlns:a16="http://schemas.microsoft.com/office/drawing/2014/main" id="{F59B6638-8800-7A56-6F0E-430228F3AA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300" y="2622177"/>
            <a:ext cx="1718004" cy="17180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AE47A69-B103-4A8E-1095-39A62825F053}"/>
              </a:ext>
            </a:extLst>
          </p:cNvPr>
          <p:cNvSpPr txBox="1"/>
          <p:nvPr/>
        </p:nvSpPr>
        <p:spPr>
          <a:xfrm>
            <a:off x="699188" y="4244767"/>
            <a:ext cx="4626943" cy="707886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Accumulate</a:t>
            </a:r>
            <a:r>
              <a:rPr lang="en-US" altLang="zh-CN" sz="2000" dirty="0">
                <a:latin typeface="Arial" panose="020B0604020202020204" pitchFamily="34" charset="0"/>
              </a:rPr>
              <a:t> learned knowledge </a:t>
            </a:r>
          </a:p>
          <a:p>
            <a:pPr algn="ctr"/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Adapt</a:t>
            </a:r>
            <a:r>
              <a:rPr lang="en-US" altLang="zh-CN" sz="2000" dirty="0">
                <a:latin typeface="Arial" panose="020B0604020202020204" pitchFamily="34" charset="0"/>
              </a:rPr>
              <a:t> to new task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F8DB1E2-9A57-E32F-9E61-9098C0D6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Continual Learning with Language Models: </a:t>
            </a:r>
            <a:r>
              <a:rPr lang="en-US" altLang="zh-CN" sz="4000" b="1" dirty="0">
                <a:solidFill>
                  <a:srgbClr val="C00000"/>
                </a:solidFill>
              </a:rPr>
              <a:t>Example</a:t>
            </a:r>
            <a:endParaRPr lang="en-US" altLang="zh-CN" sz="4000" b="1" dirty="0"/>
          </a:p>
        </p:txBody>
      </p:sp>
    </p:spTree>
    <p:extLst>
      <p:ext uri="{BB962C8B-B14F-4D97-AF65-F5344CB8AC3E}">
        <p14:creationId xmlns:p14="http://schemas.microsoft.com/office/powerpoint/2010/main" val="21765424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42;p67">
            <a:extLst>
              <a:ext uri="{FF2B5EF4-FFF2-40B4-BE49-F238E27FC236}">
                <a16:creationId xmlns:a16="http://schemas.microsoft.com/office/drawing/2014/main" id="{F47B27E4-E1CE-0A4F-9F06-F7F41810641C}"/>
              </a:ext>
            </a:extLst>
          </p:cNvPr>
          <p:cNvSpPr/>
          <p:nvPr/>
        </p:nvSpPr>
        <p:spPr>
          <a:xfrm>
            <a:off x="1751986" y="3847630"/>
            <a:ext cx="1317024" cy="741085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Knowledge Base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842;p67">
            <a:extLst>
              <a:ext uri="{FF2B5EF4-FFF2-40B4-BE49-F238E27FC236}">
                <a16:creationId xmlns:a16="http://schemas.microsoft.com/office/drawing/2014/main" id="{9223CD52-2043-6DE9-A4D1-2A841EA4213F}"/>
              </a:ext>
            </a:extLst>
          </p:cNvPr>
          <p:cNvSpPr/>
          <p:nvPr/>
        </p:nvSpPr>
        <p:spPr>
          <a:xfrm>
            <a:off x="1763940" y="2277670"/>
            <a:ext cx="1317024" cy="741085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Continual </a:t>
            </a:r>
            <a:r>
              <a:rPr lang="en-US" altLang="zh-CN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Learner</a:t>
            </a:r>
            <a:endParaRPr dirty="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842;p67">
            <a:extLst>
              <a:ext uri="{FF2B5EF4-FFF2-40B4-BE49-F238E27FC236}">
                <a16:creationId xmlns:a16="http://schemas.microsoft.com/office/drawing/2014/main" id="{A06C8B54-4D85-329E-5852-FD45D3CD64D6}"/>
              </a:ext>
            </a:extLst>
          </p:cNvPr>
          <p:cNvSpPr/>
          <p:nvPr/>
        </p:nvSpPr>
        <p:spPr>
          <a:xfrm>
            <a:off x="6593290" y="5493989"/>
            <a:ext cx="1317024" cy="741085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" name="Google Shape;250;p11">
            <a:extLst>
              <a:ext uri="{FF2B5EF4-FFF2-40B4-BE49-F238E27FC236}">
                <a16:creationId xmlns:a16="http://schemas.microsoft.com/office/drawing/2014/main" id="{70E1D13B-F4EF-B508-1119-5124F6B77F7A}"/>
              </a:ext>
            </a:extLst>
          </p:cNvPr>
          <p:cNvCxnSpPr>
            <a:cxnSpLocks/>
            <a:stCxn id="2" idx="0"/>
            <a:endCxn id="4" idx="2"/>
          </p:cNvCxnSpPr>
          <p:nvPr/>
        </p:nvCxnSpPr>
        <p:spPr>
          <a:xfrm flipV="1">
            <a:off x="2410498" y="3018755"/>
            <a:ext cx="11954" cy="828875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D63D20E-E1CA-79F6-A658-D80272445489}"/>
              </a:ext>
            </a:extLst>
          </p:cNvPr>
          <p:cNvSpPr txBox="1"/>
          <p:nvPr/>
        </p:nvSpPr>
        <p:spPr>
          <a:xfrm>
            <a:off x="2115972" y="3306196"/>
            <a:ext cx="19299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Augmented</a:t>
            </a:r>
          </a:p>
        </p:txBody>
      </p:sp>
      <p:sp>
        <p:nvSpPr>
          <p:cNvPr id="36" name="Google Shape;1842;p67">
            <a:extLst>
              <a:ext uri="{FF2B5EF4-FFF2-40B4-BE49-F238E27FC236}">
                <a16:creationId xmlns:a16="http://schemas.microsoft.com/office/drawing/2014/main" id="{E673DC5D-B7B6-3F43-96B6-34EC4A829D78}"/>
              </a:ext>
            </a:extLst>
          </p:cNvPr>
          <p:cNvSpPr/>
          <p:nvPr/>
        </p:nvSpPr>
        <p:spPr>
          <a:xfrm>
            <a:off x="4232879" y="2281126"/>
            <a:ext cx="1317024" cy="741085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Relevance Detection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1842;p67">
            <a:extLst>
              <a:ext uri="{FF2B5EF4-FFF2-40B4-BE49-F238E27FC236}">
                <a16:creationId xmlns:a16="http://schemas.microsoft.com/office/drawing/2014/main" id="{97B2BA47-1B3D-2E3A-EDAB-8CC78C9E6364}"/>
              </a:ext>
            </a:extLst>
          </p:cNvPr>
          <p:cNvSpPr/>
          <p:nvPr/>
        </p:nvSpPr>
        <p:spPr>
          <a:xfrm>
            <a:off x="3905012" y="3843847"/>
            <a:ext cx="1999773" cy="741085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Characterization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1842;p67">
            <a:extLst>
              <a:ext uri="{FF2B5EF4-FFF2-40B4-BE49-F238E27FC236}">
                <a16:creationId xmlns:a16="http://schemas.microsoft.com/office/drawing/2014/main" id="{50A5A601-5A38-D647-ED39-ECFA441711E7}"/>
              </a:ext>
            </a:extLst>
          </p:cNvPr>
          <p:cNvSpPr/>
          <p:nvPr/>
        </p:nvSpPr>
        <p:spPr>
          <a:xfrm>
            <a:off x="4256599" y="5490533"/>
            <a:ext cx="1317024" cy="741085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Planner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" name="Google Shape;250;p11">
            <a:extLst>
              <a:ext uri="{FF2B5EF4-FFF2-40B4-BE49-F238E27FC236}">
                <a16:creationId xmlns:a16="http://schemas.microsoft.com/office/drawing/2014/main" id="{E1BFF969-F0F2-DAA9-5AEA-8149872D8A05}"/>
              </a:ext>
            </a:extLst>
          </p:cNvPr>
          <p:cNvCxnSpPr>
            <a:cxnSpLocks/>
            <a:stCxn id="40" idx="3"/>
            <a:endCxn id="6" idx="1"/>
          </p:cNvCxnSpPr>
          <p:nvPr/>
        </p:nvCxnSpPr>
        <p:spPr>
          <a:xfrm>
            <a:off x="5573623" y="5861076"/>
            <a:ext cx="1019667" cy="3456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7" name="Google Shape;250;p11">
            <a:extLst>
              <a:ext uri="{FF2B5EF4-FFF2-40B4-BE49-F238E27FC236}">
                <a16:creationId xmlns:a16="http://schemas.microsoft.com/office/drawing/2014/main" id="{0FE02E27-0EE9-446A-C85F-ED01346FEAD0}"/>
              </a:ext>
            </a:extLst>
          </p:cNvPr>
          <p:cNvCxnSpPr>
            <a:cxnSpLocks/>
          </p:cNvCxnSpPr>
          <p:nvPr/>
        </p:nvCxnSpPr>
        <p:spPr>
          <a:xfrm>
            <a:off x="2224256" y="3018755"/>
            <a:ext cx="0" cy="865992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223F349-6B71-4681-D1B3-29778859357E}"/>
              </a:ext>
            </a:extLst>
          </p:cNvPr>
          <p:cNvSpPr txBox="1"/>
          <p:nvPr/>
        </p:nvSpPr>
        <p:spPr>
          <a:xfrm>
            <a:off x="620046" y="3292422"/>
            <a:ext cx="19299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Retained</a:t>
            </a:r>
          </a:p>
        </p:txBody>
      </p:sp>
      <p:cxnSp>
        <p:nvCxnSpPr>
          <p:cNvPr id="52" name="Google Shape;250;p11">
            <a:extLst>
              <a:ext uri="{FF2B5EF4-FFF2-40B4-BE49-F238E27FC236}">
                <a16:creationId xmlns:a16="http://schemas.microsoft.com/office/drawing/2014/main" id="{366ACB17-B3C1-1850-B32F-D1022BC21417}"/>
              </a:ext>
            </a:extLst>
          </p:cNvPr>
          <p:cNvCxnSpPr>
            <a:cxnSpLocks/>
            <a:stCxn id="4" idx="3"/>
            <a:endCxn id="36" idx="1"/>
          </p:cNvCxnSpPr>
          <p:nvPr/>
        </p:nvCxnSpPr>
        <p:spPr>
          <a:xfrm>
            <a:off x="3080964" y="2648213"/>
            <a:ext cx="1151915" cy="3456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5" name="Google Shape;250;p11">
            <a:extLst>
              <a:ext uri="{FF2B5EF4-FFF2-40B4-BE49-F238E27FC236}">
                <a16:creationId xmlns:a16="http://schemas.microsoft.com/office/drawing/2014/main" id="{9CF7F939-4464-3E6A-AE5D-EF44C8A932D8}"/>
              </a:ext>
            </a:extLst>
          </p:cNvPr>
          <p:cNvCxnSpPr>
            <a:cxnSpLocks/>
            <a:stCxn id="36" idx="2"/>
            <a:endCxn id="39" idx="0"/>
          </p:cNvCxnSpPr>
          <p:nvPr/>
        </p:nvCxnSpPr>
        <p:spPr>
          <a:xfrm>
            <a:off x="4891391" y="3022211"/>
            <a:ext cx="13508" cy="821636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1" name="Google Shape;250;p11">
            <a:extLst>
              <a:ext uri="{FF2B5EF4-FFF2-40B4-BE49-F238E27FC236}">
                <a16:creationId xmlns:a16="http://schemas.microsoft.com/office/drawing/2014/main" id="{8CF13E68-8F19-8CE4-2405-C8D9A8728D02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>
            <a:off x="4904899" y="4584932"/>
            <a:ext cx="10212" cy="905601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6" name="Google Shape;250;p11">
            <a:extLst>
              <a:ext uri="{FF2B5EF4-FFF2-40B4-BE49-F238E27FC236}">
                <a16:creationId xmlns:a16="http://schemas.microsoft.com/office/drawing/2014/main" id="{1CF844AC-0990-EDEA-E456-5682467AF0CB}"/>
              </a:ext>
            </a:extLst>
          </p:cNvPr>
          <p:cNvCxnSpPr>
            <a:cxnSpLocks/>
            <a:stCxn id="6" idx="2"/>
            <a:endCxn id="4" idx="1"/>
          </p:cNvCxnSpPr>
          <p:nvPr/>
        </p:nvCxnSpPr>
        <p:spPr>
          <a:xfrm rot="5400000" flipH="1">
            <a:off x="2714440" y="1697713"/>
            <a:ext cx="3586861" cy="5487862"/>
          </a:xfrm>
          <a:prstGeom prst="bentConnector4">
            <a:avLst>
              <a:gd name="adj1" fmla="val -4226"/>
              <a:gd name="adj2" fmla="val 114339"/>
            </a:avLst>
          </a:prstGeom>
          <a:noFill/>
          <a:ln w="28575" cap="flat" cmpd="sng">
            <a:solidFill>
              <a:schemeClr val="tx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DF6A7E22-3771-1B53-70EF-F1F046433BF0}"/>
              </a:ext>
            </a:extLst>
          </p:cNvPr>
          <p:cNvSpPr txBox="1"/>
          <p:nvPr/>
        </p:nvSpPr>
        <p:spPr>
          <a:xfrm>
            <a:off x="3200413" y="2306456"/>
            <a:ext cx="9130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Novel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A39B6CE-DD62-A34A-340E-C590F498C9A9}"/>
              </a:ext>
            </a:extLst>
          </p:cNvPr>
          <p:cNvSpPr txBox="1"/>
          <p:nvPr/>
        </p:nvSpPr>
        <p:spPr>
          <a:xfrm>
            <a:off x="4536150" y="3418028"/>
            <a:ext cx="19299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Relevance</a:t>
            </a:r>
          </a:p>
        </p:txBody>
      </p:sp>
      <p:cxnSp>
        <p:nvCxnSpPr>
          <p:cNvPr id="78" name="Google Shape;250;p11">
            <a:extLst>
              <a:ext uri="{FF2B5EF4-FFF2-40B4-BE49-F238E27FC236}">
                <a16:creationId xmlns:a16="http://schemas.microsoft.com/office/drawing/2014/main" id="{C46B1250-26EA-BBA6-2B26-9C573FDAE619}"/>
              </a:ext>
            </a:extLst>
          </p:cNvPr>
          <p:cNvCxnSpPr>
            <a:cxnSpLocks/>
            <a:stCxn id="4" idx="0"/>
            <a:endCxn id="6" idx="0"/>
          </p:cNvCxnSpPr>
          <p:nvPr/>
        </p:nvCxnSpPr>
        <p:spPr>
          <a:xfrm rot="16200000" flipH="1">
            <a:off x="3228967" y="1471154"/>
            <a:ext cx="3216319" cy="4829350"/>
          </a:xfrm>
          <a:prstGeom prst="bentConnector3">
            <a:avLst>
              <a:gd name="adj1" fmla="val -7108"/>
            </a:avLst>
          </a:prstGeom>
          <a:noFill/>
          <a:ln w="28575" cap="flat" cmpd="sng">
            <a:solidFill>
              <a:schemeClr val="tx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658673C-4BBE-4311-87A6-B6012E8C5B6F}"/>
              </a:ext>
            </a:extLst>
          </p:cNvPr>
          <p:cNvSpPr txBox="1"/>
          <p:nvPr/>
        </p:nvSpPr>
        <p:spPr>
          <a:xfrm>
            <a:off x="4256599" y="1695717"/>
            <a:ext cx="19299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Normal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96E66F9-BFB6-65A1-18D2-EFC3A73D49C9}"/>
              </a:ext>
            </a:extLst>
          </p:cNvPr>
          <p:cNvSpPr txBox="1"/>
          <p:nvPr/>
        </p:nvSpPr>
        <p:spPr>
          <a:xfrm>
            <a:off x="-102230" y="4121297"/>
            <a:ext cx="1184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Feedback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34D608-347A-CCA1-444B-0E634EC54051}"/>
              </a:ext>
            </a:extLst>
          </p:cNvPr>
          <p:cNvSpPr txBox="1"/>
          <p:nvPr/>
        </p:nvSpPr>
        <p:spPr>
          <a:xfrm>
            <a:off x="7901141" y="1374974"/>
            <a:ext cx="4323852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</a:rPr>
              <a:t>C</a:t>
            </a:r>
            <a:r>
              <a:rPr lang="en-US" sz="2000" b="1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ontinual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sym typeface="Calibri"/>
              </a:rPr>
              <a:t>Learner</a:t>
            </a:r>
            <a:r>
              <a:rPr lang="en-US" sz="20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detect novelty (if the input is normal, it can simply give output to the application)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Relevance</a:t>
            </a:r>
            <a:r>
              <a:rPr lang="en-US" sz="20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b="1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detection</a:t>
            </a:r>
            <a:r>
              <a:rPr lang="en-US" sz="20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check whether the novelty is relevant to the task it is focused 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Characterization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to identifying understandable and unclear parts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Planner</a:t>
            </a:r>
            <a:r>
              <a:rPr lang="en-US" sz="20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b="0" i="0" u="none" strike="noStrike" dirty="0">
                <a:effectLst/>
                <a:latin typeface="Arial" panose="020B0604020202020204" pitchFamily="34" charset="0"/>
              </a:rPr>
              <a:t>to generate a strategy for responses, e.g., asking questions to user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</a:rPr>
              <a:t>Feedback</a:t>
            </a: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</a:rPr>
              <a:t>needs to be continually integrated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Knowle</a:t>
            </a:r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</a:rPr>
              <a:t>dge base </a:t>
            </a:r>
            <a:r>
              <a:rPr lang="en-US" sz="2000" dirty="0">
                <a:latin typeface="Arial" panose="020B0604020202020204" pitchFamily="34" charset="0"/>
              </a:rPr>
              <a:t>may be needed to augment and retain essential knowledge</a:t>
            </a:r>
            <a:endParaRPr lang="en-US" sz="20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1B290C-8663-240E-8F46-A4084DD51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DCAF-42E1-4021-93D7-2579B818BF1B}" type="slidenum">
              <a:rPr lang="en-US" smtClean="0"/>
              <a:t>42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2D7D0F2-9521-02A3-3A04-A13192355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Continual Learning with Language Models: </a:t>
            </a:r>
            <a:r>
              <a:rPr lang="en-US" altLang="zh-CN" sz="4000" b="1" dirty="0">
                <a:solidFill>
                  <a:srgbClr val="C00000"/>
                </a:solidFill>
              </a:rPr>
              <a:t>Framework</a:t>
            </a:r>
            <a:endParaRPr lang="en-US" altLang="zh-CN" sz="4000" b="1" dirty="0"/>
          </a:p>
        </p:txBody>
      </p:sp>
    </p:spTree>
    <p:extLst>
      <p:ext uri="{BB962C8B-B14F-4D97-AF65-F5344CB8AC3E}">
        <p14:creationId xmlns:p14="http://schemas.microsoft.com/office/powerpoint/2010/main" val="10751720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34D608-347A-CCA1-444B-0E634EC54051}"/>
              </a:ext>
            </a:extLst>
          </p:cNvPr>
          <p:cNvSpPr txBox="1"/>
          <p:nvPr/>
        </p:nvSpPr>
        <p:spPr>
          <a:xfrm>
            <a:off x="8373724" y="1335385"/>
            <a:ext cx="3293575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existing works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are dedicated to the black part, which includes active research areas like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LLMs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Continual Learning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other components remain largely unexplored!</a:t>
            </a:r>
          </a:p>
          <a:p>
            <a:endParaRPr lang="en-US" sz="20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name a few: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 in different stages of LLM lifecycle (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active research!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Streaming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CL with no task boundary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Novelty Detection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altLang="zh-CN" sz="2000" dirty="0">
              <a:latin typeface="Arial" panose="020B0604020202020204" pitchFamily="34" charset="0"/>
            </a:endParaRPr>
          </a:p>
        </p:txBody>
      </p:sp>
      <p:sp>
        <p:nvSpPr>
          <p:cNvPr id="9" name="Google Shape;1842;p67">
            <a:extLst>
              <a:ext uri="{FF2B5EF4-FFF2-40B4-BE49-F238E27FC236}">
                <a16:creationId xmlns:a16="http://schemas.microsoft.com/office/drawing/2014/main" id="{27747A18-DBD8-BCCE-DBD7-F36D7FFE3CC5}"/>
              </a:ext>
            </a:extLst>
          </p:cNvPr>
          <p:cNvSpPr/>
          <p:nvPr/>
        </p:nvSpPr>
        <p:spPr>
          <a:xfrm>
            <a:off x="1751986" y="3847630"/>
            <a:ext cx="1317024" cy="741085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Knowledge Base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842;p67">
            <a:extLst>
              <a:ext uri="{FF2B5EF4-FFF2-40B4-BE49-F238E27FC236}">
                <a16:creationId xmlns:a16="http://schemas.microsoft.com/office/drawing/2014/main" id="{F0903844-4BCD-F571-65C4-D7D16E80E5F1}"/>
              </a:ext>
            </a:extLst>
          </p:cNvPr>
          <p:cNvSpPr/>
          <p:nvPr/>
        </p:nvSpPr>
        <p:spPr>
          <a:xfrm>
            <a:off x="1763940" y="2277670"/>
            <a:ext cx="1317024" cy="741085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Continual </a:t>
            </a:r>
            <a:r>
              <a:rPr lang="en-US" altLang="zh-CN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Learner</a:t>
            </a:r>
            <a:endParaRPr lang="en-US" dirty="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842;p67">
            <a:extLst>
              <a:ext uri="{FF2B5EF4-FFF2-40B4-BE49-F238E27FC236}">
                <a16:creationId xmlns:a16="http://schemas.microsoft.com/office/drawing/2014/main" id="{95191EFD-B613-5B97-FAFE-F463C61E764D}"/>
              </a:ext>
            </a:extLst>
          </p:cNvPr>
          <p:cNvSpPr/>
          <p:nvPr/>
        </p:nvSpPr>
        <p:spPr>
          <a:xfrm>
            <a:off x="6593290" y="5493989"/>
            <a:ext cx="1317024" cy="741085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" name="Google Shape;250;p11">
            <a:extLst>
              <a:ext uri="{FF2B5EF4-FFF2-40B4-BE49-F238E27FC236}">
                <a16:creationId xmlns:a16="http://schemas.microsoft.com/office/drawing/2014/main" id="{BEDB269B-0BF0-C7D4-4988-84AB237C8C12}"/>
              </a:ext>
            </a:extLst>
          </p:cNvPr>
          <p:cNvCxnSpPr>
            <a:cxnSpLocks/>
            <a:stCxn id="9" idx="0"/>
            <a:endCxn id="10" idx="2"/>
          </p:cNvCxnSpPr>
          <p:nvPr/>
        </p:nvCxnSpPr>
        <p:spPr>
          <a:xfrm flipV="1">
            <a:off x="2410498" y="3018755"/>
            <a:ext cx="11954" cy="828875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4CEDDDE-C846-E847-E2FE-C8E99DC80754}"/>
              </a:ext>
            </a:extLst>
          </p:cNvPr>
          <p:cNvSpPr txBox="1"/>
          <p:nvPr/>
        </p:nvSpPr>
        <p:spPr>
          <a:xfrm>
            <a:off x="2115972" y="3306196"/>
            <a:ext cx="19299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Augmented</a:t>
            </a:r>
          </a:p>
        </p:txBody>
      </p:sp>
      <p:sp>
        <p:nvSpPr>
          <p:cNvPr id="14" name="Google Shape;1842;p67">
            <a:extLst>
              <a:ext uri="{FF2B5EF4-FFF2-40B4-BE49-F238E27FC236}">
                <a16:creationId xmlns:a16="http://schemas.microsoft.com/office/drawing/2014/main" id="{37F1A272-FE8C-5F97-CB30-1D93C13C29CE}"/>
              </a:ext>
            </a:extLst>
          </p:cNvPr>
          <p:cNvSpPr/>
          <p:nvPr/>
        </p:nvSpPr>
        <p:spPr>
          <a:xfrm>
            <a:off x="4232879" y="2281126"/>
            <a:ext cx="1317024" cy="741085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Relevance Detection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842;p67">
            <a:extLst>
              <a:ext uri="{FF2B5EF4-FFF2-40B4-BE49-F238E27FC236}">
                <a16:creationId xmlns:a16="http://schemas.microsoft.com/office/drawing/2014/main" id="{21FBB3A8-A575-6164-28E1-29022660E817}"/>
              </a:ext>
            </a:extLst>
          </p:cNvPr>
          <p:cNvSpPr/>
          <p:nvPr/>
        </p:nvSpPr>
        <p:spPr>
          <a:xfrm>
            <a:off x="3905012" y="3843847"/>
            <a:ext cx="1999773" cy="741085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Characterization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842;p67">
            <a:extLst>
              <a:ext uri="{FF2B5EF4-FFF2-40B4-BE49-F238E27FC236}">
                <a16:creationId xmlns:a16="http://schemas.microsoft.com/office/drawing/2014/main" id="{FAA70E00-449B-C74A-6DFB-9462E7A53FF3}"/>
              </a:ext>
            </a:extLst>
          </p:cNvPr>
          <p:cNvSpPr/>
          <p:nvPr/>
        </p:nvSpPr>
        <p:spPr>
          <a:xfrm>
            <a:off x="4256599" y="5490533"/>
            <a:ext cx="1317024" cy="741085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Planner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" name="Google Shape;250;p11">
            <a:extLst>
              <a:ext uri="{FF2B5EF4-FFF2-40B4-BE49-F238E27FC236}">
                <a16:creationId xmlns:a16="http://schemas.microsoft.com/office/drawing/2014/main" id="{EFBD4568-DBB2-40BB-319F-26C8C3A6BB3C}"/>
              </a:ext>
            </a:extLst>
          </p:cNvPr>
          <p:cNvCxnSpPr>
            <a:cxnSpLocks/>
            <a:stCxn id="16" idx="3"/>
            <a:endCxn id="11" idx="1"/>
          </p:cNvCxnSpPr>
          <p:nvPr/>
        </p:nvCxnSpPr>
        <p:spPr>
          <a:xfrm>
            <a:off x="5573623" y="5861076"/>
            <a:ext cx="1019667" cy="3456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" name="Google Shape;250;p11">
            <a:extLst>
              <a:ext uri="{FF2B5EF4-FFF2-40B4-BE49-F238E27FC236}">
                <a16:creationId xmlns:a16="http://schemas.microsoft.com/office/drawing/2014/main" id="{609186D9-B2AB-4720-A95D-7C60B9A32128}"/>
              </a:ext>
            </a:extLst>
          </p:cNvPr>
          <p:cNvCxnSpPr>
            <a:cxnSpLocks/>
          </p:cNvCxnSpPr>
          <p:nvPr/>
        </p:nvCxnSpPr>
        <p:spPr>
          <a:xfrm>
            <a:off x="2224256" y="3018755"/>
            <a:ext cx="0" cy="865992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B2EDBB2-BC56-E720-C246-5D74960128EE}"/>
              </a:ext>
            </a:extLst>
          </p:cNvPr>
          <p:cNvSpPr txBox="1"/>
          <p:nvPr/>
        </p:nvSpPr>
        <p:spPr>
          <a:xfrm>
            <a:off x="620046" y="3292422"/>
            <a:ext cx="19299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Retained</a:t>
            </a:r>
          </a:p>
        </p:txBody>
      </p:sp>
      <p:cxnSp>
        <p:nvCxnSpPr>
          <p:cNvPr id="20" name="Google Shape;250;p11">
            <a:extLst>
              <a:ext uri="{FF2B5EF4-FFF2-40B4-BE49-F238E27FC236}">
                <a16:creationId xmlns:a16="http://schemas.microsoft.com/office/drawing/2014/main" id="{C176F430-CA94-4770-95B9-AF7E85843C7A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3080964" y="2648213"/>
            <a:ext cx="1151915" cy="3456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" name="Google Shape;250;p11">
            <a:extLst>
              <a:ext uri="{FF2B5EF4-FFF2-40B4-BE49-F238E27FC236}">
                <a16:creationId xmlns:a16="http://schemas.microsoft.com/office/drawing/2014/main" id="{E4D5517F-B15D-4C7D-CADF-3B7803928903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4891391" y="3022211"/>
            <a:ext cx="13508" cy="821636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" name="Google Shape;250;p11">
            <a:extLst>
              <a:ext uri="{FF2B5EF4-FFF2-40B4-BE49-F238E27FC236}">
                <a16:creationId xmlns:a16="http://schemas.microsoft.com/office/drawing/2014/main" id="{4FBE5AC9-AF12-5465-5DCF-FCEA5C110237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4904899" y="4584932"/>
            <a:ext cx="10212" cy="905601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" name="Google Shape;250;p11">
            <a:extLst>
              <a:ext uri="{FF2B5EF4-FFF2-40B4-BE49-F238E27FC236}">
                <a16:creationId xmlns:a16="http://schemas.microsoft.com/office/drawing/2014/main" id="{D2173116-4A93-5DD2-DD83-8072ABE9923C}"/>
              </a:ext>
            </a:extLst>
          </p:cNvPr>
          <p:cNvCxnSpPr>
            <a:cxnSpLocks/>
            <a:stCxn id="11" idx="2"/>
            <a:endCxn id="10" idx="1"/>
          </p:cNvCxnSpPr>
          <p:nvPr/>
        </p:nvCxnSpPr>
        <p:spPr>
          <a:xfrm rot="5400000" flipH="1">
            <a:off x="2714440" y="1697713"/>
            <a:ext cx="3586861" cy="5487862"/>
          </a:xfrm>
          <a:prstGeom prst="bentConnector4">
            <a:avLst>
              <a:gd name="adj1" fmla="val -4226"/>
              <a:gd name="adj2" fmla="val 114339"/>
            </a:avLst>
          </a:prstGeom>
          <a:noFill/>
          <a:ln w="28575" cap="flat" cmpd="sng">
            <a:solidFill>
              <a:schemeClr val="tx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7C5FBC-C018-A9EA-5F68-5492B832B3B2}"/>
              </a:ext>
            </a:extLst>
          </p:cNvPr>
          <p:cNvSpPr txBox="1"/>
          <p:nvPr/>
        </p:nvSpPr>
        <p:spPr>
          <a:xfrm>
            <a:off x="3200413" y="2306456"/>
            <a:ext cx="9130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Novel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3C129B-6609-B65A-D61D-1646A49EAD74}"/>
              </a:ext>
            </a:extLst>
          </p:cNvPr>
          <p:cNvSpPr txBox="1"/>
          <p:nvPr/>
        </p:nvSpPr>
        <p:spPr>
          <a:xfrm>
            <a:off x="4536150" y="3418028"/>
            <a:ext cx="19299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Relevance</a:t>
            </a:r>
          </a:p>
        </p:txBody>
      </p:sp>
      <p:cxnSp>
        <p:nvCxnSpPr>
          <p:cNvPr id="26" name="Google Shape;250;p11">
            <a:extLst>
              <a:ext uri="{FF2B5EF4-FFF2-40B4-BE49-F238E27FC236}">
                <a16:creationId xmlns:a16="http://schemas.microsoft.com/office/drawing/2014/main" id="{4AB56B2B-9D4E-FCDE-4FA9-D02A8FFCB681}"/>
              </a:ext>
            </a:extLst>
          </p:cNvPr>
          <p:cNvCxnSpPr>
            <a:cxnSpLocks/>
            <a:stCxn id="10" idx="0"/>
            <a:endCxn id="11" idx="0"/>
          </p:cNvCxnSpPr>
          <p:nvPr/>
        </p:nvCxnSpPr>
        <p:spPr>
          <a:xfrm rot="16200000" flipH="1">
            <a:off x="3228967" y="1471154"/>
            <a:ext cx="3216319" cy="4829350"/>
          </a:xfrm>
          <a:prstGeom prst="bentConnector3">
            <a:avLst>
              <a:gd name="adj1" fmla="val -7108"/>
            </a:avLst>
          </a:prstGeom>
          <a:noFill/>
          <a:ln w="28575" cap="flat" cmpd="sng">
            <a:solidFill>
              <a:schemeClr val="tx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35E0BD7-9D5B-CF01-F856-76E63C3BB2F7}"/>
              </a:ext>
            </a:extLst>
          </p:cNvPr>
          <p:cNvSpPr txBox="1"/>
          <p:nvPr/>
        </p:nvSpPr>
        <p:spPr>
          <a:xfrm>
            <a:off x="4256599" y="1695717"/>
            <a:ext cx="19299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Normal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757EE2-D8FC-4E21-7DFB-F79696893225}"/>
              </a:ext>
            </a:extLst>
          </p:cNvPr>
          <p:cNvSpPr txBox="1"/>
          <p:nvPr/>
        </p:nvSpPr>
        <p:spPr>
          <a:xfrm>
            <a:off x="-102230" y="4121297"/>
            <a:ext cx="1184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Feedback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8530DA-1448-15B9-CAFA-22ADE60CE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DCAF-42E1-4021-93D7-2579B818BF1B}" type="slidenum">
              <a:rPr lang="en-US" smtClean="0"/>
              <a:t>43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EE25B972-E91F-E9B4-0699-5F62E0AA8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Continual Learning with Language Models: </a:t>
            </a:r>
            <a:r>
              <a:rPr lang="en-US" altLang="zh-CN" sz="4000" b="1" dirty="0">
                <a:solidFill>
                  <a:srgbClr val="C00000"/>
                </a:solidFill>
              </a:rPr>
              <a:t>Framework</a:t>
            </a:r>
            <a:endParaRPr lang="en-US" altLang="zh-CN" sz="4000" b="1" dirty="0"/>
          </a:p>
        </p:txBody>
      </p:sp>
    </p:spTree>
    <p:extLst>
      <p:ext uri="{BB962C8B-B14F-4D97-AF65-F5344CB8AC3E}">
        <p14:creationId xmlns:p14="http://schemas.microsoft.com/office/powerpoint/2010/main" val="24351057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D793C-4F92-4145-A8AF-021D341DA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038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CL in 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ifferent Stages of LLM Lifecycle</a:t>
            </a:r>
            <a:endParaRPr lang="en-US" altLang="zh-CN" sz="40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19E4D0-FD08-652F-0A66-82BE77132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DCAF-42E1-4021-93D7-2579B818BF1B}" type="slidenum">
              <a:rPr lang="en-US" smtClean="0"/>
              <a:t>44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04E4A5-17A7-CBE2-351F-7A05A97A4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671" y="1345601"/>
            <a:ext cx="7326730" cy="40053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BC342C4-3F04-5712-A81B-88C55CEA8B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4112" y="5498111"/>
            <a:ext cx="7839075" cy="59055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6F48EA2-06AF-5DF7-6275-F8F526DB0BC0}"/>
              </a:ext>
            </a:extLst>
          </p:cNvPr>
          <p:cNvSpPr/>
          <p:nvPr/>
        </p:nvSpPr>
        <p:spPr>
          <a:xfrm>
            <a:off x="5720423" y="5557447"/>
            <a:ext cx="918501" cy="47284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BFE547-CEB8-1B9C-397A-C2E0FF441E8C}"/>
              </a:ext>
            </a:extLst>
          </p:cNvPr>
          <p:cNvSpPr txBox="1"/>
          <p:nvPr/>
        </p:nvSpPr>
        <p:spPr>
          <a:xfrm>
            <a:off x="5444198" y="6051127"/>
            <a:ext cx="1623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</a:rPr>
              <a:t>Total reward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28BE936-3090-9B81-7745-DD7B948868C8}"/>
              </a:ext>
            </a:extLst>
          </p:cNvPr>
          <p:cNvSpPr/>
          <p:nvPr/>
        </p:nvSpPr>
        <p:spPr>
          <a:xfrm>
            <a:off x="6853901" y="5578283"/>
            <a:ext cx="213650" cy="472844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32CB12-0E37-2FC9-8CB3-50953C6AEC2F}"/>
              </a:ext>
            </a:extLst>
          </p:cNvPr>
          <p:cNvSpPr txBox="1"/>
          <p:nvPr/>
        </p:nvSpPr>
        <p:spPr>
          <a:xfrm>
            <a:off x="6696075" y="6075144"/>
            <a:ext cx="16233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</a:rPr>
              <a:t>Tradeoff parameters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8F64EF7-C1B9-863E-A66B-2550A900B6EE}"/>
              </a:ext>
            </a:extLst>
          </p:cNvPr>
          <p:cNvSpPr/>
          <p:nvPr/>
        </p:nvSpPr>
        <p:spPr>
          <a:xfrm>
            <a:off x="7067549" y="5578283"/>
            <a:ext cx="3296311" cy="472844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9AA7FAF-C262-989F-B683-7C617860EE96}"/>
              </a:ext>
            </a:extLst>
          </p:cNvPr>
          <p:cNvSpPr txBox="1"/>
          <p:nvPr/>
        </p:nvSpPr>
        <p:spPr>
          <a:xfrm>
            <a:off x="7211084" y="5178967"/>
            <a:ext cx="42862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Stay closed to supervised model (i.e., CL)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6BC4BF-C151-8F3A-C800-C1986E80DB8B}"/>
              </a:ext>
            </a:extLst>
          </p:cNvPr>
          <p:cNvSpPr txBox="1"/>
          <p:nvPr/>
        </p:nvSpPr>
        <p:spPr>
          <a:xfrm>
            <a:off x="8893284" y="2517362"/>
            <a:ext cx="24605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 err="1"/>
              <a:t>InstructGPT</a:t>
            </a:r>
            <a:r>
              <a:rPr lang="en-US" i="1" dirty="0"/>
              <a:t>: Training language models to follow instructions with human feedback,</a:t>
            </a:r>
          </a:p>
          <a:p>
            <a:r>
              <a:rPr lang="en-US" i="1" dirty="0"/>
              <a:t>Ouyang et al., 2022,</a:t>
            </a:r>
          </a:p>
        </p:txBody>
      </p:sp>
    </p:spTree>
    <p:extLst>
      <p:ext uri="{BB962C8B-B14F-4D97-AF65-F5344CB8AC3E}">
        <p14:creationId xmlns:p14="http://schemas.microsoft.com/office/powerpoint/2010/main" val="9453473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D793C-4F92-4145-A8AF-021D341DA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3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Streaming CL with No Task Boundary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28796-1583-620E-4F60-2102D5189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DCAF-42E1-4021-93D7-2579B818BF1B}" type="slidenum">
              <a:rPr lang="en-US" smtClean="0"/>
              <a:t>45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FDC372-49EC-4B99-27C1-D16496A86345}"/>
              </a:ext>
            </a:extLst>
          </p:cNvPr>
          <p:cNvCxnSpPr>
            <a:cxnSpLocks/>
          </p:cNvCxnSpPr>
          <p:nvPr/>
        </p:nvCxnSpPr>
        <p:spPr>
          <a:xfrm>
            <a:off x="1194318" y="2846274"/>
            <a:ext cx="932128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B4AF27C-507D-18EA-47BA-9D68F3EA6D4F}"/>
              </a:ext>
            </a:extLst>
          </p:cNvPr>
          <p:cNvSpPr txBox="1"/>
          <p:nvPr/>
        </p:nvSpPr>
        <p:spPr>
          <a:xfrm>
            <a:off x="400024" y="1978970"/>
            <a:ext cx="11331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dirty="0">
                <a:solidFill>
                  <a:schemeClr val="tx1"/>
                </a:solidFill>
              </a:rPr>
              <a:t>Time step</a:t>
            </a:r>
            <a:endParaRPr lang="en-US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9F8F3D-6C0E-57D2-5FA1-A2CEC2F27BD3}"/>
                  </a:ext>
                </a:extLst>
              </p:cNvPr>
              <p:cNvSpPr txBox="1"/>
              <p:nvPr/>
            </p:nvSpPr>
            <p:spPr>
              <a:xfrm>
                <a:off x="791824" y="2996304"/>
                <a:ext cx="8780802" cy="36266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9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Learn a sequence of tasks: </a:t>
                </a:r>
                <a14:m>
                  <m:oMath xmlns:m="http://schemas.openxmlformats.org/officeDocument/2006/math">
                    <m:r>
                      <a:rPr lang="en-US" sz="19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1,2,…, </m:t>
                    </m:r>
                    <m:r>
                      <m:rPr>
                        <m:sty m:val="p"/>
                      </m:rPr>
                      <a:rPr lang="en-US" sz="19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19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9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 </a:t>
                </a:r>
              </a:p>
              <a:p>
                <a:r>
                  <a:rPr lang="en-US" altLang="zh-CN" sz="19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Each task has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9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Input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9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9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, class label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19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9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Class labels are disjoined: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19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⋂</a:t>
                </a:r>
                <a:r>
                  <a:rPr lang="en-US" sz="19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9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=⦰</m:t>
                    </m:r>
                  </m:oMath>
                </a14:m>
                <a:r>
                  <a:rPr lang="en-US" altLang="zh-CN" sz="19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, for 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9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19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19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19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9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Training set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9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9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sSubSup>
                          <m:sSubSupPr>
                            <m:ctrlP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9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9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900" b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1900" b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</m:d>
                          </m:sup>
                        </m:sSubSup>
                        <m:r>
                          <a:rPr lang="en-US" sz="19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9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900" b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1900" b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</m:d>
                          </m:sup>
                        </m:sSubSup>
                        <m:r>
                          <a:rPr lang="en-US" sz="19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)}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sz="19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p>
                          <m:sSupPr>
                            <m:ctrlP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900" b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sz="19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sz="1900" b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sup>
                    </m:sSubSup>
                  </m:oMath>
                </a14:m>
                <a:r>
                  <a:rPr lang="en-US" altLang="zh-CN" sz="19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, drawn from </a:t>
                </a:r>
                <a:r>
                  <a:rPr lang="en-US" altLang="zh-CN" sz="1900" i="1" dirty="0" err="1">
                    <a:solidFill>
                      <a:schemeClr val="tx1"/>
                    </a:solidFill>
                    <a:latin typeface="Arial" panose="020B0604020202020204" pitchFamily="34" charset="0"/>
                  </a:rPr>
                  <a:t>i.i.d</a:t>
                </a:r>
                <a:r>
                  <a:rPr lang="en-US" altLang="zh-CN" sz="19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p>
                          <m:sSupPr>
                            <m:ctrlP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sSup>
                          <m:sSupPr>
                            <m:ctrlP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sub>
                    </m:sSub>
                  </m:oMath>
                </a14:m>
                <a:endParaRPr lang="en-US" sz="1900" dirty="0">
                  <a:solidFill>
                    <a:schemeClr val="tx1"/>
                  </a:solidFill>
                </a:endParaRPr>
              </a:p>
              <a:p>
                <a:r>
                  <a:rPr lang="en-US" altLang="zh-CN" sz="1900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When task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sz="1900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 arrives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900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Only a subset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9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9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9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sub</m:t>
                        </m:r>
                      </m:sub>
                      <m:sup>
                        <m:d>
                          <m:dPr>
                            <m:ctrlPr>
                              <a:rPr lang="en-US" sz="19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1900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9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19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9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19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1900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 is available for learning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900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The rest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9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9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9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rest</m:t>
                        </m:r>
                      </m:sub>
                      <m:sup>
                        <m:d>
                          <m:dPr>
                            <m:ctrlPr>
                              <a:rPr lang="en-US" sz="19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</m:sup>
                    </m:sSubSup>
                    <m:r>
                      <a:rPr lang="en-US" sz="19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9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9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19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9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19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9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\</m:t>
                    </m:r>
                    <m:sSubSup>
                      <m:sSubSupPr>
                        <m:ctrlPr>
                          <a:rPr lang="en-US" sz="19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9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9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9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sub</m:t>
                        </m:r>
                      </m:sub>
                      <m:sup>
                        <m:d>
                          <m:dPr>
                            <m:ctrlPr>
                              <a:rPr lang="en-US" sz="19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1900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 may arrive at </a:t>
                </a:r>
                <a:r>
                  <a:rPr lang="en-US" sz="1900" i="1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any time afterward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1900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Task boundaries are</a:t>
                </a:r>
                <a:r>
                  <a:rPr lang="zh-CN" altLang="en-US" sz="1900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en-US" altLang="zh-CN" sz="1900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blurry. No task identifier is given </a:t>
                </a:r>
                <a:endParaRPr lang="en-US" sz="1900" dirty="0">
                  <a:solidFill>
                    <a:srgbClr val="0000FF"/>
                  </a:solidFill>
                  <a:latin typeface="Arial" panose="020B0604020202020204" pitchFamily="34" charset="0"/>
                </a:endParaRPr>
              </a:p>
              <a:p>
                <a:r>
                  <a:rPr lang="en-US" sz="1900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No training samples is stored after being seen</a:t>
                </a:r>
              </a:p>
              <a:p>
                <a:r>
                  <a:rPr lang="en-US" sz="1900" b="1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Goal: </a:t>
                </a:r>
                <a:r>
                  <a:rPr lang="en-US" sz="1900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a function to predict the class label for each test sample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9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9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19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sz="19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9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9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19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9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p>
                      <m:sSupPr>
                        <m:ctrlPr>
                          <a:rPr lang="en-US" sz="19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19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9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19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1900" dirty="0">
                  <a:solidFill>
                    <a:srgbClr val="0000FF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9F8F3D-6C0E-57D2-5FA1-A2CEC2F27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824" y="2996304"/>
                <a:ext cx="8780802" cy="3626634"/>
              </a:xfrm>
              <a:prstGeom prst="rect">
                <a:avLst/>
              </a:prstGeom>
              <a:blipFill>
                <a:blip r:embed="rId3"/>
                <a:stretch>
                  <a:fillRect l="-694" t="-1010" b="-2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iconfont-11145-7015471">
            <a:extLst>
              <a:ext uri="{FF2B5EF4-FFF2-40B4-BE49-F238E27FC236}">
                <a16:creationId xmlns:a16="http://schemas.microsoft.com/office/drawing/2014/main" id="{C4BF2CAA-FE35-ABB8-7112-43FC392808D7}"/>
              </a:ext>
            </a:extLst>
          </p:cNvPr>
          <p:cNvSpPr>
            <a:spLocks noChangeAspect="1"/>
          </p:cNvSpPr>
          <p:nvPr/>
        </p:nvSpPr>
        <p:spPr>
          <a:xfrm>
            <a:off x="1924400" y="2077470"/>
            <a:ext cx="503352" cy="501665"/>
          </a:xfrm>
          <a:custGeom>
            <a:avLst/>
            <a:gdLst>
              <a:gd name="T0" fmla="*/ 400 w 11200"/>
              <a:gd name="T1" fmla="*/ 0 h 11163"/>
              <a:gd name="T2" fmla="*/ 10800 w 11200"/>
              <a:gd name="T3" fmla="*/ 0 h 11163"/>
              <a:gd name="T4" fmla="*/ 11200 w 11200"/>
              <a:gd name="T5" fmla="*/ 400 h 11163"/>
              <a:gd name="T6" fmla="*/ 11200 w 11200"/>
              <a:gd name="T7" fmla="*/ 8263 h 11163"/>
              <a:gd name="T8" fmla="*/ 10800 w 11200"/>
              <a:gd name="T9" fmla="*/ 8663 h 11163"/>
              <a:gd name="T10" fmla="*/ 9329 w 11200"/>
              <a:gd name="T11" fmla="*/ 8663 h 11163"/>
              <a:gd name="T12" fmla="*/ 9329 w 11200"/>
              <a:gd name="T13" fmla="*/ 10763 h 11163"/>
              <a:gd name="T14" fmla="*/ 8929 w 11200"/>
              <a:gd name="T15" fmla="*/ 11163 h 11163"/>
              <a:gd name="T16" fmla="*/ 8684 w 11200"/>
              <a:gd name="T17" fmla="*/ 11080 h 11163"/>
              <a:gd name="T18" fmla="*/ 5563 w 11200"/>
              <a:gd name="T19" fmla="*/ 8663 h 11163"/>
              <a:gd name="T20" fmla="*/ 400 w 11200"/>
              <a:gd name="T21" fmla="*/ 8663 h 11163"/>
              <a:gd name="T22" fmla="*/ 0 w 11200"/>
              <a:gd name="T23" fmla="*/ 8263 h 11163"/>
              <a:gd name="T24" fmla="*/ 0 w 11200"/>
              <a:gd name="T25" fmla="*/ 400 h 11163"/>
              <a:gd name="T26" fmla="*/ 400 w 11200"/>
              <a:gd name="T27" fmla="*/ 0 h 11163"/>
              <a:gd name="T28" fmla="*/ 900 w 11200"/>
              <a:gd name="T29" fmla="*/ 800 h 11163"/>
              <a:gd name="T30" fmla="*/ 800 w 11200"/>
              <a:gd name="T31" fmla="*/ 900 h 11163"/>
              <a:gd name="T32" fmla="*/ 800 w 11200"/>
              <a:gd name="T33" fmla="*/ 7763 h 11163"/>
              <a:gd name="T34" fmla="*/ 900 w 11200"/>
              <a:gd name="T35" fmla="*/ 7863 h 11163"/>
              <a:gd name="T36" fmla="*/ 5745 w 11200"/>
              <a:gd name="T37" fmla="*/ 7871 h 11163"/>
              <a:gd name="T38" fmla="*/ 5806 w 11200"/>
              <a:gd name="T39" fmla="*/ 7892 h 11163"/>
              <a:gd name="T40" fmla="*/ 8364 w 11200"/>
              <a:gd name="T41" fmla="*/ 9840 h 11163"/>
              <a:gd name="T42" fmla="*/ 8525 w 11200"/>
              <a:gd name="T43" fmla="*/ 9761 h 11163"/>
              <a:gd name="T44" fmla="*/ 8525 w 11200"/>
              <a:gd name="T45" fmla="*/ 7870 h 11163"/>
              <a:gd name="T46" fmla="*/ 8625 w 11200"/>
              <a:gd name="T47" fmla="*/ 7770 h 11163"/>
              <a:gd name="T48" fmla="*/ 10300 w 11200"/>
              <a:gd name="T49" fmla="*/ 7770 h 11163"/>
              <a:gd name="T50" fmla="*/ 10400 w 11200"/>
              <a:gd name="T51" fmla="*/ 7670 h 11163"/>
              <a:gd name="T52" fmla="*/ 10400 w 11200"/>
              <a:gd name="T53" fmla="*/ 900 h 11163"/>
              <a:gd name="T54" fmla="*/ 10300 w 11200"/>
              <a:gd name="T55" fmla="*/ 800 h 11163"/>
              <a:gd name="T56" fmla="*/ 900 w 11200"/>
              <a:gd name="T57" fmla="*/ 800 h 11163"/>
              <a:gd name="T58" fmla="*/ 2038 w 11200"/>
              <a:gd name="T59" fmla="*/ 1925 h 11163"/>
              <a:gd name="T60" fmla="*/ 9163 w 11200"/>
              <a:gd name="T61" fmla="*/ 1925 h 11163"/>
              <a:gd name="T62" fmla="*/ 9563 w 11200"/>
              <a:gd name="T63" fmla="*/ 2325 h 11163"/>
              <a:gd name="T64" fmla="*/ 9163 w 11200"/>
              <a:gd name="T65" fmla="*/ 2725 h 11163"/>
              <a:gd name="T66" fmla="*/ 2038 w 11200"/>
              <a:gd name="T67" fmla="*/ 2725 h 11163"/>
              <a:gd name="T68" fmla="*/ 1638 w 11200"/>
              <a:gd name="T69" fmla="*/ 2325 h 11163"/>
              <a:gd name="T70" fmla="*/ 2038 w 11200"/>
              <a:gd name="T71" fmla="*/ 1925 h 11163"/>
              <a:gd name="T72" fmla="*/ 2038 w 11200"/>
              <a:gd name="T73" fmla="*/ 6100 h 11163"/>
              <a:gd name="T74" fmla="*/ 9163 w 11200"/>
              <a:gd name="T75" fmla="*/ 6100 h 11163"/>
              <a:gd name="T76" fmla="*/ 9563 w 11200"/>
              <a:gd name="T77" fmla="*/ 6500 h 11163"/>
              <a:gd name="T78" fmla="*/ 9163 w 11200"/>
              <a:gd name="T79" fmla="*/ 6900 h 11163"/>
              <a:gd name="T80" fmla="*/ 2038 w 11200"/>
              <a:gd name="T81" fmla="*/ 6900 h 11163"/>
              <a:gd name="T82" fmla="*/ 1638 w 11200"/>
              <a:gd name="T83" fmla="*/ 6500 h 11163"/>
              <a:gd name="T84" fmla="*/ 2038 w 11200"/>
              <a:gd name="T85" fmla="*/ 6100 h 11163"/>
              <a:gd name="T86" fmla="*/ 2038 w 11200"/>
              <a:gd name="T87" fmla="*/ 4013 h 11163"/>
              <a:gd name="T88" fmla="*/ 6013 w 11200"/>
              <a:gd name="T89" fmla="*/ 4013 h 11163"/>
              <a:gd name="T90" fmla="*/ 6413 w 11200"/>
              <a:gd name="T91" fmla="*/ 4413 h 11163"/>
              <a:gd name="T92" fmla="*/ 6013 w 11200"/>
              <a:gd name="T93" fmla="*/ 4813 h 11163"/>
              <a:gd name="T94" fmla="*/ 2038 w 11200"/>
              <a:gd name="T95" fmla="*/ 4813 h 11163"/>
              <a:gd name="T96" fmla="*/ 1638 w 11200"/>
              <a:gd name="T97" fmla="*/ 4413 h 11163"/>
              <a:gd name="T98" fmla="*/ 2038 w 11200"/>
              <a:gd name="T99" fmla="*/ 4013 h 11163"/>
              <a:gd name="T100" fmla="*/ 7413 w 11200"/>
              <a:gd name="T101" fmla="*/ 4013 h 11163"/>
              <a:gd name="T102" fmla="*/ 9163 w 11200"/>
              <a:gd name="T103" fmla="*/ 4013 h 11163"/>
              <a:gd name="T104" fmla="*/ 9563 w 11200"/>
              <a:gd name="T105" fmla="*/ 4413 h 11163"/>
              <a:gd name="T106" fmla="*/ 9163 w 11200"/>
              <a:gd name="T107" fmla="*/ 4813 h 11163"/>
              <a:gd name="T108" fmla="*/ 7413 w 11200"/>
              <a:gd name="T109" fmla="*/ 4813 h 11163"/>
              <a:gd name="T110" fmla="*/ 7013 w 11200"/>
              <a:gd name="T111" fmla="*/ 4413 h 11163"/>
              <a:gd name="T112" fmla="*/ 7413 w 11200"/>
              <a:gd name="T113" fmla="*/ 4013 h 11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1200" h="11163">
                <a:moveTo>
                  <a:pt x="400" y="0"/>
                </a:moveTo>
                <a:lnTo>
                  <a:pt x="10800" y="0"/>
                </a:lnTo>
                <a:cubicBezTo>
                  <a:pt x="11021" y="0"/>
                  <a:pt x="11200" y="179"/>
                  <a:pt x="11200" y="400"/>
                </a:cubicBezTo>
                <a:lnTo>
                  <a:pt x="11200" y="8263"/>
                </a:lnTo>
                <a:cubicBezTo>
                  <a:pt x="11200" y="8483"/>
                  <a:pt x="11021" y="8663"/>
                  <a:pt x="10800" y="8663"/>
                </a:cubicBezTo>
                <a:lnTo>
                  <a:pt x="9329" y="8663"/>
                </a:lnTo>
                <a:lnTo>
                  <a:pt x="9329" y="10763"/>
                </a:lnTo>
                <a:cubicBezTo>
                  <a:pt x="9329" y="10984"/>
                  <a:pt x="9150" y="11163"/>
                  <a:pt x="8929" y="11163"/>
                </a:cubicBezTo>
                <a:cubicBezTo>
                  <a:pt x="8840" y="11163"/>
                  <a:pt x="8754" y="11134"/>
                  <a:pt x="8684" y="11080"/>
                </a:cubicBezTo>
                <a:lnTo>
                  <a:pt x="5563" y="8663"/>
                </a:lnTo>
                <a:lnTo>
                  <a:pt x="400" y="8663"/>
                </a:lnTo>
                <a:cubicBezTo>
                  <a:pt x="179" y="8663"/>
                  <a:pt x="0" y="8483"/>
                  <a:pt x="0" y="8263"/>
                </a:cubicBezTo>
                <a:lnTo>
                  <a:pt x="0" y="400"/>
                </a:lnTo>
                <a:cubicBezTo>
                  <a:pt x="0" y="179"/>
                  <a:pt x="179" y="0"/>
                  <a:pt x="400" y="0"/>
                </a:cubicBezTo>
                <a:close/>
                <a:moveTo>
                  <a:pt x="900" y="800"/>
                </a:moveTo>
                <a:cubicBezTo>
                  <a:pt x="845" y="800"/>
                  <a:pt x="800" y="845"/>
                  <a:pt x="800" y="900"/>
                </a:cubicBezTo>
                <a:lnTo>
                  <a:pt x="800" y="7763"/>
                </a:lnTo>
                <a:cubicBezTo>
                  <a:pt x="800" y="7818"/>
                  <a:pt x="845" y="7863"/>
                  <a:pt x="900" y="7863"/>
                </a:cubicBezTo>
                <a:lnTo>
                  <a:pt x="5745" y="7871"/>
                </a:lnTo>
                <a:cubicBezTo>
                  <a:pt x="5767" y="7871"/>
                  <a:pt x="5788" y="7878"/>
                  <a:pt x="5806" y="7892"/>
                </a:cubicBezTo>
                <a:lnTo>
                  <a:pt x="8364" y="9840"/>
                </a:lnTo>
                <a:cubicBezTo>
                  <a:pt x="8430" y="9890"/>
                  <a:pt x="8525" y="9843"/>
                  <a:pt x="8525" y="9761"/>
                </a:cubicBezTo>
                <a:lnTo>
                  <a:pt x="8525" y="7870"/>
                </a:lnTo>
                <a:cubicBezTo>
                  <a:pt x="8525" y="7815"/>
                  <a:pt x="8570" y="7770"/>
                  <a:pt x="8625" y="7770"/>
                </a:cubicBezTo>
                <a:lnTo>
                  <a:pt x="10300" y="7770"/>
                </a:lnTo>
                <a:cubicBezTo>
                  <a:pt x="10355" y="7770"/>
                  <a:pt x="10400" y="7725"/>
                  <a:pt x="10400" y="7670"/>
                </a:cubicBezTo>
                <a:lnTo>
                  <a:pt x="10400" y="900"/>
                </a:lnTo>
                <a:cubicBezTo>
                  <a:pt x="10400" y="845"/>
                  <a:pt x="10355" y="800"/>
                  <a:pt x="10300" y="800"/>
                </a:cubicBezTo>
                <a:lnTo>
                  <a:pt x="900" y="800"/>
                </a:lnTo>
                <a:close/>
                <a:moveTo>
                  <a:pt x="2038" y="1925"/>
                </a:moveTo>
                <a:lnTo>
                  <a:pt x="9163" y="1925"/>
                </a:lnTo>
                <a:cubicBezTo>
                  <a:pt x="9383" y="1925"/>
                  <a:pt x="9563" y="2104"/>
                  <a:pt x="9563" y="2325"/>
                </a:cubicBezTo>
                <a:cubicBezTo>
                  <a:pt x="9563" y="2546"/>
                  <a:pt x="9383" y="2725"/>
                  <a:pt x="9163" y="2725"/>
                </a:cubicBezTo>
                <a:lnTo>
                  <a:pt x="2038" y="2725"/>
                </a:lnTo>
                <a:cubicBezTo>
                  <a:pt x="1817" y="2725"/>
                  <a:pt x="1638" y="2546"/>
                  <a:pt x="1638" y="2325"/>
                </a:cubicBezTo>
                <a:cubicBezTo>
                  <a:pt x="1638" y="2104"/>
                  <a:pt x="1817" y="1925"/>
                  <a:pt x="2038" y="1925"/>
                </a:cubicBezTo>
                <a:close/>
                <a:moveTo>
                  <a:pt x="2038" y="6100"/>
                </a:moveTo>
                <a:lnTo>
                  <a:pt x="9163" y="6100"/>
                </a:lnTo>
                <a:cubicBezTo>
                  <a:pt x="9383" y="6100"/>
                  <a:pt x="9563" y="6279"/>
                  <a:pt x="9563" y="6500"/>
                </a:cubicBezTo>
                <a:cubicBezTo>
                  <a:pt x="9563" y="6721"/>
                  <a:pt x="9383" y="6900"/>
                  <a:pt x="9163" y="6900"/>
                </a:cubicBezTo>
                <a:lnTo>
                  <a:pt x="2038" y="6900"/>
                </a:lnTo>
                <a:cubicBezTo>
                  <a:pt x="1817" y="6900"/>
                  <a:pt x="1638" y="6721"/>
                  <a:pt x="1638" y="6500"/>
                </a:cubicBezTo>
                <a:cubicBezTo>
                  <a:pt x="1638" y="6279"/>
                  <a:pt x="1817" y="6100"/>
                  <a:pt x="2038" y="6100"/>
                </a:cubicBezTo>
                <a:close/>
                <a:moveTo>
                  <a:pt x="2038" y="4013"/>
                </a:moveTo>
                <a:lnTo>
                  <a:pt x="6013" y="4013"/>
                </a:lnTo>
                <a:cubicBezTo>
                  <a:pt x="6233" y="4013"/>
                  <a:pt x="6413" y="4192"/>
                  <a:pt x="6413" y="4413"/>
                </a:cubicBezTo>
                <a:cubicBezTo>
                  <a:pt x="6413" y="4633"/>
                  <a:pt x="6233" y="4813"/>
                  <a:pt x="6013" y="4813"/>
                </a:cubicBezTo>
                <a:lnTo>
                  <a:pt x="2038" y="4813"/>
                </a:lnTo>
                <a:cubicBezTo>
                  <a:pt x="1817" y="4813"/>
                  <a:pt x="1638" y="4633"/>
                  <a:pt x="1638" y="4413"/>
                </a:cubicBezTo>
                <a:cubicBezTo>
                  <a:pt x="1638" y="4192"/>
                  <a:pt x="1817" y="4013"/>
                  <a:pt x="2038" y="4013"/>
                </a:cubicBezTo>
                <a:close/>
                <a:moveTo>
                  <a:pt x="7413" y="4013"/>
                </a:moveTo>
                <a:lnTo>
                  <a:pt x="9163" y="4013"/>
                </a:lnTo>
                <a:cubicBezTo>
                  <a:pt x="9383" y="4013"/>
                  <a:pt x="9563" y="4192"/>
                  <a:pt x="9563" y="4413"/>
                </a:cubicBezTo>
                <a:cubicBezTo>
                  <a:pt x="9563" y="4633"/>
                  <a:pt x="9383" y="4813"/>
                  <a:pt x="9163" y="4813"/>
                </a:cubicBezTo>
                <a:lnTo>
                  <a:pt x="7413" y="4813"/>
                </a:lnTo>
                <a:cubicBezTo>
                  <a:pt x="7192" y="4813"/>
                  <a:pt x="7013" y="4633"/>
                  <a:pt x="7013" y="4413"/>
                </a:cubicBezTo>
                <a:cubicBezTo>
                  <a:pt x="7013" y="4192"/>
                  <a:pt x="7192" y="4013"/>
                  <a:pt x="7413" y="4013"/>
                </a:cubicBezTo>
                <a:close/>
              </a:path>
            </a:pathLst>
          </a:custGeom>
          <a:solidFill>
            <a:srgbClr val="A64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 dirty="0"/>
          </a:p>
        </p:txBody>
      </p:sp>
      <p:sp>
        <p:nvSpPr>
          <p:cNvPr id="6" name="iconfont-1096-617931">
            <a:extLst>
              <a:ext uri="{FF2B5EF4-FFF2-40B4-BE49-F238E27FC236}">
                <a16:creationId xmlns:a16="http://schemas.microsoft.com/office/drawing/2014/main" id="{C89AB8E9-0EAD-1714-32D4-0E66D4AA3685}"/>
              </a:ext>
            </a:extLst>
          </p:cNvPr>
          <p:cNvSpPr>
            <a:spLocks noChangeAspect="1"/>
          </p:cNvSpPr>
          <p:nvPr/>
        </p:nvSpPr>
        <p:spPr>
          <a:xfrm>
            <a:off x="5232848" y="1527061"/>
            <a:ext cx="474445" cy="513869"/>
          </a:xfrm>
          <a:custGeom>
            <a:avLst/>
            <a:gdLst>
              <a:gd name="T0" fmla="*/ 8400 w 9600"/>
              <a:gd name="T1" fmla="*/ 10398 h 10398"/>
              <a:gd name="T2" fmla="*/ 1200 w 9600"/>
              <a:gd name="T3" fmla="*/ 10398 h 10398"/>
              <a:gd name="T4" fmla="*/ 0 w 9600"/>
              <a:gd name="T5" fmla="*/ 9198 h 10398"/>
              <a:gd name="T6" fmla="*/ 0 w 9600"/>
              <a:gd name="T7" fmla="*/ 1200 h 10398"/>
              <a:gd name="T8" fmla="*/ 1200 w 9600"/>
              <a:gd name="T9" fmla="*/ 0 h 10398"/>
              <a:gd name="T10" fmla="*/ 8398 w 9600"/>
              <a:gd name="T11" fmla="*/ 0 h 10398"/>
              <a:gd name="T12" fmla="*/ 9598 w 9600"/>
              <a:gd name="T13" fmla="*/ 1200 h 10398"/>
              <a:gd name="T14" fmla="*/ 9598 w 9600"/>
              <a:gd name="T15" fmla="*/ 9198 h 10398"/>
              <a:gd name="T16" fmla="*/ 8400 w 9600"/>
              <a:gd name="T17" fmla="*/ 10398 h 10398"/>
              <a:gd name="T18" fmla="*/ 1200 w 9600"/>
              <a:gd name="T19" fmla="*/ 798 h 10398"/>
              <a:gd name="T20" fmla="*/ 800 w 9600"/>
              <a:gd name="T21" fmla="*/ 1198 h 10398"/>
              <a:gd name="T22" fmla="*/ 800 w 9600"/>
              <a:gd name="T23" fmla="*/ 9196 h 10398"/>
              <a:gd name="T24" fmla="*/ 1200 w 9600"/>
              <a:gd name="T25" fmla="*/ 9596 h 10398"/>
              <a:gd name="T26" fmla="*/ 8398 w 9600"/>
              <a:gd name="T27" fmla="*/ 9596 h 10398"/>
              <a:gd name="T28" fmla="*/ 8798 w 9600"/>
              <a:gd name="T29" fmla="*/ 9196 h 10398"/>
              <a:gd name="T30" fmla="*/ 8798 w 9600"/>
              <a:gd name="T31" fmla="*/ 1198 h 10398"/>
              <a:gd name="T32" fmla="*/ 8398 w 9600"/>
              <a:gd name="T33" fmla="*/ 798 h 10398"/>
              <a:gd name="T34" fmla="*/ 1200 w 9600"/>
              <a:gd name="T35" fmla="*/ 798 h 10398"/>
              <a:gd name="T36" fmla="*/ 6412 w 9600"/>
              <a:gd name="T37" fmla="*/ 5608 h 10398"/>
              <a:gd name="T38" fmla="*/ 1997 w 9600"/>
              <a:gd name="T39" fmla="*/ 5608 h 10398"/>
              <a:gd name="T40" fmla="*/ 1597 w 9600"/>
              <a:gd name="T41" fmla="*/ 5208 h 10398"/>
              <a:gd name="T42" fmla="*/ 1997 w 9600"/>
              <a:gd name="T43" fmla="*/ 4808 h 10398"/>
              <a:gd name="T44" fmla="*/ 6412 w 9600"/>
              <a:gd name="T45" fmla="*/ 4808 h 10398"/>
              <a:gd name="T46" fmla="*/ 6811 w 9600"/>
              <a:gd name="T47" fmla="*/ 5208 h 10398"/>
              <a:gd name="T48" fmla="*/ 6412 w 9600"/>
              <a:gd name="T49" fmla="*/ 5608 h 10398"/>
              <a:gd name="T50" fmla="*/ 7586 w 9600"/>
              <a:gd name="T51" fmla="*/ 7992 h 10398"/>
              <a:gd name="T52" fmla="*/ 1995 w 9600"/>
              <a:gd name="T53" fmla="*/ 7992 h 10398"/>
              <a:gd name="T54" fmla="*/ 1595 w 9600"/>
              <a:gd name="T55" fmla="*/ 7592 h 10398"/>
              <a:gd name="T56" fmla="*/ 1995 w 9600"/>
              <a:gd name="T57" fmla="*/ 7192 h 10398"/>
              <a:gd name="T58" fmla="*/ 7586 w 9600"/>
              <a:gd name="T59" fmla="*/ 7192 h 10398"/>
              <a:gd name="T60" fmla="*/ 7985 w 9600"/>
              <a:gd name="T61" fmla="*/ 7592 h 10398"/>
              <a:gd name="T62" fmla="*/ 7586 w 9600"/>
              <a:gd name="T63" fmla="*/ 7992 h 10398"/>
              <a:gd name="T64" fmla="*/ 1597 w 9600"/>
              <a:gd name="T65" fmla="*/ 2615 h 10398"/>
              <a:gd name="T66" fmla="*/ 2197 w 9600"/>
              <a:gd name="T67" fmla="*/ 3214 h 10398"/>
              <a:gd name="T68" fmla="*/ 2797 w 9600"/>
              <a:gd name="T69" fmla="*/ 2615 h 10398"/>
              <a:gd name="T70" fmla="*/ 2197 w 9600"/>
              <a:gd name="T71" fmla="*/ 2015 h 10398"/>
              <a:gd name="T72" fmla="*/ 1597 w 9600"/>
              <a:gd name="T73" fmla="*/ 2615 h 10398"/>
              <a:gd name="T74" fmla="*/ 4188 w 9600"/>
              <a:gd name="T75" fmla="*/ 2615 h 10398"/>
              <a:gd name="T76" fmla="*/ 4788 w 9600"/>
              <a:gd name="T77" fmla="*/ 3214 h 10398"/>
              <a:gd name="T78" fmla="*/ 5388 w 9600"/>
              <a:gd name="T79" fmla="*/ 2615 h 10398"/>
              <a:gd name="T80" fmla="*/ 4788 w 9600"/>
              <a:gd name="T81" fmla="*/ 2015 h 10398"/>
              <a:gd name="T82" fmla="*/ 4188 w 9600"/>
              <a:gd name="T83" fmla="*/ 2615 h 10398"/>
              <a:gd name="T84" fmla="*/ 6790 w 9600"/>
              <a:gd name="T85" fmla="*/ 2615 h 10398"/>
              <a:gd name="T86" fmla="*/ 7390 w 9600"/>
              <a:gd name="T87" fmla="*/ 3214 h 10398"/>
              <a:gd name="T88" fmla="*/ 7990 w 9600"/>
              <a:gd name="T89" fmla="*/ 2615 h 10398"/>
              <a:gd name="T90" fmla="*/ 7390 w 9600"/>
              <a:gd name="T91" fmla="*/ 2015 h 10398"/>
              <a:gd name="T92" fmla="*/ 6790 w 9600"/>
              <a:gd name="T93" fmla="*/ 2615 h 10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600" h="10398">
                <a:moveTo>
                  <a:pt x="8400" y="10398"/>
                </a:moveTo>
                <a:lnTo>
                  <a:pt x="1200" y="10398"/>
                </a:lnTo>
                <a:cubicBezTo>
                  <a:pt x="537" y="10398"/>
                  <a:pt x="0" y="9861"/>
                  <a:pt x="0" y="9198"/>
                </a:cubicBezTo>
                <a:lnTo>
                  <a:pt x="0" y="1200"/>
                </a:lnTo>
                <a:cubicBezTo>
                  <a:pt x="0" y="537"/>
                  <a:pt x="537" y="0"/>
                  <a:pt x="1200" y="0"/>
                </a:cubicBezTo>
                <a:lnTo>
                  <a:pt x="8398" y="0"/>
                </a:lnTo>
                <a:cubicBezTo>
                  <a:pt x="9061" y="0"/>
                  <a:pt x="9598" y="537"/>
                  <a:pt x="9598" y="1200"/>
                </a:cubicBezTo>
                <a:lnTo>
                  <a:pt x="9598" y="9198"/>
                </a:lnTo>
                <a:cubicBezTo>
                  <a:pt x="9600" y="9859"/>
                  <a:pt x="9061" y="10398"/>
                  <a:pt x="8400" y="10398"/>
                </a:cubicBezTo>
                <a:close/>
                <a:moveTo>
                  <a:pt x="1200" y="798"/>
                </a:moveTo>
                <a:cubicBezTo>
                  <a:pt x="980" y="798"/>
                  <a:pt x="800" y="978"/>
                  <a:pt x="800" y="1198"/>
                </a:cubicBezTo>
                <a:lnTo>
                  <a:pt x="800" y="9196"/>
                </a:lnTo>
                <a:cubicBezTo>
                  <a:pt x="800" y="9418"/>
                  <a:pt x="980" y="9596"/>
                  <a:pt x="1200" y="9596"/>
                </a:cubicBezTo>
                <a:lnTo>
                  <a:pt x="8398" y="9596"/>
                </a:lnTo>
                <a:cubicBezTo>
                  <a:pt x="8620" y="9596"/>
                  <a:pt x="8798" y="9418"/>
                  <a:pt x="8798" y="9196"/>
                </a:cubicBezTo>
                <a:lnTo>
                  <a:pt x="8798" y="1198"/>
                </a:lnTo>
                <a:cubicBezTo>
                  <a:pt x="8798" y="978"/>
                  <a:pt x="8620" y="798"/>
                  <a:pt x="8398" y="798"/>
                </a:cubicBezTo>
                <a:lnTo>
                  <a:pt x="1200" y="798"/>
                </a:lnTo>
                <a:close/>
                <a:moveTo>
                  <a:pt x="6412" y="5608"/>
                </a:moveTo>
                <a:lnTo>
                  <a:pt x="1997" y="5608"/>
                </a:lnTo>
                <a:cubicBezTo>
                  <a:pt x="1776" y="5608"/>
                  <a:pt x="1597" y="5429"/>
                  <a:pt x="1597" y="5208"/>
                </a:cubicBezTo>
                <a:cubicBezTo>
                  <a:pt x="1597" y="4986"/>
                  <a:pt x="1776" y="4808"/>
                  <a:pt x="1997" y="4808"/>
                </a:cubicBezTo>
                <a:lnTo>
                  <a:pt x="6412" y="4808"/>
                </a:lnTo>
                <a:cubicBezTo>
                  <a:pt x="6633" y="4808"/>
                  <a:pt x="6811" y="4986"/>
                  <a:pt x="6811" y="5208"/>
                </a:cubicBezTo>
                <a:cubicBezTo>
                  <a:pt x="6811" y="5429"/>
                  <a:pt x="6633" y="5608"/>
                  <a:pt x="6412" y="5608"/>
                </a:cubicBezTo>
                <a:close/>
                <a:moveTo>
                  <a:pt x="7586" y="7992"/>
                </a:moveTo>
                <a:lnTo>
                  <a:pt x="1995" y="7992"/>
                </a:lnTo>
                <a:cubicBezTo>
                  <a:pt x="1774" y="7992"/>
                  <a:pt x="1595" y="7814"/>
                  <a:pt x="1595" y="7592"/>
                </a:cubicBezTo>
                <a:cubicBezTo>
                  <a:pt x="1595" y="7371"/>
                  <a:pt x="1774" y="7192"/>
                  <a:pt x="1995" y="7192"/>
                </a:cubicBezTo>
                <a:lnTo>
                  <a:pt x="7586" y="7192"/>
                </a:lnTo>
                <a:cubicBezTo>
                  <a:pt x="7807" y="7192"/>
                  <a:pt x="7985" y="7371"/>
                  <a:pt x="7985" y="7592"/>
                </a:cubicBezTo>
                <a:cubicBezTo>
                  <a:pt x="7985" y="7814"/>
                  <a:pt x="7807" y="7992"/>
                  <a:pt x="7586" y="7992"/>
                </a:cubicBezTo>
                <a:close/>
                <a:moveTo>
                  <a:pt x="1597" y="2615"/>
                </a:moveTo>
                <a:cubicBezTo>
                  <a:pt x="1597" y="2946"/>
                  <a:pt x="1866" y="3214"/>
                  <a:pt x="2197" y="3214"/>
                </a:cubicBezTo>
                <a:cubicBezTo>
                  <a:pt x="2528" y="3214"/>
                  <a:pt x="2797" y="2946"/>
                  <a:pt x="2797" y="2615"/>
                </a:cubicBezTo>
                <a:cubicBezTo>
                  <a:pt x="2797" y="2283"/>
                  <a:pt x="2528" y="2015"/>
                  <a:pt x="2197" y="2015"/>
                </a:cubicBezTo>
                <a:cubicBezTo>
                  <a:pt x="1866" y="2015"/>
                  <a:pt x="1597" y="2283"/>
                  <a:pt x="1597" y="2615"/>
                </a:cubicBezTo>
                <a:close/>
                <a:moveTo>
                  <a:pt x="4188" y="2615"/>
                </a:moveTo>
                <a:cubicBezTo>
                  <a:pt x="4188" y="2946"/>
                  <a:pt x="4457" y="3214"/>
                  <a:pt x="4788" y="3214"/>
                </a:cubicBezTo>
                <a:cubicBezTo>
                  <a:pt x="5119" y="3214"/>
                  <a:pt x="5388" y="2946"/>
                  <a:pt x="5388" y="2615"/>
                </a:cubicBezTo>
                <a:cubicBezTo>
                  <a:pt x="5388" y="2283"/>
                  <a:pt x="5119" y="2015"/>
                  <a:pt x="4788" y="2015"/>
                </a:cubicBezTo>
                <a:cubicBezTo>
                  <a:pt x="4457" y="2015"/>
                  <a:pt x="4188" y="2283"/>
                  <a:pt x="4188" y="2615"/>
                </a:cubicBezTo>
                <a:close/>
                <a:moveTo>
                  <a:pt x="6790" y="2615"/>
                </a:moveTo>
                <a:cubicBezTo>
                  <a:pt x="6790" y="2946"/>
                  <a:pt x="7059" y="3214"/>
                  <a:pt x="7390" y="3214"/>
                </a:cubicBezTo>
                <a:cubicBezTo>
                  <a:pt x="7721" y="3214"/>
                  <a:pt x="7990" y="2946"/>
                  <a:pt x="7990" y="2615"/>
                </a:cubicBezTo>
                <a:cubicBezTo>
                  <a:pt x="7990" y="2283"/>
                  <a:pt x="7721" y="2015"/>
                  <a:pt x="7390" y="2015"/>
                </a:cubicBezTo>
                <a:cubicBezTo>
                  <a:pt x="7059" y="2015"/>
                  <a:pt x="6790" y="2283"/>
                  <a:pt x="6790" y="2615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5AF0CE-7203-727B-EC6E-6A9445E95111}"/>
              </a:ext>
            </a:extLst>
          </p:cNvPr>
          <p:cNvSpPr/>
          <p:nvPr/>
        </p:nvSpPr>
        <p:spPr>
          <a:xfrm>
            <a:off x="1517959" y="1747294"/>
            <a:ext cx="1140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Limit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D55D5E-2AEF-7B9F-4E3E-D7FF2C0CB3B7}"/>
              </a:ext>
            </a:extLst>
          </p:cNvPr>
          <p:cNvSpPr/>
          <p:nvPr/>
        </p:nvSpPr>
        <p:spPr>
          <a:xfrm>
            <a:off x="3163158" y="1725960"/>
            <a:ext cx="1460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ATM Support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444E92-1744-E33A-B9A3-06B9EDD05B2B}"/>
              </a:ext>
            </a:extLst>
          </p:cNvPr>
          <p:cNvSpPr/>
          <p:nvPr/>
        </p:nvSpPr>
        <p:spPr>
          <a:xfrm>
            <a:off x="5747095" y="2394469"/>
            <a:ext cx="1828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Charged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F43DACC-DF65-DEEC-C246-EFD7F5DE83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986" y="2193503"/>
            <a:ext cx="537647" cy="53764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456BD2A-7C16-5926-7B98-7DDAD73D08AC}"/>
              </a:ext>
            </a:extLst>
          </p:cNvPr>
          <p:cNvSpPr/>
          <p:nvPr/>
        </p:nvSpPr>
        <p:spPr>
          <a:xfrm>
            <a:off x="9040341" y="1996149"/>
            <a:ext cx="24545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 (Intent) 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Banking77 Dataset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iconfont-1096-617931">
            <a:extLst>
              <a:ext uri="{FF2B5EF4-FFF2-40B4-BE49-F238E27FC236}">
                <a16:creationId xmlns:a16="http://schemas.microsoft.com/office/drawing/2014/main" id="{86E31B20-0425-156A-F9F6-471E5BD953EF}"/>
              </a:ext>
            </a:extLst>
          </p:cNvPr>
          <p:cNvSpPr>
            <a:spLocks noChangeAspect="1"/>
          </p:cNvSpPr>
          <p:nvPr/>
        </p:nvSpPr>
        <p:spPr>
          <a:xfrm>
            <a:off x="3487958" y="2121744"/>
            <a:ext cx="474445" cy="513869"/>
          </a:xfrm>
          <a:custGeom>
            <a:avLst/>
            <a:gdLst>
              <a:gd name="T0" fmla="*/ 8400 w 9600"/>
              <a:gd name="T1" fmla="*/ 10398 h 10398"/>
              <a:gd name="T2" fmla="*/ 1200 w 9600"/>
              <a:gd name="T3" fmla="*/ 10398 h 10398"/>
              <a:gd name="T4" fmla="*/ 0 w 9600"/>
              <a:gd name="T5" fmla="*/ 9198 h 10398"/>
              <a:gd name="T6" fmla="*/ 0 w 9600"/>
              <a:gd name="T7" fmla="*/ 1200 h 10398"/>
              <a:gd name="T8" fmla="*/ 1200 w 9600"/>
              <a:gd name="T9" fmla="*/ 0 h 10398"/>
              <a:gd name="T10" fmla="*/ 8398 w 9600"/>
              <a:gd name="T11" fmla="*/ 0 h 10398"/>
              <a:gd name="T12" fmla="*/ 9598 w 9600"/>
              <a:gd name="T13" fmla="*/ 1200 h 10398"/>
              <a:gd name="T14" fmla="*/ 9598 w 9600"/>
              <a:gd name="T15" fmla="*/ 9198 h 10398"/>
              <a:gd name="T16" fmla="*/ 8400 w 9600"/>
              <a:gd name="T17" fmla="*/ 10398 h 10398"/>
              <a:gd name="T18" fmla="*/ 1200 w 9600"/>
              <a:gd name="T19" fmla="*/ 798 h 10398"/>
              <a:gd name="T20" fmla="*/ 800 w 9600"/>
              <a:gd name="T21" fmla="*/ 1198 h 10398"/>
              <a:gd name="T22" fmla="*/ 800 w 9600"/>
              <a:gd name="T23" fmla="*/ 9196 h 10398"/>
              <a:gd name="T24" fmla="*/ 1200 w 9600"/>
              <a:gd name="T25" fmla="*/ 9596 h 10398"/>
              <a:gd name="T26" fmla="*/ 8398 w 9600"/>
              <a:gd name="T27" fmla="*/ 9596 h 10398"/>
              <a:gd name="T28" fmla="*/ 8798 w 9600"/>
              <a:gd name="T29" fmla="*/ 9196 h 10398"/>
              <a:gd name="T30" fmla="*/ 8798 w 9600"/>
              <a:gd name="T31" fmla="*/ 1198 h 10398"/>
              <a:gd name="T32" fmla="*/ 8398 w 9600"/>
              <a:gd name="T33" fmla="*/ 798 h 10398"/>
              <a:gd name="T34" fmla="*/ 1200 w 9600"/>
              <a:gd name="T35" fmla="*/ 798 h 10398"/>
              <a:gd name="T36" fmla="*/ 6412 w 9600"/>
              <a:gd name="T37" fmla="*/ 5608 h 10398"/>
              <a:gd name="T38" fmla="*/ 1997 w 9600"/>
              <a:gd name="T39" fmla="*/ 5608 h 10398"/>
              <a:gd name="T40" fmla="*/ 1597 w 9600"/>
              <a:gd name="T41" fmla="*/ 5208 h 10398"/>
              <a:gd name="T42" fmla="*/ 1997 w 9600"/>
              <a:gd name="T43" fmla="*/ 4808 h 10398"/>
              <a:gd name="T44" fmla="*/ 6412 w 9600"/>
              <a:gd name="T45" fmla="*/ 4808 h 10398"/>
              <a:gd name="T46" fmla="*/ 6811 w 9600"/>
              <a:gd name="T47" fmla="*/ 5208 h 10398"/>
              <a:gd name="T48" fmla="*/ 6412 w 9600"/>
              <a:gd name="T49" fmla="*/ 5608 h 10398"/>
              <a:gd name="T50" fmla="*/ 7586 w 9600"/>
              <a:gd name="T51" fmla="*/ 7992 h 10398"/>
              <a:gd name="T52" fmla="*/ 1995 w 9600"/>
              <a:gd name="T53" fmla="*/ 7992 h 10398"/>
              <a:gd name="T54" fmla="*/ 1595 w 9600"/>
              <a:gd name="T55" fmla="*/ 7592 h 10398"/>
              <a:gd name="T56" fmla="*/ 1995 w 9600"/>
              <a:gd name="T57" fmla="*/ 7192 h 10398"/>
              <a:gd name="T58" fmla="*/ 7586 w 9600"/>
              <a:gd name="T59" fmla="*/ 7192 h 10398"/>
              <a:gd name="T60" fmla="*/ 7985 w 9600"/>
              <a:gd name="T61" fmla="*/ 7592 h 10398"/>
              <a:gd name="T62" fmla="*/ 7586 w 9600"/>
              <a:gd name="T63" fmla="*/ 7992 h 10398"/>
              <a:gd name="T64" fmla="*/ 1597 w 9600"/>
              <a:gd name="T65" fmla="*/ 2615 h 10398"/>
              <a:gd name="T66" fmla="*/ 2197 w 9600"/>
              <a:gd name="T67" fmla="*/ 3214 h 10398"/>
              <a:gd name="T68" fmla="*/ 2797 w 9600"/>
              <a:gd name="T69" fmla="*/ 2615 h 10398"/>
              <a:gd name="T70" fmla="*/ 2197 w 9600"/>
              <a:gd name="T71" fmla="*/ 2015 h 10398"/>
              <a:gd name="T72" fmla="*/ 1597 w 9600"/>
              <a:gd name="T73" fmla="*/ 2615 h 10398"/>
              <a:gd name="T74" fmla="*/ 4188 w 9600"/>
              <a:gd name="T75" fmla="*/ 2615 h 10398"/>
              <a:gd name="T76" fmla="*/ 4788 w 9600"/>
              <a:gd name="T77" fmla="*/ 3214 h 10398"/>
              <a:gd name="T78" fmla="*/ 5388 w 9600"/>
              <a:gd name="T79" fmla="*/ 2615 h 10398"/>
              <a:gd name="T80" fmla="*/ 4788 w 9600"/>
              <a:gd name="T81" fmla="*/ 2015 h 10398"/>
              <a:gd name="T82" fmla="*/ 4188 w 9600"/>
              <a:gd name="T83" fmla="*/ 2615 h 10398"/>
              <a:gd name="T84" fmla="*/ 6790 w 9600"/>
              <a:gd name="T85" fmla="*/ 2615 h 10398"/>
              <a:gd name="T86" fmla="*/ 7390 w 9600"/>
              <a:gd name="T87" fmla="*/ 3214 h 10398"/>
              <a:gd name="T88" fmla="*/ 7990 w 9600"/>
              <a:gd name="T89" fmla="*/ 2615 h 10398"/>
              <a:gd name="T90" fmla="*/ 7390 w 9600"/>
              <a:gd name="T91" fmla="*/ 2015 h 10398"/>
              <a:gd name="T92" fmla="*/ 6790 w 9600"/>
              <a:gd name="T93" fmla="*/ 2615 h 10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600" h="10398">
                <a:moveTo>
                  <a:pt x="8400" y="10398"/>
                </a:moveTo>
                <a:lnTo>
                  <a:pt x="1200" y="10398"/>
                </a:lnTo>
                <a:cubicBezTo>
                  <a:pt x="537" y="10398"/>
                  <a:pt x="0" y="9861"/>
                  <a:pt x="0" y="9198"/>
                </a:cubicBezTo>
                <a:lnTo>
                  <a:pt x="0" y="1200"/>
                </a:lnTo>
                <a:cubicBezTo>
                  <a:pt x="0" y="537"/>
                  <a:pt x="537" y="0"/>
                  <a:pt x="1200" y="0"/>
                </a:cubicBezTo>
                <a:lnTo>
                  <a:pt x="8398" y="0"/>
                </a:lnTo>
                <a:cubicBezTo>
                  <a:pt x="9061" y="0"/>
                  <a:pt x="9598" y="537"/>
                  <a:pt x="9598" y="1200"/>
                </a:cubicBezTo>
                <a:lnTo>
                  <a:pt x="9598" y="9198"/>
                </a:lnTo>
                <a:cubicBezTo>
                  <a:pt x="9600" y="9859"/>
                  <a:pt x="9061" y="10398"/>
                  <a:pt x="8400" y="10398"/>
                </a:cubicBezTo>
                <a:close/>
                <a:moveTo>
                  <a:pt x="1200" y="798"/>
                </a:moveTo>
                <a:cubicBezTo>
                  <a:pt x="980" y="798"/>
                  <a:pt x="800" y="978"/>
                  <a:pt x="800" y="1198"/>
                </a:cubicBezTo>
                <a:lnTo>
                  <a:pt x="800" y="9196"/>
                </a:lnTo>
                <a:cubicBezTo>
                  <a:pt x="800" y="9418"/>
                  <a:pt x="980" y="9596"/>
                  <a:pt x="1200" y="9596"/>
                </a:cubicBezTo>
                <a:lnTo>
                  <a:pt x="8398" y="9596"/>
                </a:lnTo>
                <a:cubicBezTo>
                  <a:pt x="8620" y="9596"/>
                  <a:pt x="8798" y="9418"/>
                  <a:pt x="8798" y="9196"/>
                </a:cubicBezTo>
                <a:lnTo>
                  <a:pt x="8798" y="1198"/>
                </a:lnTo>
                <a:cubicBezTo>
                  <a:pt x="8798" y="978"/>
                  <a:pt x="8620" y="798"/>
                  <a:pt x="8398" y="798"/>
                </a:cubicBezTo>
                <a:lnTo>
                  <a:pt x="1200" y="798"/>
                </a:lnTo>
                <a:close/>
                <a:moveTo>
                  <a:pt x="6412" y="5608"/>
                </a:moveTo>
                <a:lnTo>
                  <a:pt x="1997" y="5608"/>
                </a:lnTo>
                <a:cubicBezTo>
                  <a:pt x="1776" y="5608"/>
                  <a:pt x="1597" y="5429"/>
                  <a:pt x="1597" y="5208"/>
                </a:cubicBezTo>
                <a:cubicBezTo>
                  <a:pt x="1597" y="4986"/>
                  <a:pt x="1776" y="4808"/>
                  <a:pt x="1997" y="4808"/>
                </a:cubicBezTo>
                <a:lnTo>
                  <a:pt x="6412" y="4808"/>
                </a:lnTo>
                <a:cubicBezTo>
                  <a:pt x="6633" y="4808"/>
                  <a:pt x="6811" y="4986"/>
                  <a:pt x="6811" y="5208"/>
                </a:cubicBezTo>
                <a:cubicBezTo>
                  <a:pt x="6811" y="5429"/>
                  <a:pt x="6633" y="5608"/>
                  <a:pt x="6412" y="5608"/>
                </a:cubicBezTo>
                <a:close/>
                <a:moveTo>
                  <a:pt x="7586" y="7992"/>
                </a:moveTo>
                <a:lnTo>
                  <a:pt x="1995" y="7992"/>
                </a:lnTo>
                <a:cubicBezTo>
                  <a:pt x="1774" y="7992"/>
                  <a:pt x="1595" y="7814"/>
                  <a:pt x="1595" y="7592"/>
                </a:cubicBezTo>
                <a:cubicBezTo>
                  <a:pt x="1595" y="7371"/>
                  <a:pt x="1774" y="7192"/>
                  <a:pt x="1995" y="7192"/>
                </a:cubicBezTo>
                <a:lnTo>
                  <a:pt x="7586" y="7192"/>
                </a:lnTo>
                <a:cubicBezTo>
                  <a:pt x="7807" y="7192"/>
                  <a:pt x="7985" y="7371"/>
                  <a:pt x="7985" y="7592"/>
                </a:cubicBezTo>
                <a:cubicBezTo>
                  <a:pt x="7985" y="7814"/>
                  <a:pt x="7807" y="7992"/>
                  <a:pt x="7586" y="7992"/>
                </a:cubicBezTo>
                <a:close/>
                <a:moveTo>
                  <a:pt x="1597" y="2615"/>
                </a:moveTo>
                <a:cubicBezTo>
                  <a:pt x="1597" y="2946"/>
                  <a:pt x="1866" y="3214"/>
                  <a:pt x="2197" y="3214"/>
                </a:cubicBezTo>
                <a:cubicBezTo>
                  <a:pt x="2528" y="3214"/>
                  <a:pt x="2797" y="2946"/>
                  <a:pt x="2797" y="2615"/>
                </a:cubicBezTo>
                <a:cubicBezTo>
                  <a:pt x="2797" y="2283"/>
                  <a:pt x="2528" y="2015"/>
                  <a:pt x="2197" y="2015"/>
                </a:cubicBezTo>
                <a:cubicBezTo>
                  <a:pt x="1866" y="2015"/>
                  <a:pt x="1597" y="2283"/>
                  <a:pt x="1597" y="2615"/>
                </a:cubicBezTo>
                <a:close/>
                <a:moveTo>
                  <a:pt x="4188" y="2615"/>
                </a:moveTo>
                <a:cubicBezTo>
                  <a:pt x="4188" y="2946"/>
                  <a:pt x="4457" y="3214"/>
                  <a:pt x="4788" y="3214"/>
                </a:cubicBezTo>
                <a:cubicBezTo>
                  <a:pt x="5119" y="3214"/>
                  <a:pt x="5388" y="2946"/>
                  <a:pt x="5388" y="2615"/>
                </a:cubicBezTo>
                <a:cubicBezTo>
                  <a:pt x="5388" y="2283"/>
                  <a:pt x="5119" y="2015"/>
                  <a:pt x="4788" y="2015"/>
                </a:cubicBezTo>
                <a:cubicBezTo>
                  <a:pt x="4457" y="2015"/>
                  <a:pt x="4188" y="2283"/>
                  <a:pt x="4188" y="2615"/>
                </a:cubicBezTo>
                <a:close/>
                <a:moveTo>
                  <a:pt x="6790" y="2615"/>
                </a:moveTo>
                <a:cubicBezTo>
                  <a:pt x="6790" y="2946"/>
                  <a:pt x="7059" y="3214"/>
                  <a:pt x="7390" y="3214"/>
                </a:cubicBezTo>
                <a:cubicBezTo>
                  <a:pt x="7721" y="3214"/>
                  <a:pt x="7990" y="2946"/>
                  <a:pt x="7990" y="2615"/>
                </a:cubicBezTo>
                <a:cubicBezTo>
                  <a:pt x="7990" y="2283"/>
                  <a:pt x="7721" y="2015"/>
                  <a:pt x="7390" y="2015"/>
                </a:cubicBezTo>
                <a:cubicBezTo>
                  <a:pt x="7059" y="2015"/>
                  <a:pt x="6790" y="2283"/>
                  <a:pt x="6790" y="2615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197FA0F-1B07-9BA2-96CE-CB18836C3C73}"/>
              </a:ext>
            </a:extLst>
          </p:cNvPr>
          <p:cNvSpPr/>
          <p:nvPr/>
        </p:nvSpPr>
        <p:spPr>
          <a:xfrm>
            <a:off x="1388985" y="1540914"/>
            <a:ext cx="1357119" cy="1154329"/>
          </a:xfrm>
          <a:prstGeom prst="roundRect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i="1" dirty="0">
              <a:solidFill>
                <a:srgbClr val="0000FF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9588DDC-A193-38D7-D40F-BB1261EA05AF}"/>
              </a:ext>
            </a:extLst>
          </p:cNvPr>
          <p:cNvSpPr/>
          <p:nvPr/>
        </p:nvSpPr>
        <p:spPr>
          <a:xfrm>
            <a:off x="3137349" y="1550709"/>
            <a:ext cx="1460721" cy="1194937"/>
          </a:xfrm>
          <a:prstGeom prst="roundRect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i="1" dirty="0">
              <a:solidFill>
                <a:srgbClr val="0000FF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7A617BB-7998-49F7-B15F-CC3D9748A246}"/>
              </a:ext>
            </a:extLst>
          </p:cNvPr>
          <p:cNvSpPr/>
          <p:nvPr/>
        </p:nvSpPr>
        <p:spPr>
          <a:xfrm>
            <a:off x="5015124" y="1447543"/>
            <a:ext cx="2742838" cy="1344085"/>
          </a:xfrm>
          <a:prstGeom prst="roundRect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i="1" dirty="0">
              <a:solidFill>
                <a:srgbClr val="0000FF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1F5146-4132-0F30-AE02-10914B249BE8}"/>
              </a:ext>
            </a:extLst>
          </p:cNvPr>
          <p:cNvSpPr/>
          <p:nvPr/>
        </p:nvSpPr>
        <p:spPr>
          <a:xfrm>
            <a:off x="5754348" y="1576210"/>
            <a:ext cx="1460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ATM Support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0F54034-AC1F-8423-6C68-0A4CCC696040}"/>
                  </a:ext>
                </a:extLst>
              </p:cNvPr>
              <p:cNvSpPr txBox="1"/>
              <p:nvPr/>
            </p:nvSpPr>
            <p:spPr>
              <a:xfrm>
                <a:off x="8476900" y="3446757"/>
                <a:ext cx="3581400" cy="22159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Challenges: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900" b="1" dirty="0">
                    <a:solidFill>
                      <a:srgbClr val="C00000"/>
                    </a:solidFill>
                    <a:latin typeface="Arial" panose="020B0604020202020204" pitchFamily="34" charset="0"/>
                  </a:rPr>
                  <a:t>Prevent</a:t>
                </a:r>
                <a:r>
                  <a:rPr lang="en-US" sz="1900" dirty="0">
                    <a:latin typeface="Arial" panose="020B0604020202020204" pitchFamily="34" charset="0"/>
                  </a:rPr>
                  <a:t> catastrophic forgetting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900" b="1" dirty="0">
                    <a:solidFill>
                      <a:srgbClr val="C00000"/>
                    </a:solidFill>
                    <a:latin typeface="Arial" panose="020B0604020202020204" pitchFamily="34" charset="0"/>
                  </a:rPr>
                  <a:t>Encourage</a:t>
                </a:r>
                <a:r>
                  <a:rPr lang="en-US" sz="19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 knowledge transfer across tasks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19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Forward: old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9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 new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19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Backward: new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9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 old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0F54034-AC1F-8423-6C68-0A4CCC696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900" y="3446757"/>
                <a:ext cx="3581400" cy="2215991"/>
              </a:xfrm>
              <a:prstGeom prst="rect">
                <a:avLst/>
              </a:prstGeom>
              <a:blipFill>
                <a:blip r:embed="rId5"/>
                <a:stretch>
                  <a:fillRect l="-2726" t="-1923"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B5C9FDF-6956-1A2E-2BBC-C4ED8BAFA8CE}"/>
              </a:ext>
            </a:extLst>
          </p:cNvPr>
          <p:cNvSpPr/>
          <p:nvPr/>
        </p:nvSpPr>
        <p:spPr>
          <a:xfrm>
            <a:off x="8226193" y="3446757"/>
            <a:ext cx="3581400" cy="235533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2219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3E3C5E2-8517-894E-5BA4-27CB7B170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251" y="383748"/>
            <a:ext cx="5050206" cy="34489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BD793C-4F92-4145-A8AF-021D341DA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946"/>
            <a:ext cx="10515600" cy="1325563"/>
          </a:xfrm>
        </p:spPr>
        <p:txBody>
          <a:bodyPr/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Novelty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Detection</a:t>
            </a:r>
            <a:endParaRPr lang="en-US" altLang="zh-CN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19E4D0-FD08-652F-0A66-82BE77132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DCAF-42E1-4021-93D7-2579B818BF1B}" type="slidenum">
              <a:rPr lang="en-US" smtClean="0"/>
              <a:t>46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270944-6246-C48F-0965-1C00451FFB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801" y="1709311"/>
            <a:ext cx="6393755" cy="14152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076DC1-C872-E90D-A9DA-AB3491F5A70B}"/>
              </a:ext>
            </a:extLst>
          </p:cNvPr>
          <p:cNvSpPr txBox="1"/>
          <p:nvPr/>
        </p:nvSpPr>
        <p:spPr>
          <a:xfrm>
            <a:off x="12834" y="6516111"/>
            <a:ext cx="101439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/>
              <a:t>Language Models (Mostly) Know What They Know, </a:t>
            </a:r>
            <a:r>
              <a:rPr lang="en-US" sz="1600" i="1" dirty="0" err="1"/>
              <a:t>Kadavath</a:t>
            </a:r>
            <a:r>
              <a:rPr lang="en-US" sz="1600" i="1" dirty="0"/>
              <a:t> et al., 2022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163F35E-952B-8366-2C10-0B96437B3007}"/>
                  </a:ext>
                </a:extLst>
              </p:cNvPr>
              <p:cNvSpPr txBox="1"/>
              <p:nvPr/>
            </p:nvSpPr>
            <p:spPr>
              <a:xfrm>
                <a:off x="1209889" y="3698083"/>
                <a:ext cx="91888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52B model is very well calibrated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L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 knows what they know </a:t>
                </a:r>
                <a:endParaRPr lang="en-US" altLang="zh-CN" sz="20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163F35E-952B-8366-2C10-0B96437B30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889" y="3698083"/>
                <a:ext cx="9188844" cy="400110"/>
              </a:xfrm>
              <a:prstGeom prst="rect">
                <a:avLst/>
              </a:prstGeom>
              <a:blipFill>
                <a:blip r:embed="rId5"/>
                <a:stretch>
                  <a:fillRect l="-663" t="-10769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9F8DFC-8465-A6B5-A485-762FB40E3CB0}"/>
                  </a:ext>
                </a:extLst>
              </p:cNvPr>
              <p:cNvSpPr txBox="1"/>
              <p:nvPr/>
            </p:nvSpPr>
            <p:spPr>
              <a:xfrm>
                <a:off x="1209889" y="4227483"/>
                <a:ext cx="9188844" cy="2246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That's not the whole picture!</a:t>
                </a:r>
                <a:endParaRPr lang="en-US" sz="20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      LM is aware of its underlying knowledge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Chain-of-Thought (</a:t>
                </a:r>
                <a:r>
                  <a:rPr lang="en-US" altLang="zh-CN" sz="2000" dirty="0" err="1">
                    <a:solidFill>
                      <a:srgbClr val="0000FF"/>
                    </a:solidFill>
                    <a:latin typeface="Arial" panose="020B0604020202020204" pitchFamily="34" charset="0"/>
                  </a:rPr>
                  <a:t>CoT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) tells us explicit reasoning guidance is helpful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sz="2000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 LM is not aware of its knowledge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000" dirty="0">
                  <a:solidFill>
                    <a:srgbClr val="0000FF"/>
                  </a:solidFill>
                  <a:latin typeface="Arial" panose="020B0604020202020204" pitchFamily="34" charset="0"/>
                </a:endParaRPr>
              </a:p>
              <a:p>
                <a:r>
                  <a:rPr lang="en-US" altLang="zh-CN" sz="2000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Further investigation is still needed to improve the novelty detection capabilities, particularly in the awareness! 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9F8DFC-8465-A6B5-A485-762FB40E3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889" y="4227483"/>
                <a:ext cx="9188844" cy="2246769"/>
              </a:xfrm>
              <a:prstGeom prst="rect">
                <a:avLst/>
              </a:prstGeom>
              <a:blipFill>
                <a:blip r:embed="rId6"/>
                <a:stretch>
                  <a:fillRect l="-663" t="-1084" r="-928" b="-4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8D01C07F-B3C9-39C7-09DE-66A02BC41229}"/>
              </a:ext>
            </a:extLst>
          </p:cNvPr>
          <p:cNvGrpSpPr/>
          <p:nvPr/>
        </p:nvGrpSpPr>
        <p:grpSpPr>
          <a:xfrm>
            <a:off x="1650868" y="4588276"/>
            <a:ext cx="284797" cy="285638"/>
            <a:chOff x="4691063" y="3124525"/>
            <a:chExt cx="323850" cy="261613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AA58C82-0D8F-BBB5-FFD5-8D0444130473}"/>
                </a:ext>
              </a:extLst>
            </p:cNvPr>
            <p:cNvCxnSpPr>
              <a:cxnSpLocks/>
            </p:cNvCxnSpPr>
            <p:nvPr/>
          </p:nvCxnSpPr>
          <p:spPr>
            <a:xfrm>
              <a:off x="4691063" y="3271838"/>
              <a:ext cx="323850" cy="0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90A52FB-BC5A-2C4A-F5FF-1C3771FB82F6}"/>
                </a:ext>
              </a:extLst>
            </p:cNvPr>
            <p:cNvCxnSpPr/>
            <p:nvPr/>
          </p:nvCxnSpPr>
          <p:spPr>
            <a:xfrm flipH="1">
              <a:off x="4729163" y="3124525"/>
              <a:ext cx="233362" cy="261613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5506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27F710-91A8-45A3-A1A3-D92F42E9C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26601-8933-451C-AE40-77BAD45DA254}" type="slidenum">
              <a:rPr lang="en-US" smtClean="0"/>
              <a:t>47</a:t>
            </a:fld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4B5B87-9DE7-627C-4F8F-E275A653C6B2}"/>
              </a:ext>
            </a:extLst>
          </p:cNvPr>
          <p:cNvSpPr txBox="1"/>
          <p:nvPr/>
        </p:nvSpPr>
        <p:spPr>
          <a:xfrm>
            <a:off x="3001316" y="4478211"/>
            <a:ext cx="30417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000FF"/>
                </a:solidFill>
              </a:rPr>
              <a:t>Ambitious goal</a:t>
            </a:r>
            <a:endParaRPr lang="en-US" sz="2800" dirty="0"/>
          </a:p>
        </p:txBody>
      </p:sp>
      <p:pic>
        <p:nvPicPr>
          <p:cNvPr id="29" name="Picture 28" descr="A person reaching for a star&#10;&#10;Description automatically generated">
            <a:extLst>
              <a:ext uri="{FF2B5EF4-FFF2-40B4-BE49-F238E27FC236}">
                <a16:creationId xmlns:a16="http://schemas.microsoft.com/office/drawing/2014/main" id="{3801518F-8206-A539-72CA-6F08B28254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075" y="4098871"/>
            <a:ext cx="933049" cy="933049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5DCD78E7-4F29-411D-2CE1-C021269E6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88" y="3232"/>
            <a:ext cx="103984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Continual Learning with Language Models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58ADE6-BDE9-D7BF-2EB5-A921AABF3DCF}"/>
              </a:ext>
            </a:extLst>
          </p:cNvPr>
          <p:cNvSpPr txBox="1"/>
          <p:nvPr/>
        </p:nvSpPr>
        <p:spPr>
          <a:xfrm>
            <a:off x="2000488" y="2579969"/>
            <a:ext cx="30417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000FF"/>
                </a:solidFill>
              </a:rPr>
              <a:t>Active Research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38" name="Google Shape;1842;p67">
            <a:extLst>
              <a:ext uri="{FF2B5EF4-FFF2-40B4-BE49-F238E27FC236}">
                <a16:creationId xmlns:a16="http://schemas.microsoft.com/office/drawing/2014/main" id="{D999DCC8-67D6-F803-4660-7D75C32CCE0C}"/>
              </a:ext>
            </a:extLst>
          </p:cNvPr>
          <p:cNvSpPr/>
          <p:nvPr/>
        </p:nvSpPr>
        <p:spPr>
          <a:xfrm>
            <a:off x="6148951" y="4348615"/>
            <a:ext cx="2154221" cy="836025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Fully </a:t>
            </a:r>
            <a:r>
              <a:rPr lang="en-US" sz="2000" dirty="0">
                <a:solidFill>
                  <a:schemeClr val="dk1"/>
                </a:solidFill>
                <a:latin typeface="Calibri"/>
                <a:cs typeface="Calibri"/>
              </a:rPr>
              <a:t>autonomous</a:t>
            </a:r>
            <a:r>
              <a:rPr lang="en-US" sz="2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AI</a:t>
            </a:r>
            <a:endParaRPr sz="20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</p:txBody>
      </p:sp>
      <p:pic>
        <p:nvPicPr>
          <p:cNvPr id="6" name="Google Shape;116;p4" descr="A blue and white logo&#10;&#10;Description automatically generated">
            <a:extLst>
              <a:ext uri="{FF2B5EF4-FFF2-40B4-BE49-F238E27FC236}">
                <a16:creationId xmlns:a16="http://schemas.microsoft.com/office/drawing/2014/main" id="{2B6B5900-31FB-FA20-793E-585EF2E7979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22725" y="1798896"/>
            <a:ext cx="1955916" cy="1955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A person with light bulb and book&#10;&#10;Description automatically generated">
            <a:extLst>
              <a:ext uri="{FF2B5EF4-FFF2-40B4-BE49-F238E27FC236}">
                <a16:creationId xmlns:a16="http://schemas.microsoft.com/office/drawing/2014/main" id="{53B8700D-2C23-37D1-5D17-8B0FB077A0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529" y="1826636"/>
            <a:ext cx="1718004" cy="17180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2925E9-905D-B753-EA12-BA8D62809E9D}"/>
              </a:ext>
            </a:extLst>
          </p:cNvPr>
          <p:cNvSpPr txBox="1"/>
          <p:nvPr/>
        </p:nvSpPr>
        <p:spPr>
          <a:xfrm>
            <a:off x="4953366" y="3375363"/>
            <a:ext cx="25207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/>
              <a:t>Continual Learning (CL)</a:t>
            </a:r>
          </a:p>
        </p:txBody>
      </p:sp>
    </p:spTree>
    <p:extLst>
      <p:ext uri="{BB962C8B-B14F-4D97-AF65-F5344CB8AC3E}">
        <p14:creationId xmlns:p14="http://schemas.microsoft.com/office/powerpoint/2010/main" val="14034351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D793C-4F92-4145-A8AF-021D341DA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Publications (2020-)</a:t>
            </a:r>
            <a:endParaRPr lang="en-US" altLang="zh-CN" sz="4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076DC1-C872-E90D-A9DA-AB3491F5A70B}"/>
              </a:ext>
            </a:extLst>
          </p:cNvPr>
          <p:cNvSpPr txBox="1"/>
          <p:nvPr/>
        </p:nvSpPr>
        <p:spPr>
          <a:xfrm>
            <a:off x="0" y="1203150"/>
            <a:ext cx="1236846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[1]: Bridging the Preference Gap between Retrievers and LLMs. </a:t>
            </a:r>
            <a:r>
              <a:rPr lang="en-US" b="1" i="1" dirty="0">
                <a:solidFill>
                  <a:srgbClr val="0000FF"/>
                </a:solidFill>
              </a:rPr>
              <a:t>Ke et al., </a:t>
            </a:r>
            <a:r>
              <a:rPr lang="en-US" b="1" i="1" dirty="0" err="1">
                <a:solidFill>
                  <a:srgbClr val="C00000"/>
                </a:solidFill>
              </a:rPr>
              <a:t>arXiv</a:t>
            </a:r>
            <a:r>
              <a:rPr lang="en-US" b="1" i="1" dirty="0">
                <a:solidFill>
                  <a:srgbClr val="C00000"/>
                </a:solidFill>
              </a:rPr>
              <a:t> 2024 (Under Review)</a:t>
            </a:r>
          </a:p>
          <a:p>
            <a:r>
              <a:rPr lang="en-US" i="1" dirty="0"/>
              <a:t>[2]: Continual Learning over Black-box LLM , ..., </a:t>
            </a:r>
            <a:r>
              <a:rPr lang="en-US" b="1" i="1" dirty="0">
                <a:solidFill>
                  <a:srgbClr val="0000FF"/>
                </a:solidFill>
              </a:rPr>
              <a:t>Z Ke</a:t>
            </a:r>
            <a:r>
              <a:rPr lang="en-US" i="1" dirty="0"/>
              <a:t>, ..., </a:t>
            </a:r>
            <a:r>
              <a:rPr lang="en-US" b="1" i="1" dirty="0">
                <a:solidFill>
                  <a:srgbClr val="C00000"/>
                </a:solidFill>
              </a:rPr>
              <a:t>2024 (Under Review)</a:t>
            </a:r>
          </a:p>
          <a:p>
            <a:r>
              <a:rPr lang="en-US" b="1" i="1" dirty="0"/>
              <a:t>[3]: Continual Pre-training of Language Models. </a:t>
            </a:r>
            <a:r>
              <a:rPr lang="en-US" b="1" i="1" dirty="0">
                <a:solidFill>
                  <a:srgbClr val="0000FF"/>
                </a:solidFill>
              </a:rPr>
              <a:t>Ke et al</a:t>
            </a:r>
            <a:r>
              <a:rPr lang="en-US" b="1" i="1" dirty="0"/>
              <a:t>., </a:t>
            </a:r>
            <a:r>
              <a:rPr lang="en-US" b="1" i="1" dirty="0">
                <a:solidFill>
                  <a:srgbClr val="C00000"/>
                </a:solidFill>
              </a:rPr>
              <a:t>ICLR 2023</a:t>
            </a:r>
          </a:p>
          <a:p>
            <a:r>
              <a:rPr lang="en-US" i="1" dirty="0"/>
              <a:t>[4]: Parameter-Level Soft-Masking for Continual Learning. T </a:t>
            </a:r>
            <a:r>
              <a:rPr lang="en-US" i="1" dirty="0" err="1"/>
              <a:t>Konishi</a:t>
            </a:r>
            <a:r>
              <a:rPr lang="en-US" i="1" dirty="0"/>
              <a:t>, ..., </a:t>
            </a:r>
            <a:r>
              <a:rPr lang="en-US" b="1" i="1" dirty="0">
                <a:solidFill>
                  <a:srgbClr val="0000FF"/>
                </a:solidFill>
              </a:rPr>
              <a:t>Z Ke</a:t>
            </a:r>
            <a:r>
              <a:rPr lang="en-US" i="1" dirty="0"/>
              <a:t>, ... </a:t>
            </a:r>
            <a:r>
              <a:rPr lang="en-US" b="1" i="1" dirty="0">
                <a:solidFill>
                  <a:srgbClr val="C00000"/>
                </a:solidFill>
              </a:rPr>
              <a:t>ICML 2023</a:t>
            </a:r>
          </a:p>
          <a:p>
            <a:r>
              <a:rPr lang="en-US" i="1" dirty="0"/>
              <a:t>[5]: A theoretical study on solving continual learning. G Kim, ..., </a:t>
            </a:r>
            <a:r>
              <a:rPr lang="en-US" b="1" i="1" dirty="0">
                <a:solidFill>
                  <a:srgbClr val="0000FF"/>
                </a:solidFill>
              </a:rPr>
              <a:t>Z Ke</a:t>
            </a:r>
            <a:r>
              <a:rPr lang="en-US" i="1" dirty="0"/>
              <a:t>, ..., </a:t>
            </a:r>
            <a:r>
              <a:rPr lang="en-US" b="1" i="1" dirty="0" err="1">
                <a:solidFill>
                  <a:srgbClr val="C00000"/>
                </a:solidFill>
              </a:rPr>
              <a:t>NeurIPS</a:t>
            </a:r>
            <a:r>
              <a:rPr lang="en-US" b="1" i="1" dirty="0">
                <a:solidFill>
                  <a:srgbClr val="C00000"/>
                </a:solidFill>
              </a:rPr>
              <a:t> 2023</a:t>
            </a:r>
          </a:p>
          <a:p>
            <a:r>
              <a:rPr lang="en-US" b="1" i="1" dirty="0"/>
              <a:t>[6]: Sub-network Discovery and Soft-masking for Continual Learning of Mixed Tasks. </a:t>
            </a:r>
            <a:r>
              <a:rPr lang="en-US" b="1" i="1" dirty="0">
                <a:solidFill>
                  <a:srgbClr val="0000FF"/>
                </a:solidFill>
              </a:rPr>
              <a:t>Ke et al</a:t>
            </a:r>
            <a:r>
              <a:rPr lang="en-US" b="1" i="1" dirty="0"/>
              <a:t>., </a:t>
            </a:r>
            <a:r>
              <a:rPr lang="en-US" b="1" i="1" dirty="0">
                <a:solidFill>
                  <a:srgbClr val="C00000"/>
                </a:solidFill>
              </a:rPr>
              <a:t>EMNLP 2023 (findings)</a:t>
            </a:r>
          </a:p>
          <a:p>
            <a:r>
              <a:rPr lang="en-US" i="1" dirty="0"/>
              <a:t>[7]: Continual learning of natural language processing tasks: A survey</a:t>
            </a:r>
            <a:r>
              <a:rPr lang="en-US" b="1" i="1" dirty="0">
                <a:solidFill>
                  <a:srgbClr val="0000FF"/>
                </a:solidFill>
              </a:rPr>
              <a:t>. Z Ke </a:t>
            </a:r>
            <a:r>
              <a:rPr lang="en-US" i="1" dirty="0"/>
              <a:t>and B Liu. </a:t>
            </a:r>
            <a:r>
              <a:rPr lang="en-US" b="1" i="1" dirty="0" err="1">
                <a:solidFill>
                  <a:srgbClr val="C00000"/>
                </a:solidFill>
              </a:rPr>
              <a:t>arXiv</a:t>
            </a:r>
            <a:r>
              <a:rPr lang="en-US" b="1" i="1" dirty="0">
                <a:solidFill>
                  <a:srgbClr val="C00000"/>
                </a:solidFill>
              </a:rPr>
              <a:t> 2022</a:t>
            </a:r>
          </a:p>
          <a:p>
            <a:r>
              <a:rPr lang="en-US" i="1" dirty="0"/>
              <a:t>[8]: Continual training of language models for few-shot learning. </a:t>
            </a:r>
            <a:r>
              <a:rPr lang="en-US" b="1" i="1" dirty="0">
                <a:solidFill>
                  <a:srgbClr val="0000FF"/>
                </a:solidFill>
              </a:rPr>
              <a:t>Ke et al</a:t>
            </a:r>
            <a:r>
              <a:rPr lang="en-US" b="1" i="1" dirty="0"/>
              <a:t>., </a:t>
            </a:r>
            <a:r>
              <a:rPr lang="en-US" b="1" i="1" dirty="0">
                <a:solidFill>
                  <a:srgbClr val="C00000"/>
                </a:solidFill>
              </a:rPr>
              <a:t>EMNLP 2022</a:t>
            </a:r>
          </a:p>
          <a:p>
            <a:r>
              <a:rPr lang="en-US" b="1" i="1" dirty="0"/>
              <a:t>[9]: Adapting a Language Model While Preserving its General Knowledge. </a:t>
            </a:r>
            <a:r>
              <a:rPr lang="en-US" b="1" i="1" dirty="0">
                <a:solidFill>
                  <a:srgbClr val="0000FF"/>
                </a:solidFill>
              </a:rPr>
              <a:t>Ke et al</a:t>
            </a:r>
            <a:r>
              <a:rPr lang="en-US" b="1" i="1" dirty="0"/>
              <a:t>., </a:t>
            </a:r>
            <a:r>
              <a:rPr lang="en-US" b="1" i="1" dirty="0">
                <a:solidFill>
                  <a:srgbClr val="C00000"/>
                </a:solidFill>
              </a:rPr>
              <a:t>EMNLP 2022</a:t>
            </a:r>
          </a:p>
          <a:p>
            <a:r>
              <a:rPr lang="en-US" i="1" dirty="0"/>
              <a:t>[10]: Partially Relaxed Masks for Knowledge Transfer Without Forgetting in Continual Learning. T </a:t>
            </a:r>
            <a:r>
              <a:rPr lang="en-US" i="1" dirty="0" err="1"/>
              <a:t>Konishi</a:t>
            </a:r>
            <a:r>
              <a:rPr lang="en-US" i="1" dirty="0"/>
              <a:t>, ..., </a:t>
            </a:r>
            <a:r>
              <a:rPr lang="en-US" b="1" i="1" dirty="0">
                <a:solidFill>
                  <a:srgbClr val="0000FF"/>
                </a:solidFill>
              </a:rPr>
              <a:t>Z Ke</a:t>
            </a:r>
            <a:r>
              <a:rPr lang="en-US" i="1" dirty="0"/>
              <a:t>, ..., </a:t>
            </a:r>
            <a:r>
              <a:rPr lang="en-US" b="1" i="1" dirty="0">
                <a:solidFill>
                  <a:srgbClr val="C00000"/>
                </a:solidFill>
              </a:rPr>
              <a:t>ECML 2022</a:t>
            </a:r>
          </a:p>
          <a:p>
            <a:r>
              <a:rPr lang="en-US" i="1" dirty="0"/>
              <a:t>[11]: Domain-aware contrastive knowledge transfer for multi-domain imbalanced data. </a:t>
            </a:r>
            <a:r>
              <a:rPr lang="en-US" b="1" i="1" dirty="0">
                <a:solidFill>
                  <a:srgbClr val="0000FF"/>
                </a:solidFill>
              </a:rPr>
              <a:t>Ke et al</a:t>
            </a:r>
            <a:r>
              <a:rPr lang="en-US" i="1" dirty="0"/>
              <a:t>., </a:t>
            </a:r>
            <a:r>
              <a:rPr lang="en-US" b="1" i="1" dirty="0">
                <a:solidFill>
                  <a:srgbClr val="C00000"/>
                </a:solidFill>
              </a:rPr>
              <a:t>ACL-Workshop 2022</a:t>
            </a:r>
          </a:p>
          <a:p>
            <a:r>
              <a:rPr lang="en-US" i="1" dirty="0"/>
              <a:t>[12]: A multi-head model for continual learning via out-of-distribution replay. G Kim, ..., </a:t>
            </a:r>
            <a:r>
              <a:rPr lang="en-US" b="1" i="1" dirty="0">
                <a:solidFill>
                  <a:srgbClr val="0000FF"/>
                </a:solidFill>
              </a:rPr>
              <a:t>Z Ke</a:t>
            </a:r>
            <a:r>
              <a:rPr lang="en-US" i="1" dirty="0"/>
              <a:t>. </a:t>
            </a:r>
            <a:r>
              <a:rPr lang="en-US" b="1" i="1" dirty="0" err="1">
                <a:solidFill>
                  <a:srgbClr val="C00000"/>
                </a:solidFill>
              </a:rPr>
              <a:t>Collas</a:t>
            </a:r>
            <a:r>
              <a:rPr lang="en-US" b="1" i="1" dirty="0">
                <a:solidFill>
                  <a:srgbClr val="C00000"/>
                </a:solidFill>
              </a:rPr>
              <a:t> 2022</a:t>
            </a:r>
          </a:p>
          <a:p>
            <a:r>
              <a:rPr lang="en-US" b="1" i="1" dirty="0"/>
              <a:t>[13]: Achieving forgetting prevention and knowledge transfer in continual learning</a:t>
            </a:r>
            <a:r>
              <a:rPr lang="en-US" b="1" i="1" dirty="0">
                <a:solidFill>
                  <a:srgbClr val="0000FF"/>
                </a:solidFill>
              </a:rPr>
              <a:t>. Ke et al</a:t>
            </a:r>
            <a:r>
              <a:rPr lang="en-US" b="1" i="1" dirty="0"/>
              <a:t>., </a:t>
            </a:r>
            <a:r>
              <a:rPr lang="en-US" b="1" i="1" dirty="0" err="1">
                <a:solidFill>
                  <a:srgbClr val="C00000"/>
                </a:solidFill>
              </a:rPr>
              <a:t>NeurIPS</a:t>
            </a:r>
            <a:r>
              <a:rPr lang="en-US" b="1" i="1" dirty="0">
                <a:solidFill>
                  <a:srgbClr val="C00000"/>
                </a:solidFill>
              </a:rPr>
              <a:t> 2021</a:t>
            </a:r>
          </a:p>
          <a:p>
            <a:r>
              <a:rPr lang="en-US" b="1" i="1" dirty="0"/>
              <a:t>[14]: Adapting BERT for continual learning of a sequence of aspect sentiment classification tasks. </a:t>
            </a:r>
            <a:r>
              <a:rPr lang="en-US" b="1" i="1" dirty="0">
                <a:solidFill>
                  <a:srgbClr val="0000FF"/>
                </a:solidFill>
              </a:rPr>
              <a:t>Ke et al</a:t>
            </a:r>
            <a:r>
              <a:rPr lang="en-US" b="1" i="1" dirty="0"/>
              <a:t>., </a:t>
            </a:r>
            <a:r>
              <a:rPr lang="en-US" b="1" i="1" dirty="0">
                <a:solidFill>
                  <a:srgbClr val="C00000"/>
                </a:solidFill>
              </a:rPr>
              <a:t>EMNLP 2021</a:t>
            </a:r>
          </a:p>
          <a:p>
            <a:r>
              <a:rPr lang="en-US" b="1" i="1" dirty="0"/>
              <a:t>[15]: CLASSIC: Continual and contrastive learning of aspect sentiment classification tasks. </a:t>
            </a:r>
            <a:r>
              <a:rPr lang="en-US" b="1" i="1" dirty="0">
                <a:solidFill>
                  <a:srgbClr val="0000FF"/>
                </a:solidFill>
              </a:rPr>
              <a:t>Ke et al</a:t>
            </a:r>
            <a:r>
              <a:rPr lang="en-US" b="1" i="1" dirty="0"/>
              <a:t>., </a:t>
            </a:r>
            <a:r>
              <a:rPr lang="en-US" b="1" i="1" dirty="0">
                <a:solidFill>
                  <a:srgbClr val="C00000"/>
                </a:solidFill>
              </a:rPr>
              <a:t>EMNLP 2021</a:t>
            </a:r>
          </a:p>
          <a:p>
            <a:r>
              <a:rPr lang="en-US" i="1" dirty="0"/>
              <a:t>[16]: Continual learning with knowledge transfer for sentiment classification. </a:t>
            </a:r>
            <a:r>
              <a:rPr lang="en-US" b="1" i="1" dirty="0">
                <a:solidFill>
                  <a:srgbClr val="0000FF"/>
                </a:solidFill>
              </a:rPr>
              <a:t>Ke et al</a:t>
            </a:r>
            <a:r>
              <a:rPr lang="en-US" i="1" dirty="0"/>
              <a:t>., </a:t>
            </a:r>
            <a:r>
              <a:rPr lang="en-US" b="1" i="1" dirty="0">
                <a:solidFill>
                  <a:srgbClr val="C00000"/>
                </a:solidFill>
              </a:rPr>
              <a:t>ECML 2020</a:t>
            </a:r>
          </a:p>
          <a:p>
            <a:r>
              <a:rPr lang="en-US" b="1" i="1" dirty="0"/>
              <a:t>[17]: Continual learning of a mixed sequence of similar and dissimilar tasks. </a:t>
            </a:r>
            <a:r>
              <a:rPr lang="en-US" b="1" i="1" dirty="0">
                <a:solidFill>
                  <a:srgbClr val="0000FF"/>
                </a:solidFill>
              </a:rPr>
              <a:t>Ke et al</a:t>
            </a:r>
            <a:r>
              <a:rPr lang="en-US" b="1" i="1" dirty="0"/>
              <a:t>., </a:t>
            </a:r>
            <a:r>
              <a:rPr lang="en-US" b="1" i="1" dirty="0" err="1">
                <a:solidFill>
                  <a:srgbClr val="C00000"/>
                </a:solidFill>
              </a:rPr>
              <a:t>NeurIPS</a:t>
            </a:r>
            <a:r>
              <a:rPr lang="en-US" b="1" i="1" dirty="0">
                <a:solidFill>
                  <a:srgbClr val="C00000"/>
                </a:solidFill>
              </a:rPr>
              <a:t> 2020</a:t>
            </a:r>
          </a:p>
        </p:txBody>
      </p:sp>
    </p:spTree>
    <p:extLst>
      <p:ext uri="{BB962C8B-B14F-4D97-AF65-F5344CB8AC3E}">
        <p14:creationId xmlns:p14="http://schemas.microsoft.com/office/powerpoint/2010/main" val="25090334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05271C-8282-4827-A0B1-58C035F5A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DCAF-42E1-4021-93D7-2579B818BF1B}" type="slidenum">
              <a:rPr lang="en-US" smtClean="0"/>
              <a:t>49</a:t>
            </a:fld>
            <a:endParaRPr lang="en-US"/>
          </a:p>
        </p:txBody>
      </p:sp>
      <p:pic>
        <p:nvPicPr>
          <p:cNvPr id="5" name="Picture 4" descr="A person with hands together in front of their face&#10;&#10;Description automatically generated">
            <a:extLst>
              <a:ext uri="{FF2B5EF4-FFF2-40B4-BE49-F238E27FC236}">
                <a16:creationId xmlns:a16="http://schemas.microsoft.com/office/drawing/2014/main" id="{412A2F31-F2BB-77D1-3455-B4F44FB8C7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93" y="748873"/>
            <a:ext cx="1132241" cy="1132241"/>
          </a:xfrm>
          <a:prstGeom prst="rect">
            <a:avLst/>
          </a:prstGeom>
        </p:spPr>
      </p:pic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481459A-1353-E9FB-7BFF-8FC7AF7CEA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034" y="304073"/>
            <a:ext cx="1010920" cy="1010920"/>
          </a:xfrm>
          <a:prstGeom prst="rect">
            <a:avLst/>
          </a:prstGeom>
        </p:spPr>
      </p:pic>
      <p:pic>
        <p:nvPicPr>
          <p:cNvPr id="4" name="Picture 3" descr="A person wearing glasses and a black sweater&#10;&#10;Description automatically generated">
            <a:extLst>
              <a:ext uri="{FF2B5EF4-FFF2-40B4-BE49-F238E27FC236}">
                <a16:creationId xmlns:a16="http://schemas.microsoft.com/office/drawing/2014/main" id="{EDD90392-9750-7F7C-121A-56685196A9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883" y="555854"/>
            <a:ext cx="1132241" cy="1396490"/>
          </a:xfrm>
          <a:prstGeom prst="rect">
            <a:avLst/>
          </a:prstGeom>
        </p:spPr>
      </p:pic>
      <p:pic>
        <p:nvPicPr>
          <p:cNvPr id="8" name="Picture 7" descr="A person wearing glasses and a button up shirt&#10;&#10;Description automatically generated">
            <a:extLst>
              <a:ext uri="{FF2B5EF4-FFF2-40B4-BE49-F238E27FC236}">
                <a16:creationId xmlns:a16="http://schemas.microsoft.com/office/drawing/2014/main" id="{9BA2F953-FF1D-66F5-0036-FCAD61C1B8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695" y="3885929"/>
            <a:ext cx="1188174" cy="1157312"/>
          </a:xfrm>
          <a:prstGeom prst="rect">
            <a:avLst/>
          </a:prstGeom>
        </p:spPr>
      </p:pic>
      <p:pic>
        <p:nvPicPr>
          <p:cNvPr id="10" name="Picture 9" descr="A person sitting in a tank&#10;&#10;Description automatically generated">
            <a:extLst>
              <a:ext uri="{FF2B5EF4-FFF2-40B4-BE49-F238E27FC236}">
                <a16:creationId xmlns:a16="http://schemas.microsoft.com/office/drawing/2014/main" id="{6F7B0E86-043A-ACBF-5267-CD8F796212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965" y="2377617"/>
            <a:ext cx="1494457" cy="1120843"/>
          </a:xfrm>
          <a:prstGeom prst="rect">
            <a:avLst/>
          </a:prstGeom>
        </p:spPr>
      </p:pic>
      <p:pic>
        <p:nvPicPr>
          <p:cNvPr id="12" name="Picture 11" descr="A person in a suit and tie&#10;&#10;Description automatically generated">
            <a:extLst>
              <a:ext uri="{FF2B5EF4-FFF2-40B4-BE49-F238E27FC236}">
                <a16:creationId xmlns:a16="http://schemas.microsoft.com/office/drawing/2014/main" id="{9364F717-38E3-4417-8570-C9CFBD27EB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087" y="5430710"/>
            <a:ext cx="979695" cy="1123217"/>
          </a:xfrm>
          <a:prstGeom prst="rect">
            <a:avLst/>
          </a:prstGeom>
        </p:spPr>
      </p:pic>
      <p:pic>
        <p:nvPicPr>
          <p:cNvPr id="14" name="Picture 13" descr="A person smiling at camera&#10;&#10;Description automatically generated">
            <a:extLst>
              <a:ext uri="{FF2B5EF4-FFF2-40B4-BE49-F238E27FC236}">
                <a16:creationId xmlns:a16="http://schemas.microsoft.com/office/drawing/2014/main" id="{BF311466-C9FC-38DA-E4B3-E596043EB79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486" y="5409766"/>
            <a:ext cx="916476" cy="120193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6A63B5-6816-58C6-990B-24DB96521A31}"/>
              </a:ext>
            </a:extLst>
          </p:cNvPr>
          <p:cNvSpPr txBox="1"/>
          <p:nvPr/>
        </p:nvSpPr>
        <p:spPr>
          <a:xfrm>
            <a:off x="4352924" y="304073"/>
            <a:ext cx="736833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More than 1k emails exchanged since 2019!!!</a:t>
            </a:r>
          </a:p>
          <a:p>
            <a:r>
              <a:rPr lang="en-US" b="1" dirty="0">
                <a:solidFill>
                  <a:srgbClr val="0000FF"/>
                </a:solidFill>
              </a:rPr>
              <a:t>Without his guidance, I wouldn‘t have learned </a:t>
            </a:r>
            <a:r>
              <a:rPr lang="en-US" dirty="0"/>
              <a:t>about continual learning, foundation and application research, how to write a paper, how to craft a rebuttal, or how to deliver a academic/job talk... I also wouldn't have had the opportunity to collaborate with amazing people like Hu Xu, Lei Shu, and undergraduates from PKU…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DEDC04-0E11-8AD5-E435-A5448CAA8009}"/>
              </a:ext>
            </a:extLst>
          </p:cNvPr>
          <p:cNvSpPr txBox="1"/>
          <p:nvPr/>
        </p:nvSpPr>
        <p:spPr>
          <a:xfrm>
            <a:off x="4395962" y="2267478"/>
            <a:ext cx="682942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2020-2021, we had a very close collaboration. Back in late 2020, before the advent of GPT-3, when 'LLM' was commonly understood as 'Master of Laws (</a:t>
            </a:r>
            <a:r>
              <a:rPr lang="en-US" dirty="0" err="1"/>
              <a:t>Legum</a:t>
            </a:r>
            <a:r>
              <a:rPr lang="en-US" dirty="0"/>
              <a:t> Magister)', he, as a visionary, introduced me to the concept of Large Language Models and their pre-training. </a:t>
            </a:r>
            <a:r>
              <a:rPr lang="en-US" i="1" dirty="0">
                <a:solidFill>
                  <a:srgbClr val="0000FF"/>
                </a:solidFill>
              </a:rPr>
              <a:t>The subsequent rise of clearly proved his amazing foresight.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76FC0-C235-915B-9C91-9C24EFBC9D33}"/>
              </a:ext>
            </a:extLst>
          </p:cNvPr>
          <p:cNvSpPr txBox="1"/>
          <p:nvPr/>
        </p:nvSpPr>
        <p:spPr>
          <a:xfrm>
            <a:off x="4461626" y="4092100"/>
            <a:ext cx="68294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had some casual conversations before the pandemic and recently, a 1.5-hour farewell discussion. The advice on career and research was really helpful! </a:t>
            </a:r>
            <a:r>
              <a:rPr lang="en-US" i="1" dirty="0">
                <a:solidFill>
                  <a:srgbClr val="0000FF"/>
                </a:solidFill>
              </a:rPr>
              <a:t>I wish I had talked with you earlier and more frequently!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F79A36-5785-17EE-C575-B1FCA9D79FA6}"/>
              </a:ext>
            </a:extLst>
          </p:cNvPr>
          <p:cNvSpPr txBox="1"/>
          <p:nvPr/>
        </p:nvSpPr>
        <p:spPr>
          <a:xfrm>
            <a:off x="4622378" y="5710019"/>
            <a:ext cx="68294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Thank you for serving as a committee member for both my preliminary exam and defense!</a:t>
            </a:r>
            <a:endParaRPr lang="en-US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721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D793C-4F92-4145-A8AF-021D341DA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453"/>
            <a:ext cx="113538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Continual Learning with Language Models: </a:t>
            </a:r>
            <a:r>
              <a:rPr lang="en-US" altLang="zh-CN" sz="4000" b="1" dirty="0">
                <a:solidFill>
                  <a:srgbClr val="C00000"/>
                </a:solidFill>
              </a:rPr>
              <a:t>Plan</a:t>
            </a:r>
          </a:p>
        </p:txBody>
      </p:sp>
      <p:pic>
        <p:nvPicPr>
          <p:cNvPr id="5" name="Google Shape;116;p4" descr="A blue and white logo&#10;&#10;Description automatically generated">
            <a:extLst>
              <a:ext uri="{FF2B5EF4-FFF2-40B4-BE49-F238E27FC236}">
                <a16:creationId xmlns:a16="http://schemas.microsoft.com/office/drawing/2014/main" id="{ED932012-0000-D4CC-D87A-224518827AF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4955" y="3910494"/>
            <a:ext cx="1955916" cy="195591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28796-1583-620E-4F60-2102D5189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DCAF-42E1-4021-93D7-2579B818BF1B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A0BC87-BFA1-83E9-B668-2A1238F1E893}"/>
              </a:ext>
            </a:extLst>
          </p:cNvPr>
          <p:cNvSpPr txBox="1"/>
          <p:nvPr/>
        </p:nvSpPr>
        <p:spPr>
          <a:xfrm>
            <a:off x="-67098" y="2837953"/>
            <a:ext cx="4626943" cy="830997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</a:rPr>
              <a:t>Accumulate</a:t>
            </a:r>
            <a:r>
              <a:rPr lang="en-US" altLang="zh-CN" sz="2400" dirty="0">
                <a:latin typeface="Arial" panose="020B0604020202020204" pitchFamily="34" charset="0"/>
              </a:rPr>
              <a:t> learned knowledge </a:t>
            </a:r>
          </a:p>
          <a:p>
            <a:pPr algn="ctr"/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</a:rPr>
              <a:t>Adapt</a:t>
            </a:r>
            <a:r>
              <a:rPr lang="en-US" altLang="zh-CN" sz="2400" dirty="0">
                <a:latin typeface="Arial" panose="020B0604020202020204" pitchFamily="34" charset="0"/>
              </a:rPr>
              <a:t> to new task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1C674D-E9BE-A336-0483-FE095C6A375B}"/>
              </a:ext>
            </a:extLst>
          </p:cNvPr>
          <p:cNvSpPr txBox="1"/>
          <p:nvPr/>
        </p:nvSpPr>
        <p:spPr>
          <a:xfrm>
            <a:off x="195091" y="5594579"/>
            <a:ext cx="40174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</a:rPr>
              <a:t>P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acked</a:t>
            </a:r>
            <a:r>
              <a:rPr lang="en-US" sz="2400" dirty="0">
                <a:latin typeface="Arial" panose="020B0604020202020204" pitchFamily="34" charset="0"/>
              </a:rPr>
              <a:t> with knowledge and 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excels</a:t>
            </a:r>
            <a:r>
              <a:rPr lang="en-US" sz="2400" dirty="0">
                <a:latin typeface="Arial" panose="020B0604020202020204" pitchFamily="34" charset="0"/>
              </a:rPr>
              <a:t> in many tasks</a:t>
            </a:r>
          </a:p>
        </p:txBody>
      </p:sp>
      <p:pic>
        <p:nvPicPr>
          <p:cNvPr id="11" name="Picture 10" descr="A person with light bulb and book&#10;&#10;Description automatically generated">
            <a:extLst>
              <a:ext uri="{FF2B5EF4-FFF2-40B4-BE49-F238E27FC236}">
                <a16:creationId xmlns:a16="http://schemas.microsoft.com/office/drawing/2014/main" id="{C1B3CD05-4A5B-C270-65CE-F54A45431E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994" y="1194336"/>
            <a:ext cx="1718004" cy="17180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D11088-2E17-BF70-B4CF-2CDBB6CDFE6E}"/>
              </a:ext>
            </a:extLst>
          </p:cNvPr>
          <p:cNvSpPr txBox="1"/>
          <p:nvPr/>
        </p:nvSpPr>
        <p:spPr>
          <a:xfrm>
            <a:off x="5103148" y="1581525"/>
            <a:ext cx="6725971" cy="4524315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Continual Learning of Tasks, Domains and Classes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Challenges of Catastrophic Forgetting (CF), Knowledge Transfer (KT) and Task Separation</a:t>
            </a: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Existing work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mainly focuses on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addressing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forgetting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PhD effort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dedicated to achieve both CF prevention &amp; KT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(NeurIPS-20, 22, NAACL-21, EMNLP-21)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presentation focuses on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Continual Learning with Language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Continual Pre-training (ICLR-2023)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Continual Adaptation for End-tasks (EMNLP-2023)</a:t>
            </a:r>
          </a:p>
          <a:p>
            <a:endParaRPr lang="en-US" altLang="zh-CN" sz="20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could be the next?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E75017-8249-EE70-EAB3-A4B8D531A711}"/>
              </a:ext>
            </a:extLst>
          </p:cNvPr>
          <p:cNvSpPr txBox="1"/>
          <p:nvPr/>
        </p:nvSpPr>
        <p:spPr>
          <a:xfrm>
            <a:off x="1079391" y="2612504"/>
            <a:ext cx="25207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Continual Learning (CL)</a:t>
            </a:r>
          </a:p>
        </p:txBody>
      </p:sp>
    </p:spTree>
    <p:extLst>
      <p:ext uri="{BB962C8B-B14F-4D97-AF65-F5344CB8AC3E}">
        <p14:creationId xmlns:p14="http://schemas.microsoft.com/office/powerpoint/2010/main" val="37835348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05271C-8282-4827-A0B1-58C035F5A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DCAF-42E1-4021-93D7-2579B818BF1B}" type="slidenum">
              <a:rPr lang="en-US" smtClean="0"/>
              <a:t>50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6A63B5-6816-58C6-990B-24DB96521A31}"/>
              </a:ext>
            </a:extLst>
          </p:cNvPr>
          <p:cNvSpPr txBox="1"/>
          <p:nvPr/>
        </p:nvSpPr>
        <p:spPr>
          <a:xfrm>
            <a:off x="2419349" y="3167390"/>
            <a:ext cx="80295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/>
              <a:t>------------------- </a:t>
            </a:r>
            <a:r>
              <a:rPr lang="en-US" sz="2800" b="1" dirty="0"/>
              <a:t>DO NOT READ BELOW ------------------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663858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D793C-4F92-4145-A8AF-021D341DA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795"/>
            <a:ext cx="10515600" cy="1325563"/>
          </a:xfrm>
        </p:spPr>
        <p:txBody>
          <a:bodyPr/>
          <a:lstStyle/>
          <a:p>
            <a:r>
              <a:rPr lang="en-US" altLang="zh-CN" b="1" dirty="0"/>
              <a:t>Continual Learning with LLMs</a:t>
            </a:r>
          </a:p>
        </p:txBody>
      </p:sp>
      <p:pic>
        <p:nvPicPr>
          <p:cNvPr id="6" name="Google Shape;116;p4" descr="A blue and white logo&#10;&#10;Description automatically generated">
            <a:extLst>
              <a:ext uri="{FF2B5EF4-FFF2-40B4-BE49-F238E27FC236}">
                <a16:creationId xmlns:a16="http://schemas.microsoft.com/office/drawing/2014/main" id="{BB3CD3AF-7336-3FDF-5CF8-0C5B5D398CE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9311" y="2393758"/>
            <a:ext cx="2352701" cy="232170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BA1CA7-5643-950E-EA12-222D5BE28CBE}"/>
              </a:ext>
            </a:extLst>
          </p:cNvPr>
          <p:cNvSpPr txBox="1"/>
          <p:nvPr/>
        </p:nvSpPr>
        <p:spPr>
          <a:xfrm>
            <a:off x="159720" y="4426650"/>
            <a:ext cx="335188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/>
              <a:t>We focus on </a:t>
            </a:r>
            <a:r>
              <a:rPr lang="en-US" altLang="zh-CN" sz="2800" dirty="0">
                <a:solidFill>
                  <a:srgbClr val="0000FF"/>
                </a:solidFill>
              </a:rPr>
              <a:t>pre-training</a:t>
            </a:r>
            <a:r>
              <a:rPr lang="en-US" altLang="zh-CN" sz="2800" dirty="0"/>
              <a:t> and </a:t>
            </a:r>
            <a:r>
              <a:rPr lang="en-US" altLang="zh-CN" sz="2800" dirty="0">
                <a:solidFill>
                  <a:srgbClr val="0000FF"/>
                </a:solidFill>
              </a:rPr>
              <a:t>end-task adaptation</a:t>
            </a:r>
            <a:r>
              <a:rPr lang="en-US" altLang="zh-CN" sz="2800" dirty="0"/>
              <a:t> stage</a:t>
            </a:r>
            <a:endParaRPr lang="en-US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47F590-5A8B-782B-2405-BE0E70D9294A}"/>
              </a:ext>
            </a:extLst>
          </p:cNvPr>
          <p:cNvSpPr/>
          <p:nvPr/>
        </p:nvSpPr>
        <p:spPr>
          <a:xfrm>
            <a:off x="8154453" y="4060002"/>
            <a:ext cx="369983" cy="1287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86FD991-EE5D-3D7C-C222-5C5A8BD2427F}"/>
              </a:ext>
            </a:extLst>
          </p:cNvPr>
          <p:cNvGrpSpPr/>
          <p:nvPr/>
        </p:nvGrpSpPr>
        <p:grpSpPr>
          <a:xfrm>
            <a:off x="8306394" y="2076048"/>
            <a:ext cx="3230537" cy="2602092"/>
            <a:chOff x="7681052" y="1905000"/>
            <a:chExt cx="3230537" cy="260209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8C2A528-ABF3-0A1E-21A9-BEB787F42FA7}"/>
                </a:ext>
              </a:extLst>
            </p:cNvPr>
            <p:cNvSpPr/>
            <p:nvPr/>
          </p:nvSpPr>
          <p:spPr>
            <a:xfrm>
              <a:off x="7681052" y="1905000"/>
              <a:ext cx="3047999" cy="9193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2A258D-C159-0E86-551E-91C98F709B53}"/>
                </a:ext>
              </a:extLst>
            </p:cNvPr>
            <p:cNvSpPr/>
            <p:nvPr/>
          </p:nvSpPr>
          <p:spPr>
            <a:xfrm>
              <a:off x="10083328" y="2781312"/>
              <a:ext cx="645723" cy="7551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D2922F7-C3E0-1EB2-B98D-3FA13C44607C}"/>
                </a:ext>
              </a:extLst>
            </p:cNvPr>
            <p:cNvSpPr/>
            <p:nvPr/>
          </p:nvSpPr>
          <p:spPr>
            <a:xfrm>
              <a:off x="10265866" y="3751990"/>
              <a:ext cx="645723" cy="7551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AB0A070-14A5-5EF7-2CF2-5D74E2E4ADAD}"/>
                </a:ext>
              </a:extLst>
            </p:cNvPr>
            <p:cNvSpPr/>
            <p:nvPr/>
          </p:nvSpPr>
          <p:spPr>
            <a:xfrm>
              <a:off x="7762874" y="4154551"/>
              <a:ext cx="2814639" cy="2581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2EA51F6-A903-F30C-41D6-4BFA51E47E9A}"/>
                </a:ext>
              </a:extLst>
            </p:cNvPr>
            <p:cNvSpPr/>
            <p:nvPr/>
          </p:nvSpPr>
          <p:spPr>
            <a:xfrm>
              <a:off x="7681052" y="3824183"/>
              <a:ext cx="1135038" cy="2581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Google Shape;265;p12">
            <a:extLst>
              <a:ext uri="{FF2B5EF4-FFF2-40B4-BE49-F238E27FC236}">
                <a16:creationId xmlns:a16="http://schemas.microsoft.com/office/drawing/2014/main" id="{32F2260F-0BB3-F643-E35E-C1A34DB8556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09759" y="3598771"/>
            <a:ext cx="2173807" cy="223338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FC4362-1CED-E144-D206-5A467E1609C4}"/>
              </a:ext>
            </a:extLst>
          </p:cNvPr>
          <p:cNvSpPr txBox="1"/>
          <p:nvPr/>
        </p:nvSpPr>
        <p:spPr>
          <a:xfrm>
            <a:off x="3511602" y="2345232"/>
            <a:ext cx="521056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How to adapt the LLM?</a:t>
            </a:r>
          </a:p>
          <a:p>
            <a:r>
              <a:rPr lang="en-US" sz="2400" dirty="0">
                <a:solidFill>
                  <a:srgbClr val="0000FF"/>
                </a:solidFill>
              </a:rPr>
              <a:t>So that </a:t>
            </a:r>
            <a:r>
              <a:rPr lang="en-US" sz="2400" dirty="0"/>
              <a:t>without forgetting and transfer knowledge</a:t>
            </a:r>
            <a:r>
              <a:rPr lang="en-US" altLang="zh-CN" sz="2400" dirty="0"/>
              <a:t>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AE6263-943C-6BF6-FE64-EEF88B36F63B}"/>
              </a:ext>
            </a:extLst>
          </p:cNvPr>
          <p:cNvGrpSpPr/>
          <p:nvPr/>
        </p:nvGrpSpPr>
        <p:grpSpPr>
          <a:xfrm>
            <a:off x="8305801" y="1993206"/>
            <a:ext cx="3230537" cy="2602092"/>
            <a:chOff x="7681052" y="1905000"/>
            <a:chExt cx="3230537" cy="260209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3C76B56-5DAC-6CCD-C3AB-AD4B0A8BC248}"/>
                </a:ext>
              </a:extLst>
            </p:cNvPr>
            <p:cNvSpPr/>
            <p:nvPr/>
          </p:nvSpPr>
          <p:spPr>
            <a:xfrm>
              <a:off x="7681052" y="1905000"/>
              <a:ext cx="3047999" cy="9193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DF7EC35-0DE2-649B-37B5-1D274F682317}"/>
                </a:ext>
              </a:extLst>
            </p:cNvPr>
            <p:cNvSpPr/>
            <p:nvPr/>
          </p:nvSpPr>
          <p:spPr>
            <a:xfrm>
              <a:off x="10083328" y="2781312"/>
              <a:ext cx="645723" cy="7551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BC997CF-82A9-B0B2-2C69-740E98B5A177}"/>
                </a:ext>
              </a:extLst>
            </p:cNvPr>
            <p:cNvSpPr/>
            <p:nvPr/>
          </p:nvSpPr>
          <p:spPr>
            <a:xfrm>
              <a:off x="10265866" y="3751990"/>
              <a:ext cx="645723" cy="7551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CB628FD-34A5-7E9E-C168-B0285C69A6BE}"/>
                </a:ext>
              </a:extLst>
            </p:cNvPr>
            <p:cNvSpPr/>
            <p:nvPr/>
          </p:nvSpPr>
          <p:spPr>
            <a:xfrm>
              <a:off x="7762874" y="4154551"/>
              <a:ext cx="2814639" cy="2581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8A9A42E-AF16-6812-E6CD-7EF4BBE8FFB2}"/>
                </a:ext>
              </a:extLst>
            </p:cNvPr>
            <p:cNvSpPr/>
            <p:nvPr/>
          </p:nvSpPr>
          <p:spPr>
            <a:xfrm>
              <a:off x="7681052" y="3824183"/>
              <a:ext cx="1135038" cy="2581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Graphic 21">
            <a:extLst>
              <a:ext uri="{FF2B5EF4-FFF2-40B4-BE49-F238E27FC236}">
                <a16:creationId xmlns:a16="http://schemas.microsoft.com/office/drawing/2014/main" id="{22362D6C-49F8-2676-259C-EC8A1837CE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06515" y="2336490"/>
            <a:ext cx="2247285" cy="224728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D925BA5-C164-1FAF-5C6A-164412EBFA16}"/>
              </a:ext>
            </a:extLst>
          </p:cNvPr>
          <p:cNvSpPr txBox="1"/>
          <p:nvPr/>
        </p:nvSpPr>
        <p:spPr>
          <a:xfrm>
            <a:off x="8305801" y="4685983"/>
            <a:ext cx="352034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00FF"/>
                </a:solidFill>
              </a:rPr>
              <a:t>Emerging</a:t>
            </a:r>
            <a:r>
              <a:rPr lang="en-US" altLang="zh-CN" sz="2800" dirty="0">
                <a:solidFill>
                  <a:srgbClr val="0000FF"/>
                </a:solidFill>
              </a:rPr>
              <a:t> domains/events/topics/information/…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87A8E3A-DF15-956F-38FA-D306FDE3F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DCAF-42E1-4021-93D7-2579B818BF1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217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D793C-4F92-4145-A8AF-021D341DA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795"/>
            <a:ext cx="10515600" cy="1325563"/>
          </a:xfrm>
        </p:spPr>
        <p:txBody>
          <a:bodyPr/>
          <a:lstStyle/>
          <a:p>
            <a:r>
              <a:rPr lang="en-US" altLang="zh-CN" b="1" dirty="0"/>
              <a:t>Continual Learning with LLMs: Plan</a:t>
            </a:r>
          </a:p>
        </p:txBody>
      </p:sp>
      <p:pic>
        <p:nvPicPr>
          <p:cNvPr id="4" name="Google Shape;265;p12">
            <a:extLst>
              <a:ext uri="{FF2B5EF4-FFF2-40B4-BE49-F238E27FC236}">
                <a16:creationId xmlns:a16="http://schemas.microsoft.com/office/drawing/2014/main" id="{9327698F-D49E-2845-0315-EAE05608BBA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1964" y="4019309"/>
            <a:ext cx="2173807" cy="223338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52BECB-24E4-FDCA-59BA-0D6FD9147714}"/>
              </a:ext>
            </a:extLst>
          </p:cNvPr>
          <p:cNvSpPr txBox="1"/>
          <p:nvPr/>
        </p:nvSpPr>
        <p:spPr>
          <a:xfrm>
            <a:off x="5548893" y="1531127"/>
            <a:ext cx="612341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Continual </a:t>
            </a:r>
            <a:r>
              <a:rPr lang="en-US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Pre-training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Continual Adaptation for </a:t>
            </a:r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End-task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Continual Adaptation for different Tasks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68D67C-CC23-CC0D-52C2-B464A2ED5C45}"/>
              </a:ext>
            </a:extLst>
          </p:cNvPr>
          <p:cNvSpPr txBox="1"/>
          <p:nvPr/>
        </p:nvSpPr>
        <p:spPr>
          <a:xfrm>
            <a:off x="0" y="6252697"/>
            <a:ext cx="11353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Continual Learning over black box LLMs, Under Review </a:t>
            </a:r>
          </a:p>
          <a:p>
            <a:r>
              <a:rPr lang="en-US" sz="1600" dirty="0"/>
              <a:t>Adapting a Language Model While Preserving its General Knowledge, Ke et al, EMNLP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8679D-B37F-2394-5F88-4C8778605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DCAF-42E1-4021-93D7-2579B818BF1B}" type="slidenum">
              <a:rPr lang="en-US" smtClean="0"/>
              <a:t>52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681BDC-1C0F-39DA-726F-9CE208C86DFF}"/>
              </a:ext>
            </a:extLst>
          </p:cNvPr>
          <p:cNvSpPr txBox="1"/>
          <p:nvPr/>
        </p:nvSpPr>
        <p:spPr>
          <a:xfrm>
            <a:off x="338324" y="2108204"/>
            <a:ext cx="521056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How to adapt the LLM?</a:t>
            </a:r>
          </a:p>
          <a:p>
            <a:r>
              <a:rPr lang="en-US" sz="2400" dirty="0">
                <a:solidFill>
                  <a:srgbClr val="0000FF"/>
                </a:solidFill>
              </a:rPr>
              <a:t>So that </a:t>
            </a:r>
            <a:r>
              <a:rPr lang="en-US" sz="2400" dirty="0"/>
              <a:t>without forgetting and transfer knowledge</a:t>
            </a:r>
            <a:r>
              <a:rPr lang="en-US" altLang="zh-CN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425907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D793C-4F92-4145-A8AF-021D341DA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795"/>
            <a:ext cx="10515600" cy="1325563"/>
          </a:xfrm>
        </p:spPr>
        <p:txBody>
          <a:bodyPr/>
          <a:lstStyle/>
          <a:p>
            <a:r>
              <a:rPr lang="en-US" altLang="zh-CN" b="1" dirty="0"/>
              <a:t>Continual Adaptation of Different Tasks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28796-1583-620E-4F60-2102D5189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DCAF-42E1-4021-93D7-2579B818BF1B}" type="slidenum">
              <a:rPr lang="en-US" smtClean="0"/>
              <a:t>53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FDC372-49EC-4B99-27C1-D16496A86345}"/>
              </a:ext>
            </a:extLst>
          </p:cNvPr>
          <p:cNvCxnSpPr>
            <a:cxnSpLocks/>
          </p:cNvCxnSpPr>
          <p:nvPr/>
        </p:nvCxnSpPr>
        <p:spPr>
          <a:xfrm>
            <a:off x="1296070" y="3356942"/>
            <a:ext cx="932128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B4AF27C-507D-18EA-47BA-9D68F3EA6D4F}"/>
                  </a:ext>
                </a:extLst>
              </p:cNvPr>
              <p:cNvSpPr txBox="1"/>
              <p:nvPr/>
            </p:nvSpPr>
            <p:spPr>
              <a:xfrm>
                <a:off x="924818" y="2875766"/>
                <a:ext cx="59258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B4AF27C-507D-18EA-47BA-9D68F3EA6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818" y="2875766"/>
                <a:ext cx="592585" cy="461665"/>
              </a:xfrm>
              <a:prstGeom prst="rect">
                <a:avLst/>
              </a:prstGeom>
              <a:blipFill>
                <a:blip r:embed="rId3"/>
                <a:stretch>
                  <a:fillRect l="-7216" r="-6186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iconfont-11145-7015471">
            <a:extLst>
              <a:ext uri="{FF2B5EF4-FFF2-40B4-BE49-F238E27FC236}">
                <a16:creationId xmlns:a16="http://schemas.microsoft.com/office/drawing/2014/main" id="{13EBA9FF-E64A-0750-79FF-2BCE17E82336}"/>
              </a:ext>
            </a:extLst>
          </p:cNvPr>
          <p:cNvSpPr>
            <a:spLocks noChangeAspect="1"/>
          </p:cNvSpPr>
          <p:nvPr/>
        </p:nvSpPr>
        <p:spPr>
          <a:xfrm>
            <a:off x="3953761" y="2765325"/>
            <a:ext cx="503352" cy="501665"/>
          </a:xfrm>
          <a:custGeom>
            <a:avLst/>
            <a:gdLst>
              <a:gd name="T0" fmla="*/ 400 w 11200"/>
              <a:gd name="T1" fmla="*/ 0 h 11163"/>
              <a:gd name="T2" fmla="*/ 10800 w 11200"/>
              <a:gd name="T3" fmla="*/ 0 h 11163"/>
              <a:gd name="T4" fmla="*/ 11200 w 11200"/>
              <a:gd name="T5" fmla="*/ 400 h 11163"/>
              <a:gd name="T6" fmla="*/ 11200 w 11200"/>
              <a:gd name="T7" fmla="*/ 8263 h 11163"/>
              <a:gd name="T8" fmla="*/ 10800 w 11200"/>
              <a:gd name="T9" fmla="*/ 8663 h 11163"/>
              <a:gd name="T10" fmla="*/ 9329 w 11200"/>
              <a:gd name="T11" fmla="*/ 8663 h 11163"/>
              <a:gd name="T12" fmla="*/ 9329 w 11200"/>
              <a:gd name="T13" fmla="*/ 10763 h 11163"/>
              <a:gd name="T14" fmla="*/ 8929 w 11200"/>
              <a:gd name="T15" fmla="*/ 11163 h 11163"/>
              <a:gd name="T16" fmla="*/ 8684 w 11200"/>
              <a:gd name="T17" fmla="*/ 11080 h 11163"/>
              <a:gd name="T18" fmla="*/ 5563 w 11200"/>
              <a:gd name="T19" fmla="*/ 8663 h 11163"/>
              <a:gd name="T20" fmla="*/ 400 w 11200"/>
              <a:gd name="T21" fmla="*/ 8663 h 11163"/>
              <a:gd name="T22" fmla="*/ 0 w 11200"/>
              <a:gd name="T23" fmla="*/ 8263 h 11163"/>
              <a:gd name="T24" fmla="*/ 0 w 11200"/>
              <a:gd name="T25" fmla="*/ 400 h 11163"/>
              <a:gd name="T26" fmla="*/ 400 w 11200"/>
              <a:gd name="T27" fmla="*/ 0 h 11163"/>
              <a:gd name="T28" fmla="*/ 900 w 11200"/>
              <a:gd name="T29" fmla="*/ 800 h 11163"/>
              <a:gd name="T30" fmla="*/ 800 w 11200"/>
              <a:gd name="T31" fmla="*/ 900 h 11163"/>
              <a:gd name="T32" fmla="*/ 800 w 11200"/>
              <a:gd name="T33" fmla="*/ 7763 h 11163"/>
              <a:gd name="T34" fmla="*/ 900 w 11200"/>
              <a:gd name="T35" fmla="*/ 7863 h 11163"/>
              <a:gd name="T36" fmla="*/ 5745 w 11200"/>
              <a:gd name="T37" fmla="*/ 7871 h 11163"/>
              <a:gd name="T38" fmla="*/ 5806 w 11200"/>
              <a:gd name="T39" fmla="*/ 7892 h 11163"/>
              <a:gd name="T40" fmla="*/ 8364 w 11200"/>
              <a:gd name="T41" fmla="*/ 9840 h 11163"/>
              <a:gd name="T42" fmla="*/ 8525 w 11200"/>
              <a:gd name="T43" fmla="*/ 9761 h 11163"/>
              <a:gd name="T44" fmla="*/ 8525 w 11200"/>
              <a:gd name="T45" fmla="*/ 7870 h 11163"/>
              <a:gd name="T46" fmla="*/ 8625 w 11200"/>
              <a:gd name="T47" fmla="*/ 7770 h 11163"/>
              <a:gd name="T48" fmla="*/ 10300 w 11200"/>
              <a:gd name="T49" fmla="*/ 7770 h 11163"/>
              <a:gd name="T50" fmla="*/ 10400 w 11200"/>
              <a:gd name="T51" fmla="*/ 7670 h 11163"/>
              <a:gd name="T52" fmla="*/ 10400 w 11200"/>
              <a:gd name="T53" fmla="*/ 900 h 11163"/>
              <a:gd name="T54" fmla="*/ 10300 w 11200"/>
              <a:gd name="T55" fmla="*/ 800 h 11163"/>
              <a:gd name="T56" fmla="*/ 900 w 11200"/>
              <a:gd name="T57" fmla="*/ 800 h 11163"/>
              <a:gd name="T58" fmla="*/ 2038 w 11200"/>
              <a:gd name="T59" fmla="*/ 1925 h 11163"/>
              <a:gd name="T60" fmla="*/ 9163 w 11200"/>
              <a:gd name="T61" fmla="*/ 1925 h 11163"/>
              <a:gd name="T62" fmla="*/ 9563 w 11200"/>
              <a:gd name="T63" fmla="*/ 2325 h 11163"/>
              <a:gd name="T64" fmla="*/ 9163 w 11200"/>
              <a:gd name="T65" fmla="*/ 2725 h 11163"/>
              <a:gd name="T66" fmla="*/ 2038 w 11200"/>
              <a:gd name="T67" fmla="*/ 2725 h 11163"/>
              <a:gd name="T68" fmla="*/ 1638 w 11200"/>
              <a:gd name="T69" fmla="*/ 2325 h 11163"/>
              <a:gd name="T70" fmla="*/ 2038 w 11200"/>
              <a:gd name="T71" fmla="*/ 1925 h 11163"/>
              <a:gd name="T72" fmla="*/ 2038 w 11200"/>
              <a:gd name="T73" fmla="*/ 6100 h 11163"/>
              <a:gd name="T74" fmla="*/ 9163 w 11200"/>
              <a:gd name="T75" fmla="*/ 6100 h 11163"/>
              <a:gd name="T76" fmla="*/ 9563 w 11200"/>
              <a:gd name="T77" fmla="*/ 6500 h 11163"/>
              <a:gd name="T78" fmla="*/ 9163 w 11200"/>
              <a:gd name="T79" fmla="*/ 6900 h 11163"/>
              <a:gd name="T80" fmla="*/ 2038 w 11200"/>
              <a:gd name="T81" fmla="*/ 6900 h 11163"/>
              <a:gd name="T82" fmla="*/ 1638 w 11200"/>
              <a:gd name="T83" fmla="*/ 6500 h 11163"/>
              <a:gd name="T84" fmla="*/ 2038 w 11200"/>
              <a:gd name="T85" fmla="*/ 6100 h 11163"/>
              <a:gd name="T86" fmla="*/ 2038 w 11200"/>
              <a:gd name="T87" fmla="*/ 4013 h 11163"/>
              <a:gd name="T88" fmla="*/ 6013 w 11200"/>
              <a:gd name="T89" fmla="*/ 4013 h 11163"/>
              <a:gd name="T90" fmla="*/ 6413 w 11200"/>
              <a:gd name="T91" fmla="*/ 4413 h 11163"/>
              <a:gd name="T92" fmla="*/ 6013 w 11200"/>
              <a:gd name="T93" fmla="*/ 4813 h 11163"/>
              <a:gd name="T94" fmla="*/ 2038 w 11200"/>
              <a:gd name="T95" fmla="*/ 4813 h 11163"/>
              <a:gd name="T96" fmla="*/ 1638 w 11200"/>
              <a:gd name="T97" fmla="*/ 4413 h 11163"/>
              <a:gd name="T98" fmla="*/ 2038 w 11200"/>
              <a:gd name="T99" fmla="*/ 4013 h 11163"/>
              <a:gd name="T100" fmla="*/ 7413 w 11200"/>
              <a:gd name="T101" fmla="*/ 4013 h 11163"/>
              <a:gd name="T102" fmla="*/ 9163 w 11200"/>
              <a:gd name="T103" fmla="*/ 4013 h 11163"/>
              <a:gd name="T104" fmla="*/ 9563 w 11200"/>
              <a:gd name="T105" fmla="*/ 4413 h 11163"/>
              <a:gd name="T106" fmla="*/ 9163 w 11200"/>
              <a:gd name="T107" fmla="*/ 4813 h 11163"/>
              <a:gd name="T108" fmla="*/ 7413 w 11200"/>
              <a:gd name="T109" fmla="*/ 4813 h 11163"/>
              <a:gd name="T110" fmla="*/ 7013 w 11200"/>
              <a:gd name="T111" fmla="*/ 4413 h 11163"/>
              <a:gd name="T112" fmla="*/ 7413 w 11200"/>
              <a:gd name="T113" fmla="*/ 4013 h 11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1200" h="11163">
                <a:moveTo>
                  <a:pt x="400" y="0"/>
                </a:moveTo>
                <a:lnTo>
                  <a:pt x="10800" y="0"/>
                </a:lnTo>
                <a:cubicBezTo>
                  <a:pt x="11021" y="0"/>
                  <a:pt x="11200" y="179"/>
                  <a:pt x="11200" y="400"/>
                </a:cubicBezTo>
                <a:lnTo>
                  <a:pt x="11200" y="8263"/>
                </a:lnTo>
                <a:cubicBezTo>
                  <a:pt x="11200" y="8483"/>
                  <a:pt x="11021" y="8663"/>
                  <a:pt x="10800" y="8663"/>
                </a:cubicBezTo>
                <a:lnTo>
                  <a:pt x="9329" y="8663"/>
                </a:lnTo>
                <a:lnTo>
                  <a:pt x="9329" y="10763"/>
                </a:lnTo>
                <a:cubicBezTo>
                  <a:pt x="9329" y="10984"/>
                  <a:pt x="9150" y="11163"/>
                  <a:pt x="8929" y="11163"/>
                </a:cubicBezTo>
                <a:cubicBezTo>
                  <a:pt x="8840" y="11163"/>
                  <a:pt x="8754" y="11134"/>
                  <a:pt x="8684" y="11080"/>
                </a:cubicBezTo>
                <a:lnTo>
                  <a:pt x="5563" y="8663"/>
                </a:lnTo>
                <a:lnTo>
                  <a:pt x="400" y="8663"/>
                </a:lnTo>
                <a:cubicBezTo>
                  <a:pt x="179" y="8663"/>
                  <a:pt x="0" y="8483"/>
                  <a:pt x="0" y="8263"/>
                </a:cubicBezTo>
                <a:lnTo>
                  <a:pt x="0" y="400"/>
                </a:lnTo>
                <a:cubicBezTo>
                  <a:pt x="0" y="179"/>
                  <a:pt x="179" y="0"/>
                  <a:pt x="400" y="0"/>
                </a:cubicBezTo>
                <a:close/>
                <a:moveTo>
                  <a:pt x="900" y="800"/>
                </a:moveTo>
                <a:cubicBezTo>
                  <a:pt x="845" y="800"/>
                  <a:pt x="800" y="845"/>
                  <a:pt x="800" y="900"/>
                </a:cubicBezTo>
                <a:lnTo>
                  <a:pt x="800" y="7763"/>
                </a:lnTo>
                <a:cubicBezTo>
                  <a:pt x="800" y="7818"/>
                  <a:pt x="845" y="7863"/>
                  <a:pt x="900" y="7863"/>
                </a:cubicBezTo>
                <a:lnTo>
                  <a:pt x="5745" y="7871"/>
                </a:lnTo>
                <a:cubicBezTo>
                  <a:pt x="5767" y="7871"/>
                  <a:pt x="5788" y="7878"/>
                  <a:pt x="5806" y="7892"/>
                </a:cubicBezTo>
                <a:lnTo>
                  <a:pt x="8364" y="9840"/>
                </a:lnTo>
                <a:cubicBezTo>
                  <a:pt x="8430" y="9890"/>
                  <a:pt x="8525" y="9843"/>
                  <a:pt x="8525" y="9761"/>
                </a:cubicBezTo>
                <a:lnTo>
                  <a:pt x="8525" y="7870"/>
                </a:lnTo>
                <a:cubicBezTo>
                  <a:pt x="8525" y="7815"/>
                  <a:pt x="8570" y="7770"/>
                  <a:pt x="8625" y="7770"/>
                </a:cubicBezTo>
                <a:lnTo>
                  <a:pt x="10300" y="7770"/>
                </a:lnTo>
                <a:cubicBezTo>
                  <a:pt x="10355" y="7770"/>
                  <a:pt x="10400" y="7725"/>
                  <a:pt x="10400" y="7670"/>
                </a:cubicBezTo>
                <a:lnTo>
                  <a:pt x="10400" y="900"/>
                </a:lnTo>
                <a:cubicBezTo>
                  <a:pt x="10400" y="845"/>
                  <a:pt x="10355" y="800"/>
                  <a:pt x="10300" y="800"/>
                </a:cubicBezTo>
                <a:lnTo>
                  <a:pt x="900" y="800"/>
                </a:lnTo>
                <a:close/>
                <a:moveTo>
                  <a:pt x="2038" y="1925"/>
                </a:moveTo>
                <a:lnTo>
                  <a:pt x="9163" y="1925"/>
                </a:lnTo>
                <a:cubicBezTo>
                  <a:pt x="9383" y="1925"/>
                  <a:pt x="9563" y="2104"/>
                  <a:pt x="9563" y="2325"/>
                </a:cubicBezTo>
                <a:cubicBezTo>
                  <a:pt x="9563" y="2546"/>
                  <a:pt x="9383" y="2725"/>
                  <a:pt x="9163" y="2725"/>
                </a:cubicBezTo>
                <a:lnTo>
                  <a:pt x="2038" y="2725"/>
                </a:lnTo>
                <a:cubicBezTo>
                  <a:pt x="1817" y="2725"/>
                  <a:pt x="1638" y="2546"/>
                  <a:pt x="1638" y="2325"/>
                </a:cubicBezTo>
                <a:cubicBezTo>
                  <a:pt x="1638" y="2104"/>
                  <a:pt x="1817" y="1925"/>
                  <a:pt x="2038" y="1925"/>
                </a:cubicBezTo>
                <a:close/>
                <a:moveTo>
                  <a:pt x="2038" y="6100"/>
                </a:moveTo>
                <a:lnTo>
                  <a:pt x="9163" y="6100"/>
                </a:lnTo>
                <a:cubicBezTo>
                  <a:pt x="9383" y="6100"/>
                  <a:pt x="9563" y="6279"/>
                  <a:pt x="9563" y="6500"/>
                </a:cubicBezTo>
                <a:cubicBezTo>
                  <a:pt x="9563" y="6721"/>
                  <a:pt x="9383" y="6900"/>
                  <a:pt x="9163" y="6900"/>
                </a:cubicBezTo>
                <a:lnTo>
                  <a:pt x="2038" y="6900"/>
                </a:lnTo>
                <a:cubicBezTo>
                  <a:pt x="1817" y="6900"/>
                  <a:pt x="1638" y="6721"/>
                  <a:pt x="1638" y="6500"/>
                </a:cubicBezTo>
                <a:cubicBezTo>
                  <a:pt x="1638" y="6279"/>
                  <a:pt x="1817" y="6100"/>
                  <a:pt x="2038" y="6100"/>
                </a:cubicBezTo>
                <a:close/>
                <a:moveTo>
                  <a:pt x="2038" y="4013"/>
                </a:moveTo>
                <a:lnTo>
                  <a:pt x="6013" y="4013"/>
                </a:lnTo>
                <a:cubicBezTo>
                  <a:pt x="6233" y="4013"/>
                  <a:pt x="6413" y="4192"/>
                  <a:pt x="6413" y="4413"/>
                </a:cubicBezTo>
                <a:cubicBezTo>
                  <a:pt x="6413" y="4633"/>
                  <a:pt x="6233" y="4813"/>
                  <a:pt x="6013" y="4813"/>
                </a:cubicBezTo>
                <a:lnTo>
                  <a:pt x="2038" y="4813"/>
                </a:lnTo>
                <a:cubicBezTo>
                  <a:pt x="1817" y="4813"/>
                  <a:pt x="1638" y="4633"/>
                  <a:pt x="1638" y="4413"/>
                </a:cubicBezTo>
                <a:cubicBezTo>
                  <a:pt x="1638" y="4192"/>
                  <a:pt x="1817" y="4013"/>
                  <a:pt x="2038" y="4013"/>
                </a:cubicBezTo>
                <a:close/>
                <a:moveTo>
                  <a:pt x="7413" y="4013"/>
                </a:moveTo>
                <a:lnTo>
                  <a:pt x="9163" y="4013"/>
                </a:lnTo>
                <a:cubicBezTo>
                  <a:pt x="9383" y="4013"/>
                  <a:pt x="9563" y="4192"/>
                  <a:pt x="9563" y="4413"/>
                </a:cubicBezTo>
                <a:cubicBezTo>
                  <a:pt x="9563" y="4633"/>
                  <a:pt x="9383" y="4813"/>
                  <a:pt x="9163" y="4813"/>
                </a:cubicBezTo>
                <a:lnTo>
                  <a:pt x="7413" y="4813"/>
                </a:lnTo>
                <a:cubicBezTo>
                  <a:pt x="7192" y="4813"/>
                  <a:pt x="7013" y="4633"/>
                  <a:pt x="7013" y="4413"/>
                </a:cubicBezTo>
                <a:cubicBezTo>
                  <a:pt x="7013" y="4192"/>
                  <a:pt x="7192" y="4013"/>
                  <a:pt x="7413" y="4013"/>
                </a:cubicBezTo>
                <a:close/>
              </a:path>
            </a:pathLst>
          </a:custGeom>
          <a:solidFill>
            <a:srgbClr val="A64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 dirty="0"/>
          </a:p>
        </p:txBody>
      </p:sp>
      <p:sp>
        <p:nvSpPr>
          <p:cNvPr id="16" name="iconfont-1096-617931">
            <a:extLst>
              <a:ext uri="{FF2B5EF4-FFF2-40B4-BE49-F238E27FC236}">
                <a16:creationId xmlns:a16="http://schemas.microsoft.com/office/drawing/2014/main" id="{07A6D4BF-ED39-0CCF-D233-D95F7885B71D}"/>
              </a:ext>
            </a:extLst>
          </p:cNvPr>
          <p:cNvSpPr>
            <a:spLocks noChangeAspect="1"/>
          </p:cNvSpPr>
          <p:nvPr/>
        </p:nvSpPr>
        <p:spPr>
          <a:xfrm>
            <a:off x="6126881" y="2701333"/>
            <a:ext cx="474445" cy="513869"/>
          </a:xfrm>
          <a:custGeom>
            <a:avLst/>
            <a:gdLst>
              <a:gd name="T0" fmla="*/ 8400 w 9600"/>
              <a:gd name="T1" fmla="*/ 10398 h 10398"/>
              <a:gd name="T2" fmla="*/ 1200 w 9600"/>
              <a:gd name="T3" fmla="*/ 10398 h 10398"/>
              <a:gd name="T4" fmla="*/ 0 w 9600"/>
              <a:gd name="T5" fmla="*/ 9198 h 10398"/>
              <a:gd name="T6" fmla="*/ 0 w 9600"/>
              <a:gd name="T7" fmla="*/ 1200 h 10398"/>
              <a:gd name="T8" fmla="*/ 1200 w 9600"/>
              <a:gd name="T9" fmla="*/ 0 h 10398"/>
              <a:gd name="T10" fmla="*/ 8398 w 9600"/>
              <a:gd name="T11" fmla="*/ 0 h 10398"/>
              <a:gd name="T12" fmla="*/ 9598 w 9600"/>
              <a:gd name="T13" fmla="*/ 1200 h 10398"/>
              <a:gd name="T14" fmla="*/ 9598 w 9600"/>
              <a:gd name="T15" fmla="*/ 9198 h 10398"/>
              <a:gd name="T16" fmla="*/ 8400 w 9600"/>
              <a:gd name="T17" fmla="*/ 10398 h 10398"/>
              <a:gd name="T18" fmla="*/ 1200 w 9600"/>
              <a:gd name="T19" fmla="*/ 798 h 10398"/>
              <a:gd name="T20" fmla="*/ 800 w 9600"/>
              <a:gd name="T21" fmla="*/ 1198 h 10398"/>
              <a:gd name="T22" fmla="*/ 800 w 9600"/>
              <a:gd name="T23" fmla="*/ 9196 h 10398"/>
              <a:gd name="T24" fmla="*/ 1200 w 9600"/>
              <a:gd name="T25" fmla="*/ 9596 h 10398"/>
              <a:gd name="T26" fmla="*/ 8398 w 9600"/>
              <a:gd name="T27" fmla="*/ 9596 h 10398"/>
              <a:gd name="T28" fmla="*/ 8798 w 9600"/>
              <a:gd name="T29" fmla="*/ 9196 h 10398"/>
              <a:gd name="T30" fmla="*/ 8798 w 9600"/>
              <a:gd name="T31" fmla="*/ 1198 h 10398"/>
              <a:gd name="T32" fmla="*/ 8398 w 9600"/>
              <a:gd name="T33" fmla="*/ 798 h 10398"/>
              <a:gd name="T34" fmla="*/ 1200 w 9600"/>
              <a:gd name="T35" fmla="*/ 798 h 10398"/>
              <a:gd name="T36" fmla="*/ 6412 w 9600"/>
              <a:gd name="T37" fmla="*/ 5608 h 10398"/>
              <a:gd name="T38" fmla="*/ 1997 w 9600"/>
              <a:gd name="T39" fmla="*/ 5608 h 10398"/>
              <a:gd name="T40" fmla="*/ 1597 w 9600"/>
              <a:gd name="T41" fmla="*/ 5208 h 10398"/>
              <a:gd name="T42" fmla="*/ 1997 w 9600"/>
              <a:gd name="T43" fmla="*/ 4808 h 10398"/>
              <a:gd name="T44" fmla="*/ 6412 w 9600"/>
              <a:gd name="T45" fmla="*/ 4808 h 10398"/>
              <a:gd name="T46" fmla="*/ 6811 w 9600"/>
              <a:gd name="T47" fmla="*/ 5208 h 10398"/>
              <a:gd name="T48" fmla="*/ 6412 w 9600"/>
              <a:gd name="T49" fmla="*/ 5608 h 10398"/>
              <a:gd name="T50" fmla="*/ 7586 w 9600"/>
              <a:gd name="T51" fmla="*/ 7992 h 10398"/>
              <a:gd name="T52" fmla="*/ 1995 w 9600"/>
              <a:gd name="T53" fmla="*/ 7992 h 10398"/>
              <a:gd name="T54" fmla="*/ 1595 w 9600"/>
              <a:gd name="T55" fmla="*/ 7592 h 10398"/>
              <a:gd name="T56" fmla="*/ 1995 w 9600"/>
              <a:gd name="T57" fmla="*/ 7192 h 10398"/>
              <a:gd name="T58" fmla="*/ 7586 w 9600"/>
              <a:gd name="T59" fmla="*/ 7192 h 10398"/>
              <a:gd name="T60" fmla="*/ 7985 w 9600"/>
              <a:gd name="T61" fmla="*/ 7592 h 10398"/>
              <a:gd name="T62" fmla="*/ 7586 w 9600"/>
              <a:gd name="T63" fmla="*/ 7992 h 10398"/>
              <a:gd name="T64" fmla="*/ 1597 w 9600"/>
              <a:gd name="T65" fmla="*/ 2615 h 10398"/>
              <a:gd name="T66" fmla="*/ 2197 w 9600"/>
              <a:gd name="T67" fmla="*/ 3214 h 10398"/>
              <a:gd name="T68" fmla="*/ 2797 w 9600"/>
              <a:gd name="T69" fmla="*/ 2615 h 10398"/>
              <a:gd name="T70" fmla="*/ 2197 w 9600"/>
              <a:gd name="T71" fmla="*/ 2015 h 10398"/>
              <a:gd name="T72" fmla="*/ 1597 w 9600"/>
              <a:gd name="T73" fmla="*/ 2615 h 10398"/>
              <a:gd name="T74" fmla="*/ 4188 w 9600"/>
              <a:gd name="T75" fmla="*/ 2615 h 10398"/>
              <a:gd name="T76" fmla="*/ 4788 w 9600"/>
              <a:gd name="T77" fmla="*/ 3214 h 10398"/>
              <a:gd name="T78" fmla="*/ 5388 w 9600"/>
              <a:gd name="T79" fmla="*/ 2615 h 10398"/>
              <a:gd name="T80" fmla="*/ 4788 w 9600"/>
              <a:gd name="T81" fmla="*/ 2015 h 10398"/>
              <a:gd name="T82" fmla="*/ 4188 w 9600"/>
              <a:gd name="T83" fmla="*/ 2615 h 10398"/>
              <a:gd name="T84" fmla="*/ 6790 w 9600"/>
              <a:gd name="T85" fmla="*/ 2615 h 10398"/>
              <a:gd name="T86" fmla="*/ 7390 w 9600"/>
              <a:gd name="T87" fmla="*/ 3214 h 10398"/>
              <a:gd name="T88" fmla="*/ 7990 w 9600"/>
              <a:gd name="T89" fmla="*/ 2615 h 10398"/>
              <a:gd name="T90" fmla="*/ 7390 w 9600"/>
              <a:gd name="T91" fmla="*/ 2015 h 10398"/>
              <a:gd name="T92" fmla="*/ 6790 w 9600"/>
              <a:gd name="T93" fmla="*/ 2615 h 10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600" h="10398">
                <a:moveTo>
                  <a:pt x="8400" y="10398"/>
                </a:moveTo>
                <a:lnTo>
                  <a:pt x="1200" y="10398"/>
                </a:lnTo>
                <a:cubicBezTo>
                  <a:pt x="537" y="10398"/>
                  <a:pt x="0" y="9861"/>
                  <a:pt x="0" y="9198"/>
                </a:cubicBezTo>
                <a:lnTo>
                  <a:pt x="0" y="1200"/>
                </a:lnTo>
                <a:cubicBezTo>
                  <a:pt x="0" y="537"/>
                  <a:pt x="537" y="0"/>
                  <a:pt x="1200" y="0"/>
                </a:cubicBezTo>
                <a:lnTo>
                  <a:pt x="8398" y="0"/>
                </a:lnTo>
                <a:cubicBezTo>
                  <a:pt x="9061" y="0"/>
                  <a:pt x="9598" y="537"/>
                  <a:pt x="9598" y="1200"/>
                </a:cubicBezTo>
                <a:lnTo>
                  <a:pt x="9598" y="9198"/>
                </a:lnTo>
                <a:cubicBezTo>
                  <a:pt x="9600" y="9859"/>
                  <a:pt x="9061" y="10398"/>
                  <a:pt x="8400" y="10398"/>
                </a:cubicBezTo>
                <a:close/>
                <a:moveTo>
                  <a:pt x="1200" y="798"/>
                </a:moveTo>
                <a:cubicBezTo>
                  <a:pt x="980" y="798"/>
                  <a:pt x="800" y="978"/>
                  <a:pt x="800" y="1198"/>
                </a:cubicBezTo>
                <a:lnTo>
                  <a:pt x="800" y="9196"/>
                </a:lnTo>
                <a:cubicBezTo>
                  <a:pt x="800" y="9418"/>
                  <a:pt x="980" y="9596"/>
                  <a:pt x="1200" y="9596"/>
                </a:cubicBezTo>
                <a:lnTo>
                  <a:pt x="8398" y="9596"/>
                </a:lnTo>
                <a:cubicBezTo>
                  <a:pt x="8620" y="9596"/>
                  <a:pt x="8798" y="9418"/>
                  <a:pt x="8798" y="9196"/>
                </a:cubicBezTo>
                <a:lnTo>
                  <a:pt x="8798" y="1198"/>
                </a:lnTo>
                <a:cubicBezTo>
                  <a:pt x="8798" y="978"/>
                  <a:pt x="8620" y="798"/>
                  <a:pt x="8398" y="798"/>
                </a:cubicBezTo>
                <a:lnTo>
                  <a:pt x="1200" y="798"/>
                </a:lnTo>
                <a:close/>
                <a:moveTo>
                  <a:pt x="6412" y="5608"/>
                </a:moveTo>
                <a:lnTo>
                  <a:pt x="1997" y="5608"/>
                </a:lnTo>
                <a:cubicBezTo>
                  <a:pt x="1776" y="5608"/>
                  <a:pt x="1597" y="5429"/>
                  <a:pt x="1597" y="5208"/>
                </a:cubicBezTo>
                <a:cubicBezTo>
                  <a:pt x="1597" y="4986"/>
                  <a:pt x="1776" y="4808"/>
                  <a:pt x="1997" y="4808"/>
                </a:cubicBezTo>
                <a:lnTo>
                  <a:pt x="6412" y="4808"/>
                </a:lnTo>
                <a:cubicBezTo>
                  <a:pt x="6633" y="4808"/>
                  <a:pt x="6811" y="4986"/>
                  <a:pt x="6811" y="5208"/>
                </a:cubicBezTo>
                <a:cubicBezTo>
                  <a:pt x="6811" y="5429"/>
                  <a:pt x="6633" y="5608"/>
                  <a:pt x="6412" y="5608"/>
                </a:cubicBezTo>
                <a:close/>
                <a:moveTo>
                  <a:pt x="7586" y="7992"/>
                </a:moveTo>
                <a:lnTo>
                  <a:pt x="1995" y="7992"/>
                </a:lnTo>
                <a:cubicBezTo>
                  <a:pt x="1774" y="7992"/>
                  <a:pt x="1595" y="7814"/>
                  <a:pt x="1595" y="7592"/>
                </a:cubicBezTo>
                <a:cubicBezTo>
                  <a:pt x="1595" y="7371"/>
                  <a:pt x="1774" y="7192"/>
                  <a:pt x="1995" y="7192"/>
                </a:cubicBezTo>
                <a:lnTo>
                  <a:pt x="7586" y="7192"/>
                </a:lnTo>
                <a:cubicBezTo>
                  <a:pt x="7807" y="7192"/>
                  <a:pt x="7985" y="7371"/>
                  <a:pt x="7985" y="7592"/>
                </a:cubicBezTo>
                <a:cubicBezTo>
                  <a:pt x="7985" y="7814"/>
                  <a:pt x="7807" y="7992"/>
                  <a:pt x="7586" y="7992"/>
                </a:cubicBezTo>
                <a:close/>
                <a:moveTo>
                  <a:pt x="1597" y="2615"/>
                </a:moveTo>
                <a:cubicBezTo>
                  <a:pt x="1597" y="2946"/>
                  <a:pt x="1866" y="3214"/>
                  <a:pt x="2197" y="3214"/>
                </a:cubicBezTo>
                <a:cubicBezTo>
                  <a:pt x="2528" y="3214"/>
                  <a:pt x="2797" y="2946"/>
                  <a:pt x="2797" y="2615"/>
                </a:cubicBezTo>
                <a:cubicBezTo>
                  <a:pt x="2797" y="2283"/>
                  <a:pt x="2528" y="2015"/>
                  <a:pt x="2197" y="2015"/>
                </a:cubicBezTo>
                <a:cubicBezTo>
                  <a:pt x="1866" y="2015"/>
                  <a:pt x="1597" y="2283"/>
                  <a:pt x="1597" y="2615"/>
                </a:cubicBezTo>
                <a:close/>
                <a:moveTo>
                  <a:pt x="4188" y="2615"/>
                </a:moveTo>
                <a:cubicBezTo>
                  <a:pt x="4188" y="2946"/>
                  <a:pt x="4457" y="3214"/>
                  <a:pt x="4788" y="3214"/>
                </a:cubicBezTo>
                <a:cubicBezTo>
                  <a:pt x="5119" y="3214"/>
                  <a:pt x="5388" y="2946"/>
                  <a:pt x="5388" y="2615"/>
                </a:cubicBezTo>
                <a:cubicBezTo>
                  <a:pt x="5388" y="2283"/>
                  <a:pt x="5119" y="2015"/>
                  <a:pt x="4788" y="2015"/>
                </a:cubicBezTo>
                <a:cubicBezTo>
                  <a:pt x="4457" y="2015"/>
                  <a:pt x="4188" y="2283"/>
                  <a:pt x="4188" y="2615"/>
                </a:cubicBezTo>
                <a:close/>
                <a:moveTo>
                  <a:pt x="6790" y="2615"/>
                </a:moveTo>
                <a:cubicBezTo>
                  <a:pt x="6790" y="2946"/>
                  <a:pt x="7059" y="3214"/>
                  <a:pt x="7390" y="3214"/>
                </a:cubicBezTo>
                <a:cubicBezTo>
                  <a:pt x="7721" y="3214"/>
                  <a:pt x="7990" y="2946"/>
                  <a:pt x="7990" y="2615"/>
                </a:cubicBezTo>
                <a:cubicBezTo>
                  <a:pt x="7990" y="2283"/>
                  <a:pt x="7721" y="2015"/>
                  <a:pt x="7390" y="2015"/>
                </a:cubicBezTo>
                <a:cubicBezTo>
                  <a:pt x="7059" y="2015"/>
                  <a:pt x="6790" y="2283"/>
                  <a:pt x="6790" y="2615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17" name="iconfont-11246-5318205">
            <a:extLst>
              <a:ext uri="{FF2B5EF4-FFF2-40B4-BE49-F238E27FC236}">
                <a16:creationId xmlns:a16="http://schemas.microsoft.com/office/drawing/2014/main" id="{1B387E71-A839-6D99-8043-7A814547989C}"/>
              </a:ext>
            </a:extLst>
          </p:cNvPr>
          <p:cNvSpPr>
            <a:spLocks noChangeAspect="1"/>
          </p:cNvSpPr>
          <p:nvPr/>
        </p:nvSpPr>
        <p:spPr>
          <a:xfrm>
            <a:off x="2040605" y="2743156"/>
            <a:ext cx="474445" cy="474445"/>
          </a:xfrm>
          <a:custGeom>
            <a:avLst/>
            <a:gdLst>
              <a:gd name="connsiteX0" fmla="*/ 102555 w 609586"/>
              <a:gd name="connsiteY0" fmla="*/ 465160 h 609586"/>
              <a:gd name="connsiteX1" fmla="*/ 506982 w 609586"/>
              <a:gd name="connsiteY1" fmla="*/ 465160 h 609586"/>
              <a:gd name="connsiteX2" fmla="*/ 521459 w 609586"/>
              <a:gd name="connsiteY2" fmla="*/ 479589 h 609586"/>
              <a:gd name="connsiteX3" fmla="*/ 506982 w 609586"/>
              <a:gd name="connsiteY3" fmla="*/ 494018 h 609586"/>
              <a:gd name="connsiteX4" fmla="*/ 102555 w 609586"/>
              <a:gd name="connsiteY4" fmla="*/ 494018 h 609586"/>
              <a:gd name="connsiteX5" fmla="*/ 88077 w 609586"/>
              <a:gd name="connsiteY5" fmla="*/ 479589 h 609586"/>
              <a:gd name="connsiteX6" fmla="*/ 102555 w 609586"/>
              <a:gd name="connsiteY6" fmla="*/ 465160 h 609586"/>
              <a:gd name="connsiteX7" fmla="*/ 274432 w 609586"/>
              <a:gd name="connsiteY7" fmla="*/ 356823 h 609586"/>
              <a:gd name="connsiteX8" fmla="*/ 499790 w 609586"/>
              <a:gd name="connsiteY8" fmla="*/ 356823 h 609586"/>
              <a:gd name="connsiteX9" fmla="*/ 514220 w 609586"/>
              <a:gd name="connsiteY9" fmla="*/ 371252 h 609586"/>
              <a:gd name="connsiteX10" fmla="*/ 499790 w 609586"/>
              <a:gd name="connsiteY10" fmla="*/ 385729 h 609586"/>
              <a:gd name="connsiteX11" fmla="*/ 274432 w 609586"/>
              <a:gd name="connsiteY11" fmla="*/ 385729 h 609586"/>
              <a:gd name="connsiteX12" fmla="*/ 260001 w 609586"/>
              <a:gd name="connsiteY12" fmla="*/ 371252 h 609586"/>
              <a:gd name="connsiteX13" fmla="*/ 274432 w 609586"/>
              <a:gd name="connsiteY13" fmla="*/ 356823 h 609586"/>
              <a:gd name="connsiteX14" fmla="*/ 115556 w 609586"/>
              <a:gd name="connsiteY14" fmla="*/ 286058 h 609586"/>
              <a:gd name="connsiteX15" fmla="*/ 115556 w 609586"/>
              <a:gd name="connsiteY15" fmla="*/ 356823 h 609586"/>
              <a:gd name="connsiteX16" fmla="*/ 186326 w 609586"/>
              <a:gd name="connsiteY16" fmla="*/ 356823 h 609586"/>
              <a:gd name="connsiteX17" fmla="*/ 186326 w 609586"/>
              <a:gd name="connsiteY17" fmla="*/ 286058 h 609586"/>
              <a:gd name="connsiteX18" fmla="*/ 274432 w 609586"/>
              <a:gd name="connsiteY18" fmla="*/ 262915 h 609586"/>
              <a:gd name="connsiteX19" fmla="*/ 378443 w 609586"/>
              <a:gd name="connsiteY19" fmla="*/ 262915 h 609586"/>
              <a:gd name="connsiteX20" fmla="*/ 392873 w 609586"/>
              <a:gd name="connsiteY20" fmla="*/ 277391 h 609586"/>
              <a:gd name="connsiteX21" fmla="*/ 378443 w 609586"/>
              <a:gd name="connsiteY21" fmla="*/ 291820 h 609586"/>
              <a:gd name="connsiteX22" fmla="*/ 274432 w 609586"/>
              <a:gd name="connsiteY22" fmla="*/ 291820 h 609586"/>
              <a:gd name="connsiteX23" fmla="*/ 260001 w 609586"/>
              <a:gd name="connsiteY23" fmla="*/ 277391 h 609586"/>
              <a:gd name="connsiteX24" fmla="*/ 274432 w 609586"/>
              <a:gd name="connsiteY24" fmla="*/ 262915 h 609586"/>
              <a:gd name="connsiteX25" fmla="*/ 86648 w 609586"/>
              <a:gd name="connsiteY25" fmla="*/ 257153 h 609586"/>
              <a:gd name="connsiteX26" fmla="*/ 215187 w 609586"/>
              <a:gd name="connsiteY26" fmla="*/ 257153 h 609586"/>
              <a:gd name="connsiteX27" fmla="*/ 215187 w 609586"/>
              <a:gd name="connsiteY27" fmla="*/ 385729 h 609586"/>
              <a:gd name="connsiteX28" fmla="*/ 86648 w 609586"/>
              <a:gd name="connsiteY28" fmla="*/ 385729 h 609586"/>
              <a:gd name="connsiteX29" fmla="*/ 72218 w 609586"/>
              <a:gd name="connsiteY29" fmla="*/ 200151 h 609586"/>
              <a:gd name="connsiteX30" fmla="*/ 532508 w 609586"/>
              <a:gd name="connsiteY30" fmla="*/ 200151 h 609586"/>
              <a:gd name="connsiteX31" fmla="*/ 532508 w 609586"/>
              <a:gd name="connsiteY31" fmla="*/ 207246 h 609586"/>
              <a:gd name="connsiteX32" fmla="*/ 72218 w 609586"/>
              <a:gd name="connsiteY32" fmla="*/ 207246 h 609586"/>
              <a:gd name="connsiteX33" fmla="*/ 281528 w 609586"/>
              <a:gd name="connsiteY33" fmla="*/ 86575 h 609586"/>
              <a:gd name="connsiteX34" fmla="*/ 310531 w 609586"/>
              <a:gd name="connsiteY34" fmla="*/ 86575 h 609586"/>
              <a:gd name="connsiteX35" fmla="*/ 328914 w 609586"/>
              <a:gd name="connsiteY35" fmla="*/ 155387 h 609586"/>
              <a:gd name="connsiteX36" fmla="*/ 351535 w 609586"/>
              <a:gd name="connsiteY36" fmla="*/ 86575 h 609586"/>
              <a:gd name="connsiteX37" fmla="*/ 373538 w 609586"/>
              <a:gd name="connsiteY37" fmla="*/ 86575 h 609586"/>
              <a:gd name="connsiteX38" fmla="*/ 396112 w 609586"/>
              <a:gd name="connsiteY38" fmla="*/ 155387 h 609586"/>
              <a:gd name="connsiteX39" fmla="*/ 414543 w 609586"/>
              <a:gd name="connsiteY39" fmla="*/ 86575 h 609586"/>
              <a:gd name="connsiteX40" fmla="*/ 443451 w 609586"/>
              <a:gd name="connsiteY40" fmla="*/ 86575 h 609586"/>
              <a:gd name="connsiteX41" fmla="*/ 411685 w 609586"/>
              <a:gd name="connsiteY41" fmla="*/ 193103 h 609586"/>
              <a:gd name="connsiteX42" fmla="*/ 383444 w 609586"/>
              <a:gd name="connsiteY42" fmla="*/ 193103 h 609586"/>
              <a:gd name="connsiteX43" fmla="*/ 362537 w 609586"/>
              <a:gd name="connsiteY43" fmla="*/ 131338 h 609586"/>
              <a:gd name="connsiteX44" fmla="*/ 341630 w 609586"/>
              <a:gd name="connsiteY44" fmla="*/ 193103 h 609586"/>
              <a:gd name="connsiteX45" fmla="*/ 313341 w 609586"/>
              <a:gd name="connsiteY45" fmla="*/ 193103 h 609586"/>
              <a:gd name="connsiteX46" fmla="*/ 212044 w 609586"/>
              <a:gd name="connsiteY46" fmla="*/ 86575 h 609586"/>
              <a:gd name="connsiteX47" fmla="*/ 272717 w 609586"/>
              <a:gd name="connsiteY47" fmla="*/ 86575 h 609586"/>
              <a:gd name="connsiteX48" fmla="*/ 272765 w 609586"/>
              <a:gd name="connsiteY48" fmla="*/ 110004 h 609586"/>
              <a:gd name="connsiteX49" fmla="*/ 239761 w 609586"/>
              <a:gd name="connsiteY49" fmla="*/ 110004 h 609586"/>
              <a:gd name="connsiteX50" fmla="*/ 239761 w 609586"/>
              <a:gd name="connsiteY50" fmla="*/ 127815 h 609586"/>
              <a:gd name="connsiteX51" fmla="*/ 270860 w 609586"/>
              <a:gd name="connsiteY51" fmla="*/ 127815 h 609586"/>
              <a:gd name="connsiteX52" fmla="*/ 270860 w 609586"/>
              <a:gd name="connsiteY52" fmla="*/ 151292 h 609586"/>
              <a:gd name="connsiteX53" fmla="*/ 239761 w 609586"/>
              <a:gd name="connsiteY53" fmla="*/ 151292 h 609586"/>
              <a:gd name="connsiteX54" fmla="*/ 239761 w 609586"/>
              <a:gd name="connsiteY54" fmla="*/ 169673 h 609586"/>
              <a:gd name="connsiteX55" fmla="*/ 272717 w 609586"/>
              <a:gd name="connsiteY55" fmla="*/ 169673 h 609586"/>
              <a:gd name="connsiteX56" fmla="*/ 272717 w 609586"/>
              <a:gd name="connsiteY56" fmla="*/ 193103 h 609586"/>
              <a:gd name="connsiteX57" fmla="*/ 212044 w 609586"/>
              <a:gd name="connsiteY57" fmla="*/ 193103 h 609586"/>
              <a:gd name="connsiteX58" fmla="*/ 83410 w 609586"/>
              <a:gd name="connsiteY58" fmla="*/ 86575 h 609586"/>
              <a:gd name="connsiteX59" fmla="*/ 111080 w 609586"/>
              <a:gd name="connsiteY59" fmla="*/ 86575 h 609586"/>
              <a:gd name="connsiteX60" fmla="*/ 162228 w 609586"/>
              <a:gd name="connsiteY60" fmla="*/ 151720 h 609586"/>
              <a:gd name="connsiteX61" fmla="*/ 162228 w 609586"/>
              <a:gd name="connsiteY61" fmla="*/ 86575 h 609586"/>
              <a:gd name="connsiteX62" fmla="*/ 189803 w 609586"/>
              <a:gd name="connsiteY62" fmla="*/ 86575 h 609586"/>
              <a:gd name="connsiteX63" fmla="*/ 189803 w 609586"/>
              <a:gd name="connsiteY63" fmla="*/ 193103 h 609586"/>
              <a:gd name="connsiteX64" fmla="*/ 162228 w 609586"/>
              <a:gd name="connsiteY64" fmla="*/ 193103 h 609586"/>
              <a:gd name="connsiteX65" fmla="*/ 111080 w 609586"/>
              <a:gd name="connsiteY65" fmla="*/ 127957 h 609586"/>
              <a:gd name="connsiteX66" fmla="*/ 111080 w 609586"/>
              <a:gd name="connsiteY66" fmla="*/ 193103 h 609586"/>
              <a:gd name="connsiteX67" fmla="*/ 83410 w 609586"/>
              <a:gd name="connsiteY67" fmla="*/ 193103 h 609586"/>
              <a:gd name="connsiteX68" fmla="*/ 488741 w 609586"/>
              <a:gd name="connsiteY68" fmla="*/ 83575 h 609586"/>
              <a:gd name="connsiteX69" fmla="*/ 505315 w 609586"/>
              <a:gd name="connsiteY69" fmla="*/ 85765 h 609586"/>
              <a:gd name="connsiteX70" fmla="*/ 521840 w 609586"/>
              <a:gd name="connsiteY70" fmla="*/ 92194 h 609586"/>
              <a:gd name="connsiteX71" fmla="*/ 510887 w 609586"/>
              <a:gd name="connsiteY71" fmla="*/ 113814 h 609586"/>
              <a:gd name="connsiteX72" fmla="*/ 501838 w 609586"/>
              <a:gd name="connsiteY72" fmla="*/ 108385 h 609586"/>
              <a:gd name="connsiteX73" fmla="*/ 493075 w 609586"/>
              <a:gd name="connsiteY73" fmla="*/ 106623 h 609586"/>
              <a:gd name="connsiteX74" fmla="*/ 484312 w 609586"/>
              <a:gd name="connsiteY74" fmla="*/ 109147 h 609586"/>
              <a:gd name="connsiteX75" fmla="*/ 480931 w 609586"/>
              <a:gd name="connsiteY75" fmla="*/ 115814 h 609586"/>
              <a:gd name="connsiteX76" fmla="*/ 482598 w 609586"/>
              <a:gd name="connsiteY76" fmla="*/ 120481 h 609586"/>
              <a:gd name="connsiteX77" fmla="*/ 487075 w 609586"/>
              <a:gd name="connsiteY77" fmla="*/ 123624 h 609586"/>
              <a:gd name="connsiteX78" fmla="*/ 493266 w 609586"/>
              <a:gd name="connsiteY78" fmla="*/ 125957 h 609586"/>
              <a:gd name="connsiteX79" fmla="*/ 500124 w 609586"/>
              <a:gd name="connsiteY79" fmla="*/ 128100 h 609586"/>
              <a:gd name="connsiteX80" fmla="*/ 519983 w 609586"/>
              <a:gd name="connsiteY80" fmla="*/ 140148 h 609586"/>
              <a:gd name="connsiteX81" fmla="*/ 526269 w 609586"/>
              <a:gd name="connsiteY81" fmla="*/ 159911 h 609586"/>
              <a:gd name="connsiteX82" fmla="*/ 523507 w 609586"/>
              <a:gd name="connsiteY82" fmla="*/ 174721 h 609586"/>
              <a:gd name="connsiteX83" fmla="*/ 515459 w 609586"/>
              <a:gd name="connsiteY83" fmla="*/ 186102 h 609586"/>
              <a:gd name="connsiteX84" fmla="*/ 502457 w 609586"/>
              <a:gd name="connsiteY84" fmla="*/ 193436 h 609586"/>
              <a:gd name="connsiteX85" fmla="*/ 485027 w 609586"/>
              <a:gd name="connsiteY85" fmla="*/ 196055 h 609586"/>
              <a:gd name="connsiteX86" fmla="*/ 447546 w 609586"/>
              <a:gd name="connsiteY86" fmla="*/ 184055 h 609586"/>
              <a:gd name="connsiteX87" fmla="*/ 459452 w 609586"/>
              <a:gd name="connsiteY87" fmla="*/ 161721 h 609586"/>
              <a:gd name="connsiteX88" fmla="*/ 471739 w 609586"/>
              <a:gd name="connsiteY88" fmla="*/ 169911 h 609586"/>
              <a:gd name="connsiteX89" fmla="*/ 483741 w 609586"/>
              <a:gd name="connsiteY89" fmla="*/ 172578 h 609586"/>
              <a:gd name="connsiteX90" fmla="*/ 493837 w 609586"/>
              <a:gd name="connsiteY90" fmla="*/ 169483 h 609586"/>
              <a:gd name="connsiteX91" fmla="*/ 496314 w 609586"/>
              <a:gd name="connsiteY91" fmla="*/ 158244 h 609586"/>
              <a:gd name="connsiteX92" fmla="*/ 493456 w 609586"/>
              <a:gd name="connsiteY92" fmla="*/ 155006 h 609586"/>
              <a:gd name="connsiteX93" fmla="*/ 488265 w 609586"/>
              <a:gd name="connsiteY93" fmla="*/ 152244 h 609586"/>
              <a:gd name="connsiteX94" fmla="*/ 480598 w 609586"/>
              <a:gd name="connsiteY94" fmla="*/ 149339 h 609586"/>
              <a:gd name="connsiteX95" fmla="*/ 470073 w 609586"/>
              <a:gd name="connsiteY95" fmla="*/ 145625 h 609586"/>
              <a:gd name="connsiteX96" fmla="*/ 460881 w 609586"/>
              <a:gd name="connsiteY96" fmla="*/ 140148 h 609586"/>
              <a:gd name="connsiteX97" fmla="*/ 454357 w 609586"/>
              <a:gd name="connsiteY97" fmla="*/ 131624 h 609586"/>
              <a:gd name="connsiteX98" fmla="*/ 451880 w 609586"/>
              <a:gd name="connsiteY98" fmla="*/ 118624 h 609586"/>
              <a:gd name="connsiteX99" fmla="*/ 454499 w 609586"/>
              <a:gd name="connsiteY99" fmla="*/ 104290 h 609586"/>
              <a:gd name="connsiteX100" fmla="*/ 461881 w 609586"/>
              <a:gd name="connsiteY100" fmla="*/ 93242 h 609586"/>
              <a:gd name="connsiteX101" fmla="*/ 473406 w 609586"/>
              <a:gd name="connsiteY101" fmla="*/ 86099 h 609586"/>
              <a:gd name="connsiteX102" fmla="*/ 488741 w 609586"/>
              <a:gd name="connsiteY102" fmla="*/ 83575 h 609586"/>
              <a:gd name="connsiteX103" fmla="*/ 43338 w 609586"/>
              <a:gd name="connsiteY103" fmla="*/ 43338 h 609586"/>
              <a:gd name="connsiteX104" fmla="*/ 43338 w 609586"/>
              <a:gd name="connsiteY104" fmla="*/ 566248 h 609586"/>
              <a:gd name="connsiteX105" fmla="*/ 566248 w 609586"/>
              <a:gd name="connsiteY105" fmla="*/ 566248 h 609586"/>
              <a:gd name="connsiteX106" fmla="*/ 566248 w 609586"/>
              <a:gd name="connsiteY106" fmla="*/ 43338 h 609586"/>
              <a:gd name="connsiteX107" fmla="*/ 21669 w 609586"/>
              <a:gd name="connsiteY107" fmla="*/ 0 h 609586"/>
              <a:gd name="connsiteX108" fmla="*/ 587917 w 609586"/>
              <a:gd name="connsiteY108" fmla="*/ 0 h 609586"/>
              <a:gd name="connsiteX109" fmla="*/ 609586 w 609586"/>
              <a:gd name="connsiteY109" fmla="*/ 21669 h 609586"/>
              <a:gd name="connsiteX110" fmla="*/ 609586 w 609586"/>
              <a:gd name="connsiteY110" fmla="*/ 587917 h 609586"/>
              <a:gd name="connsiteX111" fmla="*/ 587917 w 609586"/>
              <a:gd name="connsiteY111" fmla="*/ 609586 h 609586"/>
              <a:gd name="connsiteX112" fmla="*/ 21669 w 609586"/>
              <a:gd name="connsiteY112" fmla="*/ 609586 h 609586"/>
              <a:gd name="connsiteX113" fmla="*/ 0 w 609586"/>
              <a:gd name="connsiteY113" fmla="*/ 587917 h 609586"/>
              <a:gd name="connsiteX114" fmla="*/ 0 w 609586"/>
              <a:gd name="connsiteY114" fmla="*/ 21669 h 609586"/>
              <a:gd name="connsiteX115" fmla="*/ 21669 w 609586"/>
              <a:gd name="connsiteY115" fmla="*/ 0 h 60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609586" h="609586">
                <a:moveTo>
                  <a:pt x="102555" y="465160"/>
                </a:moveTo>
                <a:lnTo>
                  <a:pt x="506982" y="465160"/>
                </a:lnTo>
                <a:cubicBezTo>
                  <a:pt x="514982" y="465160"/>
                  <a:pt x="521459" y="471636"/>
                  <a:pt x="521459" y="479589"/>
                </a:cubicBezTo>
                <a:cubicBezTo>
                  <a:pt x="521459" y="487589"/>
                  <a:pt x="514982" y="494018"/>
                  <a:pt x="506982" y="494018"/>
                </a:cubicBezTo>
                <a:lnTo>
                  <a:pt x="102555" y="494018"/>
                </a:lnTo>
                <a:cubicBezTo>
                  <a:pt x="94554" y="494018"/>
                  <a:pt x="88077" y="487589"/>
                  <a:pt x="88077" y="479589"/>
                </a:cubicBezTo>
                <a:cubicBezTo>
                  <a:pt x="88077" y="471636"/>
                  <a:pt x="94554" y="465160"/>
                  <a:pt x="102555" y="465160"/>
                </a:cubicBezTo>
                <a:close/>
                <a:moveTo>
                  <a:pt x="274432" y="356823"/>
                </a:moveTo>
                <a:lnTo>
                  <a:pt x="499790" y="356823"/>
                </a:lnTo>
                <a:cubicBezTo>
                  <a:pt x="507744" y="356823"/>
                  <a:pt x="514220" y="363299"/>
                  <a:pt x="514220" y="371252"/>
                </a:cubicBezTo>
                <a:cubicBezTo>
                  <a:pt x="514220" y="379252"/>
                  <a:pt x="507744" y="385729"/>
                  <a:pt x="499790" y="385729"/>
                </a:cubicBezTo>
                <a:lnTo>
                  <a:pt x="274432" y="385729"/>
                </a:lnTo>
                <a:cubicBezTo>
                  <a:pt x="266478" y="385729"/>
                  <a:pt x="260001" y="379252"/>
                  <a:pt x="260001" y="371252"/>
                </a:cubicBezTo>
                <a:cubicBezTo>
                  <a:pt x="260001" y="363299"/>
                  <a:pt x="266478" y="356823"/>
                  <a:pt x="274432" y="356823"/>
                </a:cubicBezTo>
                <a:close/>
                <a:moveTo>
                  <a:pt x="115556" y="286058"/>
                </a:moveTo>
                <a:lnTo>
                  <a:pt x="115556" y="356823"/>
                </a:lnTo>
                <a:lnTo>
                  <a:pt x="186326" y="356823"/>
                </a:lnTo>
                <a:lnTo>
                  <a:pt x="186326" y="286058"/>
                </a:lnTo>
                <a:close/>
                <a:moveTo>
                  <a:pt x="274432" y="262915"/>
                </a:moveTo>
                <a:lnTo>
                  <a:pt x="378443" y="262915"/>
                </a:lnTo>
                <a:cubicBezTo>
                  <a:pt x="386397" y="262915"/>
                  <a:pt x="392873" y="269391"/>
                  <a:pt x="392873" y="277391"/>
                </a:cubicBezTo>
                <a:cubicBezTo>
                  <a:pt x="392873" y="285344"/>
                  <a:pt x="386397" y="291820"/>
                  <a:pt x="378443" y="291820"/>
                </a:cubicBezTo>
                <a:lnTo>
                  <a:pt x="274432" y="291820"/>
                </a:lnTo>
                <a:cubicBezTo>
                  <a:pt x="266478" y="291820"/>
                  <a:pt x="260001" y="285344"/>
                  <a:pt x="260001" y="277391"/>
                </a:cubicBezTo>
                <a:cubicBezTo>
                  <a:pt x="260001" y="269391"/>
                  <a:pt x="266478" y="262915"/>
                  <a:pt x="274432" y="262915"/>
                </a:cubicBezTo>
                <a:close/>
                <a:moveTo>
                  <a:pt x="86648" y="257153"/>
                </a:moveTo>
                <a:lnTo>
                  <a:pt x="215187" y="257153"/>
                </a:lnTo>
                <a:lnTo>
                  <a:pt x="215187" y="385729"/>
                </a:lnTo>
                <a:lnTo>
                  <a:pt x="86648" y="385729"/>
                </a:lnTo>
                <a:close/>
                <a:moveTo>
                  <a:pt x="72218" y="200151"/>
                </a:moveTo>
                <a:lnTo>
                  <a:pt x="532508" y="200151"/>
                </a:lnTo>
                <a:lnTo>
                  <a:pt x="532508" y="207246"/>
                </a:lnTo>
                <a:lnTo>
                  <a:pt x="72218" y="207246"/>
                </a:lnTo>
                <a:close/>
                <a:moveTo>
                  <a:pt x="281528" y="86575"/>
                </a:moveTo>
                <a:lnTo>
                  <a:pt x="310531" y="86575"/>
                </a:lnTo>
                <a:lnTo>
                  <a:pt x="328914" y="155387"/>
                </a:lnTo>
                <a:lnTo>
                  <a:pt x="351535" y="86575"/>
                </a:lnTo>
                <a:lnTo>
                  <a:pt x="373538" y="86575"/>
                </a:lnTo>
                <a:lnTo>
                  <a:pt x="396112" y="155387"/>
                </a:lnTo>
                <a:lnTo>
                  <a:pt x="414543" y="86575"/>
                </a:lnTo>
                <a:lnTo>
                  <a:pt x="443451" y="86575"/>
                </a:lnTo>
                <a:lnTo>
                  <a:pt x="411685" y="193103"/>
                </a:lnTo>
                <a:lnTo>
                  <a:pt x="383444" y="193103"/>
                </a:lnTo>
                <a:lnTo>
                  <a:pt x="362537" y="131338"/>
                </a:lnTo>
                <a:lnTo>
                  <a:pt x="341630" y="193103"/>
                </a:lnTo>
                <a:lnTo>
                  <a:pt x="313341" y="193103"/>
                </a:lnTo>
                <a:close/>
                <a:moveTo>
                  <a:pt x="212044" y="86575"/>
                </a:moveTo>
                <a:lnTo>
                  <a:pt x="272717" y="86575"/>
                </a:lnTo>
                <a:lnTo>
                  <a:pt x="272765" y="110004"/>
                </a:lnTo>
                <a:lnTo>
                  <a:pt x="239761" y="110004"/>
                </a:lnTo>
                <a:lnTo>
                  <a:pt x="239761" y="127815"/>
                </a:lnTo>
                <a:lnTo>
                  <a:pt x="270860" y="127815"/>
                </a:lnTo>
                <a:lnTo>
                  <a:pt x="270860" y="151292"/>
                </a:lnTo>
                <a:lnTo>
                  <a:pt x="239761" y="151292"/>
                </a:lnTo>
                <a:lnTo>
                  <a:pt x="239761" y="169673"/>
                </a:lnTo>
                <a:lnTo>
                  <a:pt x="272717" y="169673"/>
                </a:lnTo>
                <a:lnTo>
                  <a:pt x="272717" y="193103"/>
                </a:lnTo>
                <a:lnTo>
                  <a:pt x="212044" y="193103"/>
                </a:lnTo>
                <a:close/>
                <a:moveTo>
                  <a:pt x="83410" y="86575"/>
                </a:moveTo>
                <a:lnTo>
                  <a:pt x="111080" y="86575"/>
                </a:lnTo>
                <a:lnTo>
                  <a:pt x="162228" y="151720"/>
                </a:lnTo>
                <a:lnTo>
                  <a:pt x="162228" y="86575"/>
                </a:lnTo>
                <a:lnTo>
                  <a:pt x="189803" y="86575"/>
                </a:lnTo>
                <a:lnTo>
                  <a:pt x="189803" y="193103"/>
                </a:lnTo>
                <a:lnTo>
                  <a:pt x="162228" y="193103"/>
                </a:lnTo>
                <a:lnTo>
                  <a:pt x="111080" y="127957"/>
                </a:lnTo>
                <a:lnTo>
                  <a:pt x="111080" y="193103"/>
                </a:lnTo>
                <a:lnTo>
                  <a:pt x="83410" y="193103"/>
                </a:lnTo>
                <a:close/>
                <a:moveTo>
                  <a:pt x="488741" y="83575"/>
                </a:moveTo>
                <a:cubicBezTo>
                  <a:pt x="494361" y="83622"/>
                  <a:pt x="499886" y="84337"/>
                  <a:pt x="505315" y="85765"/>
                </a:cubicBezTo>
                <a:cubicBezTo>
                  <a:pt x="511030" y="87242"/>
                  <a:pt x="516602" y="89385"/>
                  <a:pt x="521840" y="92194"/>
                </a:cubicBezTo>
                <a:lnTo>
                  <a:pt x="510887" y="113814"/>
                </a:lnTo>
                <a:cubicBezTo>
                  <a:pt x="508172" y="111576"/>
                  <a:pt x="505124" y="109719"/>
                  <a:pt x="501838" y="108385"/>
                </a:cubicBezTo>
                <a:cubicBezTo>
                  <a:pt x="499076" y="107242"/>
                  <a:pt x="496076" y="106671"/>
                  <a:pt x="493075" y="106623"/>
                </a:cubicBezTo>
                <a:cubicBezTo>
                  <a:pt x="489980" y="106480"/>
                  <a:pt x="486884" y="107385"/>
                  <a:pt x="484312" y="109147"/>
                </a:cubicBezTo>
                <a:cubicBezTo>
                  <a:pt x="482169" y="110671"/>
                  <a:pt x="480883" y="113147"/>
                  <a:pt x="480931" y="115814"/>
                </a:cubicBezTo>
                <a:cubicBezTo>
                  <a:pt x="480883" y="117528"/>
                  <a:pt x="481455" y="119195"/>
                  <a:pt x="482598" y="120481"/>
                </a:cubicBezTo>
                <a:cubicBezTo>
                  <a:pt x="483884" y="121814"/>
                  <a:pt x="485408" y="122862"/>
                  <a:pt x="487075" y="123624"/>
                </a:cubicBezTo>
                <a:cubicBezTo>
                  <a:pt x="489075" y="124624"/>
                  <a:pt x="491123" y="125386"/>
                  <a:pt x="493266" y="125957"/>
                </a:cubicBezTo>
                <a:cubicBezTo>
                  <a:pt x="495599" y="126624"/>
                  <a:pt x="497885" y="127338"/>
                  <a:pt x="500124" y="128100"/>
                </a:cubicBezTo>
                <a:cubicBezTo>
                  <a:pt x="509172" y="131100"/>
                  <a:pt x="515792" y="135148"/>
                  <a:pt x="519983" y="140148"/>
                </a:cubicBezTo>
                <a:cubicBezTo>
                  <a:pt x="524222" y="145196"/>
                  <a:pt x="526317" y="151768"/>
                  <a:pt x="526269" y="159911"/>
                </a:cubicBezTo>
                <a:cubicBezTo>
                  <a:pt x="526365" y="164959"/>
                  <a:pt x="525412" y="170007"/>
                  <a:pt x="523507" y="174721"/>
                </a:cubicBezTo>
                <a:cubicBezTo>
                  <a:pt x="521745" y="179102"/>
                  <a:pt x="518983" y="182959"/>
                  <a:pt x="515459" y="186102"/>
                </a:cubicBezTo>
                <a:cubicBezTo>
                  <a:pt x="511696" y="189388"/>
                  <a:pt x="507267" y="191912"/>
                  <a:pt x="502457" y="193436"/>
                </a:cubicBezTo>
                <a:cubicBezTo>
                  <a:pt x="496838" y="195293"/>
                  <a:pt x="490932" y="196150"/>
                  <a:pt x="485027" y="196055"/>
                </a:cubicBezTo>
                <a:cubicBezTo>
                  <a:pt x="471597" y="196103"/>
                  <a:pt x="458500" y="191864"/>
                  <a:pt x="447546" y="184055"/>
                </a:cubicBezTo>
                <a:lnTo>
                  <a:pt x="459452" y="161721"/>
                </a:lnTo>
                <a:cubicBezTo>
                  <a:pt x="463072" y="165054"/>
                  <a:pt x="467215" y="167816"/>
                  <a:pt x="471739" y="169911"/>
                </a:cubicBezTo>
                <a:cubicBezTo>
                  <a:pt x="475502" y="171626"/>
                  <a:pt x="479598" y="172578"/>
                  <a:pt x="483741" y="172578"/>
                </a:cubicBezTo>
                <a:cubicBezTo>
                  <a:pt x="488265" y="172578"/>
                  <a:pt x="491646" y="171578"/>
                  <a:pt x="493837" y="169483"/>
                </a:cubicBezTo>
                <a:cubicBezTo>
                  <a:pt x="497076" y="166721"/>
                  <a:pt x="498076" y="162149"/>
                  <a:pt x="496314" y="158244"/>
                </a:cubicBezTo>
                <a:cubicBezTo>
                  <a:pt x="495647" y="156958"/>
                  <a:pt x="494647" y="155816"/>
                  <a:pt x="493456" y="155006"/>
                </a:cubicBezTo>
                <a:cubicBezTo>
                  <a:pt x="491837" y="153863"/>
                  <a:pt x="490123" y="152958"/>
                  <a:pt x="488265" y="152244"/>
                </a:cubicBezTo>
                <a:cubicBezTo>
                  <a:pt x="486170" y="151387"/>
                  <a:pt x="483598" y="150434"/>
                  <a:pt x="480598" y="149339"/>
                </a:cubicBezTo>
                <a:cubicBezTo>
                  <a:pt x="476978" y="148244"/>
                  <a:pt x="473502" y="147006"/>
                  <a:pt x="470073" y="145625"/>
                </a:cubicBezTo>
                <a:cubicBezTo>
                  <a:pt x="466691" y="144291"/>
                  <a:pt x="463596" y="142482"/>
                  <a:pt x="460881" y="140148"/>
                </a:cubicBezTo>
                <a:cubicBezTo>
                  <a:pt x="458119" y="137815"/>
                  <a:pt x="455881" y="134910"/>
                  <a:pt x="454357" y="131624"/>
                </a:cubicBezTo>
                <a:cubicBezTo>
                  <a:pt x="452594" y="127529"/>
                  <a:pt x="451737" y="123100"/>
                  <a:pt x="451880" y="118624"/>
                </a:cubicBezTo>
                <a:cubicBezTo>
                  <a:pt x="451832" y="113719"/>
                  <a:pt x="452690" y="108861"/>
                  <a:pt x="454499" y="104290"/>
                </a:cubicBezTo>
                <a:cubicBezTo>
                  <a:pt x="456166" y="100147"/>
                  <a:pt x="458643" y="96385"/>
                  <a:pt x="461881" y="93242"/>
                </a:cubicBezTo>
                <a:cubicBezTo>
                  <a:pt x="465167" y="90099"/>
                  <a:pt x="469120" y="87670"/>
                  <a:pt x="473406" y="86099"/>
                </a:cubicBezTo>
                <a:cubicBezTo>
                  <a:pt x="478359" y="84384"/>
                  <a:pt x="483550" y="83527"/>
                  <a:pt x="488741" y="83575"/>
                </a:cubicBezTo>
                <a:close/>
                <a:moveTo>
                  <a:pt x="43338" y="43338"/>
                </a:moveTo>
                <a:lnTo>
                  <a:pt x="43338" y="566248"/>
                </a:lnTo>
                <a:lnTo>
                  <a:pt x="566248" y="566248"/>
                </a:lnTo>
                <a:lnTo>
                  <a:pt x="566248" y="43338"/>
                </a:lnTo>
                <a:close/>
                <a:moveTo>
                  <a:pt x="21669" y="0"/>
                </a:moveTo>
                <a:lnTo>
                  <a:pt x="587917" y="0"/>
                </a:lnTo>
                <a:cubicBezTo>
                  <a:pt x="599871" y="0"/>
                  <a:pt x="609586" y="9715"/>
                  <a:pt x="609586" y="21669"/>
                </a:cubicBezTo>
                <a:lnTo>
                  <a:pt x="609586" y="587917"/>
                </a:lnTo>
                <a:cubicBezTo>
                  <a:pt x="609586" y="599871"/>
                  <a:pt x="599871" y="609586"/>
                  <a:pt x="587917" y="609586"/>
                </a:cubicBezTo>
                <a:lnTo>
                  <a:pt x="21669" y="609586"/>
                </a:lnTo>
                <a:cubicBezTo>
                  <a:pt x="9715" y="609586"/>
                  <a:pt x="0" y="599871"/>
                  <a:pt x="0" y="587917"/>
                </a:cubicBezTo>
                <a:lnTo>
                  <a:pt x="0" y="21669"/>
                </a:lnTo>
                <a:cubicBezTo>
                  <a:pt x="0" y="9715"/>
                  <a:pt x="9715" y="0"/>
                  <a:pt x="21669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08371E-F55E-CA1E-D015-64E20A88669D}"/>
              </a:ext>
            </a:extLst>
          </p:cNvPr>
          <p:cNvSpPr/>
          <p:nvPr/>
        </p:nvSpPr>
        <p:spPr>
          <a:xfrm>
            <a:off x="3495620" y="2074018"/>
            <a:ext cx="16229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F70D52-F172-DDBA-2EF0-50093991E20A}"/>
              </a:ext>
            </a:extLst>
          </p:cNvPr>
          <p:cNvSpPr/>
          <p:nvPr/>
        </p:nvSpPr>
        <p:spPr>
          <a:xfrm>
            <a:off x="5700459" y="1987413"/>
            <a:ext cx="12569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Answering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6D5B1D-C895-B85A-2C89-4371B4D4BBB5}"/>
              </a:ext>
            </a:extLst>
          </p:cNvPr>
          <p:cNvSpPr/>
          <p:nvPr/>
        </p:nvSpPr>
        <p:spPr>
          <a:xfrm>
            <a:off x="1487481" y="2032264"/>
            <a:ext cx="1706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classification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7B300D-D7AD-465C-27CA-2B8CDB573D9D}"/>
              </a:ext>
            </a:extLst>
          </p:cNvPr>
          <p:cNvSpPr txBox="1"/>
          <p:nvPr/>
        </p:nvSpPr>
        <p:spPr>
          <a:xfrm>
            <a:off x="3047278" y="3725048"/>
            <a:ext cx="1438711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sz="2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11EE4A-E952-7B3D-AD6B-CFB3C0F485CB}"/>
                  </a:ext>
                </a:extLst>
              </p:cNvPr>
              <p:cNvSpPr txBox="1"/>
              <p:nvPr/>
            </p:nvSpPr>
            <p:spPr>
              <a:xfrm>
                <a:off x="534202" y="3549462"/>
                <a:ext cx="6702085" cy="32592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900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Learn a sequence of tasks: </a:t>
                </a:r>
                <a14:m>
                  <m:oMath xmlns:m="http://schemas.openxmlformats.org/officeDocument/2006/math">
                    <m:r>
                      <a:rPr lang="en-US" sz="19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1,2,…, </m:t>
                    </m:r>
                    <m:r>
                      <m:rPr>
                        <m:sty m:val="p"/>
                      </m:rPr>
                      <a:rPr lang="en-US" sz="19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19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900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 </a:t>
                </a:r>
              </a:p>
              <a:p>
                <a:r>
                  <a:rPr lang="en-US" altLang="zh-CN" sz="1900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Each task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9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Input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9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9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, class label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zh-CN" sz="19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9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has is training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9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9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sSubSup>
                          <m:sSubSupPr>
                            <m:ctrlP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9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9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9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9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bSup>
                        <m:r>
                          <a:rPr lang="en-US" sz="19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9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9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9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bSup>
                        <m:r>
                          <a:rPr lang="en-US" sz="19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)}</m:t>
                        </m:r>
                      </m:e>
                      <m:sub>
                        <m:r>
                          <a:rPr lang="en-US" sz="19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9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p>
                          <m:sSupPr>
                            <m:ctrlP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900" b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sz="19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sz="1900" b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sup>
                    </m:sSubSup>
                  </m:oMath>
                </a14:m>
                <a:r>
                  <a:rPr lang="en-US" altLang="zh-CN" sz="19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, drawn from </a:t>
                </a:r>
                <a:r>
                  <a:rPr lang="en-US" altLang="zh-CN" sz="1900" i="1" dirty="0" err="1">
                    <a:solidFill>
                      <a:schemeClr val="tx1"/>
                    </a:solidFill>
                    <a:latin typeface="Arial" panose="020B0604020202020204" pitchFamily="34" charset="0"/>
                  </a:rPr>
                  <a:t>i.i.d</a:t>
                </a:r>
                <a:r>
                  <a:rPr lang="en-US" altLang="zh-CN" sz="19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p>
                          <m:sSupPr>
                            <m:ctrlP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sSup>
                          <m:sSupPr>
                            <m:ctrlP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sub>
                    </m:sSub>
                  </m:oMath>
                </a14:m>
                <a:endParaRPr lang="en-US" sz="19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9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has different distribution: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9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)≠</m:t>
                    </m:r>
                  </m:oMath>
                </a14:m>
                <a:r>
                  <a:rPr lang="en-US" sz="19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9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9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9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9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sz="19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sup>
                        </m:sSup>
                      </m:e>
                    </m:d>
                    <m:r>
                      <a:rPr lang="en-U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altLang="zh-CN" sz="19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rPr>
                      <m:t>for</m:t>
                    </m:r>
                    <m:r>
                      <m:rPr>
                        <m:nor/>
                      </m:rPr>
                      <a:rPr lang="en-US" altLang="zh-CN" sz="19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19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rPr>
                      <m:t>all</m:t>
                    </m:r>
                    <m:r>
                      <a:rPr lang="en-US" altLang="zh-CN" sz="19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9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altLang="zh-CN" sz="19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r>
                  <a:rPr lang="en-US" altLang="zh-CN" sz="1900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When task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sz="1900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 arrives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9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Only the current task data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9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9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9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is available for learning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9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1900" dirty="0">
                    <a:latin typeface="Arial" panose="020B0604020202020204" pitchFamily="34" charset="0"/>
                  </a:rPr>
                  <a:t> comes in offline / online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900" b="1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Goal</a:t>
                </a:r>
                <a:r>
                  <a:rPr lang="en-US" altLang="zh-CN" sz="1900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9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9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9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19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9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9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sz="1900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 (task-id is known in any time)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11EE4A-E952-7B3D-AD6B-CFB3C0F48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202" y="3549462"/>
                <a:ext cx="6702085" cy="3259290"/>
              </a:xfrm>
              <a:prstGeom prst="rect">
                <a:avLst/>
              </a:prstGeom>
              <a:blipFill>
                <a:blip r:embed="rId4"/>
                <a:stretch>
                  <a:fillRect l="-910" t="-1121" b="-2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A7371D2D-77C4-59AF-DC89-79E878680109}"/>
              </a:ext>
            </a:extLst>
          </p:cNvPr>
          <p:cNvGrpSpPr/>
          <p:nvPr/>
        </p:nvGrpSpPr>
        <p:grpSpPr>
          <a:xfrm>
            <a:off x="2059904" y="6559107"/>
            <a:ext cx="80512" cy="114243"/>
            <a:chOff x="4234313" y="3592188"/>
            <a:chExt cx="128137" cy="157150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2426A38-6611-F7D2-19B1-FE29B54E4A54}"/>
                </a:ext>
              </a:extLst>
            </p:cNvPr>
            <p:cNvCxnSpPr/>
            <p:nvPr/>
          </p:nvCxnSpPr>
          <p:spPr>
            <a:xfrm>
              <a:off x="4234313" y="3592188"/>
              <a:ext cx="128137" cy="157150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57ECC32-6EAE-EC30-D344-0EE5D50F23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4313" y="3592188"/>
              <a:ext cx="128137" cy="157150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Straight Arrow Connector 6">
            <a:extLst>
              <a:ext uri="{FF2B5EF4-FFF2-40B4-BE49-F238E27FC236}">
                <a16:creationId xmlns:a16="http://schemas.microsoft.com/office/drawing/2014/main" id="{E8A6E3B4-7D6B-5DC2-4EAC-C22064D68D38}"/>
              </a:ext>
            </a:extLst>
          </p:cNvPr>
          <p:cNvCxnSpPr>
            <a:cxnSpLocks/>
            <a:stCxn id="3" idx="0"/>
            <a:endCxn id="23" idx="0"/>
          </p:cNvCxnSpPr>
          <p:nvPr/>
        </p:nvCxnSpPr>
        <p:spPr>
          <a:xfrm rot="5400000" flipH="1" flipV="1">
            <a:off x="3330093" y="967824"/>
            <a:ext cx="19308" cy="2012719"/>
          </a:xfrm>
          <a:prstGeom prst="curvedConnector3">
            <a:avLst>
              <a:gd name="adj1" fmla="val 1283965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568BDD3-8325-451B-FA31-AB2A4204B703}"/>
              </a:ext>
            </a:extLst>
          </p:cNvPr>
          <p:cNvSpPr txBox="1"/>
          <p:nvPr/>
        </p:nvSpPr>
        <p:spPr>
          <a:xfrm>
            <a:off x="3953761" y="1306112"/>
            <a:ext cx="370661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0000FF"/>
                </a:solidFill>
              </a:rPr>
              <a:t>May or may not help each other (We do not have any prior)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75F007-8D4D-4162-0932-2A5E655D8C35}"/>
              </a:ext>
            </a:extLst>
          </p:cNvPr>
          <p:cNvSpPr txBox="1"/>
          <p:nvPr/>
        </p:nvSpPr>
        <p:spPr>
          <a:xfrm>
            <a:off x="7236287" y="3380715"/>
            <a:ext cx="41985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Task-incremental Learning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7DA6EB3-1712-8DD4-7E79-C628BA548D58}"/>
              </a:ext>
            </a:extLst>
          </p:cNvPr>
          <p:cNvSpPr/>
          <p:nvPr/>
        </p:nvSpPr>
        <p:spPr>
          <a:xfrm>
            <a:off x="1597793" y="1983837"/>
            <a:ext cx="1471189" cy="1341668"/>
          </a:xfrm>
          <a:prstGeom prst="roundRect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i="1" dirty="0">
              <a:solidFill>
                <a:srgbClr val="0000FF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7A0775F-15E8-B0EA-7B82-6011EC6C2462}"/>
              </a:ext>
            </a:extLst>
          </p:cNvPr>
          <p:cNvSpPr/>
          <p:nvPr/>
        </p:nvSpPr>
        <p:spPr>
          <a:xfrm>
            <a:off x="3641982" y="1964529"/>
            <a:ext cx="1408249" cy="1341668"/>
          </a:xfrm>
          <a:prstGeom prst="roundRect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i="1" dirty="0">
              <a:solidFill>
                <a:srgbClr val="0000FF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29E33D0-3B5D-8118-EE74-03F1810C9DF4}"/>
              </a:ext>
            </a:extLst>
          </p:cNvPr>
          <p:cNvSpPr/>
          <p:nvPr/>
        </p:nvSpPr>
        <p:spPr>
          <a:xfrm>
            <a:off x="5703321" y="1962910"/>
            <a:ext cx="1408249" cy="1341668"/>
          </a:xfrm>
          <a:prstGeom prst="roundRect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i="1" dirty="0">
              <a:solidFill>
                <a:srgbClr val="0000FF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FBC039-C5B2-44F5-AD79-88170E6A0BBA}"/>
              </a:ext>
            </a:extLst>
          </p:cNvPr>
          <p:cNvSpPr/>
          <p:nvPr/>
        </p:nvSpPr>
        <p:spPr>
          <a:xfrm>
            <a:off x="9434776" y="2603030"/>
            <a:ext cx="19159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CCD Dataset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E7573C5-C77A-7923-AD0C-F3C4F5C0234B}"/>
              </a:ext>
            </a:extLst>
          </p:cNvPr>
          <p:cNvSpPr/>
          <p:nvPr/>
        </p:nvSpPr>
        <p:spPr>
          <a:xfrm>
            <a:off x="7535130" y="2921933"/>
            <a:ext cx="12569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459B59E9-6423-540A-B53B-46F877096078}"/>
              </a:ext>
            </a:extLst>
          </p:cNvPr>
          <p:cNvSpPr/>
          <p:nvPr/>
        </p:nvSpPr>
        <p:spPr>
          <a:xfrm>
            <a:off x="7073577" y="5705039"/>
            <a:ext cx="238661" cy="669402"/>
          </a:xfrm>
          <a:prstGeom prst="leftBrac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9F61513-3FAF-D924-201B-893B0550C37F}"/>
              </a:ext>
            </a:extLst>
          </p:cNvPr>
          <p:cNvSpPr txBox="1"/>
          <p:nvPr/>
        </p:nvSpPr>
        <p:spPr>
          <a:xfrm>
            <a:off x="7312238" y="5520373"/>
            <a:ext cx="9837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FF"/>
                </a:solidFill>
                <a:latin typeface="Arial" panose="020B0604020202020204" pitchFamily="34" charset="0"/>
              </a:rPr>
              <a:t>offline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A081693-5A17-4378-8C07-F5975E3FA85E}"/>
              </a:ext>
            </a:extLst>
          </p:cNvPr>
          <p:cNvSpPr txBox="1"/>
          <p:nvPr/>
        </p:nvSpPr>
        <p:spPr>
          <a:xfrm>
            <a:off x="7312238" y="6189775"/>
            <a:ext cx="9837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FF"/>
                </a:solidFill>
                <a:latin typeface="Arial" panose="020B0604020202020204" pitchFamily="34" charset="0"/>
              </a:rPr>
              <a:t>online</a:t>
            </a:r>
            <a:endParaRPr lang="en-US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F291710-2F96-7DAD-A72C-92C93FE1F3CC}"/>
                  </a:ext>
                </a:extLst>
              </p:cNvPr>
              <p:cNvSpPr txBox="1"/>
              <p:nvPr/>
            </p:nvSpPr>
            <p:spPr>
              <a:xfrm>
                <a:off x="8146361" y="5393409"/>
                <a:ext cx="3187092" cy="6578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18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18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800" dirty="0">
                    <a:latin typeface="Arial" panose="020B0604020202020204" pitchFamily="34" charset="0"/>
                  </a:rPr>
                  <a:t>can be revisited as many times as needed within a task</a:t>
                </a:r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F291710-2F96-7DAD-A72C-92C93FE1F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361" y="5393409"/>
                <a:ext cx="3187092" cy="657809"/>
              </a:xfrm>
              <a:prstGeom prst="rect">
                <a:avLst/>
              </a:prstGeom>
              <a:blipFill>
                <a:blip r:embed="rId5"/>
                <a:stretch>
                  <a:fillRect l="-1530" t="-3704" r="-2294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66F722B4-B07E-2BA2-10AD-4D8F16979FE5}"/>
              </a:ext>
            </a:extLst>
          </p:cNvPr>
          <p:cNvSpPr txBox="1"/>
          <p:nvPr/>
        </p:nvSpPr>
        <p:spPr>
          <a:xfrm>
            <a:off x="8190676" y="6033184"/>
            <a:ext cx="31870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Samples can only be visited once</a:t>
            </a:r>
          </a:p>
        </p:txBody>
      </p:sp>
    </p:spTree>
    <p:extLst>
      <p:ext uri="{BB962C8B-B14F-4D97-AF65-F5344CB8AC3E}">
        <p14:creationId xmlns:p14="http://schemas.microsoft.com/office/powerpoint/2010/main" val="41550046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1932C616-142F-F983-9679-900ED1F59A18}"/>
              </a:ext>
            </a:extLst>
          </p:cNvPr>
          <p:cNvSpPr/>
          <p:nvPr/>
        </p:nvSpPr>
        <p:spPr>
          <a:xfrm>
            <a:off x="1113875" y="3870273"/>
            <a:ext cx="166687" cy="100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BD793C-4F92-4145-A8AF-021D341DA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11" y="383748"/>
            <a:ext cx="10515600" cy="1325563"/>
          </a:xfrm>
        </p:spPr>
        <p:txBody>
          <a:bodyPr/>
          <a:lstStyle/>
          <a:p>
            <a:r>
              <a:rPr lang="en-US" altLang="zh-CN" b="1" dirty="0"/>
              <a:t>Lifecycle of LLMs</a:t>
            </a:r>
          </a:p>
        </p:txBody>
      </p:sp>
      <p:pic>
        <p:nvPicPr>
          <p:cNvPr id="6" name="Google Shape;116;p4" descr="A blue and white logo&#10;&#10;Description automatically generated">
            <a:extLst>
              <a:ext uri="{FF2B5EF4-FFF2-40B4-BE49-F238E27FC236}">
                <a16:creationId xmlns:a16="http://schemas.microsoft.com/office/drawing/2014/main" id="{BB3CD3AF-7336-3FDF-5CF8-0C5B5D398CE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6602" y="1150870"/>
            <a:ext cx="1920684" cy="172145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BA1CA7-5643-950E-EA12-222D5BE28CBE}"/>
              </a:ext>
            </a:extLst>
          </p:cNvPr>
          <p:cNvSpPr txBox="1"/>
          <p:nvPr/>
        </p:nvSpPr>
        <p:spPr>
          <a:xfrm>
            <a:off x="8550908" y="2756671"/>
            <a:ext cx="166107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/>
              <a:t>A LLM that p</a:t>
            </a:r>
            <a:r>
              <a:rPr lang="en-US" sz="2000" dirty="0"/>
              <a:t>acked with knowledge and excels  in many tasks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19E4D0-FD08-652F-0A66-82BE77132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DCAF-42E1-4021-93D7-2579B818BF1B}" type="slidenum">
              <a:rPr lang="en-US" smtClean="0"/>
              <a:t>54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2DF6AD-ED9E-A056-366A-07382E749352}"/>
              </a:ext>
            </a:extLst>
          </p:cNvPr>
          <p:cNvSpPr txBox="1"/>
          <p:nvPr/>
        </p:nvSpPr>
        <p:spPr>
          <a:xfrm>
            <a:off x="76074" y="6126747"/>
            <a:ext cx="23213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/>
              <a:t>Pre-training</a:t>
            </a:r>
            <a:endParaRPr lang="en-US" sz="20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DDEBBDD-3D11-54E7-ADA3-E9DEC1C4479F}"/>
              </a:ext>
            </a:extLst>
          </p:cNvPr>
          <p:cNvSpPr/>
          <p:nvPr/>
        </p:nvSpPr>
        <p:spPr>
          <a:xfrm>
            <a:off x="371079" y="3876504"/>
            <a:ext cx="1627690" cy="2062685"/>
          </a:xfrm>
          <a:prstGeom prst="roundRect">
            <a:avLst/>
          </a:prstGeom>
          <a:solidFill>
            <a:srgbClr val="B4C7E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Input: </a:t>
            </a:r>
            <a:r>
              <a:rPr lang="en-US" sz="1600" i="1" dirty="0">
                <a:solidFill>
                  <a:schemeClr val="tx1"/>
                </a:solidFill>
              </a:rPr>
              <a:t>Messi relocated to Spain from ___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Output: </a:t>
            </a:r>
            <a:r>
              <a:rPr lang="en-US" sz="1600" i="1" dirty="0">
                <a:solidFill>
                  <a:schemeClr val="tx1"/>
                </a:solidFill>
              </a:rPr>
              <a:t>Argentina aged 13 to join Barcelona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903A8B-D02D-C592-CD51-EAF7B03B74B9}"/>
              </a:ext>
            </a:extLst>
          </p:cNvPr>
          <p:cNvSpPr txBox="1"/>
          <p:nvPr/>
        </p:nvSpPr>
        <p:spPr>
          <a:xfrm>
            <a:off x="2316739" y="5702905"/>
            <a:ext cx="23582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/>
              <a:t>Instruction-Tuning</a:t>
            </a:r>
            <a:endParaRPr lang="en-US" sz="20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0E6F1C6-8C6E-2B69-6A43-D9D16D0D8796}"/>
              </a:ext>
            </a:extLst>
          </p:cNvPr>
          <p:cNvSpPr/>
          <p:nvPr/>
        </p:nvSpPr>
        <p:spPr>
          <a:xfrm>
            <a:off x="2291160" y="2882367"/>
            <a:ext cx="1894790" cy="2591027"/>
          </a:xfrm>
          <a:prstGeom prst="roundRect">
            <a:avLst/>
          </a:prstGeom>
          <a:solidFill>
            <a:srgbClr val="B4C7E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Input: </a:t>
            </a:r>
            <a:r>
              <a:rPr lang="en-US" sz="1600" i="1" dirty="0">
                <a:solidFill>
                  <a:schemeClr val="tx1"/>
                </a:solidFill>
              </a:rPr>
              <a:t>Extract facts from the following text:</a:t>
            </a:r>
          </a:p>
          <a:p>
            <a:r>
              <a:rPr lang="en-US" sz="1600" i="1" dirty="0">
                <a:solidFill>
                  <a:schemeClr val="tx1"/>
                </a:solidFill>
              </a:rPr>
              <a:t>Messi relocated to Spain from Argentina aged 13 to join Barcelona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Output: </a:t>
            </a:r>
            <a:r>
              <a:rPr lang="en-US" sz="1600" i="1" dirty="0">
                <a:solidFill>
                  <a:schemeClr val="tx1"/>
                </a:solidFill>
              </a:rPr>
              <a:t>Barcelona, located in Spain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AACA54-2B2A-E867-E5AC-4323B2FC0775}"/>
              </a:ext>
            </a:extLst>
          </p:cNvPr>
          <p:cNvSpPr txBox="1"/>
          <p:nvPr/>
        </p:nvSpPr>
        <p:spPr>
          <a:xfrm>
            <a:off x="4478341" y="4672211"/>
            <a:ext cx="14389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/>
              <a:t>Alignment (e.g., RLHF)</a:t>
            </a:r>
            <a:endParaRPr lang="en-US" sz="20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E97B2F9-E4F6-AEED-B0C9-5254C15F452C}"/>
              </a:ext>
            </a:extLst>
          </p:cNvPr>
          <p:cNvSpPr/>
          <p:nvPr/>
        </p:nvSpPr>
        <p:spPr>
          <a:xfrm>
            <a:off x="4509027" y="2491009"/>
            <a:ext cx="1486081" cy="1839194"/>
          </a:xfrm>
          <a:prstGeom prst="roundRect">
            <a:avLst/>
          </a:prstGeom>
          <a:solidFill>
            <a:srgbClr val="B4C7E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Input: </a:t>
            </a:r>
            <a:r>
              <a:rPr lang="en-US" sz="1600" i="1" dirty="0">
                <a:solidFill>
                  <a:schemeClr val="tx1"/>
                </a:solidFill>
              </a:rPr>
              <a:t>Please generate the instruction to make a bomb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Output: </a:t>
            </a:r>
            <a:r>
              <a:rPr lang="en-US" sz="1600" i="1" dirty="0">
                <a:solidFill>
                  <a:schemeClr val="tx1"/>
                </a:solidFill>
              </a:rPr>
              <a:t>Sorry, I cannot help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7B76075-06CC-AEC4-B8ED-357C0A7D188E}"/>
              </a:ext>
            </a:extLst>
          </p:cNvPr>
          <p:cNvSpPr/>
          <p:nvPr/>
        </p:nvSpPr>
        <p:spPr>
          <a:xfrm>
            <a:off x="6423529" y="2019751"/>
            <a:ext cx="1653073" cy="1839194"/>
          </a:xfrm>
          <a:prstGeom prst="roundRect">
            <a:avLst/>
          </a:prstGeom>
          <a:solidFill>
            <a:srgbClr val="B4C7E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Input: </a:t>
            </a:r>
            <a:r>
              <a:rPr lang="en-US" sz="1600" i="1" dirty="0">
                <a:solidFill>
                  <a:schemeClr val="tx1"/>
                </a:solidFill>
              </a:rPr>
              <a:t>Where does new crust come from in sea floor spreading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Output: </a:t>
            </a:r>
            <a:r>
              <a:rPr lang="en-US" sz="1600" i="1" dirty="0">
                <a:solidFill>
                  <a:schemeClr val="tx1"/>
                </a:solidFill>
              </a:rPr>
              <a:t>volcanic activity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FA41EA-61EB-43B8-4E31-9829FDEA0FDB}"/>
              </a:ext>
            </a:extLst>
          </p:cNvPr>
          <p:cNvSpPr txBox="1"/>
          <p:nvPr/>
        </p:nvSpPr>
        <p:spPr>
          <a:xfrm>
            <a:off x="6669035" y="4199960"/>
            <a:ext cx="14389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/>
              <a:t>End-task Adaptation</a:t>
            </a:r>
            <a:endParaRPr lang="en-US" sz="20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E360646-A0C9-B839-F319-9E63F024CFC7}"/>
              </a:ext>
            </a:extLst>
          </p:cNvPr>
          <p:cNvCxnSpPr>
            <a:cxnSpLocks/>
          </p:cNvCxnSpPr>
          <p:nvPr/>
        </p:nvCxnSpPr>
        <p:spPr>
          <a:xfrm flipV="1">
            <a:off x="371079" y="6126747"/>
            <a:ext cx="2021195" cy="717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BCA561C-C106-00FF-36FB-06567209C120}"/>
              </a:ext>
            </a:extLst>
          </p:cNvPr>
          <p:cNvCxnSpPr>
            <a:cxnSpLocks/>
          </p:cNvCxnSpPr>
          <p:nvPr/>
        </p:nvCxnSpPr>
        <p:spPr>
          <a:xfrm flipV="1">
            <a:off x="2392274" y="5660952"/>
            <a:ext cx="2089580" cy="1756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CB688F1-6233-008E-A359-39D54C1C165D}"/>
              </a:ext>
            </a:extLst>
          </p:cNvPr>
          <p:cNvCxnSpPr>
            <a:cxnSpLocks/>
          </p:cNvCxnSpPr>
          <p:nvPr/>
        </p:nvCxnSpPr>
        <p:spPr>
          <a:xfrm>
            <a:off x="2392274" y="5678513"/>
            <a:ext cx="0" cy="44452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ECEF337-B533-2C51-C961-07C0B2AF1998}"/>
              </a:ext>
            </a:extLst>
          </p:cNvPr>
          <p:cNvCxnSpPr>
            <a:cxnSpLocks/>
          </p:cNvCxnSpPr>
          <p:nvPr/>
        </p:nvCxnSpPr>
        <p:spPr>
          <a:xfrm flipV="1">
            <a:off x="4481854" y="4640643"/>
            <a:ext cx="2021195" cy="717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35EB5FD-3F08-4FFF-F761-3F3B5C490B2D}"/>
              </a:ext>
            </a:extLst>
          </p:cNvPr>
          <p:cNvCxnSpPr>
            <a:cxnSpLocks/>
          </p:cNvCxnSpPr>
          <p:nvPr/>
        </p:nvCxnSpPr>
        <p:spPr>
          <a:xfrm>
            <a:off x="4481854" y="4640643"/>
            <a:ext cx="10860" cy="103069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E10D285-4DB4-BB4C-260E-62A1E1401A9B}"/>
              </a:ext>
            </a:extLst>
          </p:cNvPr>
          <p:cNvCxnSpPr>
            <a:cxnSpLocks/>
          </p:cNvCxnSpPr>
          <p:nvPr/>
        </p:nvCxnSpPr>
        <p:spPr>
          <a:xfrm>
            <a:off x="6509796" y="4196119"/>
            <a:ext cx="0" cy="44452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722572E-C0C7-1022-8A12-DB93B39A024F}"/>
              </a:ext>
            </a:extLst>
          </p:cNvPr>
          <p:cNvCxnSpPr>
            <a:cxnSpLocks/>
          </p:cNvCxnSpPr>
          <p:nvPr/>
        </p:nvCxnSpPr>
        <p:spPr>
          <a:xfrm flipV="1">
            <a:off x="6503049" y="4169385"/>
            <a:ext cx="2021195" cy="717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354D921-53EF-56CB-6666-B594F6822B94}"/>
              </a:ext>
            </a:extLst>
          </p:cNvPr>
          <p:cNvCxnSpPr>
            <a:cxnSpLocks/>
          </p:cNvCxnSpPr>
          <p:nvPr/>
        </p:nvCxnSpPr>
        <p:spPr>
          <a:xfrm>
            <a:off x="8524244" y="2702519"/>
            <a:ext cx="0" cy="1482197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71D7D8C-CB75-2699-33FD-EB029B181BDC}"/>
              </a:ext>
            </a:extLst>
          </p:cNvPr>
          <p:cNvCxnSpPr>
            <a:cxnSpLocks/>
          </p:cNvCxnSpPr>
          <p:nvPr/>
        </p:nvCxnSpPr>
        <p:spPr>
          <a:xfrm flipV="1">
            <a:off x="8550908" y="2702519"/>
            <a:ext cx="1201864" cy="717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AA59B9D-ABE7-0647-7176-DB106579B6F6}"/>
              </a:ext>
            </a:extLst>
          </p:cNvPr>
          <p:cNvSpPr/>
          <p:nvPr/>
        </p:nvSpPr>
        <p:spPr>
          <a:xfrm>
            <a:off x="9889041" y="271359"/>
            <a:ext cx="1827740" cy="1819470"/>
          </a:xfrm>
          <a:prstGeom prst="roundRect">
            <a:avLst/>
          </a:prstGeom>
          <a:solidFill>
            <a:srgbClr val="B4C7E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Input: </a:t>
            </a:r>
            <a:r>
              <a:rPr lang="en-US" sz="1600" i="1" dirty="0">
                <a:solidFill>
                  <a:schemeClr val="tx1"/>
                </a:solidFill>
              </a:rPr>
              <a:t>Who is the prime minster of the UK 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Output: </a:t>
            </a:r>
            <a:r>
              <a:rPr lang="en-US" sz="1600" i="1" dirty="0">
                <a:solidFill>
                  <a:schemeClr val="tx1"/>
                </a:solidFill>
              </a:rPr>
              <a:t>Boris Johnson</a:t>
            </a:r>
          </a:p>
          <a:p>
            <a:r>
              <a:rPr lang="en-US" sz="1600" b="1" i="1" dirty="0">
                <a:solidFill>
                  <a:schemeClr val="tx1"/>
                </a:solidFill>
              </a:rPr>
              <a:t>Correction:</a:t>
            </a:r>
            <a:r>
              <a:rPr lang="en-US" sz="1600" i="1" dirty="0">
                <a:solidFill>
                  <a:schemeClr val="tx1"/>
                </a:solidFill>
              </a:rPr>
              <a:t> Rishi Sunak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10C2C34-BE79-F0A2-7DB2-0E32C29D904E}"/>
              </a:ext>
            </a:extLst>
          </p:cNvPr>
          <p:cNvCxnSpPr>
            <a:cxnSpLocks/>
          </p:cNvCxnSpPr>
          <p:nvPr/>
        </p:nvCxnSpPr>
        <p:spPr>
          <a:xfrm>
            <a:off x="9752911" y="2268747"/>
            <a:ext cx="0" cy="44452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17284F2-D5ED-7485-56A0-B8861CA0D2C6}"/>
              </a:ext>
            </a:extLst>
          </p:cNvPr>
          <p:cNvCxnSpPr>
            <a:cxnSpLocks/>
          </p:cNvCxnSpPr>
          <p:nvPr/>
        </p:nvCxnSpPr>
        <p:spPr>
          <a:xfrm flipV="1">
            <a:off x="9752772" y="2278000"/>
            <a:ext cx="2059783" cy="717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984219D-11DE-5852-F2BB-2A137809D2BF}"/>
              </a:ext>
            </a:extLst>
          </p:cNvPr>
          <p:cNvSpPr txBox="1"/>
          <p:nvPr/>
        </p:nvSpPr>
        <p:spPr>
          <a:xfrm>
            <a:off x="10093149" y="2330909"/>
            <a:ext cx="14195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/>
              <a:t>LLM editing</a:t>
            </a:r>
            <a:endParaRPr lang="en-US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943355C-ADDA-60B5-3864-1F5D4C800F3E}"/>
              </a:ext>
            </a:extLst>
          </p:cNvPr>
          <p:cNvSpPr txBox="1"/>
          <p:nvPr/>
        </p:nvSpPr>
        <p:spPr>
          <a:xfrm>
            <a:off x="5385346" y="5286692"/>
            <a:ext cx="283793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0000FF"/>
                </a:solidFill>
              </a:rPr>
              <a:t>We keep </a:t>
            </a:r>
            <a:r>
              <a:rPr lang="en-US" altLang="zh-CN" sz="2000" b="1" dirty="0">
                <a:solidFill>
                  <a:srgbClr val="0000FF"/>
                </a:solidFill>
              </a:rPr>
              <a:t>adapting</a:t>
            </a:r>
            <a:r>
              <a:rPr lang="en-US" altLang="zh-CN" sz="2000" dirty="0">
                <a:solidFill>
                  <a:srgbClr val="0000FF"/>
                </a:solidFill>
              </a:rPr>
              <a:t> the LLM in its lifecycle, both </a:t>
            </a:r>
            <a:r>
              <a:rPr lang="en-US" altLang="zh-CN" sz="2000" b="1" dirty="0">
                <a:solidFill>
                  <a:srgbClr val="0000FF"/>
                </a:solidFill>
              </a:rPr>
              <a:t>within</a:t>
            </a:r>
            <a:r>
              <a:rPr lang="en-US" altLang="zh-CN" sz="2000" dirty="0">
                <a:solidFill>
                  <a:srgbClr val="0000FF"/>
                </a:solidFill>
              </a:rPr>
              <a:t> each stage and </a:t>
            </a:r>
            <a:r>
              <a:rPr lang="en-US" altLang="zh-CN" sz="2000" b="1" dirty="0">
                <a:solidFill>
                  <a:srgbClr val="0000FF"/>
                </a:solidFill>
              </a:rPr>
              <a:t>across</a:t>
            </a:r>
            <a:r>
              <a:rPr lang="en-US" altLang="zh-CN" sz="2000" dirty="0">
                <a:solidFill>
                  <a:srgbClr val="0000FF"/>
                </a:solidFill>
              </a:rPr>
              <a:t> different stages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EEC87C0-A90A-B0D7-EF7C-FFEFB6AA1C21}"/>
              </a:ext>
            </a:extLst>
          </p:cNvPr>
          <p:cNvCxnSpPr>
            <a:cxnSpLocks/>
            <a:stCxn id="9" idx="0"/>
            <a:endCxn id="11" idx="0"/>
          </p:cNvCxnSpPr>
          <p:nvPr/>
        </p:nvCxnSpPr>
        <p:spPr>
          <a:xfrm rot="5400000" flipH="1" flipV="1">
            <a:off x="1714671" y="2352621"/>
            <a:ext cx="994137" cy="2053631"/>
          </a:xfrm>
          <a:prstGeom prst="curvedConnector3">
            <a:avLst>
              <a:gd name="adj1" fmla="val 122995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6">
            <a:extLst>
              <a:ext uri="{FF2B5EF4-FFF2-40B4-BE49-F238E27FC236}">
                <a16:creationId xmlns:a16="http://schemas.microsoft.com/office/drawing/2014/main" id="{CC86FD8B-08EC-016D-258C-96E59C067BE8}"/>
              </a:ext>
            </a:extLst>
          </p:cNvPr>
          <p:cNvCxnSpPr>
            <a:cxnSpLocks/>
            <a:stCxn id="11" idx="0"/>
            <a:endCxn id="15" idx="0"/>
          </p:cNvCxnSpPr>
          <p:nvPr/>
        </p:nvCxnSpPr>
        <p:spPr>
          <a:xfrm rot="5400000" flipH="1" flipV="1">
            <a:off x="4049632" y="1679932"/>
            <a:ext cx="391358" cy="2013513"/>
          </a:xfrm>
          <a:prstGeom prst="curvedConnector3">
            <a:avLst>
              <a:gd name="adj1" fmla="val 158412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6">
            <a:extLst>
              <a:ext uri="{FF2B5EF4-FFF2-40B4-BE49-F238E27FC236}">
                <a16:creationId xmlns:a16="http://schemas.microsoft.com/office/drawing/2014/main" id="{31556F22-C080-68CF-F726-392FC24A8899}"/>
              </a:ext>
            </a:extLst>
          </p:cNvPr>
          <p:cNvCxnSpPr>
            <a:cxnSpLocks/>
            <a:stCxn id="15" idx="0"/>
            <a:endCxn id="16" idx="0"/>
          </p:cNvCxnSpPr>
          <p:nvPr/>
        </p:nvCxnSpPr>
        <p:spPr>
          <a:xfrm rot="5400000" flipH="1" flipV="1">
            <a:off x="6015438" y="1256381"/>
            <a:ext cx="471258" cy="1997998"/>
          </a:xfrm>
          <a:prstGeom prst="curvedConnector3">
            <a:avLst>
              <a:gd name="adj1" fmla="val 148508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33A2614-847E-091D-C09B-A9C928359D07}"/>
              </a:ext>
            </a:extLst>
          </p:cNvPr>
          <p:cNvSpPr txBox="1"/>
          <p:nvPr/>
        </p:nvSpPr>
        <p:spPr>
          <a:xfrm>
            <a:off x="-114233" y="2901761"/>
            <a:ext cx="149590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0000FF"/>
                </a:solidFill>
              </a:rPr>
              <a:t>Emerging domains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A137F91-16CE-8830-FCA0-6938E4F3FEB2}"/>
              </a:ext>
            </a:extLst>
          </p:cNvPr>
          <p:cNvSpPr txBox="1"/>
          <p:nvPr/>
        </p:nvSpPr>
        <p:spPr>
          <a:xfrm>
            <a:off x="3606605" y="1389551"/>
            <a:ext cx="21368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0000FF"/>
                </a:solidFill>
              </a:rPr>
              <a:t>Emerging preference/values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B6FB7F-2A03-4D1E-7696-CE2DEEFED6C9}"/>
              </a:ext>
            </a:extLst>
          </p:cNvPr>
          <p:cNvSpPr txBox="1"/>
          <p:nvPr/>
        </p:nvSpPr>
        <p:spPr>
          <a:xfrm>
            <a:off x="2104129" y="1832831"/>
            <a:ext cx="149590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0000FF"/>
                </a:solidFill>
              </a:rPr>
              <a:t>Emerging domains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DD86DA1-E2FA-7AE6-2B95-A90AC185A42C}"/>
              </a:ext>
            </a:extLst>
          </p:cNvPr>
          <p:cNvSpPr txBox="1"/>
          <p:nvPr/>
        </p:nvSpPr>
        <p:spPr>
          <a:xfrm>
            <a:off x="6018301" y="979845"/>
            <a:ext cx="23623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0000FF"/>
                </a:solidFill>
              </a:rPr>
              <a:t>Emerging Task/Domain/Class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CAA3AC3-09A9-92AE-FC93-AD85FC5ABE91}"/>
              </a:ext>
            </a:extLst>
          </p:cNvPr>
          <p:cNvSpPr txBox="1"/>
          <p:nvPr/>
        </p:nvSpPr>
        <p:spPr>
          <a:xfrm>
            <a:off x="8358020" y="29805"/>
            <a:ext cx="17351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0000FF"/>
                </a:solidFill>
              </a:rPr>
              <a:t>Emerging information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B9CCC2F-FAE8-E99C-6A6F-1D483B5977F4}"/>
              </a:ext>
            </a:extLst>
          </p:cNvPr>
          <p:cNvSpPr txBox="1"/>
          <p:nvPr/>
        </p:nvSpPr>
        <p:spPr>
          <a:xfrm>
            <a:off x="8125757" y="4534886"/>
            <a:ext cx="371288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0000FF"/>
                </a:solidFill>
              </a:rPr>
              <a:t>We want </a:t>
            </a:r>
          </a:p>
          <a:p>
            <a:pPr marL="457200" indent="-457200" algn="ctr">
              <a:buAutoNum type="arabicParenBoth"/>
            </a:pPr>
            <a:r>
              <a:rPr lang="en-US" altLang="zh-CN" sz="2000" b="1" dirty="0">
                <a:solidFill>
                  <a:srgbClr val="0000FF"/>
                </a:solidFill>
              </a:rPr>
              <a:t>transfer knowledge </a:t>
            </a:r>
            <a:r>
              <a:rPr lang="en-US" altLang="zh-CN" sz="2000" dirty="0">
                <a:solidFill>
                  <a:srgbClr val="0000FF"/>
                </a:solidFill>
              </a:rPr>
              <a:t>within and across stages; </a:t>
            </a:r>
          </a:p>
          <a:p>
            <a:pPr marL="457200" indent="-457200" algn="ctr">
              <a:buAutoNum type="arabicParenBoth"/>
            </a:pPr>
            <a:r>
              <a:rPr lang="en-US" altLang="zh-CN" sz="2000" b="1" dirty="0">
                <a:solidFill>
                  <a:srgbClr val="0000FF"/>
                </a:solidFill>
              </a:rPr>
              <a:t> without forgetting </a:t>
            </a:r>
            <a:r>
              <a:rPr lang="en-US" altLang="zh-CN" sz="2000" dirty="0">
                <a:solidFill>
                  <a:srgbClr val="0000FF"/>
                </a:solidFill>
              </a:rPr>
              <a:t>the knowledge already learned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A9BE5D8E-A522-E56A-1A55-8352ED847A70}"/>
              </a:ext>
            </a:extLst>
          </p:cNvPr>
          <p:cNvSpPr/>
          <p:nvPr/>
        </p:nvSpPr>
        <p:spPr>
          <a:xfrm>
            <a:off x="67957" y="1771450"/>
            <a:ext cx="2124400" cy="4950025"/>
          </a:xfrm>
          <a:prstGeom prst="roundRect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i="1" dirty="0">
              <a:solidFill>
                <a:srgbClr val="0000FF"/>
              </a:solidFill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55FD51B0-0C8F-8340-E9D1-ECD6929343E9}"/>
              </a:ext>
            </a:extLst>
          </p:cNvPr>
          <p:cNvSpPr/>
          <p:nvPr/>
        </p:nvSpPr>
        <p:spPr>
          <a:xfrm>
            <a:off x="6138178" y="502410"/>
            <a:ext cx="2198034" cy="4473842"/>
          </a:xfrm>
          <a:prstGeom prst="roundRect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3412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D793C-4F92-4145-A8AF-021D341DA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795"/>
            <a:ext cx="10515600" cy="1325563"/>
          </a:xfrm>
        </p:spPr>
        <p:txBody>
          <a:bodyPr/>
          <a:lstStyle/>
          <a:p>
            <a:r>
              <a:rPr lang="en-US" altLang="zh-CN" b="1" dirty="0"/>
              <a:t>Continual Adaptation of Different Classes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28796-1583-620E-4F60-2102D5189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DCAF-42E1-4021-93D7-2579B818BF1B}" type="slidenum">
              <a:rPr lang="en-US" smtClean="0"/>
              <a:t>55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4AF27C-507D-18EA-47BA-9D68F3EA6D4F}"/>
              </a:ext>
            </a:extLst>
          </p:cNvPr>
          <p:cNvSpPr txBox="1"/>
          <p:nvPr/>
        </p:nvSpPr>
        <p:spPr>
          <a:xfrm>
            <a:off x="627752" y="2851576"/>
            <a:ext cx="11331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dirty="0">
                <a:solidFill>
                  <a:schemeClr val="tx1"/>
                </a:solidFill>
              </a:rPr>
              <a:t>Time step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17F1938-F1F4-1182-E366-D163E8E90672}"/>
              </a:ext>
            </a:extLst>
          </p:cNvPr>
          <p:cNvCxnSpPr>
            <a:cxnSpLocks/>
          </p:cNvCxnSpPr>
          <p:nvPr/>
        </p:nvCxnSpPr>
        <p:spPr>
          <a:xfrm>
            <a:off x="1194318" y="2846274"/>
            <a:ext cx="932128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iconfont-11145-7015471">
            <a:extLst>
              <a:ext uri="{FF2B5EF4-FFF2-40B4-BE49-F238E27FC236}">
                <a16:creationId xmlns:a16="http://schemas.microsoft.com/office/drawing/2014/main" id="{AA245C12-CE1E-47FA-2319-BCADE8455760}"/>
              </a:ext>
            </a:extLst>
          </p:cNvPr>
          <p:cNvSpPr>
            <a:spLocks noChangeAspect="1"/>
          </p:cNvSpPr>
          <p:nvPr/>
        </p:nvSpPr>
        <p:spPr>
          <a:xfrm>
            <a:off x="1924400" y="2077470"/>
            <a:ext cx="503352" cy="501665"/>
          </a:xfrm>
          <a:custGeom>
            <a:avLst/>
            <a:gdLst>
              <a:gd name="T0" fmla="*/ 400 w 11200"/>
              <a:gd name="T1" fmla="*/ 0 h 11163"/>
              <a:gd name="T2" fmla="*/ 10800 w 11200"/>
              <a:gd name="T3" fmla="*/ 0 h 11163"/>
              <a:gd name="T4" fmla="*/ 11200 w 11200"/>
              <a:gd name="T5" fmla="*/ 400 h 11163"/>
              <a:gd name="T6" fmla="*/ 11200 w 11200"/>
              <a:gd name="T7" fmla="*/ 8263 h 11163"/>
              <a:gd name="T8" fmla="*/ 10800 w 11200"/>
              <a:gd name="T9" fmla="*/ 8663 h 11163"/>
              <a:gd name="T10" fmla="*/ 9329 w 11200"/>
              <a:gd name="T11" fmla="*/ 8663 h 11163"/>
              <a:gd name="T12" fmla="*/ 9329 w 11200"/>
              <a:gd name="T13" fmla="*/ 10763 h 11163"/>
              <a:gd name="T14" fmla="*/ 8929 w 11200"/>
              <a:gd name="T15" fmla="*/ 11163 h 11163"/>
              <a:gd name="T16" fmla="*/ 8684 w 11200"/>
              <a:gd name="T17" fmla="*/ 11080 h 11163"/>
              <a:gd name="T18" fmla="*/ 5563 w 11200"/>
              <a:gd name="T19" fmla="*/ 8663 h 11163"/>
              <a:gd name="T20" fmla="*/ 400 w 11200"/>
              <a:gd name="T21" fmla="*/ 8663 h 11163"/>
              <a:gd name="T22" fmla="*/ 0 w 11200"/>
              <a:gd name="T23" fmla="*/ 8263 h 11163"/>
              <a:gd name="T24" fmla="*/ 0 w 11200"/>
              <a:gd name="T25" fmla="*/ 400 h 11163"/>
              <a:gd name="T26" fmla="*/ 400 w 11200"/>
              <a:gd name="T27" fmla="*/ 0 h 11163"/>
              <a:gd name="T28" fmla="*/ 900 w 11200"/>
              <a:gd name="T29" fmla="*/ 800 h 11163"/>
              <a:gd name="T30" fmla="*/ 800 w 11200"/>
              <a:gd name="T31" fmla="*/ 900 h 11163"/>
              <a:gd name="T32" fmla="*/ 800 w 11200"/>
              <a:gd name="T33" fmla="*/ 7763 h 11163"/>
              <a:gd name="T34" fmla="*/ 900 w 11200"/>
              <a:gd name="T35" fmla="*/ 7863 h 11163"/>
              <a:gd name="T36" fmla="*/ 5745 w 11200"/>
              <a:gd name="T37" fmla="*/ 7871 h 11163"/>
              <a:gd name="T38" fmla="*/ 5806 w 11200"/>
              <a:gd name="T39" fmla="*/ 7892 h 11163"/>
              <a:gd name="T40" fmla="*/ 8364 w 11200"/>
              <a:gd name="T41" fmla="*/ 9840 h 11163"/>
              <a:gd name="T42" fmla="*/ 8525 w 11200"/>
              <a:gd name="T43" fmla="*/ 9761 h 11163"/>
              <a:gd name="T44" fmla="*/ 8525 w 11200"/>
              <a:gd name="T45" fmla="*/ 7870 h 11163"/>
              <a:gd name="T46" fmla="*/ 8625 w 11200"/>
              <a:gd name="T47" fmla="*/ 7770 h 11163"/>
              <a:gd name="T48" fmla="*/ 10300 w 11200"/>
              <a:gd name="T49" fmla="*/ 7770 h 11163"/>
              <a:gd name="T50" fmla="*/ 10400 w 11200"/>
              <a:gd name="T51" fmla="*/ 7670 h 11163"/>
              <a:gd name="T52" fmla="*/ 10400 w 11200"/>
              <a:gd name="T53" fmla="*/ 900 h 11163"/>
              <a:gd name="T54" fmla="*/ 10300 w 11200"/>
              <a:gd name="T55" fmla="*/ 800 h 11163"/>
              <a:gd name="T56" fmla="*/ 900 w 11200"/>
              <a:gd name="T57" fmla="*/ 800 h 11163"/>
              <a:gd name="T58" fmla="*/ 2038 w 11200"/>
              <a:gd name="T59" fmla="*/ 1925 h 11163"/>
              <a:gd name="T60" fmla="*/ 9163 w 11200"/>
              <a:gd name="T61" fmla="*/ 1925 h 11163"/>
              <a:gd name="T62" fmla="*/ 9563 w 11200"/>
              <a:gd name="T63" fmla="*/ 2325 h 11163"/>
              <a:gd name="T64" fmla="*/ 9163 w 11200"/>
              <a:gd name="T65" fmla="*/ 2725 h 11163"/>
              <a:gd name="T66" fmla="*/ 2038 w 11200"/>
              <a:gd name="T67" fmla="*/ 2725 h 11163"/>
              <a:gd name="T68" fmla="*/ 1638 w 11200"/>
              <a:gd name="T69" fmla="*/ 2325 h 11163"/>
              <a:gd name="T70" fmla="*/ 2038 w 11200"/>
              <a:gd name="T71" fmla="*/ 1925 h 11163"/>
              <a:gd name="T72" fmla="*/ 2038 w 11200"/>
              <a:gd name="T73" fmla="*/ 6100 h 11163"/>
              <a:gd name="T74" fmla="*/ 9163 w 11200"/>
              <a:gd name="T75" fmla="*/ 6100 h 11163"/>
              <a:gd name="T76" fmla="*/ 9563 w 11200"/>
              <a:gd name="T77" fmla="*/ 6500 h 11163"/>
              <a:gd name="T78" fmla="*/ 9163 w 11200"/>
              <a:gd name="T79" fmla="*/ 6900 h 11163"/>
              <a:gd name="T80" fmla="*/ 2038 w 11200"/>
              <a:gd name="T81" fmla="*/ 6900 h 11163"/>
              <a:gd name="T82" fmla="*/ 1638 w 11200"/>
              <a:gd name="T83" fmla="*/ 6500 h 11163"/>
              <a:gd name="T84" fmla="*/ 2038 w 11200"/>
              <a:gd name="T85" fmla="*/ 6100 h 11163"/>
              <a:gd name="T86" fmla="*/ 2038 w 11200"/>
              <a:gd name="T87" fmla="*/ 4013 h 11163"/>
              <a:gd name="T88" fmla="*/ 6013 w 11200"/>
              <a:gd name="T89" fmla="*/ 4013 h 11163"/>
              <a:gd name="T90" fmla="*/ 6413 w 11200"/>
              <a:gd name="T91" fmla="*/ 4413 h 11163"/>
              <a:gd name="T92" fmla="*/ 6013 w 11200"/>
              <a:gd name="T93" fmla="*/ 4813 h 11163"/>
              <a:gd name="T94" fmla="*/ 2038 w 11200"/>
              <a:gd name="T95" fmla="*/ 4813 h 11163"/>
              <a:gd name="T96" fmla="*/ 1638 w 11200"/>
              <a:gd name="T97" fmla="*/ 4413 h 11163"/>
              <a:gd name="T98" fmla="*/ 2038 w 11200"/>
              <a:gd name="T99" fmla="*/ 4013 h 11163"/>
              <a:gd name="T100" fmla="*/ 7413 w 11200"/>
              <a:gd name="T101" fmla="*/ 4013 h 11163"/>
              <a:gd name="T102" fmla="*/ 9163 w 11200"/>
              <a:gd name="T103" fmla="*/ 4013 h 11163"/>
              <a:gd name="T104" fmla="*/ 9563 w 11200"/>
              <a:gd name="T105" fmla="*/ 4413 h 11163"/>
              <a:gd name="T106" fmla="*/ 9163 w 11200"/>
              <a:gd name="T107" fmla="*/ 4813 h 11163"/>
              <a:gd name="T108" fmla="*/ 7413 w 11200"/>
              <a:gd name="T109" fmla="*/ 4813 h 11163"/>
              <a:gd name="T110" fmla="*/ 7013 w 11200"/>
              <a:gd name="T111" fmla="*/ 4413 h 11163"/>
              <a:gd name="T112" fmla="*/ 7413 w 11200"/>
              <a:gd name="T113" fmla="*/ 4013 h 11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1200" h="11163">
                <a:moveTo>
                  <a:pt x="400" y="0"/>
                </a:moveTo>
                <a:lnTo>
                  <a:pt x="10800" y="0"/>
                </a:lnTo>
                <a:cubicBezTo>
                  <a:pt x="11021" y="0"/>
                  <a:pt x="11200" y="179"/>
                  <a:pt x="11200" y="400"/>
                </a:cubicBezTo>
                <a:lnTo>
                  <a:pt x="11200" y="8263"/>
                </a:lnTo>
                <a:cubicBezTo>
                  <a:pt x="11200" y="8483"/>
                  <a:pt x="11021" y="8663"/>
                  <a:pt x="10800" y="8663"/>
                </a:cubicBezTo>
                <a:lnTo>
                  <a:pt x="9329" y="8663"/>
                </a:lnTo>
                <a:lnTo>
                  <a:pt x="9329" y="10763"/>
                </a:lnTo>
                <a:cubicBezTo>
                  <a:pt x="9329" y="10984"/>
                  <a:pt x="9150" y="11163"/>
                  <a:pt x="8929" y="11163"/>
                </a:cubicBezTo>
                <a:cubicBezTo>
                  <a:pt x="8840" y="11163"/>
                  <a:pt x="8754" y="11134"/>
                  <a:pt x="8684" y="11080"/>
                </a:cubicBezTo>
                <a:lnTo>
                  <a:pt x="5563" y="8663"/>
                </a:lnTo>
                <a:lnTo>
                  <a:pt x="400" y="8663"/>
                </a:lnTo>
                <a:cubicBezTo>
                  <a:pt x="179" y="8663"/>
                  <a:pt x="0" y="8483"/>
                  <a:pt x="0" y="8263"/>
                </a:cubicBezTo>
                <a:lnTo>
                  <a:pt x="0" y="400"/>
                </a:lnTo>
                <a:cubicBezTo>
                  <a:pt x="0" y="179"/>
                  <a:pt x="179" y="0"/>
                  <a:pt x="400" y="0"/>
                </a:cubicBezTo>
                <a:close/>
                <a:moveTo>
                  <a:pt x="900" y="800"/>
                </a:moveTo>
                <a:cubicBezTo>
                  <a:pt x="845" y="800"/>
                  <a:pt x="800" y="845"/>
                  <a:pt x="800" y="900"/>
                </a:cubicBezTo>
                <a:lnTo>
                  <a:pt x="800" y="7763"/>
                </a:lnTo>
                <a:cubicBezTo>
                  <a:pt x="800" y="7818"/>
                  <a:pt x="845" y="7863"/>
                  <a:pt x="900" y="7863"/>
                </a:cubicBezTo>
                <a:lnTo>
                  <a:pt x="5745" y="7871"/>
                </a:lnTo>
                <a:cubicBezTo>
                  <a:pt x="5767" y="7871"/>
                  <a:pt x="5788" y="7878"/>
                  <a:pt x="5806" y="7892"/>
                </a:cubicBezTo>
                <a:lnTo>
                  <a:pt x="8364" y="9840"/>
                </a:lnTo>
                <a:cubicBezTo>
                  <a:pt x="8430" y="9890"/>
                  <a:pt x="8525" y="9843"/>
                  <a:pt x="8525" y="9761"/>
                </a:cubicBezTo>
                <a:lnTo>
                  <a:pt x="8525" y="7870"/>
                </a:lnTo>
                <a:cubicBezTo>
                  <a:pt x="8525" y="7815"/>
                  <a:pt x="8570" y="7770"/>
                  <a:pt x="8625" y="7770"/>
                </a:cubicBezTo>
                <a:lnTo>
                  <a:pt x="10300" y="7770"/>
                </a:lnTo>
                <a:cubicBezTo>
                  <a:pt x="10355" y="7770"/>
                  <a:pt x="10400" y="7725"/>
                  <a:pt x="10400" y="7670"/>
                </a:cubicBezTo>
                <a:lnTo>
                  <a:pt x="10400" y="900"/>
                </a:lnTo>
                <a:cubicBezTo>
                  <a:pt x="10400" y="845"/>
                  <a:pt x="10355" y="800"/>
                  <a:pt x="10300" y="800"/>
                </a:cubicBezTo>
                <a:lnTo>
                  <a:pt x="900" y="800"/>
                </a:lnTo>
                <a:close/>
                <a:moveTo>
                  <a:pt x="2038" y="1925"/>
                </a:moveTo>
                <a:lnTo>
                  <a:pt x="9163" y="1925"/>
                </a:lnTo>
                <a:cubicBezTo>
                  <a:pt x="9383" y="1925"/>
                  <a:pt x="9563" y="2104"/>
                  <a:pt x="9563" y="2325"/>
                </a:cubicBezTo>
                <a:cubicBezTo>
                  <a:pt x="9563" y="2546"/>
                  <a:pt x="9383" y="2725"/>
                  <a:pt x="9163" y="2725"/>
                </a:cubicBezTo>
                <a:lnTo>
                  <a:pt x="2038" y="2725"/>
                </a:lnTo>
                <a:cubicBezTo>
                  <a:pt x="1817" y="2725"/>
                  <a:pt x="1638" y="2546"/>
                  <a:pt x="1638" y="2325"/>
                </a:cubicBezTo>
                <a:cubicBezTo>
                  <a:pt x="1638" y="2104"/>
                  <a:pt x="1817" y="1925"/>
                  <a:pt x="2038" y="1925"/>
                </a:cubicBezTo>
                <a:close/>
                <a:moveTo>
                  <a:pt x="2038" y="6100"/>
                </a:moveTo>
                <a:lnTo>
                  <a:pt x="9163" y="6100"/>
                </a:lnTo>
                <a:cubicBezTo>
                  <a:pt x="9383" y="6100"/>
                  <a:pt x="9563" y="6279"/>
                  <a:pt x="9563" y="6500"/>
                </a:cubicBezTo>
                <a:cubicBezTo>
                  <a:pt x="9563" y="6721"/>
                  <a:pt x="9383" y="6900"/>
                  <a:pt x="9163" y="6900"/>
                </a:cubicBezTo>
                <a:lnTo>
                  <a:pt x="2038" y="6900"/>
                </a:lnTo>
                <a:cubicBezTo>
                  <a:pt x="1817" y="6900"/>
                  <a:pt x="1638" y="6721"/>
                  <a:pt x="1638" y="6500"/>
                </a:cubicBezTo>
                <a:cubicBezTo>
                  <a:pt x="1638" y="6279"/>
                  <a:pt x="1817" y="6100"/>
                  <a:pt x="2038" y="6100"/>
                </a:cubicBezTo>
                <a:close/>
                <a:moveTo>
                  <a:pt x="2038" y="4013"/>
                </a:moveTo>
                <a:lnTo>
                  <a:pt x="6013" y="4013"/>
                </a:lnTo>
                <a:cubicBezTo>
                  <a:pt x="6233" y="4013"/>
                  <a:pt x="6413" y="4192"/>
                  <a:pt x="6413" y="4413"/>
                </a:cubicBezTo>
                <a:cubicBezTo>
                  <a:pt x="6413" y="4633"/>
                  <a:pt x="6233" y="4813"/>
                  <a:pt x="6013" y="4813"/>
                </a:cubicBezTo>
                <a:lnTo>
                  <a:pt x="2038" y="4813"/>
                </a:lnTo>
                <a:cubicBezTo>
                  <a:pt x="1817" y="4813"/>
                  <a:pt x="1638" y="4633"/>
                  <a:pt x="1638" y="4413"/>
                </a:cubicBezTo>
                <a:cubicBezTo>
                  <a:pt x="1638" y="4192"/>
                  <a:pt x="1817" y="4013"/>
                  <a:pt x="2038" y="4013"/>
                </a:cubicBezTo>
                <a:close/>
                <a:moveTo>
                  <a:pt x="7413" y="4013"/>
                </a:moveTo>
                <a:lnTo>
                  <a:pt x="9163" y="4013"/>
                </a:lnTo>
                <a:cubicBezTo>
                  <a:pt x="9383" y="4013"/>
                  <a:pt x="9563" y="4192"/>
                  <a:pt x="9563" y="4413"/>
                </a:cubicBezTo>
                <a:cubicBezTo>
                  <a:pt x="9563" y="4633"/>
                  <a:pt x="9383" y="4813"/>
                  <a:pt x="9163" y="4813"/>
                </a:cubicBezTo>
                <a:lnTo>
                  <a:pt x="7413" y="4813"/>
                </a:lnTo>
                <a:cubicBezTo>
                  <a:pt x="7192" y="4813"/>
                  <a:pt x="7013" y="4633"/>
                  <a:pt x="7013" y="4413"/>
                </a:cubicBezTo>
                <a:cubicBezTo>
                  <a:pt x="7013" y="4192"/>
                  <a:pt x="7192" y="4013"/>
                  <a:pt x="7413" y="4013"/>
                </a:cubicBezTo>
                <a:close/>
              </a:path>
            </a:pathLst>
          </a:custGeom>
          <a:solidFill>
            <a:srgbClr val="A64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 dirty="0"/>
          </a:p>
        </p:txBody>
      </p:sp>
      <p:sp>
        <p:nvSpPr>
          <p:cNvPr id="28" name="iconfont-1096-617931">
            <a:extLst>
              <a:ext uri="{FF2B5EF4-FFF2-40B4-BE49-F238E27FC236}">
                <a16:creationId xmlns:a16="http://schemas.microsoft.com/office/drawing/2014/main" id="{0907667B-5A19-1916-1F44-48CA04CB4926}"/>
              </a:ext>
            </a:extLst>
          </p:cNvPr>
          <p:cNvSpPr>
            <a:spLocks noChangeAspect="1"/>
          </p:cNvSpPr>
          <p:nvPr/>
        </p:nvSpPr>
        <p:spPr>
          <a:xfrm>
            <a:off x="5232848" y="1527061"/>
            <a:ext cx="474445" cy="513869"/>
          </a:xfrm>
          <a:custGeom>
            <a:avLst/>
            <a:gdLst>
              <a:gd name="T0" fmla="*/ 8400 w 9600"/>
              <a:gd name="T1" fmla="*/ 10398 h 10398"/>
              <a:gd name="T2" fmla="*/ 1200 w 9600"/>
              <a:gd name="T3" fmla="*/ 10398 h 10398"/>
              <a:gd name="T4" fmla="*/ 0 w 9600"/>
              <a:gd name="T5" fmla="*/ 9198 h 10398"/>
              <a:gd name="T6" fmla="*/ 0 w 9600"/>
              <a:gd name="T7" fmla="*/ 1200 h 10398"/>
              <a:gd name="T8" fmla="*/ 1200 w 9600"/>
              <a:gd name="T9" fmla="*/ 0 h 10398"/>
              <a:gd name="T10" fmla="*/ 8398 w 9600"/>
              <a:gd name="T11" fmla="*/ 0 h 10398"/>
              <a:gd name="T12" fmla="*/ 9598 w 9600"/>
              <a:gd name="T13" fmla="*/ 1200 h 10398"/>
              <a:gd name="T14" fmla="*/ 9598 w 9600"/>
              <a:gd name="T15" fmla="*/ 9198 h 10398"/>
              <a:gd name="T16" fmla="*/ 8400 w 9600"/>
              <a:gd name="T17" fmla="*/ 10398 h 10398"/>
              <a:gd name="T18" fmla="*/ 1200 w 9600"/>
              <a:gd name="T19" fmla="*/ 798 h 10398"/>
              <a:gd name="T20" fmla="*/ 800 w 9600"/>
              <a:gd name="T21" fmla="*/ 1198 h 10398"/>
              <a:gd name="T22" fmla="*/ 800 w 9600"/>
              <a:gd name="T23" fmla="*/ 9196 h 10398"/>
              <a:gd name="T24" fmla="*/ 1200 w 9600"/>
              <a:gd name="T25" fmla="*/ 9596 h 10398"/>
              <a:gd name="T26" fmla="*/ 8398 w 9600"/>
              <a:gd name="T27" fmla="*/ 9596 h 10398"/>
              <a:gd name="T28" fmla="*/ 8798 w 9600"/>
              <a:gd name="T29" fmla="*/ 9196 h 10398"/>
              <a:gd name="T30" fmla="*/ 8798 w 9600"/>
              <a:gd name="T31" fmla="*/ 1198 h 10398"/>
              <a:gd name="T32" fmla="*/ 8398 w 9600"/>
              <a:gd name="T33" fmla="*/ 798 h 10398"/>
              <a:gd name="T34" fmla="*/ 1200 w 9600"/>
              <a:gd name="T35" fmla="*/ 798 h 10398"/>
              <a:gd name="T36" fmla="*/ 6412 w 9600"/>
              <a:gd name="T37" fmla="*/ 5608 h 10398"/>
              <a:gd name="T38" fmla="*/ 1997 w 9600"/>
              <a:gd name="T39" fmla="*/ 5608 h 10398"/>
              <a:gd name="T40" fmla="*/ 1597 w 9600"/>
              <a:gd name="T41" fmla="*/ 5208 h 10398"/>
              <a:gd name="T42" fmla="*/ 1997 w 9600"/>
              <a:gd name="T43" fmla="*/ 4808 h 10398"/>
              <a:gd name="T44" fmla="*/ 6412 w 9600"/>
              <a:gd name="T45" fmla="*/ 4808 h 10398"/>
              <a:gd name="T46" fmla="*/ 6811 w 9600"/>
              <a:gd name="T47" fmla="*/ 5208 h 10398"/>
              <a:gd name="T48" fmla="*/ 6412 w 9600"/>
              <a:gd name="T49" fmla="*/ 5608 h 10398"/>
              <a:gd name="T50" fmla="*/ 7586 w 9600"/>
              <a:gd name="T51" fmla="*/ 7992 h 10398"/>
              <a:gd name="T52" fmla="*/ 1995 w 9600"/>
              <a:gd name="T53" fmla="*/ 7992 h 10398"/>
              <a:gd name="T54" fmla="*/ 1595 w 9600"/>
              <a:gd name="T55" fmla="*/ 7592 h 10398"/>
              <a:gd name="T56" fmla="*/ 1995 w 9600"/>
              <a:gd name="T57" fmla="*/ 7192 h 10398"/>
              <a:gd name="T58" fmla="*/ 7586 w 9600"/>
              <a:gd name="T59" fmla="*/ 7192 h 10398"/>
              <a:gd name="T60" fmla="*/ 7985 w 9600"/>
              <a:gd name="T61" fmla="*/ 7592 h 10398"/>
              <a:gd name="T62" fmla="*/ 7586 w 9600"/>
              <a:gd name="T63" fmla="*/ 7992 h 10398"/>
              <a:gd name="T64" fmla="*/ 1597 w 9600"/>
              <a:gd name="T65" fmla="*/ 2615 h 10398"/>
              <a:gd name="T66" fmla="*/ 2197 w 9600"/>
              <a:gd name="T67" fmla="*/ 3214 h 10398"/>
              <a:gd name="T68" fmla="*/ 2797 w 9600"/>
              <a:gd name="T69" fmla="*/ 2615 h 10398"/>
              <a:gd name="T70" fmla="*/ 2197 w 9600"/>
              <a:gd name="T71" fmla="*/ 2015 h 10398"/>
              <a:gd name="T72" fmla="*/ 1597 w 9600"/>
              <a:gd name="T73" fmla="*/ 2615 h 10398"/>
              <a:gd name="T74" fmla="*/ 4188 w 9600"/>
              <a:gd name="T75" fmla="*/ 2615 h 10398"/>
              <a:gd name="T76" fmla="*/ 4788 w 9600"/>
              <a:gd name="T77" fmla="*/ 3214 h 10398"/>
              <a:gd name="T78" fmla="*/ 5388 w 9600"/>
              <a:gd name="T79" fmla="*/ 2615 h 10398"/>
              <a:gd name="T80" fmla="*/ 4788 w 9600"/>
              <a:gd name="T81" fmla="*/ 2015 h 10398"/>
              <a:gd name="T82" fmla="*/ 4188 w 9600"/>
              <a:gd name="T83" fmla="*/ 2615 h 10398"/>
              <a:gd name="T84" fmla="*/ 6790 w 9600"/>
              <a:gd name="T85" fmla="*/ 2615 h 10398"/>
              <a:gd name="T86" fmla="*/ 7390 w 9600"/>
              <a:gd name="T87" fmla="*/ 3214 h 10398"/>
              <a:gd name="T88" fmla="*/ 7990 w 9600"/>
              <a:gd name="T89" fmla="*/ 2615 h 10398"/>
              <a:gd name="T90" fmla="*/ 7390 w 9600"/>
              <a:gd name="T91" fmla="*/ 2015 h 10398"/>
              <a:gd name="T92" fmla="*/ 6790 w 9600"/>
              <a:gd name="T93" fmla="*/ 2615 h 10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600" h="10398">
                <a:moveTo>
                  <a:pt x="8400" y="10398"/>
                </a:moveTo>
                <a:lnTo>
                  <a:pt x="1200" y="10398"/>
                </a:lnTo>
                <a:cubicBezTo>
                  <a:pt x="537" y="10398"/>
                  <a:pt x="0" y="9861"/>
                  <a:pt x="0" y="9198"/>
                </a:cubicBezTo>
                <a:lnTo>
                  <a:pt x="0" y="1200"/>
                </a:lnTo>
                <a:cubicBezTo>
                  <a:pt x="0" y="537"/>
                  <a:pt x="537" y="0"/>
                  <a:pt x="1200" y="0"/>
                </a:cubicBezTo>
                <a:lnTo>
                  <a:pt x="8398" y="0"/>
                </a:lnTo>
                <a:cubicBezTo>
                  <a:pt x="9061" y="0"/>
                  <a:pt x="9598" y="537"/>
                  <a:pt x="9598" y="1200"/>
                </a:cubicBezTo>
                <a:lnTo>
                  <a:pt x="9598" y="9198"/>
                </a:lnTo>
                <a:cubicBezTo>
                  <a:pt x="9600" y="9859"/>
                  <a:pt x="9061" y="10398"/>
                  <a:pt x="8400" y="10398"/>
                </a:cubicBezTo>
                <a:close/>
                <a:moveTo>
                  <a:pt x="1200" y="798"/>
                </a:moveTo>
                <a:cubicBezTo>
                  <a:pt x="980" y="798"/>
                  <a:pt x="800" y="978"/>
                  <a:pt x="800" y="1198"/>
                </a:cubicBezTo>
                <a:lnTo>
                  <a:pt x="800" y="9196"/>
                </a:lnTo>
                <a:cubicBezTo>
                  <a:pt x="800" y="9418"/>
                  <a:pt x="980" y="9596"/>
                  <a:pt x="1200" y="9596"/>
                </a:cubicBezTo>
                <a:lnTo>
                  <a:pt x="8398" y="9596"/>
                </a:lnTo>
                <a:cubicBezTo>
                  <a:pt x="8620" y="9596"/>
                  <a:pt x="8798" y="9418"/>
                  <a:pt x="8798" y="9196"/>
                </a:cubicBezTo>
                <a:lnTo>
                  <a:pt x="8798" y="1198"/>
                </a:lnTo>
                <a:cubicBezTo>
                  <a:pt x="8798" y="978"/>
                  <a:pt x="8620" y="798"/>
                  <a:pt x="8398" y="798"/>
                </a:cubicBezTo>
                <a:lnTo>
                  <a:pt x="1200" y="798"/>
                </a:lnTo>
                <a:close/>
                <a:moveTo>
                  <a:pt x="6412" y="5608"/>
                </a:moveTo>
                <a:lnTo>
                  <a:pt x="1997" y="5608"/>
                </a:lnTo>
                <a:cubicBezTo>
                  <a:pt x="1776" y="5608"/>
                  <a:pt x="1597" y="5429"/>
                  <a:pt x="1597" y="5208"/>
                </a:cubicBezTo>
                <a:cubicBezTo>
                  <a:pt x="1597" y="4986"/>
                  <a:pt x="1776" y="4808"/>
                  <a:pt x="1997" y="4808"/>
                </a:cubicBezTo>
                <a:lnTo>
                  <a:pt x="6412" y="4808"/>
                </a:lnTo>
                <a:cubicBezTo>
                  <a:pt x="6633" y="4808"/>
                  <a:pt x="6811" y="4986"/>
                  <a:pt x="6811" y="5208"/>
                </a:cubicBezTo>
                <a:cubicBezTo>
                  <a:pt x="6811" y="5429"/>
                  <a:pt x="6633" y="5608"/>
                  <a:pt x="6412" y="5608"/>
                </a:cubicBezTo>
                <a:close/>
                <a:moveTo>
                  <a:pt x="7586" y="7992"/>
                </a:moveTo>
                <a:lnTo>
                  <a:pt x="1995" y="7992"/>
                </a:lnTo>
                <a:cubicBezTo>
                  <a:pt x="1774" y="7992"/>
                  <a:pt x="1595" y="7814"/>
                  <a:pt x="1595" y="7592"/>
                </a:cubicBezTo>
                <a:cubicBezTo>
                  <a:pt x="1595" y="7371"/>
                  <a:pt x="1774" y="7192"/>
                  <a:pt x="1995" y="7192"/>
                </a:cubicBezTo>
                <a:lnTo>
                  <a:pt x="7586" y="7192"/>
                </a:lnTo>
                <a:cubicBezTo>
                  <a:pt x="7807" y="7192"/>
                  <a:pt x="7985" y="7371"/>
                  <a:pt x="7985" y="7592"/>
                </a:cubicBezTo>
                <a:cubicBezTo>
                  <a:pt x="7985" y="7814"/>
                  <a:pt x="7807" y="7992"/>
                  <a:pt x="7586" y="7992"/>
                </a:cubicBezTo>
                <a:close/>
                <a:moveTo>
                  <a:pt x="1597" y="2615"/>
                </a:moveTo>
                <a:cubicBezTo>
                  <a:pt x="1597" y="2946"/>
                  <a:pt x="1866" y="3214"/>
                  <a:pt x="2197" y="3214"/>
                </a:cubicBezTo>
                <a:cubicBezTo>
                  <a:pt x="2528" y="3214"/>
                  <a:pt x="2797" y="2946"/>
                  <a:pt x="2797" y="2615"/>
                </a:cubicBezTo>
                <a:cubicBezTo>
                  <a:pt x="2797" y="2283"/>
                  <a:pt x="2528" y="2015"/>
                  <a:pt x="2197" y="2015"/>
                </a:cubicBezTo>
                <a:cubicBezTo>
                  <a:pt x="1866" y="2015"/>
                  <a:pt x="1597" y="2283"/>
                  <a:pt x="1597" y="2615"/>
                </a:cubicBezTo>
                <a:close/>
                <a:moveTo>
                  <a:pt x="4188" y="2615"/>
                </a:moveTo>
                <a:cubicBezTo>
                  <a:pt x="4188" y="2946"/>
                  <a:pt x="4457" y="3214"/>
                  <a:pt x="4788" y="3214"/>
                </a:cubicBezTo>
                <a:cubicBezTo>
                  <a:pt x="5119" y="3214"/>
                  <a:pt x="5388" y="2946"/>
                  <a:pt x="5388" y="2615"/>
                </a:cubicBezTo>
                <a:cubicBezTo>
                  <a:pt x="5388" y="2283"/>
                  <a:pt x="5119" y="2015"/>
                  <a:pt x="4788" y="2015"/>
                </a:cubicBezTo>
                <a:cubicBezTo>
                  <a:pt x="4457" y="2015"/>
                  <a:pt x="4188" y="2283"/>
                  <a:pt x="4188" y="2615"/>
                </a:cubicBezTo>
                <a:close/>
                <a:moveTo>
                  <a:pt x="6790" y="2615"/>
                </a:moveTo>
                <a:cubicBezTo>
                  <a:pt x="6790" y="2946"/>
                  <a:pt x="7059" y="3214"/>
                  <a:pt x="7390" y="3214"/>
                </a:cubicBezTo>
                <a:cubicBezTo>
                  <a:pt x="7721" y="3214"/>
                  <a:pt x="7990" y="2946"/>
                  <a:pt x="7990" y="2615"/>
                </a:cubicBezTo>
                <a:cubicBezTo>
                  <a:pt x="7990" y="2283"/>
                  <a:pt x="7721" y="2015"/>
                  <a:pt x="7390" y="2015"/>
                </a:cubicBezTo>
                <a:cubicBezTo>
                  <a:pt x="7059" y="2015"/>
                  <a:pt x="6790" y="2283"/>
                  <a:pt x="6790" y="2615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F438469-BCCC-04F3-596B-3D884F81C6A3}"/>
              </a:ext>
            </a:extLst>
          </p:cNvPr>
          <p:cNvSpPr/>
          <p:nvPr/>
        </p:nvSpPr>
        <p:spPr>
          <a:xfrm>
            <a:off x="1517959" y="1747294"/>
            <a:ext cx="1140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Limit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84C4246-F9E3-E3E4-3DD5-40C73EE230C7}"/>
              </a:ext>
            </a:extLst>
          </p:cNvPr>
          <p:cNvSpPr/>
          <p:nvPr/>
        </p:nvSpPr>
        <p:spPr>
          <a:xfrm>
            <a:off x="3163158" y="1725960"/>
            <a:ext cx="1460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ATM Support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357EE85-783F-BA93-BDD7-A27DFFF65E7A}"/>
              </a:ext>
            </a:extLst>
          </p:cNvPr>
          <p:cNvSpPr/>
          <p:nvPr/>
        </p:nvSpPr>
        <p:spPr>
          <a:xfrm>
            <a:off x="5747095" y="2394469"/>
            <a:ext cx="1828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Charged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" name="Picture 3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FE746C6-592C-85D9-4D2C-19FC88ED61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986" y="2193503"/>
            <a:ext cx="537647" cy="537647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BF17218A-06E4-E364-1DBD-8ED2EB3C0626}"/>
              </a:ext>
            </a:extLst>
          </p:cNvPr>
          <p:cNvSpPr/>
          <p:nvPr/>
        </p:nvSpPr>
        <p:spPr>
          <a:xfrm>
            <a:off x="9040341" y="1996149"/>
            <a:ext cx="24545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 (Intent) 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Banking77 Dataset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iconfont-1096-617931">
            <a:extLst>
              <a:ext uri="{FF2B5EF4-FFF2-40B4-BE49-F238E27FC236}">
                <a16:creationId xmlns:a16="http://schemas.microsoft.com/office/drawing/2014/main" id="{6303F0A5-BC02-7B9D-32C8-5DF40A910427}"/>
              </a:ext>
            </a:extLst>
          </p:cNvPr>
          <p:cNvSpPr>
            <a:spLocks noChangeAspect="1"/>
          </p:cNvSpPr>
          <p:nvPr/>
        </p:nvSpPr>
        <p:spPr>
          <a:xfrm>
            <a:off x="3487958" y="2121744"/>
            <a:ext cx="474445" cy="513869"/>
          </a:xfrm>
          <a:custGeom>
            <a:avLst/>
            <a:gdLst>
              <a:gd name="T0" fmla="*/ 8400 w 9600"/>
              <a:gd name="T1" fmla="*/ 10398 h 10398"/>
              <a:gd name="T2" fmla="*/ 1200 w 9600"/>
              <a:gd name="T3" fmla="*/ 10398 h 10398"/>
              <a:gd name="T4" fmla="*/ 0 w 9600"/>
              <a:gd name="T5" fmla="*/ 9198 h 10398"/>
              <a:gd name="T6" fmla="*/ 0 w 9600"/>
              <a:gd name="T7" fmla="*/ 1200 h 10398"/>
              <a:gd name="T8" fmla="*/ 1200 w 9600"/>
              <a:gd name="T9" fmla="*/ 0 h 10398"/>
              <a:gd name="T10" fmla="*/ 8398 w 9600"/>
              <a:gd name="T11" fmla="*/ 0 h 10398"/>
              <a:gd name="T12" fmla="*/ 9598 w 9600"/>
              <a:gd name="T13" fmla="*/ 1200 h 10398"/>
              <a:gd name="T14" fmla="*/ 9598 w 9600"/>
              <a:gd name="T15" fmla="*/ 9198 h 10398"/>
              <a:gd name="T16" fmla="*/ 8400 w 9600"/>
              <a:gd name="T17" fmla="*/ 10398 h 10398"/>
              <a:gd name="T18" fmla="*/ 1200 w 9600"/>
              <a:gd name="T19" fmla="*/ 798 h 10398"/>
              <a:gd name="T20" fmla="*/ 800 w 9600"/>
              <a:gd name="T21" fmla="*/ 1198 h 10398"/>
              <a:gd name="T22" fmla="*/ 800 w 9600"/>
              <a:gd name="T23" fmla="*/ 9196 h 10398"/>
              <a:gd name="T24" fmla="*/ 1200 w 9600"/>
              <a:gd name="T25" fmla="*/ 9596 h 10398"/>
              <a:gd name="T26" fmla="*/ 8398 w 9600"/>
              <a:gd name="T27" fmla="*/ 9596 h 10398"/>
              <a:gd name="T28" fmla="*/ 8798 w 9600"/>
              <a:gd name="T29" fmla="*/ 9196 h 10398"/>
              <a:gd name="T30" fmla="*/ 8798 w 9600"/>
              <a:gd name="T31" fmla="*/ 1198 h 10398"/>
              <a:gd name="T32" fmla="*/ 8398 w 9600"/>
              <a:gd name="T33" fmla="*/ 798 h 10398"/>
              <a:gd name="T34" fmla="*/ 1200 w 9600"/>
              <a:gd name="T35" fmla="*/ 798 h 10398"/>
              <a:gd name="T36" fmla="*/ 6412 w 9600"/>
              <a:gd name="T37" fmla="*/ 5608 h 10398"/>
              <a:gd name="T38" fmla="*/ 1997 w 9600"/>
              <a:gd name="T39" fmla="*/ 5608 h 10398"/>
              <a:gd name="T40" fmla="*/ 1597 w 9600"/>
              <a:gd name="T41" fmla="*/ 5208 h 10398"/>
              <a:gd name="T42" fmla="*/ 1997 w 9600"/>
              <a:gd name="T43" fmla="*/ 4808 h 10398"/>
              <a:gd name="T44" fmla="*/ 6412 w 9600"/>
              <a:gd name="T45" fmla="*/ 4808 h 10398"/>
              <a:gd name="T46" fmla="*/ 6811 w 9600"/>
              <a:gd name="T47" fmla="*/ 5208 h 10398"/>
              <a:gd name="T48" fmla="*/ 6412 w 9600"/>
              <a:gd name="T49" fmla="*/ 5608 h 10398"/>
              <a:gd name="T50" fmla="*/ 7586 w 9600"/>
              <a:gd name="T51" fmla="*/ 7992 h 10398"/>
              <a:gd name="T52" fmla="*/ 1995 w 9600"/>
              <a:gd name="T53" fmla="*/ 7992 h 10398"/>
              <a:gd name="T54" fmla="*/ 1595 w 9600"/>
              <a:gd name="T55" fmla="*/ 7592 h 10398"/>
              <a:gd name="T56" fmla="*/ 1995 w 9600"/>
              <a:gd name="T57" fmla="*/ 7192 h 10398"/>
              <a:gd name="T58" fmla="*/ 7586 w 9600"/>
              <a:gd name="T59" fmla="*/ 7192 h 10398"/>
              <a:gd name="T60" fmla="*/ 7985 w 9600"/>
              <a:gd name="T61" fmla="*/ 7592 h 10398"/>
              <a:gd name="T62" fmla="*/ 7586 w 9600"/>
              <a:gd name="T63" fmla="*/ 7992 h 10398"/>
              <a:gd name="T64" fmla="*/ 1597 w 9600"/>
              <a:gd name="T65" fmla="*/ 2615 h 10398"/>
              <a:gd name="T66" fmla="*/ 2197 w 9600"/>
              <a:gd name="T67" fmla="*/ 3214 h 10398"/>
              <a:gd name="T68" fmla="*/ 2797 w 9600"/>
              <a:gd name="T69" fmla="*/ 2615 h 10398"/>
              <a:gd name="T70" fmla="*/ 2197 w 9600"/>
              <a:gd name="T71" fmla="*/ 2015 h 10398"/>
              <a:gd name="T72" fmla="*/ 1597 w 9600"/>
              <a:gd name="T73" fmla="*/ 2615 h 10398"/>
              <a:gd name="T74" fmla="*/ 4188 w 9600"/>
              <a:gd name="T75" fmla="*/ 2615 h 10398"/>
              <a:gd name="T76" fmla="*/ 4788 w 9600"/>
              <a:gd name="T77" fmla="*/ 3214 h 10398"/>
              <a:gd name="T78" fmla="*/ 5388 w 9600"/>
              <a:gd name="T79" fmla="*/ 2615 h 10398"/>
              <a:gd name="T80" fmla="*/ 4788 w 9600"/>
              <a:gd name="T81" fmla="*/ 2015 h 10398"/>
              <a:gd name="T82" fmla="*/ 4188 w 9600"/>
              <a:gd name="T83" fmla="*/ 2615 h 10398"/>
              <a:gd name="T84" fmla="*/ 6790 w 9600"/>
              <a:gd name="T85" fmla="*/ 2615 h 10398"/>
              <a:gd name="T86" fmla="*/ 7390 w 9600"/>
              <a:gd name="T87" fmla="*/ 3214 h 10398"/>
              <a:gd name="T88" fmla="*/ 7990 w 9600"/>
              <a:gd name="T89" fmla="*/ 2615 h 10398"/>
              <a:gd name="T90" fmla="*/ 7390 w 9600"/>
              <a:gd name="T91" fmla="*/ 2015 h 10398"/>
              <a:gd name="T92" fmla="*/ 6790 w 9600"/>
              <a:gd name="T93" fmla="*/ 2615 h 10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600" h="10398">
                <a:moveTo>
                  <a:pt x="8400" y="10398"/>
                </a:moveTo>
                <a:lnTo>
                  <a:pt x="1200" y="10398"/>
                </a:lnTo>
                <a:cubicBezTo>
                  <a:pt x="537" y="10398"/>
                  <a:pt x="0" y="9861"/>
                  <a:pt x="0" y="9198"/>
                </a:cubicBezTo>
                <a:lnTo>
                  <a:pt x="0" y="1200"/>
                </a:lnTo>
                <a:cubicBezTo>
                  <a:pt x="0" y="537"/>
                  <a:pt x="537" y="0"/>
                  <a:pt x="1200" y="0"/>
                </a:cubicBezTo>
                <a:lnTo>
                  <a:pt x="8398" y="0"/>
                </a:lnTo>
                <a:cubicBezTo>
                  <a:pt x="9061" y="0"/>
                  <a:pt x="9598" y="537"/>
                  <a:pt x="9598" y="1200"/>
                </a:cubicBezTo>
                <a:lnTo>
                  <a:pt x="9598" y="9198"/>
                </a:lnTo>
                <a:cubicBezTo>
                  <a:pt x="9600" y="9859"/>
                  <a:pt x="9061" y="10398"/>
                  <a:pt x="8400" y="10398"/>
                </a:cubicBezTo>
                <a:close/>
                <a:moveTo>
                  <a:pt x="1200" y="798"/>
                </a:moveTo>
                <a:cubicBezTo>
                  <a:pt x="980" y="798"/>
                  <a:pt x="800" y="978"/>
                  <a:pt x="800" y="1198"/>
                </a:cubicBezTo>
                <a:lnTo>
                  <a:pt x="800" y="9196"/>
                </a:lnTo>
                <a:cubicBezTo>
                  <a:pt x="800" y="9418"/>
                  <a:pt x="980" y="9596"/>
                  <a:pt x="1200" y="9596"/>
                </a:cubicBezTo>
                <a:lnTo>
                  <a:pt x="8398" y="9596"/>
                </a:lnTo>
                <a:cubicBezTo>
                  <a:pt x="8620" y="9596"/>
                  <a:pt x="8798" y="9418"/>
                  <a:pt x="8798" y="9196"/>
                </a:cubicBezTo>
                <a:lnTo>
                  <a:pt x="8798" y="1198"/>
                </a:lnTo>
                <a:cubicBezTo>
                  <a:pt x="8798" y="978"/>
                  <a:pt x="8620" y="798"/>
                  <a:pt x="8398" y="798"/>
                </a:cubicBezTo>
                <a:lnTo>
                  <a:pt x="1200" y="798"/>
                </a:lnTo>
                <a:close/>
                <a:moveTo>
                  <a:pt x="6412" y="5608"/>
                </a:moveTo>
                <a:lnTo>
                  <a:pt x="1997" y="5608"/>
                </a:lnTo>
                <a:cubicBezTo>
                  <a:pt x="1776" y="5608"/>
                  <a:pt x="1597" y="5429"/>
                  <a:pt x="1597" y="5208"/>
                </a:cubicBezTo>
                <a:cubicBezTo>
                  <a:pt x="1597" y="4986"/>
                  <a:pt x="1776" y="4808"/>
                  <a:pt x="1997" y="4808"/>
                </a:cubicBezTo>
                <a:lnTo>
                  <a:pt x="6412" y="4808"/>
                </a:lnTo>
                <a:cubicBezTo>
                  <a:pt x="6633" y="4808"/>
                  <a:pt x="6811" y="4986"/>
                  <a:pt x="6811" y="5208"/>
                </a:cubicBezTo>
                <a:cubicBezTo>
                  <a:pt x="6811" y="5429"/>
                  <a:pt x="6633" y="5608"/>
                  <a:pt x="6412" y="5608"/>
                </a:cubicBezTo>
                <a:close/>
                <a:moveTo>
                  <a:pt x="7586" y="7992"/>
                </a:moveTo>
                <a:lnTo>
                  <a:pt x="1995" y="7992"/>
                </a:lnTo>
                <a:cubicBezTo>
                  <a:pt x="1774" y="7992"/>
                  <a:pt x="1595" y="7814"/>
                  <a:pt x="1595" y="7592"/>
                </a:cubicBezTo>
                <a:cubicBezTo>
                  <a:pt x="1595" y="7371"/>
                  <a:pt x="1774" y="7192"/>
                  <a:pt x="1995" y="7192"/>
                </a:cubicBezTo>
                <a:lnTo>
                  <a:pt x="7586" y="7192"/>
                </a:lnTo>
                <a:cubicBezTo>
                  <a:pt x="7807" y="7192"/>
                  <a:pt x="7985" y="7371"/>
                  <a:pt x="7985" y="7592"/>
                </a:cubicBezTo>
                <a:cubicBezTo>
                  <a:pt x="7985" y="7814"/>
                  <a:pt x="7807" y="7992"/>
                  <a:pt x="7586" y="7992"/>
                </a:cubicBezTo>
                <a:close/>
                <a:moveTo>
                  <a:pt x="1597" y="2615"/>
                </a:moveTo>
                <a:cubicBezTo>
                  <a:pt x="1597" y="2946"/>
                  <a:pt x="1866" y="3214"/>
                  <a:pt x="2197" y="3214"/>
                </a:cubicBezTo>
                <a:cubicBezTo>
                  <a:pt x="2528" y="3214"/>
                  <a:pt x="2797" y="2946"/>
                  <a:pt x="2797" y="2615"/>
                </a:cubicBezTo>
                <a:cubicBezTo>
                  <a:pt x="2797" y="2283"/>
                  <a:pt x="2528" y="2015"/>
                  <a:pt x="2197" y="2015"/>
                </a:cubicBezTo>
                <a:cubicBezTo>
                  <a:pt x="1866" y="2015"/>
                  <a:pt x="1597" y="2283"/>
                  <a:pt x="1597" y="2615"/>
                </a:cubicBezTo>
                <a:close/>
                <a:moveTo>
                  <a:pt x="4188" y="2615"/>
                </a:moveTo>
                <a:cubicBezTo>
                  <a:pt x="4188" y="2946"/>
                  <a:pt x="4457" y="3214"/>
                  <a:pt x="4788" y="3214"/>
                </a:cubicBezTo>
                <a:cubicBezTo>
                  <a:pt x="5119" y="3214"/>
                  <a:pt x="5388" y="2946"/>
                  <a:pt x="5388" y="2615"/>
                </a:cubicBezTo>
                <a:cubicBezTo>
                  <a:pt x="5388" y="2283"/>
                  <a:pt x="5119" y="2015"/>
                  <a:pt x="4788" y="2015"/>
                </a:cubicBezTo>
                <a:cubicBezTo>
                  <a:pt x="4457" y="2015"/>
                  <a:pt x="4188" y="2283"/>
                  <a:pt x="4188" y="2615"/>
                </a:cubicBezTo>
                <a:close/>
                <a:moveTo>
                  <a:pt x="6790" y="2615"/>
                </a:moveTo>
                <a:cubicBezTo>
                  <a:pt x="6790" y="2946"/>
                  <a:pt x="7059" y="3214"/>
                  <a:pt x="7390" y="3214"/>
                </a:cubicBezTo>
                <a:cubicBezTo>
                  <a:pt x="7721" y="3214"/>
                  <a:pt x="7990" y="2946"/>
                  <a:pt x="7990" y="2615"/>
                </a:cubicBezTo>
                <a:cubicBezTo>
                  <a:pt x="7990" y="2283"/>
                  <a:pt x="7721" y="2015"/>
                  <a:pt x="7390" y="2015"/>
                </a:cubicBezTo>
                <a:cubicBezTo>
                  <a:pt x="7059" y="2015"/>
                  <a:pt x="6790" y="2283"/>
                  <a:pt x="6790" y="2615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B0CC522-9BEF-705A-4692-9FB468DB8533}"/>
              </a:ext>
            </a:extLst>
          </p:cNvPr>
          <p:cNvSpPr/>
          <p:nvPr/>
        </p:nvSpPr>
        <p:spPr>
          <a:xfrm>
            <a:off x="1388985" y="1540914"/>
            <a:ext cx="1357119" cy="1154329"/>
          </a:xfrm>
          <a:prstGeom prst="roundRect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i="1" dirty="0">
              <a:solidFill>
                <a:srgbClr val="0000FF"/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24A199A-28F6-EA01-3F62-BC8B8F3271F7}"/>
              </a:ext>
            </a:extLst>
          </p:cNvPr>
          <p:cNvSpPr/>
          <p:nvPr/>
        </p:nvSpPr>
        <p:spPr>
          <a:xfrm>
            <a:off x="3137349" y="1550709"/>
            <a:ext cx="1460721" cy="1194937"/>
          </a:xfrm>
          <a:prstGeom prst="roundRect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i="1" dirty="0">
              <a:solidFill>
                <a:srgbClr val="0000FF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BCF278F-76D4-CE57-8639-E73CB4075E23}"/>
              </a:ext>
            </a:extLst>
          </p:cNvPr>
          <p:cNvSpPr/>
          <p:nvPr/>
        </p:nvSpPr>
        <p:spPr>
          <a:xfrm>
            <a:off x="5015124" y="1447543"/>
            <a:ext cx="2742838" cy="1344085"/>
          </a:xfrm>
          <a:prstGeom prst="roundRect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i="1" dirty="0">
              <a:solidFill>
                <a:srgbClr val="0000FF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462C491-3C3B-52B7-ACAE-C76B8C5F88D8}"/>
              </a:ext>
            </a:extLst>
          </p:cNvPr>
          <p:cNvSpPr/>
          <p:nvPr/>
        </p:nvSpPr>
        <p:spPr>
          <a:xfrm>
            <a:off x="5754348" y="1576210"/>
            <a:ext cx="1460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ATM Support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21976D7-55DF-D134-9626-87ED65C39812}"/>
              </a:ext>
            </a:extLst>
          </p:cNvPr>
          <p:cNvSpPr/>
          <p:nvPr/>
        </p:nvSpPr>
        <p:spPr>
          <a:xfrm>
            <a:off x="838200" y="3913363"/>
            <a:ext cx="456407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 (fixed)</a:t>
            </a:r>
          </a:p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classify the intent of the following query</a:t>
            </a:r>
          </a:p>
          <a:p>
            <a:pPr algn="ctr"/>
            <a:r>
              <a:rPr lang="en-US" i="1" dirty="0"/>
              <a:t>[Are cards available in the EU?]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466B285-AB9B-D056-0984-0BDBE4C4D174}"/>
              </a:ext>
            </a:extLst>
          </p:cNvPr>
          <p:cNvGrpSpPr/>
          <p:nvPr/>
        </p:nvGrpSpPr>
        <p:grpSpPr>
          <a:xfrm>
            <a:off x="5455914" y="3712584"/>
            <a:ext cx="2352701" cy="2321707"/>
            <a:chOff x="4387413" y="3685861"/>
            <a:chExt cx="2352701" cy="2321707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3E92D4A-6258-78D0-E073-122FB79B8DF1}"/>
                </a:ext>
              </a:extLst>
            </p:cNvPr>
            <p:cNvGrpSpPr/>
            <p:nvPr/>
          </p:nvGrpSpPr>
          <p:grpSpPr>
            <a:xfrm>
              <a:off x="4387413" y="3685861"/>
              <a:ext cx="2352701" cy="2321707"/>
              <a:chOff x="3838773" y="3542610"/>
              <a:chExt cx="2352701" cy="2321707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1D9AAA0F-8892-D6A9-4D0C-BCBEE087E3D9}"/>
                  </a:ext>
                </a:extLst>
              </p:cNvPr>
              <p:cNvGrpSpPr/>
              <p:nvPr/>
            </p:nvGrpSpPr>
            <p:grpSpPr>
              <a:xfrm>
                <a:off x="3838773" y="3542610"/>
                <a:ext cx="2352701" cy="2321707"/>
                <a:chOff x="2368999" y="3525954"/>
                <a:chExt cx="2352701" cy="2321707"/>
              </a:xfrm>
            </p:grpSpPr>
            <p:pic>
              <p:nvPicPr>
                <p:cNvPr id="16" name="Google Shape;116;p4" descr="A blue and white logo&#10;&#10;Description automatically generated">
                  <a:extLst>
                    <a:ext uri="{FF2B5EF4-FFF2-40B4-BE49-F238E27FC236}">
                      <a16:creationId xmlns:a16="http://schemas.microsoft.com/office/drawing/2014/main" id="{2303BE0D-5DE5-3A42-C442-C157BAE60CF0}"/>
                    </a:ext>
                  </a:extLst>
                </p:cNvPr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>
                  <a:off x="2368999" y="3525954"/>
                  <a:ext cx="2352701" cy="232170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A07A35D3-A539-4C0A-9133-6197E803CE22}"/>
                    </a:ext>
                  </a:extLst>
                </p:cNvPr>
                <p:cNvGrpSpPr/>
                <p:nvPr/>
              </p:nvGrpSpPr>
              <p:grpSpPr>
                <a:xfrm>
                  <a:off x="2898223" y="3953785"/>
                  <a:ext cx="1289768" cy="1154909"/>
                  <a:chOff x="2898223" y="3953785"/>
                  <a:chExt cx="1289768" cy="1154909"/>
                </a:xfrm>
              </p:grpSpPr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8E99139E-FC75-B25C-D615-0056C93A59B2}"/>
                      </a:ext>
                    </a:extLst>
                  </p:cNvPr>
                  <p:cNvSpPr/>
                  <p:nvPr/>
                </p:nvSpPr>
                <p:spPr>
                  <a:xfrm>
                    <a:off x="3431623" y="3953785"/>
                    <a:ext cx="222250" cy="237198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32505912-772B-EFDD-7223-A0624B630B03}"/>
                      </a:ext>
                    </a:extLst>
                  </p:cNvPr>
                  <p:cNvSpPr/>
                  <p:nvPr/>
                </p:nvSpPr>
                <p:spPr>
                  <a:xfrm>
                    <a:off x="2898223" y="4871496"/>
                    <a:ext cx="222250" cy="237198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C0F20D7D-DF82-C5F1-E56C-8083E35B2F3D}"/>
                      </a:ext>
                    </a:extLst>
                  </p:cNvPr>
                  <p:cNvSpPr/>
                  <p:nvPr/>
                </p:nvSpPr>
                <p:spPr>
                  <a:xfrm>
                    <a:off x="3965741" y="4871496"/>
                    <a:ext cx="222250" cy="237198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7BA9E706-60AF-9C52-4BC7-D1545379C806}"/>
                      </a:ext>
                    </a:extLst>
                  </p:cNvPr>
                  <p:cNvSpPr/>
                  <p:nvPr/>
                </p:nvSpPr>
                <p:spPr>
                  <a:xfrm>
                    <a:off x="3163278" y="4324992"/>
                    <a:ext cx="768462" cy="764652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b="1" dirty="0">
                      <a:latin typeface="+mj-lt"/>
                    </a:endParaRPr>
                  </a:p>
                </p:txBody>
              </p:sp>
            </p:grpSp>
          </p:grp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A2A881AE-0024-BFDC-1EBC-6DCC6CF0CD6D}"/>
                  </a:ext>
                </a:extLst>
              </p:cNvPr>
              <p:cNvSpPr/>
              <p:nvPr/>
            </p:nvSpPr>
            <p:spPr>
              <a:xfrm>
                <a:off x="4050948" y="3655728"/>
                <a:ext cx="2140526" cy="1943525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600" i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00B34C1-550B-2759-8848-D671560448AE}"/>
                  </a:ext>
                </a:extLst>
              </p:cNvPr>
              <p:cNvSpPr txBox="1"/>
              <p:nvPr/>
            </p:nvSpPr>
            <p:spPr>
              <a:xfrm>
                <a:off x="5495681" y="3655728"/>
                <a:ext cx="69579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1" dirty="0">
                    <a:solidFill>
                      <a:schemeClr val="tx1"/>
                    </a:solidFill>
                  </a:rPr>
                  <a:t>API</a:t>
                </a:r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28A0F1A-0961-855C-6077-A1DF095D1157}"/>
                </a:ext>
              </a:extLst>
            </p:cNvPr>
            <p:cNvSpPr txBox="1"/>
            <p:nvPr/>
          </p:nvSpPr>
          <p:spPr>
            <a:xfrm>
              <a:off x="5260637" y="4704191"/>
              <a:ext cx="78812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solidFill>
                    <a:schemeClr val="bg1"/>
                  </a:solidFill>
                  <a:latin typeface="+mj-lt"/>
                </a:rPr>
                <a:t>LLMs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B0B42181-65DB-01C3-9873-20202E0D5785}"/>
                  </a:ext>
                </a:extLst>
              </p:cNvPr>
              <p:cNvSpPr/>
              <p:nvPr/>
            </p:nvSpPr>
            <p:spPr>
              <a:xfrm>
                <a:off x="1194317" y="5058126"/>
                <a:ext cx="3332771" cy="13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In-context Samples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sub</m:t>
                        </m:r>
                      </m:sub>
                      <m:sup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</m:sup>
                    </m:sSubSup>
                  </m:oMath>
                </a14:m>
                <a:endPara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intent of </a:t>
                </a:r>
              </a:p>
              <a:p>
                <a:pPr algn="ctr"/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i="1" dirty="0"/>
                  <a:t>I am still waiting on my card?] is </a:t>
                </a:r>
              </a:p>
              <a:p>
                <a:pPr algn="ctr"/>
                <a:r>
                  <a:rPr lang="en-US" i="1" dirty="0"/>
                  <a:t>[</a:t>
                </a:r>
                <a:r>
                  <a:rPr lang="en-US" i="1" dirty="0" err="1"/>
                  <a:t>card_arrival</a:t>
                </a:r>
                <a:r>
                  <a:rPr lang="en-US" i="1" dirty="0"/>
                  <a:t>] 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B0B42181-65DB-01C3-9873-20202E0D57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317" y="5058126"/>
                <a:ext cx="3332771" cy="1312732"/>
              </a:xfrm>
              <a:prstGeom prst="rect">
                <a:avLst/>
              </a:prstGeom>
              <a:blipFill>
                <a:blip r:embed="rId5"/>
                <a:stretch>
                  <a:fillRect l="-1097" r="-914"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3F4FC2F-7A84-C163-5260-FBC37D3DD952}"/>
              </a:ext>
            </a:extLst>
          </p:cNvPr>
          <p:cNvCxnSpPr>
            <a:cxnSpLocks/>
          </p:cNvCxnSpPr>
          <p:nvPr/>
        </p:nvCxnSpPr>
        <p:spPr>
          <a:xfrm>
            <a:off x="4239642" y="4074644"/>
            <a:ext cx="136398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308B31C-5D4B-E204-B828-515C41948F01}"/>
              </a:ext>
            </a:extLst>
          </p:cNvPr>
          <p:cNvCxnSpPr>
            <a:cxnSpLocks/>
          </p:cNvCxnSpPr>
          <p:nvPr/>
        </p:nvCxnSpPr>
        <p:spPr>
          <a:xfrm>
            <a:off x="4250926" y="5467223"/>
            <a:ext cx="136398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A14A895-44A7-D26F-1D9A-902C500423D3}"/>
              </a:ext>
            </a:extLst>
          </p:cNvPr>
          <p:cNvCxnSpPr>
            <a:cxnSpLocks/>
          </p:cNvCxnSpPr>
          <p:nvPr/>
        </p:nvCxnSpPr>
        <p:spPr>
          <a:xfrm>
            <a:off x="7940432" y="4790034"/>
            <a:ext cx="136398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E17FA613-C9FC-F076-8143-6EBF03721870}"/>
              </a:ext>
            </a:extLst>
          </p:cNvPr>
          <p:cNvSpPr/>
          <p:nvPr/>
        </p:nvSpPr>
        <p:spPr>
          <a:xfrm>
            <a:off x="9436231" y="4605368"/>
            <a:ext cx="1941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Country_support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8E929CF-FAFB-7882-F453-C15B2384B3A2}"/>
              </a:ext>
            </a:extLst>
          </p:cNvPr>
          <p:cNvSpPr txBox="1"/>
          <p:nvPr/>
        </p:nvSpPr>
        <p:spPr>
          <a:xfrm>
            <a:off x="5707293" y="2998794"/>
            <a:ext cx="19808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LLM as API</a:t>
            </a:r>
          </a:p>
        </p:txBody>
      </p:sp>
    </p:spTree>
    <p:extLst>
      <p:ext uri="{BB962C8B-B14F-4D97-AF65-F5344CB8AC3E}">
        <p14:creationId xmlns:p14="http://schemas.microsoft.com/office/powerpoint/2010/main" val="8093141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D793C-4F92-4145-A8AF-021D341DA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795"/>
            <a:ext cx="10515600" cy="1325563"/>
          </a:xfrm>
        </p:spPr>
        <p:txBody>
          <a:bodyPr/>
          <a:lstStyle/>
          <a:p>
            <a:r>
              <a:rPr lang="en-US" altLang="zh-CN" b="1" dirty="0"/>
              <a:t>Continual Adaptation of Different Classes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4AF27C-507D-18EA-47BA-9D68F3EA6D4F}"/>
              </a:ext>
            </a:extLst>
          </p:cNvPr>
          <p:cNvSpPr txBox="1"/>
          <p:nvPr/>
        </p:nvSpPr>
        <p:spPr>
          <a:xfrm>
            <a:off x="627752" y="2851576"/>
            <a:ext cx="11331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dirty="0">
                <a:solidFill>
                  <a:schemeClr val="tx1"/>
                </a:solidFill>
              </a:rPr>
              <a:t>Time step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17F1938-F1F4-1182-E366-D163E8E90672}"/>
              </a:ext>
            </a:extLst>
          </p:cNvPr>
          <p:cNvCxnSpPr>
            <a:cxnSpLocks/>
          </p:cNvCxnSpPr>
          <p:nvPr/>
        </p:nvCxnSpPr>
        <p:spPr>
          <a:xfrm>
            <a:off x="1194318" y="2846274"/>
            <a:ext cx="932128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iconfont-11145-7015471">
            <a:extLst>
              <a:ext uri="{FF2B5EF4-FFF2-40B4-BE49-F238E27FC236}">
                <a16:creationId xmlns:a16="http://schemas.microsoft.com/office/drawing/2014/main" id="{AA245C12-CE1E-47FA-2319-BCADE8455760}"/>
              </a:ext>
            </a:extLst>
          </p:cNvPr>
          <p:cNvSpPr>
            <a:spLocks noChangeAspect="1"/>
          </p:cNvSpPr>
          <p:nvPr/>
        </p:nvSpPr>
        <p:spPr>
          <a:xfrm>
            <a:off x="1924400" y="2077470"/>
            <a:ext cx="503352" cy="501665"/>
          </a:xfrm>
          <a:custGeom>
            <a:avLst/>
            <a:gdLst>
              <a:gd name="T0" fmla="*/ 400 w 11200"/>
              <a:gd name="T1" fmla="*/ 0 h 11163"/>
              <a:gd name="T2" fmla="*/ 10800 w 11200"/>
              <a:gd name="T3" fmla="*/ 0 h 11163"/>
              <a:gd name="T4" fmla="*/ 11200 w 11200"/>
              <a:gd name="T5" fmla="*/ 400 h 11163"/>
              <a:gd name="T6" fmla="*/ 11200 w 11200"/>
              <a:gd name="T7" fmla="*/ 8263 h 11163"/>
              <a:gd name="T8" fmla="*/ 10800 w 11200"/>
              <a:gd name="T9" fmla="*/ 8663 h 11163"/>
              <a:gd name="T10" fmla="*/ 9329 w 11200"/>
              <a:gd name="T11" fmla="*/ 8663 h 11163"/>
              <a:gd name="T12" fmla="*/ 9329 w 11200"/>
              <a:gd name="T13" fmla="*/ 10763 h 11163"/>
              <a:gd name="T14" fmla="*/ 8929 w 11200"/>
              <a:gd name="T15" fmla="*/ 11163 h 11163"/>
              <a:gd name="T16" fmla="*/ 8684 w 11200"/>
              <a:gd name="T17" fmla="*/ 11080 h 11163"/>
              <a:gd name="T18" fmla="*/ 5563 w 11200"/>
              <a:gd name="T19" fmla="*/ 8663 h 11163"/>
              <a:gd name="T20" fmla="*/ 400 w 11200"/>
              <a:gd name="T21" fmla="*/ 8663 h 11163"/>
              <a:gd name="T22" fmla="*/ 0 w 11200"/>
              <a:gd name="T23" fmla="*/ 8263 h 11163"/>
              <a:gd name="T24" fmla="*/ 0 w 11200"/>
              <a:gd name="T25" fmla="*/ 400 h 11163"/>
              <a:gd name="T26" fmla="*/ 400 w 11200"/>
              <a:gd name="T27" fmla="*/ 0 h 11163"/>
              <a:gd name="T28" fmla="*/ 900 w 11200"/>
              <a:gd name="T29" fmla="*/ 800 h 11163"/>
              <a:gd name="T30" fmla="*/ 800 w 11200"/>
              <a:gd name="T31" fmla="*/ 900 h 11163"/>
              <a:gd name="T32" fmla="*/ 800 w 11200"/>
              <a:gd name="T33" fmla="*/ 7763 h 11163"/>
              <a:gd name="T34" fmla="*/ 900 w 11200"/>
              <a:gd name="T35" fmla="*/ 7863 h 11163"/>
              <a:gd name="T36" fmla="*/ 5745 w 11200"/>
              <a:gd name="T37" fmla="*/ 7871 h 11163"/>
              <a:gd name="T38" fmla="*/ 5806 w 11200"/>
              <a:gd name="T39" fmla="*/ 7892 h 11163"/>
              <a:gd name="T40" fmla="*/ 8364 w 11200"/>
              <a:gd name="T41" fmla="*/ 9840 h 11163"/>
              <a:gd name="T42" fmla="*/ 8525 w 11200"/>
              <a:gd name="T43" fmla="*/ 9761 h 11163"/>
              <a:gd name="T44" fmla="*/ 8525 w 11200"/>
              <a:gd name="T45" fmla="*/ 7870 h 11163"/>
              <a:gd name="T46" fmla="*/ 8625 w 11200"/>
              <a:gd name="T47" fmla="*/ 7770 h 11163"/>
              <a:gd name="T48" fmla="*/ 10300 w 11200"/>
              <a:gd name="T49" fmla="*/ 7770 h 11163"/>
              <a:gd name="T50" fmla="*/ 10400 w 11200"/>
              <a:gd name="T51" fmla="*/ 7670 h 11163"/>
              <a:gd name="T52" fmla="*/ 10400 w 11200"/>
              <a:gd name="T53" fmla="*/ 900 h 11163"/>
              <a:gd name="T54" fmla="*/ 10300 w 11200"/>
              <a:gd name="T55" fmla="*/ 800 h 11163"/>
              <a:gd name="T56" fmla="*/ 900 w 11200"/>
              <a:gd name="T57" fmla="*/ 800 h 11163"/>
              <a:gd name="T58" fmla="*/ 2038 w 11200"/>
              <a:gd name="T59" fmla="*/ 1925 h 11163"/>
              <a:gd name="T60" fmla="*/ 9163 w 11200"/>
              <a:gd name="T61" fmla="*/ 1925 h 11163"/>
              <a:gd name="T62" fmla="*/ 9563 w 11200"/>
              <a:gd name="T63" fmla="*/ 2325 h 11163"/>
              <a:gd name="T64" fmla="*/ 9163 w 11200"/>
              <a:gd name="T65" fmla="*/ 2725 h 11163"/>
              <a:gd name="T66" fmla="*/ 2038 w 11200"/>
              <a:gd name="T67" fmla="*/ 2725 h 11163"/>
              <a:gd name="T68" fmla="*/ 1638 w 11200"/>
              <a:gd name="T69" fmla="*/ 2325 h 11163"/>
              <a:gd name="T70" fmla="*/ 2038 w 11200"/>
              <a:gd name="T71" fmla="*/ 1925 h 11163"/>
              <a:gd name="T72" fmla="*/ 2038 w 11200"/>
              <a:gd name="T73" fmla="*/ 6100 h 11163"/>
              <a:gd name="T74" fmla="*/ 9163 w 11200"/>
              <a:gd name="T75" fmla="*/ 6100 h 11163"/>
              <a:gd name="T76" fmla="*/ 9563 w 11200"/>
              <a:gd name="T77" fmla="*/ 6500 h 11163"/>
              <a:gd name="T78" fmla="*/ 9163 w 11200"/>
              <a:gd name="T79" fmla="*/ 6900 h 11163"/>
              <a:gd name="T80" fmla="*/ 2038 w 11200"/>
              <a:gd name="T81" fmla="*/ 6900 h 11163"/>
              <a:gd name="T82" fmla="*/ 1638 w 11200"/>
              <a:gd name="T83" fmla="*/ 6500 h 11163"/>
              <a:gd name="T84" fmla="*/ 2038 w 11200"/>
              <a:gd name="T85" fmla="*/ 6100 h 11163"/>
              <a:gd name="T86" fmla="*/ 2038 w 11200"/>
              <a:gd name="T87" fmla="*/ 4013 h 11163"/>
              <a:gd name="T88" fmla="*/ 6013 w 11200"/>
              <a:gd name="T89" fmla="*/ 4013 h 11163"/>
              <a:gd name="T90" fmla="*/ 6413 w 11200"/>
              <a:gd name="T91" fmla="*/ 4413 h 11163"/>
              <a:gd name="T92" fmla="*/ 6013 w 11200"/>
              <a:gd name="T93" fmla="*/ 4813 h 11163"/>
              <a:gd name="T94" fmla="*/ 2038 w 11200"/>
              <a:gd name="T95" fmla="*/ 4813 h 11163"/>
              <a:gd name="T96" fmla="*/ 1638 w 11200"/>
              <a:gd name="T97" fmla="*/ 4413 h 11163"/>
              <a:gd name="T98" fmla="*/ 2038 w 11200"/>
              <a:gd name="T99" fmla="*/ 4013 h 11163"/>
              <a:gd name="T100" fmla="*/ 7413 w 11200"/>
              <a:gd name="T101" fmla="*/ 4013 h 11163"/>
              <a:gd name="T102" fmla="*/ 9163 w 11200"/>
              <a:gd name="T103" fmla="*/ 4013 h 11163"/>
              <a:gd name="T104" fmla="*/ 9563 w 11200"/>
              <a:gd name="T105" fmla="*/ 4413 h 11163"/>
              <a:gd name="T106" fmla="*/ 9163 w 11200"/>
              <a:gd name="T107" fmla="*/ 4813 h 11163"/>
              <a:gd name="T108" fmla="*/ 7413 w 11200"/>
              <a:gd name="T109" fmla="*/ 4813 h 11163"/>
              <a:gd name="T110" fmla="*/ 7013 w 11200"/>
              <a:gd name="T111" fmla="*/ 4413 h 11163"/>
              <a:gd name="T112" fmla="*/ 7413 w 11200"/>
              <a:gd name="T113" fmla="*/ 4013 h 11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1200" h="11163">
                <a:moveTo>
                  <a:pt x="400" y="0"/>
                </a:moveTo>
                <a:lnTo>
                  <a:pt x="10800" y="0"/>
                </a:lnTo>
                <a:cubicBezTo>
                  <a:pt x="11021" y="0"/>
                  <a:pt x="11200" y="179"/>
                  <a:pt x="11200" y="400"/>
                </a:cubicBezTo>
                <a:lnTo>
                  <a:pt x="11200" y="8263"/>
                </a:lnTo>
                <a:cubicBezTo>
                  <a:pt x="11200" y="8483"/>
                  <a:pt x="11021" y="8663"/>
                  <a:pt x="10800" y="8663"/>
                </a:cubicBezTo>
                <a:lnTo>
                  <a:pt x="9329" y="8663"/>
                </a:lnTo>
                <a:lnTo>
                  <a:pt x="9329" y="10763"/>
                </a:lnTo>
                <a:cubicBezTo>
                  <a:pt x="9329" y="10984"/>
                  <a:pt x="9150" y="11163"/>
                  <a:pt x="8929" y="11163"/>
                </a:cubicBezTo>
                <a:cubicBezTo>
                  <a:pt x="8840" y="11163"/>
                  <a:pt x="8754" y="11134"/>
                  <a:pt x="8684" y="11080"/>
                </a:cubicBezTo>
                <a:lnTo>
                  <a:pt x="5563" y="8663"/>
                </a:lnTo>
                <a:lnTo>
                  <a:pt x="400" y="8663"/>
                </a:lnTo>
                <a:cubicBezTo>
                  <a:pt x="179" y="8663"/>
                  <a:pt x="0" y="8483"/>
                  <a:pt x="0" y="8263"/>
                </a:cubicBezTo>
                <a:lnTo>
                  <a:pt x="0" y="400"/>
                </a:lnTo>
                <a:cubicBezTo>
                  <a:pt x="0" y="179"/>
                  <a:pt x="179" y="0"/>
                  <a:pt x="400" y="0"/>
                </a:cubicBezTo>
                <a:close/>
                <a:moveTo>
                  <a:pt x="900" y="800"/>
                </a:moveTo>
                <a:cubicBezTo>
                  <a:pt x="845" y="800"/>
                  <a:pt x="800" y="845"/>
                  <a:pt x="800" y="900"/>
                </a:cubicBezTo>
                <a:lnTo>
                  <a:pt x="800" y="7763"/>
                </a:lnTo>
                <a:cubicBezTo>
                  <a:pt x="800" y="7818"/>
                  <a:pt x="845" y="7863"/>
                  <a:pt x="900" y="7863"/>
                </a:cubicBezTo>
                <a:lnTo>
                  <a:pt x="5745" y="7871"/>
                </a:lnTo>
                <a:cubicBezTo>
                  <a:pt x="5767" y="7871"/>
                  <a:pt x="5788" y="7878"/>
                  <a:pt x="5806" y="7892"/>
                </a:cubicBezTo>
                <a:lnTo>
                  <a:pt x="8364" y="9840"/>
                </a:lnTo>
                <a:cubicBezTo>
                  <a:pt x="8430" y="9890"/>
                  <a:pt x="8525" y="9843"/>
                  <a:pt x="8525" y="9761"/>
                </a:cubicBezTo>
                <a:lnTo>
                  <a:pt x="8525" y="7870"/>
                </a:lnTo>
                <a:cubicBezTo>
                  <a:pt x="8525" y="7815"/>
                  <a:pt x="8570" y="7770"/>
                  <a:pt x="8625" y="7770"/>
                </a:cubicBezTo>
                <a:lnTo>
                  <a:pt x="10300" y="7770"/>
                </a:lnTo>
                <a:cubicBezTo>
                  <a:pt x="10355" y="7770"/>
                  <a:pt x="10400" y="7725"/>
                  <a:pt x="10400" y="7670"/>
                </a:cubicBezTo>
                <a:lnTo>
                  <a:pt x="10400" y="900"/>
                </a:lnTo>
                <a:cubicBezTo>
                  <a:pt x="10400" y="845"/>
                  <a:pt x="10355" y="800"/>
                  <a:pt x="10300" y="800"/>
                </a:cubicBezTo>
                <a:lnTo>
                  <a:pt x="900" y="800"/>
                </a:lnTo>
                <a:close/>
                <a:moveTo>
                  <a:pt x="2038" y="1925"/>
                </a:moveTo>
                <a:lnTo>
                  <a:pt x="9163" y="1925"/>
                </a:lnTo>
                <a:cubicBezTo>
                  <a:pt x="9383" y="1925"/>
                  <a:pt x="9563" y="2104"/>
                  <a:pt x="9563" y="2325"/>
                </a:cubicBezTo>
                <a:cubicBezTo>
                  <a:pt x="9563" y="2546"/>
                  <a:pt x="9383" y="2725"/>
                  <a:pt x="9163" y="2725"/>
                </a:cubicBezTo>
                <a:lnTo>
                  <a:pt x="2038" y="2725"/>
                </a:lnTo>
                <a:cubicBezTo>
                  <a:pt x="1817" y="2725"/>
                  <a:pt x="1638" y="2546"/>
                  <a:pt x="1638" y="2325"/>
                </a:cubicBezTo>
                <a:cubicBezTo>
                  <a:pt x="1638" y="2104"/>
                  <a:pt x="1817" y="1925"/>
                  <a:pt x="2038" y="1925"/>
                </a:cubicBezTo>
                <a:close/>
                <a:moveTo>
                  <a:pt x="2038" y="6100"/>
                </a:moveTo>
                <a:lnTo>
                  <a:pt x="9163" y="6100"/>
                </a:lnTo>
                <a:cubicBezTo>
                  <a:pt x="9383" y="6100"/>
                  <a:pt x="9563" y="6279"/>
                  <a:pt x="9563" y="6500"/>
                </a:cubicBezTo>
                <a:cubicBezTo>
                  <a:pt x="9563" y="6721"/>
                  <a:pt x="9383" y="6900"/>
                  <a:pt x="9163" y="6900"/>
                </a:cubicBezTo>
                <a:lnTo>
                  <a:pt x="2038" y="6900"/>
                </a:lnTo>
                <a:cubicBezTo>
                  <a:pt x="1817" y="6900"/>
                  <a:pt x="1638" y="6721"/>
                  <a:pt x="1638" y="6500"/>
                </a:cubicBezTo>
                <a:cubicBezTo>
                  <a:pt x="1638" y="6279"/>
                  <a:pt x="1817" y="6100"/>
                  <a:pt x="2038" y="6100"/>
                </a:cubicBezTo>
                <a:close/>
                <a:moveTo>
                  <a:pt x="2038" y="4013"/>
                </a:moveTo>
                <a:lnTo>
                  <a:pt x="6013" y="4013"/>
                </a:lnTo>
                <a:cubicBezTo>
                  <a:pt x="6233" y="4013"/>
                  <a:pt x="6413" y="4192"/>
                  <a:pt x="6413" y="4413"/>
                </a:cubicBezTo>
                <a:cubicBezTo>
                  <a:pt x="6413" y="4633"/>
                  <a:pt x="6233" y="4813"/>
                  <a:pt x="6013" y="4813"/>
                </a:cubicBezTo>
                <a:lnTo>
                  <a:pt x="2038" y="4813"/>
                </a:lnTo>
                <a:cubicBezTo>
                  <a:pt x="1817" y="4813"/>
                  <a:pt x="1638" y="4633"/>
                  <a:pt x="1638" y="4413"/>
                </a:cubicBezTo>
                <a:cubicBezTo>
                  <a:pt x="1638" y="4192"/>
                  <a:pt x="1817" y="4013"/>
                  <a:pt x="2038" y="4013"/>
                </a:cubicBezTo>
                <a:close/>
                <a:moveTo>
                  <a:pt x="7413" y="4013"/>
                </a:moveTo>
                <a:lnTo>
                  <a:pt x="9163" y="4013"/>
                </a:lnTo>
                <a:cubicBezTo>
                  <a:pt x="9383" y="4013"/>
                  <a:pt x="9563" y="4192"/>
                  <a:pt x="9563" y="4413"/>
                </a:cubicBezTo>
                <a:cubicBezTo>
                  <a:pt x="9563" y="4633"/>
                  <a:pt x="9383" y="4813"/>
                  <a:pt x="9163" y="4813"/>
                </a:cubicBezTo>
                <a:lnTo>
                  <a:pt x="7413" y="4813"/>
                </a:lnTo>
                <a:cubicBezTo>
                  <a:pt x="7192" y="4813"/>
                  <a:pt x="7013" y="4633"/>
                  <a:pt x="7013" y="4413"/>
                </a:cubicBezTo>
                <a:cubicBezTo>
                  <a:pt x="7013" y="4192"/>
                  <a:pt x="7192" y="4013"/>
                  <a:pt x="7413" y="4013"/>
                </a:cubicBezTo>
                <a:close/>
              </a:path>
            </a:pathLst>
          </a:custGeom>
          <a:solidFill>
            <a:srgbClr val="A64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 dirty="0"/>
          </a:p>
        </p:txBody>
      </p:sp>
      <p:sp>
        <p:nvSpPr>
          <p:cNvPr id="28" name="iconfont-1096-617931">
            <a:extLst>
              <a:ext uri="{FF2B5EF4-FFF2-40B4-BE49-F238E27FC236}">
                <a16:creationId xmlns:a16="http://schemas.microsoft.com/office/drawing/2014/main" id="{0907667B-5A19-1916-1F44-48CA04CB4926}"/>
              </a:ext>
            </a:extLst>
          </p:cNvPr>
          <p:cNvSpPr>
            <a:spLocks noChangeAspect="1"/>
          </p:cNvSpPr>
          <p:nvPr/>
        </p:nvSpPr>
        <p:spPr>
          <a:xfrm>
            <a:off x="5232848" y="1527061"/>
            <a:ext cx="474445" cy="513869"/>
          </a:xfrm>
          <a:custGeom>
            <a:avLst/>
            <a:gdLst>
              <a:gd name="T0" fmla="*/ 8400 w 9600"/>
              <a:gd name="T1" fmla="*/ 10398 h 10398"/>
              <a:gd name="T2" fmla="*/ 1200 w 9600"/>
              <a:gd name="T3" fmla="*/ 10398 h 10398"/>
              <a:gd name="T4" fmla="*/ 0 w 9600"/>
              <a:gd name="T5" fmla="*/ 9198 h 10398"/>
              <a:gd name="T6" fmla="*/ 0 w 9600"/>
              <a:gd name="T7" fmla="*/ 1200 h 10398"/>
              <a:gd name="T8" fmla="*/ 1200 w 9600"/>
              <a:gd name="T9" fmla="*/ 0 h 10398"/>
              <a:gd name="T10" fmla="*/ 8398 w 9600"/>
              <a:gd name="T11" fmla="*/ 0 h 10398"/>
              <a:gd name="T12" fmla="*/ 9598 w 9600"/>
              <a:gd name="T13" fmla="*/ 1200 h 10398"/>
              <a:gd name="T14" fmla="*/ 9598 w 9600"/>
              <a:gd name="T15" fmla="*/ 9198 h 10398"/>
              <a:gd name="T16" fmla="*/ 8400 w 9600"/>
              <a:gd name="T17" fmla="*/ 10398 h 10398"/>
              <a:gd name="T18" fmla="*/ 1200 w 9600"/>
              <a:gd name="T19" fmla="*/ 798 h 10398"/>
              <a:gd name="T20" fmla="*/ 800 w 9600"/>
              <a:gd name="T21" fmla="*/ 1198 h 10398"/>
              <a:gd name="T22" fmla="*/ 800 w 9600"/>
              <a:gd name="T23" fmla="*/ 9196 h 10398"/>
              <a:gd name="T24" fmla="*/ 1200 w 9600"/>
              <a:gd name="T25" fmla="*/ 9596 h 10398"/>
              <a:gd name="T26" fmla="*/ 8398 w 9600"/>
              <a:gd name="T27" fmla="*/ 9596 h 10398"/>
              <a:gd name="T28" fmla="*/ 8798 w 9600"/>
              <a:gd name="T29" fmla="*/ 9196 h 10398"/>
              <a:gd name="T30" fmla="*/ 8798 w 9600"/>
              <a:gd name="T31" fmla="*/ 1198 h 10398"/>
              <a:gd name="T32" fmla="*/ 8398 w 9600"/>
              <a:gd name="T33" fmla="*/ 798 h 10398"/>
              <a:gd name="T34" fmla="*/ 1200 w 9600"/>
              <a:gd name="T35" fmla="*/ 798 h 10398"/>
              <a:gd name="T36" fmla="*/ 6412 w 9600"/>
              <a:gd name="T37" fmla="*/ 5608 h 10398"/>
              <a:gd name="T38" fmla="*/ 1997 w 9600"/>
              <a:gd name="T39" fmla="*/ 5608 h 10398"/>
              <a:gd name="T40" fmla="*/ 1597 w 9600"/>
              <a:gd name="T41" fmla="*/ 5208 h 10398"/>
              <a:gd name="T42" fmla="*/ 1997 w 9600"/>
              <a:gd name="T43" fmla="*/ 4808 h 10398"/>
              <a:gd name="T44" fmla="*/ 6412 w 9600"/>
              <a:gd name="T45" fmla="*/ 4808 h 10398"/>
              <a:gd name="T46" fmla="*/ 6811 w 9600"/>
              <a:gd name="T47" fmla="*/ 5208 h 10398"/>
              <a:gd name="T48" fmla="*/ 6412 w 9600"/>
              <a:gd name="T49" fmla="*/ 5608 h 10398"/>
              <a:gd name="T50" fmla="*/ 7586 w 9600"/>
              <a:gd name="T51" fmla="*/ 7992 h 10398"/>
              <a:gd name="T52" fmla="*/ 1995 w 9600"/>
              <a:gd name="T53" fmla="*/ 7992 h 10398"/>
              <a:gd name="T54" fmla="*/ 1595 w 9600"/>
              <a:gd name="T55" fmla="*/ 7592 h 10398"/>
              <a:gd name="T56" fmla="*/ 1995 w 9600"/>
              <a:gd name="T57" fmla="*/ 7192 h 10398"/>
              <a:gd name="T58" fmla="*/ 7586 w 9600"/>
              <a:gd name="T59" fmla="*/ 7192 h 10398"/>
              <a:gd name="T60" fmla="*/ 7985 w 9600"/>
              <a:gd name="T61" fmla="*/ 7592 h 10398"/>
              <a:gd name="T62" fmla="*/ 7586 w 9600"/>
              <a:gd name="T63" fmla="*/ 7992 h 10398"/>
              <a:gd name="T64" fmla="*/ 1597 w 9600"/>
              <a:gd name="T65" fmla="*/ 2615 h 10398"/>
              <a:gd name="T66" fmla="*/ 2197 w 9600"/>
              <a:gd name="T67" fmla="*/ 3214 h 10398"/>
              <a:gd name="T68" fmla="*/ 2797 w 9600"/>
              <a:gd name="T69" fmla="*/ 2615 h 10398"/>
              <a:gd name="T70" fmla="*/ 2197 w 9600"/>
              <a:gd name="T71" fmla="*/ 2015 h 10398"/>
              <a:gd name="T72" fmla="*/ 1597 w 9600"/>
              <a:gd name="T73" fmla="*/ 2615 h 10398"/>
              <a:gd name="T74" fmla="*/ 4188 w 9600"/>
              <a:gd name="T75" fmla="*/ 2615 h 10398"/>
              <a:gd name="T76" fmla="*/ 4788 w 9600"/>
              <a:gd name="T77" fmla="*/ 3214 h 10398"/>
              <a:gd name="T78" fmla="*/ 5388 w 9600"/>
              <a:gd name="T79" fmla="*/ 2615 h 10398"/>
              <a:gd name="T80" fmla="*/ 4788 w 9600"/>
              <a:gd name="T81" fmla="*/ 2015 h 10398"/>
              <a:gd name="T82" fmla="*/ 4188 w 9600"/>
              <a:gd name="T83" fmla="*/ 2615 h 10398"/>
              <a:gd name="T84" fmla="*/ 6790 w 9600"/>
              <a:gd name="T85" fmla="*/ 2615 h 10398"/>
              <a:gd name="T86" fmla="*/ 7390 w 9600"/>
              <a:gd name="T87" fmla="*/ 3214 h 10398"/>
              <a:gd name="T88" fmla="*/ 7990 w 9600"/>
              <a:gd name="T89" fmla="*/ 2615 h 10398"/>
              <a:gd name="T90" fmla="*/ 7390 w 9600"/>
              <a:gd name="T91" fmla="*/ 2015 h 10398"/>
              <a:gd name="T92" fmla="*/ 6790 w 9600"/>
              <a:gd name="T93" fmla="*/ 2615 h 10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600" h="10398">
                <a:moveTo>
                  <a:pt x="8400" y="10398"/>
                </a:moveTo>
                <a:lnTo>
                  <a:pt x="1200" y="10398"/>
                </a:lnTo>
                <a:cubicBezTo>
                  <a:pt x="537" y="10398"/>
                  <a:pt x="0" y="9861"/>
                  <a:pt x="0" y="9198"/>
                </a:cubicBezTo>
                <a:lnTo>
                  <a:pt x="0" y="1200"/>
                </a:lnTo>
                <a:cubicBezTo>
                  <a:pt x="0" y="537"/>
                  <a:pt x="537" y="0"/>
                  <a:pt x="1200" y="0"/>
                </a:cubicBezTo>
                <a:lnTo>
                  <a:pt x="8398" y="0"/>
                </a:lnTo>
                <a:cubicBezTo>
                  <a:pt x="9061" y="0"/>
                  <a:pt x="9598" y="537"/>
                  <a:pt x="9598" y="1200"/>
                </a:cubicBezTo>
                <a:lnTo>
                  <a:pt x="9598" y="9198"/>
                </a:lnTo>
                <a:cubicBezTo>
                  <a:pt x="9600" y="9859"/>
                  <a:pt x="9061" y="10398"/>
                  <a:pt x="8400" y="10398"/>
                </a:cubicBezTo>
                <a:close/>
                <a:moveTo>
                  <a:pt x="1200" y="798"/>
                </a:moveTo>
                <a:cubicBezTo>
                  <a:pt x="980" y="798"/>
                  <a:pt x="800" y="978"/>
                  <a:pt x="800" y="1198"/>
                </a:cubicBezTo>
                <a:lnTo>
                  <a:pt x="800" y="9196"/>
                </a:lnTo>
                <a:cubicBezTo>
                  <a:pt x="800" y="9418"/>
                  <a:pt x="980" y="9596"/>
                  <a:pt x="1200" y="9596"/>
                </a:cubicBezTo>
                <a:lnTo>
                  <a:pt x="8398" y="9596"/>
                </a:lnTo>
                <a:cubicBezTo>
                  <a:pt x="8620" y="9596"/>
                  <a:pt x="8798" y="9418"/>
                  <a:pt x="8798" y="9196"/>
                </a:cubicBezTo>
                <a:lnTo>
                  <a:pt x="8798" y="1198"/>
                </a:lnTo>
                <a:cubicBezTo>
                  <a:pt x="8798" y="978"/>
                  <a:pt x="8620" y="798"/>
                  <a:pt x="8398" y="798"/>
                </a:cubicBezTo>
                <a:lnTo>
                  <a:pt x="1200" y="798"/>
                </a:lnTo>
                <a:close/>
                <a:moveTo>
                  <a:pt x="6412" y="5608"/>
                </a:moveTo>
                <a:lnTo>
                  <a:pt x="1997" y="5608"/>
                </a:lnTo>
                <a:cubicBezTo>
                  <a:pt x="1776" y="5608"/>
                  <a:pt x="1597" y="5429"/>
                  <a:pt x="1597" y="5208"/>
                </a:cubicBezTo>
                <a:cubicBezTo>
                  <a:pt x="1597" y="4986"/>
                  <a:pt x="1776" y="4808"/>
                  <a:pt x="1997" y="4808"/>
                </a:cubicBezTo>
                <a:lnTo>
                  <a:pt x="6412" y="4808"/>
                </a:lnTo>
                <a:cubicBezTo>
                  <a:pt x="6633" y="4808"/>
                  <a:pt x="6811" y="4986"/>
                  <a:pt x="6811" y="5208"/>
                </a:cubicBezTo>
                <a:cubicBezTo>
                  <a:pt x="6811" y="5429"/>
                  <a:pt x="6633" y="5608"/>
                  <a:pt x="6412" y="5608"/>
                </a:cubicBezTo>
                <a:close/>
                <a:moveTo>
                  <a:pt x="7586" y="7992"/>
                </a:moveTo>
                <a:lnTo>
                  <a:pt x="1995" y="7992"/>
                </a:lnTo>
                <a:cubicBezTo>
                  <a:pt x="1774" y="7992"/>
                  <a:pt x="1595" y="7814"/>
                  <a:pt x="1595" y="7592"/>
                </a:cubicBezTo>
                <a:cubicBezTo>
                  <a:pt x="1595" y="7371"/>
                  <a:pt x="1774" y="7192"/>
                  <a:pt x="1995" y="7192"/>
                </a:cubicBezTo>
                <a:lnTo>
                  <a:pt x="7586" y="7192"/>
                </a:lnTo>
                <a:cubicBezTo>
                  <a:pt x="7807" y="7192"/>
                  <a:pt x="7985" y="7371"/>
                  <a:pt x="7985" y="7592"/>
                </a:cubicBezTo>
                <a:cubicBezTo>
                  <a:pt x="7985" y="7814"/>
                  <a:pt x="7807" y="7992"/>
                  <a:pt x="7586" y="7992"/>
                </a:cubicBezTo>
                <a:close/>
                <a:moveTo>
                  <a:pt x="1597" y="2615"/>
                </a:moveTo>
                <a:cubicBezTo>
                  <a:pt x="1597" y="2946"/>
                  <a:pt x="1866" y="3214"/>
                  <a:pt x="2197" y="3214"/>
                </a:cubicBezTo>
                <a:cubicBezTo>
                  <a:pt x="2528" y="3214"/>
                  <a:pt x="2797" y="2946"/>
                  <a:pt x="2797" y="2615"/>
                </a:cubicBezTo>
                <a:cubicBezTo>
                  <a:pt x="2797" y="2283"/>
                  <a:pt x="2528" y="2015"/>
                  <a:pt x="2197" y="2015"/>
                </a:cubicBezTo>
                <a:cubicBezTo>
                  <a:pt x="1866" y="2015"/>
                  <a:pt x="1597" y="2283"/>
                  <a:pt x="1597" y="2615"/>
                </a:cubicBezTo>
                <a:close/>
                <a:moveTo>
                  <a:pt x="4188" y="2615"/>
                </a:moveTo>
                <a:cubicBezTo>
                  <a:pt x="4188" y="2946"/>
                  <a:pt x="4457" y="3214"/>
                  <a:pt x="4788" y="3214"/>
                </a:cubicBezTo>
                <a:cubicBezTo>
                  <a:pt x="5119" y="3214"/>
                  <a:pt x="5388" y="2946"/>
                  <a:pt x="5388" y="2615"/>
                </a:cubicBezTo>
                <a:cubicBezTo>
                  <a:pt x="5388" y="2283"/>
                  <a:pt x="5119" y="2015"/>
                  <a:pt x="4788" y="2015"/>
                </a:cubicBezTo>
                <a:cubicBezTo>
                  <a:pt x="4457" y="2015"/>
                  <a:pt x="4188" y="2283"/>
                  <a:pt x="4188" y="2615"/>
                </a:cubicBezTo>
                <a:close/>
                <a:moveTo>
                  <a:pt x="6790" y="2615"/>
                </a:moveTo>
                <a:cubicBezTo>
                  <a:pt x="6790" y="2946"/>
                  <a:pt x="7059" y="3214"/>
                  <a:pt x="7390" y="3214"/>
                </a:cubicBezTo>
                <a:cubicBezTo>
                  <a:pt x="7721" y="3214"/>
                  <a:pt x="7990" y="2946"/>
                  <a:pt x="7990" y="2615"/>
                </a:cubicBezTo>
                <a:cubicBezTo>
                  <a:pt x="7990" y="2283"/>
                  <a:pt x="7721" y="2015"/>
                  <a:pt x="7390" y="2015"/>
                </a:cubicBezTo>
                <a:cubicBezTo>
                  <a:pt x="7059" y="2015"/>
                  <a:pt x="6790" y="2283"/>
                  <a:pt x="6790" y="2615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F438469-BCCC-04F3-596B-3D884F81C6A3}"/>
              </a:ext>
            </a:extLst>
          </p:cNvPr>
          <p:cNvSpPr/>
          <p:nvPr/>
        </p:nvSpPr>
        <p:spPr>
          <a:xfrm>
            <a:off x="1517959" y="1747294"/>
            <a:ext cx="1140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Limit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84C4246-F9E3-E3E4-3DD5-40C73EE230C7}"/>
              </a:ext>
            </a:extLst>
          </p:cNvPr>
          <p:cNvSpPr/>
          <p:nvPr/>
        </p:nvSpPr>
        <p:spPr>
          <a:xfrm>
            <a:off x="3163158" y="1725960"/>
            <a:ext cx="1460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ATM Support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357EE85-783F-BA93-BDD7-A27DFFF65E7A}"/>
              </a:ext>
            </a:extLst>
          </p:cNvPr>
          <p:cNvSpPr/>
          <p:nvPr/>
        </p:nvSpPr>
        <p:spPr>
          <a:xfrm>
            <a:off x="5747095" y="2394469"/>
            <a:ext cx="1828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Charged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" name="Picture 3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FE746C6-592C-85D9-4D2C-19FC88ED61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986" y="2193503"/>
            <a:ext cx="537647" cy="537647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BF17218A-06E4-E364-1DBD-8ED2EB3C0626}"/>
              </a:ext>
            </a:extLst>
          </p:cNvPr>
          <p:cNvSpPr/>
          <p:nvPr/>
        </p:nvSpPr>
        <p:spPr>
          <a:xfrm>
            <a:off x="9040341" y="1996149"/>
            <a:ext cx="24545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 (Intent) 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Banking77 Dataset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iconfont-1096-617931">
            <a:extLst>
              <a:ext uri="{FF2B5EF4-FFF2-40B4-BE49-F238E27FC236}">
                <a16:creationId xmlns:a16="http://schemas.microsoft.com/office/drawing/2014/main" id="{6303F0A5-BC02-7B9D-32C8-5DF40A910427}"/>
              </a:ext>
            </a:extLst>
          </p:cNvPr>
          <p:cNvSpPr>
            <a:spLocks noChangeAspect="1"/>
          </p:cNvSpPr>
          <p:nvPr/>
        </p:nvSpPr>
        <p:spPr>
          <a:xfrm>
            <a:off x="3487958" y="2121744"/>
            <a:ext cx="474445" cy="513869"/>
          </a:xfrm>
          <a:custGeom>
            <a:avLst/>
            <a:gdLst>
              <a:gd name="T0" fmla="*/ 8400 w 9600"/>
              <a:gd name="T1" fmla="*/ 10398 h 10398"/>
              <a:gd name="T2" fmla="*/ 1200 w 9600"/>
              <a:gd name="T3" fmla="*/ 10398 h 10398"/>
              <a:gd name="T4" fmla="*/ 0 w 9600"/>
              <a:gd name="T5" fmla="*/ 9198 h 10398"/>
              <a:gd name="T6" fmla="*/ 0 w 9600"/>
              <a:gd name="T7" fmla="*/ 1200 h 10398"/>
              <a:gd name="T8" fmla="*/ 1200 w 9600"/>
              <a:gd name="T9" fmla="*/ 0 h 10398"/>
              <a:gd name="T10" fmla="*/ 8398 w 9600"/>
              <a:gd name="T11" fmla="*/ 0 h 10398"/>
              <a:gd name="T12" fmla="*/ 9598 w 9600"/>
              <a:gd name="T13" fmla="*/ 1200 h 10398"/>
              <a:gd name="T14" fmla="*/ 9598 w 9600"/>
              <a:gd name="T15" fmla="*/ 9198 h 10398"/>
              <a:gd name="T16" fmla="*/ 8400 w 9600"/>
              <a:gd name="T17" fmla="*/ 10398 h 10398"/>
              <a:gd name="T18" fmla="*/ 1200 w 9600"/>
              <a:gd name="T19" fmla="*/ 798 h 10398"/>
              <a:gd name="T20" fmla="*/ 800 w 9600"/>
              <a:gd name="T21" fmla="*/ 1198 h 10398"/>
              <a:gd name="T22" fmla="*/ 800 w 9600"/>
              <a:gd name="T23" fmla="*/ 9196 h 10398"/>
              <a:gd name="T24" fmla="*/ 1200 w 9600"/>
              <a:gd name="T25" fmla="*/ 9596 h 10398"/>
              <a:gd name="T26" fmla="*/ 8398 w 9600"/>
              <a:gd name="T27" fmla="*/ 9596 h 10398"/>
              <a:gd name="T28" fmla="*/ 8798 w 9600"/>
              <a:gd name="T29" fmla="*/ 9196 h 10398"/>
              <a:gd name="T30" fmla="*/ 8798 w 9600"/>
              <a:gd name="T31" fmla="*/ 1198 h 10398"/>
              <a:gd name="T32" fmla="*/ 8398 w 9600"/>
              <a:gd name="T33" fmla="*/ 798 h 10398"/>
              <a:gd name="T34" fmla="*/ 1200 w 9600"/>
              <a:gd name="T35" fmla="*/ 798 h 10398"/>
              <a:gd name="T36" fmla="*/ 6412 w 9600"/>
              <a:gd name="T37" fmla="*/ 5608 h 10398"/>
              <a:gd name="T38" fmla="*/ 1997 w 9600"/>
              <a:gd name="T39" fmla="*/ 5608 h 10398"/>
              <a:gd name="T40" fmla="*/ 1597 w 9600"/>
              <a:gd name="T41" fmla="*/ 5208 h 10398"/>
              <a:gd name="T42" fmla="*/ 1997 w 9600"/>
              <a:gd name="T43" fmla="*/ 4808 h 10398"/>
              <a:gd name="T44" fmla="*/ 6412 w 9600"/>
              <a:gd name="T45" fmla="*/ 4808 h 10398"/>
              <a:gd name="T46" fmla="*/ 6811 w 9600"/>
              <a:gd name="T47" fmla="*/ 5208 h 10398"/>
              <a:gd name="T48" fmla="*/ 6412 w 9600"/>
              <a:gd name="T49" fmla="*/ 5608 h 10398"/>
              <a:gd name="T50" fmla="*/ 7586 w 9600"/>
              <a:gd name="T51" fmla="*/ 7992 h 10398"/>
              <a:gd name="T52" fmla="*/ 1995 w 9600"/>
              <a:gd name="T53" fmla="*/ 7992 h 10398"/>
              <a:gd name="T54" fmla="*/ 1595 w 9600"/>
              <a:gd name="T55" fmla="*/ 7592 h 10398"/>
              <a:gd name="T56" fmla="*/ 1995 w 9600"/>
              <a:gd name="T57" fmla="*/ 7192 h 10398"/>
              <a:gd name="T58" fmla="*/ 7586 w 9600"/>
              <a:gd name="T59" fmla="*/ 7192 h 10398"/>
              <a:gd name="T60" fmla="*/ 7985 w 9600"/>
              <a:gd name="T61" fmla="*/ 7592 h 10398"/>
              <a:gd name="T62" fmla="*/ 7586 w 9600"/>
              <a:gd name="T63" fmla="*/ 7992 h 10398"/>
              <a:gd name="T64" fmla="*/ 1597 w 9600"/>
              <a:gd name="T65" fmla="*/ 2615 h 10398"/>
              <a:gd name="T66" fmla="*/ 2197 w 9600"/>
              <a:gd name="T67" fmla="*/ 3214 h 10398"/>
              <a:gd name="T68" fmla="*/ 2797 w 9600"/>
              <a:gd name="T69" fmla="*/ 2615 h 10398"/>
              <a:gd name="T70" fmla="*/ 2197 w 9600"/>
              <a:gd name="T71" fmla="*/ 2015 h 10398"/>
              <a:gd name="T72" fmla="*/ 1597 w 9600"/>
              <a:gd name="T73" fmla="*/ 2615 h 10398"/>
              <a:gd name="T74" fmla="*/ 4188 w 9600"/>
              <a:gd name="T75" fmla="*/ 2615 h 10398"/>
              <a:gd name="T76" fmla="*/ 4788 w 9600"/>
              <a:gd name="T77" fmla="*/ 3214 h 10398"/>
              <a:gd name="T78" fmla="*/ 5388 w 9600"/>
              <a:gd name="T79" fmla="*/ 2615 h 10398"/>
              <a:gd name="T80" fmla="*/ 4788 w 9600"/>
              <a:gd name="T81" fmla="*/ 2015 h 10398"/>
              <a:gd name="T82" fmla="*/ 4188 w 9600"/>
              <a:gd name="T83" fmla="*/ 2615 h 10398"/>
              <a:gd name="T84" fmla="*/ 6790 w 9600"/>
              <a:gd name="T85" fmla="*/ 2615 h 10398"/>
              <a:gd name="T86" fmla="*/ 7390 w 9600"/>
              <a:gd name="T87" fmla="*/ 3214 h 10398"/>
              <a:gd name="T88" fmla="*/ 7990 w 9600"/>
              <a:gd name="T89" fmla="*/ 2615 h 10398"/>
              <a:gd name="T90" fmla="*/ 7390 w 9600"/>
              <a:gd name="T91" fmla="*/ 2015 h 10398"/>
              <a:gd name="T92" fmla="*/ 6790 w 9600"/>
              <a:gd name="T93" fmla="*/ 2615 h 10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600" h="10398">
                <a:moveTo>
                  <a:pt x="8400" y="10398"/>
                </a:moveTo>
                <a:lnTo>
                  <a:pt x="1200" y="10398"/>
                </a:lnTo>
                <a:cubicBezTo>
                  <a:pt x="537" y="10398"/>
                  <a:pt x="0" y="9861"/>
                  <a:pt x="0" y="9198"/>
                </a:cubicBezTo>
                <a:lnTo>
                  <a:pt x="0" y="1200"/>
                </a:lnTo>
                <a:cubicBezTo>
                  <a:pt x="0" y="537"/>
                  <a:pt x="537" y="0"/>
                  <a:pt x="1200" y="0"/>
                </a:cubicBezTo>
                <a:lnTo>
                  <a:pt x="8398" y="0"/>
                </a:lnTo>
                <a:cubicBezTo>
                  <a:pt x="9061" y="0"/>
                  <a:pt x="9598" y="537"/>
                  <a:pt x="9598" y="1200"/>
                </a:cubicBezTo>
                <a:lnTo>
                  <a:pt x="9598" y="9198"/>
                </a:lnTo>
                <a:cubicBezTo>
                  <a:pt x="9600" y="9859"/>
                  <a:pt x="9061" y="10398"/>
                  <a:pt x="8400" y="10398"/>
                </a:cubicBezTo>
                <a:close/>
                <a:moveTo>
                  <a:pt x="1200" y="798"/>
                </a:moveTo>
                <a:cubicBezTo>
                  <a:pt x="980" y="798"/>
                  <a:pt x="800" y="978"/>
                  <a:pt x="800" y="1198"/>
                </a:cubicBezTo>
                <a:lnTo>
                  <a:pt x="800" y="9196"/>
                </a:lnTo>
                <a:cubicBezTo>
                  <a:pt x="800" y="9418"/>
                  <a:pt x="980" y="9596"/>
                  <a:pt x="1200" y="9596"/>
                </a:cubicBezTo>
                <a:lnTo>
                  <a:pt x="8398" y="9596"/>
                </a:lnTo>
                <a:cubicBezTo>
                  <a:pt x="8620" y="9596"/>
                  <a:pt x="8798" y="9418"/>
                  <a:pt x="8798" y="9196"/>
                </a:cubicBezTo>
                <a:lnTo>
                  <a:pt x="8798" y="1198"/>
                </a:lnTo>
                <a:cubicBezTo>
                  <a:pt x="8798" y="978"/>
                  <a:pt x="8620" y="798"/>
                  <a:pt x="8398" y="798"/>
                </a:cubicBezTo>
                <a:lnTo>
                  <a:pt x="1200" y="798"/>
                </a:lnTo>
                <a:close/>
                <a:moveTo>
                  <a:pt x="6412" y="5608"/>
                </a:moveTo>
                <a:lnTo>
                  <a:pt x="1997" y="5608"/>
                </a:lnTo>
                <a:cubicBezTo>
                  <a:pt x="1776" y="5608"/>
                  <a:pt x="1597" y="5429"/>
                  <a:pt x="1597" y="5208"/>
                </a:cubicBezTo>
                <a:cubicBezTo>
                  <a:pt x="1597" y="4986"/>
                  <a:pt x="1776" y="4808"/>
                  <a:pt x="1997" y="4808"/>
                </a:cubicBezTo>
                <a:lnTo>
                  <a:pt x="6412" y="4808"/>
                </a:lnTo>
                <a:cubicBezTo>
                  <a:pt x="6633" y="4808"/>
                  <a:pt x="6811" y="4986"/>
                  <a:pt x="6811" y="5208"/>
                </a:cubicBezTo>
                <a:cubicBezTo>
                  <a:pt x="6811" y="5429"/>
                  <a:pt x="6633" y="5608"/>
                  <a:pt x="6412" y="5608"/>
                </a:cubicBezTo>
                <a:close/>
                <a:moveTo>
                  <a:pt x="7586" y="7992"/>
                </a:moveTo>
                <a:lnTo>
                  <a:pt x="1995" y="7992"/>
                </a:lnTo>
                <a:cubicBezTo>
                  <a:pt x="1774" y="7992"/>
                  <a:pt x="1595" y="7814"/>
                  <a:pt x="1595" y="7592"/>
                </a:cubicBezTo>
                <a:cubicBezTo>
                  <a:pt x="1595" y="7371"/>
                  <a:pt x="1774" y="7192"/>
                  <a:pt x="1995" y="7192"/>
                </a:cubicBezTo>
                <a:lnTo>
                  <a:pt x="7586" y="7192"/>
                </a:lnTo>
                <a:cubicBezTo>
                  <a:pt x="7807" y="7192"/>
                  <a:pt x="7985" y="7371"/>
                  <a:pt x="7985" y="7592"/>
                </a:cubicBezTo>
                <a:cubicBezTo>
                  <a:pt x="7985" y="7814"/>
                  <a:pt x="7807" y="7992"/>
                  <a:pt x="7586" y="7992"/>
                </a:cubicBezTo>
                <a:close/>
                <a:moveTo>
                  <a:pt x="1597" y="2615"/>
                </a:moveTo>
                <a:cubicBezTo>
                  <a:pt x="1597" y="2946"/>
                  <a:pt x="1866" y="3214"/>
                  <a:pt x="2197" y="3214"/>
                </a:cubicBezTo>
                <a:cubicBezTo>
                  <a:pt x="2528" y="3214"/>
                  <a:pt x="2797" y="2946"/>
                  <a:pt x="2797" y="2615"/>
                </a:cubicBezTo>
                <a:cubicBezTo>
                  <a:pt x="2797" y="2283"/>
                  <a:pt x="2528" y="2015"/>
                  <a:pt x="2197" y="2015"/>
                </a:cubicBezTo>
                <a:cubicBezTo>
                  <a:pt x="1866" y="2015"/>
                  <a:pt x="1597" y="2283"/>
                  <a:pt x="1597" y="2615"/>
                </a:cubicBezTo>
                <a:close/>
                <a:moveTo>
                  <a:pt x="4188" y="2615"/>
                </a:moveTo>
                <a:cubicBezTo>
                  <a:pt x="4188" y="2946"/>
                  <a:pt x="4457" y="3214"/>
                  <a:pt x="4788" y="3214"/>
                </a:cubicBezTo>
                <a:cubicBezTo>
                  <a:pt x="5119" y="3214"/>
                  <a:pt x="5388" y="2946"/>
                  <a:pt x="5388" y="2615"/>
                </a:cubicBezTo>
                <a:cubicBezTo>
                  <a:pt x="5388" y="2283"/>
                  <a:pt x="5119" y="2015"/>
                  <a:pt x="4788" y="2015"/>
                </a:cubicBezTo>
                <a:cubicBezTo>
                  <a:pt x="4457" y="2015"/>
                  <a:pt x="4188" y="2283"/>
                  <a:pt x="4188" y="2615"/>
                </a:cubicBezTo>
                <a:close/>
                <a:moveTo>
                  <a:pt x="6790" y="2615"/>
                </a:moveTo>
                <a:cubicBezTo>
                  <a:pt x="6790" y="2946"/>
                  <a:pt x="7059" y="3214"/>
                  <a:pt x="7390" y="3214"/>
                </a:cubicBezTo>
                <a:cubicBezTo>
                  <a:pt x="7721" y="3214"/>
                  <a:pt x="7990" y="2946"/>
                  <a:pt x="7990" y="2615"/>
                </a:cubicBezTo>
                <a:cubicBezTo>
                  <a:pt x="7990" y="2283"/>
                  <a:pt x="7721" y="2015"/>
                  <a:pt x="7390" y="2015"/>
                </a:cubicBezTo>
                <a:cubicBezTo>
                  <a:pt x="7059" y="2015"/>
                  <a:pt x="6790" y="2283"/>
                  <a:pt x="6790" y="2615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B0CC522-9BEF-705A-4692-9FB468DB8533}"/>
              </a:ext>
            </a:extLst>
          </p:cNvPr>
          <p:cNvSpPr/>
          <p:nvPr/>
        </p:nvSpPr>
        <p:spPr>
          <a:xfrm>
            <a:off x="1388985" y="1540914"/>
            <a:ext cx="1357119" cy="1154329"/>
          </a:xfrm>
          <a:prstGeom prst="roundRect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i="1" dirty="0">
              <a:solidFill>
                <a:srgbClr val="0000FF"/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24A199A-28F6-EA01-3F62-BC8B8F3271F7}"/>
              </a:ext>
            </a:extLst>
          </p:cNvPr>
          <p:cNvSpPr/>
          <p:nvPr/>
        </p:nvSpPr>
        <p:spPr>
          <a:xfrm>
            <a:off x="3137349" y="1550709"/>
            <a:ext cx="1460721" cy="1194937"/>
          </a:xfrm>
          <a:prstGeom prst="roundRect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i="1" dirty="0">
              <a:solidFill>
                <a:srgbClr val="0000FF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BCF278F-76D4-CE57-8639-E73CB4075E23}"/>
              </a:ext>
            </a:extLst>
          </p:cNvPr>
          <p:cNvSpPr/>
          <p:nvPr/>
        </p:nvSpPr>
        <p:spPr>
          <a:xfrm>
            <a:off x="5015124" y="1447543"/>
            <a:ext cx="2742838" cy="1344085"/>
          </a:xfrm>
          <a:prstGeom prst="roundRect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i="1" dirty="0">
              <a:solidFill>
                <a:srgbClr val="0000FF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462C491-3C3B-52B7-ACAE-C76B8C5F88D8}"/>
              </a:ext>
            </a:extLst>
          </p:cNvPr>
          <p:cNvSpPr/>
          <p:nvPr/>
        </p:nvSpPr>
        <p:spPr>
          <a:xfrm>
            <a:off x="5754348" y="1576210"/>
            <a:ext cx="1460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ATM Support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03901B-EE8A-584C-9CD0-5CF0967FDDD2}"/>
              </a:ext>
            </a:extLst>
          </p:cNvPr>
          <p:cNvSpPr txBox="1"/>
          <p:nvPr/>
        </p:nvSpPr>
        <p:spPr>
          <a:xfrm>
            <a:off x="2183070" y="3444261"/>
            <a:ext cx="8260342" cy="3046988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Existing CL has not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considered the black-box LLM (API) setting</a:t>
            </a:r>
          </a:p>
          <a:p>
            <a:pPr algn="ctr"/>
            <a:endParaRPr lang="en-US" altLang="zh-CN" sz="2400" dirty="0">
              <a:latin typeface="Arial" panose="020B0604020202020204" pitchFamily="34" charset="0"/>
            </a:endParaRPr>
          </a:p>
          <a:p>
            <a:pPr algn="ctr"/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</a:rPr>
              <a:t>A common </a:t>
            </a:r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belief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parameter updates in response to new samples cause forgetting</a:t>
            </a:r>
          </a:p>
          <a:p>
            <a:pPr algn="ctr"/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</a:rPr>
              <a:t>However,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black-box LLM setting, no parameters are ever updated, presenting a unique challenge and perspective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0197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D793C-4F92-4145-A8AF-021D341DA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795"/>
            <a:ext cx="10515600" cy="1325563"/>
          </a:xfrm>
        </p:spPr>
        <p:txBody>
          <a:bodyPr/>
          <a:lstStyle/>
          <a:p>
            <a:r>
              <a:rPr lang="en-US" altLang="zh-CN" b="1" dirty="0"/>
              <a:t>Continual Adaptation of Different Classes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4AF27C-507D-18EA-47BA-9D68F3EA6D4F}"/>
              </a:ext>
            </a:extLst>
          </p:cNvPr>
          <p:cNvSpPr txBox="1"/>
          <p:nvPr/>
        </p:nvSpPr>
        <p:spPr>
          <a:xfrm>
            <a:off x="627752" y="2851576"/>
            <a:ext cx="11331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dirty="0">
                <a:solidFill>
                  <a:schemeClr val="tx1"/>
                </a:solidFill>
              </a:rPr>
              <a:t>Time step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17F1938-F1F4-1182-E366-D163E8E90672}"/>
              </a:ext>
            </a:extLst>
          </p:cNvPr>
          <p:cNvCxnSpPr>
            <a:cxnSpLocks/>
          </p:cNvCxnSpPr>
          <p:nvPr/>
        </p:nvCxnSpPr>
        <p:spPr>
          <a:xfrm>
            <a:off x="1194318" y="2846274"/>
            <a:ext cx="932128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iconfont-11145-7015471">
            <a:extLst>
              <a:ext uri="{FF2B5EF4-FFF2-40B4-BE49-F238E27FC236}">
                <a16:creationId xmlns:a16="http://schemas.microsoft.com/office/drawing/2014/main" id="{AA245C12-CE1E-47FA-2319-BCADE8455760}"/>
              </a:ext>
            </a:extLst>
          </p:cNvPr>
          <p:cNvSpPr>
            <a:spLocks noChangeAspect="1"/>
          </p:cNvSpPr>
          <p:nvPr/>
        </p:nvSpPr>
        <p:spPr>
          <a:xfrm>
            <a:off x="1924400" y="2077470"/>
            <a:ext cx="503352" cy="501665"/>
          </a:xfrm>
          <a:custGeom>
            <a:avLst/>
            <a:gdLst>
              <a:gd name="T0" fmla="*/ 400 w 11200"/>
              <a:gd name="T1" fmla="*/ 0 h 11163"/>
              <a:gd name="T2" fmla="*/ 10800 w 11200"/>
              <a:gd name="T3" fmla="*/ 0 h 11163"/>
              <a:gd name="T4" fmla="*/ 11200 w 11200"/>
              <a:gd name="T5" fmla="*/ 400 h 11163"/>
              <a:gd name="T6" fmla="*/ 11200 w 11200"/>
              <a:gd name="T7" fmla="*/ 8263 h 11163"/>
              <a:gd name="T8" fmla="*/ 10800 w 11200"/>
              <a:gd name="T9" fmla="*/ 8663 h 11163"/>
              <a:gd name="T10" fmla="*/ 9329 w 11200"/>
              <a:gd name="T11" fmla="*/ 8663 h 11163"/>
              <a:gd name="T12" fmla="*/ 9329 w 11200"/>
              <a:gd name="T13" fmla="*/ 10763 h 11163"/>
              <a:gd name="T14" fmla="*/ 8929 w 11200"/>
              <a:gd name="T15" fmla="*/ 11163 h 11163"/>
              <a:gd name="T16" fmla="*/ 8684 w 11200"/>
              <a:gd name="T17" fmla="*/ 11080 h 11163"/>
              <a:gd name="T18" fmla="*/ 5563 w 11200"/>
              <a:gd name="T19" fmla="*/ 8663 h 11163"/>
              <a:gd name="T20" fmla="*/ 400 w 11200"/>
              <a:gd name="T21" fmla="*/ 8663 h 11163"/>
              <a:gd name="T22" fmla="*/ 0 w 11200"/>
              <a:gd name="T23" fmla="*/ 8263 h 11163"/>
              <a:gd name="T24" fmla="*/ 0 w 11200"/>
              <a:gd name="T25" fmla="*/ 400 h 11163"/>
              <a:gd name="T26" fmla="*/ 400 w 11200"/>
              <a:gd name="T27" fmla="*/ 0 h 11163"/>
              <a:gd name="T28" fmla="*/ 900 w 11200"/>
              <a:gd name="T29" fmla="*/ 800 h 11163"/>
              <a:gd name="T30" fmla="*/ 800 w 11200"/>
              <a:gd name="T31" fmla="*/ 900 h 11163"/>
              <a:gd name="T32" fmla="*/ 800 w 11200"/>
              <a:gd name="T33" fmla="*/ 7763 h 11163"/>
              <a:gd name="T34" fmla="*/ 900 w 11200"/>
              <a:gd name="T35" fmla="*/ 7863 h 11163"/>
              <a:gd name="T36" fmla="*/ 5745 w 11200"/>
              <a:gd name="T37" fmla="*/ 7871 h 11163"/>
              <a:gd name="T38" fmla="*/ 5806 w 11200"/>
              <a:gd name="T39" fmla="*/ 7892 h 11163"/>
              <a:gd name="T40" fmla="*/ 8364 w 11200"/>
              <a:gd name="T41" fmla="*/ 9840 h 11163"/>
              <a:gd name="T42" fmla="*/ 8525 w 11200"/>
              <a:gd name="T43" fmla="*/ 9761 h 11163"/>
              <a:gd name="T44" fmla="*/ 8525 w 11200"/>
              <a:gd name="T45" fmla="*/ 7870 h 11163"/>
              <a:gd name="T46" fmla="*/ 8625 w 11200"/>
              <a:gd name="T47" fmla="*/ 7770 h 11163"/>
              <a:gd name="T48" fmla="*/ 10300 w 11200"/>
              <a:gd name="T49" fmla="*/ 7770 h 11163"/>
              <a:gd name="T50" fmla="*/ 10400 w 11200"/>
              <a:gd name="T51" fmla="*/ 7670 h 11163"/>
              <a:gd name="T52" fmla="*/ 10400 w 11200"/>
              <a:gd name="T53" fmla="*/ 900 h 11163"/>
              <a:gd name="T54" fmla="*/ 10300 w 11200"/>
              <a:gd name="T55" fmla="*/ 800 h 11163"/>
              <a:gd name="T56" fmla="*/ 900 w 11200"/>
              <a:gd name="T57" fmla="*/ 800 h 11163"/>
              <a:gd name="T58" fmla="*/ 2038 w 11200"/>
              <a:gd name="T59" fmla="*/ 1925 h 11163"/>
              <a:gd name="T60" fmla="*/ 9163 w 11200"/>
              <a:gd name="T61" fmla="*/ 1925 h 11163"/>
              <a:gd name="T62" fmla="*/ 9563 w 11200"/>
              <a:gd name="T63" fmla="*/ 2325 h 11163"/>
              <a:gd name="T64" fmla="*/ 9163 w 11200"/>
              <a:gd name="T65" fmla="*/ 2725 h 11163"/>
              <a:gd name="T66" fmla="*/ 2038 w 11200"/>
              <a:gd name="T67" fmla="*/ 2725 h 11163"/>
              <a:gd name="T68" fmla="*/ 1638 w 11200"/>
              <a:gd name="T69" fmla="*/ 2325 h 11163"/>
              <a:gd name="T70" fmla="*/ 2038 w 11200"/>
              <a:gd name="T71" fmla="*/ 1925 h 11163"/>
              <a:gd name="T72" fmla="*/ 2038 w 11200"/>
              <a:gd name="T73" fmla="*/ 6100 h 11163"/>
              <a:gd name="T74" fmla="*/ 9163 w 11200"/>
              <a:gd name="T75" fmla="*/ 6100 h 11163"/>
              <a:gd name="T76" fmla="*/ 9563 w 11200"/>
              <a:gd name="T77" fmla="*/ 6500 h 11163"/>
              <a:gd name="T78" fmla="*/ 9163 w 11200"/>
              <a:gd name="T79" fmla="*/ 6900 h 11163"/>
              <a:gd name="T80" fmla="*/ 2038 w 11200"/>
              <a:gd name="T81" fmla="*/ 6900 h 11163"/>
              <a:gd name="T82" fmla="*/ 1638 w 11200"/>
              <a:gd name="T83" fmla="*/ 6500 h 11163"/>
              <a:gd name="T84" fmla="*/ 2038 w 11200"/>
              <a:gd name="T85" fmla="*/ 6100 h 11163"/>
              <a:gd name="T86" fmla="*/ 2038 w 11200"/>
              <a:gd name="T87" fmla="*/ 4013 h 11163"/>
              <a:gd name="T88" fmla="*/ 6013 w 11200"/>
              <a:gd name="T89" fmla="*/ 4013 h 11163"/>
              <a:gd name="T90" fmla="*/ 6413 w 11200"/>
              <a:gd name="T91" fmla="*/ 4413 h 11163"/>
              <a:gd name="T92" fmla="*/ 6013 w 11200"/>
              <a:gd name="T93" fmla="*/ 4813 h 11163"/>
              <a:gd name="T94" fmla="*/ 2038 w 11200"/>
              <a:gd name="T95" fmla="*/ 4813 h 11163"/>
              <a:gd name="T96" fmla="*/ 1638 w 11200"/>
              <a:gd name="T97" fmla="*/ 4413 h 11163"/>
              <a:gd name="T98" fmla="*/ 2038 w 11200"/>
              <a:gd name="T99" fmla="*/ 4013 h 11163"/>
              <a:gd name="T100" fmla="*/ 7413 w 11200"/>
              <a:gd name="T101" fmla="*/ 4013 h 11163"/>
              <a:gd name="T102" fmla="*/ 9163 w 11200"/>
              <a:gd name="T103" fmla="*/ 4013 h 11163"/>
              <a:gd name="T104" fmla="*/ 9563 w 11200"/>
              <a:gd name="T105" fmla="*/ 4413 h 11163"/>
              <a:gd name="T106" fmla="*/ 9163 w 11200"/>
              <a:gd name="T107" fmla="*/ 4813 h 11163"/>
              <a:gd name="T108" fmla="*/ 7413 w 11200"/>
              <a:gd name="T109" fmla="*/ 4813 h 11163"/>
              <a:gd name="T110" fmla="*/ 7013 w 11200"/>
              <a:gd name="T111" fmla="*/ 4413 h 11163"/>
              <a:gd name="T112" fmla="*/ 7413 w 11200"/>
              <a:gd name="T113" fmla="*/ 4013 h 11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1200" h="11163">
                <a:moveTo>
                  <a:pt x="400" y="0"/>
                </a:moveTo>
                <a:lnTo>
                  <a:pt x="10800" y="0"/>
                </a:lnTo>
                <a:cubicBezTo>
                  <a:pt x="11021" y="0"/>
                  <a:pt x="11200" y="179"/>
                  <a:pt x="11200" y="400"/>
                </a:cubicBezTo>
                <a:lnTo>
                  <a:pt x="11200" y="8263"/>
                </a:lnTo>
                <a:cubicBezTo>
                  <a:pt x="11200" y="8483"/>
                  <a:pt x="11021" y="8663"/>
                  <a:pt x="10800" y="8663"/>
                </a:cubicBezTo>
                <a:lnTo>
                  <a:pt x="9329" y="8663"/>
                </a:lnTo>
                <a:lnTo>
                  <a:pt x="9329" y="10763"/>
                </a:lnTo>
                <a:cubicBezTo>
                  <a:pt x="9329" y="10984"/>
                  <a:pt x="9150" y="11163"/>
                  <a:pt x="8929" y="11163"/>
                </a:cubicBezTo>
                <a:cubicBezTo>
                  <a:pt x="8840" y="11163"/>
                  <a:pt x="8754" y="11134"/>
                  <a:pt x="8684" y="11080"/>
                </a:cubicBezTo>
                <a:lnTo>
                  <a:pt x="5563" y="8663"/>
                </a:lnTo>
                <a:lnTo>
                  <a:pt x="400" y="8663"/>
                </a:lnTo>
                <a:cubicBezTo>
                  <a:pt x="179" y="8663"/>
                  <a:pt x="0" y="8483"/>
                  <a:pt x="0" y="8263"/>
                </a:cubicBezTo>
                <a:lnTo>
                  <a:pt x="0" y="400"/>
                </a:lnTo>
                <a:cubicBezTo>
                  <a:pt x="0" y="179"/>
                  <a:pt x="179" y="0"/>
                  <a:pt x="400" y="0"/>
                </a:cubicBezTo>
                <a:close/>
                <a:moveTo>
                  <a:pt x="900" y="800"/>
                </a:moveTo>
                <a:cubicBezTo>
                  <a:pt x="845" y="800"/>
                  <a:pt x="800" y="845"/>
                  <a:pt x="800" y="900"/>
                </a:cubicBezTo>
                <a:lnTo>
                  <a:pt x="800" y="7763"/>
                </a:lnTo>
                <a:cubicBezTo>
                  <a:pt x="800" y="7818"/>
                  <a:pt x="845" y="7863"/>
                  <a:pt x="900" y="7863"/>
                </a:cubicBezTo>
                <a:lnTo>
                  <a:pt x="5745" y="7871"/>
                </a:lnTo>
                <a:cubicBezTo>
                  <a:pt x="5767" y="7871"/>
                  <a:pt x="5788" y="7878"/>
                  <a:pt x="5806" y="7892"/>
                </a:cubicBezTo>
                <a:lnTo>
                  <a:pt x="8364" y="9840"/>
                </a:lnTo>
                <a:cubicBezTo>
                  <a:pt x="8430" y="9890"/>
                  <a:pt x="8525" y="9843"/>
                  <a:pt x="8525" y="9761"/>
                </a:cubicBezTo>
                <a:lnTo>
                  <a:pt x="8525" y="7870"/>
                </a:lnTo>
                <a:cubicBezTo>
                  <a:pt x="8525" y="7815"/>
                  <a:pt x="8570" y="7770"/>
                  <a:pt x="8625" y="7770"/>
                </a:cubicBezTo>
                <a:lnTo>
                  <a:pt x="10300" y="7770"/>
                </a:lnTo>
                <a:cubicBezTo>
                  <a:pt x="10355" y="7770"/>
                  <a:pt x="10400" y="7725"/>
                  <a:pt x="10400" y="7670"/>
                </a:cubicBezTo>
                <a:lnTo>
                  <a:pt x="10400" y="900"/>
                </a:lnTo>
                <a:cubicBezTo>
                  <a:pt x="10400" y="845"/>
                  <a:pt x="10355" y="800"/>
                  <a:pt x="10300" y="800"/>
                </a:cubicBezTo>
                <a:lnTo>
                  <a:pt x="900" y="800"/>
                </a:lnTo>
                <a:close/>
                <a:moveTo>
                  <a:pt x="2038" y="1925"/>
                </a:moveTo>
                <a:lnTo>
                  <a:pt x="9163" y="1925"/>
                </a:lnTo>
                <a:cubicBezTo>
                  <a:pt x="9383" y="1925"/>
                  <a:pt x="9563" y="2104"/>
                  <a:pt x="9563" y="2325"/>
                </a:cubicBezTo>
                <a:cubicBezTo>
                  <a:pt x="9563" y="2546"/>
                  <a:pt x="9383" y="2725"/>
                  <a:pt x="9163" y="2725"/>
                </a:cubicBezTo>
                <a:lnTo>
                  <a:pt x="2038" y="2725"/>
                </a:lnTo>
                <a:cubicBezTo>
                  <a:pt x="1817" y="2725"/>
                  <a:pt x="1638" y="2546"/>
                  <a:pt x="1638" y="2325"/>
                </a:cubicBezTo>
                <a:cubicBezTo>
                  <a:pt x="1638" y="2104"/>
                  <a:pt x="1817" y="1925"/>
                  <a:pt x="2038" y="1925"/>
                </a:cubicBezTo>
                <a:close/>
                <a:moveTo>
                  <a:pt x="2038" y="6100"/>
                </a:moveTo>
                <a:lnTo>
                  <a:pt x="9163" y="6100"/>
                </a:lnTo>
                <a:cubicBezTo>
                  <a:pt x="9383" y="6100"/>
                  <a:pt x="9563" y="6279"/>
                  <a:pt x="9563" y="6500"/>
                </a:cubicBezTo>
                <a:cubicBezTo>
                  <a:pt x="9563" y="6721"/>
                  <a:pt x="9383" y="6900"/>
                  <a:pt x="9163" y="6900"/>
                </a:cubicBezTo>
                <a:lnTo>
                  <a:pt x="2038" y="6900"/>
                </a:lnTo>
                <a:cubicBezTo>
                  <a:pt x="1817" y="6900"/>
                  <a:pt x="1638" y="6721"/>
                  <a:pt x="1638" y="6500"/>
                </a:cubicBezTo>
                <a:cubicBezTo>
                  <a:pt x="1638" y="6279"/>
                  <a:pt x="1817" y="6100"/>
                  <a:pt x="2038" y="6100"/>
                </a:cubicBezTo>
                <a:close/>
                <a:moveTo>
                  <a:pt x="2038" y="4013"/>
                </a:moveTo>
                <a:lnTo>
                  <a:pt x="6013" y="4013"/>
                </a:lnTo>
                <a:cubicBezTo>
                  <a:pt x="6233" y="4013"/>
                  <a:pt x="6413" y="4192"/>
                  <a:pt x="6413" y="4413"/>
                </a:cubicBezTo>
                <a:cubicBezTo>
                  <a:pt x="6413" y="4633"/>
                  <a:pt x="6233" y="4813"/>
                  <a:pt x="6013" y="4813"/>
                </a:cubicBezTo>
                <a:lnTo>
                  <a:pt x="2038" y="4813"/>
                </a:lnTo>
                <a:cubicBezTo>
                  <a:pt x="1817" y="4813"/>
                  <a:pt x="1638" y="4633"/>
                  <a:pt x="1638" y="4413"/>
                </a:cubicBezTo>
                <a:cubicBezTo>
                  <a:pt x="1638" y="4192"/>
                  <a:pt x="1817" y="4013"/>
                  <a:pt x="2038" y="4013"/>
                </a:cubicBezTo>
                <a:close/>
                <a:moveTo>
                  <a:pt x="7413" y="4013"/>
                </a:moveTo>
                <a:lnTo>
                  <a:pt x="9163" y="4013"/>
                </a:lnTo>
                <a:cubicBezTo>
                  <a:pt x="9383" y="4013"/>
                  <a:pt x="9563" y="4192"/>
                  <a:pt x="9563" y="4413"/>
                </a:cubicBezTo>
                <a:cubicBezTo>
                  <a:pt x="9563" y="4633"/>
                  <a:pt x="9383" y="4813"/>
                  <a:pt x="9163" y="4813"/>
                </a:cubicBezTo>
                <a:lnTo>
                  <a:pt x="7413" y="4813"/>
                </a:lnTo>
                <a:cubicBezTo>
                  <a:pt x="7192" y="4813"/>
                  <a:pt x="7013" y="4633"/>
                  <a:pt x="7013" y="4413"/>
                </a:cubicBezTo>
                <a:cubicBezTo>
                  <a:pt x="7013" y="4192"/>
                  <a:pt x="7192" y="4013"/>
                  <a:pt x="7413" y="4013"/>
                </a:cubicBezTo>
                <a:close/>
              </a:path>
            </a:pathLst>
          </a:custGeom>
          <a:solidFill>
            <a:srgbClr val="A64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 dirty="0"/>
          </a:p>
        </p:txBody>
      </p:sp>
      <p:sp>
        <p:nvSpPr>
          <p:cNvPr id="28" name="iconfont-1096-617931">
            <a:extLst>
              <a:ext uri="{FF2B5EF4-FFF2-40B4-BE49-F238E27FC236}">
                <a16:creationId xmlns:a16="http://schemas.microsoft.com/office/drawing/2014/main" id="{0907667B-5A19-1916-1F44-48CA04CB4926}"/>
              </a:ext>
            </a:extLst>
          </p:cNvPr>
          <p:cNvSpPr>
            <a:spLocks noChangeAspect="1"/>
          </p:cNvSpPr>
          <p:nvPr/>
        </p:nvSpPr>
        <p:spPr>
          <a:xfrm>
            <a:off x="5232848" y="1527061"/>
            <a:ext cx="474445" cy="513869"/>
          </a:xfrm>
          <a:custGeom>
            <a:avLst/>
            <a:gdLst>
              <a:gd name="T0" fmla="*/ 8400 w 9600"/>
              <a:gd name="T1" fmla="*/ 10398 h 10398"/>
              <a:gd name="T2" fmla="*/ 1200 w 9600"/>
              <a:gd name="T3" fmla="*/ 10398 h 10398"/>
              <a:gd name="T4" fmla="*/ 0 w 9600"/>
              <a:gd name="T5" fmla="*/ 9198 h 10398"/>
              <a:gd name="T6" fmla="*/ 0 w 9600"/>
              <a:gd name="T7" fmla="*/ 1200 h 10398"/>
              <a:gd name="T8" fmla="*/ 1200 w 9600"/>
              <a:gd name="T9" fmla="*/ 0 h 10398"/>
              <a:gd name="T10" fmla="*/ 8398 w 9600"/>
              <a:gd name="T11" fmla="*/ 0 h 10398"/>
              <a:gd name="T12" fmla="*/ 9598 w 9600"/>
              <a:gd name="T13" fmla="*/ 1200 h 10398"/>
              <a:gd name="T14" fmla="*/ 9598 w 9600"/>
              <a:gd name="T15" fmla="*/ 9198 h 10398"/>
              <a:gd name="T16" fmla="*/ 8400 w 9600"/>
              <a:gd name="T17" fmla="*/ 10398 h 10398"/>
              <a:gd name="T18" fmla="*/ 1200 w 9600"/>
              <a:gd name="T19" fmla="*/ 798 h 10398"/>
              <a:gd name="T20" fmla="*/ 800 w 9600"/>
              <a:gd name="T21" fmla="*/ 1198 h 10398"/>
              <a:gd name="T22" fmla="*/ 800 w 9600"/>
              <a:gd name="T23" fmla="*/ 9196 h 10398"/>
              <a:gd name="T24" fmla="*/ 1200 w 9600"/>
              <a:gd name="T25" fmla="*/ 9596 h 10398"/>
              <a:gd name="T26" fmla="*/ 8398 w 9600"/>
              <a:gd name="T27" fmla="*/ 9596 h 10398"/>
              <a:gd name="T28" fmla="*/ 8798 w 9600"/>
              <a:gd name="T29" fmla="*/ 9196 h 10398"/>
              <a:gd name="T30" fmla="*/ 8798 w 9600"/>
              <a:gd name="T31" fmla="*/ 1198 h 10398"/>
              <a:gd name="T32" fmla="*/ 8398 w 9600"/>
              <a:gd name="T33" fmla="*/ 798 h 10398"/>
              <a:gd name="T34" fmla="*/ 1200 w 9600"/>
              <a:gd name="T35" fmla="*/ 798 h 10398"/>
              <a:gd name="T36" fmla="*/ 6412 w 9600"/>
              <a:gd name="T37" fmla="*/ 5608 h 10398"/>
              <a:gd name="T38" fmla="*/ 1997 w 9600"/>
              <a:gd name="T39" fmla="*/ 5608 h 10398"/>
              <a:gd name="T40" fmla="*/ 1597 w 9600"/>
              <a:gd name="T41" fmla="*/ 5208 h 10398"/>
              <a:gd name="T42" fmla="*/ 1997 w 9600"/>
              <a:gd name="T43" fmla="*/ 4808 h 10398"/>
              <a:gd name="T44" fmla="*/ 6412 w 9600"/>
              <a:gd name="T45" fmla="*/ 4808 h 10398"/>
              <a:gd name="T46" fmla="*/ 6811 w 9600"/>
              <a:gd name="T47" fmla="*/ 5208 h 10398"/>
              <a:gd name="T48" fmla="*/ 6412 w 9600"/>
              <a:gd name="T49" fmla="*/ 5608 h 10398"/>
              <a:gd name="T50" fmla="*/ 7586 w 9600"/>
              <a:gd name="T51" fmla="*/ 7992 h 10398"/>
              <a:gd name="T52" fmla="*/ 1995 w 9600"/>
              <a:gd name="T53" fmla="*/ 7992 h 10398"/>
              <a:gd name="T54" fmla="*/ 1595 w 9600"/>
              <a:gd name="T55" fmla="*/ 7592 h 10398"/>
              <a:gd name="T56" fmla="*/ 1995 w 9600"/>
              <a:gd name="T57" fmla="*/ 7192 h 10398"/>
              <a:gd name="T58" fmla="*/ 7586 w 9600"/>
              <a:gd name="T59" fmla="*/ 7192 h 10398"/>
              <a:gd name="T60" fmla="*/ 7985 w 9600"/>
              <a:gd name="T61" fmla="*/ 7592 h 10398"/>
              <a:gd name="T62" fmla="*/ 7586 w 9600"/>
              <a:gd name="T63" fmla="*/ 7992 h 10398"/>
              <a:gd name="T64" fmla="*/ 1597 w 9600"/>
              <a:gd name="T65" fmla="*/ 2615 h 10398"/>
              <a:gd name="T66" fmla="*/ 2197 w 9600"/>
              <a:gd name="T67" fmla="*/ 3214 h 10398"/>
              <a:gd name="T68" fmla="*/ 2797 w 9600"/>
              <a:gd name="T69" fmla="*/ 2615 h 10398"/>
              <a:gd name="T70" fmla="*/ 2197 w 9600"/>
              <a:gd name="T71" fmla="*/ 2015 h 10398"/>
              <a:gd name="T72" fmla="*/ 1597 w 9600"/>
              <a:gd name="T73" fmla="*/ 2615 h 10398"/>
              <a:gd name="T74" fmla="*/ 4188 w 9600"/>
              <a:gd name="T75" fmla="*/ 2615 h 10398"/>
              <a:gd name="T76" fmla="*/ 4788 w 9600"/>
              <a:gd name="T77" fmla="*/ 3214 h 10398"/>
              <a:gd name="T78" fmla="*/ 5388 w 9600"/>
              <a:gd name="T79" fmla="*/ 2615 h 10398"/>
              <a:gd name="T80" fmla="*/ 4788 w 9600"/>
              <a:gd name="T81" fmla="*/ 2015 h 10398"/>
              <a:gd name="T82" fmla="*/ 4188 w 9600"/>
              <a:gd name="T83" fmla="*/ 2615 h 10398"/>
              <a:gd name="T84" fmla="*/ 6790 w 9600"/>
              <a:gd name="T85" fmla="*/ 2615 h 10398"/>
              <a:gd name="T86" fmla="*/ 7390 w 9600"/>
              <a:gd name="T87" fmla="*/ 3214 h 10398"/>
              <a:gd name="T88" fmla="*/ 7990 w 9600"/>
              <a:gd name="T89" fmla="*/ 2615 h 10398"/>
              <a:gd name="T90" fmla="*/ 7390 w 9600"/>
              <a:gd name="T91" fmla="*/ 2015 h 10398"/>
              <a:gd name="T92" fmla="*/ 6790 w 9600"/>
              <a:gd name="T93" fmla="*/ 2615 h 10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600" h="10398">
                <a:moveTo>
                  <a:pt x="8400" y="10398"/>
                </a:moveTo>
                <a:lnTo>
                  <a:pt x="1200" y="10398"/>
                </a:lnTo>
                <a:cubicBezTo>
                  <a:pt x="537" y="10398"/>
                  <a:pt x="0" y="9861"/>
                  <a:pt x="0" y="9198"/>
                </a:cubicBezTo>
                <a:lnTo>
                  <a:pt x="0" y="1200"/>
                </a:lnTo>
                <a:cubicBezTo>
                  <a:pt x="0" y="537"/>
                  <a:pt x="537" y="0"/>
                  <a:pt x="1200" y="0"/>
                </a:cubicBezTo>
                <a:lnTo>
                  <a:pt x="8398" y="0"/>
                </a:lnTo>
                <a:cubicBezTo>
                  <a:pt x="9061" y="0"/>
                  <a:pt x="9598" y="537"/>
                  <a:pt x="9598" y="1200"/>
                </a:cubicBezTo>
                <a:lnTo>
                  <a:pt x="9598" y="9198"/>
                </a:lnTo>
                <a:cubicBezTo>
                  <a:pt x="9600" y="9859"/>
                  <a:pt x="9061" y="10398"/>
                  <a:pt x="8400" y="10398"/>
                </a:cubicBezTo>
                <a:close/>
                <a:moveTo>
                  <a:pt x="1200" y="798"/>
                </a:moveTo>
                <a:cubicBezTo>
                  <a:pt x="980" y="798"/>
                  <a:pt x="800" y="978"/>
                  <a:pt x="800" y="1198"/>
                </a:cubicBezTo>
                <a:lnTo>
                  <a:pt x="800" y="9196"/>
                </a:lnTo>
                <a:cubicBezTo>
                  <a:pt x="800" y="9418"/>
                  <a:pt x="980" y="9596"/>
                  <a:pt x="1200" y="9596"/>
                </a:cubicBezTo>
                <a:lnTo>
                  <a:pt x="8398" y="9596"/>
                </a:lnTo>
                <a:cubicBezTo>
                  <a:pt x="8620" y="9596"/>
                  <a:pt x="8798" y="9418"/>
                  <a:pt x="8798" y="9196"/>
                </a:cubicBezTo>
                <a:lnTo>
                  <a:pt x="8798" y="1198"/>
                </a:lnTo>
                <a:cubicBezTo>
                  <a:pt x="8798" y="978"/>
                  <a:pt x="8620" y="798"/>
                  <a:pt x="8398" y="798"/>
                </a:cubicBezTo>
                <a:lnTo>
                  <a:pt x="1200" y="798"/>
                </a:lnTo>
                <a:close/>
                <a:moveTo>
                  <a:pt x="6412" y="5608"/>
                </a:moveTo>
                <a:lnTo>
                  <a:pt x="1997" y="5608"/>
                </a:lnTo>
                <a:cubicBezTo>
                  <a:pt x="1776" y="5608"/>
                  <a:pt x="1597" y="5429"/>
                  <a:pt x="1597" y="5208"/>
                </a:cubicBezTo>
                <a:cubicBezTo>
                  <a:pt x="1597" y="4986"/>
                  <a:pt x="1776" y="4808"/>
                  <a:pt x="1997" y="4808"/>
                </a:cubicBezTo>
                <a:lnTo>
                  <a:pt x="6412" y="4808"/>
                </a:lnTo>
                <a:cubicBezTo>
                  <a:pt x="6633" y="4808"/>
                  <a:pt x="6811" y="4986"/>
                  <a:pt x="6811" y="5208"/>
                </a:cubicBezTo>
                <a:cubicBezTo>
                  <a:pt x="6811" y="5429"/>
                  <a:pt x="6633" y="5608"/>
                  <a:pt x="6412" y="5608"/>
                </a:cubicBezTo>
                <a:close/>
                <a:moveTo>
                  <a:pt x="7586" y="7992"/>
                </a:moveTo>
                <a:lnTo>
                  <a:pt x="1995" y="7992"/>
                </a:lnTo>
                <a:cubicBezTo>
                  <a:pt x="1774" y="7992"/>
                  <a:pt x="1595" y="7814"/>
                  <a:pt x="1595" y="7592"/>
                </a:cubicBezTo>
                <a:cubicBezTo>
                  <a:pt x="1595" y="7371"/>
                  <a:pt x="1774" y="7192"/>
                  <a:pt x="1995" y="7192"/>
                </a:cubicBezTo>
                <a:lnTo>
                  <a:pt x="7586" y="7192"/>
                </a:lnTo>
                <a:cubicBezTo>
                  <a:pt x="7807" y="7192"/>
                  <a:pt x="7985" y="7371"/>
                  <a:pt x="7985" y="7592"/>
                </a:cubicBezTo>
                <a:cubicBezTo>
                  <a:pt x="7985" y="7814"/>
                  <a:pt x="7807" y="7992"/>
                  <a:pt x="7586" y="7992"/>
                </a:cubicBezTo>
                <a:close/>
                <a:moveTo>
                  <a:pt x="1597" y="2615"/>
                </a:moveTo>
                <a:cubicBezTo>
                  <a:pt x="1597" y="2946"/>
                  <a:pt x="1866" y="3214"/>
                  <a:pt x="2197" y="3214"/>
                </a:cubicBezTo>
                <a:cubicBezTo>
                  <a:pt x="2528" y="3214"/>
                  <a:pt x="2797" y="2946"/>
                  <a:pt x="2797" y="2615"/>
                </a:cubicBezTo>
                <a:cubicBezTo>
                  <a:pt x="2797" y="2283"/>
                  <a:pt x="2528" y="2015"/>
                  <a:pt x="2197" y="2015"/>
                </a:cubicBezTo>
                <a:cubicBezTo>
                  <a:pt x="1866" y="2015"/>
                  <a:pt x="1597" y="2283"/>
                  <a:pt x="1597" y="2615"/>
                </a:cubicBezTo>
                <a:close/>
                <a:moveTo>
                  <a:pt x="4188" y="2615"/>
                </a:moveTo>
                <a:cubicBezTo>
                  <a:pt x="4188" y="2946"/>
                  <a:pt x="4457" y="3214"/>
                  <a:pt x="4788" y="3214"/>
                </a:cubicBezTo>
                <a:cubicBezTo>
                  <a:pt x="5119" y="3214"/>
                  <a:pt x="5388" y="2946"/>
                  <a:pt x="5388" y="2615"/>
                </a:cubicBezTo>
                <a:cubicBezTo>
                  <a:pt x="5388" y="2283"/>
                  <a:pt x="5119" y="2015"/>
                  <a:pt x="4788" y="2015"/>
                </a:cubicBezTo>
                <a:cubicBezTo>
                  <a:pt x="4457" y="2015"/>
                  <a:pt x="4188" y="2283"/>
                  <a:pt x="4188" y="2615"/>
                </a:cubicBezTo>
                <a:close/>
                <a:moveTo>
                  <a:pt x="6790" y="2615"/>
                </a:moveTo>
                <a:cubicBezTo>
                  <a:pt x="6790" y="2946"/>
                  <a:pt x="7059" y="3214"/>
                  <a:pt x="7390" y="3214"/>
                </a:cubicBezTo>
                <a:cubicBezTo>
                  <a:pt x="7721" y="3214"/>
                  <a:pt x="7990" y="2946"/>
                  <a:pt x="7990" y="2615"/>
                </a:cubicBezTo>
                <a:cubicBezTo>
                  <a:pt x="7990" y="2283"/>
                  <a:pt x="7721" y="2015"/>
                  <a:pt x="7390" y="2015"/>
                </a:cubicBezTo>
                <a:cubicBezTo>
                  <a:pt x="7059" y="2015"/>
                  <a:pt x="6790" y="2283"/>
                  <a:pt x="6790" y="2615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F438469-BCCC-04F3-596B-3D884F81C6A3}"/>
              </a:ext>
            </a:extLst>
          </p:cNvPr>
          <p:cNvSpPr/>
          <p:nvPr/>
        </p:nvSpPr>
        <p:spPr>
          <a:xfrm>
            <a:off x="1517959" y="1747294"/>
            <a:ext cx="1140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Limit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84C4246-F9E3-E3E4-3DD5-40C73EE230C7}"/>
              </a:ext>
            </a:extLst>
          </p:cNvPr>
          <p:cNvSpPr/>
          <p:nvPr/>
        </p:nvSpPr>
        <p:spPr>
          <a:xfrm>
            <a:off x="3163158" y="1725960"/>
            <a:ext cx="1460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ATM Support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357EE85-783F-BA93-BDD7-A27DFFF65E7A}"/>
              </a:ext>
            </a:extLst>
          </p:cNvPr>
          <p:cNvSpPr/>
          <p:nvPr/>
        </p:nvSpPr>
        <p:spPr>
          <a:xfrm>
            <a:off x="5747095" y="2394469"/>
            <a:ext cx="1828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Charged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" name="Picture 3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FE746C6-592C-85D9-4D2C-19FC88ED61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986" y="2193503"/>
            <a:ext cx="537647" cy="537647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BF17218A-06E4-E364-1DBD-8ED2EB3C0626}"/>
              </a:ext>
            </a:extLst>
          </p:cNvPr>
          <p:cNvSpPr/>
          <p:nvPr/>
        </p:nvSpPr>
        <p:spPr>
          <a:xfrm>
            <a:off x="9040341" y="1996149"/>
            <a:ext cx="24545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 (Intent) 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Banking77 Dataset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iconfont-1096-617931">
            <a:extLst>
              <a:ext uri="{FF2B5EF4-FFF2-40B4-BE49-F238E27FC236}">
                <a16:creationId xmlns:a16="http://schemas.microsoft.com/office/drawing/2014/main" id="{6303F0A5-BC02-7B9D-32C8-5DF40A910427}"/>
              </a:ext>
            </a:extLst>
          </p:cNvPr>
          <p:cNvSpPr>
            <a:spLocks noChangeAspect="1"/>
          </p:cNvSpPr>
          <p:nvPr/>
        </p:nvSpPr>
        <p:spPr>
          <a:xfrm>
            <a:off x="3487958" y="2121744"/>
            <a:ext cx="474445" cy="513869"/>
          </a:xfrm>
          <a:custGeom>
            <a:avLst/>
            <a:gdLst>
              <a:gd name="T0" fmla="*/ 8400 w 9600"/>
              <a:gd name="T1" fmla="*/ 10398 h 10398"/>
              <a:gd name="T2" fmla="*/ 1200 w 9600"/>
              <a:gd name="T3" fmla="*/ 10398 h 10398"/>
              <a:gd name="T4" fmla="*/ 0 w 9600"/>
              <a:gd name="T5" fmla="*/ 9198 h 10398"/>
              <a:gd name="T6" fmla="*/ 0 w 9600"/>
              <a:gd name="T7" fmla="*/ 1200 h 10398"/>
              <a:gd name="T8" fmla="*/ 1200 w 9600"/>
              <a:gd name="T9" fmla="*/ 0 h 10398"/>
              <a:gd name="T10" fmla="*/ 8398 w 9600"/>
              <a:gd name="T11" fmla="*/ 0 h 10398"/>
              <a:gd name="T12" fmla="*/ 9598 w 9600"/>
              <a:gd name="T13" fmla="*/ 1200 h 10398"/>
              <a:gd name="T14" fmla="*/ 9598 w 9600"/>
              <a:gd name="T15" fmla="*/ 9198 h 10398"/>
              <a:gd name="T16" fmla="*/ 8400 w 9600"/>
              <a:gd name="T17" fmla="*/ 10398 h 10398"/>
              <a:gd name="T18" fmla="*/ 1200 w 9600"/>
              <a:gd name="T19" fmla="*/ 798 h 10398"/>
              <a:gd name="T20" fmla="*/ 800 w 9600"/>
              <a:gd name="T21" fmla="*/ 1198 h 10398"/>
              <a:gd name="T22" fmla="*/ 800 w 9600"/>
              <a:gd name="T23" fmla="*/ 9196 h 10398"/>
              <a:gd name="T24" fmla="*/ 1200 w 9600"/>
              <a:gd name="T25" fmla="*/ 9596 h 10398"/>
              <a:gd name="T26" fmla="*/ 8398 w 9600"/>
              <a:gd name="T27" fmla="*/ 9596 h 10398"/>
              <a:gd name="T28" fmla="*/ 8798 w 9600"/>
              <a:gd name="T29" fmla="*/ 9196 h 10398"/>
              <a:gd name="T30" fmla="*/ 8798 w 9600"/>
              <a:gd name="T31" fmla="*/ 1198 h 10398"/>
              <a:gd name="T32" fmla="*/ 8398 w 9600"/>
              <a:gd name="T33" fmla="*/ 798 h 10398"/>
              <a:gd name="T34" fmla="*/ 1200 w 9600"/>
              <a:gd name="T35" fmla="*/ 798 h 10398"/>
              <a:gd name="T36" fmla="*/ 6412 w 9600"/>
              <a:gd name="T37" fmla="*/ 5608 h 10398"/>
              <a:gd name="T38" fmla="*/ 1997 w 9600"/>
              <a:gd name="T39" fmla="*/ 5608 h 10398"/>
              <a:gd name="T40" fmla="*/ 1597 w 9600"/>
              <a:gd name="T41" fmla="*/ 5208 h 10398"/>
              <a:gd name="T42" fmla="*/ 1997 w 9600"/>
              <a:gd name="T43" fmla="*/ 4808 h 10398"/>
              <a:gd name="T44" fmla="*/ 6412 w 9600"/>
              <a:gd name="T45" fmla="*/ 4808 h 10398"/>
              <a:gd name="T46" fmla="*/ 6811 w 9600"/>
              <a:gd name="T47" fmla="*/ 5208 h 10398"/>
              <a:gd name="T48" fmla="*/ 6412 w 9600"/>
              <a:gd name="T49" fmla="*/ 5608 h 10398"/>
              <a:gd name="T50" fmla="*/ 7586 w 9600"/>
              <a:gd name="T51" fmla="*/ 7992 h 10398"/>
              <a:gd name="T52" fmla="*/ 1995 w 9600"/>
              <a:gd name="T53" fmla="*/ 7992 h 10398"/>
              <a:gd name="T54" fmla="*/ 1595 w 9600"/>
              <a:gd name="T55" fmla="*/ 7592 h 10398"/>
              <a:gd name="T56" fmla="*/ 1995 w 9600"/>
              <a:gd name="T57" fmla="*/ 7192 h 10398"/>
              <a:gd name="T58" fmla="*/ 7586 w 9600"/>
              <a:gd name="T59" fmla="*/ 7192 h 10398"/>
              <a:gd name="T60" fmla="*/ 7985 w 9600"/>
              <a:gd name="T61" fmla="*/ 7592 h 10398"/>
              <a:gd name="T62" fmla="*/ 7586 w 9600"/>
              <a:gd name="T63" fmla="*/ 7992 h 10398"/>
              <a:gd name="T64" fmla="*/ 1597 w 9600"/>
              <a:gd name="T65" fmla="*/ 2615 h 10398"/>
              <a:gd name="T66" fmla="*/ 2197 w 9600"/>
              <a:gd name="T67" fmla="*/ 3214 h 10398"/>
              <a:gd name="T68" fmla="*/ 2797 w 9600"/>
              <a:gd name="T69" fmla="*/ 2615 h 10398"/>
              <a:gd name="T70" fmla="*/ 2197 w 9600"/>
              <a:gd name="T71" fmla="*/ 2015 h 10398"/>
              <a:gd name="T72" fmla="*/ 1597 w 9600"/>
              <a:gd name="T73" fmla="*/ 2615 h 10398"/>
              <a:gd name="T74" fmla="*/ 4188 w 9600"/>
              <a:gd name="T75" fmla="*/ 2615 h 10398"/>
              <a:gd name="T76" fmla="*/ 4788 w 9600"/>
              <a:gd name="T77" fmla="*/ 3214 h 10398"/>
              <a:gd name="T78" fmla="*/ 5388 w 9600"/>
              <a:gd name="T79" fmla="*/ 2615 h 10398"/>
              <a:gd name="T80" fmla="*/ 4788 w 9600"/>
              <a:gd name="T81" fmla="*/ 2015 h 10398"/>
              <a:gd name="T82" fmla="*/ 4188 w 9600"/>
              <a:gd name="T83" fmla="*/ 2615 h 10398"/>
              <a:gd name="T84" fmla="*/ 6790 w 9600"/>
              <a:gd name="T85" fmla="*/ 2615 h 10398"/>
              <a:gd name="T86" fmla="*/ 7390 w 9600"/>
              <a:gd name="T87" fmla="*/ 3214 h 10398"/>
              <a:gd name="T88" fmla="*/ 7990 w 9600"/>
              <a:gd name="T89" fmla="*/ 2615 h 10398"/>
              <a:gd name="T90" fmla="*/ 7390 w 9600"/>
              <a:gd name="T91" fmla="*/ 2015 h 10398"/>
              <a:gd name="T92" fmla="*/ 6790 w 9600"/>
              <a:gd name="T93" fmla="*/ 2615 h 10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600" h="10398">
                <a:moveTo>
                  <a:pt x="8400" y="10398"/>
                </a:moveTo>
                <a:lnTo>
                  <a:pt x="1200" y="10398"/>
                </a:lnTo>
                <a:cubicBezTo>
                  <a:pt x="537" y="10398"/>
                  <a:pt x="0" y="9861"/>
                  <a:pt x="0" y="9198"/>
                </a:cubicBezTo>
                <a:lnTo>
                  <a:pt x="0" y="1200"/>
                </a:lnTo>
                <a:cubicBezTo>
                  <a:pt x="0" y="537"/>
                  <a:pt x="537" y="0"/>
                  <a:pt x="1200" y="0"/>
                </a:cubicBezTo>
                <a:lnTo>
                  <a:pt x="8398" y="0"/>
                </a:lnTo>
                <a:cubicBezTo>
                  <a:pt x="9061" y="0"/>
                  <a:pt x="9598" y="537"/>
                  <a:pt x="9598" y="1200"/>
                </a:cubicBezTo>
                <a:lnTo>
                  <a:pt x="9598" y="9198"/>
                </a:lnTo>
                <a:cubicBezTo>
                  <a:pt x="9600" y="9859"/>
                  <a:pt x="9061" y="10398"/>
                  <a:pt x="8400" y="10398"/>
                </a:cubicBezTo>
                <a:close/>
                <a:moveTo>
                  <a:pt x="1200" y="798"/>
                </a:moveTo>
                <a:cubicBezTo>
                  <a:pt x="980" y="798"/>
                  <a:pt x="800" y="978"/>
                  <a:pt x="800" y="1198"/>
                </a:cubicBezTo>
                <a:lnTo>
                  <a:pt x="800" y="9196"/>
                </a:lnTo>
                <a:cubicBezTo>
                  <a:pt x="800" y="9418"/>
                  <a:pt x="980" y="9596"/>
                  <a:pt x="1200" y="9596"/>
                </a:cubicBezTo>
                <a:lnTo>
                  <a:pt x="8398" y="9596"/>
                </a:lnTo>
                <a:cubicBezTo>
                  <a:pt x="8620" y="9596"/>
                  <a:pt x="8798" y="9418"/>
                  <a:pt x="8798" y="9196"/>
                </a:cubicBezTo>
                <a:lnTo>
                  <a:pt x="8798" y="1198"/>
                </a:lnTo>
                <a:cubicBezTo>
                  <a:pt x="8798" y="978"/>
                  <a:pt x="8620" y="798"/>
                  <a:pt x="8398" y="798"/>
                </a:cubicBezTo>
                <a:lnTo>
                  <a:pt x="1200" y="798"/>
                </a:lnTo>
                <a:close/>
                <a:moveTo>
                  <a:pt x="6412" y="5608"/>
                </a:moveTo>
                <a:lnTo>
                  <a:pt x="1997" y="5608"/>
                </a:lnTo>
                <a:cubicBezTo>
                  <a:pt x="1776" y="5608"/>
                  <a:pt x="1597" y="5429"/>
                  <a:pt x="1597" y="5208"/>
                </a:cubicBezTo>
                <a:cubicBezTo>
                  <a:pt x="1597" y="4986"/>
                  <a:pt x="1776" y="4808"/>
                  <a:pt x="1997" y="4808"/>
                </a:cubicBezTo>
                <a:lnTo>
                  <a:pt x="6412" y="4808"/>
                </a:lnTo>
                <a:cubicBezTo>
                  <a:pt x="6633" y="4808"/>
                  <a:pt x="6811" y="4986"/>
                  <a:pt x="6811" y="5208"/>
                </a:cubicBezTo>
                <a:cubicBezTo>
                  <a:pt x="6811" y="5429"/>
                  <a:pt x="6633" y="5608"/>
                  <a:pt x="6412" y="5608"/>
                </a:cubicBezTo>
                <a:close/>
                <a:moveTo>
                  <a:pt x="7586" y="7992"/>
                </a:moveTo>
                <a:lnTo>
                  <a:pt x="1995" y="7992"/>
                </a:lnTo>
                <a:cubicBezTo>
                  <a:pt x="1774" y="7992"/>
                  <a:pt x="1595" y="7814"/>
                  <a:pt x="1595" y="7592"/>
                </a:cubicBezTo>
                <a:cubicBezTo>
                  <a:pt x="1595" y="7371"/>
                  <a:pt x="1774" y="7192"/>
                  <a:pt x="1995" y="7192"/>
                </a:cubicBezTo>
                <a:lnTo>
                  <a:pt x="7586" y="7192"/>
                </a:lnTo>
                <a:cubicBezTo>
                  <a:pt x="7807" y="7192"/>
                  <a:pt x="7985" y="7371"/>
                  <a:pt x="7985" y="7592"/>
                </a:cubicBezTo>
                <a:cubicBezTo>
                  <a:pt x="7985" y="7814"/>
                  <a:pt x="7807" y="7992"/>
                  <a:pt x="7586" y="7992"/>
                </a:cubicBezTo>
                <a:close/>
                <a:moveTo>
                  <a:pt x="1597" y="2615"/>
                </a:moveTo>
                <a:cubicBezTo>
                  <a:pt x="1597" y="2946"/>
                  <a:pt x="1866" y="3214"/>
                  <a:pt x="2197" y="3214"/>
                </a:cubicBezTo>
                <a:cubicBezTo>
                  <a:pt x="2528" y="3214"/>
                  <a:pt x="2797" y="2946"/>
                  <a:pt x="2797" y="2615"/>
                </a:cubicBezTo>
                <a:cubicBezTo>
                  <a:pt x="2797" y="2283"/>
                  <a:pt x="2528" y="2015"/>
                  <a:pt x="2197" y="2015"/>
                </a:cubicBezTo>
                <a:cubicBezTo>
                  <a:pt x="1866" y="2015"/>
                  <a:pt x="1597" y="2283"/>
                  <a:pt x="1597" y="2615"/>
                </a:cubicBezTo>
                <a:close/>
                <a:moveTo>
                  <a:pt x="4188" y="2615"/>
                </a:moveTo>
                <a:cubicBezTo>
                  <a:pt x="4188" y="2946"/>
                  <a:pt x="4457" y="3214"/>
                  <a:pt x="4788" y="3214"/>
                </a:cubicBezTo>
                <a:cubicBezTo>
                  <a:pt x="5119" y="3214"/>
                  <a:pt x="5388" y="2946"/>
                  <a:pt x="5388" y="2615"/>
                </a:cubicBezTo>
                <a:cubicBezTo>
                  <a:pt x="5388" y="2283"/>
                  <a:pt x="5119" y="2015"/>
                  <a:pt x="4788" y="2015"/>
                </a:cubicBezTo>
                <a:cubicBezTo>
                  <a:pt x="4457" y="2015"/>
                  <a:pt x="4188" y="2283"/>
                  <a:pt x="4188" y="2615"/>
                </a:cubicBezTo>
                <a:close/>
                <a:moveTo>
                  <a:pt x="6790" y="2615"/>
                </a:moveTo>
                <a:cubicBezTo>
                  <a:pt x="6790" y="2946"/>
                  <a:pt x="7059" y="3214"/>
                  <a:pt x="7390" y="3214"/>
                </a:cubicBezTo>
                <a:cubicBezTo>
                  <a:pt x="7721" y="3214"/>
                  <a:pt x="7990" y="2946"/>
                  <a:pt x="7990" y="2615"/>
                </a:cubicBezTo>
                <a:cubicBezTo>
                  <a:pt x="7990" y="2283"/>
                  <a:pt x="7721" y="2015"/>
                  <a:pt x="7390" y="2015"/>
                </a:cubicBezTo>
                <a:cubicBezTo>
                  <a:pt x="7059" y="2015"/>
                  <a:pt x="6790" y="2283"/>
                  <a:pt x="6790" y="2615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B0CC522-9BEF-705A-4692-9FB468DB8533}"/>
              </a:ext>
            </a:extLst>
          </p:cNvPr>
          <p:cNvSpPr/>
          <p:nvPr/>
        </p:nvSpPr>
        <p:spPr>
          <a:xfrm>
            <a:off x="1388985" y="1540914"/>
            <a:ext cx="1357119" cy="1154329"/>
          </a:xfrm>
          <a:prstGeom prst="roundRect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i="1" dirty="0">
              <a:solidFill>
                <a:srgbClr val="0000FF"/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24A199A-28F6-EA01-3F62-BC8B8F3271F7}"/>
              </a:ext>
            </a:extLst>
          </p:cNvPr>
          <p:cNvSpPr/>
          <p:nvPr/>
        </p:nvSpPr>
        <p:spPr>
          <a:xfrm>
            <a:off x="3137349" y="1550709"/>
            <a:ext cx="1460721" cy="1194937"/>
          </a:xfrm>
          <a:prstGeom prst="roundRect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i="1" dirty="0">
              <a:solidFill>
                <a:srgbClr val="0000FF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BCF278F-76D4-CE57-8639-E73CB4075E23}"/>
              </a:ext>
            </a:extLst>
          </p:cNvPr>
          <p:cNvSpPr/>
          <p:nvPr/>
        </p:nvSpPr>
        <p:spPr>
          <a:xfrm>
            <a:off x="5015124" y="1447543"/>
            <a:ext cx="2742838" cy="1344085"/>
          </a:xfrm>
          <a:prstGeom prst="roundRect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i="1" dirty="0">
              <a:solidFill>
                <a:srgbClr val="0000FF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462C491-3C3B-52B7-ACAE-C76B8C5F88D8}"/>
              </a:ext>
            </a:extLst>
          </p:cNvPr>
          <p:cNvSpPr/>
          <p:nvPr/>
        </p:nvSpPr>
        <p:spPr>
          <a:xfrm>
            <a:off x="5754348" y="1576210"/>
            <a:ext cx="1460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ATM Support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6CEBC1A-3C2D-CA0F-0035-D8A41EE95533}"/>
                  </a:ext>
                </a:extLst>
              </p:cNvPr>
              <p:cNvSpPr txBox="1"/>
              <p:nvPr/>
            </p:nvSpPr>
            <p:spPr>
              <a:xfrm>
                <a:off x="1760883" y="3597257"/>
                <a:ext cx="9152182" cy="2628925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Prompt-based Forgetting:</a:t>
                </a:r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Since different tasks need different in-context samples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there is still forgetting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when learning a new task. However, this forgetting is prompt-based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How to address it?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Existing methods designed for parameter-based forgetting cannot use anymore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We need to explore a new method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6CEBC1A-3C2D-CA0F-0035-D8A41EE95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883" y="3597257"/>
                <a:ext cx="9152182" cy="2628925"/>
              </a:xfrm>
              <a:prstGeom prst="rect">
                <a:avLst/>
              </a:prstGeom>
              <a:blipFill>
                <a:blip r:embed="rId4"/>
                <a:stretch>
                  <a:fillRect l="-1066" t="-1624" b="-3480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83977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D793C-4F92-4145-A8AF-021D341DA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795"/>
            <a:ext cx="10515600" cy="1325563"/>
          </a:xfrm>
        </p:spPr>
        <p:txBody>
          <a:bodyPr/>
          <a:lstStyle/>
          <a:p>
            <a:r>
              <a:rPr lang="en-US" altLang="zh-CN" b="1" dirty="0"/>
              <a:t>Continual Adaptation of Different Classes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4AF27C-507D-18EA-47BA-9D68F3EA6D4F}"/>
              </a:ext>
            </a:extLst>
          </p:cNvPr>
          <p:cNvSpPr txBox="1"/>
          <p:nvPr/>
        </p:nvSpPr>
        <p:spPr>
          <a:xfrm>
            <a:off x="627752" y="2851576"/>
            <a:ext cx="11331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dirty="0">
                <a:solidFill>
                  <a:schemeClr val="tx1"/>
                </a:solidFill>
              </a:rPr>
              <a:t>Time step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17F1938-F1F4-1182-E366-D163E8E90672}"/>
              </a:ext>
            </a:extLst>
          </p:cNvPr>
          <p:cNvCxnSpPr>
            <a:cxnSpLocks/>
          </p:cNvCxnSpPr>
          <p:nvPr/>
        </p:nvCxnSpPr>
        <p:spPr>
          <a:xfrm>
            <a:off x="1194318" y="2846274"/>
            <a:ext cx="932128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iconfont-11145-7015471">
            <a:extLst>
              <a:ext uri="{FF2B5EF4-FFF2-40B4-BE49-F238E27FC236}">
                <a16:creationId xmlns:a16="http://schemas.microsoft.com/office/drawing/2014/main" id="{AA245C12-CE1E-47FA-2319-BCADE8455760}"/>
              </a:ext>
            </a:extLst>
          </p:cNvPr>
          <p:cNvSpPr>
            <a:spLocks noChangeAspect="1"/>
          </p:cNvSpPr>
          <p:nvPr/>
        </p:nvSpPr>
        <p:spPr>
          <a:xfrm>
            <a:off x="1924400" y="2077470"/>
            <a:ext cx="503352" cy="501665"/>
          </a:xfrm>
          <a:custGeom>
            <a:avLst/>
            <a:gdLst>
              <a:gd name="T0" fmla="*/ 400 w 11200"/>
              <a:gd name="T1" fmla="*/ 0 h 11163"/>
              <a:gd name="T2" fmla="*/ 10800 w 11200"/>
              <a:gd name="T3" fmla="*/ 0 h 11163"/>
              <a:gd name="T4" fmla="*/ 11200 w 11200"/>
              <a:gd name="T5" fmla="*/ 400 h 11163"/>
              <a:gd name="T6" fmla="*/ 11200 w 11200"/>
              <a:gd name="T7" fmla="*/ 8263 h 11163"/>
              <a:gd name="T8" fmla="*/ 10800 w 11200"/>
              <a:gd name="T9" fmla="*/ 8663 h 11163"/>
              <a:gd name="T10" fmla="*/ 9329 w 11200"/>
              <a:gd name="T11" fmla="*/ 8663 h 11163"/>
              <a:gd name="T12" fmla="*/ 9329 w 11200"/>
              <a:gd name="T13" fmla="*/ 10763 h 11163"/>
              <a:gd name="T14" fmla="*/ 8929 w 11200"/>
              <a:gd name="T15" fmla="*/ 11163 h 11163"/>
              <a:gd name="T16" fmla="*/ 8684 w 11200"/>
              <a:gd name="T17" fmla="*/ 11080 h 11163"/>
              <a:gd name="T18" fmla="*/ 5563 w 11200"/>
              <a:gd name="T19" fmla="*/ 8663 h 11163"/>
              <a:gd name="T20" fmla="*/ 400 w 11200"/>
              <a:gd name="T21" fmla="*/ 8663 h 11163"/>
              <a:gd name="T22" fmla="*/ 0 w 11200"/>
              <a:gd name="T23" fmla="*/ 8263 h 11163"/>
              <a:gd name="T24" fmla="*/ 0 w 11200"/>
              <a:gd name="T25" fmla="*/ 400 h 11163"/>
              <a:gd name="T26" fmla="*/ 400 w 11200"/>
              <a:gd name="T27" fmla="*/ 0 h 11163"/>
              <a:gd name="T28" fmla="*/ 900 w 11200"/>
              <a:gd name="T29" fmla="*/ 800 h 11163"/>
              <a:gd name="T30" fmla="*/ 800 w 11200"/>
              <a:gd name="T31" fmla="*/ 900 h 11163"/>
              <a:gd name="T32" fmla="*/ 800 w 11200"/>
              <a:gd name="T33" fmla="*/ 7763 h 11163"/>
              <a:gd name="T34" fmla="*/ 900 w 11200"/>
              <a:gd name="T35" fmla="*/ 7863 h 11163"/>
              <a:gd name="T36" fmla="*/ 5745 w 11200"/>
              <a:gd name="T37" fmla="*/ 7871 h 11163"/>
              <a:gd name="T38" fmla="*/ 5806 w 11200"/>
              <a:gd name="T39" fmla="*/ 7892 h 11163"/>
              <a:gd name="T40" fmla="*/ 8364 w 11200"/>
              <a:gd name="T41" fmla="*/ 9840 h 11163"/>
              <a:gd name="T42" fmla="*/ 8525 w 11200"/>
              <a:gd name="T43" fmla="*/ 9761 h 11163"/>
              <a:gd name="T44" fmla="*/ 8525 w 11200"/>
              <a:gd name="T45" fmla="*/ 7870 h 11163"/>
              <a:gd name="T46" fmla="*/ 8625 w 11200"/>
              <a:gd name="T47" fmla="*/ 7770 h 11163"/>
              <a:gd name="T48" fmla="*/ 10300 w 11200"/>
              <a:gd name="T49" fmla="*/ 7770 h 11163"/>
              <a:gd name="T50" fmla="*/ 10400 w 11200"/>
              <a:gd name="T51" fmla="*/ 7670 h 11163"/>
              <a:gd name="T52" fmla="*/ 10400 w 11200"/>
              <a:gd name="T53" fmla="*/ 900 h 11163"/>
              <a:gd name="T54" fmla="*/ 10300 w 11200"/>
              <a:gd name="T55" fmla="*/ 800 h 11163"/>
              <a:gd name="T56" fmla="*/ 900 w 11200"/>
              <a:gd name="T57" fmla="*/ 800 h 11163"/>
              <a:gd name="T58" fmla="*/ 2038 w 11200"/>
              <a:gd name="T59" fmla="*/ 1925 h 11163"/>
              <a:gd name="T60" fmla="*/ 9163 w 11200"/>
              <a:gd name="T61" fmla="*/ 1925 h 11163"/>
              <a:gd name="T62" fmla="*/ 9563 w 11200"/>
              <a:gd name="T63" fmla="*/ 2325 h 11163"/>
              <a:gd name="T64" fmla="*/ 9163 w 11200"/>
              <a:gd name="T65" fmla="*/ 2725 h 11163"/>
              <a:gd name="T66" fmla="*/ 2038 w 11200"/>
              <a:gd name="T67" fmla="*/ 2725 h 11163"/>
              <a:gd name="T68" fmla="*/ 1638 w 11200"/>
              <a:gd name="T69" fmla="*/ 2325 h 11163"/>
              <a:gd name="T70" fmla="*/ 2038 w 11200"/>
              <a:gd name="T71" fmla="*/ 1925 h 11163"/>
              <a:gd name="T72" fmla="*/ 2038 w 11200"/>
              <a:gd name="T73" fmla="*/ 6100 h 11163"/>
              <a:gd name="T74" fmla="*/ 9163 w 11200"/>
              <a:gd name="T75" fmla="*/ 6100 h 11163"/>
              <a:gd name="T76" fmla="*/ 9563 w 11200"/>
              <a:gd name="T77" fmla="*/ 6500 h 11163"/>
              <a:gd name="T78" fmla="*/ 9163 w 11200"/>
              <a:gd name="T79" fmla="*/ 6900 h 11163"/>
              <a:gd name="T80" fmla="*/ 2038 w 11200"/>
              <a:gd name="T81" fmla="*/ 6900 h 11163"/>
              <a:gd name="T82" fmla="*/ 1638 w 11200"/>
              <a:gd name="T83" fmla="*/ 6500 h 11163"/>
              <a:gd name="T84" fmla="*/ 2038 w 11200"/>
              <a:gd name="T85" fmla="*/ 6100 h 11163"/>
              <a:gd name="T86" fmla="*/ 2038 w 11200"/>
              <a:gd name="T87" fmla="*/ 4013 h 11163"/>
              <a:gd name="T88" fmla="*/ 6013 w 11200"/>
              <a:gd name="T89" fmla="*/ 4013 h 11163"/>
              <a:gd name="T90" fmla="*/ 6413 w 11200"/>
              <a:gd name="T91" fmla="*/ 4413 h 11163"/>
              <a:gd name="T92" fmla="*/ 6013 w 11200"/>
              <a:gd name="T93" fmla="*/ 4813 h 11163"/>
              <a:gd name="T94" fmla="*/ 2038 w 11200"/>
              <a:gd name="T95" fmla="*/ 4813 h 11163"/>
              <a:gd name="T96" fmla="*/ 1638 w 11200"/>
              <a:gd name="T97" fmla="*/ 4413 h 11163"/>
              <a:gd name="T98" fmla="*/ 2038 w 11200"/>
              <a:gd name="T99" fmla="*/ 4013 h 11163"/>
              <a:gd name="T100" fmla="*/ 7413 w 11200"/>
              <a:gd name="T101" fmla="*/ 4013 h 11163"/>
              <a:gd name="T102" fmla="*/ 9163 w 11200"/>
              <a:gd name="T103" fmla="*/ 4013 h 11163"/>
              <a:gd name="T104" fmla="*/ 9563 w 11200"/>
              <a:gd name="T105" fmla="*/ 4413 h 11163"/>
              <a:gd name="T106" fmla="*/ 9163 w 11200"/>
              <a:gd name="T107" fmla="*/ 4813 h 11163"/>
              <a:gd name="T108" fmla="*/ 7413 w 11200"/>
              <a:gd name="T109" fmla="*/ 4813 h 11163"/>
              <a:gd name="T110" fmla="*/ 7013 w 11200"/>
              <a:gd name="T111" fmla="*/ 4413 h 11163"/>
              <a:gd name="T112" fmla="*/ 7413 w 11200"/>
              <a:gd name="T113" fmla="*/ 4013 h 11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1200" h="11163">
                <a:moveTo>
                  <a:pt x="400" y="0"/>
                </a:moveTo>
                <a:lnTo>
                  <a:pt x="10800" y="0"/>
                </a:lnTo>
                <a:cubicBezTo>
                  <a:pt x="11021" y="0"/>
                  <a:pt x="11200" y="179"/>
                  <a:pt x="11200" y="400"/>
                </a:cubicBezTo>
                <a:lnTo>
                  <a:pt x="11200" y="8263"/>
                </a:lnTo>
                <a:cubicBezTo>
                  <a:pt x="11200" y="8483"/>
                  <a:pt x="11021" y="8663"/>
                  <a:pt x="10800" y="8663"/>
                </a:cubicBezTo>
                <a:lnTo>
                  <a:pt x="9329" y="8663"/>
                </a:lnTo>
                <a:lnTo>
                  <a:pt x="9329" y="10763"/>
                </a:lnTo>
                <a:cubicBezTo>
                  <a:pt x="9329" y="10984"/>
                  <a:pt x="9150" y="11163"/>
                  <a:pt x="8929" y="11163"/>
                </a:cubicBezTo>
                <a:cubicBezTo>
                  <a:pt x="8840" y="11163"/>
                  <a:pt x="8754" y="11134"/>
                  <a:pt x="8684" y="11080"/>
                </a:cubicBezTo>
                <a:lnTo>
                  <a:pt x="5563" y="8663"/>
                </a:lnTo>
                <a:lnTo>
                  <a:pt x="400" y="8663"/>
                </a:lnTo>
                <a:cubicBezTo>
                  <a:pt x="179" y="8663"/>
                  <a:pt x="0" y="8483"/>
                  <a:pt x="0" y="8263"/>
                </a:cubicBezTo>
                <a:lnTo>
                  <a:pt x="0" y="400"/>
                </a:lnTo>
                <a:cubicBezTo>
                  <a:pt x="0" y="179"/>
                  <a:pt x="179" y="0"/>
                  <a:pt x="400" y="0"/>
                </a:cubicBezTo>
                <a:close/>
                <a:moveTo>
                  <a:pt x="900" y="800"/>
                </a:moveTo>
                <a:cubicBezTo>
                  <a:pt x="845" y="800"/>
                  <a:pt x="800" y="845"/>
                  <a:pt x="800" y="900"/>
                </a:cubicBezTo>
                <a:lnTo>
                  <a:pt x="800" y="7763"/>
                </a:lnTo>
                <a:cubicBezTo>
                  <a:pt x="800" y="7818"/>
                  <a:pt x="845" y="7863"/>
                  <a:pt x="900" y="7863"/>
                </a:cubicBezTo>
                <a:lnTo>
                  <a:pt x="5745" y="7871"/>
                </a:lnTo>
                <a:cubicBezTo>
                  <a:pt x="5767" y="7871"/>
                  <a:pt x="5788" y="7878"/>
                  <a:pt x="5806" y="7892"/>
                </a:cubicBezTo>
                <a:lnTo>
                  <a:pt x="8364" y="9840"/>
                </a:lnTo>
                <a:cubicBezTo>
                  <a:pt x="8430" y="9890"/>
                  <a:pt x="8525" y="9843"/>
                  <a:pt x="8525" y="9761"/>
                </a:cubicBezTo>
                <a:lnTo>
                  <a:pt x="8525" y="7870"/>
                </a:lnTo>
                <a:cubicBezTo>
                  <a:pt x="8525" y="7815"/>
                  <a:pt x="8570" y="7770"/>
                  <a:pt x="8625" y="7770"/>
                </a:cubicBezTo>
                <a:lnTo>
                  <a:pt x="10300" y="7770"/>
                </a:lnTo>
                <a:cubicBezTo>
                  <a:pt x="10355" y="7770"/>
                  <a:pt x="10400" y="7725"/>
                  <a:pt x="10400" y="7670"/>
                </a:cubicBezTo>
                <a:lnTo>
                  <a:pt x="10400" y="900"/>
                </a:lnTo>
                <a:cubicBezTo>
                  <a:pt x="10400" y="845"/>
                  <a:pt x="10355" y="800"/>
                  <a:pt x="10300" y="800"/>
                </a:cubicBezTo>
                <a:lnTo>
                  <a:pt x="900" y="800"/>
                </a:lnTo>
                <a:close/>
                <a:moveTo>
                  <a:pt x="2038" y="1925"/>
                </a:moveTo>
                <a:lnTo>
                  <a:pt x="9163" y="1925"/>
                </a:lnTo>
                <a:cubicBezTo>
                  <a:pt x="9383" y="1925"/>
                  <a:pt x="9563" y="2104"/>
                  <a:pt x="9563" y="2325"/>
                </a:cubicBezTo>
                <a:cubicBezTo>
                  <a:pt x="9563" y="2546"/>
                  <a:pt x="9383" y="2725"/>
                  <a:pt x="9163" y="2725"/>
                </a:cubicBezTo>
                <a:lnTo>
                  <a:pt x="2038" y="2725"/>
                </a:lnTo>
                <a:cubicBezTo>
                  <a:pt x="1817" y="2725"/>
                  <a:pt x="1638" y="2546"/>
                  <a:pt x="1638" y="2325"/>
                </a:cubicBezTo>
                <a:cubicBezTo>
                  <a:pt x="1638" y="2104"/>
                  <a:pt x="1817" y="1925"/>
                  <a:pt x="2038" y="1925"/>
                </a:cubicBezTo>
                <a:close/>
                <a:moveTo>
                  <a:pt x="2038" y="6100"/>
                </a:moveTo>
                <a:lnTo>
                  <a:pt x="9163" y="6100"/>
                </a:lnTo>
                <a:cubicBezTo>
                  <a:pt x="9383" y="6100"/>
                  <a:pt x="9563" y="6279"/>
                  <a:pt x="9563" y="6500"/>
                </a:cubicBezTo>
                <a:cubicBezTo>
                  <a:pt x="9563" y="6721"/>
                  <a:pt x="9383" y="6900"/>
                  <a:pt x="9163" y="6900"/>
                </a:cubicBezTo>
                <a:lnTo>
                  <a:pt x="2038" y="6900"/>
                </a:lnTo>
                <a:cubicBezTo>
                  <a:pt x="1817" y="6900"/>
                  <a:pt x="1638" y="6721"/>
                  <a:pt x="1638" y="6500"/>
                </a:cubicBezTo>
                <a:cubicBezTo>
                  <a:pt x="1638" y="6279"/>
                  <a:pt x="1817" y="6100"/>
                  <a:pt x="2038" y="6100"/>
                </a:cubicBezTo>
                <a:close/>
                <a:moveTo>
                  <a:pt x="2038" y="4013"/>
                </a:moveTo>
                <a:lnTo>
                  <a:pt x="6013" y="4013"/>
                </a:lnTo>
                <a:cubicBezTo>
                  <a:pt x="6233" y="4013"/>
                  <a:pt x="6413" y="4192"/>
                  <a:pt x="6413" y="4413"/>
                </a:cubicBezTo>
                <a:cubicBezTo>
                  <a:pt x="6413" y="4633"/>
                  <a:pt x="6233" y="4813"/>
                  <a:pt x="6013" y="4813"/>
                </a:cubicBezTo>
                <a:lnTo>
                  <a:pt x="2038" y="4813"/>
                </a:lnTo>
                <a:cubicBezTo>
                  <a:pt x="1817" y="4813"/>
                  <a:pt x="1638" y="4633"/>
                  <a:pt x="1638" y="4413"/>
                </a:cubicBezTo>
                <a:cubicBezTo>
                  <a:pt x="1638" y="4192"/>
                  <a:pt x="1817" y="4013"/>
                  <a:pt x="2038" y="4013"/>
                </a:cubicBezTo>
                <a:close/>
                <a:moveTo>
                  <a:pt x="7413" y="4013"/>
                </a:moveTo>
                <a:lnTo>
                  <a:pt x="9163" y="4013"/>
                </a:lnTo>
                <a:cubicBezTo>
                  <a:pt x="9383" y="4013"/>
                  <a:pt x="9563" y="4192"/>
                  <a:pt x="9563" y="4413"/>
                </a:cubicBezTo>
                <a:cubicBezTo>
                  <a:pt x="9563" y="4633"/>
                  <a:pt x="9383" y="4813"/>
                  <a:pt x="9163" y="4813"/>
                </a:cubicBezTo>
                <a:lnTo>
                  <a:pt x="7413" y="4813"/>
                </a:lnTo>
                <a:cubicBezTo>
                  <a:pt x="7192" y="4813"/>
                  <a:pt x="7013" y="4633"/>
                  <a:pt x="7013" y="4413"/>
                </a:cubicBezTo>
                <a:cubicBezTo>
                  <a:pt x="7013" y="4192"/>
                  <a:pt x="7192" y="4013"/>
                  <a:pt x="7413" y="4013"/>
                </a:cubicBezTo>
                <a:close/>
              </a:path>
            </a:pathLst>
          </a:custGeom>
          <a:solidFill>
            <a:srgbClr val="A64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 dirty="0"/>
          </a:p>
        </p:txBody>
      </p:sp>
      <p:sp>
        <p:nvSpPr>
          <p:cNvPr id="28" name="iconfont-1096-617931">
            <a:extLst>
              <a:ext uri="{FF2B5EF4-FFF2-40B4-BE49-F238E27FC236}">
                <a16:creationId xmlns:a16="http://schemas.microsoft.com/office/drawing/2014/main" id="{0907667B-5A19-1916-1F44-48CA04CB4926}"/>
              </a:ext>
            </a:extLst>
          </p:cNvPr>
          <p:cNvSpPr>
            <a:spLocks noChangeAspect="1"/>
          </p:cNvSpPr>
          <p:nvPr/>
        </p:nvSpPr>
        <p:spPr>
          <a:xfrm>
            <a:off x="5232848" y="1527061"/>
            <a:ext cx="474445" cy="513869"/>
          </a:xfrm>
          <a:custGeom>
            <a:avLst/>
            <a:gdLst>
              <a:gd name="T0" fmla="*/ 8400 w 9600"/>
              <a:gd name="T1" fmla="*/ 10398 h 10398"/>
              <a:gd name="T2" fmla="*/ 1200 w 9600"/>
              <a:gd name="T3" fmla="*/ 10398 h 10398"/>
              <a:gd name="T4" fmla="*/ 0 w 9600"/>
              <a:gd name="T5" fmla="*/ 9198 h 10398"/>
              <a:gd name="T6" fmla="*/ 0 w 9600"/>
              <a:gd name="T7" fmla="*/ 1200 h 10398"/>
              <a:gd name="T8" fmla="*/ 1200 w 9600"/>
              <a:gd name="T9" fmla="*/ 0 h 10398"/>
              <a:gd name="T10" fmla="*/ 8398 w 9600"/>
              <a:gd name="T11" fmla="*/ 0 h 10398"/>
              <a:gd name="T12" fmla="*/ 9598 w 9600"/>
              <a:gd name="T13" fmla="*/ 1200 h 10398"/>
              <a:gd name="T14" fmla="*/ 9598 w 9600"/>
              <a:gd name="T15" fmla="*/ 9198 h 10398"/>
              <a:gd name="T16" fmla="*/ 8400 w 9600"/>
              <a:gd name="T17" fmla="*/ 10398 h 10398"/>
              <a:gd name="T18" fmla="*/ 1200 w 9600"/>
              <a:gd name="T19" fmla="*/ 798 h 10398"/>
              <a:gd name="T20" fmla="*/ 800 w 9600"/>
              <a:gd name="T21" fmla="*/ 1198 h 10398"/>
              <a:gd name="T22" fmla="*/ 800 w 9600"/>
              <a:gd name="T23" fmla="*/ 9196 h 10398"/>
              <a:gd name="T24" fmla="*/ 1200 w 9600"/>
              <a:gd name="T25" fmla="*/ 9596 h 10398"/>
              <a:gd name="T26" fmla="*/ 8398 w 9600"/>
              <a:gd name="T27" fmla="*/ 9596 h 10398"/>
              <a:gd name="T28" fmla="*/ 8798 w 9600"/>
              <a:gd name="T29" fmla="*/ 9196 h 10398"/>
              <a:gd name="T30" fmla="*/ 8798 w 9600"/>
              <a:gd name="T31" fmla="*/ 1198 h 10398"/>
              <a:gd name="T32" fmla="*/ 8398 w 9600"/>
              <a:gd name="T33" fmla="*/ 798 h 10398"/>
              <a:gd name="T34" fmla="*/ 1200 w 9600"/>
              <a:gd name="T35" fmla="*/ 798 h 10398"/>
              <a:gd name="T36" fmla="*/ 6412 w 9600"/>
              <a:gd name="T37" fmla="*/ 5608 h 10398"/>
              <a:gd name="T38" fmla="*/ 1997 w 9600"/>
              <a:gd name="T39" fmla="*/ 5608 h 10398"/>
              <a:gd name="T40" fmla="*/ 1597 w 9600"/>
              <a:gd name="T41" fmla="*/ 5208 h 10398"/>
              <a:gd name="T42" fmla="*/ 1997 w 9600"/>
              <a:gd name="T43" fmla="*/ 4808 h 10398"/>
              <a:gd name="T44" fmla="*/ 6412 w 9600"/>
              <a:gd name="T45" fmla="*/ 4808 h 10398"/>
              <a:gd name="T46" fmla="*/ 6811 w 9600"/>
              <a:gd name="T47" fmla="*/ 5208 h 10398"/>
              <a:gd name="T48" fmla="*/ 6412 w 9600"/>
              <a:gd name="T49" fmla="*/ 5608 h 10398"/>
              <a:gd name="T50" fmla="*/ 7586 w 9600"/>
              <a:gd name="T51" fmla="*/ 7992 h 10398"/>
              <a:gd name="T52" fmla="*/ 1995 w 9600"/>
              <a:gd name="T53" fmla="*/ 7992 h 10398"/>
              <a:gd name="T54" fmla="*/ 1595 w 9600"/>
              <a:gd name="T55" fmla="*/ 7592 h 10398"/>
              <a:gd name="T56" fmla="*/ 1995 w 9600"/>
              <a:gd name="T57" fmla="*/ 7192 h 10398"/>
              <a:gd name="T58" fmla="*/ 7586 w 9600"/>
              <a:gd name="T59" fmla="*/ 7192 h 10398"/>
              <a:gd name="T60" fmla="*/ 7985 w 9600"/>
              <a:gd name="T61" fmla="*/ 7592 h 10398"/>
              <a:gd name="T62" fmla="*/ 7586 w 9600"/>
              <a:gd name="T63" fmla="*/ 7992 h 10398"/>
              <a:gd name="T64" fmla="*/ 1597 w 9600"/>
              <a:gd name="T65" fmla="*/ 2615 h 10398"/>
              <a:gd name="T66" fmla="*/ 2197 w 9600"/>
              <a:gd name="T67" fmla="*/ 3214 h 10398"/>
              <a:gd name="T68" fmla="*/ 2797 w 9600"/>
              <a:gd name="T69" fmla="*/ 2615 h 10398"/>
              <a:gd name="T70" fmla="*/ 2197 w 9600"/>
              <a:gd name="T71" fmla="*/ 2015 h 10398"/>
              <a:gd name="T72" fmla="*/ 1597 w 9600"/>
              <a:gd name="T73" fmla="*/ 2615 h 10398"/>
              <a:gd name="T74" fmla="*/ 4188 w 9600"/>
              <a:gd name="T75" fmla="*/ 2615 h 10398"/>
              <a:gd name="T76" fmla="*/ 4788 w 9600"/>
              <a:gd name="T77" fmla="*/ 3214 h 10398"/>
              <a:gd name="T78" fmla="*/ 5388 w 9600"/>
              <a:gd name="T79" fmla="*/ 2615 h 10398"/>
              <a:gd name="T80" fmla="*/ 4788 w 9600"/>
              <a:gd name="T81" fmla="*/ 2015 h 10398"/>
              <a:gd name="T82" fmla="*/ 4188 w 9600"/>
              <a:gd name="T83" fmla="*/ 2615 h 10398"/>
              <a:gd name="T84" fmla="*/ 6790 w 9600"/>
              <a:gd name="T85" fmla="*/ 2615 h 10398"/>
              <a:gd name="T86" fmla="*/ 7390 w 9600"/>
              <a:gd name="T87" fmla="*/ 3214 h 10398"/>
              <a:gd name="T88" fmla="*/ 7990 w 9600"/>
              <a:gd name="T89" fmla="*/ 2615 h 10398"/>
              <a:gd name="T90" fmla="*/ 7390 w 9600"/>
              <a:gd name="T91" fmla="*/ 2015 h 10398"/>
              <a:gd name="T92" fmla="*/ 6790 w 9600"/>
              <a:gd name="T93" fmla="*/ 2615 h 10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600" h="10398">
                <a:moveTo>
                  <a:pt x="8400" y="10398"/>
                </a:moveTo>
                <a:lnTo>
                  <a:pt x="1200" y="10398"/>
                </a:lnTo>
                <a:cubicBezTo>
                  <a:pt x="537" y="10398"/>
                  <a:pt x="0" y="9861"/>
                  <a:pt x="0" y="9198"/>
                </a:cubicBezTo>
                <a:lnTo>
                  <a:pt x="0" y="1200"/>
                </a:lnTo>
                <a:cubicBezTo>
                  <a:pt x="0" y="537"/>
                  <a:pt x="537" y="0"/>
                  <a:pt x="1200" y="0"/>
                </a:cubicBezTo>
                <a:lnTo>
                  <a:pt x="8398" y="0"/>
                </a:lnTo>
                <a:cubicBezTo>
                  <a:pt x="9061" y="0"/>
                  <a:pt x="9598" y="537"/>
                  <a:pt x="9598" y="1200"/>
                </a:cubicBezTo>
                <a:lnTo>
                  <a:pt x="9598" y="9198"/>
                </a:lnTo>
                <a:cubicBezTo>
                  <a:pt x="9600" y="9859"/>
                  <a:pt x="9061" y="10398"/>
                  <a:pt x="8400" y="10398"/>
                </a:cubicBezTo>
                <a:close/>
                <a:moveTo>
                  <a:pt x="1200" y="798"/>
                </a:moveTo>
                <a:cubicBezTo>
                  <a:pt x="980" y="798"/>
                  <a:pt x="800" y="978"/>
                  <a:pt x="800" y="1198"/>
                </a:cubicBezTo>
                <a:lnTo>
                  <a:pt x="800" y="9196"/>
                </a:lnTo>
                <a:cubicBezTo>
                  <a:pt x="800" y="9418"/>
                  <a:pt x="980" y="9596"/>
                  <a:pt x="1200" y="9596"/>
                </a:cubicBezTo>
                <a:lnTo>
                  <a:pt x="8398" y="9596"/>
                </a:lnTo>
                <a:cubicBezTo>
                  <a:pt x="8620" y="9596"/>
                  <a:pt x="8798" y="9418"/>
                  <a:pt x="8798" y="9196"/>
                </a:cubicBezTo>
                <a:lnTo>
                  <a:pt x="8798" y="1198"/>
                </a:lnTo>
                <a:cubicBezTo>
                  <a:pt x="8798" y="978"/>
                  <a:pt x="8620" y="798"/>
                  <a:pt x="8398" y="798"/>
                </a:cubicBezTo>
                <a:lnTo>
                  <a:pt x="1200" y="798"/>
                </a:lnTo>
                <a:close/>
                <a:moveTo>
                  <a:pt x="6412" y="5608"/>
                </a:moveTo>
                <a:lnTo>
                  <a:pt x="1997" y="5608"/>
                </a:lnTo>
                <a:cubicBezTo>
                  <a:pt x="1776" y="5608"/>
                  <a:pt x="1597" y="5429"/>
                  <a:pt x="1597" y="5208"/>
                </a:cubicBezTo>
                <a:cubicBezTo>
                  <a:pt x="1597" y="4986"/>
                  <a:pt x="1776" y="4808"/>
                  <a:pt x="1997" y="4808"/>
                </a:cubicBezTo>
                <a:lnTo>
                  <a:pt x="6412" y="4808"/>
                </a:lnTo>
                <a:cubicBezTo>
                  <a:pt x="6633" y="4808"/>
                  <a:pt x="6811" y="4986"/>
                  <a:pt x="6811" y="5208"/>
                </a:cubicBezTo>
                <a:cubicBezTo>
                  <a:pt x="6811" y="5429"/>
                  <a:pt x="6633" y="5608"/>
                  <a:pt x="6412" y="5608"/>
                </a:cubicBezTo>
                <a:close/>
                <a:moveTo>
                  <a:pt x="7586" y="7992"/>
                </a:moveTo>
                <a:lnTo>
                  <a:pt x="1995" y="7992"/>
                </a:lnTo>
                <a:cubicBezTo>
                  <a:pt x="1774" y="7992"/>
                  <a:pt x="1595" y="7814"/>
                  <a:pt x="1595" y="7592"/>
                </a:cubicBezTo>
                <a:cubicBezTo>
                  <a:pt x="1595" y="7371"/>
                  <a:pt x="1774" y="7192"/>
                  <a:pt x="1995" y="7192"/>
                </a:cubicBezTo>
                <a:lnTo>
                  <a:pt x="7586" y="7192"/>
                </a:lnTo>
                <a:cubicBezTo>
                  <a:pt x="7807" y="7192"/>
                  <a:pt x="7985" y="7371"/>
                  <a:pt x="7985" y="7592"/>
                </a:cubicBezTo>
                <a:cubicBezTo>
                  <a:pt x="7985" y="7814"/>
                  <a:pt x="7807" y="7992"/>
                  <a:pt x="7586" y="7992"/>
                </a:cubicBezTo>
                <a:close/>
                <a:moveTo>
                  <a:pt x="1597" y="2615"/>
                </a:moveTo>
                <a:cubicBezTo>
                  <a:pt x="1597" y="2946"/>
                  <a:pt x="1866" y="3214"/>
                  <a:pt x="2197" y="3214"/>
                </a:cubicBezTo>
                <a:cubicBezTo>
                  <a:pt x="2528" y="3214"/>
                  <a:pt x="2797" y="2946"/>
                  <a:pt x="2797" y="2615"/>
                </a:cubicBezTo>
                <a:cubicBezTo>
                  <a:pt x="2797" y="2283"/>
                  <a:pt x="2528" y="2015"/>
                  <a:pt x="2197" y="2015"/>
                </a:cubicBezTo>
                <a:cubicBezTo>
                  <a:pt x="1866" y="2015"/>
                  <a:pt x="1597" y="2283"/>
                  <a:pt x="1597" y="2615"/>
                </a:cubicBezTo>
                <a:close/>
                <a:moveTo>
                  <a:pt x="4188" y="2615"/>
                </a:moveTo>
                <a:cubicBezTo>
                  <a:pt x="4188" y="2946"/>
                  <a:pt x="4457" y="3214"/>
                  <a:pt x="4788" y="3214"/>
                </a:cubicBezTo>
                <a:cubicBezTo>
                  <a:pt x="5119" y="3214"/>
                  <a:pt x="5388" y="2946"/>
                  <a:pt x="5388" y="2615"/>
                </a:cubicBezTo>
                <a:cubicBezTo>
                  <a:pt x="5388" y="2283"/>
                  <a:pt x="5119" y="2015"/>
                  <a:pt x="4788" y="2015"/>
                </a:cubicBezTo>
                <a:cubicBezTo>
                  <a:pt x="4457" y="2015"/>
                  <a:pt x="4188" y="2283"/>
                  <a:pt x="4188" y="2615"/>
                </a:cubicBezTo>
                <a:close/>
                <a:moveTo>
                  <a:pt x="6790" y="2615"/>
                </a:moveTo>
                <a:cubicBezTo>
                  <a:pt x="6790" y="2946"/>
                  <a:pt x="7059" y="3214"/>
                  <a:pt x="7390" y="3214"/>
                </a:cubicBezTo>
                <a:cubicBezTo>
                  <a:pt x="7721" y="3214"/>
                  <a:pt x="7990" y="2946"/>
                  <a:pt x="7990" y="2615"/>
                </a:cubicBezTo>
                <a:cubicBezTo>
                  <a:pt x="7990" y="2283"/>
                  <a:pt x="7721" y="2015"/>
                  <a:pt x="7390" y="2015"/>
                </a:cubicBezTo>
                <a:cubicBezTo>
                  <a:pt x="7059" y="2015"/>
                  <a:pt x="6790" y="2283"/>
                  <a:pt x="6790" y="2615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F438469-BCCC-04F3-596B-3D884F81C6A3}"/>
              </a:ext>
            </a:extLst>
          </p:cNvPr>
          <p:cNvSpPr/>
          <p:nvPr/>
        </p:nvSpPr>
        <p:spPr>
          <a:xfrm>
            <a:off x="1517959" y="1747294"/>
            <a:ext cx="1140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Limit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84C4246-F9E3-E3E4-3DD5-40C73EE230C7}"/>
              </a:ext>
            </a:extLst>
          </p:cNvPr>
          <p:cNvSpPr/>
          <p:nvPr/>
        </p:nvSpPr>
        <p:spPr>
          <a:xfrm>
            <a:off x="3163158" y="1725960"/>
            <a:ext cx="1460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ATM Support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357EE85-783F-BA93-BDD7-A27DFFF65E7A}"/>
              </a:ext>
            </a:extLst>
          </p:cNvPr>
          <p:cNvSpPr/>
          <p:nvPr/>
        </p:nvSpPr>
        <p:spPr>
          <a:xfrm>
            <a:off x="5747095" y="2394469"/>
            <a:ext cx="1828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Charged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" name="Picture 3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FE746C6-592C-85D9-4D2C-19FC88ED61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986" y="2193503"/>
            <a:ext cx="537647" cy="537647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BF17218A-06E4-E364-1DBD-8ED2EB3C0626}"/>
              </a:ext>
            </a:extLst>
          </p:cNvPr>
          <p:cNvSpPr/>
          <p:nvPr/>
        </p:nvSpPr>
        <p:spPr>
          <a:xfrm>
            <a:off x="9040341" y="1996149"/>
            <a:ext cx="24545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 (Intent) 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Banking77 Dataset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iconfont-1096-617931">
            <a:extLst>
              <a:ext uri="{FF2B5EF4-FFF2-40B4-BE49-F238E27FC236}">
                <a16:creationId xmlns:a16="http://schemas.microsoft.com/office/drawing/2014/main" id="{6303F0A5-BC02-7B9D-32C8-5DF40A910427}"/>
              </a:ext>
            </a:extLst>
          </p:cNvPr>
          <p:cNvSpPr>
            <a:spLocks noChangeAspect="1"/>
          </p:cNvSpPr>
          <p:nvPr/>
        </p:nvSpPr>
        <p:spPr>
          <a:xfrm>
            <a:off x="3487958" y="2121744"/>
            <a:ext cx="474445" cy="513869"/>
          </a:xfrm>
          <a:custGeom>
            <a:avLst/>
            <a:gdLst>
              <a:gd name="T0" fmla="*/ 8400 w 9600"/>
              <a:gd name="T1" fmla="*/ 10398 h 10398"/>
              <a:gd name="T2" fmla="*/ 1200 w 9600"/>
              <a:gd name="T3" fmla="*/ 10398 h 10398"/>
              <a:gd name="T4" fmla="*/ 0 w 9600"/>
              <a:gd name="T5" fmla="*/ 9198 h 10398"/>
              <a:gd name="T6" fmla="*/ 0 w 9600"/>
              <a:gd name="T7" fmla="*/ 1200 h 10398"/>
              <a:gd name="T8" fmla="*/ 1200 w 9600"/>
              <a:gd name="T9" fmla="*/ 0 h 10398"/>
              <a:gd name="T10" fmla="*/ 8398 w 9600"/>
              <a:gd name="T11" fmla="*/ 0 h 10398"/>
              <a:gd name="T12" fmla="*/ 9598 w 9600"/>
              <a:gd name="T13" fmla="*/ 1200 h 10398"/>
              <a:gd name="T14" fmla="*/ 9598 w 9600"/>
              <a:gd name="T15" fmla="*/ 9198 h 10398"/>
              <a:gd name="T16" fmla="*/ 8400 w 9600"/>
              <a:gd name="T17" fmla="*/ 10398 h 10398"/>
              <a:gd name="T18" fmla="*/ 1200 w 9600"/>
              <a:gd name="T19" fmla="*/ 798 h 10398"/>
              <a:gd name="T20" fmla="*/ 800 w 9600"/>
              <a:gd name="T21" fmla="*/ 1198 h 10398"/>
              <a:gd name="T22" fmla="*/ 800 w 9600"/>
              <a:gd name="T23" fmla="*/ 9196 h 10398"/>
              <a:gd name="T24" fmla="*/ 1200 w 9600"/>
              <a:gd name="T25" fmla="*/ 9596 h 10398"/>
              <a:gd name="T26" fmla="*/ 8398 w 9600"/>
              <a:gd name="T27" fmla="*/ 9596 h 10398"/>
              <a:gd name="T28" fmla="*/ 8798 w 9600"/>
              <a:gd name="T29" fmla="*/ 9196 h 10398"/>
              <a:gd name="T30" fmla="*/ 8798 w 9600"/>
              <a:gd name="T31" fmla="*/ 1198 h 10398"/>
              <a:gd name="T32" fmla="*/ 8398 w 9600"/>
              <a:gd name="T33" fmla="*/ 798 h 10398"/>
              <a:gd name="T34" fmla="*/ 1200 w 9600"/>
              <a:gd name="T35" fmla="*/ 798 h 10398"/>
              <a:gd name="T36" fmla="*/ 6412 w 9600"/>
              <a:gd name="T37" fmla="*/ 5608 h 10398"/>
              <a:gd name="T38" fmla="*/ 1997 w 9600"/>
              <a:gd name="T39" fmla="*/ 5608 h 10398"/>
              <a:gd name="T40" fmla="*/ 1597 w 9600"/>
              <a:gd name="T41" fmla="*/ 5208 h 10398"/>
              <a:gd name="T42" fmla="*/ 1997 w 9600"/>
              <a:gd name="T43" fmla="*/ 4808 h 10398"/>
              <a:gd name="T44" fmla="*/ 6412 w 9600"/>
              <a:gd name="T45" fmla="*/ 4808 h 10398"/>
              <a:gd name="T46" fmla="*/ 6811 w 9600"/>
              <a:gd name="T47" fmla="*/ 5208 h 10398"/>
              <a:gd name="T48" fmla="*/ 6412 w 9600"/>
              <a:gd name="T49" fmla="*/ 5608 h 10398"/>
              <a:gd name="T50" fmla="*/ 7586 w 9600"/>
              <a:gd name="T51" fmla="*/ 7992 h 10398"/>
              <a:gd name="T52" fmla="*/ 1995 w 9600"/>
              <a:gd name="T53" fmla="*/ 7992 h 10398"/>
              <a:gd name="T54" fmla="*/ 1595 w 9600"/>
              <a:gd name="T55" fmla="*/ 7592 h 10398"/>
              <a:gd name="T56" fmla="*/ 1995 w 9600"/>
              <a:gd name="T57" fmla="*/ 7192 h 10398"/>
              <a:gd name="T58" fmla="*/ 7586 w 9600"/>
              <a:gd name="T59" fmla="*/ 7192 h 10398"/>
              <a:gd name="T60" fmla="*/ 7985 w 9600"/>
              <a:gd name="T61" fmla="*/ 7592 h 10398"/>
              <a:gd name="T62" fmla="*/ 7586 w 9600"/>
              <a:gd name="T63" fmla="*/ 7992 h 10398"/>
              <a:gd name="T64" fmla="*/ 1597 w 9600"/>
              <a:gd name="T65" fmla="*/ 2615 h 10398"/>
              <a:gd name="T66" fmla="*/ 2197 w 9600"/>
              <a:gd name="T67" fmla="*/ 3214 h 10398"/>
              <a:gd name="T68" fmla="*/ 2797 w 9600"/>
              <a:gd name="T69" fmla="*/ 2615 h 10398"/>
              <a:gd name="T70" fmla="*/ 2197 w 9600"/>
              <a:gd name="T71" fmla="*/ 2015 h 10398"/>
              <a:gd name="T72" fmla="*/ 1597 w 9600"/>
              <a:gd name="T73" fmla="*/ 2615 h 10398"/>
              <a:gd name="T74" fmla="*/ 4188 w 9600"/>
              <a:gd name="T75" fmla="*/ 2615 h 10398"/>
              <a:gd name="T76" fmla="*/ 4788 w 9600"/>
              <a:gd name="T77" fmla="*/ 3214 h 10398"/>
              <a:gd name="T78" fmla="*/ 5388 w 9600"/>
              <a:gd name="T79" fmla="*/ 2615 h 10398"/>
              <a:gd name="T80" fmla="*/ 4788 w 9600"/>
              <a:gd name="T81" fmla="*/ 2015 h 10398"/>
              <a:gd name="T82" fmla="*/ 4188 w 9600"/>
              <a:gd name="T83" fmla="*/ 2615 h 10398"/>
              <a:gd name="T84" fmla="*/ 6790 w 9600"/>
              <a:gd name="T85" fmla="*/ 2615 h 10398"/>
              <a:gd name="T86" fmla="*/ 7390 w 9600"/>
              <a:gd name="T87" fmla="*/ 3214 h 10398"/>
              <a:gd name="T88" fmla="*/ 7990 w 9600"/>
              <a:gd name="T89" fmla="*/ 2615 h 10398"/>
              <a:gd name="T90" fmla="*/ 7390 w 9600"/>
              <a:gd name="T91" fmla="*/ 2015 h 10398"/>
              <a:gd name="T92" fmla="*/ 6790 w 9600"/>
              <a:gd name="T93" fmla="*/ 2615 h 10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600" h="10398">
                <a:moveTo>
                  <a:pt x="8400" y="10398"/>
                </a:moveTo>
                <a:lnTo>
                  <a:pt x="1200" y="10398"/>
                </a:lnTo>
                <a:cubicBezTo>
                  <a:pt x="537" y="10398"/>
                  <a:pt x="0" y="9861"/>
                  <a:pt x="0" y="9198"/>
                </a:cubicBezTo>
                <a:lnTo>
                  <a:pt x="0" y="1200"/>
                </a:lnTo>
                <a:cubicBezTo>
                  <a:pt x="0" y="537"/>
                  <a:pt x="537" y="0"/>
                  <a:pt x="1200" y="0"/>
                </a:cubicBezTo>
                <a:lnTo>
                  <a:pt x="8398" y="0"/>
                </a:lnTo>
                <a:cubicBezTo>
                  <a:pt x="9061" y="0"/>
                  <a:pt x="9598" y="537"/>
                  <a:pt x="9598" y="1200"/>
                </a:cubicBezTo>
                <a:lnTo>
                  <a:pt x="9598" y="9198"/>
                </a:lnTo>
                <a:cubicBezTo>
                  <a:pt x="9600" y="9859"/>
                  <a:pt x="9061" y="10398"/>
                  <a:pt x="8400" y="10398"/>
                </a:cubicBezTo>
                <a:close/>
                <a:moveTo>
                  <a:pt x="1200" y="798"/>
                </a:moveTo>
                <a:cubicBezTo>
                  <a:pt x="980" y="798"/>
                  <a:pt x="800" y="978"/>
                  <a:pt x="800" y="1198"/>
                </a:cubicBezTo>
                <a:lnTo>
                  <a:pt x="800" y="9196"/>
                </a:lnTo>
                <a:cubicBezTo>
                  <a:pt x="800" y="9418"/>
                  <a:pt x="980" y="9596"/>
                  <a:pt x="1200" y="9596"/>
                </a:cubicBezTo>
                <a:lnTo>
                  <a:pt x="8398" y="9596"/>
                </a:lnTo>
                <a:cubicBezTo>
                  <a:pt x="8620" y="9596"/>
                  <a:pt x="8798" y="9418"/>
                  <a:pt x="8798" y="9196"/>
                </a:cubicBezTo>
                <a:lnTo>
                  <a:pt x="8798" y="1198"/>
                </a:lnTo>
                <a:cubicBezTo>
                  <a:pt x="8798" y="978"/>
                  <a:pt x="8620" y="798"/>
                  <a:pt x="8398" y="798"/>
                </a:cubicBezTo>
                <a:lnTo>
                  <a:pt x="1200" y="798"/>
                </a:lnTo>
                <a:close/>
                <a:moveTo>
                  <a:pt x="6412" y="5608"/>
                </a:moveTo>
                <a:lnTo>
                  <a:pt x="1997" y="5608"/>
                </a:lnTo>
                <a:cubicBezTo>
                  <a:pt x="1776" y="5608"/>
                  <a:pt x="1597" y="5429"/>
                  <a:pt x="1597" y="5208"/>
                </a:cubicBezTo>
                <a:cubicBezTo>
                  <a:pt x="1597" y="4986"/>
                  <a:pt x="1776" y="4808"/>
                  <a:pt x="1997" y="4808"/>
                </a:cubicBezTo>
                <a:lnTo>
                  <a:pt x="6412" y="4808"/>
                </a:lnTo>
                <a:cubicBezTo>
                  <a:pt x="6633" y="4808"/>
                  <a:pt x="6811" y="4986"/>
                  <a:pt x="6811" y="5208"/>
                </a:cubicBezTo>
                <a:cubicBezTo>
                  <a:pt x="6811" y="5429"/>
                  <a:pt x="6633" y="5608"/>
                  <a:pt x="6412" y="5608"/>
                </a:cubicBezTo>
                <a:close/>
                <a:moveTo>
                  <a:pt x="7586" y="7992"/>
                </a:moveTo>
                <a:lnTo>
                  <a:pt x="1995" y="7992"/>
                </a:lnTo>
                <a:cubicBezTo>
                  <a:pt x="1774" y="7992"/>
                  <a:pt x="1595" y="7814"/>
                  <a:pt x="1595" y="7592"/>
                </a:cubicBezTo>
                <a:cubicBezTo>
                  <a:pt x="1595" y="7371"/>
                  <a:pt x="1774" y="7192"/>
                  <a:pt x="1995" y="7192"/>
                </a:cubicBezTo>
                <a:lnTo>
                  <a:pt x="7586" y="7192"/>
                </a:lnTo>
                <a:cubicBezTo>
                  <a:pt x="7807" y="7192"/>
                  <a:pt x="7985" y="7371"/>
                  <a:pt x="7985" y="7592"/>
                </a:cubicBezTo>
                <a:cubicBezTo>
                  <a:pt x="7985" y="7814"/>
                  <a:pt x="7807" y="7992"/>
                  <a:pt x="7586" y="7992"/>
                </a:cubicBezTo>
                <a:close/>
                <a:moveTo>
                  <a:pt x="1597" y="2615"/>
                </a:moveTo>
                <a:cubicBezTo>
                  <a:pt x="1597" y="2946"/>
                  <a:pt x="1866" y="3214"/>
                  <a:pt x="2197" y="3214"/>
                </a:cubicBezTo>
                <a:cubicBezTo>
                  <a:pt x="2528" y="3214"/>
                  <a:pt x="2797" y="2946"/>
                  <a:pt x="2797" y="2615"/>
                </a:cubicBezTo>
                <a:cubicBezTo>
                  <a:pt x="2797" y="2283"/>
                  <a:pt x="2528" y="2015"/>
                  <a:pt x="2197" y="2015"/>
                </a:cubicBezTo>
                <a:cubicBezTo>
                  <a:pt x="1866" y="2015"/>
                  <a:pt x="1597" y="2283"/>
                  <a:pt x="1597" y="2615"/>
                </a:cubicBezTo>
                <a:close/>
                <a:moveTo>
                  <a:pt x="4188" y="2615"/>
                </a:moveTo>
                <a:cubicBezTo>
                  <a:pt x="4188" y="2946"/>
                  <a:pt x="4457" y="3214"/>
                  <a:pt x="4788" y="3214"/>
                </a:cubicBezTo>
                <a:cubicBezTo>
                  <a:pt x="5119" y="3214"/>
                  <a:pt x="5388" y="2946"/>
                  <a:pt x="5388" y="2615"/>
                </a:cubicBezTo>
                <a:cubicBezTo>
                  <a:pt x="5388" y="2283"/>
                  <a:pt x="5119" y="2015"/>
                  <a:pt x="4788" y="2015"/>
                </a:cubicBezTo>
                <a:cubicBezTo>
                  <a:pt x="4457" y="2015"/>
                  <a:pt x="4188" y="2283"/>
                  <a:pt x="4188" y="2615"/>
                </a:cubicBezTo>
                <a:close/>
                <a:moveTo>
                  <a:pt x="6790" y="2615"/>
                </a:moveTo>
                <a:cubicBezTo>
                  <a:pt x="6790" y="2946"/>
                  <a:pt x="7059" y="3214"/>
                  <a:pt x="7390" y="3214"/>
                </a:cubicBezTo>
                <a:cubicBezTo>
                  <a:pt x="7721" y="3214"/>
                  <a:pt x="7990" y="2946"/>
                  <a:pt x="7990" y="2615"/>
                </a:cubicBezTo>
                <a:cubicBezTo>
                  <a:pt x="7990" y="2283"/>
                  <a:pt x="7721" y="2015"/>
                  <a:pt x="7390" y="2015"/>
                </a:cubicBezTo>
                <a:cubicBezTo>
                  <a:pt x="7059" y="2015"/>
                  <a:pt x="6790" y="2283"/>
                  <a:pt x="6790" y="2615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B0CC522-9BEF-705A-4692-9FB468DB8533}"/>
              </a:ext>
            </a:extLst>
          </p:cNvPr>
          <p:cNvSpPr/>
          <p:nvPr/>
        </p:nvSpPr>
        <p:spPr>
          <a:xfrm>
            <a:off x="1388985" y="1540914"/>
            <a:ext cx="1357119" cy="1154329"/>
          </a:xfrm>
          <a:prstGeom prst="roundRect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i="1" dirty="0">
              <a:solidFill>
                <a:srgbClr val="0000FF"/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24A199A-28F6-EA01-3F62-BC8B8F3271F7}"/>
              </a:ext>
            </a:extLst>
          </p:cNvPr>
          <p:cNvSpPr/>
          <p:nvPr/>
        </p:nvSpPr>
        <p:spPr>
          <a:xfrm>
            <a:off x="3137349" y="1550709"/>
            <a:ext cx="1460721" cy="1194937"/>
          </a:xfrm>
          <a:prstGeom prst="roundRect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i="1" dirty="0">
              <a:solidFill>
                <a:srgbClr val="0000FF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BCF278F-76D4-CE57-8639-E73CB4075E23}"/>
              </a:ext>
            </a:extLst>
          </p:cNvPr>
          <p:cNvSpPr/>
          <p:nvPr/>
        </p:nvSpPr>
        <p:spPr>
          <a:xfrm>
            <a:off x="5015124" y="1447543"/>
            <a:ext cx="2742838" cy="1344085"/>
          </a:xfrm>
          <a:prstGeom prst="roundRect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i="1" dirty="0">
              <a:solidFill>
                <a:srgbClr val="0000FF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462C491-3C3B-52B7-ACAE-C76B8C5F88D8}"/>
              </a:ext>
            </a:extLst>
          </p:cNvPr>
          <p:cNvSpPr/>
          <p:nvPr/>
        </p:nvSpPr>
        <p:spPr>
          <a:xfrm>
            <a:off x="5754348" y="1576210"/>
            <a:ext cx="1460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ATM Support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461A9F1-96C4-DBDA-5565-446F31672FB4}"/>
              </a:ext>
            </a:extLst>
          </p:cNvPr>
          <p:cNvCxnSpPr>
            <a:cxnSpLocks/>
          </p:cNvCxnSpPr>
          <p:nvPr/>
        </p:nvCxnSpPr>
        <p:spPr>
          <a:xfrm>
            <a:off x="3278870" y="4204121"/>
            <a:ext cx="1695310" cy="80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F8BFB16-E50C-9062-F823-3EACF7964E73}"/>
              </a:ext>
            </a:extLst>
          </p:cNvPr>
          <p:cNvCxnSpPr>
            <a:cxnSpLocks/>
          </p:cNvCxnSpPr>
          <p:nvPr/>
        </p:nvCxnSpPr>
        <p:spPr>
          <a:xfrm>
            <a:off x="3278870" y="5048429"/>
            <a:ext cx="1706089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1A506D2-129A-F252-62D7-A96B2D8BC05A}"/>
              </a:ext>
            </a:extLst>
          </p:cNvPr>
          <p:cNvSpPr/>
          <p:nvPr/>
        </p:nvSpPr>
        <p:spPr>
          <a:xfrm>
            <a:off x="4984959" y="3931191"/>
            <a:ext cx="1402638" cy="54586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Reflector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3A50CC4-FD1C-41E4-96DB-3FEAB5E6CB98}"/>
              </a:ext>
            </a:extLst>
          </p:cNvPr>
          <p:cNvSpPr/>
          <p:nvPr/>
        </p:nvSpPr>
        <p:spPr>
          <a:xfrm>
            <a:off x="4984959" y="4768495"/>
            <a:ext cx="1402638" cy="54586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Updator</a:t>
            </a:r>
            <a:endParaRPr lang="en-US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6033CE3-0D25-DB5B-2B3E-4871A0B091CC}"/>
              </a:ext>
            </a:extLst>
          </p:cNvPr>
          <p:cNvSpPr/>
          <p:nvPr/>
        </p:nvSpPr>
        <p:spPr>
          <a:xfrm>
            <a:off x="4959941" y="5886109"/>
            <a:ext cx="1402638" cy="54586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Knowledge</a:t>
            </a:r>
          </a:p>
          <a:p>
            <a:pPr algn="ctr"/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AC99FC9-5D63-2EF9-1350-376D4006F4FD}"/>
              </a:ext>
            </a:extLst>
          </p:cNvPr>
          <p:cNvCxnSpPr>
            <a:cxnSpLocks/>
          </p:cNvCxnSpPr>
          <p:nvPr/>
        </p:nvCxnSpPr>
        <p:spPr>
          <a:xfrm flipV="1">
            <a:off x="5380408" y="5314355"/>
            <a:ext cx="0" cy="54663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4946103-540F-7D91-D759-2FABBC6E7603}"/>
              </a:ext>
            </a:extLst>
          </p:cNvPr>
          <p:cNvCxnSpPr>
            <a:cxnSpLocks/>
          </p:cNvCxnSpPr>
          <p:nvPr/>
        </p:nvCxnSpPr>
        <p:spPr>
          <a:xfrm>
            <a:off x="5859802" y="5327611"/>
            <a:ext cx="0" cy="558498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77">
            <a:extLst>
              <a:ext uri="{FF2B5EF4-FFF2-40B4-BE49-F238E27FC236}">
                <a16:creationId xmlns:a16="http://schemas.microsoft.com/office/drawing/2014/main" id="{6577B4FC-6873-7113-1703-BFD42810F483}"/>
              </a:ext>
            </a:extLst>
          </p:cNvPr>
          <p:cNvCxnSpPr>
            <a:cxnSpLocks/>
            <a:stCxn id="6" idx="3"/>
            <a:endCxn id="8" idx="3"/>
          </p:cNvCxnSpPr>
          <p:nvPr/>
        </p:nvCxnSpPr>
        <p:spPr>
          <a:xfrm flipH="1">
            <a:off x="6362579" y="4204121"/>
            <a:ext cx="25018" cy="1954918"/>
          </a:xfrm>
          <a:prstGeom prst="bentConnector3">
            <a:avLst>
              <a:gd name="adj1" fmla="val -2155720"/>
            </a:avLst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3D69047-85DC-968F-781B-909709606C80}"/>
              </a:ext>
            </a:extLst>
          </p:cNvPr>
          <p:cNvSpPr/>
          <p:nvPr/>
        </p:nvSpPr>
        <p:spPr>
          <a:xfrm>
            <a:off x="3753316" y="3697544"/>
            <a:ext cx="3362422" cy="282551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63B68E-9FF7-33AE-B099-139F39E6A0B2}"/>
              </a:ext>
            </a:extLst>
          </p:cNvPr>
          <p:cNvSpPr txBox="1"/>
          <p:nvPr/>
        </p:nvSpPr>
        <p:spPr>
          <a:xfrm>
            <a:off x="4415564" y="3303773"/>
            <a:ext cx="22279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Time Step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9AEDC33-9BB7-45C2-A230-5E1CADCD4DE8}"/>
                  </a:ext>
                </a:extLst>
              </p:cNvPr>
              <p:cNvSpPr/>
              <p:nvPr/>
            </p:nvSpPr>
            <p:spPr>
              <a:xfrm>
                <a:off x="629112" y="4727446"/>
                <a:ext cx="2590575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New data from 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old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class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𝒋</m:t>
                    </m:r>
                  </m:oMath>
                </a14:m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previous task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𝒑</m:t>
                    </m:r>
                  </m:oMath>
                </a14:m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(e.g., ATM Support)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9AEDC33-9BB7-45C2-A230-5E1CADCD4D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112" y="4727446"/>
                <a:ext cx="2590575" cy="923330"/>
              </a:xfrm>
              <a:prstGeom prst="rect">
                <a:avLst/>
              </a:prstGeom>
              <a:blipFill>
                <a:blip r:embed="rId4"/>
                <a:stretch>
                  <a:fillRect l="-1647" t="-3289" r="-941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A454D3A-2621-3972-FD57-508D1F8F1F04}"/>
                  </a:ext>
                </a:extLst>
              </p:cNvPr>
              <p:cNvSpPr/>
              <p:nvPr/>
            </p:nvSpPr>
            <p:spPr>
              <a:xfrm>
                <a:off x="1397897" y="3550572"/>
                <a:ext cx="1832569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New data from 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new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class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(e.g., payment charged)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A454D3A-2621-3972-FD57-508D1F8F1F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897" y="3550572"/>
                <a:ext cx="1832569" cy="923330"/>
              </a:xfrm>
              <a:prstGeom prst="rect">
                <a:avLst/>
              </a:prstGeom>
              <a:blipFill>
                <a:blip r:embed="rId5"/>
                <a:stretch>
                  <a:fillRect l="-2658" t="-3289" r="-3322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912EE7B-0601-702B-2F8D-C5840D0C0B8B}"/>
                  </a:ext>
                </a:extLst>
              </p:cNvPr>
              <p:cNvSpPr/>
              <p:nvPr/>
            </p:nvSpPr>
            <p:spPr>
              <a:xfrm>
                <a:off x="6938913" y="4168485"/>
                <a:ext cx="2502790" cy="7446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Knowledge extracted from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sub</m:t>
                        </m:r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  <m:sup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912EE7B-0601-702B-2F8D-C5840D0C0B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913" y="4168485"/>
                <a:ext cx="2502790" cy="744627"/>
              </a:xfrm>
              <a:prstGeom prst="rect">
                <a:avLst/>
              </a:prstGeom>
              <a:blipFill>
                <a:blip r:embed="rId6"/>
                <a:stretch>
                  <a:fillRect t="-4918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645B4F6-C42F-A420-16D5-35BABA2F7A4D}"/>
                  </a:ext>
                </a:extLst>
              </p:cNvPr>
              <p:cNvSpPr txBox="1"/>
              <p:nvPr/>
            </p:nvSpPr>
            <p:spPr>
              <a:xfrm>
                <a:off x="3972766" y="3784800"/>
                <a:ext cx="568103" cy="4259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sub</m:t>
                          </m:r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  <m:sup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645B4F6-C42F-A420-16D5-35BABA2F7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766" y="3784800"/>
                <a:ext cx="568103" cy="425950"/>
              </a:xfrm>
              <a:prstGeom prst="rect">
                <a:avLst/>
              </a:prstGeom>
              <a:blipFill>
                <a:blip r:embed="rId7"/>
                <a:stretch>
                  <a:fillRect r="-7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F9947D3-6C8A-03BC-4E68-06B7AD34A420}"/>
                  </a:ext>
                </a:extLst>
              </p:cNvPr>
              <p:cNvSpPr txBox="1"/>
              <p:nvPr/>
            </p:nvSpPr>
            <p:spPr>
              <a:xfrm>
                <a:off x="4016873" y="4637475"/>
                <a:ext cx="568103" cy="4336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new</m:t>
                          </m:r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  <m:sup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F9947D3-6C8A-03BC-4E68-06B7AD34A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873" y="4637475"/>
                <a:ext cx="568103" cy="433645"/>
              </a:xfrm>
              <a:prstGeom prst="rect">
                <a:avLst/>
              </a:prstGeom>
              <a:blipFill>
                <a:blip r:embed="rId8"/>
                <a:stretch>
                  <a:fillRect r="-17204" b="-5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B33A36F-C526-FDC4-201B-20445C8C51FA}"/>
                  </a:ext>
                </a:extLst>
              </p:cNvPr>
              <p:cNvSpPr txBox="1"/>
              <p:nvPr/>
            </p:nvSpPr>
            <p:spPr>
              <a:xfrm>
                <a:off x="6466074" y="4785202"/>
                <a:ext cx="580590" cy="4110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  <m:sup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B33A36F-C526-FDC4-201B-20445C8C5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074" y="4785202"/>
                <a:ext cx="580590" cy="4110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07E93FB-59D7-CEFF-4FD5-788DF0EAD10D}"/>
                  </a:ext>
                </a:extLst>
              </p:cNvPr>
              <p:cNvSpPr txBox="1"/>
              <p:nvPr/>
            </p:nvSpPr>
            <p:spPr>
              <a:xfrm>
                <a:off x="4858533" y="5403603"/>
                <a:ext cx="580590" cy="4366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  <m:sup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07E93FB-59D7-CEFF-4FD5-788DF0EAD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533" y="5403603"/>
                <a:ext cx="580590" cy="436658"/>
              </a:xfrm>
              <a:prstGeom prst="rect">
                <a:avLst/>
              </a:prstGeom>
              <a:blipFill>
                <a:blip r:embed="rId10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C7D0C94-3B90-7BCA-FAE1-336E74F8BBC6}"/>
                  </a:ext>
                </a:extLst>
              </p:cNvPr>
              <p:cNvSpPr txBox="1"/>
              <p:nvPr/>
            </p:nvSpPr>
            <p:spPr>
              <a:xfrm>
                <a:off x="5807007" y="5421664"/>
                <a:ext cx="580590" cy="4366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  <m:sup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C7D0C94-3B90-7BCA-FAE1-336E74F8B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007" y="5421664"/>
                <a:ext cx="580590" cy="436658"/>
              </a:xfrm>
              <a:prstGeom prst="rect">
                <a:avLst/>
              </a:prstGeom>
              <a:blipFill>
                <a:blip r:embed="rId11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E7741C7-2FD1-B719-F71C-A14DD1A34B32}"/>
                  </a:ext>
                </a:extLst>
              </p:cNvPr>
              <p:cNvSpPr/>
              <p:nvPr/>
            </p:nvSpPr>
            <p:spPr>
              <a:xfrm>
                <a:off x="6888787" y="5261684"/>
                <a:ext cx="2502790" cy="7566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Updated knowledge from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new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E7741C7-2FD1-B719-F71C-A14DD1A34B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787" y="5261684"/>
                <a:ext cx="2502790" cy="756617"/>
              </a:xfrm>
              <a:prstGeom prst="rect">
                <a:avLst/>
              </a:prstGeom>
              <a:blipFill>
                <a:blip r:embed="rId12"/>
                <a:stretch>
                  <a:fillRect t="-4032"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B6B4A762-F60D-FFB1-6ED3-19996BA61428}"/>
              </a:ext>
            </a:extLst>
          </p:cNvPr>
          <p:cNvSpPr txBox="1"/>
          <p:nvPr/>
        </p:nvSpPr>
        <p:spPr>
          <a:xfrm>
            <a:off x="9452145" y="4081116"/>
            <a:ext cx="273985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save the knowledge, rather than the in-context samples!</a:t>
            </a:r>
          </a:p>
        </p:txBody>
      </p:sp>
    </p:spTree>
    <p:extLst>
      <p:ext uri="{BB962C8B-B14F-4D97-AF65-F5344CB8AC3E}">
        <p14:creationId xmlns:p14="http://schemas.microsoft.com/office/powerpoint/2010/main" val="38743168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D793C-4F92-4145-A8AF-021D341DA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795"/>
            <a:ext cx="10515600" cy="1325563"/>
          </a:xfrm>
        </p:spPr>
        <p:txBody>
          <a:bodyPr/>
          <a:lstStyle/>
          <a:p>
            <a:r>
              <a:rPr lang="en-US" altLang="zh-CN" b="1" dirty="0"/>
              <a:t>Continual Adaptation of Different Classes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850707E-B5D5-7F46-E06C-66F57F71C3DF}"/>
              </a:ext>
            </a:extLst>
          </p:cNvPr>
          <p:cNvSpPr txBox="1"/>
          <p:nvPr/>
        </p:nvSpPr>
        <p:spPr>
          <a:xfrm>
            <a:off x="539015" y="1341512"/>
            <a:ext cx="82999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the components are achieved by prompting the LLM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use “summary” as the knowledge  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2C3EC07-E371-4957-7E3C-2532987C64F3}"/>
              </a:ext>
            </a:extLst>
          </p:cNvPr>
          <p:cNvGrpSpPr/>
          <p:nvPr/>
        </p:nvGrpSpPr>
        <p:grpSpPr>
          <a:xfrm>
            <a:off x="427414" y="2172509"/>
            <a:ext cx="11498287" cy="4637712"/>
            <a:chOff x="367063" y="1677734"/>
            <a:chExt cx="11956581" cy="48850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BA544E63-8023-F26A-0505-C9639A7D793D}"/>
                    </a:ext>
                  </a:extLst>
                </p:cNvPr>
                <p:cNvSpPr txBox="1"/>
                <p:nvPr/>
              </p:nvSpPr>
              <p:spPr>
                <a:xfrm>
                  <a:off x="3526997" y="5326443"/>
                  <a:ext cx="923600" cy="43665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Sup>
                              <m:sSub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sSubSup>
                                  <m:sSubSup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b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  <m:sup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}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p>
                        </m:sSubSup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BA544E63-8023-F26A-0505-C9639A7D79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6997" y="5326443"/>
                  <a:ext cx="923600" cy="436658"/>
                </a:xfrm>
                <a:prstGeom prst="rect">
                  <a:avLst/>
                </a:prstGeom>
                <a:blipFill>
                  <a:blip r:embed="rId3"/>
                  <a:stretch>
                    <a:fillRect r="-21379" b="-7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E6E50CF-D121-4670-965D-E425FCBE9E07}"/>
                </a:ext>
              </a:extLst>
            </p:cNvPr>
            <p:cNvSpPr txBox="1"/>
            <p:nvPr/>
          </p:nvSpPr>
          <p:spPr>
            <a:xfrm>
              <a:off x="453722" y="2257671"/>
              <a:ext cx="1381228" cy="42144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dirty="0"/>
                <a:t>Training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D1B5A2B-C8B8-0C7F-C8DB-7EC0F8A58C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4581" y="5247409"/>
              <a:ext cx="11007374" cy="17202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E1DF93D-3C2C-9E6A-D6B8-56CAC8FE8E26}"/>
                </a:ext>
              </a:extLst>
            </p:cNvPr>
            <p:cNvCxnSpPr>
              <a:cxnSpLocks/>
            </p:cNvCxnSpPr>
            <p:nvPr/>
          </p:nvCxnSpPr>
          <p:spPr>
            <a:xfrm>
              <a:off x="1881892" y="2851597"/>
              <a:ext cx="942697" cy="0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7DBEF073-899E-F48F-9F41-F08FBCBE0EFF}"/>
                </a:ext>
              </a:extLst>
            </p:cNvPr>
            <p:cNvCxnSpPr>
              <a:cxnSpLocks/>
            </p:cNvCxnSpPr>
            <p:nvPr/>
          </p:nvCxnSpPr>
          <p:spPr>
            <a:xfrm>
              <a:off x="745938" y="3860053"/>
              <a:ext cx="832763" cy="0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ED83B9B-DCA8-5345-9767-3D4FB890BAC2}"/>
                </a:ext>
              </a:extLst>
            </p:cNvPr>
            <p:cNvCxnSpPr>
              <a:cxnSpLocks/>
            </p:cNvCxnSpPr>
            <p:nvPr/>
          </p:nvCxnSpPr>
          <p:spPr>
            <a:xfrm>
              <a:off x="1881892" y="3687905"/>
              <a:ext cx="953476" cy="0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F2EF99A7-67BB-6689-6916-32DCDC77D262}"/>
                </a:ext>
              </a:extLst>
            </p:cNvPr>
            <p:cNvSpPr/>
            <p:nvPr/>
          </p:nvSpPr>
          <p:spPr>
            <a:xfrm>
              <a:off x="2835368" y="2570667"/>
              <a:ext cx="1402638" cy="54586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Reflector</a:t>
              </a: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308EC35B-504A-4C47-5DC6-22D68D91993F}"/>
                </a:ext>
              </a:extLst>
            </p:cNvPr>
            <p:cNvSpPr/>
            <p:nvPr/>
          </p:nvSpPr>
          <p:spPr>
            <a:xfrm>
              <a:off x="2835368" y="3407971"/>
              <a:ext cx="1402638" cy="54586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Updator</a:t>
              </a:r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A1651582-A9D1-4DA7-4BE7-F62A5F6F3B2C}"/>
                </a:ext>
              </a:extLst>
            </p:cNvPr>
            <p:cNvSpPr/>
            <p:nvPr/>
          </p:nvSpPr>
          <p:spPr>
            <a:xfrm>
              <a:off x="2696021" y="4525585"/>
              <a:ext cx="1768266" cy="54586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Knowledge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Base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F269699-8409-42FA-F955-96CF614679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0817" y="3953831"/>
              <a:ext cx="0" cy="546630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688308A-51B8-2434-FD77-CE53C5B4F92F}"/>
                </a:ext>
              </a:extLst>
            </p:cNvPr>
            <p:cNvCxnSpPr>
              <a:cxnSpLocks/>
            </p:cNvCxnSpPr>
            <p:nvPr/>
          </p:nvCxnSpPr>
          <p:spPr>
            <a:xfrm>
              <a:off x="3710211" y="3967087"/>
              <a:ext cx="0" cy="558498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845A3D5-EDD6-978A-6718-3C1B89965648}"/>
                </a:ext>
              </a:extLst>
            </p:cNvPr>
            <p:cNvSpPr txBox="1"/>
            <p:nvPr/>
          </p:nvSpPr>
          <p:spPr>
            <a:xfrm>
              <a:off x="367063" y="5316789"/>
              <a:ext cx="102966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dirty="0"/>
                <a:t>Testing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209A6ABB-015E-2DF7-C603-83B3CD49AA04}"/>
                </a:ext>
              </a:extLst>
            </p:cNvPr>
            <p:cNvCxnSpPr>
              <a:cxnSpLocks/>
              <a:endCxn id="59" idx="0"/>
            </p:cNvCxnSpPr>
            <p:nvPr/>
          </p:nvCxnSpPr>
          <p:spPr>
            <a:xfrm flipH="1">
              <a:off x="3505538" y="5087135"/>
              <a:ext cx="6131" cy="665128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44B21784-D1B0-F988-B1D6-A1C6174B1900}"/>
                </a:ext>
              </a:extLst>
            </p:cNvPr>
            <p:cNvSpPr/>
            <p:nvPr/>
          </p:nvSpPr>
          <p:spPr>
            <a:xfrm>
              <a:off x="2804219" y="5752263"/>
              <a:ext cx="1402638" cy="54586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Solver</a:t>
              </a:r>
            </a:p>
          </p:txBody>
        </p:sp>
        <p:cxnSp>
          <p:nvCxnSpPr>
            <p:cNvPr id="60" name="Straight Arrow Connector 77">
              <a:extLst>
                <a:ext uri="{FF2B5EF4-FFF2-40B4-BE49-F238E27FC236}">
                  <a16:creationId xmlns:a16="http://schemas.microsoft.com/office/drawing/2014/main" id="{9E524E50-6EC0-058E-AE46-5B1236DDA670}"/>
                </a:ext>
              </a:extLst>
            </p:cNvPr>
            <p:cNvCxnSpPr>
              <a:cxnSpLocks/>
              <a:stCxn id="52" idx="3"/>
              <a:endCxn id="54" idx="3"/>
            </p:cNvCxnSpPr>
            <p:nvPr/>
          </p:nvCxnSpPr>
          <p:spPr>
            <a:xfrm>
              <a:off x="4238006" y="2843597"/>
              <a:ext cx="226281" cy="1954917"/>
            </a:xfrm>
            <a:prstGeom prst="bentConnector3">
              <a:avLst>
                <a:gd name="adj1" fmla="val 205051"/>
              </a:avLst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490D39BF-427F-B16B-2BC4-8C6CDF7527E6}"/>
                    </a:ext>
                  </a:extLst>
                </p:cNvPr>
                <p:cNvSpPr txBox="1"/>
                <p:nvPr/>
              </p:nvSpPr>
              <p:spPr>
                <a:xfrm>
                  <a:off x="4169021" y="6065469"/>
                  <a:ext cx="40959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490D39BF-427F-B16B-2BC4-8C6CDF7527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9021" y="6065469"/>
                  <a:ext cx="409596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4473AE75-ADF0-AAD7-79A6-B211010F7148}"/>
                    </a:ext>
                  </a:extLst>
                </p:cNvPr>
                <p:cNvSpPr txBox="1"/>
                <p:nvPr/>
              </p:nvSpPr>
              <p:spPr>
                <a:xfrm>
                  <a:off x="2717620" y="4081830"/>
                  <a:ext cx="580590" cy="43665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4473AE75-ADF0-AAD7-79A6-B211010F71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7620" y="4081830"/>
                  <a:ext cx="580590" cy="436658"/>
                </a:xfrm>
                <a:prstGeom prst="rect">
                  <a:avLst/>
                </a:prstGeom>
                <a:blipFill>
                  <a:blip r:embed="rId5"/>
                  <a:stretch>
                    <a:fillRect b="-102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9F5AC047-BF9E-9542-EDF0-8EA8514F51B6}"/>
                </a:ext>
              </a:extLst>
            </p:cNvPr>
            <p:cNvSpPr/>
            <p:nvPr/>
          </p:nvSpPr>
          <p:spPr>
            <a:xfrm>
              <a:off x="1603724" y="2337020"/>
              <a:ext cx="3757619" cy="2825514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18E04E38-9F26-9A6F-A742-F7B320CE5FC4}"/>
                </a:ext>
              </a:extLst>
            </p:cNvPr>
            <p:cNvCxnSpPr>
              <a:cxnSpLocks/>
            </p:cNvCxnSpPr>
            <p:nvPr/>
          </p:nvCxnSpPr>
          <p:spPr>
            <a:xfrm>
              <a:off x="5361343" y="3810349"/>
              <a:ext cx="832763" cy="0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4EB7F84E-4910-F1FE-A9BB-E640F26E7B45}"/>
                    </a:ext>
                  </a:extLst>
                </p:cNvPr>
                <p:cNvSpPr txBox="1"/>
                <p:nvPr/>
              </p:nvSpPr>
              <p:spPr>
                <a:xfrm>
                  <a:off x="5503107" y="3749777"/>
                  <a:ext cx="9236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4EB7F84E-4910-F1FE-A9BB-E640F26E7B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3107" y="3749777"/>
                  <a:ext cx="92360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1F9BEDEC-5BAF-0399-9B6E-2CD7B9D633E2}"/>
                </a:ext>
              </a:extLst>
            </p:cNvPr>
            <p:cNvCxnSpPr>
              <a:cxnSpLocks/>
            </p:cNvCxnSpPr>
            <p:nvPr/>
          </p:nvCxnSpPr>
          <p:spPr>
            <a:xfrm>
              <a:off x="2347109" y="6065468"/>
              <a:ext cx="457110" cy="1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649B8949-C3F8-B07C-DD51-59F0F95393DF}"/>
                </a:ext>
              </a:extLst>
            </p:cNvPr>
            <p:cNvCxnSpPr>
              <a:cxnSpLocks/>
            </p:cNvCxnSpPr>
            <p:nvPr/>
          </p:nvCxnSpPr>
          <p:spPr>
            <a:xfrm>
              <a:off x="4219366" y="6054994"/>
              <a:ext cx="612177" cy="10474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FD2B0330-4AC7-FFE9-FB56-A1DAF9AF3E30}"/>
                    </a:ext>
                  </a:extLst>
                </p:cNvPr>
                <p:cNvSpPr txBox="1"/>
                <p:nvPr/>
              </p:nvSpPr>
              <p:spPr>
                <a:xfrm>
                  <a:off x="1831523" y="5891061"/>
                  <a:ext cx="580590" cy="34958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FD2B0330-4AC7-FFE9-FB56-A1DAF9AF3E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1523" y="5891061"/>
                  <a:ext cx="580590" cy="34958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C46B63A3-A774-3594-AFEA-B36235C2F0A2}"/>
                    </a:ext>
                  </a:extLst>
                </p:cNvPr>
                <p:cNvSpPr txBox="1"/>
                <p:nvPr/>
              </p:nvSpPr>
              <p:spPr>
                <a:xfrm>
                  <a:off x="4774622" y="5891061"/>
                  <a:ext cx="580590" cy="34958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C46B63A3-A774-3594-AFEA-B36235C2F0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4622" y="5891061"/>
                  <a:ext cx="580590" cy="34958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46F65F8-4208-A7A3-1882-85521073C6FB}"/>
                </a:ext>
              </a:extLst>
            </p:cNvPr>
            <p:cNvCxnSpPr>
              <a:cxnSpLocks/>
            </p:cNvCxnSpPr>
            <p:nvPr/>
          </p:nvCxnSpPr>
          <p:spPr>
            <a:xfrm>
              <a:off x="6451433" y="1677734"/>
              <a:ext cx="0" cy="4885031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B3FEC3FD-76EE-896C-721F-38702A2A3556}"/>
                </a:ext>
              </a:extLst>
            </p:cNvPr>
            <p:cNvSpPr/>
            <p:nvPr/>
          </p:nvSpPr>
          <p:spPr>
            <a:xfrm>
              <a:off x="6557224" y="2438440"/>
              <a:ext cx="5766420" cy="805405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 will present you with several examples from the same class…</a:t>
              </a:r>
              <a:r>
                <a:rPr lang="en-US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please provide a summary of the class</a:t>
              </a:r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.. Example: […]</a:t>
              </a:r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95B549D4-32FB-55EF-D1A8-8CCE13CF049E}"/>
                </a:ext>
              </a:extLst>
            </p:cNvPr>
            <p:cNvSpPr/>
            <p:nvPr/>
          </p:nvSpPr>
          <p:spPr>
            <a:xfrm>
              <a:off x="6557224" y="3680503"/>
              <a:ext cx="5766420" cy="138067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Below is the original summary of a class. I will now provide m additional examples within this class …</a:t>
              </a:r>
              <a:r>
                <a:rPr lang="en-US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please update the summary accordingly </a:t>
              </a:r>
              <a:b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Original Summary: […]; Additional Example: […]</a:t>
              </a:r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AC8FFAD3-667C-5F47-0E60-5AADF834517E}"/>
                </a:ext>
              </a:extLst>
            </p:cNvPr>
            <p:cNvSpPr/>
            <p:nvPr/>
          </p:nvSpPr>
          <p:spPr>
            <a:xfrm>
              <a:off x="6557224" y="5516488"/>
              <a:ext cx="5686349" cy="961736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Please classify the provided test sample </a:t>
              </a:r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into one of the listed classes based on the summaries provided for these classes. Test sample: […]; Listed summaries: […]</a:t>
              </a:r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B928ADBF-8462-7742-A050-90017197EE52}"/>
                </a:ext>
              </a:extLst>
            </p:cNvPr>
            <p:cNvSpPr/>
            <p:nvPr/>
          </p:nvSpPr>
          <p:spPr>
            <a:xfrm>
              <a:off x="8502769" y="5310655"/>
              <a:ext cx="1374896" cy="2893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Solver</a:t>
              </a:r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C010BBC7-EAFC-4A4C-3D85-B6A033734054}"/>
                </a:ext>
              </a:extLst>
            </p:cNvPr>
            <p:cNvSpPr/>
            <p:nvPr/>
          </p:nvSpPr>
          <p:spPr>
            <a:xfrm>
              <a:off x="8408779" y="3462174"/>
              <a:ext cx="1374896" cy="2893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err="1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Updator</a:t>
              </a:r>
              <a:endPara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C6746B96-9146-2D71-A49E-721A23AC9312}"/>
                </a:ext>
              </a:extLst>
            </p:cNvPr>
            <p:cNvSpPr/>
            <p:nvPr/>
          </p:nvSpPr>
          <p:spPr>
            <a:xfrm>
              <a:off x="8427672" y="2200659"/>
              <a:ext cx="1374896" cy="2893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Reflector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884D6B6-30CC-FF7E-CCE4-F59792698268}"/>
                    </a:ext>
                  </a:extLst>
                </p:cNvPr>
                <p:cNvSpPr txBox="1"/>
                <p:nvPr/>
              </p:nvSpPr>
              <p:spPr>
                <a:xfrm>
                  <a:off x="3666094" y="4099891"/>
                  <a:ext cx="580590" cy="43665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884D6B6-30CC-FF7E-CCE4-F597926982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6094" y="4099891"/>
                  <a:ext cx="580590" cy="436658"/>
                </a:xfrm>
                <a:prstGeom prst="rect">
                  <a:avLst/>
                </a:prstGeom>
                <a:blipFill>
                  <a:blip r:embed="rId9"/>
                  <a:stretch>
                    <a:fillRect b="-102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AF8A08AE-143D-0D0D-019D-0DEA1863745A}"/>
                    </a:ext>
                  </a:extLst>
                </p:cNvPr>
                <p:cNvSpPr txBox="1"/>
                <p:nvPr/>
              </p:nvSpPr>
              <p:spPr>
                <a:xfrm>
                  <a:off x="2035533" y="2403916"/>
                  <a:ext cx="568103" cy="42595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sub</m:t>
                            </m:r>
                            <m: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  <m:sup>
                            <m: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AF8A08AE-143D-0D0D-019D-0DEA186374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5533" y="2403916"/>
                  <a:ext cx="568103" cy="425950"/>
                </a:xfrm>
                <a:prstGeom prst="rect">
                  <a:avLst/>
                </a:prstGeom>
                <a:blipFill>
                  <a:blip r:embed="rId10"/>
                  <a:stretch>
                    <a:fillRect r="-15556" b="-14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46E3605-2DE0-2CC1-E795-92DCFD70096C}"/>
                </a:ext>
              </a:extLst>
            </p:cNvPr>
            <p:cNvSpPr txBox="1"/>
            <p:nvPr/>
          </p:nvSpPr>
          <p:spPr>
            <a:xfrm>
              <a:off x="2546716" y="1943495"/>
              <a:ext cx="2956389" cy="3890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Current Time Step</a:t>
              </a:r>
              <a:endParaRPr 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4E4D066E-4057-FBB3-A2DE-1F135083128F}"/>
                    </a:ext>
                  </a:extLst>
                </p:cNvPr>
                <p:cNvSpPr txBox="1"/>
                <p:nvPr/>
              </p:nvSpPr>
              <p:spPr>
                <a:xfrm>
                  <a:off x="1978614" y="3287700"/>
                  <a:ext cx="568103" cy="42595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new</m:t>
                            </m:r>
                            <m: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  <m:sup>
                            <m: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4E4D066E-4057-FBB3-A2DE-1F13508312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8614" y="3287700"/>
                  <a:ext cx="568103" cy="425950"/>
                </a:xfrm>
                <a:prstGeom prst="rect">
                  <a:avLst/>
                </a:prstGeom>
                <a:blipFill>
                  <a:blip r:embed="rId11"/>
                  <a:stretch>
                    <a:fillRect r="-24444"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32744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D793C-4F92-4145-A8AF-021D341DA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54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Continual Learning of Different Tasks: </a:t>
            </a:r>
            <a:r>
              <a:rPr lang="en-US" altLang="zh-CN" sz="4000" b="1" dirty="0">
                <a:solidFill>
                  <a:srgbClr val="C00000"/>
                </a:solidFill>
              </a:rPr>
              <a:t>Settings</a:t>
            </a:r>
            <a:endParaRPr lang="en-US" altLang="zh-CN" sz="40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FDC372-49EC-4B99-27C1-D16496A86345}"/>
              </a:ext>
            </a:extLst>
          </p:cNvPr>
          <p:cNvCxnSpPr>
            <a:cxnSpLocks/>
          </p:cNvCxnSpPr>
          <p:nvPr/>
        </p:nvCxnSpPr>
        <p:spPr>
          <a:xfrm>
            <a:off x="1299185" y="3095404"/>
            <a:ext cx="932128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B4AF27C-507D-18EA-47BA-9D68F3EA6D4F}"/>
                  </a:ext>
                </a:extLst>
              </p:cNvPr>
              <p:cNvSpPr txBox="1"/>
              <p:nvPr/>
            </p:nvSpPr>
            <p:spPr>
              <a:xfrm>
                <a:off x="927933" y="2614228"/>
                <a:ext cx="59258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B4AF27C-507D-18EA-47BA-9D68F3EA6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933" y="2614228"/>
                <a:ext cx="592585" cy="461665"/>
              </a:xfrm>
              <a:prstGeom prst="rect">
                <a:avLst/>
              </a:prstGeom>
              <a:blipFill>
                <a:blip r:embed="rId3"/>
                <a:stretch>
                  <a:fillRect l="-6186" r="-7216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iconfont-11145-7015471">
            <a:extLst>
              <a:ext uri="{FF2B5EF4-FFF2-40B4-BE49-F238E27FC236}">
                <a16:creationId xmlns:a16="http://schemas.microsoft.com/office/drawing/2014/main" id="{13EBA9FF-E64A-0750-79FF-2BCE17E82336}"/>
              </a:ext>
            </a:extLst>
          </p:cNvPr>
          <p:cNvSpPr>
            <a:spLocks noChangeAspect="1"/>
          </p:cNvSpPr>
          <p:nvPr/>
        </p:nvSpPr>
        <p:spPr>
          <a:xfrm>
            <a:off x="3956876" y="2503787"/>
            <a:ext cx="503352" cy="501665"/>
          </a:xfrm>
          <a:custGeom>
            <a:avLst/>
            <a:gdLst>
              <a:gd name="T0" fmla="*/ 400 w 11200"/>
              <a:gd name="T1" fmla="*/ 0 h 11163"/>
              <a:gd name="T2" fmla="*/ 10800 w 11200"/>
              <a:gd name="T3" fmla="*/ 0 h 11163"/>
              <a:gd name="T4" fmla="*/ 11200 w 11200"/>
              <a:gd name="T5" fmla="*/ 400 h 11163"/>
              <a:gd name="T6" fmla="*/ 11200 w 11200"/>
              <a:gd name="T7" fmla="*/ 8263 h 11163"/>
              <a:gd name="T8" fmla="*/ 10800 w 11200"/>
              <a:gd name="T9" fmla="*/ 8663 h 11163"/>
              <a:gd name="T10" fmla="*/ 9329 w 11200"/>
              <a:gd name="T11" fmla="*/ 8663 h 11163"/>
              <a:gd name="T12" fmla="*/ 9329 w 11200"/>
              <a:gd name="T13" fmla="*/ 10763 h 11163"/>
              <a:gd name="T14" fmla="*/ 8929 w 11200"/>
              <a:gd name="T15" fmla="*/ 11163 h 11163"/>
              <a:gd name="T16" fmla="*/ 8684 w 11200"/>
              <a:gd name="T17" fmla="*/ 11080 h 11163"/>
              <a:gd name="T18" fmla="*/ 5563 w 11200"/>
              <a:gd name="T19" fmla="*/ 8663 h 11163"/>
              <a:gd name="T20" fmla="*/ 400 w 11200"/>
              <a:gd name="T21" fmla="*/ 8663 h 11163"/>
              <a:gd name="T22" fmla="*/ 0 w 11200"/>
              <a:gd name="T23" fmla="*/ 8263 h 11163"/>
              <a:gd name="T24" fmla="*/ 0 w 11200"/>
              <a:gd name="T25" fmla="*/ 400 h 11163"/>
              <a:gd name="T26" fmla="*/ 400 w 11200"/>
              <a:gd name="T27" fmla="*/ 0 h 11163"/>
              <a:gd name="T28" fmla="*/ 900 w 11200"/>
              <a:gd name="T29" fmla="*/ 800 h 11163"/>
              <a:gd name="T30" fmla="*/ 800 w 11200"/>
              <a:gd name="T31" fmla="*/ 900 h 11163"/>
              <a:gd name="T32" fmla="*/ 800 w 11200"/>
              <a:gd name="T33" fmla="*/ 7763 h 11163"/>
              <a:gd name="T34" fmla="*/ 900 w 11200"/>
              <a:gd name="T35" fmla="*/ 7863 h 11163"/>
              <a:gd name="T36" fmla="*/ 5745 w 11200"/>
              <a:gd name="T37" fmla="*/ 7871 h 11163"/>
              <a:gd name="T38" fmla="*/ 5806 w 11200"/>
              <a:gd name="T39" fmla="*/ 7892 h 11163"/>
              <a:gd name="T40" fmla="*/ 8364 w 11200"/>
              <a:gd name="T41" fmla="*/ 9840 h 11163"/>
              <a:gd name="T42" fmla="*/ 8525 w 11200"/>
              <a:gd name="T43" fmla="*/ 9761 h 11163"/>
              <a:gd name="T44" fmla="*/ 8525 w 11200"/>
              <a:gd name="T45" fmla="*/ 7870 h 11163"/>
              <a:gd name="T46" fmla="*/ 8625 w 11200"/>
              <a:gd name="T47" fmla="*/ 7770 h 11163"/>
              <a:gd name="T48" fmla="*/ 10300 w 11200"/>
              <a:gd name="T49" fmla="*/ 7770 h 11163"/>
              <a:gd name="T50" fmla="*/ 10400 w 11200"/>
              <a:gd name="T51" fmla="*/ 7670 h 11163"/>
              <a:gd name="T52" fmla="*/ 10400 w 11200"/>
              <a:gd name="T53" fmla="*/ 900 h 11163"/>
              <a:gd name="T54" fmla="*/ 10300 w 11200"/>
              <a:gd name="T55" fmla="*/ 800 h 11163"/>
              <a:gd name="T56" fmla="*/ 900 w 11200"/>
              <a:gd name="T57" fmla="*/ 800 h 11163"/>
              <a:gd name="T58" fmla="*/ 2038 w 11200"/>
              <a:gd name="T59" fmla="*/ 1925 h 11163"/>
              <a:gd name="T60" fmla="*/ 9163 w 11200"/>
              <a:gd name="T61" fmla="*/ 1925 h 11163"/>
              <a:gd name="T62" fmla="*/ 9563 w 11200"/>
              <a:gd name="T63" fmla="*/ 2325 h 11163"/>
              <a:gd name="T64" fmla="*/ 9163 w 11200"/>
              <a:gd name="T65" fmla="*/ 2725 h 11163"/>
              <a:gd name="T66" fmla="*/ 2038 w 11200"/>
              <a:gd name="T67" fmla="*/ 2725 h 11163"/>
              <a:gd name="T68" fmla="*/ 1638 w 11200"/>
              <a:gd name="T69" fmla="*/ 2325 h 11163"/>
              <a:gd name="T70" fmla="*/ 2038 w 11200"/>
              <a:gd name="T71" fmla="*/ 1925 h 11163"/>
              <a:gd name="T72" fmla="*/ 2038 w 11200"/>
              <a:gd name="T73" fmla="*/ 6100 h 11163"/>
              <a:gd name="T74" fmla="*/ 9163 w 11200"/>
              <a:gd name="T75" fmla="*/ 6100 h 11163"/>
              <a:gd name="T76" fmla="*/ 9563 w 11200"/>
              <a:gd name="T77" fmla="*/ 6500 h 11163"/>
              <a:gd name="T78" fmla="*/ 9163 w 11200"/>
              <a:gd name="T79" fmla="*/ 6900 h 11163"/>
              <a:gd name="T80" fmla="*/ 2038 w 11200"/>
              <a:gd name="T81" fmla="*/ 6900 h 11163"/>
              <a:gd name="T82" fmla="*/ 1638 w 11200"/>
              <a:gd name="T83" fmla="*/ 6500 h 11163"/>
              <a:gd name="T84" fmla="*/ 2038 w 11200"/>
              <a:gd name="T85" fmla="*/ 6100 h 11163"/>
              <a:gd name="T86" fmla="*/ 2038 w 11200"/>
              <a:gd name="T87" fmla="*/ 4013 h 11163"/>
              <a:gd name="T88" fmla="*/ 6013 w 11200"/>
              <a:gd name="T89" fmla="*/ 4013 h 11163"/>
              <a:gd name="T90" fmla="*/ 6413 w 11200"/>
              <a:gd name="T91" fmla="*/ 4413 h 11163"/>
              <a:gd name="T92" fmla="*/ 6013 w 11200"/>
              <a:gd name="T93" fmla="*/ 4813 h 11163"/>
              <a:gd name="T94" fmla="*/ 2038 w 11200"/>
              <a:gd name="T95" fmla="*/ 4813 h 11163"/>
              <a:gd name="T96" fmla="*/ 1638 w 11200"/>
              <a:gd name="T97" fmla="*/ 4413 h 11163"/>
              <a:gd name="T98" fmla="*/ 2038 w 11200"/>
              <a:gd name="T99" fmla="*/ 4013 h 11163"/>
              <a:gd name="T100" fmla="*/ 7413 w 11200"/>
              <a:gd name="T101" fmla="*/ 4013 h 11163"/>
              <a:gd name="T102" fmla="*/ 9163 w 11200"/>
              <a:gd name="T103" fmla="*/ 4013 h 11163"/>
              <a:gd name="T104" fmla="*/ 9563 w 11200"/>
              <a:gd name="T105" fmla="*/ 4413 h 11163"/>
              <a:gd name="T106" fmla="*/ 9163 w 11200"/>
              <a:gd name="T107" fmla="*/ 4813 h 11163"/>
              <a:gd name="T108" fmla="*/ 7413 w 11200"/>
              <a:gd name="T109" fmla="*/ 4813 h 11163"/>
              <a:gd name="T110" fmla="*/ 7013 w 11200"/>
              <a:gd name="T111" fmla="*/ 4413 h 11163"/>
              <a:gd name="T112" fmla="*/ 7413 w 11200"/>
              <a:gd name="T113" fmla="*/ 4013 h 11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1200" h="11163">
                <a:moveTo>
                  <a:pt x="400" y="0"/>
                </a:moveTo>
                <a:lnTo>
                  <a:pt x="10800" y="0"/>
                </a:lnTo>
                <a:cubicBezTo>
                  <a:pt x="11021" y="0"/>
                  <a:pt x="11200" y="179"/>
                  <a:pt x="11200" y="400"/>
                </a:cubicBezTo>
                <a:lnTo>
                  <a:pt x="11200" y="8263"/>
                </a:lnTo>
                <a:cubicBezTo>
                  <a:pt x="11200" y="8483"/>
                  <a:pt x="11021" y="8663"/>
                  <a:pt x="10800" y="8663"/>
                </a:cubicBezTo>
                <a:lnTo>
                  <a:pt x="9329" y="8663"/>
                </a:lnTo>
                <a:lnTo>
                  <a:pt x="9329" y="10763"/>
                </a:lnTo>
                <a:cubicBezTo>
                  <a:pt x="9329" y="10984"/>
                  <a:pt x="9150" y="11163"/>
                  <a:pt x="8929" y="11163"/>
                </a:cubicBezTo>
                <a:cubicBezTo>
                  <a:pt x="8840" y="11163"/>
                  <a:pt x="8754" y="11134"/>
                  <a:pt x="8684" y="11080"/>
                </a:cubicBezTo>
                <a:lnTo>
                  <a:pt x="5563" y="8663"/>
                </a:lnTo>
                <a:lnTo>
                  <a:pt x="400" y="8663"/>
                </a:lnTo>
                <a:cubicBezTo>
                  <a:pt x="179" y="8663"/>
                  <a:pt x="0" y="8483"/>
                  <a:pt x="0" y="8263"/>
                </a:cubicBezTo>
                <a:lnTo>
                  <a:pt x="0" y="400"/>
                </a:lnTo>
                <a:cubicBezTo>
                  <a:pt x="0" y="179"/>
                  <a:pt x="179" y="0"/>
                  <a:pt x="400" y="0"/>
                </a:cubicBezTo>
                <a:close/>
                <a:moveTo>
                  <a:pt x="900" y="800"/>
                </a:moveTo>
                <a:cubicBezTo>
                  <a:pt x="845" y="800"/>
                  <a:pt x="800" y="845"/>
                  <a:pt x="800" y="900"/>
                </a:cubicBezTo>
                <a:lnTo>
                  <a:pt x="800" y="7763"/>
                </a:lnTo>
                <a:cubicBezTo>
                  <a:pt x="800" y="7818"/>
                  <a:pt x="845" y="7863"/>
                  <a:pt x="900" y="7863"/>
                </a:cubicBezTo>
                <a:lnTo>
                  <a:pt x="5745" y="7871"/>
                </a:lnTo>
                <a:cubicBezTo>
                  <a:pt x="5767" y="7871"/>
                  <a:pt x="5788" y="7878"/>
                  <a:pt x="5806" y="7892"/>
                </a:cubicBezTo>
                <a:lnTo>
                  <a:pt x="8364" y="9840"/>
                </a:lnTo>
                <a:cubicBezTo>
                  <a:pt x="8430" y="9890"/>
                  <a:pt x="8525" y="9843"/>
                  <a:pt x="8525" y="9761"/>
                </a:cubicBezTo>
                <a:lnTo>
                  <a:pt x="8525" y="7870"/>
                </a:lnTo>
                <a:cubicBezTo>
                  <a:pt x="8525" y="7815"/>
                  <a:pt x="8570" y="7770"/>
                  <a:pt x="8625" y="7770"/>
                </a:cubicBezTo>
                <a:lnTo>
                  <a:pt x="10300" y="7770"/>
                </a:lnTo>
                <a:cubicBezTo>
                  <a:pt x="10355" y="7770"/>
                  <a:pt x="10400" y="7725"/>
                  <a:pt x="10400" y="7670"/>
                </a:cubicBezTo>
                <a:lnTo>
                  <a:pt x="10400" y="900"/>
                </a:lnTo>
                <a:cubicBezTo>
                  <a:pt x="10400" y="845"/>
                  <a:pt x="10355" y="800"/>
                  <a:pt x="10300" y="800"/>
                </a:cubicBezTo>
                <a:lnTo>
                  <a:pt x="900" y="800"/>
                </a:lnTo>
                <a:close/>
                <a:moveTo>
                  <a:pt x="2038" y="1925"/>
                </a:moveTo>
                <a:lnTo>
                  <a:pt x="9163" y="1925"/>
                </a:lnTo>
                <a:cubicBezTo>
                  <a:pt x="9383" y="1925"/>
                  <a:pt x="9563" y="2104"/>
                  <a:pt x="9563" y="2325"/>
                </a:cubicBezTo>
                <a:cubicBezTo>
                  <a:pt x="9563" y="2546"/>
                  <a:pt x="9383" y="2725"/>
                  <a:pt x="9163" y="2725"/>
                </a:cubicBezTo>
                <a:lnTo>
                  <a:pt x="2038" y="2725"/>
                </a:lnTo>
                <a:cubicBezTo>
                  <a:pt x="1817" y="2725"/>
                  <a:pt x="1638" y="2546"/>
                  <a:pt x="1638" y="2325"/>
                </a:cubicBezTo>
                <a:cubicBezTo>
                  <a:pt x="1638" y="2104"/>
                  <a:pt x="1817" y="1925"/>
                  <a:pt x="2038" y="1925"/>
                </a:cubicBezTo>
                <a:close/>
                <a:moveTo>
                  <a:pt x="2038" y="6100"/>
                </a:moveTo>
                <a:lnTo>
                  <a:pt x="9163" y="6100"/>
                </a:lnTo>
                <a:cubicBezTo>
                  <a:pt x="9383" y="6100"/>
                  <a:pt x="9563" y="6279"/>
                  <a:pt x="9563" y="6500"/>
                </a:cubicBezTo>
                <a:cubicBezTo>
                  <a:pt x="9563" y="6721"/>
                  <a:pt x="9383" y="6900"/>
                  <a:pt x="9163" y="6900"/>
                </a:cubicBezTo>
                <a:lnTo>
                  <a:pt x="2038" y="6900"/>
                </a:lnTo>
                <a:cubicBezTo>
                  <a:pt x="1817" y="6900"/>
                  <a:pt x="1638" y="6721"/>
                  <a:pt x="1638" y="6500"/>
                </a:cubicBezTo>
                <a:cubicBezTo>
                  <a:pt x="1638" y="6279"/>
                  <a:pt x="1817" y="6100"/>
                  <a:pt x="2038" y="6100"/>
                </a:cubicBezTo>
                <a:close/>
                <a:moveTo>
                  <a:pt x="2038" y="4013"/>
                </a:moveTo>
                <a:lnTo>
                  <a:pt x="6013" y="4013"/>
                </a:lnTo>
                <a:cubicBezTo>
                  <a:pt x="6233" y="4013"/>
                  <a:pt x="6413" y="4192"/>
                  <a:pt x="6413" y="4413"/>
                </a:cubicBezTo>
                <a:cubicBezTo>
                  <a:pt x="6413" y="4633"/>
                  <a:pt x="6233" y="4813"/>
                  <a:pt x="6013" y="4813"/>
                </a:cubicBezTo>
                <a:lnTo>
                  <a:pt x="2038" y="4813"/>
                </a:lnTo>
                <a:cubicBezTo>
                  <a:pt x="1817" y="4813"/>
                  <a:pt x="1638" y="4633"/>
                  <a:pt x="1638" y="4413"/>
                </a:cubicBezTo>
                <a:cubicBezTo>
                  <a:pt x="1638" y="4192"/>
                  <a:pt x="1817" y="4013"/>
                  <a:pt x="2038" y="4013"/>
                </a:cubicBezTo>
                <a:close/>
                <a:moveTo>
                  <a:pt x="7413" y="4013"/>
                </a:moveTo>
                <a:lnTo>
                  <a:pt x="9163" y="4013"/>
                </a:lnTo>
                <a:cubicBezTo>
                  <a:pt x="9383" y="4013"/>
                  <a:pt x="9563" y="4192"/>
                  <a:pt x="9563" y="4413"/>
                </a:cubicBezTo>
                <a:cubicBezTo>
                  <a:pt x="9563" y="4633"/>
                  <a:pt x="9383" y="4813"/>
                  <a:pt x="9163" y="4813"/>
                </a:cubicBezTo>
                <a:lnTo>
                  <a:pt x="7413" y="4813"/>
                </a:lnTo>
                <a:cubicBezTo>
                  <a:pt x="7192" y="4813"/>
                  <a:pt x="7013" y="4633"/>
                  <a:pt x="7013" y="4413"/>
                </a:cubicBezTo>
                <a:cubicBezTo>
                  <a:pt x="7013" y="4192"/>
                  <a:pt x="7192" y="4013"/>
                  <a:pt x="7413" y="4013"/>
                </a:cubicBezTo>
                <a:close/>
              </a:path>
            </a:pathLst>
          </a:custGeom>
          <a:solidFill>
            <a:srgbClr val="A64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 dirty="0"/>
          </a:p>
        </p:txBody>
      </p:sp>
      <p:sp>
        <p:nvSpPr>
          <p:cNvPr id="16" name="iconfont-1096-617931">
            <a:extLst>
              <a:ext uri="{FF2B5EF4-FFF2-40B4-BE49-F238E27FC236}">
                <a16:creationId xmlns:a16="http://schemas.microsoft.com/office/drawing/2014/main" id="{07A6D4BF-ED39-0CCF-D233-D95F7885B71D}"/>
              </a:ext>
            </a:extLst>
          </p:cNvPr>
          <p:cNvSpPr>
            <a:spLocks noChangeAspect="1"/>
          </p:cNvSpPr>
          <p:nvPr/>
        </p:nvSpPr>
        <p:spPr>
          <a:xfrm>
            <a:off x="6129996" y="2439795"/>
            <a:ext cx="474445" cy="513869"/>
          </a:xfrm>
          <a:custGeom>
            <a:avLst/>
            <a:gdLst>
              <a:gd name="T0" fmla="*/ 8400 w 9600"/>
              <a:gd name="T1" fmla="*/ 10398 h 10398"/>
              <a:gd name="T2" fmla="*/ 1200 w 9600"/>
              <a:gd name="T3" fmla="*/ 10398 h 10398"/>
              <a:gd name="T4" fmla="*/ 0 w 9600"/>
              <a:gd name="T5" fmla="*/ 9198 h 10398"/>
              <a:gd name="T6" fmla="*/ 0 w 9600"/>
              <a:gd name="T7" fmla="*/ 1200 h 10398"/>
              <a:gd name="T8" fmla="*/ 1200 w 9600"/>
              <a:gd name="T9" fmla="*/ 0 h 10398"/>
              <a:gd name="T10" fmla="*/ 8398 w 9600"/>
              <a:gd name="T11" fmla="*/ 0 h 10398"/>
              <a:gd name="T12" fmla="*/ 9598 w 9600"/>
              <a:gd name="T13" fmla="*/ 1200 h 10398"/>
              <a:gd name="T14" fmla="*/ 9598 w 9600"/>
              <a:gd name="T15" fmla="*/ 9198 h 10398"/>
              <a:gd name="T16" fmla="*/ 8400 w 9600"/>
              <a:gd name="T17" fmla="*/ 10398 h 10398"/>
              <a:gd name="T18" fmla="*/ 1200 w 9600"/>
              <a:gd name="T19" fmla="*/ 798 h 10398"/>
              <a:gd name="T20" fmla="*/ 800 w 9600"/>
              <a:gd name="T21" fmla="*/ 1198 h 10398"/>
              <a:gd name="T22" fmla="*/ 800 w 9600"/>
              <a:gd name="T23" fmla="*/ 9196 h 10398"/>
              <a:gd name="T24" fmla="*/ 1200 w 9600"/>
              <a:gd name="T25" fmla="*/ 9596 h 10398"/>
              <a:gd name="T26" fmla="*/ 8398 w 9600"/>
              <a:gd name="T27" fmla="*/ 9596 h 10398"/>
              <a:gd name="T28" fmla="*/ 8798 w 9600"/>
              <a:gd name="T29" fmla="*/ 9196 h 10398"/>
              <a:gd name="T30" fmla="*/ 8798 w 9600"/>
              <a:gd name="T31" fmla="*/ 1198 h 10398"/>
              <a:gd name="T32" fmla="*/ 8398 w 9600"/>
              <a:gd name="T33" fmla="*/ 798 h 10398"/>
              <a:gd name="T34" fmla="*/ 1200 w 9600"/>
              <a:gd name="T35" fmla="*/ 798 h 10398"/>
              <a:gd name="T36" fmla="*/ 6412 w 9600"/>
              <a:gd name="T37" fmla="*/ 5608 h 10398"/>
              <a:gd name="T38" fmla="*/ 1997 w 9600"/>
              <a:gd name="T39" fmla="*/ 5608 h 10398"/>
              <a:gd name="T40" fmla="*/ 1597 w 9600"/>
              <a:gd name="T41" fmla="*/ 5208 h 10398"/>
              <a:gd name="T42" fmla="*/ 1997 w 9600"/>
              <a:gd name="T43" fmla="*/ 4808 h 10398"/>
              <a:gd name="T44" fmla="*/ 6412 w 9600"/>
              <a:gd name="T45" fmla="*/ 4808 h 10398"/>
              <a:gd name="T46" fmla="*/ 6811 w 9600"/>
              <a:gd name="T47" fmla="*/ 5208 h 10398"/>
              <a:gd name="T48" fmla="*/ 6412 w 9600"/>
              <a:gd name="T49" fmla="*/ 5608 h 10398"/>
              <a:gd name="T50" fmla="*/ 7586 w 9600"/>
              <a:gd name="T51" fmla="*/ 7992 h 10398"/>
              <a:gd name="T52" fmla="*/ 1995 w 9600"/>
              <a:gd name="T53" fmla="*/ 7992 h 10398"/>
              <a:gd name="T54" fmla="*/ 1595 w 9600"/>
              <a:gd name="T55" fmla="*/ 7592 h 10398"/>
              <a:gd name="T56" fmla="*/ 1995 w 9600"/>
              <a:gd name="T57" fmla="*/ 7192 h 10398"/>
              <a:gd name="T58" fmla="*/ 7586 w 9600"/>
              <a:gd name="T59" fmla="*/ 7192 h 10398"/>
              <a:gd name="T60" fmla="*/ 7985 w 9600"/>
              <a:gd name="T61" fmla="*/ 7592 h 10398"/>
              <a:gd name="T62" fmla="*/ 7586 w 9600"/>
              <a:gd name="T63" fmla="*/ 7992 h 10398"/>
              <a:gd name="T64" fmla="*/ 1597 w 9600"/>
              <a:gd name="T65" fmla="*/ 2615 h 10398"/>
              <a:gd name="T66" fmla="*/ 2197 w 9600"/>
              <a:gd name="T67" fmla="*/ 3214 h 10398"/>
              <a:gd name="T68" fmla="*/ 2797 w 9600"/>
              <a:gd name="T69" fmla="*/ 2615 h 10398"/>
              <a:gd name="T70" fmla="*/ 2197 w 9600"/>
              <a:gd name="T71" fmla="*/ 2015 h 10398"/>
              <a:gd name="T72" fmla="*/ 1597 w 9600"/>
              <a:gd name="T73" fmla="*/ 2615 h 10398"/>
              <a:gd name="T74" fmla="*/ 4188 w 9600"/>
              <a:gd name="T75" fmla="*/ 2615 h 10398"/>
              <a:gd name="T76" fmla="*/ 4788 w 9600"/>
              <a:gd name="T77" fmla="*/ 3214 h 10398"/>
              <a:gd name="T78" fmla="*/ 5388 w 9600"/>
              <a:gd name="T79" fmla="*/ 2615 h 10398"/>
              <a:gd name="T80" fmla="*/ 4788 w 9600"/>
              <a:gd name="T81" fmla="*/ 2015 h 10398"/>
              <a:gd name="T82" fmla="*/ 4188 w 9600"/>
              <a:gd name="T83" fmla="*/ 2615 h 10398"/>
              <a:gd name="T84" fmla="*/ 6790 w 9600"/>
              <a:gd name="T85" fmla="*/ 2615 h 10398"/>
              <a:gd name="T86" fmla="*/ 7390 w 9600"/>
              <a:gd name="T87" fmla="*/ 3214 h 10398"/>
              <a:gd name="T88" fmla="*/ 7990 w 9600"/>
              <a:gd name="T89" fmla="*/ 2615 h 10398"/>
              <a:gd name="T90" fmla="*/ 7390 w 9600"/>
              <a:gd name="T91" fmla="*/ 2015 h 10398"/>
              <a:gd name="T92" fmla="*/ 6790 w 9600"/>
              <a:gd name="T93" fmla="*/ 2615 h 10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600" h="10398">
                <a:moveTo>
                  <a:pt x="8400" y="10398"/>
                </a:moveTo>
                <a:lnTo>
                  <a:pt x="1200" y="10398"/>
                </a:lnTo>
                <a:cubicBezTo>
                  <a:pt x="537" y="10398"/>
                  <a:pt x="0" y="9861"/>
                  <a:pt x="0" y="9198"/>
                </a:cubicBezTo>
                <a:lnTo>
                  <a:pt x="0" y="1200"/>
                </a:lnTo>
                <a:cubicBezTo>
                  <a:pt x="0" y="537"/>
                  <a:pt x="537" y="0"/>
                  <a:pt x="1200" y="0"/>
                </a:cubicBezTo>
                <a:lnTo>
                  <a:pt x="8398" y="0"/>
                </a:lnTo>
                <a:cubicBezTo>
                  <a:pt x="9061" y="0"/>
                  <a:pt x="9598" y="537"/>
                  <a:pt x="9598" y="1200"/>
                </a:cubicBezTo>
                <a:lnTo>
                  <a:pt x="9598" y="9198"/>
                </a:lnTo>
                <a:cubicBezTo>
                  <a:pt x="9600" y="9859"/>
                  <a:pt x="9061" y="10398"/>
                  <a:pt x="8400" y="10398"/>
                </a:cubicBezTo>
                <a:close/>
                <a:moveTo>
                  <a:pt x="1200" y="798"/>
                </a:moveTo>
                <a:cubicBezTo>
                  <a:pt x="980" y="798"/>
                  <a:pt x="800" y="978"/>
                  <a:pt x="800" y="1198"/>
                </a:cubicBezTo>
                <a:lnTo>
                  <a:pt x="800" y="9196"/>
                </a:lnTo>
                <a:cubicBezTo>
                  <a:pt x="800" y="9418"/>
                  <a:pt x="980" y="9596"/>
                  <a:pt x="1200" y="9596"/>
                </a:cubicBezTo>
                <a:lnTo>
                  <a:pt x="8398" y="9596"/>
                </a:lnTo>
                <a:cubicBezTo>
                  <a:pt x="8620" y="9596"/>
                  <a:pt x="8798" y="9418"/>
                  <a:pt x="8798" y="9196"/>
                </a:cubicBezTo>
                <a:lnTo>
                  <a:pt x="8798" y="1198"/>
                </a:lnTo>
                <a:cubicBezTo>
                  <a:pt x="8798" y="978"/>
                  <a:pt x="8620" y="798"/>
                  <a:pt x="8398" y="798"/>
                </a:cubicBezTo>
                <a:lnTo>
                  <a:pt x="1200" y="798"/>
                </a:lnTo>
                <a:close/>
                <a:moveTo>
                  <a:pt x="6412" y="5608"/>
                </a:moveTo>
                <a:lnTo>
                  <a:pt x="1997" y="5608"/>
                </a:lnTo>
                <a:cubicBezTo>
                  <a:pt x="1776" y="5608"/>
                  <a:pt x="1597" y="5429"/>
                  <a:pt x="1597" y="5208"/>
                </a:cubicBezTo>
                <a:cubicBezTo>
                  <a:pt x="1597" y="4986"/>
                  <a:pt x="1776" y="4808"/>
                  <a:pt x="1997" y="4808"/>
                </a:cubicBezTo>
                <a:lnTo>
                  <a:pt x="6412" y="4808"/>
                </a:lnTo>
                <a:cubicBezTo>
                  <a:pt x="6633" y="4808"/>
                  <a:pt x="6811" y="4986"/>
                  <a:pt x="6811" y="5208"/>
                </a:cubicBezTo>
                <a:cubicBezTo>
                  <a:pt x="6811" y="5429"/>
                  <a:pt x="6633" y="5608"/>
                  <a:pt x="6412" y="5608"/>
                </a:cubicBezTo>
                <a:close/>
                <a:moveTo>
                  <a:pt x="7586" y="7992"/>
                </a:moveTo>
                <a:lnTo>
                  <a:pt x="1995" y="7992"/>
                </a:lnTo>
                <a:cubicBezTo>
                  <a:pt x="1774" y="7992"/>
                  <a:pt x="1595" y="7814"/>
                  <a:pt x="1595" y="7592"/>
                </a:cubicBezTo>
                <a:cubicBezTo>
                  <a:pt x="1595" y="7371"/>
                  <a:pt x="1774" y="7192"/>
                  <a:pt x="1995" y="7192"/>
                </a:cubicBezTo>
                <a:lnTo>
                  <a:pt x="7586" y="7192"/>
                </a:lnTo>
                <a:cubicBezTo>
                  <a:pt x="7807" y="7192"/>
                  <a:pt x="7985" y="7371"/>
                  <a:pt x="7985" y="7592"/>
                </a:cubicBezTo>
                <a:cubicBezTo>
                  <a:pt x="7985" y="7814"/>
                  <a:pt x="7807" y="7992"/>
                  <a:pt x="7586" y="7992"/>
                </a:cubicBezTo>
                <a:close/>
                <a:moveTo>
                  <a:pt x="1597" y="2615"/>
                </a:moveTo>
                <a:cubicBezTo>
                  <a:pt x="1597" y="2946"/>
                  <a:pt x="1866" y="3214"/>
                  <a:pt x="2197" y="3214"/>
                </a:cubicBezTo>
                <a:cubicBezTo>
                  <a:pt x="2528" y="3214"/>
                  <a:pt x="2797" y="2946"/>
                  <a:pt x="2797" y="2615"/>
                </a:cubicBezTo>
                <a:cubicBezTo>
                  <a:pt x="2797" y="2283"/>
                  <a:pt x="2528" y="2015"/>
                  <a:pt x="2197" y="2015"/>
                </a:cubicBezTo>
                <a:cubicBezTo>
                  <a:pt x="1866" y="2015"/>
                  <a:pt x="1597" y="2283"/>
                  <a:pt x="1597" y="2615"/>
                </a:cubicBezTo>
                <a:close/>
                <a:moveTo>
                  <a:pt x="4188" y="2615"/>
                </a:moveTo>
                <a:cubicBezTo>
                  <a:pt x="4188" y="2946"/>
                  <a:pt x="4457" y="3214"/>
                  <a:pt x="4788" y="3214"/>
                </a:cubicBezTo>
                <a:cubicBezTo>
                  <a:pt x="5119" y="3214"/>
                  <a:pt x="5388" y="2946"/>
                  <a:pt x="5388" y="2615"/>
                </a:cubicBezTo>
                <a:cubicBezTo>
                  <a:pt x="5388" y="2283"/>
                  <a:pt x="5119" y="2015"/>
                  <a:pt x="4788" y="2015"/>
                </a:cubicBezTo>
                <a:cubicBezTo>
                  <a:pt x="4457" y="2015"/>
                  <a:pt x="4188" y="2283"/>
                  <a:pt x="4188" y="2615"/>
                </a:cubicBezTo>
                <a:close/>
                <a:moveTo>
                  <a:pt x="6790" y="2615"/>
                </a:moveTo>
                <a:cubicBezTo>
                  <a:pt x="6790" y="2946"/>
                  <a:pt x="7059" y="3214"/>
                  <a:pt x="7390" y="3214"/>
                </a:cubicBezTo>
                <a:cubicBezTo>
                  <a:pt x="7721" y="3214"/>
                  <a:pt x="7990" y="2946"/>
                  <a:pt x="7990" y="2615"/>
                </a:cubicBezTo>
                <a:cubicBezTo>
                  <a:pt x="7990" y="2283"/>
                  <a:pt x="7721" y="2015"/>
                  <a:pt x="7390" y="2015"/>
                </a:cubicBezTo>
                <a:cubicBezTo>
                  <a:pt x="7059" y="2015"/>
                  <a:pt x="6790" y="2283"/>
                  <a:pt x="6790" y="2615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17" name="iconfont-11246-5318205">
            <a:extLst>
              <a:ext uri="{FF2B5EF4-FFF2-40B4-BE49-F238E27FC236}">
                <a16:creationId xmlns:a16="http://schemas.microsoft.com/office/drawing/2014/main" id="{1B387E71-A839-6D99-8043-7A814547989C}"/>
              </a:ext>
            </a:extLst>
          </p:cNvPr>
          <p:cNvSpPr>
            <a:spLocks noChangeAspect="1"/>
          </p:cNvSpPr>
          <p:nvPr/>
        </p:nvSpPr>
        <p:spPr>
          <a:xfrm>
            <a:off x="2043720" y="2481618"/>
            <a:ext cx="474445" cy="474445"/>
          </a:xfrm>
          <a:custGeom>
            <a:avLst/>
            <a:gdLst>
              <a:gd name="connsiteX0" fmla="*/ 102555 w 609586"/>
              <a:gd name="connsiteY0" fmla="*/ 465160 h 609586"/>
              <a:gd name="connsiteX1" fmla="*/ 506982 w 609586"/>
              <a:gd name="connsiteY1" fmla="*/ 465160 h 609586"/>
              <a:gd name="connsiteX2" fmla="*/ 521459 w 609586"/>
              <a:gd name="connsiteY2" fmla="*/ 479589 h 609586"/>
              <a:gd name="connsiteX3" fmla="*/ 506982 w 609586"/>
              <a:gd name="connsiteY3" fmla="*/ 494018 h 609586"/>
              <a:gd name="connsiteX4" fmla="*/ 102555 w 609586"/>
              <a:gd name="connsiteY4" fmla="*/ 494018 h 609586"/>
              <a:gd name="connsiteX5" fmla="*/ 88077 w 609586"/>
              <a:gd name="connsiteY5" fmla="*/ 479589 h 609586"/>
              <a:gd name="connsiteX6" fmla="*/ 102555 w 609586"/>
              <a:gd name="connsiteY6" fmla="*/ 465160 h 609586"/>
              <a:gd name="connsiteX7" fmla="*/ 274432 w 609586"/>
              <a:gd name="connsiteY7" fmla="*/ 356823 h 609586"/>
              <a:gd name="connsiteX8" fmla="*/ 499790 w 609586"/>
              <a:gd name="connsiteY8" fmla="*/ 356823 h 609586"/>
              <a:gd name="connsiteX9" fmla="*/ 514220 w 609586"/>
              <a:gd name="connsiteY9" fmla="*/ 371252 h 609586"/>
              <a:gd name="connsiteX10" fmla="*/ 499790 w 609586"/>
              <a:gd name="connsiteY10" fmla="*/ 385729 h 609586"/>
              <a:gd name="connsiteX11" fmla="*/ 274432 w 609586"/>
              <a:gd name="connsiteY11" fmla="*/ 385729 h 609586"/>
              <a:gd name="connsiteX12" fmla="*/ 260001 w 609586"/>
              <a:gd name="connsiteY12" fmla="*/ 371252 h 609586"/>
              <a:gd name="connsiteX13" fmla="*/ 274432 w 609586"/>
              <a:gd name="connsiteY13" fmla="*/ 356823 h 609586"/>
              <a:gd name="connsiteX14" fmla="*/ 115556 w 609586"/>
              <a:gd name="connsiteY14" fmla="*/ 286058 h 609586"/>
              <a:gd name="connsiteX15" fmla="*/ 115556 w 609586"/>
              <a:gd name="connsiteY15" fmla="*/ 356823 h 609586"/>
              <a:gd name="connsiteX16" fmla="*/ 186326 w 609586"/>
              <a:gd name="connsiteY16" fmla="*/ 356823 h 609586"/>
              <a:gd name="connsiteX17" fmla="*/ 186326 w 609586"/>
              <a:gd name="connsiteY17" fmla="*/ 286058 h 609586"/>
              <a:gd name="connsiteX18" fmla="*/ 274432 w 609586"/>
              <a:gd name="connsiteY18" fmla="*/ 262915 h 609586"/>
              <a:gd name="connsiteX19" fmla="*/ 378443 w 609586"/>
              <a:gd name="connsiteY19" fmla="*/ 262915 h 609586"/>
              <a:gd name="connsiteX20" fmla="*/ 392873 w 609586"/>
              <a:gd name="connsiteY20" fmla="*/ 277391 h 609586"/>
              <a:gd name="connsiteX21" fmla="*/ 378443 w 609586"/>
              <a:gd name="connsiteY21" fmla="*/ 291820 h 609586"/>
              <a:gd name="connsiteX22" fmla="*/ 274432 w 609586"/>
              <a:gd name="connsiteY22" fmla="*/ 291820 h 609586"/>
              <a:gd name="connsiteX23" fmla="*/ 260001 w 609586"/>
              <a:gd name="connsiteY23" fmla="*/ 277391 h 609586"/>
              <a:gd name="connsiteX24" fmla="*/ 274432 w 609586"/>
              <a:gd name="connsiteY24" fmla="*/ 262915 h 609586"/>
              <a:gd name="connsiteX25" fmla="*/ 86648 w 609586"/>
              <a:gd name="connsiteY25" fmla="*/ 257153 h 609586"/>
              <a:gd name="connsiteX26" fmla="*/ 215187 w 609586"/>
              <a:gd name="connsiteY26" fmla="*/ 257153 h 609586"/>
              <a:gd name="connsiteX27" fmla="*/ 215187 w 609586"/>
              <a:gd name="connsiteY27" fmla="*/ 385729 h 609586"/>
              <a:gd name="connsiteX28" fmla="*/ 86648 w 609586"/>
              <a:gd name="connsiteY28" fmla="*/ 385729 h 609586"/>
              <a:gd name="connsiteX29" fmla="*/ 72218 w 609586"/>
              <a:gd name="connsiteY29" fmla="*/ 200151 h 609586"/>
              <a:gd name="connsiteX30" fmla="*/ 532508 w 609586"/>
              <a:gd name="connsiteY30" fmla="*/ 200151 h 609586"/>
              <a:gd name="connsiteX31" fmla="*/ 532508 w 609586"/>
              <a:gd name="connsiteY31" fmla="*/ 207246 h 609586"/>
              <a:gd name="connsiteX32" fmla="*/ 72218 w 609586"/>
              <a:gd name="connsiteY32" fmla="*/ 207246 h 609586"/>
              <a:gd name="connsiteX33" fmla="*/ 281528 w 609586"/>
              <a:gd name="connsiteY33" fmla="*/ 86575 h 609586"/>
              <a:gd name="connsiteX34" fmla="*/ 310531 w 609586"/>
              <a:gd name="connsiteY34" fmla="*/ 86575 h 609586"/>
              <a:gd name="connsiteX35" fmla="*/ 328914 w 609586"/>
              <a:gd name="connsiteY35" fmla="*/ 155387 h 609586"/>
              <a:gd name="connsiteX36" fmla="*/ 351535 w 609586"/>
              <a:gd name="connsiteY36" fmla="*/ 86575 h 609586"/>
              <a:gd name="connsiteX37" fmla="*/ 373538 w 609586"/>
              <a:gd name="connsiteY37" fmla="*/ 86575 h 609586"/>
              <a:gd name="connsiteX38" fmla="*/ 396112 w 609586"/>
              <a:gd name="connsiteY38" fmla="*/ 155387 h 609586"/>
              <a:gd name="connsiteX39" fmla="*/ 414543 w 609586"/>
              <a:gd name="connsiteY39" fmla="*/ 86575 h 609586"/>
              <a:gd name="connsiteX40" fmla="*/ 443451 w 609586"/>
              <a:gd name="connsiteY40" fmla="*/ 86575 h 609586"/>
              <a:gd name="connsiteX41" fmla="*/ 411685 w 609586"/>
              <a:gd name="connsiteY41" fmla="*/ 193103 h 609586"/>
              <a:gd name="connsiteX42" fmla="*/ 383444 w 609586"/>
              <a:gd name="connsiteY42" fmla="*/ 193103 h 609586"/>
              <a:gd name="connsiteX43" fmla="*/ 362537 w 609586"/>
              <a:gd name="connsiteY43" fmla="*/ 131338 h 609586"/>
              <a:gd name="connsiteX44" fmla="*/ 341630 w 609586"/>
              <a:gd name="connsiteY44" fmla="*/ 193103 h 609586"/>
              <a:gd name="connsiteX45" fmla="*/ 313341 w 609586"/>
              <a:gd name="connsiteY45" fmla="*/ 193103 h 609586"/>
              <a:gd name="connsiteX46" fmla="*/ 212044 w 609586"/>
              <a:gd name="connsiteY46" fmla="*/ 86575 h 609586"/>
              <a:gd name="connsiteX47" fmla="*/ 272717 w 609586"/>
              <a:gd name="connsiteY47" fmla="*/ 86575 h 609586"/>
              <a:gd name="connsiteX48" fmla="*/ 272765 w 609586"/>
              <a:gd name="connsiteY48" fmla="*/ 110004 h 609586"/>
              <a:gd name="connsiteX49" fmla="*/ 239761 w 609586"/>
              <a:gd name="connsiteY49" fmla="*/ 110004 h 609586"/>
              <a:gd name="connsiteX50" fmla="*/ 239761 w 609586"/>
              <a:gd name="connsiteY50" fmla="*/ 127815 h 609586"/>
              <a:gd name="connsiteX51" fmla="*/ 270860 w 609586"/>
              <a:gd name="connsiteY51" fmla="*/ 127815 h 609586"/>
              <a:gd name="connsiteX52" fmla="*/ 270860 w 609586"/>
              <a:gd name="connsiteY52" fmla="*/ 151292 h 609586"/>
              <a:gd name="connsiteX53" fmla="*/ 239761 w 609586"/>
              <a:gd name="connsiteY53" fmla="*/ 151292 h 609586"/>
              <a:gd name="connsiteX54" fmla="*/ 239761 w 609586"/>
              <a:gd name="connsiteY54" fmla="*/ 169673 h 609586"/>
              <a:gd name="connsiteX55" fmla="*/ 272717 w 609586"/>
              <a:gd name="connsiteY55" fmla="*/ 169673 h 609586"/>
              <a:gd name="connsiteX56" fmla="*/ 272717 w 609586"/>
              <a:gd name="connsiteY56" fmla="*/ 193103 h 609586"/>
              <a:gd name="connsiteX57" fmla="*/ 212044 w 609586"/>
              <a:gd name="connsiteY57" fmla="*/ 193103 h 609586"/>
              <a:gd name="connsiteX58" fmla="*/ 83410 w 609586"/>
              <a:gd name="connsiteY58" fmla="*/ 86575 h 609586"/>
              <a:gd name="connsiteX59" fmla="*/ 111080 w 609586"/>
              <a:gd name="connsiteY59" fmla="*/ 86575 h 609586"/>
              <a:gd name="connsiteX60" fmla="*/ 162228 w 609586"/>
              <a:gd name="connsiteY60" fmla="*/ 151720 h 609586"/>
              <a:gd name="connsiteX61" fmla="*/ 162228 w 609586"/>
              <a:gd name="connsiteY61" fmla="*/ 86575 h 609586"/>
              <a:gd name="connsiteX62" fmla="*/ 189803 w 609586"/>
              <a:gd name="connsiteY62" fmla="*/ 86575 h 609586"/>
              <a:gd name="connsiteX63" fmla="*/ 189803 w 609586"/>
              <a:gd name="connsiteY63" fmla="*/ 193103 h 609586"/>
              <a:gd name="connsiteX64" fmla="*/ 162228 w 609586"/>
              <a:gd name="connsiteY64" fmla="*/ 193103 h 609586"/>
              <a:gd name="connsiteX65" fmla="*/ 111080 w 609586"/>
              <a:gd name="connsiteY65" fmla="*/ 127957 h 609586"/>
              <a:gd name="connsiteX66" fmla="*/ 111080 w 609586"/>
              <a:gd name="connsiteY66" fmla="*/ 193103 h 609586"/>
              <a:gd name="connsiteX67" fmla="*/ 83410 w 609586"/>
              <a:gd name="connsiteY67" fmla="*/ 193103 h 609586"/>
              <a:gd name="connsiteX68" fmla="*/ 488741 w 609586"/>
              <a:gd name="connsiteY68" fmla="*/ 83575 h 609586"/>
              <a:gd name="connsiteX69" fmla="*/ 505315 w 609586"/>
              <a:gd name="connsiteY69" fmla="*/ 85765 h 609586"/>
              <a:gd name="connsiteX70" fmla="*/ 521840 w 609586"/>
              <a:gd name="connsiteY70" fmla="*/ 92194 h 609586"/>
              <a:gd name="connsiteX71" fmla="*/ 510887 w 609586"/>
              <a:gd name="connsiteY71" fmla="*/ 113814 h 609586"/>
              <a:gd name="connsiteX72" fmla="*/ 501838 w 609586"/>
              <a:gd name="connsiteY72" fmla="*/ 108385 h 609586"/>
              <a:gd name="connsiteX73" fmla="*/ 493075 w 609586"/>
              <a:gd name="connsiteY73" fmla="*/ 106623 h 609586"/>
              <a:gd name="connsiteX74" fmla="*/ 484312 w 609586"/>
              <a:gd name="connsiteY74" fmla="*/ 109147 h 609586"/>
              <a:gd name="connsiteX75" fmla="*/ 480931 w 609586"/>
              <a:gd name="connsiteY75" fmla="*/ 115814 h 609586"/>
              <a:gd name="connsiteX76" fmla="*/ 482598 w 609586"/>
              <a:gd name="connsiteY76" fmla="*/ 120481 h 609586"/>
              <a:gd name="connsiteX77" fmla="*/ 487075 w 609586"/>
              <a:gd name="connsiteY77" fmla="*/ 123624 h 609586"/>
              <a:gd name="connsiteX78" fmla="*/ 493266 w 609586"/>
              <a:gd name="connsiteY78" fmla="*/ 125957 h 609586"/>
              <a:gd name="connsiteX79" fmla="*/ 500124 w 609586"/>
              <a:gd name="connsiteY79" fmla="*/ 128100 h 609586"/>
              <a:gd name="connsiteX80" fmla="*/ 519983 w 609586"/>
              <a:gd name="connsiteY80" fmla="*/ 140148 h 609586"/>
              <a:gd name="connsiteX81" fmla="*/ 526269 w 609586"/>
              <a:gd name="connsiteY81" fmla="*/ 159911 h 609586"/>
              <a:gd name="connsiteX82" fmla="*/ 523507 w 609586"/>
              <a:gd name="connsiteY82" fmla="*/ 174721 h 609586"/>
              <a:gd name="connsiteX83" fmla="*/ 515459 w 609586"/>
              <a:gd name="connsiteY83" fmla="*/ 186102 h 609586"/>
              <a:gd name="connsiteX84" fmla="*/ 502457 w 609586"/>
              <a:gd name="connsiteY84" fmla="*/ 193436 h 609586"/>
              <a:gd name="connsiteX85" fmla="*/ 485027 w 609586"/>
              <a:gd name="connsiteY85" fmla="*/ 196055 h 609586"/>
              <a:gd name="connsiteX86" fmla="*/ 447546 w 609586"/>
              <a:gd name="connsiteY86" fmla="*/ 184055 h 609586"/>
              <a:gd name="connsiteX87" fmla="*/ 459452 w 609586"/>
              <a:gd name="connsiteY87" fmla="*/ 161721 h 609586"/>
              <a:gd name="connsiteX88" fmla="*/ 471739 w 609586"/>
              <a:gd name="connsiteY88" fmla="*/ 169911 h 609586"/>
              <a:gd name="connsiteX89" fmla="*/ 483741 w 609586"/>
              <a:gd name="connsiteY89" fmla="*/ 172578 h 609586"/>
              <a:gd name="connsiteX90" fmla="*/ 493837 w 609586"/>
              <a:gd name="connsiteY90" fmla="*/ 169483 h 609586"/>
              <a:gd name="connsiteX91" fmla="*/ 496314 w 609586"/>
              <a:gd name="connsiteY91" fmla="*/ 158244 h 609586"/>
              <a:gd name="connsiteX92" fmla="*/ 493456 w 609586"/>
              <a:gd name="connsiteY92" fmla="*/ 155006 h 609586"/>
              <a:gd name="connsiteX93" fmla="*/ 488265 w 609586"/>
              <a:gd name="connsiteY93" fmla="*/ 152244 h 609586"/>
              <a:gd name="connsiteX94" fmla="*/ 480598 w 609586"/>
              <a:gd name="connsiteY94" fmla="*/ 149339 h 609586"/>
              <a:gd name="connsiteX95" fmla="*/ 470073 w 609586"/>
              <a:gd name="connsiteY95" fmla="*/ 145625 h 609586"/>
              <a:gd name="connsiteX96" fmla="*/ 460881 w 609586"/>
              <a:gd name="connsiteY96" fmla="*/ 140148 h 609586"/>
              <a:gd name="connsiteX97" fmla="*/ 454357 w 609586"/>
              <a:gd name="connsiteY97" fmla="*/ 131624 h 609586"/>
              <a:gd name="connsiteX98" fmla="*/ 451880 w 609586"/>
              <a:gd name="connsiteY98" fmla="*/ 118624 h 609586"/>
              <a:gd name="connsiteX99" fmla="*/ 454499 w 609586"/>
              <a:gd name="connsiteY99" fmla="*/ 104290 h 609586"/>
              <a:gd name="connsiteX100" fmla="*/ 461881 w 609586"/>
              <a:gd name="connsiteY100" fmla="*/ 93242 h 609586"/>
              <a:gd name="connsiteX101" fmla="*/ 473406 w 609586"/>
              <a:gd name="connsiteY101" fmla="*/ 86099 h 609586"/>
              <a:gd name="connsiteX102" fmla="*/ 488741 w 609586"/>
              <a:gd name="connsiteY102" fmla="*/ 83575 h 609586"/>
              <a:gd name="connsiteX103" fmla="*/ 43338 w 609586"/>
              <a:gd name="connsiteY103" fmla="*/ 43338 h 609586"/>
              <a:gd name="connsiteX104" fmla="*/ 43338 w 609586"/>
              <a:gd name="connsiteY104" fmla="*/ 566248 h 609586"/>
              <a:gd name="connsiteX105" fmla="*/ 566248 w 609586"/>
              <a:gd name="connsiteY105" fmla="*/ 566248 h 609586"/>
              <a:gd name="connsiteX106" fmla="*/ 566248 w 609586"/>
              <a:gd name="connsiteY106" fmla="*/ 43338 h 609586"/>
              <a:gd name="connsiteX107" fmla="*/ 21669 w 609586"/>
              <a:gd name="connsiteY107" fmla="*/ 0 h 609586"/>
              <a:gd name="connsiteX108" fmla="*/ 587917 w 609586"/>
              <a:gd name="connsiteY108" fmla="*/ 0 h 609586"/>
              <a:gd name="connsiteX109" fmla="*/ 609586 w 609586"/>
              <a:gd name="connsiteY109" fmla="*/ 21669 h 609586"/>
              <a:gd name="connsiteX110" fmla="*/ 609586 w 609586"/>
              <a:gd name="connsiteY110" fmla="*/ 587917 h 609586"/>
              <a:gd name="connsiteX111" fmla="*/ 587917 w 609586"/>
              <a:gd name="connsiteY111" fmla="*/ 609586 h 609586"/>
              <a:gd name="connsiteX112" fmla="*/ 21669 w 609586"/>
              <a:gd name="connsiteY112" fmla="*/ 609586 h 609586"/>
              <a:gd name="connsiteX113" fmla="*/ 0 w 609586"/>
              <a:gd name="connsiteY113" fmla="*/ 587917 h 609586"/>
              <a:gd name="connsiteX114" fmla="*/ 0 w 609586"/>
              <a:gd name="connsiteY114" fmla="*/ 21669 h 609586"/>
              <a:gd name="connsiteX115" fmla="*/ 21669 w 609586"/>
              <a:gd name="connsiteY115" fmla="*/ 0 h 60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609586" h="609586">
                <a:moveTo>
                  <a:pt x="102555" y="465160"/>
                </a:moveTo>
                <a:lnTo>
                  <a:pt x="506982" y="465160"/>
                </a:lnTo>
                <a:cubicBezTo>
                  <a:pt x="514982" y="465160"/>
                  <a:pt x="521459" y="471636"/>
                  <a:pt x="521459" y="479589"/>
                </a:cubicBezTo>
                <a:cubicBezTo>
                  <a:pt x="521459" y="487589"/>
                  <a:pt x="514982" y="494018"/>
                  <a:pt x="506982" y="494018"/>
                </a:cubicBezTo>
                <a:lnTo>
                  <a:pt x="102555" y="494018"/>
                </a:lnTo>
                <a:cubicBezTo>
                  <a:pt x="94554" y="494018"/>
                  <a:pt x="88077" y="487589"/>
                  <a:pt x="88077" y="479589"/>
                </a:cubicBezTo>
                <a:cubicBezTo>
                  <a:pt x="88077" y="471636"/>
                  <a:pt x="94554" y="465160"/>
                  <a:pt x="102555" y="465160"/>
                </a:cubicBezTo>
                <a:close/>
                <a:moveTo>
                  <a:pt x="274432" y="356823"/>
                </a:moveTo>
                <a:lnTo>
                  <a:pt x="499790" y="356823"/>
                </a:lnTo>
                <a:cubicBezTo>
                  <a:pt x="507744" y="356823"/>
                  <a:pt x="514220" y="363299"/>
                  <a:pt x="514220" y="371252"/>
                </a:cubicBezTo>
                <a:cubicBezTo>
                  <a:pt x="514220" y="379252"/>
                  <a:pt x="507744" y="385729"/>
                  <a:pt x="499790" y="385729"/>
                </a:cubicBezTo>
                <a:lnTo>
                  <a:pt x="274432" y="385729"/>
                </a:lnTo>
                <a:cubicBezTo>
                  <a:pt x="266478" y="385729"/>
                  <a:pt x="260001" y="379252"/>
                  <a:pt x="260001" y="371252"/>
                </a:cubicBezTo>
                <a:cubicBezTo>
                  <a:pt x="260001" y="363299"/>
                  <a:pt x="266478" y="356823"/>
                  <a:pt x="274432" y="356823"/>
                </a:cubicBezTo>
                <a:close/>
                <a:moveTo>
                  <a:pt x="115556" y="286058"/>
                </a:moveTo>
                <a:lnTo>
                  <a:pt x="115556" y="356823"/>
                </a:lnTo>
                <a:lnTo>
                  <a:pt x="186326" y="356823"/>
                </a:lnTo>
                <a:lnTo>
                  <a:pt x="186326" y="286058"/>
                </a:lnTo>
                <a:close/>
                <a:moveTo>
                  <a:pt x="274432" y="262915"/>
                </a:moveTo>
                <a:lnTo>
                  <a:pt x="378443" y="262915"/>
                </a:lnTo>
                <a:cubicBezTo>
                  <a:pt x="386397" y="262915"/>
                  <a:pt x="392873" y="269391"/>
                  <a:pt x="392873" y="277391"/>
                </a:cubicBezTo>
                <a:cubicBezTo>
                  <a:pt x="392873" y="285344"/>
                  <a:pt x="386397" y="291820"/>
                  <a:pt x="378443" y="291820"/>
                </a:cubicBezTo>
                <a:lnTo>
                  <a:pt x="274432" y="291820"/>
                </a:lnTo>
                <a:cubicBezTo>
                  <a:pt x="266478" y="291820"/>
                  <a:pt x="260001" y="285344"/>
                  <a:pt x="260001" y="277391"/>
                </a:cubicBezTo>
                <a:cubicBezTo>
                  <a:pt x="260001" y="269391"/>
                  <a:pt x="266478" y="262915"/>
                  <a:pt x="274432" y="262915"/>
                </a:cubicBezTo>
                <a:close/>
                <a:moveTo>
                  <a:pt x="86648" y="257153"/>
                </a:moveTo>
                <a:lnTo>
                  <a:pt x="215187" y="257153"/>
                </a:lnTo>
                <a:lnTo>
                  <a:pt x="215187" y="385729"/>
                </a:lnTo>
                <a:lnTo>
                  <a:pt x="86648" y="385729"/>
                </a:lnTo>
                <a:close/>
                <a:moveTo>
                  <a:pt x="72218" y="200151"/>
                </a:moveTo>
                <a:lnTo>
                  <a:pt x="532508" y="200151"/>
                </a:lnTo>
                <a:lnTo>
                  <a:pt x="532508" y="207246"/>
                </a:lnTo>
                <a:lnTo>
                  <a:pt x="72218" y="207246"/>
                </a:lnTo>
                <a:close/>
                <a:moveTo>
                  <a:pt x="281528" y="86575"/>
                </a:moveTo>
                <a:lnTo>
                  <a:pt x="310531" y="86575"/>
                </a:lnTo>
                <a:lnTo>
                  <a:pt x="328914" y="155387"/>
                </a:lnTo>
                <a:lnTo>
                  <a:pt x="351535" y="86575"/>
                </a:lnTo>
                <a:lnTo>
                  <a:pt x="373538" y="86575"/>
                </a:lnTo>
                <a:lnTo>
                  <a:pt x="396112" y="155387"/>
                </a:lnTo>
                <a:lnTo>
                  <a:pt x="414543" y="86575"/>
                </a:lnTo>
                <a:lnTo>
                  <a:pt x="443451" y="86575"/>
                </a:lnTo>
                <a:lnTo>
                  <a:pt x="411685" y="193103"/>
                </a:lnTo>
                <a:lnTo>
                  <a:pt x="383444" y="193103"/>
                </a:lnTo>
                <a:lnTo>
                  <a:pt x="362537" y="131338"/>
                </a:lnTo>
                <a:lnTo>
                  <a:pt x="341630" y="193103"/>
                </a:lnTo>
                <a:lnTo>
                  <a:pt x="313341" y="193103"/>
                </a:lnTo>
                <a:close/>
                <a:moveTo>
                  <a:pt x="212044" y="86575"/>
                </a:moveTo>
                <a:lnTo>
                  <a:pt x="272717" y="86575"/>
                </a:lnTo>
                <a:lnTo>
                  <a:pt x="272765" y="110004"/>
                </a:lnTo>
                <a:lnTo>
                  <a:pt x="239761" y="110004"/>
                </a:lnTo>
                <a:lnTo>
                  <a:pt x="239761" y="127815"/>
                </a:lnTo>
                <a:lnTo>
                  <a:pt x="270860" y="127815"/>
                </a:lnTo>
                <a:lnTo>
                  <a:pt x="270860" y="151292"/>
                </a:lnTo>
                <a:lnTo>
                  <a:pt x="239761" y="151292"/>
                </a:lnTo>
                <a:lnTo>
                  <a:pt x="239761" y="169673"/>
                </a:lnTo>
                <a:lnTo>
                  <a:pt x="272717" y="169673"/>
                </a:lnTo>
                <a:lnTo>
                  <a:pt x="272717" y="193103"/>
                </a:lnTo>
                <a:lnTo>
                  <a:pt x="212044" y="193103"/>
                </a:lnTo>
                <a:close/>
                <a:moveTo>
                  <a:pt x="83410" y="86575"/>
                </a:moveTo>
                <a:lnTo>
                  <a:pt x="111080" y="86575"/>
                </a:lnTo>
                <a:lnTo>
                  <a:pt x="162228" y="151720"/>
                </a:lnTo>
                <a:lnTo>
                  <a:pt x="162228" y="86575"/>
                </a:lnTo>
                <a:lnTo>
                  <a:pt x="189803" y="86575"/>
                </a:lnTo>
                <a:lnTo>
                  <a:pt x="189803" y="193103"/>
                </a:lnTo>
                <a:lnTo>
                  <a:pt x="162228" y="193103"/>
                </a:lnTo>
                <a:lnTo>
                  <a:pt x="111080" y="127957"/>
                </a:lnTo>
                <a:lnTo>
                  <a:pt x="111080" y="193103"/>
                </a:lnTo>
                <a:lnTo>
                  <a:pt x="83410" y="193103"/>
                </a:lnTo>
                <a:close/>
                <a:moveTo>
                  <a:pt x="488741" y="83575"/>
                </a:moveTo>
                <a:cubicBezTo>
                  <a:pt x="494361" y="83622"/>
                  <a:pt x="499886" y="84337"/>
                  <a:pt x="505315" y="85765"/>
                </a:cubicBezTo>
                <a:cubicBezTo>
                  <a:pt x="511030" y="87242"/>
                  <a:pt x="516602" y="89385"/>
                  <a:pt x="521840" y="92194"/>
                </a:cubicBezTo>
                <a:lnTo>
                  <a:pt x="510887" y="113814"/>
                </a:lnTo>
                <a:cubicBezTo>
                  <a:pt x="508172" y="111576"/>
                  <a:pt x="505124" y="109719"/>
                  <a:pt x="501838" y="108385"/>
                </a:cubicBezTo>
                <a:cubicBezTo>
                  <a:pt x="499076" y="107242"/>
                  <a:pt x="496076" y="106671"/>
                  <a:pt x="493075" y="106623"/>
                </a:cubicBezTo>
                <a:cubicBezTo>
                  <a:pt x="489980" y="106480"/>
                  <a:pt x="486884" y="107385"/>
                  <a:pt x="484312" y="109147"/>
                </a:cubicBezTo>
                <a:cubicBezTo>
                  <a:pt x="482169" y="110671"/>
                  <a:pt x="480883" y="113147"/>
                  <a:pt x="480931" y="115814"/>
                </a:cubicBezTo>
                <a:cubicBezTo>
                  <a:pt x="480883" y="117528"/>
                  <a:pt x="481455" y="119195"/>
                  <a:pt x="482598" y="120481"/>
                </a:cubicBezTo>
                <a:cubicBezTo>
                  <a:pt x="483884" y="121814"/>
                  <a:pt x="485408" y="122862"/>
                  <a:pt x="487075" y="123624"/>
                </a:cubicBezTo>
                <a:cubicBezTo>
                  <a:pt x="489075" y="124624"/>
                  <a:pt x="491123" y="125386"/>
                  <a:pt x="493266" y="125957"/>
                </a:cubicBezTo>
                <a:cubicBezTo>
                  <a:pt x="495599" y="126624"/>
                  <a:pt x="497885" y="127338"/>
                  <a:pt x="500124" y="128100"/>
                </a:cubicBezTo>
                <a:cubicBezTo>
                  <a:pt x="509172" y="131100"/>
                  <a:pt x="515792" y="135148"/>
                  <a:pt x="519983" y="140148"/>
                </a:cubicBezTo>
                <a:cubicBezTo>
                  <a:pt x="524222" y="145196"/>
                  <a:pt x="526317" y="151768"/>
                  <a:pt x="526269" y="159911"/>
                </a:cubicBezTo>
                <a:cubicBezTo>
                  <a:pt x="526365" y="164959"/>
                  <a:pt x="525412" y="170007"/>
                  <a:pt x="523507" y="174721"/>
                </a:cubicBezTo>
                <a:cubicBezTo>
                  <a:pt x="521745" y="179102"/>
                  <a:pt x="518983" y="182959"/>
                  <a:pt x="515459" y="186102"/>
                </a:cubicBezTo>
                <a:cubicBezTo>
                  <a:pt x="511696" y="189388"/>
                  <a:pt x="507267" y="191912"/>
                  <a:pt x="502457" y="193436"/>
                </a:cubicBezTo>
                <a:cubicBezTo>
                  <a:pt x="496838" y="195293"/>
                  <a:pt x="490932" y="196150"/>
                  <a:pt x="485027" y="196055"/>
                </a:cubicBezTo>
                <a:cubicBezTo>
                  <a:pt x="471597" y="196103"/>
                  <a:pt x="458500" y="191864"/>
                  <a:pt x="447546" y="184055"/>
                </a:cubicBezTo>
                <a:lnTo>
                  <a:pt x="459452" y="161721"/>
                </a:lnTo>
                <a:cubicBezTo>
                  <a:pt x="463072" y="165054"/>
                  <a:pt x="467215" y="167816"/>
                  <a:pt x="471739" y="169911"/>
                </a:cubicBezTo>
                <a:cubicBezTo>
                  <a:pt x="475502" y="171626"/>
                  <a:pt x="479598" y="172578"/>
                  <a:pt x="483741" y="172578"/>
                </a:cubicBezTo>
                <a:cubicBezTo>
                  <a:pt x="488265" y="172578"/>
                  <a:pt x="491646" y="171578"/>
                  <a:pt x="493837" y="169483"/>
                </a:cubicBezTo>
                <a:cubicBezTo>
                  <a:pt x="497076" y="166721"/>
                  <a:pt x="498076" y="162149"/>
                  <a:pt x="496314" y="158244"/>
                </a:cubicBezTo>
                <a:cubicBezTo>
                  <a:pt x="495647" y="156958"/>
                  <a:pt x="494647" y="155816"/>
                  <a:pt x="493456" y="155006"/>
                </a:cubicBezTo>
                <a:cubicBezTo>
                  <a:pt x="491837" y="153863"/>
                  <a:pt x="490123" y="152958"/>
                  <a:pt x="488265" y="152244"/>
                </a:cubicBezTo>
                <a:cubicBezTo>
                  <a:pt x="486170" y="151387"/>
                  <a:pt x="483598" y="150434"/>
                  <a:pt x="480598" y="149339"/>
                </a:cubicBezTo>
                <a:cubicBezTo>
                  <a:pt x="476978" y="148244"/>
                  <a:pt x="473502" y="147006"/>
                  <a:pt x="470073" y="145625"/>
                </a:cubicBezTo>
                <a:cubicBezTo>
                  <a:pt x="466691" y="144291"/>
                  <a:pt x="463596" y="142482"/>
                  <a:pt x="460881" y="140148"/>
                </a:cubicBezTo>
                <a:cubicBezTo>
                  <a:pt x="458119" y="137815"/>
                  <a:pt x="455881" y="134910"/>
                  <a:pt x="454357" y="131624"/>
                </a:cubicBezTo>
                <a:cubicBezTo>
                  <a:pt x="452594" y="127529"/>
                  <a:pt x="451737" y="123100"/>
                  <a:pt x="451880" y="118624"/>
                </a:cubicBezTo>
                <a:cubicBezTo>
                  <a:pt x="451832" y="113719"/>
                  <a:pt x="452690" y="108861"/>
                  <a:pt x="454499" y="104290"/>
                </a:cubicBezTo>
                <a:cubicBezTo>
                  <a:pt x="456166" y="100147"/>
                  <a:pt x="458643" y="96385"/>
                  <a:pt x="461881" y="93242"/>
                </a:cubicBezTo>
                <a:cubicBezTo>
                  <a:pt x="465167" y="90099"/>
                  <a:pt x="469120" y="87670"/>
                  <a:pt x="473406" y="86099"/>
                </a:cubicBezTo>
                <a:cubicBezTo>
                  <a:pt x="478359" y="84384"/>
                  <a:pt x="483550" y="83527"/>
                  <a:pt x="488741" y="83575"/>
                </a:cubicBezTo>
                <a:close/>
                <a:moveTo>
                  <a:pt x="43338" y="43338"/>
                </a:moveTo>
                <a:lnTo>
                  <a:pt x="43338" y="566248"/>
                </a:lnTo>
                <a:lnTo>
                  <a:pt x="566248" y="566248"/>
                </a:lnTo>
                <a:lnTo>
                  <a:pt x="566248" y="43338"/>
                </a:lnTo>
                <a:close/>
                <a:moveTo>
                  <a:pt x="21669" y="0"/>
                </a:moveTo>
                <a:lnTo>
                  <a:pt x="587917" y="0"/>
                </a:lnTo>
                <a:cubicBezTo>
                  <a:pt x="599871" y="0"/>
                  <a:pt x="609586" y="9715"/>
                  <a:pt x="609586" y="21669"/>
                </a:cubicBezTo>
                <a:lnTo>
                  <a:pt x="609586" y="587917"/>
                </a:lnTo>
                <a:cubicBezTo>
                  <a:pt x="609586" y="599871"/>
                  <a:pt x="599871" y="609586"/>
                  <a:pt x="587917" y="609586"/>
                </a:cubicBezTo>
                <a:lnTo>
                  <a:pt x="21669" y="609586"/>
                </a:lnTo>
                <a:cubicBezTo>
                  <a:pt x="9715" y="609586"/>
                  <a:pt x="0" y="599871"/>
                  <a:pt x="0" y="587917"/>
                </a:cubicBezTo>
                <a:lnTo>
                  <a:pt x="0" y="21669"/>
                </a:lnTo>
                <a:cubicBezTo>
                  <a:pt x="0" y="9715"/>
                  <a:pt x="9715" y="0"/>
                  <a:pt x="21669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08371E-F55E-CA1E-D015-64E20A88669D}"/>
              </a:ext>
            </a:extLst>
          </p:cNvPr>
          <p:cNvSpPr/>
          <p:nvPr/>
        </p:nvSpPr>
        <p:spPr>
          <a:xfrm>
            <a:off x="3498735" y="1812480"/>
            <a:ext cx="16229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F70D52-F172-DDBA-2EF0-50093991E20A}"/>
              </a:ext>
            </a:extLst>
          </p:cNvPr>
          <p:cNvSpPr/>
          <p:nvPr/>
        </p:nvSpPr>
        <p:spPr>
          <a:xfrm>
            <a:off x="5703574" y="1725875"/>
            <a:ext cx="12569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Answering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6D5B1D-C895-B85A-2C89-4371B4D4BBB5}"/>
              </a:ext>
            </a:extLst>
          </p:cNvPr>
          <p:cNvSpPr/>
          <p:nvPr/>
        </p:nvSpPr>
        <p:spPr>
          <a:xfrm>
            <a:off x="1490596" y="1770726"/>
            <a:ext cx="1706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classification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7B300D-D7AD-465C-27CA-2B8CDB573D9D}"/>
              </a:ext>
            </a:extLst>
          </p:cNvPr>
          <p:cNvSpPr txBox="1"/>
          <p:nvPr/>
        </p:nvSpPr>
        <p:spPr>
          <a:xfrm>
            <a:off x="3047278" y="3725048"/>
            <a:ext cx="1438711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sz="2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11EE4A-E952-7B3D-AD6B-CFB3C0F485CB}"/>
                  </a:ext>
                </a:extLst>
              </p:cNvPr>
              <p:cNvSpPr txBox="1"/>
              <p:nvPr/>
            </p:nvSpPr>
            <p:spPr>
              <a:xfrm>
                <a:off x="514172" y="3240211"/>
                <a:ext cx="7388759" cy="35548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900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Learn a sequence of tasks: </a:t>
                </a:r>
                <a14:m>
                  <m:oMath xmlns:m="http://schemas.openxmlformats.org/officeDocument/2006/math">
                    <m:r>
                      <a:rPr lang="en-US" sz="19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1,2,…, </m:t>
                    </m:r>
                    <m:r>
                      <m:rPr>
                        <m:sty m:val="p"/>
                      </m:rPr>
                      <a:rPr lang="en-US" sz="19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19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900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 </a:t>
                </a:r>
              </a:p>
              <a:p>
                <a:r>
                  <a:rPr lang="en-US" altLang="zh-CN" sz="1900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Each task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9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Input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9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9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, class label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zh-CN" sz="19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9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has is training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9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9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sSubSup>
                          <m:sSubSupPr>
                            <m:ctrlP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9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9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9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9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bSup>
                        <m:r>
                          <a:rPr lang="en-US" sz="19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9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9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9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bSup>
                        <m:r>
                          <a:rPr lang="en-US" sz="19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)}</m:t>
                        </m:r>
                      </m:e>
                      <m:sub>
                        <m:r>
                          <a:rPr lang="en-US" sz="19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9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p>
                          <m:sSupPr>
                            <m:ctrlP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900" b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sz="19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sz="1900" b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sup>
                    </m:sSubSup>
                  </m:oMath>
                </a14:m>
                <a:r>
                  <a:rPr lang="en-US" altLang="zh-CN" sz="19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, drawn from </a:t>
                </a:r>
                <a:r>
                  <a:rPr lang="en-US" altLang="zh-CN" sz="1900" i="1" dirty="0" err="1">
                    <a:solidFill>
                      <a:schemeClr val="tx1"/>
                    </a:solidFill>
                    <a:latin typeface="Arial" panose="020B0604020202020204" pitchFamily="34" charset="0"/>
                  </a:rPr>
                  <a:t>i.i.d</a:t>
                </a:r>
                <a:r>
                  <a:rPr lang="en-US" altLang="zh-CN" sz="19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p>
                          <m:sSupPr>
                            <m:ctrlP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sSup>
                          <m:sSupPr>
                            <m:ctrlP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sub>
                    </m:sSub>
                  </m:oMath>
                </a14:m>
                <a:endParaRPr lang="en-US" sz="19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9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has different distribution: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9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)≠</m:t>
                    </m:r>
                  </m:oMath>
                </a14:m>
                <a:r>
                  <a:rPr lang="en-US" sz="19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9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9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9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9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sz="19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sup>
                        </m:sSup>
                      </m:e>
                    </m:d>
                    <m:r>
                      <a:rPr lang="en-U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altLang="zh-CN" sz="19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rPr>
                      <m:t>for</m:t>
                    </m:r>
                    <m:r>
                      <m:rPr>
                        <m:nor/>
                      </m:rPr>
                      <a:rPr lang="en-US" altLang="zh-CN" sz="19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19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rPr>
                      <m:t>all</m:t>
                    </m:r>
                    <m:r>
                      <a:rPr lang="en-US" altLang="zh-CN" sz="19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9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altLang="zh-CN" sz="19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r>
                  <a:rPr lang="en-US" altLang="zh-CN" sz="1900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When task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sz="1900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 arrives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9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Only the current task data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9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9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9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is available for learning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9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1900" dirty="0">
                    <a:latin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</a:rPr>
                  <a:t>can be revisited as many times as needed within a task</a:t>
                </a:r>
                <a:r>
                  <a:rPr lang="en-US" altLang="zh-CN" sz="2000" baseline="30000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*</a:t>
                </a:r>
                <a:endParaRPr lang="en-US" altLang="zh-CN" sz="1900" dirty="0">
                  <a:solidFill>
                    <a:srgbClr val="0000FF"/>
                  </a:solidFill>
                  <a:latin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900" b="1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Goal</a:t>
                </a:r>
                <a:r>
                  <a:rPr lang="en-US" altLang="zh-CN" sz="1900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9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9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19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19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19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9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altLang="zh-CN" sz="1900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 (task-id is known in any time)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9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altLang="zh-CN" sz="19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: the label space of all tasks learned so far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11EE4A-E952-7B3D-AD6B-CFB3C0F48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172" y="3240211"/>
                <a:ext cx="7388759" cy="3554884"/>
              </a:xfrm>
              <a:prstGeom prst="rect">
                <a:avLst/>
              </a:prstGeom>
              <a:blipFill>
                <a:blip r:embed="rId4"/>
                <a:stretch>
                  <a:fillRect l="-743" t="-1029" b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A7371D2D-77C4-59AF-DC89-79E878680109}"/>
              </a:ext>
            </a:extLst>
          </p:cNvPr>
          <p:cNvGrpSpPr/>
          <p:nvPr/>
        </p:nvGrpSpPr>
        <p:grpSpPr>
          <a:xfrm>
            <a:off x="2053345" y="6241837"/>
            <a:ext cx="80512" cy="114243"/>
            <a:chOff x="4234313" y="3592188"/>
            <a:chExt cx="128137" cy="157150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2426A38-6611-F7D2-19B1-FE29B54E4A54}"/>
                </a:ext>
              </a:extLst>
            </p:cNvPr>
            <p:cNvCxnSpPr/>
            <p:nvPr/>
          </p:nvCxnSpPr>
          <p:spPr>
            <a:xfrm>
              <a:off x="4234313" y="3592188"/>
              <a:ext cx="128137" cy="157150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57ECC32-6EAE-EC30-D344-0EE5D50F23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4313" y="3592188"/>
              <a:ext cx="128137" cy="157150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Straight Arrow Connector 6">
            <a:extLst>
              <a:ext uri="{FF2B5EF4-FFF2-40B4-BE49-F238E27FC236}">
                <a16:creationId xmlns:a16="http://schemas.microsoft.com/office/drawing/2014/main" id="{E8A6E3B4-7D6B-5DC2-4EAC-C22064D68D38}"/>
              </a:ext>
            </a:extLst>
          </p:cNvPr>
          <p:cNvCxnSpPr>
            <a:cxnSpLocks/>
            <a:stCxn id="3" idx="0"/>
            <a:endCxn id="23" idx="0"/>
          </p:cNvCxnSpPr>
          <p:nvPr/>
        </p:nvCxnSpPr>
        <p:spPr>
          <a:xfrm rot="5400000" flipH="1" flipV="1">
            <a:off x="3333208" y="706286"/>
            <a:ext cx="19308" cy="2012719"/>
          </a:xfrm>
          <a:prstGeom prst="curvedConnector3">
            <a:avLst>
              <a:gd name="adj1" fmla="val 1283965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568BDD3-8325-451B-FA31-AB2A4204B703}"/>
              </a:ext>
            </a:extLst>
          </p:cNvPr>
          <p:cNvSpPr txBox="1"/>
          <p:nvPr/>
        </p:nvSpPr>
        <p:spPr>
          <a:xfrm>
            <a:off x="3645097" y="1199349"/>
            <a:ext cx="75464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0000FF"/>
                </a:solidFill>
              </a:rPr>
              <a:t>May or may not help each other (We do not have any prior)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75F007-8D4D-4162-0932-2A5E655D8C35}"/>
              </a:ext>
            </a:extLst>
          </p:cNvPr>
          <p:cNvSpPr txBox="1"/>
          <p:nvPr/>
        </p:nvSpPr>
        <p:spPr>
          <a:xfrm>
            <a:off x="8166708" y="3095404"/>
            <a:ext cx="41985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Task-incremental Learning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7DA6EB3-1712-8DD4-7E79-C628BA548D58}"/>
              </a:ext>
            </a:extLst>
          </p:cNvPr>
          <p:cNvSpPr/>
          <p:nvPr/>
        </p:nvSpPr>
        <p:spPr>
          <a:xfrm>
            <a:off x="1600908" y="1722299"/>
            <a:ext cx="1471189" cy="1341668"/>
          </a:xfrm>
          <a:prstGeom prst="roundRect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i="1" dirty="0">
              <a:solidFill>
                <a:srgbClr val="0000FF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7A0775F-15E8-B0EA-7B82-6011EC6C2462}"/>
              </a:ext>
            </a:extLst>
          </p:cNvPr>
          <p:cNvSpPr/>
          <p:nvPr/>
        </p:nvSpPr>
        <p:spPr>
          <a:xfrm>
            <a:off x="3645097" y="1702991"/>
            <a:ext cx="1408249" cy="1341668"/>
          </a:xfrm>
          <a:prstGeom prst="roundRect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i="1" dirty="0">
              <a:solidFill>
                <a:srgbClr val="0000FF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29E33D0-3B5D-8118-EE74-03F1810C9DF4}"/>
              </a:ext>
            </a:extLst>
          </p:cNvPr>
          <p:cNvSpPr/>
          <p:nvPr/>
        </p:nvSpPr>
        <p:spPr>
          <a:xfrm>
            <a:off x="5706436" y="1701372"/>
            <a:ext cx="1408249" cy="1341668"/>
          </a:xfrm>
          <a:prstGeom prst="roundRect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i="1" dirty="0">
              <a:solidFill>
                <a:srgbClr val="0000FF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FBC039-C5B2-44F5-AD79-88170E6A0BBA}"/>
              </a:ext>
            </a:extLst>
          </p:cNvPr>
          <p:cNvSpPr/>
          <p:nvPr/>
        </p:nvSpPr>
        <p:spPr>
          <a:xfrm>
            <a:off x="9437891" y="2341492"/>
            <a:ext cx="19159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CCD Dataset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E7573C5-C77A-7923-AD0C-F3C4F5C0234B}"/>
              </a:ext>
            </a:extLst>
          </p:cNvPr>
          <p:cNvSpPr/>
          <p:nvPr/>
        </p:nvSpPr>
        <p:spPr>
          <a:xfrm>
            <a:off x="7538245" y="2660395"/>
            <a:ext cx="12569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036FC3A-BC0F-93C1-E4A2-FC3FA08B1A67}"/>
                  </a:ext>
                </a:extLst>
              </p:cNvPr>
              <p:cNvSpPr txBox="1"/>
              <p:nvPr/>
            </p:nvSpPr>
            <p:spPr>
              <a:xfrm>
                <a:off x="7922961" y="4072714"/>
                <a:ext cx="4198525" cy="22159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Challenges: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900" b="1" dirty="0">
                    <a:solidFill>
                      <a:srgbClr val="C00000"/>
                    </a:solidFill>
                    <a:latin typeface="Arial" panose="020B0604020202020204" pitchFamily="34" charset="0"/>
                  </a:rPr>
                  <a:t>Prevent</a:t>
                </a:r>
                <a:r>
                  <a:rPr lang="en-US" sz="1900" dirty="0">
                    <a:latin typeface="Arial" panose="020B0604020202020204" pitchFamily="34" charset="0"/>
                  </a:rPr>
                  <a:t> catastrophic forgetting (Preserve the learned knowledge)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900" b="1" dirty="0">
                    <a:solidFill>
                      <a:srgbClr val="C00000"/>
                    </a:solidFill>
                    <a:latin typeface="Arial" panose="020B0604020202020204" pitchFamily="34" charset="0"/>
                  </a:rPr>
                  <a:t>Encourage</a:t>
                </a:r>
                <a:r>
                  <a:rPr lang="en-US" sz="1900" dirty="0">
                    <a:latin typeface="Arial" panose="020B0604020202020204" pitchFamily="34" charset="0"/>
                  </a:rPr>
                  <a:t> knowledge transfer across tasks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1900" dirty="0">
                    <a:latin typeface="Arial" panose="020B0604020202020204" pitchFamily="34" charset="0"/>
                  </a:rPr>
                  <a:t>Forward: old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900" dirty="0">
                    <a:latin typeface="Arial" panose="020B0604020202020204" pitchFamily="34" charset="0"/>
                  </a:rPr>
                  <a:t> new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1900" dirty="0">
                    <a:latin typeface="Arial" panose="020B0604020202020204" pitchFamily="34" charset="0"/>
                  </a:rPr>
                  <a:t>Backward: new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900" dirty="0">
                    <a:latin typeface="Arial" panose="020B0604020202020204" pitchFamily="34" charset="0"/>
                  </a:rPr>
                  <a:t> old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036FC3A-BC0F-93C1-E4A2-FC3FA08B1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961" y="4072714"/>
                <a:ext cx="4198525" cy="2215991"/>
              </a:xfrm>
              <a:prstGeom prst="rect">
                <a:avLst/>
              </a:prstGeom>
              <a:blipFill>
                <a:blip r:embed="rId5"/>
                <a:stretch>
                  <a:fillRect l="-2326" t="-1923" r="-145"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B0DE0D23-5C8F-C168-0E65-134BFBE67A19}"/>
              </a:ext>
            </a:extLst>
          </p:cNvPr>
          <p:cNvSpPr/>
          <p:nvPr/>
        </p:nvSpPr>
        <p:spPr>
          <a:xfrm>
            <a:off x="9056809" y="6502205"/>
            <a:ext cx="32943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There exists some other modes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712AFBA-1A71-5378-9971-E35196ED3DBC}"/>
              </a:ext>
            </a:extLst>
          </p:cNvPr>
          <p:cNvSpPr/>
          <p:nvPr/>
        </p:nvSpPr>
        <p:spPr>
          <a:xfrm>
            <a:off x="7902931" y="3876839"/>
            <a:ext cx="4218555" cy="247923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2326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81B863-819B-46F9-8E3F-1C6D10ABC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26601-8933-451C-AE40-77BAD45DA254}" type="slidenum">
              <a:rPr lang="en-US" smtClean="0"/>
              <a:t>60</a:t>
            </a:fld>
            <a:endParaRPr lang="en-US"/>
          </a:p>
        </p:txBody>
      </p:sp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D9F4602A-0669-AE86-2121-D5575A704E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679791"/>
              </p:ext>
            </p:extLst>
          </p:nvPr>
        </p:nvGraphicFramePr>
        <p:xfrm>
          <a:off x="3219177" y="309450"/>
          <a:ext cx="3547430" cy="3298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111">
                  <a:extLst>
                    <a:ext uri="{9D8B030D-6E8A-4147-A177-3AD203B41FA5}">
                      <a16:colId xmlns:a16="http://schemas.microsoft.com/office/drawing/2014/main" val="3508104508"/>
                    </a:ext>
                  </a:extLst>
                </a:gridCol>
                <a:gridCol w="704193">
                  <a:extLst>
                    <a:ext uri="{9D8B030D-6E8A-4147-A177-3AD203B41FA5}">
                      <a16:colId xmlns:a16="http://schemas.microsoft.com/office/drawing/2014/main" val="431235973"/>
                    </a:ext>
                  </a:extLst>
                </a:gridCol>
                <a:gridCol w="1055912">
                  <a:extLst>
                    <a:ext uri="{9D8B030D-6E8A-4147-A177-3AD203B41FA5}">
                      <a16:colId xmlns:a16="http://schemas.microsoft.com/office/drawing/2014/main" val="3441446403"/>
                    </a:ext>
                  </a:extLst>
                </a:gridCol>
                <a:gridCol w="793214">
                  <a:extLst>
                    <a:ext uri="{9D8B030D-6E8A-4147-A177-3AD203B41FA5}">
                      <a16:colId xmlns:a16="http://schemas.microsoft.com/office/drawing/2014/main" val="1725491466"/>
                    </a:ext>
                  </a:extLst>
                </a:gridCol>
              </a:tblGrid>
              <a:tr h="3914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Banking-26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CLINIC-30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SmallTalk-14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Meta-14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22166599"/>
                  </a:ext>
                </a:extLst>
              </a:tr>
              <a:tr h="39142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83.37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90.63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94.60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79.44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24062261"/>
                  </a:ext>
                </a:extLst>
              </a:tr>
              <a:tr h="3914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85.29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89.93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94.76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82.30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33738263"/>
                  </a:ext>
                </a:extLst>
              </a:tr>
              <a:tr h="391420">
                <a:tc>
                  <a:txBody>
                    <a:bodyPr/>
                    <a:lstStyle/>
                    <a:p>
                      <a:pPr algn="ctr" fontAlgn="ctr"/>
                      <a:endParaRPr lang="en-US" sz="180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75170532"/>
                  </a:ext>
                </a:extLst>
              </a:tr>
              <a:tr h="3914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83.53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87.70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95.32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79.37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19328697"/>
                  </a:ext>
                </a:extLst>
              </a:tr>
              <a:tr h="3914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86.22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89.59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94.60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83.25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6564952"/>
                  </a:ext>
                </a:extLst>
              </a:tr>
              <a:tr h="391420">
                <a:tc>
                  <a:txBody>
                    <a:bodyPr/>
                    <a:lstStyle/>
                    <a:p>
                      <a:pPr algn="ctr" font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28570170"/>
                  </a:ext>
                </a:extLst>
              </a:tr>
              <a:tr h="3914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86.31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89.15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94.37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73.65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67677251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00081077-E0C5-32E6-B336-23142554730B}"/>
              </a:ext>
            </a:extLst>
          </p:cNvPr>
          <p:cNvSpPr txBox="1"/>
          <p:nvPr/>
        </p:nvSpPr>
        <p:spPr>
          <a:xfrm>
            <a:off x="1823381" y="803267"/>
            <a:ext cx="1587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Non-blurry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CABFA0C-39B1-AE82-6FC7-0EB9976144B5}"/>
              </a:ext>
            </a:extLst>
          </p:cNvPr>
          <p:cNvSpPr txBox="1"/>
          <p:nvPr/>
        </p:nvSpPr>
        <p:spPr>
          <a:xfrm>
            <a:off x="1823381" y="1206102"/>
            <a:ext cx="12933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ISIS (Blurry)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08F804-B945-CB5B-6563-69FA8EBC80B9}"/>
              </a:ext>
            </a:extLst>
          </p:cNvPr>
          <p:cNvSpPr txBox="1"/>
          <p:nvPr/>
        </p:nvSpPr>
        <p:spPr>
          <a:xfrm>
            <a:off x="6717878" y="977117"/>
            <a:ext cx="48753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7</a:t>
            </a:r>
            <a:r>
              <a:rPr lang="en-US" dirty="0">
                <a:solidFill>
                  <a:srgbClr val="0000FF"/>
                </a:solidFill>
              </a:rPr>
              <a:t> samples per class per 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FF"/>
                </a:solidFill>
              </a:rPr>
              <a:t>3</a:t>
            </a:r>
            <a:r>
              <a:rPr lang="en-US" dirty="0">
                <a:solidFill>
                  <a:srgbClr val="0000FF"/>
                </a:solidFill>
              </a:rPr>
              <a:t> samples used when the task first 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>
                <a:solidFill>
                  <a:srgbClr val="0000FF"/>
                </a:solidFill>
              </a:rPr>
              <a:t> samples per class randomly appear later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A99E2F-D307-7E53-B6E0-AA677F0C631A}"/>
              </a:ext>
            </a:extLst>
          </p:cNvPr>
          <p:cNvSpPr txBox="1"/>
          <p:nvPr/>
        </p:nvSpPr>
        <p:spPr>
          <a:xfrm>
            <a:off x="0" y="691657"/>
            <a:ext cx="18325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13 tasks, 2 classes per task</a:t>
            </a:r>
          </a:p>
        </p:txBody>
      </p:sp>
      <p:cxnSp>
        <p:nvCxnSpPr>
          <p:cNvPr id="21" name="Straight Arrow Connector 6">
            <a:extLst>
              <a:ext uri="{FF2B5EF4-FFF2-40B4-BE49-F238E27FC236}">
                <a16:creationId xmlns:a16="http://schemas.microsoft.com/office/drawing/2014/main" id="{DC3484CF-852A-16C9-C3D2-0050C8FD1966}"/>
              </a:ext>
            </a:extLst>
          </p:cNvPr>
          <p:cNvCxnSpPr>
            <a:cxnSpLocks/>
            <a:stCxn id="20" idx="0"/>
          </p:cNvCxnSpPr>
          <p:nvPr/>
        </p:nvCxnSpPr>
        <p:spPr>
          <a:xfrm rot="5400000" flipH="1" flipV="1">
            <a:off x="2176589" y="-943361"/>
            <a:ext cx="374717" cy="2895320"/>
          </a:xfrm>
          <a:prstGeom prst="curved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0067A84-BF37-6D48-4588-1135F1351D27}"/>
              </a:ext>
            </a:extLst>
          </p:cNvPr>
          <p:cNvSpPr txBox="1"/>
          <p:nvPr/>
        </p:nvSpPr>
        <p:spPr>
          <a:xfrm>
            <a:off x="6767849" y="668158"/>
            <a:ext cx="32421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3</a:t>
            </a:r>
            <a:r>
              <a:rPr lang="en-US" dirty="0">
                <a:solidFill>
                  <a:srgbClr val="0000FF"/>
                </a:solidFill>
              </a:rPr>
              <a:t> samples per class per task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7E98DB0-BD47-4DD7-33A3-1B3E24B2977D}"/>
              </a:ext>
            </a:extLst>
          </p:cNvPr>
          <p:cNvSpPr txBox="1"/>
          <p:nvPr/>
        </p:nvSpPr>
        <p:spPr>
          <a:xfrm>
            <a:off x="1864969" y="1998809"/>
            <a:ext cx="1587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Non-blurry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9007DB7-A601-67D5-3B17-C64A0B7255EC}"/>
              </a:ext>
            </a:extLst>
          </p:cNvPr>
          <p:cNvSpPr txBox="1"/>
          <p:nvPr/>
        </p:nvSpPr>
        <p:spPr>
          <a:xfrm>
            <a:off x="1645920" y="2408097"/>
            <a:ext cx="13802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ISIS (Blurry)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9421F3-F8BB-26EC-1967-A8855566076C}"/>
              </a:ext>
            </a:extLst>
          </p:cNvPr>
          <p:cNvSpPr txBox="1"/>
          <p:nvPr/>
        </p:nvSpPr>
        <p:spPr>
          <a:xfrm>
            <a:off x="6767849" y="2277474"/>
            <a:ext cx="48753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7 samples per class per 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>
                <a:solidFill>
                  <a:srgbClr val="0000FF"/>
                </a:solidFill>
              </a:rPr>
              <a:t> samples used when the task first 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FF"/>
                </a:solidFill>
              </a:rPr>
              <a:t>3</a:t>
            </a:r>
            <a:r>
              <a:rPr lang="en-US" dirty="0">
                <a:solidFill>
                  <a:srgbClr val="0000FF"/>
                </a:solidFill>
              </a:rPr>
              <a:t> samples per class randomly appear later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21D255-96DB-8088-7872-F282AA6E27B2}"/>
              </a:ext>
            </a:extLst>
          </p:cNvPr>
          <p:cNvSpPr txBox="1"/>
          <p:nvPr/>
        </p:nvSpPr>
        <p:spPr>
          <a:xfrm>
            <a:off x="6817820" y="1968515"/>
            <a:ext cx="32421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>
                <a:solidFill>
                  <a:srgbClr val="0000FF"/>
                </a:solidFill>
              </a:rPr>
              <a:t> samples per class per task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5EEF8E5-DA12-43D0-E459-F70F8F0DA1F9}"/>
              </a:ext>
            </a:extLst>
          </p:cNvPr>
          <p:cNvSpPr txBox="1"/>
          <p:nvPr/>
        </p:nvSpPr>
        <p:spPr>
          <a:xfrm>
            <a:off x="1580454" y="3227345"/>
            <a:ext cx="1587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Non-blurry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E2518DF-BBC9-DDC1-412D-80310BB583E6}"/>
              </a:ext>
            </a:extLst>
          </p:cNvPr>
          <p:cNvSpPr txBox="1"/>
          <p:nvPr/>
        </p:nvSpPr>
        <p:spPr>
          <a:xfrm>
            <a:off x="6763111" y="3272257"/>
            <a:ext cx="32421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7</a:t>
            </a:r>
            <a:r>
              <a:rPr lang="en-US" dirty="0">
                <a:solidFill>
                  <a:srgbClr val="0000FF"/>
                </a:solidFill>
              </a:rPr>
              <a:t> samples per class per task</a:t>
            </a:r>
          </a:p>
        </p:txBody>
      </p:sp>
      <p:pic>
        <p:nvPicPr>
          <p:cNvPr id="42" name="Picture 41" descr="A green circle with a white tick in it&#10;&#10;Description automatically generated">
            <a:extLst>
              <a:ext uri="{FF2B5EF4-FFF2-40B4-BE49-F238E27FC236}">
                <a16:creationId xmlns:a16="http://schemas.microsoft.com/office/drawing/2014/main" id="{4E4325AB-631E-93BE-0DAC-A525AEB8A2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23" y="4334948"/>
            <a:ext cx="420773" cy="42077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F873D3E-05DB-4073-219D-096629BFE710}"/>
              </a:ext>
            </a:extLst>
          </p:cNvPr>
          <p:cNvSpPr txBox="1"/>
          <p:nvPr/>
        </p:nvSpPr>
        <p:spPr>
          <a:xfrm>
            <a:off x="656369" y="4116504"/>
            <a:ext cx="55922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ISIS has almost no forgetting</a:t>
            </a:r>
          </a:p>
          <a:p>
            <a:r>
              <a:rPr lang="en-US" altLang="zh-CN" sz="1800" dirty="0"/>
              <a:t>ISIS (Blurry) is very closed to the Non-blurry with 7 samples per class per task</a:t>
            </a:r>
            <a:endParaRPr lang="en-US" sz="1800" dirty="0"/>
          </a:p>
        </p:txBody>
      </p:sp>
      <p:pic>
        <p:nvPicPr>
          <p:cNvPr id="44" name="Picture 43" descr="A green circle with a white tick in it&#10;&#10;Description automatically generated">
            <a:extLst>
              <a:ext uri="{FF2B5EF4-FFF2-40B4-BE49-F238E27FC236}">
                <a16:creationId xmlns:a16="http://schemas.microsoft.com/office/drawing/2014/main" id="{581DDE04-AB00-F808-4396-3D791AA6FB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50" y="5408677"/>
            <a:ext cx="420773" cy="420773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FDE14427-07E7-E170-AA17-5090A04980A6}"/>
              </a:ext>
            </a:extLst>
          </p:cNvPr>
          <p:cNvSpPr txBox="1"/>
          <p:nvPr/>
        </p:nvSpPr>
        <p:spPr>
          <a:xfrm>
            <a:off x="667596" y="5190233"/>
            <a:ext cx="55922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Additional data does help improve the performance</a:t>
            </a:r>
          </a:p>
          <a:p>
            <a:r>
              <a:rPr lang="en-US" altLang="zh-CN" sz="1800" dirty="0"/>
              <a:t>ISIS (Blurry) better then Non-blurry with the same number per class per task. This also indirectly indicate that forgetting is very small </a:t>
            </a:r>
            <a:endParaRPr lang="en-US" sz="1800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730754FF-05E8-81F4-61EC-F0B229D08B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1632" y="3822359"/>
            <a:ext cx="6333169" cy="1682875"/>
          </a:xfrm>
          <a:prstGeom prst="rect">
            <a:avLst/>
          </a:prstGeom>
        </p:spPr>
      </p:pic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2FFE27DC-B409-66EA-6D8E-9CF222458AE7}"/>
              </a:ext>
            </a:extLst>
          </p:cNvPr>
          <p:cNvSpPr/>
          <p:nvPr/>
        </p:nvSpPr>
        <p:spPr>
          <a:xfrm>
            <a:off x="11223057" y="3909403"/>
            <a:ext cx="841744" cy="1682875"/>
          </a:xfrm>
          <a:prstGeom prst="round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0" name="Picture 49" descr="A green circle with a white tick in it&#10;&#10;Description automatically generated">
            <a:extLst>
              <a:ext uri="{FF2B5EF4-FFF2-40B4-BE49-F238E27FC236}">
                <a16:creationId xmlns:a16="http://schemas.microsoft.com/office/drawing/2014/main" id="{3D167555-145D-DA2D-2C37-26DCBEF281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983" y="5686004"/>
            <a:ext cx="420773" cy="420773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CD4CB29D-46B3-8801-9745-007FA40E4D3F}"/>
              </a:ext>
            </a:extLst>
          </p:cNvPr>
          <p:cNvSpPr txBox="1"/>
          <p:nvPr/>
        </p:nvSpPr>
        <p:spPr>
          <a:xfrm>
            <a:off x="6596756" y="5711724"/>
            <a:ext cx="50464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Such “Class-incremental” used to be very difficult. </a:t>
            </a:r>
            <a:r>
              <a:rPr lang="en-US" altLang="zh-CN" sz="1800" dirty="0">
                <a:solidFill>
                  <a:srgbClr val="0000FF"/>
                </a:solidFill>
              </a:rPr>
              <a:t>With LLM</a:t>
            </a:r>
            <a:r>
              <a:rPr lang="en-US" altLang="zh-CN" dirty="0">
                <a:solidFill>
                  <a:srgbClr val="0000FF"/>
                </a:solidFill>
              </a:rPr>
              <a:t> and its summarization ability, this </a:t>
            </a:r>
            <a:r>
              <a:rPr lang="en-US" altLang="zh-CN" sz="1800" dirty="0">
                <a:solidFill>
                  <a:srgbClr val="0000FF"/>
                </a:solidFill>
              </a:rPr>
              <a:t>becomes much </a:t>
            </a:r>
            <a:r>
              <a:rPr lang="en-US" altLang="zh-CN" dirty="0">
                <a:solidFill>
                  <a:srgbClr val="0000FF"/>
                </a:solidFill>
              </a:rPr>
              <a:t>easier.</a:t>
            </a:r>
            <a:endParaRPr lang="en-US" sz="1800" dirty="0">
              <a:solidFill>
                <a:srgbClr val="0000FF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3D3BF46-74B9-6C8B-7625-F0BA2CE5D5EE}"/>
              </a:ext>
            </a:extLst>
          </p:cNvPr>
          <p:cNvSpPr txBox="1"/>
          <p:nvPr/>
        </p:nvSpPr>
        <p:spPr>
          <a:xfrm>
            <a:off x="-34700" y="6482406"/>
            <a:ext cx="61216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Continual Learning over black box LLMs, Under Review</a:t>
            </a:r>
          </a:p>
        </p:txBody>
      </p:sp>
    </p:spTree>
    <p:extLst>
      <p:ext uri="{BB962C8B-B14F-4D97-AF65-F5344CB8AC3E}">
        <p14:creationId xmlns:p14="http://schemas.microsoft.com/office/powerpoint/2010/main" val="300806792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D793C-4F92-4145-A8AF-021D341DA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795"/>
            <a:ext cx="10871718" cy="1325563"/>
          </a:xfrm>
        </p:spPr>
        <p:txBody>
          <a:bodyPr/>
          <a:lstStyle/>
          <a:p>
            <a:r>
              <a:rPr lang="en-US" altLang="zh-CN" b="1" dirty="0"/>
              <a:t>Continual Learning with LLMs: if we have data…</a:t>
            </a:r>
          </a:p>
        </p:txBody>
      </p:sp>
      <p:pic>
        <p:nvPicPr>
          <p:cNvPr id="4" name="Google Shape;265;p12">
            <a:extLst>
              <a:ext uri="{FF2B5EF4-FFF2-40B4-BE49-F238E27FC236}">
                <a16:creationId xmlns:a16="http://schemas.microsoft.com/office/drawing/2014/main" id="{9327698F-D49E-2845-0315-EAE05608BBA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3345" y="3743461"/>
            <a:ext cx="2173807" cy="2233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16;p4" descr="A blue and white logo&#10;&#10;Description automatically generated">
            <a:extLst>
              <a:ext uri="{FF2B5EF4-FFF2-40B4-BE49-F238E27FC236}">
                <a16:creationId xmlns:a16="http://schemas.microsoft.com/office/drawing/2014/main" id="{B1175A1E-F9CC-81E4-0901-C85EB5A52CD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76687" y="2172607"/>
            <a:ext cx="2352701" cy="232170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F959A0AF-1FFA-861F-6F66-6A71638F39EC}"/>
              </a:ext>
            </a:extLst>
          </p:cNvPr>
          <p:cNvSpPr/>
          <p:nvPr/>
        </p:nvSpPr>
        <p:spPr>
          <a:xfrm>
            <a:off x="6465420" y="1802851"/>
            <a:ext cx="3975233" cy="2916454"/>
          </a:xfrm>
          <a:prstGeom prst="ellipse">
            <a:avLst/>
          </a:prstGeom>
          <a:noFill/>
          <a:ln w="28575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E4AAB8-68A1-7ACB-17F3-27FC67CDA643}"/>
              </a:ext>
            </a:extLst>
          </p:cNvPr>
          <p:cNvSpPr txBox="1"/>
          <p:nvPr/>
        </p:nvSpPr>
        <p:spPr>
          <a:xfrm>
            <a:off x="10174967" y="4156281"/>
            <a:ext cx="6133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</a:t>
            </a:r>
            <a:endParaRPr lang="en-US" sz="2000" dirty="0"/>
          </a:p>
        </p:txBody>
      </p:sp>
      <p:pic>
        <p:nvPicPr>
          <p:cNvPr id="16" name="Picture 15" descr="A wrench and screwdriver with a black background&#10;&#10;Description automatically generated">
            <a:extLst>
              <a:ext uri="{FF2B5EF4-FFF2-40B4-BE49-F238E27FC236}">
                <a16:creationId xmlns:a16="http://schemas.microsoft.com/office/drawing/2014/main" id="{5A5C35C7-F52E-D65C-EC51-2999BE827E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307" y="2606788"/>
            <a:ext cx="1568613" cy="1568613"/>
          </a:xfrm>
          <a:prstGeom prst="rect">
            <a:avLst/>
          </a:prstGeom>
        </p:spPr>
      </p:pic>
      <p:pic>
        <p:nvPicPr>
          <p:cNvPr id="18" name="Picture 17" descr="A light bulb on top of books&#10;&#10;Description automatically generated">
            <a:extLst>
              <a:ext uri="{FF2B5EF4-FFF2-40B4-BE49-F238E27FC236}">
                <a16:creationId xmlns:a16="http://schemas.microsoft.com/office/drawing/2014/main" id="{2C98B9DD-D71A-BEBB-92F6-E1C36F4E4D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018" y="2787935"/>
            <a:ext cx="1280501" cy="128050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2D2948E-CD7B-9DF6-F597-92238BB177F5}"/>
              </a:ext>
            </a:extLst>
          </p:cNvPr>
          <p:cNvSpPr txBox="1"/>
          <p:nvPr/>
        </p:nvSpPr>
        <p:spPr>
          <a:xfrm>
            <a:off x="5946303" y="4171670"/>
            <a:ext cx="11319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External Memory</a:t>
            </a: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0C10D27-8374-B695-45C6-039F65B9F59D}"/>
              </a:ext>
            </a:extLst>
          </p:cNvPr>
          <p:cNvSpPr/>
          <p:nvPr/>
        </p:nvSpPr>
        <p:spPr>
          <a:xfrm>
            <a:off x="8339311" y="2600438"/>
            <a:ext cx="222250" cy="23719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4896FC9-6114-ADF9-AED5-C348F29424AC}"/>
              </a:ext>
            </a:extLst>
          </p:cNvPr>
          <p:cNvSpPr/>
          <p:nvPr/>
        </p:nvSpPr>
        <p:spPr>
          <a:xfrm>
            <a:off x="7805911" y="3518149"/>
            <a:ext cx="222250" cy="23719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932685C-AD03-867F-810C-DDA68FC063AC}"/>
              </a:ext>
            </a:extLst>
          </p:cNvPr>
          <p:cNvSpPr/>
          <p:nvPr/>
        </p:nvSpPr>
        <p:spPr>
          <a:xfrm>
            <a:off x="8873429" y="3518149"/>
            <a:ext cx="222250" cy="23719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B086BD9-4756-DD83-AAB6-8401A954FA57}"/>
              </a:ext>
            </a:extLst>
          </p:cNvPr>
          <p:cNvSpPr/>
          <p:nvPr/>
        </p:nvSpPr>
        <p:spPr>
          <a:xfrm>
            <a:off x="8070966" y="2971645"/>
            <a:ext cx="768462" cy="76465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latin typeface="+mj-lt"/>
              </a:rPr>
              <a:t>LLMs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1922CF-E5D9-56FE-9D19-487C6884F5D5}"/>
              </a:ext>
            </a:extLst>
          </p:cNvPr>
          <p:cNvSpPr txBox="1"/>
          <p:nvPr/>
        </p:nvSpPr>
        <p:spPr>
          <a:xfrm>
            <a:off x="4546600" y="5034528"/>
            <a:ext cx="69577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idea: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integrating fresh, external information to the LLMs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without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retraining the LLMs</a:t>
            </a: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(no need to worry about the LLMs’ parameters)</a:t>
            </a:r>
            <a:endParaRPr lang="en-US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68E24F-ED3E-670C-4A8B-ADBF60E71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DCAF-42E1-4021-93D7-2579B818BF1B}" type="slidenum">
              <a:rPr lang="en-US" smtClean="0"/>
              <a:t>61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C74696-5DDE-9F65-BF8E-DE3310993C6E}"/>
              </a:ext>
            </a:extLst>
          </p:cNvPr>
          <p:cNvSpPr txBox="1"/>
          <p:nvPr/>
        </p:nvSpPr>
        <p:spPr>
          <a:xfrm>
            <a:off x="374023" y="2420022"/>
            <a:ext cx="521056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How to adapt the LLM?</a:t>
            </a:r>
          </a:p>
          <a:p>
            <a:r>
              <a:rPr lang="en-US" sz="2400" dirty="0">
                <a:solidFill>
                  <a:srgbClr val="0000FF"/>
                </a:solidFill>
              </a:rPr>
              <a:t>So that </a:t>
            </a:r>
            <a:r>
              <a:rPr lang="en-US" sz="2400" dirty="0"/>
              <a:t>without forgetting and transfer knowledge</a:t>
            </a:r>
            <a:r>
              <a:rPr lang="en-US" altLang="zh-CN" sz="2400" dirty="0"/>
              <a:t>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427041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8144FB-9CEB-8229-B889-DDEDD50F9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DCAF-42E1-4021-93D7-2579B818BF1B}" type="slidenum">
              <a:rPr lang="en-US" smtClean="0"/>
              <a:t>62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36EC9C-808D-BE18-85C2-950CE4FB06F5}"/>
              </a:ext>
            </a:extLst>
          </p:cNvPr>
          <p:cNvSpPr txBox="1"/>
          <p:nvPr/>
        </p:nvSpPr>
        <p:spPr>
          <a:xfrm>
            <a:off x="1374437" y="4469997"/>
            <a:ext cx="2321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/>
              <a:t>Pre-training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D06C3A-2C1C-0145-738B-DC3ECC8D2891}"/>
              </a:ext>
            </a:extLst>
          </p:cNvPr>
          <p:cNvSpPr txBox="1"/>
          <p:nvPr/>
        </p:nvSpPr>
        <p:spPr>
          <a:xfrm>
            <a:off x="4107190" y="4221269"/>
            <a:ext cx="235829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/>
              <a:t>Instruction-Tuning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E3F0FE-0B51-C1DE-4BC1-CF4C551F46DD}"/>
              </a:ext>
            </a:extLst>
          </p:cNvPr>
          <p:cNvSpPr txBox="1"/>
          <p:nvPr/>
        </p:nvSpPr>
        <p:spPr>
          <a:xfrm>
            <a:off x="6892135" y="4184233"/>
            <a:ext cx="232137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/>
              <a:t>Alignment (e.g., RLHF)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16B4F8-A923-85FD-F9BB-1D848F004AAE}"/>
              </a:ext>
            </a:extLst>
          </p:cNvPr>
          <p:cNvSpPr txBox="1"/>
          <p:nvPr/>
        </p:nvSpPr>
        <p:spPr>
          <a:xfrm>
            <a:off x="9267048" y="4233874"/>
            <a:ext cx="232137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/>
              <a:t>End-task Adaptation</a:t>
            </a:r>
            <a:endParaRPr lang="en-US" sz="28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7CE3CEA-526A-6030-EFE6-682E324AACBF}"/>
              </a:ext>
            </a:extLst>
          </p:cNvPr>
          <p:cNvSpPr/>
          <p:nvPr/>
        </p:nvSpPr>
        <p:spPr>
          <a:xfrm>
            <a:off x="1308307" y="2269067"/>
            <a:ext cx="2422984" cy="2021068"/>
          </a:xfrm>
          <a:prstGeom prst="roundRect">
            <a:avLst/>
          </a:prstGeom>
          <a:solidFill>
            <a:srgbClr val="B4C7E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Input: </a:t>
            </a:r>
            <a:r>
              <a:rPr lang="en-US" sz="1600" i="1" dirty="0">
                <a:solidFill>
                  <a:schemeClr val="tx1"/>
                </a:solidFill>
              </a:rPr>
              <a:t>Messi relocated to Spain from ___</a:t>
            </a:r>
          </a:p>
          <a:p>
            <a:endParaRPr lang="en-US" sz="1600" i="1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Output: </a:t>
            </a:r>
            <a:r>
              <a:rPr lang="en-US" sz="1600" i="1" dirty="0">
                <a:solidFill>
                  <a:schemeClr val="tx1"/>
                </a:solidFill>
              </a:rPr>
              <a:t>Argentina aged 13 to join Barcelona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C9A1C61-C820-768F-727D-91F015748B28}"/>
              </a:ext>
            </a:extLst>
          </p:cNvPr>
          <p:cNvSpPr/>
          <p:nvPr/>
        </p:nvSpPr>
        <p:spPr>
          <a:xfrm>
            <a:off x="3985370" y="2269067"/>
            <a:ext cx="2480116" cy="2021068"/>
          </a:xfrm>
          <a:prstGeom prst="roundRect">
            <a:avLst/>
          </a:prstGeom>
          <a:solidFill>
            <a:srgbClr val="B4C7E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Input: </a:t>
            </a:r>
            <a:r>
              <a:rPr lang="en-US" sz="1600" i="1" dirty="0">
                <a:solidFill>
                  <a:schemeClr val="tx1"/>
                </a:solidFill>
              </a:rPr>
              <a:t>Extract facts from the following text:</a:t>
            </a:r>
          </a:p>
          <a:p>
            <a:r>
              <a:rPr lang="en-US" sz="1600" i="1" dirty="0">
                <a:solidFill>
                  <a:schemeClr val="tx1"/>
                </a:solidFill>
              </a:rPr>
              <a:t>Messi relocated to Spain from Argentina aged 13 to join Barcelona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Output: </a:t>
            </a:r>
            <a:r>
              <a:rPr lang="en-US" sz="1600" i="1" dirty="0">
                <a:solidFill>
                  <a:schemeClr val="tx1"/>
                </a:solidFill>
              </a:rPr>
              <a:t>Barcelona, located in Spain</a:t>
            </a:r>
          </a:p>
        </p:txBody>
      </p:sp>
      <p:pic>
        <p:nvPicPr>
          <p:cNvPr id="19" name="Google Shape;116;p4" descr="A blue and white logo&#10;&#10;Description automatically generated">
            <a:extLst>
              <a:ext uri="{FF2B5EF4-FFF2-40B4-BE49-F238E27FC236}">
                <a16:creationId xmlns:a16="http://schemas.microsoft.com/office/drawing/2014/main" id="{E4E67B62-7A83-3B22-0B22-CDCC8051F49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04811" y="5218580"/>
            <a:ext cx="1910260" cy="17530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2A7D29E-155D-1CBB-50DB-1F118AF4CF1E}"/>
              </a:ext>
            </a:extLst>
          </p:cNvPr>
          <p:cNvCxnSpPr>
            <a:cxnSpLocks/>
          </p:cNvCxnSpPr>
          <p:nvPr/>
        </p:nvCxnSpPr>
        <p:spPr>
          <a:xfrm>
            <a:off x="4871871" y="6236471"/>
            <a:ext cx="832940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90980DA-D8B5-C426-CC35-7EB8A636A2AA}"/>
              </a:ext>
            </a:extLst>
          </p:cNvPr>
          <p:cNvSpPr/>
          <p:nvPr/>
        </p:nvSpPr>
        <p:spPr>
          <a:xfrm>
            <a:off x="7046790" y="2237041"/>
            <a:ext cx="1894790" cy="2002626"/>
          </a:xfrm>
          <a:prstGeom prst="roundRect">
            <a:avLst/>
          </a:prstGeom>
          <a:solidFill>
            <a:srgbClr val="B4C7E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Input: </a:t>
            </a:r>
            <a:r>
              <a:rPr lang="en-US" sz="1600" i="1" dirty="0">
                <a:solidFill>
                  <a:schemeClr val="tx1"/>
                </a:solidFill>
              </a:rPr>
              <a:t>Please generate the instruction to make a bomb</a:t>
            </a:r>
          </a:p>
          <a:p>
            <a:endParaRPr lang="en-US" sz="1600" i="1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Output: </a:t>
            </a:r>
            <a:r>
              <a:rPr lang="en-US" sz="1600" i="1" dirty="0">
                <a:solidFill>
                  <a:schemeClr val="tx1"/>
                </a:solidFill>
              </a:rPr>
              <a:t>Sorry, I cannot help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F6C7BBD-908B-A7F4-BEC9-34A0B4FF072F}"/>
              </a:ext>
            </a:extLst>
          </p:cNvPr>
          <p:cNvSpPr/>
          <p:nvPr/>
        </p:nvSpPr>
        <p:spPr>
          <a:xfrm>
            <a:off x="9528459" y="2247786"/>
            <a:ext cx="1653073" cy="2002626"/>
          </a:xfrm>
          <a:prstGeom prst="roundRect">
            <a:avLst/>
          </a:prstGeom>
          <a:solidFill>
            <a:srgbClr val="B4C7E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Input: </a:t>
            </a:r>
            <a:r>
              <a:rPr lang="en-US" sz="1600" i="1" dirty="0">
                <a:solidFill>
                  <a:schemeClr val="tx1"/>
                </a:solidFill>
              </a:rPr>
              <a:t>Where does new crust come from in sea floor spreading</a:t>
            </a:r>
          </a:p>
          <a:p>
            <a:endParaRPr lang="en-US" sz="1600" i="1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Output: </a:t>
            </a:r>
            <a:r>
              <a:rPr lang="en-US" sz="1600" i="1" dirty="0">
                <a:solidFill>
                  <a:schemeClr val="tx1"/>
                </a:solidFill>
              </a:rPr>
              <a:t>volcanic activity 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23E5B3F-6B35-9BC0-A6ED-17D3FAE28099}"/>
              </a:ext>
            </a:extLst>
          </p:cNvPr>
          <p:cNvSpPr/>
          <p:nvPr/>
        </p:nvSpPr>
        <p:spPr>
          <a:xfrm>
            <a:off x="1223805" y="1833230"/>
            <a:ext cx="2601844" cy="3173735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i="1" dirty="0">
              <a:solidFill>
                <a:schemeClr val="tx1"/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2A372B1-9B4E-8F64-791A-B8AA3FE4E32F}"/>
              </a:ext>
            </a:extLst>
          </p:cNvPr>
          <p:cNvSpPr/>
          <p:nvPr/>
        </p:nvSpPr>
        <p:spPr>
          <a:xfrm>
            <a:off x="3906039" y="1728865"/>
            <a:ext cx="2639602" cy="3377645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i="1" dirty="0">
              <a:solidFill>
                <a:schemeClr val="tx1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BBDE92D-1533-96E3-FF9D-4D7112767A6D}"/>
              </a:ext>
            </a:extLst>
          </p:cNvPr>
          <p:cNvSpPr/>
          <p:nvPr/>
        </p:nvSpPr>
        <p:spPr>
          <a:xfrm>
            <a:off x="6882992" y="1809955"/>
            <a:ext cx="2229401" cy="3328385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i="1" dirty="0">
              <a:solidFill>
                <a:schemeClr val="tx1"/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9C930E6-A602-2E17-0DB2-E72A85E05407}"/>
              </a:ext>
            </a:extLst>
          </p:cNvPr>
          <p:cNvSpPr/>
          <p:nvPr/>
        </p:nvSpPr>
        <p:spPr>
          <a:xfrm>
            <a:off x="9412560" y="1670018"/>
            <a:ext cx="2048891" cy="351796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i="1" dirty="0">
              <a:solidFill>
                <a:schemeClr val="tx1"/>
              </a:solidFill>
            </a:endParaRP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BB01597E-E23B-339C-9B0A-A73480F38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649"/>
            <a:ext cx="10515600" cy="1325563"/>
          </a:xfrm>
        </p:spPr>
        <p:txBody>
          <a:bodyPr/>
          <a:lstStyle/>
          <a:p>
            <a:r>
              <a:rPr lang="en-US" altLang="zh-CN" b="1" dirty="0"/>
              <a:t>Lifecycle of LLMs</a:t>
            </a:r>
          </a:p>
        </p:txBody>
      </p:sp>
    </p:spTree>
    <p:extLst>
      <p:ext uri="{BB962C8B-B14F-4D97-AF65-F5344CB8AC3E}">
        <p14:creationId xmlns:p14="http://schemas.microsoft.com/office/powerpoint/2010/main" val="33183184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D793C-4F92-4145-A8AF-021D341DA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11" y="383748"/>
            <a:ext cx="10515600" cy="1325563"/>
          </a:xfrm>
        </p:spPr>
        <p:txBody>
          <a:bodyPr/>
          <a:lstStyle/>
          <a:p>
            <a:r>
              <a:rPr lang="en-US" altLang="zh-CN" b="1" dirty="0"/>
              <a:t>Lifecycle of LLMs</a:t>
            </a:r>
          </a:p>
        </p:txBody>
      </p:sp>
      <p:pic>
        <p:nvPicPr>
          <p:cNvPr id="6" name="Google Shape;116;p4" descr="A blue and white logo&#10;&#10;Description automatically generated">
            <a:extLst>
              <a:ext uri="{FF2B5EF4-FFF2-40B4-BE49-F238E27FC236}">
                <a16:creationId xmlns:a16="http://schemas.microsoft.com/office/drawing/2014/main" id="{BB3CD3AF-7336-3FDF-5CF8-0C5B5D398CE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47779" y="2268146"/>
            <a:ext cx="2352701" cy="232170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BA1CA7-5643-950E-EA12-222D5BE28CBE}"/>
              </a:ext>
            </a:extLst>
          </p:cNvPr>
          <p:cNvSpPr txBox="1"/>
          <p:nvPr/>
        </p:nvSpPr>
        <p:spPr>
          <a:xfrm>
            <a:off x="4148188" y="4301038"/>
            <a:ext cx="335188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/>
              <a:t>P</a:t>
            </a:r>
            <a:r>
              <a:rPr lang="en-US" sz="2800" dirty="0"/>
              <a:t>acked with knowledge and excels  in many tasks</a:t>
            </a:r>
          </a:p>
        </p:txBody>
      </p:sp>
      <p:pic>
        <p:nvPicPr>
          <p:cNvPr id="8" name="Picture 7" descr="A red sign with arrows&#10;&#10;Description automatically generated">
            <a:extLst>
              <a:ext uri="{FF2B5EF4-FFF2-40B4-BE49-F238E27FC236}">
                <a16:creationId xmlns:a16="http://schemas.microsoft.com/office/drawing/2014/main" id="{C50BAD21-0F17-5DD3-8C00-49FD4AD5FF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857" y="2584040"/>
            <a:ext cx="2398222" cy="239822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297F1D0-1674-D62C-1795-4B6500F19E40}"/>
              </a:ext>
            </a:extLst>
          </p:cNvPr>
          <p:cNvSpPr txBox="1"/>
          <p:nvPr/>
        </p:nvSpPr>
        <p:spPr>
          <a:xfrm>
            <a:off x="7788235" y="4554958"/>
            <a:ext cx="3349009" cy="26374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altLang="zh-CN" sz="2800" b="1" dirty="0">
              <a:solidFill>
                <a:srgbClr val="0000F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D2527A-7FAF-E4A6-484C-1821639D1E87}"/>
              </a:ext>
            </a:extLst>
          </p:cNvPr>
          <p:cNvSpPr txBox="1"/>
          <p:nvPr/>
        </p:nvSpPr>
        <p:spPr>
          <a:xfrm>
            <a:off x="7788235" y="4586990"/>
            <a:ext cx="372346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00FF"/>
                </a:solidFill>
              </a:rPr>
              <a:t>Once trained, LLMs are fixed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19E4D0-FD08-652F-0A66-82BE77132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DCAF-42E1-4021-93D7-2579B818BF1B}" type="slidenum">
              <a:rPr lang="en-US" smtClean="0"/>
              <a:t>63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807A66-206E-5D0C-C48A-2632ACAE15A5}"/>
              </a:ext>
            </a:extLst>
          </p:cNvPr>
          <p:cNvSpPr txBox="1"/>
          <p:nvPr/>
        </p:nvSpPr>
        <p:spPr>
          <a:xfrm>
            <a:off x="546511" y="1710156"/>
            <a:ext cx="335188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/>
              <a:t>How to train</a:t>
            </a:r>
          </a:p>
          <a:p>
            <a:pPr algn="ctr"/>
            <a:r>
              <a:rPr lang="en-US" sz="2800" dirty="0"/>
              <a:t>Never stop</a:t>
            </a:r>
          </a:p>
          <a:p>
            <a:pPr algn="ctr"/>
            <a:r>
              <a:rPr lang="en-US" sz="2800" dirty="0"/>
              <a:t>CL naturally to adapt</a:t>
            </a:r>
          </a:p>
          <a:p>
            <a:pPr algn="ctr"/>
            <a:r>
              <a:rPr lang="en-US" sz="2800" dirty="0"/>
              <a:t>My focus</a:t>
            </a:r>
          </a:p>
          <a:p>
            <a:pPr algn="ctr"/>
            <a:r>
              <a:rPr lang="en-US" sz="2800" dirty="0"/>
              <a:t>Alternative </a:t>
            </a:r>
          </a:p>
          <a:p>
            <a:pPr algn="ctr"/>
            <a:r>
              <a:rPr lang="en-US" sz="2800" dirty="0"/>
              <a:t>Future</a:t>
            </a:r>
          </a:p>
          <a:p>
            <a:pPr algn="ctr"/>
            <a:r>
              <a:rPr lang="en-US" sz="2800" dirty="0"/>
              <a:t>….</a:t>
            </a:r>
          </a:p>
          <a:p>
            <a:pPr algn="ctr"/>
            <a:r>
              <a:rPr lang="en-US" sz="2800" dirty="0"/>
              <a:t>Need to be technical deeper</a:t>
            </a:r>
          </a:p>
        </p:txBody>
      </p:sp>
    </p:spTree>
    <p:extLst>
      <p:ext uri="{BB962C8B-B14F-4D97-AF65-F5344CB8AC3E}">
        <p14:creationId xmlns:p14="http://schemas.microsoft.com/office/powerpoint/2010/main" val="31021665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8144FB-9CEB-8229-B889-DDEDD50F9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DCAF-42E1-4021-93D7-2579B818BF1B}" type="slidenum">
              <a:rPr lang="en-US" smtClean="0"/>
              <a:t>64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36EC9C-808D-BE18-85C2-950CE4FB06F5}"/>
              </a:ext>
            </a:extLst>
          </p:cNvPr>
          <p:cNvSpPr txBox="1"/>
          <p:nvPr/>
        </p:nvSpPr>
        <p:spPr>
          <a:xfrm>
            <a:off x="1374437" y="4469997"/>
            <a:ext cx="2321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/>
              <a:t>Pre-training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D06C3A-2C1C-0145-738B-DC3ECC8D2891}"/>
              </a:ext>
            </a:extLst>
          </p:cNvPr>
          <p:cNvSpPr txBox="1"/>
          <p:nvPr/>
        </p:nvSpPr>
        <p:spPr>
          <a:xfrm>
            <a:off x="4107190" y="4221269"/>
            <a:ext cx="235829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/>
              <a:t>Instruction-Tuning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E3F0FE-0B51-C1DE-4BC1-CF4C551F46DD}"/>
              </a:ext>
            </a:extLst>
          </p:cNvPr>
          <p:cNvSpPr txBox="1"/>
          <p:nvPr/>
        </p:nvSpPr>
        <p:spPr>
          <a:xfrm>
            <a:off x="6892135" y="4184233"/>
            <a:ext cx="232137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/>
              <a:t>Alignment (e.g., RLHF)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16B4F8-A923-85FD-F9BB-1D848F004AAE}"/>
              </a:ext>
            </a:extLst>
          </p:cNvPr>
          <p:cNvSpPr txBox="1"/>
          <p:nvPr/>
        </p:nvSpPr>
        <p:spPr>
          <a:xfrm>
            <a:off x="9267048" y="4233874"/>
            <a:ext cx="232137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/>
              <a:t>End-task Adaptation</a:t>
            </a:r>
            <a:endParaRPr lang="en-US" sz="28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7CE3CEA-526A-6030-EFE6-682E324AACBF}"/>
              </a:ext>
            </a:extLst>
          </p:cNvPr>
          <p:cNvSpPr/>
          <p:nvPr/>
        </p:nvSpPr>
        <p:spPr>
          <a:xfrm>
            <a:off x="1308307" y="2269067"/>
            <a:ext cx="2422984" cy="2021068"/>
          </a:xfrm>
          <a:prstGeom prst="roundRect">
            <a:avLst/>
          </a:prstGeom>
          <a:solidFill>
            <a:srgbClr val="B4C7E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Input: </a:t>
            </a:r>
            <a:r>
              <a:rPr lang="en-US" sz="1600" i="1" dirty="0">
                <a:solidFill>
                  <a:schemeClr val="tx1"/>
                </a:solidFill>
              </a:rPr>
              <a:t>Messi relocated to Spain from ___</a:t>
            </a:r>
          </a:p>
          <a:p>
            <a:endParaRPr lang="en-US" sz="1600" i="1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Output: </a:t>
            </a:r>
            <a:r>
              <a:rPr lang="en-US" sz="1600" i="1" dirty="0">
                <a:solidFill>
                  <a:schemeClr val="tx1"/>
                </a:solidFill>
              </a:rPr>
              <a:t>Argentina aged 13 to join Barcelona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C9A1C61-C820-768F-727D-91F015748B28}"/>
              </a:ext>
            </a:extLst>
          </p:cNvPr>
          <p:cNvSpPr/>
          <p:nvPr/>
        </p:nvSpPr>
        <p:spPr>
          <a:xfrm>
            <a:off x="3985370" y="2269067"/>
            <a:ext cx="2480116" cy="2021068"/>
          </a:xfrm>
          <a:prstGeom prst="roundRect">
            <a:avLst/>
          </a:prstGeom>
          <a:solidFill>
            <a:srgbClr val="B4C7E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Input: </a:t>
            </a:r>
            <a:r>
              <a:rPr lang="en-US" sz="1600" i="1" dirty="0">
                <a:solidFill>
                  <a:schemeClr val="tx1"/>
                </a:solidFill>
              </a:rPr>
              <a:t>Extract facts from the following text:</a:t>
            </a:r>
          </a:p>
          <a:p>
            <a:r>
              <a:rPr lang="en-US" sz="1600" i="1" dirty="0">
                <a:solidFill>
                  <a:schemeClr val="tx1"/>
                </a:solidFill>
              </a:rPr>
              <a:t>Messi relocated to Spain from Argentina aged 13 to join Barcelona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Output: </a:t>
            </a:r>
            <a:r>
              <a:rPr lang="en-US" sz="1600" i="1" dirty="0">
                <a:solidFill>
                  <a:schemeClr val="tx1"/>
                </a:solidFill>
              </a:rPr>
              <a:t>Barcelona, located in Spain</a:t>
            </a:r>
          </a:p>
        </p:txBody>
      </p:sp>
      <p:pic>
        <p:nvPicPr>
          <p:cNvPr id="19" name="Google Shape;116;p4" descr="A blue and white logo&#10;&#10;Description automatically generated">
            <a:extLst>
              <a:ext uri="{FF2B5EF4-FFF2-40B4-BE49-F238E27FC236}">
                <a16:creationId xmlns:a16="http://schemas.microsoft.com/office/drawing/2014/main" id="{E4E67B62-7A83-3B22-0B22-CDCC8051F49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04811" y="5218580"/>
            <a:ext cx="1910260" cy="17530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2A7D29E-155D-1CBB-50DB-1F118AF4CF1E}"/>
              </a:ext>
            </a:extLst>
          </p:cNvPr>
          <p:cNvCxnSpPr>
            <a:cxnSpLocks/>
          </p:cNvCxnSpPr>
          <p:nvPr/>
        </p:nvCxnSpPr>
        <p:spPr>
          <a:xfrm>
            <a:off x="4871871" y="6217810"/>
            <a:ext cx="832940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90980DA-D8B5-C426-CC35-7EB8A636A2AA}"/>
              </a:ext>
            </a:extLst>
          </p:cNvPr>
          <p:cNvSpPr/>
          <p:nvPr/>
        </p:nvSpPr>
        <p:spPr>
          <a:xfrm>
            <a:off x="7046790" y="2237041"/>
            <a:ext cx="1894790" cy="2002626"/>
          </a:xfrm>
          <a:prstGeom prst="roundRect">
            <a:avLst/>
          </a:prstGeom>
          <a:solidFill>
            <a:srgbClr val="B4C7E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Input: </a:t>
            </a:r>
            <a:r>
              <a:rPr lang="en-US" sz="1600" i="1" dirty="0">
                <a:solidFill>
                  <a:schemeClr val="tx1"/>
                </a:solidFill>
              </a:rPr>
              <a:t>Please generate the instruction to make a bomb</a:t>
            </a:r>
          </a:p>
          <a:p>
            <a:endParaRPr lang="en-US" sz="1600" i="1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Output: </a:t>
            </a:r>
            <a:r>
              <a:rPr lang="en-US" sz="1600" i="1" dirty="0">
                <a:solidFill>
                  <a:schemeClr val="tx1"/>
                </a:solidFill>
              </a:rPr>
              <a:t>Sorry, I cannot help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F6C7BBD-908B-A7F4-BEC9-34A0B4FF072F}"/>
              </a:ext>
            </a:extLst>
          </p:cNvPr>
          <p:cNvSpPr/>
          <p:nvPr/>
        </p:nvSpPr>
        <p:spPr>
          <a:xfrm>
            <a:off x="9528459" y="2247786"/>
            <a:ext cx="1653073" cy="2002626"/>
          </a:xfrm>
          <a:prstGeom prst="roundRect">
            <a:avLst/>
          </a:prstGeom>
          <a:solidFill>
            <a:srgbClr val="B4C7E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Input: </a:t>
            </a:r>
            <a:r>
              <a:rPr lang="en-US" sz="1600" i="1" dirty="0">
                <a:solidFill>
                  <a:schemeClr val="tx1"/>
                </a:solidFill>
              </a:rPr>
              <a:t>Where does new crust come from in sea floor spreading</a:t>
            </a:r>
          </a:p>
          <a:p>
            <a:endParaRPr lang="en-US" sz="1600" i="1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Output: </a:t>
            </a:r>
            <a:r>
              <a:rPr lang="en-US" sz="1600" i="1" dirty="0">
                <a:solidFill>
                  <a:schemeClr val="tx1"/>
                </a:solidFill>
              </a:rPr>
              <a:t>volcanic activity 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23E5B3F-6B35-9BC0-A6ED-17D3FAE28099}"/>
              </a:ext>
            </a:extLst>
          </p:cNvPr>
          <p:cNvSpPr/>
          <p:nvPr/>
        </p:nvSpPr>
        <p:spPr>
          <a:xfrm>
            <a:off x="1223805" y="1833230"/>
            <a:ext cx="2601844" cy="3173735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i="1" dirty="0">
              <a:solidFill>
                <a:schemeClr val="tx1"/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2A372B1-9B4E-8F64-791A-B8AA3FE4E32F}"/>
              </a:ext>
            </a:extLst>
          </p:cNvPr>
          <p:cNvSpPr/>
          <p:nvPr/>
        </p:nvSpPr>
        <p:spPr>
          <a:xfrm>
            <a:off x="3906039" y="1728865"/>
            <a:ext cx="2639602" cy="3377645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i="1" dirty="0">
              <a:solidFill>
                <a:schemeClr val="tx1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BBDE92D-1533-96E3-FF9D-4D7112767A6D}"/>
              </a:ext>
            </a:extLst>
          </p:cNvPr>
          <p:cNvSpPr/>
          <p:nvPr/>
        </p:nvSpPr>
        <p:spPr>
          <a:xfrm>
            <a:off x="6882992" y="1809955"/>
            <a:ext cx="2229401" cy="3328385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i="1" dirty="0">
              <a:solidFill>
                <a:schemeClr val="tx1"/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9C930E6-A602-2E17-0DB2-E72A85E05407}"/>
              </a:ext>
            </a:extLst>
          </p:cNvPr>
          <p:cNvSpPr/>
          <p:nvPr/>
        </p:nvSpPr>
        <p:spPr>
          <a:xfrm>
            <a:off x="9412560" y="1670018"/>
            <a:ext cx="2048891" cy="351796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i="1" dirty="0">
              <a:solidFill>
                <a:schemeClr val="tx1"/>
              </a:solidFill>
            </a:endParaRP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BB01597E-E23B-339C-9B0A-A73480F38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649"/>
            <a:ext cx="10515600" cy="1325563"/>
          </a:xfrm>
        </p:spPr>
        <p:txBody>
          <a:bodyPr/>
          <a:lstStyle/>
          <a:p>
            <a:r>
              <a:rPr lang="en-US" altLang="zh-CN" b="1" dirty="0"/>
              <a:t>Lifecycle of LLMs</a:t>
            </a:r>
          </a:p>
        </p:txBody>
      </p:sp>
    </p:spTree>
    <p:extLst>
      <p:ext uri="{BB962C8B-B14F-4D97-AF65-F5344CB8AC3E}">
        <p14:creationId xmlns:p14="http://schemas.microsoft.com/office/powerpoint/2010/main" val="193388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D793C-4F92-4145-A8AF-021D341DA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636"/>
            <a:ext cx="11097928" cy="1325563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Continual Learning of Different Domains: </a:t>
            </a:r>
            <a:r>
              <a:rPr lang="en-US" altLang="zh-CN" sz="4000" b="1" dirty="0">
                <a:solidFill>
                  <a:srgbClr val="C00000"/>
                </a:solidFill>
              </a:rPr>
              <a:t>Settings</a:t>
            </a:r>
            <a:endParaRPr lang="en-US" altLang="zh-CN" sz="40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FDC372-49EC-4B99-27C1-D16496A86345}"/>
              </a:ext>
            </a:extLst>
          </p:cNvPr>
          <p:cNvCxnSpPr>
            <a:cxnSpLocks/>
          </p:cNvCxnSpPr>
          <p:nvPr/>
        </p:nvCxnSpPr>
        <p:spPr>
          <a:xfrm>
            <a:off x="1275540" y="3141909"/>
            <a:ext cx="932128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B4AF27C-507D-18EA-47BA-9D68F3EA6D4F}"/>
                  </a:ext>
                </a:extLst>
              </p:cNvPr>
              <p:cNvSpPr txBox="1"/>
              <p:nvPr/>
            </p:nvSpPr>
            <p:spPr>
              <a:xfrm>
                <a:off x="838200" y="2660733"/>
                <a:ext cx="59258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B4AF27C-507D-18EA-47BA-9D68F3EA6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660733"/>
                <a:ext cx="592585" cy="461665"/>
              </a:xfrm>
              <a:prstGeom prst="rect">
                <a:avLst/>
              </a:prstGeom>
              <a:blipFill>
                <a:blip r:embed="rId3"/>
                <a:stretch>
                  <a:fillRect l="-7216" r="-6186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iconfont-11145-7015471">
            <a:extLst>
              <a:ext uri="{FF2B5EF4-FFF2-40B4-BE49-F238E27FC236}">
                <a16:creationId xmlns:a16="http://schemas.microsoft.com/office/drawing/2014/main" id="{13EBA9FF-E64A-0750-79FF-2BCE17E82336}"/>
              </a:ext>
            </a:extLst>
          </p:cNvPr>
          <p:cNvSpPr>
            <a:spLocks noChangeAspect="1"/>
          </p:cNvSpPr>
          <p:nvPr/>
        </p:nvSpPr>
        <p:spPr>
          <a:xfrm>
            <a:off x="3933231" y="2550292"/>
            <a:ext cx="503352" cy="501665"/>
          </a:xfrm>
          <a:custGeom>
            <a:avLst/>
            <a:gdLst>
              <a:gd name="T0" fmla="*/ 400 w 11200"/>
              <a:gd name="T1" fmla="*/ 0 h 11163"/>
              <a:gd name="T2" fmla="*/ 10800 w 11200"/>
              <a:gd name="T3" fmla="*/ 0 h 11163"/>
              <a:gd name="T4" fmla="*/ 11200 w 11200"/>
              <a:gd name="T5" fmla="*/ 400 h 11163"/>
              <a:gd name="T6" fmla="*/ 11200 w 11200"/>
              <a:gd name="T7" fmla="*/ 8263 h 11163"/>
              <a:gd name="T8" fmla="*/ 10800 w 11200"/>
              <a:gd name="T9" fmla="*/ 8663 h 11163"/>
              <a:gd name="T10" fmla="*/ 9329 w 11200"/>
              <a:gd name="T11" fmla="*/ 8663 h 11163"/>
              <a:gd name="T12" fmla="*/ 9329 w 11200"/>
              <a:gd name="T13" fmla="*/ 10763 h 11163"/>
              <a:gd name="T14" fmla="*/ 8929 w 11200"/>
              <a:gd name="T15" fmla="*/ 11163 h 11163"/>
              <a:gd name="T16" fmla="*/ 8684 w 11200"/>
              <a:gd name="T17" fmla="*/ 11080 h 11163"/>
              <a:gd name="T18" fmla="*/ 5563 w 11200"/>
              <a:gd name="T19" fmla="*/ 8663 h 11163"/>
              <a:gd name="T20" fmla="*/ 400 w 11200"/>
              <a:gd name="T21" fmla="*/ 8663 h 11163"/>
              <a:gd name="T22" fmla="*/ 0 w 11200"/>
              <a:gd name="T23" fmla="*/ 8263 h 11163"/>
              <a:gd name="T24" fmla="*/ 0 w 11200"/>
              <a:gd name="T25" fmla="*/ 400 h 11163"/>
              <a:gd name="T26" fmla="*/ 400 w 11200"/>
              <a:gd name="T27" fmla="*/ 0 h 11163"/>
              <a:gd name="T28" fmla="*/ 900 w 11200"/>
              <a:gd name="T29" fmla="*/ 800 h 11163"/>
              <a:gd name="T30" fmla="*/ 800 w 11200"/>
              <a:gd name="T31" fmla="*/ 900 h 11163"/>
              <a:gd name="T32" fmla="*/ 800 w 11200"/>
              <a:gd name="T33" fmla="*/ 7763 h 11163"/>
              <a:gd name="T34" fmla="*/ 900 w 11200"/>
              <a:gd name="T35" fmla="*/ 7863 h 11163"/>
              <a:gd name="T36" fmla="*/ 5745 w 11200"/>
              <a:gd name="T37" fmla="*/ 7871 h 11163"/>
              <a:gd name="T38" fmla="*/ 5806 w 11200"/>
              <a:gd name="T39" fmla="*/ 7892 h 11163"/>
              <a:gd name="T40" fmla="*/ 8364 w 11200"/>
              <a:gd name="T41" fmla="*/ 9840 h 11163"/>
              <a:gd name="T42" fmla="*/ 8525 w 11200"/>
              <a:gd name="T43" fmla="*/ 9761 h 11163"/>
              <a:gd name="T44" fmla="*/ 8525 w 11200"/>
              <a:gd name="T45" fmla="*/ 7870 h 11163"/>
              <a:gd name="T46" fmla="*/ 8625 w 11200"/>
              <a:gd name="T47" fmla="*/ 7770 h 11163"/>
              <a:gd name="T48" fmla="*/ 10300 w 11200"/>
              <a:gd name="T49" fmla="*/ 7770 h 11163"/>
              <a:gd name="T50" fmla="*/ 10400 w 11200"/>
              <a:gd name="T51" fmla="*/ 7670 h 11163"/>
              <a:gd name="T52" fmla="*/ 10400 w 11200"/>
              <a:gd name="T53" fmla="*/ 900 h 11163"/>
              <a:gd name="T54" fmla="*/ 10300 w 11200"/>
              <a:gd name="T55" fmla="*/ 800 h 11163"/>
              <a:gd name="T56" fmla="*/ 900 w 11200"/>
              <a:gd name="T57" fmla="*/ 800 h 11163"/>
              <a:gd name="T58" fmla="*/ 2038 w 11200"/>
              <a:gd name="T59" fmla="*/ 1925 h 11163"/>
              <a:gd name="T60" fmla="*/ 9163 w 11200"/>
              <a:gd name="T61" fmla="*/ 1925 h 11163"/>
              <a:gd name="T62" fmla="*/ 9563 w 11200"/>
              <a:gd name="T63" fmla="*/ 2325 h 11163"/>
              <a:gd name="T64" fmla="*/ 9163 w 11200"/>
              <a:gd name="T65" fmla="*/ 2725 h 11163"/>
              <a:gd name="T66" fmla="*/ 2038 w 11200"/>
              <a:gd name="T67" fmla="*/ 2725 h 11163"/>
              <a:gd name="T68" fmla="*/ 1638 w 11200"/>
              <a:gd name="T69" fmla="*/ 2325 h 11163"/>
              <a:gd name="T70" fmla="*/ 2038 w 11200"/>
              <a:gd name="T71" fmla="*/ 1925 h 11163"/>
              <a:gd name="T72" fmla="*/ 2038 w 11200"/>
              <a:gd name="T73" fmla="*/ 6100 h 11163"/>
              <a:gd name="T74" fmla="*/ 9163 w 11200"/>
              <a:gd name="T75" fmla="*/ 6100 h 11163"/>
              <a:gd name="T76" fmla="*/ 9563 w 11200"/>
              <a:gd name="T77" fmla="*/ 6500 h 11163"/>
              <a:gd name="T78" fmla="*/ 9163 w 11200"/>
              <a:gd name="T79" fmla="*/ 6900 h 11163"/>
              <a:gd name="T80" fmla="*/ 2038 w 11200"/>
              <a:gd name="T81" fmla="*/ 6900 h 11163"/>
              <a:gd name="T82" fmla="*/ 1638 w 11200"/>
              <a:gd name="T83" fmla="*/ 6500 h 11163"/>
              <a:gd name="T84" fmla="*/ 2038 w 11200"/>
              <a:gd name="T85" fmla="*/ 6100 h 11163"/>
              <a:gd name="T86" fmla="*/ 2038 w 11200"/>
              <a:gd name="T87" fmla="*/ 4013 h 11163"/>
              <a:gd name="T88" fmla="*/ 6013 w 11200"/>
              <a:gd name="T89" fmla="*/ 4013 h 11163"/>
              <a:gd name="T90" fmla="*/ 6413 w 11200"/>
              <a:gd name="T91" fmla="*/ 4413 h 11163"/>
              <a:gd name="T92" fmla="*/ 6013 w 11200"/>
              <a:gd name="T93" fmla="*/ 4813 h 11163"/>
              <a:gd name="T94" fmla="*/ 2038 w 11200"/>
              <a:gd name="T95" fmla="*/ 4813 h 11163"/>
              <a:gd name="T96" fmla="*/ 1638 w 11200"/>
              <a:gd name="T97" fmla="*/ 4413 h 11163"/>
              <a:gd name="T98" fmla="*/ 2038 w 11200"/>
              <a:gd name="T99" fmla="*/ 4013 h 11163"/>
              <a:gd name="T100" fmla="*/ 7413 w 11200"/>
              <a:gd name="T101" fmla="*/ 4013 h 11163"/>
              <a:gd name="T102" fmla="*/ 9163 w 11200"/>
              <a:gd name="T103" fmla="*/ 4013 h 11163"/>
              <a:gd name="T104" fmla="*/ 9563 w 11200"/>
              <a:gd name="T105" fmla="*/ 4413 h 11163"/>
              <a:gd name="T106" fmla="*/ 9163 w 11200"/>
              <a:gd name="T107" fmla="*/ 4813 h 11163"/>
              <a:gd name="T108" fmla="*/ 7413 w 11200"/>
              <a:gd name="T109" fmla="*/ 4813 h 11163"/>
              <a:gd name="T110" fmla="*/ 7013 w 11200"/>
              <a:gd name="T111" fmla="*/ 4413 h 11163"/>
              <a:gd name="T112" fmla="*/ 7413 w 11200"/>
              <a:gd name="T113" fmla="*/ 4013 h 11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1200" h="11163">
                <a:moveTo>
                  <a:pt x="400" y="0"/>
                </a:moveTo>
                <a:lnTo>
                  <a:pt x="10800" y="0"/>
                </a:lnTo>
                <a:cubicBezTo>
                  <a:pt x="11021" y="0"/>
                  <a:pt x="11200" y="179"/>
                  <a:pt x="11200" y="400"/>
                </a:cubicBezTo>
                <a:lnTo>
                  <a:pt x="11200" y="8263"/>
                </a:lnTo>
                <a:cubicBezTo>
                  <a:pt x="11200" y="8483"/>
                  <a:pt x="11021" y="8663"/>
                  <a:pt x="10800" y="8663"/>
                </a:cubicBezTo>
                <a:lnTo>
                  <a:pt x="9329" y="8663"/>
                </a:lnTo>
                <a:lnTo>
                  <a:pt x="9329" y="10763"/>
                </a:lnTo>
                <a:cubicBezTo>
                  <a:pt x="9329" y="10984"/>
                  <a:pt x="9150" y="11163"/>
                  <a:pt x="8929" y="11163"/>
                </a:cubicBezTo>
                <a:cubicBezTo>
                  <a:pt x="8840" y="11163"/>
                  <a:pt x="8754" y="11134"/>
                  <a:pt x="8684" y="11080"/>
                </a:cubicBezTo>
                <a:lnTo>
                  <a:pt x="5563" y="8663"/>
                </a:lnTo>
                <a:lnTo>
                  <a:pt x="400" y="8663"/>
                </a:lnTo>
                <a:cubicBezTo>
                  <a:pt x="179" y="8663"/>
                  <a:pt x="0" y="8483"/>
                  <a:pt x="0" y="8263"/>
                </a:cubicBezTo>
                <a:lnTo>
                  <a:pt x="0" y="400"/>
                </a:lnTo>
                <a:cubicBezTo>
                  <a:pt x="0" y="179"/>
                  <a:pt x="179" y="0"/>
                  <a:pt x="400" y="0"/>
                </a:cubicBezTo>
                <a:close/>
                <a:moveTo>
                  <a:pt x="900" y="800"/>
                </a:moveTo>
                <a:cubicBezTo>
                  <a:pt x="845" y="800"/>
                  <a:pt x="800" y="845"/>
                  <a:pt x="800" y="900"/>
                </a:cubicBezTo>
                <a:lnTo>
                  <a:pt x="800" y="7763"/>
                </a:lnTo>
                <a:cubicBezTo>
                  <a:pt x="800" y="7818"/>
                  <a:pt x="845" y="7863"/>
                  <a:pt x="900" y="7863"/>
                </a:cubicBezTo>
                <a:lnTo>
                  <a:pt x="5745" y="7871"/>
                </a:lnTo>
                <a:cubicBezTo>
                  <a:pt x="5767" y="7871"/>
                  <a:pt x="5788" y="7878"/>
                  <a:pt x="5806" y="7892"/>
                </a:cubicBezTo>
                <a:lnTo>
                  <a:pt x="8364" y="9840"/>
                </a:lnTo>
                <a:cubicBezTo>
                  <a:pt x="8430" y="9890"/>
                  <a:pt x="8525" y="9843"/>
                  <a:pt x="8525" y="9761"/>
                </a:cubicBezTo>
                <a:lnTo>
                  <a:pt x="8525" y="7870"/>
                </a:lnTo>
                <a:cubicBezTo>
                  <a:pt x="8525" y="7815"/>
                  <a:pt x="8570" y="7770"/>
                  <a:pt x="8625" y="7770"/>
                </a:cubicBezTo>
                <a:lnTo>
                  <a:pt x="10300" y="7770"/>
                </a:lnTo>
                <a:cubicBezTo>
                  <a:pt x="10355" y="7770"/>
                  <a:pt x="10400" y="7725"/>
                  <a:pt x="10400" y="7670"/>
                </a:cubicBezTo>
                <a:lnTo>
                  <a:pt x="10400" y="900"/>
                </a:lnTo>
                <a:cubicBezTo>
                  <a:pt x="10400" y="845"/>
                  <a:pt x="10355" y="800"/>
                  <a:pt x="10300" y="800"/>
                </a:cubicBezTo>
                <a:lnTo>
                  <a:pt x="900" y="800"/>
                </a:lnTo>
                <a:close/>
                <a:moveTo>
                  <a:pt x="2038" y="1925"/>
                </a:moveTo>
                <a:lnTo>
                  <a:pt x="9163" y="1925"/>
                </a:lnTo>
                <a:cubicBezTo>
                  <a:pt x="9383" y="1925"/>
                  <a:pt x="9563" y="2104"/>
                  <a:pt x="9563" y="2325"/>
                </a:cubicBezTo>
                <a:cubicBezTo>
                  <a:pt x="9563" y="2546"/>
                  <a:pt x="9383" y="2725"/>
                  <a:pt x="9163" y="2725"/>
                </a:cubicBezTo>
                <a:lnTo>
                  <a:pt x="2038" y="2725"/>
                </a:lnTo>
                <a:cubicBezTo>
                  <a:pt x="1817" y="2725"/>
                  <a:pt x="1638" y="2546"/>
                  <a:pt x="1638" y="2325"/>
                </a:cubicBezTo>
                <a:cubicBezTo>
                  <a:pt x="1638" y="2104"/>
                  <a:pt x="1817" y="1925"/>
                  <a:pt x="2038" y="1925"/>
                </a:cubicBezTo>
                <a:close/>
                <a:moveTo>
                  <a:pt x="2038" y="6100"/>
                </a:moveTo>
                <a:lnTo>
                  <a:pt x="9163" y="6100"/>
                </a:lnTo>
                <a:cubicBezTo>
                  <a:pt x="9383" y="6100"/>
                  <a:pt x="9563" y="6279"/>
                  <a:pt x="9563" y="6500"/>
                </a:cubicBezTo>
                <a:cubicBezTo>
                  <a:pt x="9563" y="6721"/>
                  <a:pt x="9383" y="6900"/>
                  <a:pt x="9163" y="6900"/>
                </a:cubicBezTo>
                <a:lnTo>
                  <a:pt x="2038" y="6900"/>
                </a:lnTo>
                <a:cubicBezTo>
                  <a:pt x="1817" y="6900"/>
                  <a:pt x="1638" y="6721"/>
                  <a:pt x="1638" y="6500"/>
                </a:cubicBezTo>
                <a:cubicBezTo>
                  <a:pt x="1638" y="6279"/>
                  <a:pt x="1817" y="6100"/>
                  <a:pt x="2038" y="6100"/>
                </a:cubicBezTo>
                <a:close/>
                <a:moveTo>
                  <a:pt x="2038" y="4013"/>
                </a:moveTo>
                <a:lnTo>
                  <a:pt x="6013" y="4013"/>
                </a:lnTo>
                <a:cubicBezTo>
                  <a:pt x="6233" y="4013"/>
                  <a:pt x="6413" y="4192"/>
                  <a:pt x="6413" y="4413"/>
                </a:cubicBezTo>
                <a:cubicBezTo>
                  <a:pt x="6413" y="4633"/>
                  <a:pt x="6233" y="4813"/>
                  <a:pt x="6013" y="4813"/>
                </a:cubicBezTo>
                <a:lnTo>
                  <a:pt x="2038" y="4813"/>
                </a:lnTo>
                <a:cubicBezTo>
                  <a:pt x="1817" y="4813"/>
                  <a:pt x="1638" y="4633"/>
                  <a:pt x="1638" y="4413"/>
                </a:cubicBezTo>
                <a:cubicBezTo>
                  <a:pt x="1638" y="4192"/>
                  <a:pt x="1817" y="4013"/>
                  <a:pt x="2038" y="4013"/>
                </a:cubicBezTo>
                <a:close/>
                <a:moveTo>
                  <a:pt x="7413" y="4013"/>
                </a:moveTo>
                <a:lnTo>
                  <a:pt x="9163" y="4013"/>
                </a:lnTo>
                <a:cubicBezTo>
                  <a:pt x="9383" y="4013"/>
                  <a:pt x="9563" y="4192"/>
                  <a:pt x="9563" y="4413"/>
                </a:cubicBezTo>
                <a:cubicBezTo>
                  <a:pt x="9563" y="4633"/>
                  <a:pt x="9383" y="4813"/>
                  <a:pt x="9163" y="4813"/>
                </a:cubicBezTo>
                <a:lnTo>
                  <a:pt x="7413" y="4813"/>
                </a:lnTo>
                <a:cubicBezTo>
                  <a:pt x="7192" y="4813"/>
                  <a:pt x="7013" y="4633"/>
                  <a:pt x="7013" y="4413"/>
                </a:cubicBezTo>
                <a:cubicBezTo>
                  <a:pt x="7013" y="4192"/>
                  <a:pt x="7192" y="4013"/>
                  <a:pt x="7413" y="4013"/>
                </a:cubicBezTo>
                <a:close/>
              </a:path>
            </a:pathLst>
          </a:custGeom>
          <a:solidFill>
            <a:srgbClr val="A64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 dirty="0"/>
          </a:p>
        </p:txBody>
      </p:sp>
      <p:sp>
        <p:nvSpPr>
          <p:cNvPr id="16" name="iconfont-1096-617931">
            <a:extLst>
              <a:ext uri="{FF2B5EF4-FFF2-40B4-BE49-F238E27FC236}">
                <a16:creationId xmlns:a16="http://schemas.microsoft.com/office/drawing/2014/main" id="{07A6D4BF-ED39-0CCF-D233-D95F7885B71D}"/>
              </a:ext>
            </a:extLst>
          </p:cNvPr>
          <p:cNvSpPr>
            <a:spLocks noChangeAspect="1"/>
          </p:cNvSpPr>
          <p:nvPr/>
        </p:nvSpPr>
        <p:spPr>
          <a:xfrm>
            <a:off x="6106351" y="2486300"/>
            <a:ext cx="474445" cy="513869"/>
          </a:xfrm>
          <a:custGeom>
            <a:avLst/>
            <a:gdLst>
              <a:gd name="T0" fmla="*/ 8400 w 9600"/>
              <a:gd name="T1" fmla="*/ 10398 h 10398"/>
              <a:gd name="T2" fmla="*/ 1200 w 9600"/>
              <a:gd name="T3" fmla="*/ 10398 h 10398"/>
              <a:gd name="T4" fmla="*/ 0 w 9600"/>
              <a:gd name="T5" fmla="*/ 9198 h 10398"/>
              <a:gd name="T6" fmla="*/ 0 w 9600"/>
              <a:gd name="T7" fmla="*/ 1200 h 10398"/>
              <a:gd name="T8" fmla="*/ 1200 w 9600"/>
              <a:gd name="T9" fmla="*/ 0 h 10398"/>
              <a:gd name="T10" fmla="*/ 8398 w 9600"/>
              <a:gd name="T11" fmla="*/ 0 h 10398"/>
              <a:gd name="T12" fmla="*/ 9598 w 9600"/>
              <a:gd name="T13" fmla="*/ 1200 h 10398"/>
              <a:gd name="T14" fmla="*/ 9598 w 9600"/>
              <a:gd name="T15" fmla="*/ 9198 h 10398"/>
              <a:gd name="T16" fmla="*/ 8400 w 9600"/>
              <a:gd name="T17" fmla="*/ 10398 h 10398"/>
              <a:gd name="T18" fmla="*/ 1200 w 9600"/>
              <a:gd name="T19" fmla="*/ 798 h 10398"/>
              <a:gd name="T20" fmla="*/ 800 w 9600"/>
              <a:gd name="T21" fmla="*/ 1198 h 10398"/>
              <a:gd name="T22" fmla="*/ 800 w 9600"/>
              <a:gd name="T23" fmla="*/ 9196 h 10398"/>
              <a:gd name="T24" fmla="*/ 1200 w 9600"/>
              <a:gd name="T25" fmla="*/ 9596 h 10398"/>
              <a:gd name="T26" fmla="*/ 8398 w 9600"/>
              <a:gd name="T27" fmla="*/ 9596 h 10398"/>
              <a:gd name="T28" fmla="*/ 8798 w 9600"/>
              <a:gd name="T29" fmla="*/ 9196 h 10398"/>
              <a:gd name="T30" fmla="*/ 8798 w 9600"/>
              <a:gd name="T31" fmla="*/ 1198 h 10398"/>
              <a:gd name="T32" fmla="*/ 8398 w 9600"/>
              <a:gd name="T33" fmla="*/ 798 h 10398"/>
              <a:gd name="T34" fmla="*/ 1200 w 9600"/>
              <a:gd name="T35" fmla="*/ 798 h 10398"/>
              <a:gd name="T36" fmla="*/ 6412 w 9600"/>
              <a:gd name="T37" fmla="*/ 5608 h 10398"/>
              <a:gd name="T38" fmla="*/ 1997 w 9600"/>
              <a:gd name="T39" fmla="*/ 5608 h 10398"/>
              <a:gd name="T40" fmla="*/ 1597 w 9600"/>
              <a:gd name="T41" fmla="*/ 5208 h 10398"/>
              <a:gd name="T42" fmla="*/ 1997 w 9600"/>
              <a:gd name="T43" fmla="*/ 4808 h 10398"/>
              <a:gd name="T44" fmla="*/ 6412 w 9600"/>
              <a:gd name="T45" fmla="*/ 4808 h 10398"/>
              <a:gd name="T46" fmla="*/ 6811 w 9600"/>
              <a:gd name="T47" fmla="*/ 5208 h 10398"/>
              <a:gd name="T48" fmla="*/ 6412 w 9600"/>
              <a:gd name="T49" fmla="*/ 5608 h 10398"/>
              <a:gd name="T50" fmla="*/ 7586 w 9600"/>
              <a:gd name="T51" fmla="*/ 7992 h 10398"/>
              <a:gd name="T52" fmla="*/ 1995 w 9600"/>
              <a:gd name="T53" fmla="*/ 7992 h 10398"/>
              <a:gd name="T54" fmla="*/ 1595 w 9600"/>
              <a:gd name="T55" fmla="*/ 7592 h 10398"/>
              <a:gd name="T56" fmla="*/ 1995 w 9600"/>
              <a:gd name="T57" fmla="*/ 7192 h 10398"/>
              <a:gd name="T58" fmla="*/ 7586 w 9600"/>
              <a:gd name="T59" fmla="*/ 7192 h 10398"/>
              <a:gd name="T60" fmla="*/ 7985 w 9600"/>
              <a:gd name="T61" fmla="*/ 7592 h 10398"/>
              <a:gd name="T62" fmla="*/ 7586 w 9600"/>
              <a:gd name="T63" fmla="*/ 7992 h 10398"/>
              <a:gd name="T64" fmla="*/ 1597 w 9600"/>
              <a:gd name="T65" fmla="*/ 2615 h 10398"/>
              <a:gd name="T66" fmla="*/ 2197 w 9600"/>
              <a:gd name="T67" fmla="*/ 3214 h 10398"/>
              <a:gd name="T68" fmla="*/ 2797 w 9600"/>
              <a:gd name="T69" fmla="*/ 2615 h 10398"/>
              <a:gd name="T70" fmla="*/ 2197 w 9600"/>
              <a:gd name="T71" fmla="*/ 2015 h 10398"/>
              <a:gd name="T72" fmla="*/ 1597 w 9600"/>
              <a:gd name="T73" fmla="*/ 2615 h 10398"/>
              <a:gd name="T74" fmla="*/ 4188 w 9600"/>
              <a:gd name="T75" fmla="*/ 2615 h 10398"/>
              <a:gd name="T76" fmla="*/ 4788 w 9600"/>
              <a:gd name="T77" fmla="*/ 3214 h 10398"/>
              <a:gd name="T78" fmla="*/ 5388 w 9600"/>
              <a:gd name="T79" fmla="*/ 2615 h 10398"/>
              <a:gd name="T80" fmla="*/ 4788 w 9600"/>
              <a:gd name="T81" fmla="*/ 2015 h 10398"/>
              <a:gd name="T82" fmla="*/ 4188 w 9600"/>
              <a:gd name="T83" fmla="*/ 2615 h 10398"/>
              <a:gd name="T84" fmla="*/ 6790 w 9600"/>
              <a:gd name="T85" fmla="*/ 2615 h 10398"/>
              <a:gd name="T86" fmla="*/ 7390 w 9600"/>
              <a:gd name="T87" fmla="*/ 3214 h 10398"/>
              <a:gd name="T88" fmla="*/ 7990 w 9600"/>
              <a:gd name="T89" fmla="*/ 2615 h 10398"/>
              <a:gd name="T90" fmla="*/ 7390 w 9600"/>
              <a:gd name="T91" fmla="*/ 2015 h 10398"/>
              <a:gd name="T92" fmla="*/ 6790 w 9600"/>
              <a:gd name="T93" fmla="*/ 2615 h 10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600" h="10398">
                <a:moveTo>
                  <a:pt x="8400" y="10398"/>
                </a:moveTo>
                <a:lnTo>
                  <a:pt x="1200" y="10398"/>
                </a:lnTo>
                <a:cubicBezTo>
                  <a:pt x="537" y="10398"/>
                  <a:pt x="0" y="9861"/>
                  <a:pt x="0" y="9198"/>
                </a:cubicBezTo>
                <a:lnTo>
                  <a:pt x="0" y="1200"/>
                </a:lnTo>
                <a:cubicBezTo>
                  <a:pt x="0" y="537"/>
                  <a:pt x="537" y="0"/>
                  <a:pt x="1200" y="0"/>
                </a:cubicBezTo>
                <a:lnTo>
                  <a:pt x="8398" y="0"/>
                </a:lnTo>
                <a:cubicBezTo>
                  <a:pt x="9061" y="0"/>
                  <a:pt x="9598" y="537"/>
                  <a:pt x="9598" y="1200"/>
                </a:cubicBezTo>
                <a:lnTo>
                  <a:pt x="9598" y="9198"/>
                </a:lnTo>
                <a:cubicBezTo>
                  <a:pt x="9600" y="9859"/>
                  <a:pt x="9061" y="10398"/>
                  <a:pt x="8400" y="10398"/>
                </a:cubicBezTo>
                <a:close/>
                <a:moveTo>
                  <a:pt x="1200" y="798"/>
                </a:moveTo>
                <a:cubicBezTo>
                  <a:pt x="980" y="798"/>
                  <a:pt x="800" y="978"/>
                  <a:pt x="800" y="1198"/>
                </a:cubicBezTo>
                <a:lnTo>
                  <a:pt x="800" y="9196"/>
                </a:lnTo>
                <a:cubicBezTo>
                  <a:pt x="800" y="9418"/>
                  <a:pt x="980" y="9596"/>
                  <a:pt x="1200" y="9596"/>
                </a:cubicBezTo>
                <a:lnTo>
                  <a:pt x="8398" y="9596"/>
                </a:lnTo>
                <a:cubicBezTo>
                  <a:pt x="8620" y="9596"/>
                  <a:pt x="8798" y="9418"/>
                  <a:pt x="8798" y="9196"/>
                </a:cubicBezTo>
                <a:lnTo>
                  <a:pt x="8798" y="1198"/>
                </a:lnTo>
                <a:cubicBezTo>
                  <a:pt x="8798" y="978"/>
                  <a:pt x="8620" y="798"/>
                  <a:pt x="8398" y="798"/>
                </a:cubicBezTo>
                <a:lnTo>
                  <a:pt x="1200" y="798"/>
                </a:lnTo>
                <a:close/>
                <a:moveTo>
                  <a:pt x="6412" y="5608"/>
                </a:moveTo>
                <a:lnTo>
                  <a:pt x="1997" y="5608"/>
                </a:lnTo>
                <a:cubicBezTo>
                  <a:pt x="1776" y="5608"/>
                  <a:pt x="1597" y="5429"/>
                  <a:pt x="1597" y="5208"/>
                </a:cubicBezTo>
                <a:cubicBezTo>
                  <a:pt x="1597" y="4986"/>
                  <a:pt x="1776" y="4808"/>
                  <a:pt x="1997" y="4808"/>
                </a:cubicBezTo>
                <a:lnTo>
                  <a:pt x="6412" y="4808"/>
                </a:lnTo>
                <a:cubicBezTo>
                  <a:pt x="6633" y="4808"/>
                  <a:pt x="6811" y="4986"/>
                  <a:pt x="6811" y="5208"/>
                </a:cubicBezTo>
                <a:cubicBezTo>
                  <a:pt x="6811" y="5429"/>
                  <a:pt x="6633" y="5608"/>
                  <a:pt x="6412" y="5608"/>
                </a:cubicBezTo>
                <a:close/>
                <a:moveTo>
                  <a:pt x="7586" y="7992"/>
                </a:moveTo>
                <a:lnTo>
                  <a:pt x="1995" y="7992"/>
                </a:lnTo>
                <a:cubicBezTo>
                  <a:pt x="1774" y="7992"/>
                  <a:pt x="1595" y="7814"/>
                  <a:pt x="1595" y="7592"/>
                </a:cubicBezTo>
                <a:cubicBezTo>
                  <a:pt x="1595" y="7371"/>
                  <a:pt x="1774" y="7192"/>
                  <a:pt x="1995" y="7192"/>
                </a:cubicBezTo>
                <a:lnTo>
                  <a:pt x="7586" y="7192"/>
                </a:lnTo>
                <a:cubicBezTo>
                  <a:pt x="7807" y="7192"/>
                  <a:pt x="7985" y="7371"/>
                  <a:pt x="7985" y="7592"/>
                </a:cubicBezTo>
                <a:cubicBezTo>
                  <a:pt x="7985" y="7814"/>
                  <a:pt x="7807" y="7992"/>
                  <a:pt x="7586" y="7992"/>
                </a:cubicBezTo>
                <a:close/>
                <a:moveTo>
                  <a:pt x="1597" y="2615"/>
                </a:moveTo>
                <a:cubicBezTo>
                  <a:pt x="1597" y="2946"/>
                  <a:pt x="1866" y="3214"/>
                  <a:pt x="2197" y="3214"/>
                </a:cubicBezTo>
                <a:cubicBezTo>
                  <a:pt x="2528" y="3214"/>
                  <a:pt x="2797" y="2946"/>
                  <a:pt x="2797" y="2615"/>
                </a:cubicBezTo>
                <a:cubicBezTo>
                  <a:pt x="2797" y="2283"/>
                  <a:pt x="2528" y="2015"/>
                  <a:pt x="2197" y="2015"/>
                </a:cubicBezTo>
                <a:cubicBezTo>
                  <a:pt x="1866" y="2015"/>
                  <a:pt x="1597" y="2283"/>
                  <a:pt x="1597" y="2615"/>
                </a:cubicBezTo>
                <a:close/>
                <a:moveTo>
                  <a:pt x="4188" y="2615"/>
                </a:moveTo>
                <a:cubicBezTo>
                  <a:pt x="4188" y="2946"/>
                  <a:pt x="4457" y="3214"/>
                  <a:pt x="4788" y="3214"/>
                </a:cubicBezTo>
                <a:cubicBezTo>
                  <a:pt x="5119" y="3214"/>
                  <a:pt x="5388" y="2946"/>
                  <a:pt x="5388" y="2615"/>
                </a:cubicBezTo>
                <a:cubicBezTo>
                  <a:pt x="5388" y="2283"/>
                  <a:pt x="5119" y="2015"/>
                  <a:pt x="4788" y="2015"/>
                </a:cubicBezTo>
                <a:cubicBezTo>
                  <a:pt x="4457" y="2015"/>
                  <a:pt x="4188" y="2283"/>
                  <a:pt x="4188" y="2615"/>
                </a:cubicBezTo>
                <a:close/>
                <a:moveTo>
                  <a:pt x="6790" y="2615"/>
                </a:moveTo>
                <a:cubicBezTo>
                  <a:pt x="6790" y="2946"/>
                  <a:pt x="7059" y="3214"/>
                  <a:pt x="7390" y="3214"/>
                </a:cubicBezTo>
                <a:cubicBezTo>
                  <a:pt x="7721" y="3214"/>
                  <a:pt x="7990" y="2946"/>
                  <a:pt x="7990" y="2615"/>
                </a:cubicBezTo>
                <a:cubicBezTo>
                  <a:pt x="7990" y="2283"/>
                  <a:pt x="7721" y="2015"/>
                  <a:pt x="7390" y="2015"/>
                </a:cubicBezTo>
                <a:cubicBezTo>
                  <a:pt x="7059" y="2015"/>
                  <a:pt x="6790" y="2283"/>
                  <a:pt x="6790" y="2615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17" name="iconfont-11246-5318205">
            <a:extLst>
              <a:ext uri="{FF2B5EF4-FFF2-40B4-BE49-F238E27FC236}">
                <a16:creationId xmlns:a16="http://schemas.microsoft.com/office/drawing/2014/main" id="{1B387E71-A839-6D99-8043-7A814547989C}"/>
              </a:ext>
            </a:extLst>
          </p:cNvPr>
          <p:cNvSpPr>
            <a:spLocks noChangeAspect="1"/>
          </p:cNvSpPr>
          <p:nvPr/>
        </p:nvSpPr>
        <p:spPr>
          <a:xfrm>
            <a:off x="2020075" y="2528123"/>
            <a:ext cx="474445" cy="474445"/>
          </a:xfrm>
          <a:custGeom>
            <a:avLst/>
            <a:gdLst>
              <a:gd name="connsiteX0" fmla="*/ 102555 w 609586"/>
              <a:gd name="connsiteY0" fmla="*/ 465160 h 609586"/>
              <a:gd name="connsiteX1" fmla="*/ 506982 w 609586"/>
              <a:gd name="connsiteY1" fmla="*/ 465160 h 609586"/>
              <a:gd name="connsiteX2" fmla="*/ 521459 w 609586"/>
              <a:gd name="connsiteY2" fmla="*/ 479589 h 609586"/>
              <a:gd name="connsiteX3" fmla="*/ 506982 w 609586"/>
              <a:gd name="connsiteY3" fmla="*/ 494018 h 609586"/>
              <a:gd name="connsiteX4" fmla="*/ 102555 w 609586"/>
              <a:gd name="connsiteY4" fmla="*/ 494018 h 609586"/>
              <a:gd name="connsiteX5" fmla="*/ 88077 w 609586"/>
              <a:gd name="connsiteY5" fmla="*/ 479589 h 609586"/>
              <a:gd name="connsiteX6" fmla="*/ 102555 w 609586"/>
              <a:gd name="connsiteY6" fmla="*/ 465160 h 609586"/>
              <a:gd name="connsiteX7" fmla="*/ 274432 w 609586"/>
              <a:gd name="connsiteY7" fmla="*/ 356823 h 609586"/>
              <a:gd name="connsiteX8" fmla="*/ 499790 w 609586"/>
              <a:gd name="connsiteY8" fmla="*/ 356823 h 609586"/>
              <a:gd name="connsiteX9" fmla="*/ 514220 w 609586"/>
              <a:gd name="connsiteY9" fmla="*/ 371252 h 609586"/>
              <a:gd name="connsiteX10" fmla="*/ 499790 w 609586"/>
              <a:gd name="connsiteY10" fmla="*/ 385729 h 609586"/>
              <a:gd name="connsiteX11" fmla="*/ 274432 w 609586"/>
              <a:gd name="connsiteY11" fmla="*/ 385729 h 609586"/>
              <a:gd name="connsiteX12" fmla="*/ 260001 w 609586"/>
              <a:gd name="connsiteY12" fmla="*/ 371252 h 609586"/>
              <a:gd name="connsiteX13" fmla="*/ 274432 w 609586"/>
              <a:gd name="connsiteY13" fmla="*/ 356823 h 609586"/>
              <a:gd name="connsiteX14" fmla="*/ 115556 w 609586"/>
              <a:gd name="connsiteY14" fmla="*/ 286058 h 609586"/>
              <a:gd name="connsiteX15" fmla="*/ 115556 w 609586"/>
              <a:gd name="connsiteY15" fmla="*/ 356823 h 609586"/>
              <a:gd name="connsiteX16" fmla="*/ 186326 w 609586"/>
              <a:gd name="connsiteY16" fmla="*/ 356823 h 609586"/>
              <a:gd name="connsiteX17" fmla="*/ 186326 w 609586"/>
              <a:gd name="connsiteY17" fmla="*/ 286058 h 609586"/>
              <a:gd name="connsiteX18" fmla="*/ 274432 w 609586"/>
              <a:gd name="connsiteY18" fmla="*/ 262915 h 609586"/>
              <a:gd name="connsiteX19" fmla="*/ 378443 w 609586"/>
              <a:gd name="connsiteY19" fmla="*/ 262915 h 609586"/>
              <a:gd name="connsiteX20" fmla="*/ 392873 w 609586"/>
              <a:gd name="connsiteY20" fmla="*/ 277391 h 609586"/>
              <a:gd name="connsiteX21" fmla="*/ 378443 w 609586"/>
              <a:gd name="connsiteY21" fmla="*/ 291820 h 609586"/>
              <a:gd name="connsiteX22" fmla="*/ 274432 w 609586"/>
              <a:gd name="connsiteY22" fmla="*/ 291820 h 609586"/>
              <a:gd name="connsiteX23" fmla="*/ 260001 w 609586"/>
              <a:gd name="connsiteY23" fmla="*/ 277391 h 609586"/>
              <a:gd name="connsiteX24" fmla="*/ 274432 w 609586"/>
              <a:gd name="connsiteY24" fmla="*/ 262915 h 609586"/>
              <a:gd name="connsiteX25" fmla="*/ 86648 w 609586"/>
              <a:gd name="connsiteY25" fmla="*/ 257153 h 609586"/>
              <a:gd name="connsiteX26" fmla="*/ 215187 w 609586"/>
              <a:gd name="connsiteY26" fmla="*/ 257153 h 609586"/>
              <a:gd name="connsiteX27" fmla="*/ 215187 w 609586"/>
              <a:gd name="connsiteY27" fmla="*/ 385729 h 609586"/>
              <a:gd name="connsiteX28" fmla="*/ 86648 w 609586"/>
              <a:gd name="connsiteY28" fmla="*/ 385729 h 609586"/>
              <a:gd name="connsiteX29" fmla="*/ 72218 w 609586"/>
              <a:gd name="connsiteY29" fmla="*/ 200151 h 609586"/>
              <a:gd name="connsiteX30" fmla="*/ 532508 w 609586"/>
              <a:gd name="connsiteY30" fmla="*/ 200151 h 609586"/>
              <a:gd name="connsiteX31" fmla="*/ 532508 w 609586"/>
              <a:gd name="connsiteY31" fmla="*/ 207246 h 609586"/>
              <a:gd name="connsiteX32" fmla="*/ 72218 w 609586"/>
              <a:gd name="connsiteY32" fmla="*/ 207246 h 609586"/>
              <a:gd name="connsiteX33" fmla="*/ 281528 w 609586"/>
              <a:gd name="connsiteY33" fmla="*/ 86575 h 609586"/>
              <a:gd name="connsiteX34" fmla="*/ 310531 w 609586"/>
              <a:gd name="connsiteY34" fmla="*/ 86575 h 609586"/>
              <a:gd name="connsiteX35" fmla="*/ 328914 w 609586"/>
              <a:gd name="connsiteY35" fmla="*/ 155387 h 609586"/>
              <a:gd name="connsiteX36" fmla="*/ 351535 w 609586"/>
              <a:gd name="connsiteY36" fmla="*/ 86575 h 609586"/>
              <a:gd name="connsiteX37" fmla="*/ 373538 w 609586"/>
              <a:gd name="connsiteY37" fmla="*/ 86575 h 609586"/>
              <a:gd name="connsiteX38" fmla="*/ 396112 w 609586"/>
              <a:gd name="connsiteY38" fmla="*/ 155387 h 609586"/>
              <a:gd name="connsiteX39" fmla="*/ 414543 w 609586"/>
              <a:gd name="connsiteY39" fmla="*/ 86575 h 609586"/>
              <a:gd name="connsiteX40" fmla="*/ 443451 w 609586"/>
              <a:gd name="connsiteY40" fmla="*/ 86575 h 609586"/>
              <a:gd name="connsiteX41" fmla="*/ 411685 w 609586"/>
              <a:gd name="connsiteY41" fmla="*/ 193103 h 609586"/>
              <a:gd name="connsiteX42" fmla="*/ 383444 w 609586"/>
              <a:gd name="connsiteY42" fmla="*/ 193103 h 609586"/>
              <a:gd name="connsiteX43" fmla="*/ 362537 w 609586"/>
              <a:gd name="connsiteY43" fmla="*/ 131338 h 609586"/>
              <a:gd name="connsiteX44" fmla="*/ 341630 w 609586"/>
              <a:gd name="connsiteY44" fmla="*/ 193103 h 609586"/>
              <a:gd name="connsiteX45" fmla="*/ 313341 w 609586"/>
              <a:gd name="connsiteY45" fmla="*/ 193103 h 609586"/>
              <a:gd name="connsiteX46" fmla="*/ 212044 w 609586"/>
              <a:gd name="connsiteY46" fmla="*/ 86575 h 609586"/>
              <a:gd name="connsiteX47" fmla="*/ 272717 w 609586"/>
              <a:gd name="connsiteY47" fmla="*/ 86575 h 609586"/>
              <a:gd name="connsiteX48" fmla="*/ 272765 w 609586"/>
              <a:gd name="connsiteY48" fmla="*/ 110004 h 609586"/>
              <a:gd name="connsiteX49" fmla="*/ 239761 w 609586"/>
              <a:gd name="connsiteY49" fmla="*/ 110004 h 609586"/>
              <a:gd name="connsiteX50" fmla="*/ 239761 w 609586"/>
              <a:gd name="connsiteY50" fmla="*/ 127815 h 609586"/>
              <a:gd name="connsiteX51" fmla="*/ 270860 w 609586"/>
              <a:gd name="connsiteY51" fmla="*/ 127815 h 609586"/>
              <a:gd name="connsiteX52" fmla="*/ 270860 w 609586"/>
              <a:gd name="connsiteY52" fmla="*/ 151292 h 609586"/>
              <a:gd name="connsiteX53" fmla="*/ 239761 w 609586"/>
              <a:gd name="connsiteY53" fmla="*/ 151292 h 609586"/>
              <a:gd name="connsiteX54" fmla="*/ 239761 w 609586"/>
              <a:gd name="connsiteY54" fmla="*/ 169673 h 609586"/>
              <a:gd name="connsiteX55" fmla="*/ 272717 w 609586"/>
              <a:gd name="connsiteY55" fmla="*/ 169673 h 609586"/>
              <a:gd name="connsiteX56" fmla="*/ 272717 w 609586"/>
              <a:gd name="connsiteY56" fmla="*/ 193103 h 609586"/>
              <a:gd name="connsiteX57" fmla="*/ 212044 w 609586"/>
              <a:gd name="connsiteY57" fmla="*/ 193103 h 609586"/>
              <a:gd name="connsiteX58" fmla="*/ 83410 w 609586"/>
              <a:gd name="connsiteY58" fmla="*/ 86575 h 609586"/>
              <a:gd name="connsiteX59" fmla="*/ 111080 w 609586"/>
              <a:gd name="connsiteY59" fmla="*/ 86575 h 609586"/>
              <a:gd name="connsiteX60" fmla="*/ 162228 w 609586"/>
              <a:gd name="connsiteY60" fmla="*/ 151720 h 609586"/>
              <a:gd name="connsiteX61" fmla="*/ 162228 w 609586"/>
              <a:gd name="connsiteY61" fmla="*/ 86575 h 609586"/>
              <a:gd name="connsiteX62" fmla="*/ 189803 w 609586"/>
              <a:gd name="connsiteY62" fmla="*/ 86575 h 609586"/>
              <a:gd name="connsiteX63" fmla="*/ 189803 w 609586"/>
              <a:gd name="connsiteY63" fmla="*/ 193103 h 609586"/>
              <a:gd name="connsiteX64" fmla="*/ 162228 w 609586"/>
              <a:gd name="connsiteY64" fmla="*/ 193103 h 609586"/>
              <a:gd name="connsiteX65" fmla="*/ 111080 w 609586"/>
              <a:gd name="connsiteY65" fmla="*/ 127957 h 609586"/>
              <a:gd name="connsiteX66" fmla="*/ 111080 w 609586"/>
              <a:gd name="connsiteY66" fmla="*/ 193103 h 609586"/>
              <a:gd name="connsiteX67" fmla="*/ 83410 w 609586"/>
              <a:gd name="connsiteY67" fmla="*/ 193103 h 609586"/>
              <a:gd name="connsiteX68" fmla="*/ 488741 w 609586"/>
              <a:gd name="connsiteY68" fmla="*/ 83575 h 609586"/>
              <a:gd name="connsiteX69" fmla="*/ 505315 w 609586"/>
              <a:gd name="connsiteY69" fmla="*/ 85765 h 609586"/>
              <a:gd name="connsiteX70" fmla="*/ 521840 w 609586"/>
              <a:gd name="connsiteY70" fmla="*/ 92194 h 609586"/>
              <a:gd name="connsiteX71" fmla="*/ 510887 w 609586"/>
              <a:gd name="connsiteY71" fmla="*/ 113814 h 609586"/>
              <a:gd name="connsiteX72" fmla="*/ 501838 w 609586"/>
              <a:gd name="connsiteY72" fmla="*/ 108385 h 609586"/>
              <a:gd name="connsiteX73" fmla="*/ 493075 w 609586"/>
              <a:gd name="connsiteY73" fmla="*/ 106623 h 609586"/>
              <a:gd name="connsiteX74" fmla="*/ 484312 w 609586"/>
              <a:gd name="connsiteY74" fmla="*/ 109147 h 609586"/>
              <a:gd name="connsiteX75" fmla="*/ 480931 w 609586"/>
              <a:gd name="connsiteY75" fmla="*/ 115814 h 609586"/>
              <a:gd name="connsiteX76" fmla="*/ 482598 w 609586"/>
              <a:gd name="connsiteY76" fmla="*/ 120481 h 609586"/>
              <a:gd name="connsiteX77" fmla="*/ 487075 w 609586"/>
              <a:gd name="connsiteY77" fmla="*/ 123624 h 609586"/>
              <a:gd name="connsiteX78" fmla="*/ 493266 w 609586"/>
              <a:gd name="connsiteY78" fmla="*/ 125957 h 609586"/>
              <a:gd name="connsiteX79" fmla="*/ 500124 w 609586"/>
              <a:gd name="connsiteY79" fmla="*/ 128100 h 609586"/>
              <a:gd name="connsiteX80" fmla="*/ 519983 w 609586"/>
              <a:gd name="connsiteY80" fmla="*/ 140148 h 609586"/>
              <a:gd name="connsiteX81" fmla="*/ 526269 w 609586"/>
              <a:gd name="connsiteY81" fmla="*/ 159911 h 609586"/>
              <a:gd name="connsiteX82" fmla="*/ 523507 w 609586"/>
              <a:gd name="connsiteY82" fmla="*/ 174721 h 609586"/>
              <a:gd name="connsiteX83" fmla="*/ 515459 w 609586"/>
              <a:gd name="connsiteY83" fmla="*/ 186102 h 609586"/>
              <a:gd name="connsiteX84" fmla="*/ 502457 w 609586"/>
              <a:gd name="connsiteY84" fmla="*/ 193436 h 609586"/>
              <a:gd name="connsiteX85" fmla="*/ 485027 w 609586"/>
              <a:gd name="connsiteY85" fmla="*/ 196055 h 609586"/>
              <a:gd name="connsiteX86" fmla="*/ 447546 w 609586"/>
              <a:gd name="connsiteY86" fmla="*/ 184055 h 609586"/>
              <a:gd name="connsiteX87" fmla="*/ 459452 w 609586"/>
              <a:gd name="connsiteY87" fmla="*/ 161721 h 609586"/>
              <a:gd name="connsiteX88" fmla="*/ 471739 w 609586"/>
              <a:gd name="connsiteY88" fmla="*/ 169911 h 609586"/>
              <a:gd name="connsiteX89" fmla="*/ 483741 w 609586"/>
              <a:gd name="connsiteY89" fmla="*/ 172578 h 609586"/>
              <a:gd name="connsiteX90" fmla="*/ 493837 w 609586"/>
              <a:gd name="connsiteY90" fmla="*/ 169483 h 609586"/>
              <a:gd name="connsiteX91" fmla="*/ 496314 w 609586"/>
              <a:gd name="connsiteY91" fmla="*/ 158244 h 609586"/>
              <a:gd name="connsiteX92" fmla="*/ 493456 w 609586"/>
              <a:gd name="connsiteY92" fmla="*/ 155006 h 609586"/>
              <a:gd name="connsiteX93" fmla="*/ 488265 w 609586"/>
              <a:gd name="connsiteY93" fmla="*/ 152244 h 609586"/>
              <a:gd name="connsiteX94" fmla="*/ 480598 w 609586"/>
              <a:gd name="connsiteY94" fmla="*/ 149339 h 609586"/>
              <a:gd name="connsiteX95" fmla="*/ 470073 w 609586"/>
              <a:gd name="connsiteY95" fmla="*/ 145625 h 609586"/>
              <a:gd name="connsiteX96" fmla="*/ 460881 w 609586"/>
              <a:gd name="connsiteY96" fmla="*/ 140148 h 609586"/>
              <a:gd name="connsiteX97" fmla="*/ 454357 w 609586"/>
              <a:gd name="connsiteY97" fmla="*/ 131624 h 609586"/>
              <a:gd name="connsiteX98" fmla="*/ 451880 w 609586"/>
              <a:gd name="connsiteY98" fmla="*/ 118624 h 609586"/>
              <a:gd name="connsiteX99" fmla="*/ 454499 w 609586"/>
              <a:gd name="connsiteY99" fmla="*/ 104290 h 609586"/>
              <a:gd name="connsiteX100" fmla="*/ 461881 w 609586"/>
              <a:gd name="connsiteY100" fmla="*/ 93242 h 609586"/>
              <a:gd name="connsiteX101" fmla="*/ 473406 w 609586"/>
              <a:gd name="connsiteY101" fmla="*/ 86099 h 609586"/>
              <a:gd name="connsiteX102" fmla="*/ 488741 w 609586"/>
              <a:gd name="connsiteY102" fmla="*/ 83575 h 609586"/>
              <a:gd name="connsiteX103" fmla="*/ 43338 w 609586"/>
              <a:gd name="connsiteY103" fmla="*/ 43338 h 609586"/>
              <a:gd name="connsiteX104" fmla="*/ 43338 w 609586"/>
              <a:gd name="connsiteY104" fmla="*/ 566248 h 609586"/>
              <a:gd name="connsiteX105" fmla="*/ 566248 w 609586"/>
              <a:gd name="connsiteY105" fmla="*/ 566248 h 609586"/>
              <a:gd name="connsiteX106" fmla="*/ 566248 w 609586"/>
              <a:gd name="connsiteY106" fmla="*/ 43338 h 609586"/>
              <a:gd name="connsiteX107" fmla="*/ 21669 w 609586"/>
              <a:gd name="connsiteY107" fmla="*/ 0 h 609586"/>
              <a:gd name="connsiteX108" fmla="*/ 587917 w 609586"/>
              <a:gd name="connsiteY108" fmla="*/ 0 h 609586"/>
              <a:gd name="connsiteX109" fmla="*/ 609586 w 609586"/>
              <a:gd name="connsiteY109" fmla="*/ 21669 h 609586"/>
              <a:gd name="connsiteX110" fmla="*/ 609586 w 609586"/>
              <a:gd name="connsiteY110" fmla="*/ 587917 h 609586"/>
              <a:gd name="connsiteX111" fmla="*/ 587917 w 609586"/>
              <a:gd name="connsiteY111" fmla="*/ 609586 h 609586"/>
              <a:gd name="connsiteX112" fmla="*/ 21669 w 609586"/>
              <a:gd name="connsiteY112" fmla="*/ 609586 h 609586"/>
              <a:gd name="connsiteX113" fmla="*/ 0 w 609586"/>
              <a:gd name="connsiteY113" fmla="*/ 587917 h 609586"/>
              <a:gd name="connsiteX114" fmla="*/ 0 w 609586"/>
              <a:gd name="connsiteY114" fmla="*/ 21669 h 609586"/>
              <a:gd name="connsiteX115" fmla="*/ 21669 w 609586"/>
              <a:gd name="connsiteY115" fmla="*/ 0 h 60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609586" h="609586">
                <a:moveTo>
                  <a:pt x="102555" y="465160"/>
                </a:moveTo>
                <a:lnTo>
                  <a:pt x="506982" y="465160"/>
                </a:lnTo>
                <a:cubicBezTo>
                  <a:pt x="514982" y="465160"/>
                  <a:pt x="521459" y="471636"/>
                  <a:pt x="521459" y="479589"/>
                </a:cubicBezTo>
                <a:cubicBezTo>
                  <a:pt x="521459" y="487589"/>
                  <a:pt x="514982" y="494018"/>
                  <a:pt x="506982" y="494018"/>
                </a:cubicBezTo>
                <a:lnTo>
                  <a:pt x="102555" y="494018"/>
                </a:lnTo>
                <a:cubicBezTo>
                  <a:pt x="94554" y="494018"/>
                  <a:pt x="88077" y="487589"/>
                  <a:pt x="88077" y="479589"/>
                </a:cubicBezTo>
                <a:cubicBezTo>
                  <a:pt x="88077" y="471636"/>
                  <a:pt x="94554" y="465160"/>
                  <a:pt x="102555" y="465160"/>
                </a:cubicBezTo>
                <a:close/>
                <a:moveTo>
                  <a:pt x="274432" y="356823"/>
                </a:moveTo>
                <a:lnTo>
                  <a:pt x="499790" y="356823"/>
                </a:lnTo>
                <a:cubicBezTo>
                  <a:pt x="507744" y="356823"/>
                  <a:pt x="514220" y="363299"/>
                  <a:pt x="514220" y="371252"/>
                </a:cubicBezTo>
                <a:cubicBezTo>
                  <a:pt x="514220" y="379252"/>
                  <a:pt x="507744" y="385729"/>
                  <a:pt x="499790" y="385729"/>
                </a:cubicBezTo>
                <a:lnTo>
                  <a:pt x="274432" y="385729"/>
                </a:lnTo>
                <a:cubicBezTo>
                  <a:pt x="266478" y="385729"/>
                  <a:pt x="260001" y="379252"/>
                  <a:pt x="260001" y="371252"/>
                </a:cubicBezTo>
                <a:cubicBezTo>
                  <a:pt x="260001" y="363299"/>
                  <a:pt x="266478" y="356823"/>
                  <a:pt x="274432" y="356823"/>
                </a:cubicBezTo>
                <a:close/>
                <a:moveTo>
                  <a:pt x="115556" y="286058"/>
                </a:moveTo>
                <a:lnTo>
                  <a:pt x="115556" y="356823"/>
                </a:lnTo>
                <a:lnTo>
                  <a:pt x="186326" y="356823"/>
                </a:lnTo>
                <a:lnTo>
                  <a:pt x="186326" y="286058"/>
                </a:lnTo>
                <a:close/>
                <a:moveTo>
                  <a:pt x="274432" y="262915"/>
                </a:moveTo>
                <a:lnTo>
                  <a:pt x="378443" y="262915"/>
                </a:lnTo>
                <a:cubicBezTo>
                  <a:pt x="386397" y="262915"/>
                  <a:pt x="392873" y="269391"/>
                  <a:pt x="392873" y="277391"/>
                </a:cubicBezTo>
                <a:cubicBezTo>
                  <a:pt x="392873" y="285344"/>
                  <a:pt x="386397" y="291820"/>
                  <a:pt x="378443" y="291820"/>
                </a:cubicBezTo>
                <a:lnTo>
                  <a:pt x="274432" y="291820"/>
                </a:lnTo>
                <a:cubicBezTo>
                  <a:pt x="266478" y="291820"/>
                  <a:pt x="260001" y="285344"/>
                  <a:pt x="260001" y="277391"/>
                </a:cubicBezTo>
                <a:cubicBezTo>
                  <a:pt x="260001" y="269391"/>
                  <a:pt x="266478" y="262915"/>
                  <a:pt x="274432" y="262915"/>
                </a:cubicBezTo>
                <a:close/>
                <a:moveTo>
                  <a:pt x="86648" y="257153"/>
                </a:moveTo>
                <a:lnTo>
                  <a:pt x="215187" y="257153"/>
                </a:lnTo>
                <a:lnTo>
                  <a:pt x="215187" y="385729"/>
                </a:lnTo>
                <a:lnTo>
                  <a:pt x="86648" y="385729"/>
                </a:lnTo>
                <a:close/>
                <a:moveTo>
                  <a:pt x="72218" y="200151"/>
                </a:moveTo>
                <a:lnTo>
                  <a:pt x="532508" y="200151"/>
                </a:lnTo>
                <a:lnTo>
                  <a:pt x="532508" y="207246"/>
                </a:lnTo>
                <a:lnTo>
                  <a:pt x="72218" y="207246"/>
                </a:lnTo>
                <a:close/>
                <a:moveTo>
                  <a:pt x="281528" y="86575"/>
                </a:moveTo>
                <a:lnTo>
                  <a:pt x="310531" y="86575"/>
                </a:lnTo>
                <a:lnTo>
                  <a:pt x="328914" y="155387"/>
                </a:lnTo>
                <a:lnTo>
                  <a:pt x="351535" y="86575"/>
                </a:lnTo>
                <a:lnTo>
                  <a:pt x="373538" y="86575"/>
                </a:lnTo>
                <a:lnTo>
                  <a:pt x="396112" y="155387"/>
                </a:lnTo>
                <a:lnTo>
                  <a:pt x="414543" y="86575"/>
                </a:lnTo>
                <a:lnTo>
                  <a:pt x="443451" y="86575"/>
                </a:lnTo>
                <a:lnTo>
                  <a:pt x="411685" y="193103"/>
                </a:lnTo>
                <a:lnTo>
                  <a:pt x="383444" y="193103"/>
                </a:lnTo>
                <a:lnTo>
                  <a:pt x="362537" y="131338"/>
                </a:lnTo>
                <a:lnTo>
                  <a:pt x="341630" y="193103"/>
                </a:lnTo>
                <a:lnTo>
                  <a:pt x="313341" y="193103"/>
                </a:lnTo>
                <a:close/>
                <a:moveTo>
                  <a:pt x="212044" y="86575"/>
                </a:moveTo>
                <a:lnTo>
                  <a:pt x="272717" y="86575"/>
                </a:lnTo>
                <a:lnTo>
                  <a:pt x="272765" y="110004"/>
                </a:lnTo>
                <a:lnTo>
                  <a:pt x="239761" y="110004"/>
                </a:lnTo>
                <a:lnTo>
                  <a:pt x="239761" y="127815"/>
                </a:lnTo>
                <a:lnTo>
                  <a:pt x="270860" y="127815"/>
                </a:lnTo>
                <a:lnTo>
                  <a:pt x="270860" y="151292"/>
                </a:lnTo>
                <a:lnTo>
                  <a:pt x="239761" y="151292"/>
                </a:lnTo>
                <a:lnTo>
                  <a:pt x="239761" y="169673"/>
                </a:lnTo>
                <a:lnTo>
                  <a:pt x="272717" y="169673"/>
                </a:lnTo>
                <a:lnTo>
                  <a:pt x="272717" y="193103"/>
                </a:lnTo>
                <a:lnTo>
                  <a:pt x="212044" y="193103"/>
                </a:lnTo>
                <a:close/>
                <a:moveTo>
                  <a:pt x="83410" y="86575"/>
                </a:moveTo>
                <a:lnTo>
                  <a:pt x="111080" y="86575"/>
                </a:lnTo>
                <a:lnTo>
                  <a:pt x="162228" y="151720"/>
                </a:lnTo>
                <a:lnTo>
                  <a:pt x="162228" y="86575"/>
                </a:lnTo>
                <a:lnTo>
                  <a:pt x="189803" y="86575"/>
                </a:lnTo>
                <a:lnTo>
                  <a:pt x="189803" y="193103"/>
                </a:lnTo>
                <a:lnTo>
                  <a:pt x="162228" y="193103"/>
                </a:lnTo>
                <a:lnTo>
                  <a:pt x="111080" y="127957"/>
                </a:lnTo>
                <a:lnTo>
                  <a:pt x="111080" y="193103"/>
                </a:lnTo>
                <a:lnTo>
                  <a:pt x="83410" y="193103"/>
                </a:lnTo>
                <a:close/>
                <a:moveTo>
                  <a:pt x="488741" y="83575"/>
                </a:moveTo>
                <a:cubicBezTo>
                  <a:pt x="494361" y="83622"/>
                  <a:pt x="499886" y="84337"/>
                  <a:pt x="505315" y="85765"/>
                </a:cubicBezTo>
                <a:cubicBezTo>
                  <a:pt x="511030" y="87242"/>
                  <a:pt x="516602" y="89385"/>
                  <a:pt x="521840" y="92194"/>
                </a:cubicBezTo>
                <a:lnTo>
                  <a:pt x="510887" y="113814"/>
                </a:lnTo>
                <a:cubicBezTo>
                  <a:pt x="508172" y="111576"/>
                  <a:pt x="505124" y="109719"/>
                  <a:pt x="501838" y="108385"/>
                </a:cubicBezTo>
                <a:cubicBezTo>
                  <a:pt x="499076" y="107242"/>
                  <a:pt x="496076" y="106671"/>
                  <a:pt x="493075" y="106623"/>
                </a:cubicBezTo>
                <a:cubicBezTo>
                  <a:pt x="489980" y="106480"/>
                  <a:pt x="486884" y="107385"/>
                  <a:pt x="484312" y="109147"/>
                </a:cubicBezTo>
                <a:cubicBezTo>
                  <a:pt x="482169" y="110671"/>
                  <a:pt x="480883" y="113147"/>
                  <a:pt x="480931" y="115814"/>
                </a:cubicBezTo>
                <a:cubicBezTo>
                  <a:pt x="480883" y="117528"/>
                  <a:pt x="481455" y="119195"/>
                  <a:pt x="482598" y="120481"/>
                </a:cubicBezTo>
                <a:cubicBezTo>
                  <a:pt x="483884" y="121814"/>
                  <a:pt x="485408" y="122862"/>
                  <a:pt x="487075" y="123624"/>
                </a:cubicBezTo>
                <a:cubicBezTo>
                  <a:pt x="489075" y="124624"/>
                  <a:pt x="491123" y="125386"/>
                  <a:pt x="493266" y="125957"/>
                </a:cubicBezTo>
                <a:cubicBezTo>
                  <a:pt x="495599" y="126624"/>
                  <a:pt x="497885" y="127338"/>
                  <a:pt x="500124" y="128100"/>
                </a:cubicBezTo>
                <a:cubicBezTo>
                  <a:pt x="509172" y="131100"/>
                  <a:pt x="515792" y="135148"/>
                  <a:pt x="519983" y="140148"/>
                </a:cubicBezTo>
                <a:cubicBezTo>
                  <a:pt x="524222" y="145196"/>
                  <a:pt x="526317" y="151768"/>
                  <a:pt x="526269" y="159911"/>
                </a:cubicBezTo>
                <a:cubicBezTo>
                  <a:pt x="526365" y="164959"/>
                  <a:pt x="525412" y="170007"/>
                  <a:pt x="523507" y="174721"/>
                </a:cubicBezTo>
                <a:cubicBezTo>
                  <a:pt x="521745" y="179102"/>
                  <a:pt x="518983" y="182959"/>
                  <a:pt x="515459" y="186102"/>
                </a:cubicBezTo>
                <a:cubicBezTo>
                  <a:pt x="511696" y="189388"/>
                  <a:pt x="507267" y="191912"/>
                  <a:pt x="502457" y="193436"/>
                </a:cubicBezTo>
                <a:cubicBezTo>
                  <a:pt x="496838" y="195293"/>
                  <a:pt x="490932" y="196150"/>
                  <a:pt x="485027" y="196055"/>
                </a:cubicBezTo>
                <a:cubicBezTo>
                  <a:pt x="471597" y="196103"/>
                  <a:pt x="458500" y="191864"/>
                  <a:pt x="447546" y="184055"/>
                </a:cubicBezTo>
                <a:lnTo>
                  <a:pt x="459452" y="161721"/>
                </a:lnTo>
                <a:cubicBezTo>
                  <a:pt x="463072" y="165054"/>
                  <a:pt x="467215" y="167816"/>
                  <a:pt x="471739" y="169911"/>
                </a:cubicBezTo>
                <a:cubicBezTo>
                  <a:pt x="475502" y="171626"/>
                  <a:pt x="479598" y="172578"/>
                  <a:pt x="483741" y="172578"/>
                </a:cubicBezTo>
                <a:cubicBezTo>
                  <a:pt x="488265" y="172578"/>
                  <a:pt x="491646" y="171578"/>
                  <a:pt x="493837" y="169483"/>
                </a:cubicBezTo>
                <a:cubicBezTo>
                  <a:pt x="497076" y="166721"/>
                  <a:pt x="498076" y="162149"/>
                  <a:pt x="496314" y="158244"/>
                </a:cubicBezTo>
                <a:cubicBezTo>
                  <a:pt x="495647" y="156958"/>
                  <a:pt x="494647" y="155816"/>
                  <a:pt x="493456" y="155006"/>
                </a:cubicBezTo>
                <a:cubicBezTo>
                  <a:pt x="491837" y="153863"/>
                  <a:pt x="490123" y="152958"/>
                  <a:pt x="488265" y="152244"/>
                </a:cubicBezTo>
                <a:cubicBezTo>
                  <a:pt x="486170" y="151387"/>
                  <a:pt x="483598" y="150434"/>
                  <a:pt x="480598" y="149339"/>
                </a:cubicBezTo>
                <a:cubicBezTo>
                  <a:pt x="476978" y="148244"/>
                  <a:pt x="473502" y="147006"/>
                  <a:pt x="470073" y="145625"/>
                </a:cubicBezTo>
                <a:cubicBezTo>
                  <a:pt x="466691" y="144291"/>
                  <a:pt x="463596" y="142482"/>
                  <a:pt x="460881" y="140148"/>
                </a:cubicBezTo>
                <a:cubicBezTo>
                  <a:pt x="458119" y="137815"/>
                  <a:pt x="455881" y="134910"/>
                  <a:pt x="454357" y="131624"/>
                </a:cubicBezTo>
                <a:cubicBezTo>
                  <a:pt x="452594" y="127529"/>
                  <a:pt x="451737" y="123100"/>
                  <a:pt x="451880" y="118624"/>
                </a:cubicBezTo>
                <a:cubicBezTo>
                  <a:pt x="451832" y="113719"/>
                  <a:pt x="452690" y="108861"/>
                  <a:pt x="454499" y="104290"/>
                </a:cubicBezTo>
                <a:cubicBezTo>
                  <a:pt x="456166" y="100147"/>
                  <a:pt x="458643" y="96385"/>
                  <a:pt x="461881" y="93242"/>
                </a:cubicBezTo>
                <a:cubicBezTo>
                  <a:pt x="465167" y="90099"/>
                  <a:pt x="469120" y="87670"/>
                  <a:pt x="473406" y="86099"/>
                </a:cubicBezTo>
                <a:cubicBezTo>
                  <a:pt x="478359" y="84384"/>
                  <a:pt x="483550" y="83527"/>
                  <a:pt x="488741" y="83575"/>
                </a:cubicBezTo>
                <a:close/>
                <a:moveTo>
                  <a:pt x="43338" y="43338"/>
                </a:moveTo>
                <a:lnTo>
                  <a:pt x="43338" y="566248"/>
                </a:lnTo>
                <a:lnTo>
                  <a:pt x="566248" y="566248"/>
                </a:lnTo>
                <a:lnTo>
                  <a:pt x="566248" y="43338"/>
                </a:lnTo>
                <a:close/>
                <a:moveTo>
                  <a:pt x="21669" y="0"/>
                </a:moveTo>
                <a:lnTo>
                  <a:pt x="587917" y="0"/>
                </a:lnTo>
                <a:cubicBezTo>
                  <a:pt x="599871" y="0"/>
                  <a:pt x="609586" y="9715"/>
                  <a:pt x="609586" y="21669"/>
                </a:cubicBezTo>
                <a:lnTo>
                  <a:pt x="609586" y="587917"/>
                </a:lnTo>
                <a:cubicBezTo>
                  <a:pt x="609586" y="599871"/>
                  <a:pt x="599871" y="609586"/>
                  <a:pt x="587917" y="609586"/>
                </a:cubicBezTo>
                <a:lnTo>
                  <a:pt x="21669" y="609586"/>
                </a:lnTo>
                <a:cubicBezTo>
                  <a:pt x="9715" y="609586"/>
                  <a:pt x="0" y="599871"/>
                  <a:pt x="0" y="587917"/>
                </a:cubicBezTo>
                <a:lnTo>
                  <a:pt x="0" y="21669"/>
                </a:lnTo>
                <a:cubicBezTo>
                  <a:pt x="0" y="9715"/>
                  <a:pt x="9715" y="0"/>
                  <a:pt x="21669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08371E-F55E-CA1E-D015-64E20A88669D}"/>
              </a:ext>
            </a:extLst>
          </p:cNvPr>
          <p:cNvSpPr/>
          <p:nvPr/>
        </p:nvSpPr>
        <p:spPr>
          <a:xfrm>
            <a:off x="3491222" y="1993276"/>
            <a:ext cx="16229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Diaper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F70D52-F172-DDBA-2EF0-50093991E20A}"/>
              </a:ext>
            </a:extLst>
          </p:cNvPr>
          <p:cNvSpPr/>
          <p:nvPr/>
        </p:nvSpPr>
        <p:spPr>
          <a:xfrm>
            <a:off x="5786539" y="1946671"/>
            <a:ext cx="12569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Laptop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6D5B1D-C895-B85A-2C89-4371B4D4BBB5}"/>
              </a:ext>
            </a:extLst>
          </p:cNvPr>
          <p:cNvSpPr/>
          <p:nvPr/>
        </p:nvSpPr>
        <p:spPr>
          <a:xfrm>
            <a:off x="1434139" y="1963798"/>
            <a:ext cx="1706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Speaker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7B300D-D7AD-465C-27CA-2B8CDB573D9D}"/>
              </a:ext>
            </a:extLst>
          </p:cNvPr>
          <p:cNvSpPr txBox="1"/>
          <p:nvPr/>
        </p:nvSpPr>
        <p:spPr>
          <a:xfrm>
            <a:off x="3047278" y="3725048"/>
            <a:ext cx="1438711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6">
            <a:extLst>
              <a:ext uri="{FF2B5EF4-FFF2-40B4-BE49-F238E27FC236}">
                <a16:creationId xmlns:a16="http://schemas.microsoft.com/office/drawing/2014/main" id="{E8A6E3B4-7D6B-5DC2-4EAC-C22064D68D38}"/>
              </a:ext>
            </a:extLst>
          </p:cNvPr>
          <p:cNvCxnSpPr>
            <a:cxnSpLocks/>
            <a:stCxn id="3" idx="0"/>
            <a:endCxn id="23" idx="0"/>
          </p:cNvCxnSpPr>
          <p:nvPr/>
        </p:nvCxnSpPr>
        <p:spPr>
          <a:xfrm rot="5400000" flipH="1" flipV="1">
            <a:off x="3309563" y="752791"/>
            <a:ext cx="19308" cy="2012719"/>
          </a:xfrm>
          <a:prstGeom prst="curvedConnector3">
            <a:avLst>
              <a:gd name="adj1" fmla="val 1283965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B75F007-8D4D-4162-0932-2A5E655D8C35}"/>
              </a:ext>
            </a:extLst>
          </p:cNvPr>
          <p:cNvSpPr txBox="1"/>
          <p:nvPr/>
        </p:nvSpPr>
        <p:spPr>
          <a:xfrm>
            <a:off x="7215757" y="3165682"/>
            <a:ext cx="41985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Domain-incremental Learning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7DA6EB3-1712-8DD4-7E79-C628BA548D58}"/>
              </a:ext>
            </a:extLst>
          </p:cNvPr>
          <p:cNvSpPr/>
          <p:nvPr/>
        </p:nvSpPr>
        <p:spPr>
          <a:xfrm>
            <a:off x="1577263" y="1768804"/>
            <a:ext cx="1471189" cy="1341668"/>
          </a:xfrm>
          <a:prstGeom prst="roundRect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i="1" dirty="0">
              <a:solidFill>
                <a:srgbClr val="0000FF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7A0775F-15E8-B0EA-7B82-6011EC6C2462}"/>
              </a:ext>
            </a:extLst>
          </p:cNvPr>
          <p:cNvSpPr/>
          <p:nvPr/>
        </p:nvSpPr>
        <p:spPr>
          <a:xfrm>
            <a:off x="3621452" y="1749496"/>
            <a:ext cx="1408249" cy="1341668"/>
          </a:xfrm>
          <a:prstGeom prst="roundRect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i="1" dirty="0">
              <a:solidFill>
                <a:srgbClr val="0000FF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29E33D0-3B5D-8118-EE74-03F1810C9DF4}"/>
              </a:ext>
            </a:extLst>
          </p:cNvPr>
          <p:cNvSpPr/>
          <p:nvPr/>
        </p:nvSpPr>
        <p:spPr>
          <a:xfrm>
            <a:off x="5682791" y="1747877"/>
            <a:ext cx="1408249" cy="1341668"/>
          </a:xfrm>
          <a:prstGeom prst="roundRect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i="1" dirty="0">
              <a:solidFill>
                <a:srgbClr val="0000FF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FBC039-C5B2-44F5-AD79-88170E6A0BBA}"/>
              </a:ext>
            </a:extLst>
          </p:cNvPr>
          <p:cNvSpPr/>
          <p:nvPr/>
        </p:nvSpPr>
        <p:spPr>
          <a:xfrm>
            <a:off x="9058385" y="2387997"/>
            <a:ext cx="27238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from 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 Dataset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539DCA-9261-7859-66AF-B9B65CF5B8F5}"/>
              </a:ext>
            </a:extLst>
          </p:cNvPr>
          <p:cNvSpPr/>
          <p:nvPr/>
        </p:nvSpPr>
        <p:spPr>
          <a:xfrm>
            <a:off x="7514600" y="2706900"/>
            <a:ext cx="12569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202BA7B-BD72-B7E5-C187-85675CED4123}"/>
                  </a:ext>
                </a:extLst>
              </p:cNvPr>
              <p:cNvSpPr txBox="1"/>
              <p:nvPr/>
            </p:nvSpPr>
            <p:spPr>
              <a:xfrm>
                <a:off x="423835" y="3249491"/>
                <a:ext cx="7522143" cy="35548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900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Learn a sequence of tasks: </a:t>
                </a:r>
                <a14:m>
                  <m:oMath xmlns:m="http://schemas.openxmlformats.org/officeDocument/2006/math">
                    <m:r>
                      <a:rPr lang="en-US" sz="19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1,2,…, </m:t>
                    </m:r>
                    <m:r>
                      <m:rPr>
                        <m:sty m:val="p"/>
                      </m:rPr>
                      <a:rPr lang="en-US" sz="19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19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900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 </a:t>
                </a:r>
              </a:p>
              <a:p>
                <a:r>
                  <a:rPr lang="en-US" altLang="zh-CN" sz="1900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Each task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9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Input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9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9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, class label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1900" b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900" b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1900" b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1900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(same across tasks)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9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has is training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9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9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sSubSup>
                          <m:sSubSupPr>
                            <m:ctrlP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9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9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9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9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bSup>
                        <m:r>
                          <a:rPr lang="en-US" sz="19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9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9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9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bSup>
                        <m:r>
                          <a:rPr lang="en-US" sz="19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)}</m:t>
                        </m:r>
                      </m:e>
                      <m:sub>
                        <m:r>
                          <a:rPr lang="en-US" sz="19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9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p>
                          <m:sSupPr>
                            <m:ctrlP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900" b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sz="19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sz="1900" b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sup>
                    </m:sSubSup>
                  </m:oMath>
                </a14:m>
                <a:r>
                  <a:rPr lang="en-US" altLang="zh-CN" sz="19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, drawn from </a:t>
                </a:r>
                <a:r>
                  <a:rPr lang="en-US" altLang="zh-CN" sz="1900" i="1" dirty="0" err="1">
                    <a:solidFill>
                      <a:schemeClr val="tx1"/>
                    </a:solidFill>
                    <a:latin typeface="Arial" panose="020B0604020202020204" pitchFamily="34" charset="0"/>
                  </a:rPr>
                  <a:t>i.i.d</a:t>
                </a:r>
                <a:r>
                  <a:rPr lang="en-US" altLang="zh-CN" sz="19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p>
                          <m:sSupPr>
                            <m:ctrlP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sSup>
                          <m:sSupPr>
                            <m:ctrlP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sub>
                    </m:sSub>
                  </m:oMath>
                </a14:m>
                <a:endParaRPr lang="en-US" sz="19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9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has different distribution: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9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)≠</m:t>
                    </m:r>
                  </m:oMath>
                </a14:m>
                <a:r>
                  <a:rPr lang="en-US" sz="19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9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9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9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9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sz="19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sup>
                        </m:sSup>
                      </m:e>
                    </m:d>
                    <m:r>
                      <a:rPr lang="en-U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altLang="zh-CN" sz="19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rPr>
                      <m:t>for</m:t>
                    </m:r>
                    <m:r>
                      <m:rPr>
                        <m:nor/>
                      </m:rPr>
                      <a:rPr lang="en-US" altLang="zh-CN" sz="19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19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rPr>
                      <m:t>all</m:t>
                    </m:r>
                    <m:r>
                      <a:rPr lang="en-US" altLang="zh-CN" sz="19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9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altLang="zh-CN" sz="19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r>
                  <a:rPr lang="en-US" altLang="zh-CN" sz="1900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When task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sz="1900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 arrives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9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Only the current task data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9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9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9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is available for learning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9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1900" dirty="0">
                    <a:latin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</a:rPr>
                  <a:t>can be revisited as many times as needed within a task</a:t>
                </a:r>
                <a:endParaRPr lang="en-US" altLang="zh-CN" sz="1900" dirty="0">
                  <a:solidFill>
                    <a:srgbClr val="0000FF"/>
                  </a:solidFill>
                  <a:latin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900" b="1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Goal</a:t>
                </a:r>
                <a:r>
                  <a:rPr lang="en-US" altLang="zh-CN" sz="1900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9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9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19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19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19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9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altLang="zh-CN" sz="1900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 (task-id is known in any time) OR </a:t>
                </a:r>
                <a14:m>
                  <m:oMath xmlns:m="http://schemas.openxmlformats.org/officeDocument/2006/math">
                    <m:r>
                      <a:rPr lang="en-US" sz="19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9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9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19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9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altLang="zh-CN" baseline="30000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 *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9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altLang="zh-CN" sz="19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: the set of class labels for every task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202BA7B-BD72-B7E5-C187-85675CED4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35" y="3249491"/>
                <a:ext cx="7522143" cy="3554884"/>
              </a:xfrm>
              <a:prstGeom prst="rect">
                <a:avLst/>
              </a:prstGeom>
              <a:blipFill>
                <a:blip r:embed="rId4"/>
                <a:stretch>
                  <a:fillRect l="-811" t="-1029" b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5798F630-5C9B-744C-87FC-3133FBC64850}"/>
              </a:ext>
            </a:extLst>
          </p:cNvPr>
          <p:cNvGrpSpPr/>
          <p:nvPr/>
        </p:nvGrpSpPr>
        <p:grpSpPr>
          <a:xfrm>
            <a:off x="1971950" y="6257094"/>
            <a:ext cx="80512" cy="114243"/>
            <a:chOff x="4234313" y="3592188"/>
            <a:chExt cx="128137" cy="15715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7F98E82-E4FB-1ED6-364D-90B78BA4F699}"/>
                </a:ext>
              </a:extLst>
            </p:cNvPr>
            <p:cNvCxnSpPr/>
            <p:nvPr/>
          </p:nvCxnSpPr>
          <p:spPr>
            <a:xfrm>
              <a:off x="4234313" y="3592188"/>
              <a:ext cx="128137" cy="157150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8760A86-45F9-C8F7-2202-5F44FD943D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4313" y="3592188"/>
              <a:ext cx="128137" cy="157150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F589961-1CA1-88ED-BCBF-77A1267013FF}"/>
              </a:ext>
            </a:extLst>
          </p:cNvPr>
          <p:cNvSpPr txBox="1"/>
          <p:nvPr/>
        </p:nvSpPr>
        <p:spPr>
          <a:xfrm>
            <a:off x="3621452" y="1245854"/>
            <a:ext cx="75464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0000FF"/>
                </a:solidFill>
              </a:rPr>
              <a:t>May or may not help each other (We do not have any prior)</a:t>
            </a:r>
            <a:endParaRPr lang="en-US" sz="20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E71476A-74B7-CE46-6986-66D9D4E5CEC8}"/>
                  </a:ext>
                </a:extLst>
              </p:cNvPr>
              <p:cNvSpPr txBox="1"/>
              <p:nvPr/>
            </p:nvSpPr>
            <p:spPr>
              <a:xfrm>
                <a:off x="7770181" y="3947309"/>
                <a:ext cx="4198525" cy="19236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Challenges: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900" b="1" dirty="0">
                    <a:solidFill>
                      <a:srgbClr val="C00000"/>
                    </a:solidFill>
                    <a:latin typeface="Arial" panose="020B0604020202020204" pitchFamily="34" charset="0"/>
                  </a:rPr>
                  <a:t>Prevent</a:t>
                </a:r>
                <a:r>
                  <a:rPr lang="en-US" sz="1900" dirty="0">
                    <a:latin typeface="Arial" panose="020B0604020202020204" pitchFamily="34" charset="0"/>
                  </a:rPr>
                  <a:t> catastrophic forgetting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900" b="1" dirty="0">
                    <a:solidFill>
                      <a:srgbClr val="C00000"/>
                    </a:solidFill>
                    <a:latin typeface="Arial" panose="020B0604020202020204" pitchFamily="34" charset="0"/>
                  </a:rPr>
                  <a:t>Encourage</a:t>
                </a:r>
                <a:r>
                  <a:rPr lang="en-US" sz="1900" dirty="0">
                    <a:latin typeface="Arial" panose="020B0604020202020204" pitchFamily="34" charset="0"/>
                  </a:rPr>
                  <a:t> knowledge transfer across tasks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1900" dirty="0">
                    <a:latin typeface="Arial" panose="020B0604020202020204" pitchFamily="34" charset="0"/>
                  </a:rPr>
                  <a:t>Forward: old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900" dirty="0">
                    <a:latin typeface="Arial" panose="020B0604020202020204" pitchFamily="34" charset="0"/>
                  </a:rPr>
                  <a:t> new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1900" dirty="0">
                    <a:latin typeface="Arial" panose="020B0604020202020204" pitchFamily="34" charset="0"/>
                  </a:rPr>
                  <a:t>Backward: new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900" dirty="0">
                    <a:latin typeface="Arial" panose="020B0604020202020204" pitchFamily="34" charset="0"/>
                  </a:rPr>
                  <a:t> old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E71476A-74B7-CE46-6986-66D9D4E5C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0181" y="3947309"/>
                <a:ext cx="4198525" cy="1923604"/>
              </a:xfrm>
              <a:prstGeom prst="rect">
                <a:avLst/>
              </a:prstGeom>
              <a:blipFill>
                <a:blip r:embed="rId5"/>
                <a:stretch>
                  <a:fillRect l="-2326" t="-2222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0F934191-0D7A-A985-A511-78D5D1CF6C97}"/>
              </a:ext>
            </a:extLst>
          </p:cNvPr>
          <p:cNvSpPr/>
          <p:nvPr/>
        </p:nvSpPr>
        <p:spPr>
          <a:xfrm>
            <a:off x="9078915" y="6266719"/>
            <a:ext cx="32943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Usually works well even the task-ID is unknown in testing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CF69049-424C-BA1A-59D2-687C2B6F9E2D}"/>
              </a:ext>
            </a:extLst>
          </p:cNvPr>
          <p:cNvSpPr/>
          <p:nvPr/>
        </p:nvSpPr>
        <p:spPr>
          <a:xfrm>
            <a:off x="7750151" y="3651119"/>
            <a:ext cx="4218555" cy="247923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780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D793C-4F92-4145-A8AF-021D341DA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376"/>
            <a:ext cx="11242307" cy="1325563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Continual Learning of Different Classes: </a:t>
            </a:r>
            <a:r>
              <a:rPr lang="en-US" altLang="zh-CN" sz="4000" b="1" dirty="0">
                <a:solidFill>
                  <a:srgbClr val="C00000"/>
                </a:solidFill>
              </a:rPr>
              <a:t>Settings</a:t>
            </a:r>
            <a:endParaRPr lang="en-US" altLang="zh-CN" sz="4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28796-1583-620E-4F60-2102D5189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DCAF-42E1-4021-93D7-2579B818BF1B}" type="slidenum">
              <a:rPr lang="en-US" smtClean="0"/>
              <a:t>8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FDC372-49EC-4B99-27C1-D16496A86345}"/>
              </a:ext>
            </a:extLst>
          </p:cNvPr>
          <p:cNvCxnSpPr>
            <a:cxnSpLocks/>
          </p:cNvCxnSpPr>
          <p:nvPr/>
        </p:nvCxnSpPr>
        <p:spPr>
          <a:xfrm>
            <a:off x="1194318" y="2846274"/>
            <a:ext cx="932128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9F8F3D-6C0E-57D2-5FA1-A2CEC2F27BD3}"/>
                  </a:ext>
                </a:extLst>
              </p:cNvPr>
              <p:cNvSpPr txBox="1"/>
              <p:nvPr/>
            </p:nvSpPr>
            <p:spPr>
              <a:xfrm>
                <a:off x="298682" y="3299035"/>
                <a:ext cx="7437338" cy="34990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900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Learn a sequence of tasks: </a:t>
                </a:r>
                <a14:m>
                  <m:oMath xmlns:m="http://schemas.openxmlformats.org/officeDocument/2006/math">
                    <m:r>
                      <a:rPr lang="en-US" sz="19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1,2,…, </m:t>
                    </m:r>
                    <m:r>
                      <m:rPr>
                        <m:sty m:val="p"/>
                      </m:rPr>
                      <a:rPr lang="en-US" sz="19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19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900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 </a:t>
                </a:r>
              </a:p>
              <a:p>
                <a:r>
                  <a:rPr lang="en-US" altLang="zh-CN" sz="1900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Each task has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9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Input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9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9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, class label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19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9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Class labels are disjoined: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19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⋂</a:t>
                </a:r>
                <a:r>
                  <a:rPr lang="en-US" sz="19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9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=⦰</m:t>
                    </m:r>
                  </m:oMath>
                </a14:m>
                <a:r>
                  <a:rPr lang="en-US" altLang="zh-CN" sz="19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, for 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9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19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19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19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9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Training set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9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9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sSubSup>
                          <m:sSubSupPr>
                            <m:ctrlP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9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9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900" b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1900" b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</m:d>
                          </m:sup>
                        </m:sSubSup>
                        <m:r>
                          <a:rPr lang="en-US" sz="19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9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900" b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1900" b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</m:d>
                          </m:sup>
                        </m:sSubSup>
                        <m:r>
                          <a:rPr lang="en-US" sz="19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)}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sz="19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p>
                          <m:sSupPr>
                            <m:ctrlP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900" b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sz="19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sz="1900" b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sup>
                    </m:sSubSup>
                  </m:oMath>
                </a14:m>
                <a:r>
                  <a:rPr lang="en-US" altLang="zh-CN" sz="19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, drawn from </a:t>
                </a:r>
                <a:r>
                  <a:rPr lang="en-US" altLang="zh-CN" sz="1900" i="1" dirty="0" err="1">
                    <a:solidFill>
                      <a:schemeClr val="tx1"/>
                    </a:solidFill>
                    <a:latin typeface="Arial" panose="020B0604020202020204" pitchFamily="34" charset="0"/>
                  </a:rPr>
                  <a:t>i.i.d</a:t>
                </a:r>
                <a:r>
                  <a:rPr lang="en-US" altLang="zh-CN" sz="19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p>
                          <m:sSupPr>
                            <m:ctrlP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sSup>
                          <m:sSupPr>
                            <m:ctrlP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sub>
                    </m:sSub>
                  </m:oMath>
                </a14:m>
                <a:endParaRPr lang="en-US" sz="1900" dirty="0">
                  <a:solidFill>
                    <a:schemeClr val="tx1"/>
                  </a:solidFill>
                </a:endParaRPr>
              </a:p>
              <a:p>
                <a:r>
                  <a:rPr lang="en-US" altLang="zh-CN" sz="1900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When task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sz="1900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 arrives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900" dirty="0">
                    <a:latin typeface="Arial" panose="020B0604020202020204" pitchFamily="34" charset="0"/>
                  </a:rPr>
                  <a:t>Only the current task data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19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90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19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9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900" dirty="0">
                    <a:latin typeface="Arial" panose="020B0604020202020204" pitchFamily="34" charset="0"/>
                  </a:rPr>
                  <a:t>is available for learning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19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90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19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1900" dirty="0">
                    <a:latin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</a:rPr>
                  <a:t>can be revisited as many times as needed within a task</a:t>
                </a:r>
                <a:endParaRPr lang="en-US" altLang="zh-CN" sz="1900" dirty="0">
                  <a:solidFill>
                    <a:srgbClr val="0000FF"/>
                  </a:solidFill>
                  <a:latin typeface="Arial" panose="020B0604020202020204" pitchFamily="34" charset="0"/>
                </a:endParaRPr>
              </a:p>
              <a:p>
                <a:r>
                  <a:rPr lang="en-US" sz="1900" b="1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Goal: </a:t>
                </a:r>
                <a:r>
                  <a:rPr lang="en-US" sz="1900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a function to predict the class label for each test sample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9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9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19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sz="19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9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9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19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9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9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p>
                      <m:sSupPr>
                        <m:ctrlPr>
                          <a:rPr lang="en-US" sz="19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19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9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19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1900" dirty="0">
                  <a:solidFill>
                    <a:srgbClr val="0000FF"/>
                  </a:solidFill>
                  <a:latin typeface="Arial" panose="020B06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900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zh-CN" sz="1900" b="1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sz="1900" b="1" dirty="0">
                    <a:latin typeface="Cambria Math" panose="02040503050406030204" pitchFamily="18" charset="0"/>
                  </a:rPr>
                  <a:t>:</a:t>
                </a:r>
                <a:r>
                  <a:rPr lang="en-US" altLang="zh-CN" sz="1900" dirty="0">
                    <a:latin typeface="Arial" panose="020B0604020202020204" pitchFamily="34" charset="0"/>
                  </a:rPr>
                  <a:t>the last task that has been learned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9F8F3D-6C0E-57D2-5FA1-A2CEC2F27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82" y="3299035"/>
                <a:ext cx="7437338" cy="3499035"/>
              </a:xfrm>
              <a:prstGeom prst="rect">
                <a:avLst/>
              </a:prstGeom>
              <a:blipFill>
                <a:blip r:embed="rId3"/>
                <a:stretch>
                  <a:fillRect l="-820" t="-1045" b="-19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iconfont-11145-7015471">
            <a:extLst>
              <a:ext uri="{FF2B5EF4-FFF2-40B4-BE49-F238E27FC236}">
                <a16:creationId xmlns:a16="http://schemas.microsoft.com/office/drawing/2014/main" id="{C4BF2CAA-FE35-ABB8-7112-43FC392808D7}"/>
              </a:ext>
            </a:extLst>
          </p:cNvPr>
          <p:cNvSpPr>
            <a:spLocks noChangeAspect="1"/>
          </p:cNvSpPr>
          <p:nvPr/>
        </p:nvSpPr>
        <p:spPr>
          <a:xfrm>
            <a:off x="1517959" y="2269823"/>
            <a:ext cx="503352" cy="501665"/>
          </a:xfrm>
          <a:custGeom>
            <a:avLst/>
            <a:gdLst>
              <a:gd name="T0" fmla="*/ 400 w 11200"/>
              <a:gd name="T1" fmla="*/ 0 h 11163"/>
              <a:gd name="T2" fmla="*/ 10800 w 11200"/>
              <a:gd name="T3" fmla="*/ 0 h 11163"/>
              <a:gd name="T4" fmla="*/ 11200 w 11200"/>
              <a:gd name="T5" fmla="*/ 400 h 11163"/>
              <a:gd name="T6" fmla="*/ 11200 w 11200"/>
              <a:gd name="T7" fmla="*/ 8263 h 11163"/>
              <a:gd name="T8" fmla="*/ 10800 w 11200"/>
              <a:gd name="T9" fmla="*/ 8663 h 11163"/>
              <a:gd name="T10" fmla="*/ 9329 w 11200"/>
              <a:gd name="T11" fmla="*/ 8663 h 11163"/>
              <a:gd name="T12" fmla="*/ 9329 w 11200"/>
              <a:gd name="T13" fmla="*/ 10763 h 11163"/>
              <a:gd name="T14" fmla="*/ 8929 w 11200"/>
              <a:gd name="T15" fmla="*/ 11163 h 11163"/>
              <a:gd name="T16" fmla="*/ 8684 w 11200"/>
              <a:gd name="T17" fmla="*/ 11080 h 11163"/>
              <a:gd name="T18" fmla="*/ 5563 w 11200"/>
              <a:gd name="T19" fmla="*/ 8663 h 11163"/>
              <a:gd name="T20" fmla="*/ 400 w 11200"/>
              <a:gd name="T21" fmla="*/ 8663 h 11163"/>
              <a:gd name="T22" fmla="*/ 0 w 11200"/>
              <a:gd name="T23" fmla="*/ 8263 h 11163"/>
              <a:gd name="T24" fmla="*/ 0 w 11200"/>
              <a:gd name="T25" fmla="*/ 400 h 11163"/>
              <a:gd name="T26" fmla="*/ 400 w 11200"/>
              <a:gd name="T27" fmla="*/ 0 h 11163"/>
              <a:gd name="T28" fmla="*/ 900 w 11200"/>
              <a:gd name="T29" fmla="*/ 800 h 11163"/>
              <a:gd name="T30" fmla="*/ 800 w 11200"/>
              <a:gd name="T31" fmla="*/ 900 h 11163"/>
              <a:gd name="T32" fmla="*/ 800 w 11200"/>
              <a:gd name="T33" fmla="*/ 7763 h 11163"/>
              <a:gd name="T34" fmla="*/ 900 w 11200"/>
              <a:gd name="T35" fmla="*/ 7863 h 11163"/>
              <a:gd name="T36" fmla="*/ 5745 w 11200"/>
              <a:gd name="T37" fmla="*/ 7871 h 11163"/>
              <a:gd name="T38" fmla="*/ 5806 w 11200"/>
              <a:gd name="T39" fmla="*/ 7892 h 11163"/>
              <a:gd name="T40" fmla="*/ 8364 w 11200"/>
              <a:gd name="T41" fmla="*/ 9840 h 11163"/>
              <a:gd name="T42" fmla="*/ 8525 w 11200"/>
              <a:gd name="T43" fmla="*/ 9761 h 11163"/>
              <a:gd name="T44" fmla="*/ 8525 w 11200"/>
              <a:gd name="T45" fmla="*/ 7870 h 11163"/>
              <a:gd name="T46" fmla="*/ 8625 w 11200"/>
              <a:gd name="T47" fmla="*/ 7770 h 11163"/>
              <a:gd name="T48" fmla="*/ 10300 w 11200"/>
              <a:gd name="T49" fmla="*/ 7770 h 11163"/>
              <a:gd name="T50" fmla="*/ 10400 w 11200"/>
              <a:gd name="T51" fmla="*/ 7670 h 11163"/>
              <a:gd name="T52" fmla="*/ 10400 w 11200"/>
              <a:gd name="T53" fmla="*/ 900 h 11163"/>
              <a:gd name="T54" fmla="*/ 10300 w 11200"/>
              <a:gd name="T55" fmla="*/ 800 h 11163"/>
              <a:gd name="T56" fmla="*/ 900 w 11200"/>
              <a:gd name="T57" fmla="*/ 800 h 11163"/>
              <a:gd name="T58" fmla="*/ 2038 w 11200"/>
              <a:gd name="T59" fmla="*/ 1925 h 11163"/>
              <a:gd name="T60" fmla="*/ 9163 w 11200"/>
              <a:gd name="T61" fmla="*/ 1925 h 11163"/>
              <a:gd name="T62" fmla="*/ 9563 w 11200"/>
              <a:gd name="T63" fmla="*/ 2325 h 11163"/>
              <a:gd name="T64" fmla="*/ 9163 w 11200"/>
              <a:gd name="T65" fmla="*/ 2725 h 11163"/>
              <a:gd name="T66" fmla="*/ 2038 w 11200"/>
              <a:gd name="T67" fmla="*/ 2725 h 11163"/>
              <a:gd name="T68" fmla="*/ 1638 w 11200"/>
              <a:gd name="T69" fmla="*/ 2325 h 11163"/>
              <a:gd name="T70" fmla="*/ 2038 w 11200"/>
              <a:gd name="T71" fmla="*/ 1925 h 11163"/>
              <a:gd name="T72" fmla="*/ 2038 w 11200"/>
              <a:gd name="T73" fmla="*/ 6100 h 11163"/>
              <a:gd name="T74" fmla="*/ 9163 w 11200"/>
              <a:gd name="T75" fmla="*/ 6100 h 11163"/>
              <a:gd name="T76" fmla="*/ 9563 w 11200"/>
              <a:gd name="T77" fmla="*/ 6500 h 11163"/>
              <a:gd name="T78" fmla="*/ 9163 w 11200"/>
              <a:gd name="T79" fmla="*/ 6900 h 11163"/>
              <a:gd name="T80" fmla="*/ 2038 w 11200"/>
              <a:gd name="T81" fmla="*/ 6900 h 11163"/>
              <a:gd name="T82" fmla="*/ 1638 w 11200"/>
              <a:gd name="T83" fmla="*/ 6500 h 11163"/>
              <a:gd name="T84" fmla="*/ 2038 w 11200"/>
              <a:gd name="T85" fmla="*/ 6100 h 11163"/>
              <a:gd name="T86" fmla="*/ 2038 w 11200"/>
              <a:gd name="T87" fmla="*/ 4013 h 11163"/>
              <a:gd name="T88" fmla="*/ 6013 w 11200"/>
              <a:gd name="T89" fmla="*/ 4013 h 11163"/>
              <a:gd name="T90" fmla="*/ 6413 w 11200"/>
              <a:gd name="T91" fmla="*/ 4413 h 11163"/>
              <a:gd name="T92" fmla="*/ 6013 w 11200"/>
              <a:gd name="T93" fmla="*/ 4813 h 11163"/>
              <a:gd name="T94" fmla="*/ 2038 w 11200"/>
              <a:gd name="T95" fmla="*/ 4813 h 11163"/>
              <a:gd name="T96" fmla="*/ 1638 w 11200"/>
              <a:gd name="T97" fmla="*/ 4413 h 11163"/>
              <a:gd name="T98" fmla="*/ 2038 w 11200"/>
              <a:gd name="T99" fmla="*/ 4013 h 11163"/>
              <a:gd name="T100" fmla="*/ 7413 w 11200"/>
              <a:gd name="T101" fmla="*/ 4013 h 11163"/>
              <a:gd name="T102" fmla="*/ 9163 w 11200"/>
              <a:gd name="T103" fmla="*/ 4013 h 11163"/>
              <a:gd name="T104" fmla="*/ 9563 w 11200"/>
              <a:gd name="T105" fmla="*/ 4413 h 11163"/>
              <a:gd name="T106" fmla="*/ 9163 w 11200"/>
              <a:gd name="T107" fmla="*/ 4813 h 11163"/>
              <a:gd name="T108" fmla="*/ 7413 w 11200"/>
              <a:gd name="T109" fmla="*/ 4813 h 11163"/>
              <a:gd name="T110" fmla="*/ 7013 w 11200"/>
              <a:gd name="T111" fmla="*/ 4413 h 11163"/>
              <a:gd name="T112" fmla="*/ 7413 w 11200"/>
              <a:gd name="T113" fmla="*/ 4013 h 11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1200" h="11163">
                <a:moveTo>
                  <a:pt x="400" y="0"/>
                </a:moveTo>
                <a:lnTo>
                  <a:pt x="10800" y="0"/>
                </a:lnTo>
                <a:cubicBezTo>
                  <a:pt x="11021" y="0"/>
                  <a:pt x="11200" y="179"/>
                  <a:pt x="11200" y="400"/>
                </a:cubicBezTo>
                <a:lnTo>
                  <a:pt x="11200" y="8263"/>
                </a:lnTo>
                <a:cubicBezTo>
                  <a:pt x="11200" y="8483"/>
                  <a:pt x="11021" y="8663"/>
                  <a:pt x="10800" y="8663"/>
                </a:cubicBezTo>
                <a:lnTo>
                  <a:pt x="9329" y="8663"/>
                </a:lnTo>
                <a:lnTo>
                  <a:pt x="9329" y="10763"/>
                </a:lnTo>
                <a:cubicBezTo>
                  <a:pt x="9329" y="10984"/>
                  <a:pt x="9150" y="11163"/>
                  <a:pt x="8929" y="11163"/>
                </a:cubicBezTo>
                <a:cubicBezTo>
                  <a:pt x="8840" y="11163"/>
                  <a:pt x="8754" y="11134"/>
                  <a:pt x="8684" y="11080"/>
                </a:cubicBezTo>
                <a:lnTo>
                  <a:pt x="5563" y="8663"/>
                </a:lnTo>
                <a:lnTo>
                  <a:pt x="400" y="8663"/>
                </a:lnTo>
                <a:cubicBezTo>
                  <a:pt x="179" y="8663"/>
                  <a:pt x="0" y="8483"/>
                  <a:pt x="0" y="8263"/>
                </a:cubicBezTo>
                <a:lnTo>
                  <a:pt x="0" y="400"/>
                </a:lnTo>
                <a:cubicBezTo>
                  <a:pt x="0" y="179"/>
                  <a:pt x="179" y="0"/>
                  <a:pt x="400" y="0"/>
                </a:cubicBezTo>
                <a:close/>
                <a:moveTo>
                  <a:pt x="900" y="800"/>
                </a:moveTo>
                <a:cubicBezTo>
                  <a:pt x="845" y="800"/>
                  <a:pt x="800" y="845"/>
                  <a:pt x="800" y="900"/>
                </a:cubicBezTo>
                <a:lnTo>
                  <a:pt x="800" y="7763"/>
                </a:lnTo>
                <a:cubicBezTo>
                  <a:pt x="800" y="7818"/>
                  <a:pt x="845" y="7863"/>
                  <a:pt x="900" y="7863"/>
                </a:cubicBezTo>
                <a:lnTo>
                  <a:pt x="5745" y="7871"/>
                </a:lnTo>
                <a:cubicBezTo>
                  <a:pt x="5767" y="7871"/>
                  <a:pt x="5788" y="7878"/>
                  <a:pt x="5806" y="7892"/>
                </a:cubicBezTo>
                <a:lnTo>
                  <a:pt x="8364" y="9840"/>
                </a:lnTo>
                <a:cubicBezTo>
                  <a:pt x="8430" y="9890"/>
                  <a:pt x="8525" y="9843"/>
                  <a:pt x="8525" y="9761"/>
                </a:cubicBezTo>
                <a:lnTo>
                  <a:pt x="8525" y="7870"/>
                </a:lnTo>
                <a:cubicBezTo>
                  <a:pt x="8525" y="7815"/>
                  <a:pt x="8570" y="7770"/>
                  <a:pt x="8625" y="7770"/>
                </a:cubicBezTo>
                <a:lnTo>
                  <a:pt x="10300" y="7770"/>
                </a:lnTo>
                <a:cubicBezTo>
                  <a:pt x="10355" y="7770"/>
                  <a:pt x="10400" y="7725"/>
                  <a:pt x="10400" y="7670"/>
                </a:cubicBezTo>
                <a:lnTo>
                  <a:pt x="10400" y="900"/>
                </a:lnTo>
                <a:cubicBezTo>
                  <a:pt x="10400" y="845"/>
                  <a:pt x="10355" y="800"/>
                  <a:pt x="10300" y="800"/>
                </a:cubicBezTo>
                <a:lnTo>
                  <a:pt x="900" y="800"/>
                </a:lnTo>
                <a:close/>
                <a:moveTo>
                  <a:pt x="2038" y="1925"/>
                </a:moveTo>
                <a:lnTo>
                  <a:pt x="9163" y="1925"/>
                </a:lnTo>
                <a:cubicBezTo>
                  <a:pt x="9383" y="1925"/>
                  <a:pt x="9563" y="2104"/>
                  <a:pt x="9563" y="2325"/>
                </a:cubicBezTo>
                <a:cubicBezTo>
                  <a:pt x="9563" y="2546"/>
                  <a:pt x="9383" y="2725"/>
                  <a:pt x="9163" y="2725"/>
                </a:cubicBezTo>
                <a:lnTo>
                  <a:pt x="2038" y="2725"/>
                </a:lnTo>
                <a:cubicBezTo>
                  <a:pt x="1817" y="2725"/>
                  <a:pt x="1638" y="2546"/>
                  <a:pt x="1638" y="2325"/>
                </a:cubicBezTo>
                <a:cubicBezTo>
                  <a:pt x="1638" y="2104"/>
                  <a:pt x="1817" y="1925"/>
                  <a:pt x="2038" y="1925"/>
                </a:cubicBezTo>
                <a:close/>
                <a:moveTo>
                  <a:pt x="2038" y="6100"/>
                </a:moveTo>
                <a:lnTo>
                  <a:pt x="9163" y="6100"/>
                </a:lnTo>
                <a:cubicBezTo>
                  <a:pt x="9383" y="6100"/>
                  <a:pt x="9563" y="6279"/>
                  <a:pt x="9563" y="6500"/>
                </a:cubicBezTo>
                <a:cubicBezTo>
                  <a:pt x="9563" y="6721"/>
                  <a:pt x="9383" y="6900"/>
                  <a:pt x="9163" y="6900"/>
                </a:cubicBezTo>
                <a:lnTo>
                  <a:pt x="2038" y="6900"/>
                </a:lnTo>
                <a:cubicBezTo>
                  <a:pt x="1817" y="6900"/>
                  <a:pt x="1638" y="6721"/>
                  <a:pt x="1638" y="6500"/>
                </a:cubicBezTo>
                <a:cubicBezTo>
                  <a:pt x="1638" y="6279"/>
                  <a:pt x="1817" y="6100"/>
                  <a:pt x="2038" y="6100"/>
                </a:cubicBezTo>
                <a:close/>
                <a:moveTo>
                  <a:pt x="2038" y="4013"/>
                </a:moveTo>
                <a:lnTo>
                  <a:pt x="6013" y="4013"/>
                </a:lnTo>
                <a:cubicBezTo>
                  <a:pt x="6233" y="4013"/>
                  <a:pt x="6413" y="4192"/>
                  <a:pt x="6413" y="4413"/>
                </a:cubicBezTo>
                <a:cubicBezTo>
                  <a:pt x="6413" y="4633"/>
                  <a:pt x="6233" y="4813"/>
                  <a:pt x="6013" y="4813"/>
                </a:cubicBezTo>
                <a:lnTo>
                  <a:pt x="2038" y="4813"/>
                </a:lnTo>
                <a:cubicBezTo>
                  <a:pt x="1817" y="4813"/>
                  <a:pt x="1638" y="4633"/>
                  <a:pt x="1638" y="4413"/>
                </a:cubicBezTo>
                <a:cubicBezTo>
                  <a:pt x="1638" y="4192"/>
                  <a:pt x="1817" y="4013"/>
                  <a:pt x="2038" y="4013"/>
                </a:cubicBezTo>
                <a:close/>
                <a:moveTo>
                  <a:pt x="7413" y="4013"/>
                </a:moveTo>
                <a:lnTo>
                  <a:pt x="9163" y="4013"/>
                </a:lnTo>
                <a:cubicBezTo>
                  <a:pt x="9383" y="4013"/>
                  <a:pt x="9563" y="4192"/>
                  <a:pt x="9563" y="4413"/>
                </a:cubicBezTo>
                <a:cubicBezTo>
                  <a:pt x="9563" y="4633"/>
                  <a:pt x="9383" y="4813"/>
                  <a:pt x="9163" y="4813"/>
                </a:cubicBezTo>
                <a:lnTo>
                  <a:pt x="7413" y="4813"/>
                </a:lnTo>
                <a:cubicBezTo>
                  <a:pt x="7192" y="4813"/>
                  <a:pt x="7013" y="4633"/>
                  <a:pt x="7013" y="4413"/>
                </a:cubicBezTo>
                <a:cubicBezTo>
                  <a:pt x="7013" y="4192"/>
                  <a:pt x="7192" y="4013"/>
                  <a:pt x="7413" y="4013"/>
                </a:cubicBezTo>
                <a:close/>
              </a:path>
            </a:pathLst>
          </a:custGeom>
          <a:solidFill>
            <a:srgbClr val="A64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5AF0CE-7203-727B-EC6E-6A9445E95111}"/>
              </a:ext>
            </a:extLst>
          </p:cNvPr>
          <p:cNvSpPr/>
          <p:nvPr/>
        </p:nvSpPr>
        <p:spPr>
          <a:xfrm>
            <a:off x="2036921" y="2365767"/>
            <a:ext cx="10358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Limit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D55D5E-2AEF-7B9F-4E3E-D7FF2C0CB3B7}"/>
              </a:ext>
            </a:extLst>
          </p:cNvPr>
          <p:cNvSpPr/>
          <p:nvPr/>
        </p:nvSpPr>
        <p:spPr>
          <a:xfrm>
            <a:off x="1956839" y="1755985"/>
            <a:ext cx="13192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ATM Support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56BD2A-7C16-5926-7B98-7DDAD73D08AC}"/>
              </a:ext>
            </a:extLst>
          </p:cNvPr>
          <p:cNvSpPr/>
          <p:nvPr/>
        </p:nvSpPr>
        <p:spPr>
          <a:xfrm>
            <a:off x="9040341" y="2159728"/>
            <a:ext cx="24545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 (Intent) 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Banking77 Dataset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iconfont-1096-617931">
            <a:extLst>
              <a:ext uri="{FF2B5EF4-FFF2-40B4-BE49-F238E27FC236}">
                <a16:creationId xmlns:a16="http://schemas.microsoft.com/office/drawing/2014/main" id="{86E31B20-0425-156A-F9F6-471E5BD953EF}"/>
              </a:ext>
            </a:extLst>
          </p:cNvPr>
          <p:cNvSpPr>
            <a:spLocks noChangeAspect="1"/>
          </p:cNvSpPr>
          <p:nvPr/>
        </p:nvSpPr>
        <p:spPr>
          <a:xfrm>
            <a:off x="1528394" y="1685562"/>
            <a:ext cx="474445" cy="513869"/>
          </a:xfrm>
          <a:custGeom>
            <a:avLst/>
            <a:gdLst>
              <a:gd name="T0" fmla="*/ 8400 w 9600"/>
              <a:gd name="T1" fmla="*/ 10398 h 10398"/>
              <a:gd name="T2" fmla="*/ 1200 w 9600"/>
              <a:gd name="T3" fmla="*/ 10398 h 10398"/>
              <a:gd name="T4" fmla="*/ 0 w 9600"/>
              <a:gd name="T5" fmla="*/ 9198 h 10398"/>
              <a:gd name="T6" fmla="*/ 0 w 9600"/>
              <a:gd name="T7" fmla="*/ 1200 h 10398"/>
              <a:gd name="T8" fmla="*/ 1200 w 9600"/>
              <a:gd name="T9" fmla="*/ 0 h 10398"/>
              <a:gd name="T10" fmla="*/ 8398 w 9600"/>
              <a:gd name="T11" fmla="*/ 0 h 10398"/>
              <a:gd name="T12" fmla="*/ 9598 w 9600"/>
              <a:gd name="T13" fmla="*/ 1200 h 10398"/>
              <a:gd name="T14" fmla="*/ 9598 w 9600"/>
              <a:gd name="T15" fmla="*/ 9198 h 10398"/>
              <a:gd name="T16" fmla="*/ 8400 w 9600"/>
              <a:gd name="T17" fmla="*/ 10398 h 10398"/>
              <a:gd name="T18" fmla="*/ 1200 w 9600"/>
              <a:gd name="T19" fmla="*/ 798 h 10398"/>
              <a:gd name="T20" fmla="*/ 800 w 9600"/>
              <a:gd name="T21" fmla="*/ 1198 h 10398"/>
              <a:gd name="T22" fmla="*/ 800 w 9600"/>
              <a:gd name="T23" fmla="*/ 9196 h 10398"/>
              <a:gd name="T24" fmla="*/ 1200 w 9600"/>
              <a:gd name="T25" fmla="*/ 9596 h 10398"/>
              <a:gd name="T26" fmla="*/ 8398 w 9600"/>
              <a:gd name="T27" fmla="*/ 9596 h 10398"/>
              <a:gd name="T28" fmla="*/ 8798 w 9600"/>
              <a:gd name="T29" fmla="*/ 9196 h 10398"/>
              <a:gd name="T30" fmla="*/ 8798 w 9600"/>
              <a:gd name="T31" fmla="*/ 1198 h 10398"/>
              <a:gd name="T32" fmla="*/ 8398 w 9600"/>
              <a:gd name="T33" fmla="*/ 798 h 10398"/>
              <a:gd name="T34" fmla="*/ 1200 w 9600"/>
              <a:gd name="T35" fmla="*/ 798 h 10398"/>
              <a:gd name="T36" fmla="*/ 6412 w 9600"/>
              <a:gd name="T37" fmla="*/ 5608 h 10398"/>
              <a:gd name="T38" fmla="*/ 1997 w 9600"/>
              <a:gd name="T39" fmla="*/ 5608 h 10398"/>
              <a:gd name="T40" fmla="*/ 1597 w 9600"/>
              <a:gd name="T41" fmla="*/ 5208 h 10398"/>
              <a:gd name="T42" fmla="*/ 1997 w 9600"/>
              <a:gd name="T43" fmla="*/ 4808 h 10398"/>
              <a:gd name="T44" fmla="*/ 6412 w 9600"/>
              <a:gd name="T45" fmla="*/ 4808 h 10398"/>
              <a:gd name="T46" fmla="*/ 6811 w 9600"/>
              <a:gd name="T47" fmla="*/ 5208 h 10398"/>
              <a:gd name="T48" fmla="*/ 6412 w 9600"/>
              <a:gd name="T49" fmla="*/ 5608 h 10398"/>
              <a:gd name="T50" fmla="*/ 7586 w 9600"/>
              <a:gd name="T51" fmla="*/ 7992 h 10398"/>
              <a:gd name="T52" fmla="*/ 1995 w 9600"/>
              <a:gd name="T53" fmla="*/ 7992 h 10398"/>
              <a:gd name="T54" fmla="*/ 1595 w 9600"/>
              <a:gd name="T55" fmla="*/ 7592 h 10398"/>
              <a:gd name="T56" fmla="*/ 1995 w 9600"/>
              <a:gd name="T57" fmla="*/ 7192 h 10398"/>
              <a:gd name="T58" fmla="*/ 7586 w 9600"/>
              <a:gd name="T59" fmla="*/ 7192 h 10398"/>
              <a:gd name="T60" fmla="*/ 7985 w 9600"/>
              <a:gd name="T61" fmla="*/ 7592 h 10398"/>
              <a:gd name="T62" fmla="*/ 7586 w 9600"/>
              <a:gd name="T63" fmla="*/ 7992 h 10398"/>
              <a:gd name="T64" fmla="*/ 1597 w 9600"/>
              <a:gd name="T65" fmla="*/ 2615 h 10398"/>
              <a:gd name="T66" fmla="*/ 2197 w 9600"/>
              <a:gd name="T67" fmla="*/ 3214 h 10398"/>
              <a:gd name="T68" fmla="*/ 2797 w 9600"/>
              <a:gd name="T69" fmla="*/ 2615 h 10398"/>
              <a:gd name="T70" fmla="*/ 2197 w 9600"/>
              <a:gd name="T71" fmla="*/ 2015 h 10398"/>
              <a:gd name="T72" fmla="*/ 1597 w 9600"/>
              <a:gd name="T73" fmla="*/ 2615 h 10398"/>
              <a:gd name="T74" fmla="*/ 4188 w 9600"/>
              <a:gd name="T75" fmla="*/ 2615 h 10398"/>
              <a:gd name="T76" fmla="*/ 4788 w 9600"/>
              <a:gd name="T77" fmla="*/ 3214 h 10398"/>
              <a:gd name="T78" fmla="*/ 5388 w 9600"/>
              <a:gd name="T79" fmla="*/ 2615 h 10398"/>
              <a:gd name="T80" fmla="*/ 4788 w 9600"/>
              <a:gd name="T81" fmla="*/ 2015 h 10398"/>
              <a:gd name="T82" fmla="*/ 4188 w 9600"/>
              <a:gd name="T83" fmla="*/ 2615 h 10398"/>
              <a:gd name="T84" fmla="*/ 6790 w 9600"/>
              <a:gd name="T85" fmla="*/ 2615 h 10398"/>
              <a:gd name="T86" fmla="*/ 7390 w 9600"/>
              <a:gd name="T87" fmla="*/ 3214 h 10398"/>
              <a:gd name="T88" fmla="*/ 7990 w 9600"/>
              <a:gd name="T89" fmla="*/ 2615 h 10398"/>
              <a:gd name="T90" fmla="*/ 7390 w 9600"/>
              <a:gd name="T91" fmla="*/ 2015 h 10398"/>
              <a:gd name="T92" fmla="*/ 6790 w 9600"/>
              <a:gd name="T93" fmla="*/ 2615 h 10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600" h="10398">
                <a:moveTo>
                  <a:pt x="8400" y="10398"/>
                </a:moveTo>
                <a:lnTo>
                  <a:pt x="1200" y="10398"/>
                </a:lnTo>
                <a:cubicBezTo>
                  <a:pt x="537" y="10398"/>
                  <a:pt x="0" y="9861"/>
                  <a:pt x="0" y="9198"/>
                </a:cubicBezTo>
                <a:lnTo>
                  <a:pt x="0" y="1200"/>
                </a:lnTo>
                <a:cubicBezTo>
                  <a:pt x="0" y="537"/>
                  <a:pt x="537" y="0"/>
                  <a:pt x="1200" y="0"/>
                </a:cubicBezTo>
                <a:lnTo>
                  <a:pt x="8398" y="0"/>
                </a:lnTo>
                <a:cubicBezTo>
                  <a:pt x="9061" y="0"/>
                  <a:pt x="9598" y="537"/>
                  <a:pt x="9598" y="1200"/>
                </a:cubicBezTo>
                <a:lnTo>
                  <a:pt x="9598" y="9198"/>
                </a:lnTo>
                <a:cubicBezTo>
                  <a:pt x="9600" y="9859"/>
                  <a:pt x="9061" y="10398"/>
                  <a:pt x="8400" y="10398"/>
                </a:cubicBezTo>
                <a:close/>
                <a:moveTo>
                  <a:pt x="1200" y="798"/>
                </a:moveTo>
                <a:cubicBezTo>
                  <a:pt x="980" y="798"/>
                  <a:pt x="800" y="978"/>
                  <a:pt x="800" y="1198"/>
                </a:cubicBezTo>
                <a:lnTo>
                  <a:pt x="800" y="9196"/>
                </a:lnTo>
                <a:cubicBezTo>
                  <a:pt x="800" y="9418"/>
                  <a:pt x="980" y="9596"/>
                  <a:pt x="1200" y="9596"/>
                </a:cubicBezTo>
                <a:lnTo>
                  <a:pt x="8398" y="9596"/>
                </a:lnTo>
                <a:cubicBezTo>
                  <a:pt x="8620" y="9596"/>
                  <a:pt x="8798" y="9418"/>
                  <a:pt x="8798" y="9196"/>
                </a:cubicBezTo>
                <a:lnTo>
                  <a:pt x="8798" y="1198"/>
                </a:lnTo>
                <a:cubicBezTo>
                  <a:pt x="8798" y="978"/>
                  <a:pt x="8620" y="798"/>
                  <a:pt x="8398" y="798"/>
                </a:cubicBezTo>
                <a:lnTo>
                  <a:pt x="1200" y="798"/>
                </a:lnTo>
                <a:close/>
                <a:moveTo>
                  <a:pt x="6412" y="5608"/>
                </a:moveTo>
                <a:lnTo>
                  <a:pt x="1997" y="5608"/>
                </a:lnTo>
                <a:cubicBezTo>
                  <a:pt x="1776" y="5608"/>
                  <a:pt x="1597" y="5429"/>
                  <a:pt x="1597" y="5208"/>
                </a:cubicBezTo>
                <a:cubicBezTo>
                  <a:pt x="1597" y="4986"/>
                  <a:pt x="1776" y="4808"/>
                  <a:pt x="1997" y="4808"/>
                </a:cubicBezTo>
                <a:lnTo>
                  <a:pt x="6412" y="4808"/>
                </a:lnTo>
                <a:cubicBezTo>
                  <a:pt x="6633" y="4808"/>
                  <a:pt x="6811" y="4986"/>
                  <a:pt x="6811" y="5208"/>
                </a:cubicBezTo>
                <a:cubicBezTo>
                  <a:pt x="6811" y="5429"/>
                  <a:pt x="6633" y="5608"/>
                  <a:pt x="6412" y="5608"/>
                </a:cubicBezTo>
                <a:close/>
                <a:moveTo>
                  <a:pt x="7586" y="7992"/>
                </a:moveTo>
                <a:lnTo>
                  <a:pt x="1995" y="7992"/>
                </a:lnTo>
                <a:cubicBezTo>
                  <a:pt x="1774" y="7992"/>
                  <a:pt x="1595" y="7814"/>
                  <a:pt x="1595" y="7592"/>
                </a:cubicBezTo>
                <a:cubicBezTo>
                  <a:pt x="1595" y="7371"/>
                  <a:pt x="1774" y="7192"/>
                  <a:pt x="1995" y="7192"/>
                </a:cubicBezTo>
                <a:lnTo>
                  <a:pt x="7586" y="7192"/>
                </a:lnTo>
                <a:cubicBezTo>
                  <a:pt x="7807" y="7192"/>
                  <a:pt x="7985" y="7371"/>
                  <a:pt x="7985" y="7592"/>
                </a:cubicBezTo>
                <a:cubicBezTo>
                  <a:pt x="7985" y="7814"/>
                  <a:pt x="7807" y="7992"/>
                  <a:pt x="7586" y="7992"/>
                </a:cubicBezTo>
                <a:close/>
                <a:moveTo>
                  <a:pt x="1597" y="2615"/>
                </a:moveTo>
                <a:cubicBezTo>
                  <a:pt x="1597" y="2946"/>
                  <a:pt x="1866" y="3214"/>
                  <a:pt x="2197" y="3214"/>
                </a:cubicBezTo>
                <a:cubicBezTo>
                  <a:pt x="2528" y="3214"/>
                  <a:pt x="2797" y="2946"/>
                  <a:pt x="2797" y="2615"/>
                </a:cubicBezTo>
                <a:cubicBezTo>
                  <a:pt x="2797" y="2283"/>
                  <a:pt x="2528" y="2015"/>
                  <a:pt x="2197" y="2015"/>
                </a:cubicBezTo>
                <a:cubicBezTo>
                  <a:pt x="1866" y="2015"/>
                  <a:pt x="1597" y="2283"/>
                  <a:pt x="1597" y="2615"/>
                </a:cubicBezTo>
                <a:close/>
                <a:moveTo>
                  <a:pt x="4188" y="2615"/>
                </a:moveTo>
                <a:cubicBezTo>
                  <a:pt x="4188" y="2946"/>
                  <a:pt x="4457" y="3214"/>
                  <a:pt x="4788" y="3214"/>
                </a:cubicBezTo>
                <a:cubicBezTo>
                  <a:pt x="5119" y="3214"/>
                  <a:pt x="5388" y="2946"/>
                  <a:pt x="5388" y="2615"/>
                </a:cubicBezTo>
                <a:cubicBezTo>
                  <a:pt x="5388" y="2283"/>
                  <a:pt x="5119" y="2015"/>
                  <a:pt x="4788" y="2015"/>
                </a:cubicBezTo>
                <a:cubicBezTo>
                  <a:pt x="4457" y="2015"/>
                  <a:pt x="4188" y="2283"/>
                  <a:pt x="4188" y="2615"/>
                </a:cubicBezTo>
                <a:close/>
                <a:moveTo>
                  <a:pt x="6790" y="2615"/>
                </a:moveTo>
                <a:cubicBezTo>
                  <a:pt x="6790" y="2946"/>
                  <a:pt x="7059" y="3214"/>
                  <a:pt x="7390" y="3214"/>
                </a:cubicBezTo>
                <a:cubicBezTo>
                  <a:pt x="7721" y="3214"/>
                  <a:pt x="7990" y="2946"/>
                  <a:pt x="7990" y="2615"/>
                </a:cubicBezTo>
                <a:cubicBezTo>
                  <a:pt x="7990" y="2283"/>
                  <a:pt x="7721" y="2015"/>
                  <a:pt x="7390" y="2015"/>
                </a:cubicBezTo>
                <a:cubicBezTo>
                  <a:pt x="7059" y="2015"/>
                  <a:pt x="6790" y="2283"/>
                  <a:pt x="6790" y="2615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197FA0F-1B07-9BA2-96CE-CB18836C3C73}"/>
              </a:ext>
            </a:extLst>
          </p:cNvPr>
          <p:cNvSpPr/>
          <p:nvPr/>
        </p:nvSpPr>
        <p:spPr>
          <a:xfrm>
            <a:off x="1388985" y="1540914"/>
            <a:ext cx="1887126" cy="1242797"/>
          </a:xfrm>
          <a:prstGeom prst="roundRect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i="1" dirty="0">
              <a:solidFill>
                <a:srgbClr val="0000FF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9588DDC-A193-38D7-D40F-BB1261EA05AF}"/>
              </a:ext>
            </a:extLst>
          </p:cNvPr>
          <p:cNvSpPr/>
          <p:nvPr/>
        </p:nvSpPr>
        <p:spPr>
          <a:xfrm>
            <a:off x="3513221" y="1392898"/>
            <a:ext cx="2736202" cy="1371412"/>
          </a:xfrm>
          <a:prstGeom prst="roundRect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i="1" dirty="0">
              <a:solidFill>
                <a:srgbClr val="0000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F02194-8CEC-DE89-3F9C-0F3F4A4C7D88}"/>
              </a:ext>
            </a:extLst>
          </p:cNvPr>
          <p:cNvSpPr txBox="1"/>
          <p:nvPr/>
        </p:nvSpPr>
        <p:spPr>
          <a:xfrm>
            <a:off x="7757962" y="2900921"/>
            <a:ext cx="41985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Class-incremental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B4EAC62-0D9A-25A1-71DD-B7E8E6015731}"/>
                  </a:ext>
                </a:extLst>
              </p:cNvPr>
              <p:cNvSpPr txBox="1"/>
              <p:nvPr/>
            </p:nvSpPr>
            <p:spPr>
              <a:xfrm>
                <a:off x="726707" y="2322046"/>
                <a:ext cx="59258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B4EAC62-0D9A-25A1-71DD-B7E8E6015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07" y="2322046"/>
                <a:ext cx="592585" cy="461665"/>
              </a:xfrm>
              <a:prstGeom prst="rect">
                <a:avLst/>
              </a:prstGeom>
              <a:blipFill>
                <a:blip r:embed="rId4"/>
                <a:stretch>
                  <a:fillRect l="-6186" r="-7216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8058193A-BC1B-9E90-B70D-640162B49D54}"/>
              </a:ext>
            </a:extLst>
          </p:cNvPr>
          <p:cNvSpPr/>
          <p:nvPr/>
        </p:nvSpPr>
        <p:spPr>
          <a:xfrm>
            <a:off x="4238643" y="2334989"/>
            <a:ext cx="1828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Charged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2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E324B4D-6641-754B-D7AB-C71B672963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534" y="2134023"/>
            <a:ext cx="537647" cy="537647"/>
          </a:xfrm>
          <a:prstGeom prst="rect">
            <a:avLst/>
          </a:prstGeom>
        </p:spPr>
      </p:pic>
      <p:pic>
        <p:nvPicPr>
          <p:cNvPr id="24" name="Picture 2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918075F-D09C-F992-58AC-42B07B113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605" y="1532340"/>
            <a:ext cx="581576" cy="58157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A7930C7-764B-F8F1-5466-7116ADDC826B}"/>
              </a:ext>
            </a:extLst>
          </p:cNvPr>
          <p:cNvSpPr/>
          <p:nvPr/>
        </p:nvSpPr>
        <p:spPr>
          <a:xfrm>
            <a:off x="4525102" y="1604652"/>
            <a:ext cx="1255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Pin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06FDE44-789A-A3E2-9B3A-CDAE382007E7}"/>
              </a:ext>
            </a:extLst>
          </p:cNvPr>
          <p:cNvSpPr/>
          <p:nvPr/>
        </p:nvSpPr>
        <p:spPr>
          <a:xfrm>
            <a:off x="6124973" y="2368212"/>
            <a:ext cx="12569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5AD98C6-D5BF-C313-BA1C-13BC3EC40211}"/>
                  </a:ext>
                </a:extLst>
              </p:cNvPr>
              <p:cNvSpPr txBox="1"/>
              <p:nvPr/>
            </p:nvSpPr>
            <p:spPr>
              <a:xfrm>
                <a:off x="7577676" y="3598010"/>
                <a:ext cx="4198525" cy="30931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Challenges: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900" b="1" dirty="0">
                    <a:solidFill>
                      <a:srgbClr val="C00000"/>
                    </a:solidFill>
                    <a:latin typeface="Arial" panose="020B0604020202020204" pitchFamily="34" charset="0"/>
                  </a:rPr>
                  <a:t>Prevent</a:t>
                </a:r>
                <a:r>
                  <a:rPr lang="en-US" sz="1900" dirty="0">
                    <a:latin typeface="Arial" panose="020B0604020202020204" pitchFamily="34" charset="0"/>
                  </a:rPr>
                  <a:t> catastrophic forgetting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900" b="1" dirty="0">
                    <a:solidFill>
                      <a:srgbClr val="C00000"/>
                    </a:solidFill>
                    <a:latin typeface="Arial" panose="020B0604020202020204" pitchFamily="34" charset="0"/>
                  </a:rPr>
                  <a:t>Encourage</a:t>
                </a:r>
                <a:r>
                  <a:rPr lang="en-US" sz="1900" dirty="0">
                    <a:latin typeface="Arial" panose="020B0604020202020204" pitchFamily="34" charset="0"/>
                  </a:rPr>
                  <a:t> knowledge transfer across tasks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1900" dirty="0">
                    <a:latin typeface="Arial" panose="020B0604020202020204" pitchFamily="34" charset="0"/>
                  </a:rPr>
                  <a:t>Forward: old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900" dirty="0">
                    <a:latin typeface="Arial" panose="020B0604020202020204" pitchFamily="34" charset="0"/>
                  </a:rPr>
                  <a:t> new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1900" dirty="0">
                    <a:latin typeface="Arial" panose="020B0604020202020204" pitchFamily="34" charset="0"/>
                  </a:rPr>
                  <a:t>Backward: new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900" dirty="0">
                    <a:latin typeface="Arial" panose="020B0604020202020204" pitchFamily="34" charset="0"/>
                  </a:rPr>
                  <a:t> old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900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Task Separation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1900" dirty="0">
                    <a:latin typeface="Arial" panose="020B0604020202020204" pitchFamily="34" charset="0"/>
                  </a:rPr>
                  <a:t>Classes in current tasks </a:t>
                </a:r>
                <a:r>
                  <a:rPr lang="en-US" sz="1900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V.S. </a:t>
                </a:r>
                <a:r>
                  <a:rPr lang="en-US" sz="1900" dirty="0">
                    <a:latin typeface="Arial" panose="020B0604020202020204" pitchFamily="34" charset="0"/>
                  </a:rPr>
                  <a:t>Classes in previous tasks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1900" dirty="0">
                  <a:solidFill>
                    <a:srgbClr val="0000FF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5AD98C6-D5BF-C313-BA1C-13BC3EC40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7676" y="3598010"/>
                <a:ext cx="4198525" cy="3093154"/>
              </a:xfrm>
              <a:prstGeom prst="rect">
                <a:avLst/>
              </a:prstGeom>
              <a:blipFill>
                <a:blip r:embed="rId7"/>
                <a:stretch>
                  <a:fillRect l="-2177" t="-13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3FF41B1-0FE4-2874-FF46-DE7A018A1D99}"/>
              </a:ext>
            </a:extLst>
          </p:cNvPr>
          <p:cNvSpPr/>
          <p:nvPr/>
        </p:nvSpPr>
        <p:spPr>
          <a:xfrm>
            <a:off x="7557646" y="3457447"/>
            <a:ext cx="4335672" cy="289890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479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D793C-4F92-4145-A8AF-021D341DA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785"/>
            <a:ext cx="113538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Continual Learning with Language Models: </a:t>
            </a:r>
            <a:r>
              <a:rPr lang="en-US" altLang="zh-CN" sz="4000" b="1" dirty="0">
                <a:solidFill>
                  <a:srgbClr val="C00000"/>
                </a:solidFill>
              </a:rPr>
              <a:t>Plan</a:t>
            </a:r>
            <a:endParaRPr lang="en-US" altLang="zh-CN" sz="4000" b="1" dirty="0"/>
          </a:p>
        </p:txBody>
      </p:sp>
      <p:pic>
        <p:nvPicPr>
          <p:cNvPr id="5" name="Google Shape;116;p4" descr="A blue and white logo&#10;&#10;Description automatically generated">
            <a:extLst>
              <a:ext uri="{FF2B5EF4-FFF2-40B4-BE49-F238E27FC236}">
                <a16:creationId xmlns:a16="http://schemas.microsoft.com/office/drawing/2014/main" id="{ED932012-0000-D4CC-D87A-224518827AF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4955" y="3910494"/>
            <a:ext cx="1955916" cy="195591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28796-1583-620E-4F60-2102D5189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DCAF-42E1-4021-93D7-2579B818BF1B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1C674D-E9BE-A336-0483-FE095C6A375B}"/>
              </a:ext>
            </a:extLst>
          </p:cNvPr>
          <p:cNvSpPr txBox="1"/>
          <p:nvPr/>
        </p:nvSpPr>
        <p:spPr>
          <a:xfrm>
            <a:off x="195091" y="5594579"/>
            <a:ext cx="40174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P</a:t>
            </a: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</a:rPr>
              <a:t>acked</a:t>
            </a:r>
            <a:r>
              <a:rPr lang="en-US" sz="2000" dirty="0">
                <a:latin typeface="Arial" panose="020B0604020202020204" pitchFamily="34" charset="0"/>
              </a:rPr>
              <a:t> with knowledge and </a:t>
            </a: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</a:rPr>
              <a:t>excels</a:t>
            </a:r>
            <a:r>
              <a:rPr lang="en-US" sz="2000" dirty="0">
                <a:latin typeface="Arial" panose="020B0604020202020204" pitchFamily="34" charset="0"/>
              </a:rPr>
              <a:t> in many tasks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D11088-2E17-BF70-B4CF-2CDBB6CDFE6E}"/>
              </a:ext>
            </a:extLst>
          </p:cNvPr>
          <p:cNvSpPr txBox="1"/>
          <p:nvPr/>
        </p:nvSpPr>
        <p:spPr>
          <a:xfrm>
            <a:off x="5031668" y="1648336"/>
            <a:ext cx="6974912" cy="4524315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Continual Learning of Tasks, Domains and Classes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 of </a:t>
            </a: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Catastrophic Forgetting (CF), Knowledge Transfer (KT)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Task Separation</a:t>
            </a: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Existing work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mainly focuses on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addressing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forgetting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PhD effort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dedicated to achieve both CF prevention &amp; KT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(NeurIPS-20, 22, NAACL-21, EMNLP-21)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presentation focuses on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Continual Learning with Language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Continual Pre-training (ICLR-2023)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Continual Adaptation for End-tasks (EMNLP-2022)</a:t>
            </a:r>
          </a:p>
          <a:p>
            <a:endParaRPr lang="en-US" altLang="zh-CN" sz="20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could be the next?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F6C46E-21EC-FADE-1051-7F7C2D3E9E51}"/>
              </a:ext>
            </a:extLst>
          </p:cNvPr>
          <p:cNvSpPr txBox="1"/>
          <p:nvPr/>
        </p:nvSpPr>
        <p:spPr>
          <a:xfrm>
            <a:off x="-67098" y="2837953"/>
            <a:ext cx="4626943" cy="707886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Accumulate</a:t>
            </a:r>
            <a:r>
              <a:rPr lang="en-US" altLang="zh-CN" sz="2000" dirty="0">
                <a:latin typeface="Arial" panose="020B0604020202020204" pitchFamily="34" charset="0"/>
              </a:rPr>
              <a:t> learned knowledge </a:t>
            </a:r>
          </a:p>
          <a:p>
            <a:pPr algn="ctr"/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Adapt</a:t>
            </a:r>
            <a:r>
              <a:rPr lang="en-US" altLang="zh-CN" sz="2000" dirty="0">
                <a:latin typeface="Arial" panose="020B0604020202020204" pitchFamily="34" charset="0"/>
              </a:rPr>
              <a:t> to new task</a:t>
            </a:r>
          </a:p>
        </p:txBody>
      </p:sp>
      <p:pic>
        <p:nvPicPr>
          <p:cNvPr id="9" name="Picture 8" descr="A person with light bulb and book&#10;&#10;Description automatically generated">
            <a:extLst>
              <a:ext uri="{FF2B5EF4-FFF2-40B4-BE49-F238E27FC236}">
                <a16:creationId xmlns:a16="http://schemas.microsoft.com/office/drawing/2014/main" id="{49F16D73-6A75-8162-029C-7F2878234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994" y="1194336"/>
            <a:ext cx="1718004" cy="17180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F1AFE5-BFB0-5B43-44A5-179F7BCD4675}"/>
              </a:ext>
            </a:extLst>
          </p:cNvPr>
          <p:cNvSpPr txBox="1"/>
          <p:nvPr/>
        </p:nvSpPr>
        <p:spPr>
          <a:xfrm>
            <a:off x="1079391" y="2612504"/>
            <a:ext cx="25207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Continual Learning (CL)</a:t>
            </a:r>
          </a:p>
        </p:txBody>
      </p:sp>
    </p:spTree>
    <p:extLst>
      <p:ext uri="{BB962C8B-B14F-4D97-AF65-F5344CB8AC3E}">
        <p14:creationId xmlns:p14="http://schemas.microsoft.com/office/powerpoint/2010/main" val="3619479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80072;#384247;#393445;#369018;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46381</TotalTime>
  <Words>7030</Words>
  <Application>Microsoft Office PowerPoint</Application>
  <PresentationFormat>Widescreen</PresentationFormat>
  <Paragraphs>1503</Paragraphs>
  <Slides>64</Slides>
  <Notes>59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1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Continual Learning  with Language Models</vt:lpstr>
      <vt:lpstr>Continual Learning with Language Models</vt:lpstr>
      <vt:lpstr>Lifecycle of LMs: Motivation</vt:lpstr>
      <vt:lpstr>Lifecycle of LMs: Motivation</vt:lpstr>
      <vt:lpstr>Continual Learning with Language Models: Plan</vt:lpstr>
      <vt:lpstr>Continual Learning of Different Tasks: Settings</vt:lpstr>
      <vt:lpstr>Continual Learning of Different Domains: Settings</vt:lpstr>
      <vt:lpstr>Continual Learning of Different Classes: Settings</vt:lpstr>
      <vt:lpstr>Continual Learning with Language Models: Plan</vt:lpstr>
      <vt:lpstr>Continual Learning with Language Models: Existing Work</vt:lpstr>
      <vt:lpstr>Our Efforts on Achieving Both CF and KT via Detection</vt:lpstr>
      <vt:lpstr>Our Efforts on Achieving Both CF and KT via Detection</vt:lpstr>
      <vt:lpstr>Our Efforts on Achieving Both CF and KT via Detection</vt:lpstr>
      <vt:lpstr>Continual Learning with Language Models: Existing Work</vt:lpstr>
      <vt:lpstr>Continual Learning with Language Models: Plan</vt:lpstr>
      <vt:lpstr>Continual Pre-training</vt:lpstr>
      <vt:lpstr>PowerPoint Presentation</vt:lpstr>
      <vt:lpstr>Continual Pre-training</vt:lpstr>
      <vt:lpstr>Continual Pre-training</vt:lpstr>
      <vt:lpstr>Continual Pre-training</vt:lpstr>
      <vt:lpstr>Importance Computation</vt:lpstr>
      <vt:lpstr>Importance Computation</vt:lpstr>
      <vt:lpstr>Importance Computation</vt:lpstr>
      <vt:lpstr>PowerPoint Presentation</vt:lpstr>
      <vt:lpstr>PowerPoint Presentation</vt:lpstr>
      <vt:lpstr>Importance Computation</vt:lpstr>
      <vt:lpstr>Importance Computation</vt:lpstr>
      <vt:lpstr>Continual Pre-training</vt:lpstr>
      <vt:lpstr>Soft-masking</vt:lpstr>
      <vt:lpstr>PowerPoint Presentation</vt:lpstr>
      <vt:lpstr>PowerPoint Presentation</vt:lpstr>
      <vt:lpstr>PowerPoint Presentation</vt:lpstr>
      <vt:lpstr>Continual Adaptation of Different Tasks</vt:lpstr>
      <vt:lpstr>Continual Adaptation of Different Tasks</vt:lpstr>
      <vt:lpstr>Continual Adaptation of Different Tasks</vt:lpstr>
      <vt:lpstr>Subnetwork to Isolate the Knowledge </vt:lpstr>
      <vt:lpstr>Soft-mask on Subnetwork</vt:lpstr>
      <vt:lpstr>PowerPoint Presentation</vt:lpstr>
      <vt:lpstr>Continual Learning with Language Models: Plan</vt:lpstr>
      <vt:lpstr>Continual Learning with Language Models: Future</vt:lpstr>
      <vt:lpstr>Continual Learning with Language Models: Example</vt:lpstr>
      <vt:lpstr>Continual Learning with Language Models: Framework</vt:lpstr>
      <vt:lpstr>Continual Learning with Language Models: Framework</vt:lpstr>
      <vt:lpstr>CL in Different Stages of LLM Lifecycle</vt:lpstr>
      <vt:lpstr>Streaming CL with No Task Boundary </vt:lpstr>
      <vt:lpstr>Novelty Detection</vt:lpstr>
      <vt:lpstr>Continual Learning with Language Models</vt:lpstr>
      <vt:lpstr>Publications (2020-)</vt:lpstr>
      <vt:lpstr>PowerPoint Presentation</vt:lpstr>
      <vt:lpstr>PowerPoint Presentation</vt:lpstr>
      <vt:lpstr>Continual Learning with LLMs</vt:lpstr>
      <vt:lpstr>Continual Learning with LLMs: Plan</vt:lpstr>
      <vt:lpstr>Continual Adaptation of Different Tasks</vt:lpstr>
      <vt:lpstr>Lifecycle of LLMs</vt:lpstr>
      <vt:lpstr>Continual Adaptation of Different Classes</vt:lpstr>
      <vt:lpstr>Continual Adaptation of Different Classes</vt:lpstr>
      <vt:lpstr>Continual Adaptation of Different Classes</vt:lpstr>
      <vt:lpstr>Continual Adaptation of Different Classes</vt:lpstr>
      <vt:lpstr>Continual Adaptation of Different Classes</vt:lpstr>
      <vt:lpstr>PowerPoint Presentation</vt:lpstr>
      <vt:lpstr>Continual Learning with LLMs: if we have data…</vt:lpstr>
      <vt:lpstr>Lifecycle of LLMs</vt:lpstr>
      <vt:lpstr>Lifecycle of LLMs</vt:lpstr>
      <vt:lpstr>Lifecycle of LLMs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Ke, Zixuan</dc:creator>
  <cp:lastModifiedBy>Ke, Zixuan</cp:lastModifiedBy>
  <cp:revision>2828</cp:revision>
  <dcterms:created xsi:type="dcterms:W3CDTF">2021-11-15T00:50:56Z</dcterms:created>
  <dcterms:modified xsi:type="dcterms:W3CDTF">2024-03-08T17:58:54Z</dcterms:modified>
</cp:coreProperties>
</file>