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8" r:id="rId4"/>
    <p:sldId id="259" r:id="rId5"/>
    <p:sldId id="267" r:id="rId6"/>
    <p:sldId id="263" r:id="rId7"/>
    <p:sldId id="268" r:id="rId8"/>
    <p:sldId id="264" r:id="rId9"/>
    <p:sldId id="269" r:id="rId10"/>
    <p:sldId id="266" r:id="rId11"/>
    <p:sldId id="27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cent Bernière" initials="VB" lastIdx="1" clrIdx="0">
    <p:extLst>
      <p:ext uri="{19B8F6BF-5375-455C-9EA6-DF929625EA0E}">
        <p15:presenceInfo xmlns:p15="http://schemas.microsoft.com/office/powerpoint/2012/main" userId="48f9f24cff9a40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6600"/>
    <a:srgbClr val="FF00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05BAE-AA34-46FA-A41B-671CDD29B77E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8618D-A66C-4C2E-BFDF-663534DF1C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33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While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taking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account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comfort</a:t>
            </a:r>
            <a:r>
              <a:rPr lang="fr-FR" baseline="0" dirty="0" smtClean="0"/>
              <a:t> patient….</a:t>
            </a:r>
          </a:p>
          <a:p>
            <a:r>
              <a:rPr lang="fr-FR" dirty="0" smtClean="0"/>
              <a:t>All challenges to the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prevention</a:t>
            </a:r>
            <a:r>
              <a:rPr lang="fr-FR" dirty="0" smtClean="0"/>
              <a:t> …</a:t>
            </a:r>
          </a:p>
          <a:p>
            <a:r>
              <a:rPr lang="fr-FR" dirty="0" err="1" smtClean="0"/>
              <a:t>These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approaches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today</a:t>
            </a:r>
            <a:r>
              <a:rPr lang="fr-FR" baseline="0" dirty="0" smtClean="0"/>
              <a:t> are the </a:t>
            </a:r>
            <a:r>
              <a:rPr lang="fr-FR" baseline="0" dirty="0" err="1" smtClean="0"/>
              <a:t>result</a:t>
            </a:r>
            <a:r>
              <a:rPr lang="fr-FR" baseline="0" dirty="0" smtClean="0"/>
              <a:t> of close collaboration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8618D-A66C-4C2E-BFDF-663534DF1C7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87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Firsly</a:t>
            </a:r>
            <a:r>
              <a:rPr lang="fr-FR" dirty="0" smtClean="0"/>
              <a:t>, i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define</a:t>
            </a:r>
            <a:r>
              <a:rPr lang="fr-FR" dirty="0" smtClean="0"/>
              <a:t> the </a:t>
            </a:r>
            <a:r>
              <a:rPr lang="fr-FR" dirty="0" err="1" smtClean="0"/>
              <a:t>medical</a:t>
            </a:r>
            <a:r>
              <a:rPr lang="fr-FR" dirty="0" smtClean="0"/>
              <a:t> </a:t>
            </a:r>
            <a:r>
              <a:rPr lang="fr-FR" dirty="0" err="1" smtClean="0"/>
              <a:t>technology</a:t>
            </a:r>
            <a:endParaRPr lang="fr-FR" dirty="0" smtClean="0"/>
          </a:p>
          <a:p>
            <a:r>
              <a:rPr lang="fr-FR" dirty="0" err="1" smtClean="0"/>
              <a:t>Secondly</a:t>
            </a:r>
            <a:r>
              <a:rPr lang="fr-FR" dirty="0" smtClean="0"/>
              <a:t>, i </a:t>
            </a:r>
            <a:r>
              <a:rPr lang="fr-FR" dirty="0" err="1" smtClean="0"/>
              <a:t>will</a:t>
            </a:r>
            <a:r>
              <a:rPr lang="fr-FR" dirty="0" smtClean="0"/>
              <a:t> talk</a:t>
            </a:r>
            <a:r>
              <a:rPr lang="fr-FR" baseline="0" dirty="0" smtClean="0"/>
              <a:t> about the issues and </a:t>
            </a:r>
            <a:r>
              <a:rPr lang="fr-FR" baseline="0" dirty="0" err="1" smtClean="0"/>
              <a:t>benefits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medical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technology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And last, the use of </a:t>
            </a:r>
            <a:r>
              <a:rPr lang="fr-FR" baseline="0" dirty="0" err="1" smtClean="0"/>
              <a:t>technology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health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sector</a:t>
            </a:r>
            <a:r>
              <a:rPr lang="fr-FR" baseline="0" dirty="0" smtClean="0"/>
              <a:t> continues to </a:t>
            </a:r>
            <a:r>
              <a:rPr lang="fr-FR" baseline="0" dirty="0" err="1" smtClean="0"/>
              <a:t>divide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medical</a:t>
            </a:r>
            <a:r>
              <a:rPr lang="fr-FR" baseline="0" dirty="0" smtClean="0"/>
              <a:t> profession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8618D-A66C-4C2E-BFDF-663534DF1C7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72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Medical</a:t>
            </a:r>
            <a:r>
              <a:rPr lang="fr-FR" dirty="0" smtClean="0"/>
              <a:t> </a:t>
            </a:r>
            <a:r>
              <a:rPr lang="fr-FR" dirty="0" err="1" smtClean="0"/>
              <a:t>technology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considered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any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technology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save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lives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individuals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suffering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wide</a:t>
            </a:r>
            <a:r>
              <a:rPr lang="fr-FR" baseline="0" dirty="0" smtClean="0"/>
              <a:t> range of conditions.</a:t>
            </a:r>
          </a:p>
          <a:p>
            <a:r>
              <a:rPr lang="fr-FR" baseline="0" dirty="0" smtClean="0"/>
              <a:t>This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all the </a:t>
            </a:r>
            <a:r>
              <a:rPr lang="fr-FR" baseline="0" dirty="0" err="1" smtClean="0"/>
              <a:t>anatomical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functional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imaging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technology</a:t>
            </a:r>
            <a:r>
              <a:rPr lang="fr-FR" baseline="0" dirty="0" smtClean="0"/>
              <a:t>, cellular and </a:t>
            </a:r>
            <a:r>
              <a:rPr lang="fr-FR" baseline="0" dirty="0" err="1" smtClean="0"/>
              <a:t>molecular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The </a:t>
            </a:r>
            <a:r>
              <a:rPr lang="fr-FR" baseline="0" dirty="0" err="1" smtClean="0"/>
              <a:t>emergence</a:t>
            </a:r>
            <a:r>
              <a:rPr lang="fr-FR" baseline="0" dirty="0" smtClean="0"/>
              <a:t> of new </a:t>
            </a:r>
            <a:r>
              <a:rPr lang="fr-FR" baseline="0" dirty="0" err="1" smtClean="0"/>
              <a:t>drugs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result</a:t>
            </a:r>
            <a:r>
              <a:rPr lang="fr-FR" baseline="0" dirty="0" smtClean="0"/>
              <a:t> of a long and </a:t>
            </a:r>
            <a:r>
              <a:rPr lang="fr-FR" baseline="0" dirty="0" err="1" smtClean="0"/>
              <a:t>costly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process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This area </a:t>
            </a:r>
            <a:r>
              <a:rPr lang="fr-FR" baseline="0" dirty="0" err="1" smtClean="0"/>
              <a:t>covers</a:t>
            </a:r>
            <a:r>
              <a:rPr lang="fr-FR" baseline="0" dirty="0" smtClean="0"/>
              <a:t> all diagnostic technologies and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their</a:t>
            </a:r>
            <a:r>
              <a:rPr lang="fr-FR" baseline="0" dirty="0" smtClean="0"/>
              <a:t> implantation in the living and </a:t>
            </a:r>
            <a:r>
              <a:rPr lang="fr-FR" baseline="0" dirty="0" err="1" smtClean="0"/>
              <a:t>biomaterials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related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regenerative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medicine</a:t>
            </a:r>
            <a:r>
              <a:rPr lang="fr-FR" baseline="0" dirty="0" smtClean="0"/>
              <a:t> and bio-production.</a:t>
            </a:r>
          </a:p>
          <a:p>
            <a:r>
              <a:rPr lang="fr-FR" baseline="0" dirty="0" err="1" smtClean="0"/>
              <a:t>Surgical</a:t>
            </a:r>
            <a:r>
              <a:rPr lang="fr-FR" baseline="0" dirty="0" smtClean="0"/>
              <a:t> technologies </a:t>
            </a:r>
            <a:r>
              <a:rPr lang="fr-FR" baseline="0" dirty="0" err="1" smtClean="0"/>
              <a:t>include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many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methods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knowledge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fundamental</a:t>
            </a:r>
            <a:r>
              <a:rPr lang="fr-FR" baseline="0" dirty="0" smtClean="0"/>
              <a:t> issue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minimize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risk</a:t>
            </a:r>
            <a:r>
              <a:rPr lang="fr-FR" baseline="0" dirty="0" smtClean="0"/>
              <a:t> of complications for the </a:t>
            </a:r>
            <a:r>
              <a:rPr lang="fr-FR" baseline="0" dirty="0" err="1" smtClean="0"/>
              <a:t>patien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reduce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response</a:t>
            </a:r>
            <a:r>
              <a:rPr lang="fr-FR" baseline="0" dirty="0" smtClean="0"/>
              <a:t> time as </a:t>
            </a:r>
            <a:r>
              <a:rPr lang="fr-FR" baseline="0" dirty="0" err="1" smtClean="0"/>
              <a:t>hospitalization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8618D-A66C-4C2E-BFDF-663534DF1C7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289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Any</a:t>
            </a:r>
            <a:r>
              <a:rPr lang="fr-FR" dirty="0" smtClean="0"/>
              <a:t> instrument, </a:t>
            </a:r>
            <a:r>
              <a:rPr lang="fr-FR" dirty="0" err="1" smtClean="0"/>
              <a:t>device</a:t>
            </a:r>
            <a:r>
              <a:rPr lang="fr-FR" dirty="0" smtClean="0"/>
              <a:t>, </a:t>
            </a:r>
            <a:r>
              <a:rPr lang="fr-FR" dirty="0" err="1" smtClean="0"/>
              <a:t>appliance</a:t>
            </a:r>
            <a:r>
              <a:rPr lang="fr-FR" dirty="0" smtClean="0"/>
              <a:t>, software, </a:t>
            </a:r>
            <a:r>
              <a:rPr lang="fr-FR" dirty="0" err="1" smtClean="0"/>
              <a:t>material</a:t>
            </a:r>
            <a:r>
              <a:rPr lang="fr-FR" dirty="0" smtClean="0"/>
              <a:t>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alone</a:t>
            </a:r>
            <a:r>
              <a:rPr lang="fr-FR" baseline="0" dirty="0" smtClean="0"/>
              <a:t> or in </a:t>
            </a:r>
            <a:r>
              <a:rPr lang="fr-FR" baseline="0" dirty="0" err="1" smtClean="0"/>
              <a:t>combination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including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sotware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intended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its</a:t>
            </a:r>
            <a:r>
              <a:rPr lang="fr-FR" baseline="0" dirty="0" smtClean="0"/>
              <a:t> manufacturer to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specifically</a:t>
            </a:r>
            <a:r>
              <a:rPr lang="fr-FR" baseline="0" dirty="0" smtClean="0"/>
              <a:t> for diagnostic and/or </a:t>
            </a:r>
            <a:r>
              <a:rPr lang="fr-FR" baseline="0" dirty="0" err="1" smtClean="0"/>
              <a:t>therapeutic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purposes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8618D-A66C-4C2E-BFDF-663534DF1C7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319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They</a:t>
            </a:r>
            <a:r>
              <a:rPr lang="fr-FR" baseline="0" dirty="0" smtClean="0"/>
              <a:t> all </a:t>
            </a:r>
            <a:r>
              <a:rPr lang="fr-FR" baseline="0" dirty="0" err="1" smtClean="0"/>
              <a:t>contribute</a:t>
            </a:r>
            <a:r>
              <a:rPr lang="fr-FR" baseline="0" dirty="0" smtClean="0"/>
              <a:t> to living longer, </a:t>
            </a:r>
            <a:r>
              <a:rPr lang="fr-FR" baseline="0" dirty="0" err="1" smtClean="0"/>
              <a:t>better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empowering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citizens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contribute</a:t>
            </a:r>
            <a:r>
              <a:rPr lang="fr-FR" baseline="0" dirty="0" smtClean="0"/>
              <a:t> to society for longer.  In Europe, </a:t>
            </a:r>
            <a:r>
              <a:rPr lang="fr-FR" baseline="0" dirty="0" err="1" smtClean="0"/>
              <a:t>medical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technology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a major </a:t>
            </a:r>
            <a:r>
              <a:rPr lang="fr-FR" baseline="0" dirty="0" err="1" smtClean="0"/>
              <a:t>contributor</a:t>
            </a:r>
            <a:r>
              <a:rPr lang="fr-FR" baseline="0" dirty="0" smtClean="0"/>
              <a:t> to the </a:t>
            </a:r>
            <a:r>
              <a:rPr lang="fr-FR" baseline="0" dirty="0" err="1" smtClean="0"/>
              <a:t>economy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emplying</a:t>
            </a:r>
            <a:r>
              <a:rPr lang="fr-FR" baseline="0" dirty="0" smtClean="0"/>
              <a:t> 575 000 people in </a:t>
            </a:r>
            <a:r>
              <a:rPr lang="fr-FR" baseline="0" dirty="0" err="1" smtClean="0"/>
              <a:t>hight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quality</a:t>
            </a:r>
            <a:r>
              <a:rPr lang="fr-FR" baseline="0" dirty="0" smtClean="0"/>
              <a:t> jobs.</a:t>
            </a:r>
          </a:p>
          <a:p>
            <a:r>
              <a:rPr lang="fr-FR" baseline="0" dirty="0" smtClean="0"/>
              <a:t>A Canadian </a:t>
            </a:r>
            <a:r>
              <a:rPr lang="fr-FR" baseline="0" dirty="0" err="1" smtClean="0"/>
              <a:t>institute</a:t>
            </a:r>
            <a:r>
              <a:rPr lang="fr-FR" baseline="0" dirty="0" smtClean="0"/>
              <a:t> … to </a:t>
            </a:r>
            <a:r>
              <a:rPr lang="fr-FR" baseline="0" dirty="0" err="1" smtClean="0"/>
              <a:t>detect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diseases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quickly</a:t>
            </a:r>
            <a:r>
              <a:rPr lang="fr-FR" baseline="0" dirty="0" smtClean="0"/>
              <a:t>.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funding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allocated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scientists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already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developed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portable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capable of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detecting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malaria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easily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parasite and the proportion of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infected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blood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replaces, for a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limited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conducted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a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specialized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laboratory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8618D-A66C-4C2E-BFDF-663534DF1C7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015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revolution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sector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medical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robotics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!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Robotics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progress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areas of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robotic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surgery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rehabilitation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assistance to 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companion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robot " , monitoring 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disability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etc.).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witnessing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revolution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robotics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services.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population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demographics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world and 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motor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disabilities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incentive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various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support 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assistance,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rehabilitation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or "smart" assistants or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multitasking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 For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prostheses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exoskeletons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companions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robots ( cognitive, social , and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manipulate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prostheses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thought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assist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chiurgie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a robot. But for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hospitals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innovations.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8618D-A66C-4C2E-BFDF-663534DF1C7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140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new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drugs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new diagnostic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for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performance of 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healthcare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 . But innovations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drawbacks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adoption changes the balance of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care.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modern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medical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countries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sacrifice 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services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of vital importance 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 countries must , for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 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balance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population and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demand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medical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examinations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tends to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care.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 of new technologies in 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medical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sector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services: 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majority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physicians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recognize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indeed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time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coordination of care.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doctors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adopt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technologies , but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adoption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far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8618D-A66C-4C2E-BFDF-663534DF1C7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231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fr-F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justified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distrust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large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doctors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(57%) refuse to use mobile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tablets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smartphones ) for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clinical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purposes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 44 % of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in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do not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use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29% are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concerned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about patient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privacy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26 %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believe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applications and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proposed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programs are not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doctors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addition 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doctors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skeptical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regarding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clinical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 of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technologies and are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mindful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8618D-A66C-4C2E-BFDF-663534DF1C7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5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conclude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medical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community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increasingly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towards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technologies. At the moment, the simple use of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sotware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in 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future , 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robotics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all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hospitals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trend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seems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the question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how long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refractory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doctors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adopt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8618D-A66C-4C2E-BFDF-663534DF1C7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98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D73D-73F9-46E9-AED7-8621C2F983B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7A79-D8F9-4E46-A9F7-A62A98E20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18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D73D-73F9-46E9-AED7-8621C2F983B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7A79-D8F9-4E46-A9F7-A62A98E20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1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D73D-73F9-46E9-AED7-8621C2F983B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7A79-D8F9-4E46-A9F7-A62A98E20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84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D73D-73F9-46E9-AED7-8621C2F983B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7A79-D8F9-4E46-A9F7-A62A98E20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15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D73D-73F9-46E9-AED7-8621C2F983B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7A79-D8F9-4E46-A9F7-A62A98E20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17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D73D-73F9-46E9-AED7-8621C2F983B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7A79-D8F9-4E46-A9F7-A62A98E20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47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D73D-73F9-46E9-AED7-8621C2F983B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7A79-D8F9-4E46-A9F7-A62A98E20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89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D73D-73F9-46E9-AED7-8621C2F983B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7A79-D8F9-4E46-A9F7-A62A98E20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91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D73D-73F9-46E9-AED7-8621C2F983B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7A79-D8F9-4E46-A9F7-A62A98E20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91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D73D-73F9-46E9-AED7-8621C2F983B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7A79-D8F9-4E46-A9F7-A62A98E20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13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D73D-73F9-46E9-AED7-8621C2F983B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7A79-D8F9-4E46-A9F7-A62A98E20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99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1D73D-73F9-46E9-AED7-8621C2F983B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F7A79-D8F9-4E46-A9F7-A62A98E20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95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ucomed.be/medical-technology" TargetMode="External"/><Relationship Id="rId7" Type="http://schemas.openxmlformats.org/officeDocument/2006/relationships/hyperlink" Target="http://www.atelier.net/trends/articles/usage-technologies-domaine-de-sante-divise-toujours-corps-medical_422803" TargetMode="External"/><Relationship Id="rId2" Type="http://schemas.openxmlformats.org/officeDocument/2006/relationships/hyperlink" Target="http://www.atelier.net/trends/articles/industrie-de-technologie-medicale-changer-de-modele-subsister_42521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sante.gouv.fr/le-mag-numero-8/la-robotique-medicale-le-futur-de-la-e-sante" TargetMode="External"/><Relationship Id="rId5" Type="http://schemas.openxmlformats.org/officeDocument/2006/relationships/hyperlink" Target="http://www.youphil.com/fr/article/04707-les-nouvelles-technologies-au-service-du-diagnostic-medical?ypcli=ano" TargetMode="External"/><Relationship Id="rId4" Type="http://schemas.openxmlformats.org/officeDocument/2006/relationships/hyperlink" Target="http://www.aviesan.fr/fr/aviesan/accueil/menu-header/instituts-thematiques-multi-organismes/technologies-pour-la-sant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689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68225"/>
            <a:ext cx="12192000" cy="289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à coins arrondis 1"/>
          <p:cNvSpPr/>
          <p:nvPr/>
        </p:nvSpPr>
        <p:spPr>
          <a:xfrm>
            <a:off x="914401" y="1464261"/>
            <a:ext cx="10187188" cy="1163030"/>
          </a:xfrm>
          <a:prstGeom prst="round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2763054" y="1753388"/>
            <a:ext cx="6665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 smtClean="0">
                <a:solidFill>
                  <a:schemeClr val="bg1"/>
                </a:solidFill>
              </a:rPr>
              <a:t>Medical</a:t>
            </a:r>
            <a:r>
              <a:rPr lang="fr-FR" sz="3200" dirty="0" smtClean="0">
                <a:solidFill>
                  <a:schemeClr val="bg1"/>
                </a:solidFill>
              </a:rPr>
              <a:t> Technologies : force of change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924799" y="2955817"/>
            <a:ext cx="2238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By Vincent Bernière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924799" y="3684453"/>
            <a:ext cx="235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Anglais Master 1 GIL</a:t>
            </a:r>
            <a:endParaRPr lang="fr-FR" sz="2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924799" y="4408724"/>
            <a:ext cx="130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2015-2016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916418"/>
            <a:ext cx="6360014" cy="339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689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68225"/>
            <a:ext cx="12192000" cy="289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1013976"/>
            <a:ext cx="12192000" cy="643943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86365" y="1068945"/>
            <a:ext cx="5898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Conclusion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6574612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Vincent Bernière				 </a:t>
            </a:r>
            <a:r>
              <a:rPr lang="fr-FR" sz="1200" dirty="0" err="1" smtClean="0">
                <a:solidFill>
                  <a:schemeClr val="bg1"/>
                </a:solidFill>
              </a:rPr>
              <a:t>Medical</a:t>
            </a:r>
            <a:r>
              <a:rPr lang="fr-FR" sz="1200" dirty="0" smtClean="0">
                <a:solidFill>
                  <a:schemeClr val="bg1"/>
                </a:solidFill>
              </a:rPr>
              <a:t> technologies : force of change					                   10/11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6365" y="1968146"/>
            <a:ext cx="113334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smtClean="0"/>
              <a:t>Move to the technologies…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smtClean="0"/>
              <a:t>In the </a:t>
            </a:r>
            <a:r>
              <a:rPr lang="fr-FR" sz="2000" dirty="0" err="1" smtClean="0"/>
              <a:t>near</a:t>
            </a:r>
            <a:r>
              <a:rPr lang="fr-FR" sz="2000" dirty="0" smtClean="0"/>
              <a:t> futur, the </a:t>
            </a:r>
            <a:r>
              <a:rPr lang="fr-FR" sz="2000" dirty="0" err="1" smtClean="0"/>
              <a:t>robotics</a:t>
            </a:r>
            <a:r>
              <a:rPr lang="fr-FR" sz="2000" dirty="0" smtClean="0"/>
              <a:t> in all </a:t>
            </a:r>
            <a:r>
              <a:rPr lang="fr-FR" sz="2000" dirty="0" err="1" smtClean="0"/>
              <a:t>hospitals</a:t>
            </a:r>
            <a:r>
              <a:rPr lang="fr-FR" sz="2000" dirty="0" smtClean="0"/>
              <a:t> 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 majority of doctors appreciate the </a:t>
            </a:r>
            <a:r>
              <a:rPr lang="en-US" sz="2000" dirty="0" smtClean="0"/>
              <a:t>transition.</a:t>
            </a:r>
            <a:endParaRPr lang="fr-FR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/>
              <a:t>H</a:t>
            </a:r>
            <a:r>
              <a:rPr lang="fr-FR" sz="2000" dirty="0" smtClean="0"/>
              <a:t>ow </a:t>
            </a:r>
            <a:r>
              <a:rPr lang="fr-FR" sz="2000" dirty="0"/>
              <a:t>long </a:t>
            </a:r>
            <a:r>
              <a:rPr lang="fr-FR" sz="2000" dirty="0" err="1"/>
              <a:t>will</a:t>
            </a:r>
            <a:r>
              <a:rPr lang="fr-FR" sz="2000" dirty="0"/>
              <a:t> the </a:t>
            </a:r>
            <a:r>
              <a:rPr lang="fr-FR" sz="2000" dirty="0" err="1"/>
              <a:t>refractory</a:t>
            </a:r>
            <a:r>
              <a:rPr lang="fr-FR" sz="2000" dirty="0"/>
              <a:t> </a:t>
            </a:r>
            <a:r>
              <a:rPr lang="fr-FR" sz="2000" dirty="0" err="1"/>
              <a:t>doctors</a:t>
            </a:r>
            <a:r>
              <a:rPr lang="fr-FR" sz="2000" dirty="0"/>
              <a:t> to </a:t>
            </a:r>
            <a:r>
              <a:rPr lang="fr-FR" sz="2000" dirty="0" err="1"/>
              <a:t>adopt</a:t>
            </a:r>
            <a:r>
              <a:rPr lang="fr-FR" sz="2000" dirty="0"/>
              <a:t> </a:t>
            </a:r>
            <a:r>
              <a:rPr lang="fr-FR" sz="2000" dirty="0" err="1" smtClean="0"/>
              <a:t>them</a:t>
            </a:r>
            <a:r>
              <a:rPr lang="fr-FR" sz="2000" dirty="0" smtClean="0"/>
              <a:t> ?</a:t>
            </a:r>
          </a:p>
          <a:p>
            <a:endParaRPr lang="fr-FR" sz="2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0" y="883"/>
            <a:ext cx="4456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accent3"/>
                </a:solidFill>
              </a:rPr>
              <a:t>Introduction</a:t>
            </a:r>
          </a:p>
          <a:p>
            <a:pPr algn="r"/>
            <a:r>
              <a:rPr lang="fr-FR" sz="1200" dirty="0" smtClean="0">
                <a:solidFill>
                  <a:schemeClr val="accent3"/>
                </a:solidFill>
              </a:rPr>
              <a:t>1. How </a:t>
            </a:r>
            <a:r>
              <a:rPr lang="fr-FR" sz="1200" dirty="0" err="1" smtClean="0">
                <a:solidFill>
                  <a:schemeClr val="accent3"/>
                </a:solidFill>
              </a:rPr>
              <a:t>is</a:t>
            </a:r>
            <a:r>
              <a:rPr lang="fr-FR" sz="1200" dirty="0" smtClean="0">
                <a:solidFill>
                  <a:schemeClr val="accent3"/>
                </a:solidFill>
              </a:rPr>
              <a:t> </a:t>
            </a:r>
            <a:r>
              <a:rPr lang="fr-FR" sz="1200" dirty="0" err="1" smtClean="0">
                <a:solidFill>
                  <a:schemeClr val="accent3"/>
                </a:solidFill>
              </a:rPr>
              <a:t>medical</a:t>
            </a:r>
            <a:r>
              <a:rPr lang="fr-FR" sz="1200" dirty="0" smtClean="0">
                <a:solidFill>
                  <a:schemeClr val="accent3"/>
                </a:solidFill>
              </a:rPr>
              <a:t> </a:t>
            </a:r>
            <a:r>
              <a:rPr lang="fr-FR" sz="1200" dirty="0" err="1" smtClean="0">
                <a:solidFill>
                  <a:schemeClr val="accent3"/>
                </a:solidFill>
              </a:rPr>
              <a:t>technology</a:t>
            </a:r>
            <a:r>
              <a:rPr lang="fr-FR" sz="1200" dirty="0" smtClean="0">
                <a:solidFill>
                  <a:schemeClr val="accent3"/>
                </a:solidFill>
              </a:rPr>
              <a:t> </a:t>
            </a:r>
            <a:r>
              <a:rPr lang="fr-FR" sz="1200" dirty="0" err="1" smtClean="0">
                <a:solidFill>
                  <a:schemeClr val="accent3"/>
                </a:solidFill>
              </a:rPr>
              <a:t>defined</a:t>
            </a:r>
            <a:endParaRPr lang="fr-FR" sz="1200" dirty="0" smtClean="0">
              <a:solidFill>
                <a:schemeClr val="accent3"/>
              </a:solidFill>
            </a:endParaRPr>
          </a:p>
          <a:p>
            <a:pPr algn="r"/>
            <a:r>
              <a:rPr lang="fr-FR" sz="1200" dirty="0" smtClean="0">
                <a:solidFill>
                  <a:schemeClr val="accent3"/>
                </a:solidFill>
              </a:rPr>
              <a:t>2. The issues and </a:t>
            </a:r>
            <a:r>
              <a:rPr lang="fr-FR" sz="1200" dirty="0" err="1" smtClean="0">
                <a:solidFill>
                  <a:schemeClr val="accent3"/>
                </a:solidFill>
              </a:rPr>
              <a:t>benefits</a:t>
            </a:r>
            <a:r>
              <a:rPr lang="fr-FR" sz="1200" dirty="0" smtClean="0">
                <a:solidFill>
                  <a:schemeClr val="accent3"/>
                </a:solidFill>
              </a:rPr>
              <a:t> of </a:t>
            </a:r>
            <a:r>
              <a:rPr lang="fr-FR" sz="1200" dirty="0" err="1" smtClean="0">
                <a:solidFill>
                  <a:schemeClr val="accent3"/>
                </a:solidFill>
              </a:rPr>
              <a:t>medical</a:t>
            </a:r>
            <a:r>
              <a:rPr lang="fr-FR" sz="1200" dirty="0" smtClean="0">
                <a:solidFill>
                  <a:schemeClr val="accent3"/>
                </a:solidFill>
              </a:rPr>
              <a:t> </a:t>
            </a:r>
            <a:r>
              <a:rPr lang="fr-FR" sz="1200" dirty="0" err="1" smtClean="0">
                <a:solidFill>
                  <a:schemeClr val="accent3"/>
                </a:solidFill>
              </a:rPr>
              <a:t>technology</a:t>
            </a:r>
            <a:r>
              <a:rPr lang="fr-FR" sz="1200" dirty="0" smtClean="0">
                <a:solidFill>
                  <a:schemeClr val="accent3"/>
                </a:solidFill>
              </a:rPr>
              <a:t/>
            </a:r>
            <a:br>
              <a:rPr lang="fr-FR" sz="1200" dirty="0" smtClean="0">
                <a:solidFill>
                  <a:schemeClr val="accent3"/>
                </a:solidFill>
              </a:rPr>
            </a:br>
            <a:r>
              <a:rPr lang="fr-FR" sz="1200" dirty="0" smtClean="0">
                <a:solidFill>
                  <a:schemeClr val="accent3"/>
                </a:solidFill>
              </a:rPr>
              <a:t>3. The </a:t>
            </a:r>
            <a:r>
              <a:rPr lang="fr-FR" sz="1200" dirty="0" err="1" smtClean="0">
                <a:solidFill>
                  <a:schemeClr val="accent3"/>
                </a:solidFill>
              </a:rPr>
              <a:t>medical</a:t>
            </a:r>
            <a:r>
              <a:rPr lang="fr-FR" sz="1200" dirty="0" smtClean="0">
                <a:solidFill>
                  <a:schemeClr val="accent3"/>
                </a:solidFill>
              </a:rPr>
              <a:t> profession </a:t>
            </a:r>
            <a:r>
              <a:rPr lang="fr-FR" sz="1200" dirty="0" err="1" smtClean="0">
                <a:solidFill>
                  <a:schemeClr val="accent3"/>
                </a:solidFill>
              </a:rPr>
              <a:t>is</a:t>
            </a:r>
            <a:r>
              <a:rPr lang="fr-FR" sz="1200" dirty="0" smtClean="0">
                <a:solidFill>
                  <a:schemeClr val="accent3"/>
                </a:solidFill>
              </a:rPr>
              <a:t> </a:t>
            </a:r>
            <a:r>
              <a:rPr lang="fr-FR" sz="1200" dirty="0" err="1" smtClean="0">
                <a:solidFill>
                  <a:schemeClr val="accent3"/>
                </a:solidFill>
              </a:rPr>
              <a:t>divide</a:t>
            </a:r>
            <a:endParaRPr lang="fr-FR" sz="1200" dirty="0" smtClean="0">
              <a:solidFill>
                <a:schemeClr val="accent3"/>
              </a:solidFill>
            </a:endParaRPr>
          </a:p>
          <a:p>
            <a:pPr algn="r"/>
            <a:r>
              <a:rPr lang="fr-FR" sz="1200" dirty="0" smtClean="0">
                <a:solidFill>
                  <a:schemeClr val="bg1"/>
                </a:solidFill>
              </a:rPr>
              <a:t>Conclusion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91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689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68225"/>
            <a:ext cx="12192000" cy="289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1013976"/>
            <a:ext cx="12192000" cy="643943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86365" y="1068945"/>
            <a:ext cx="5898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Références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6574612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Vincent Bernière				 </a:t>
            </a:r>
            <a:r>
              <a:rPr lang="fr-FR" sz="1200" dirty="0" err="1" smtClean="0">
                <a:solidFill>
                  <a:schemeClr val="bg1"/>
                </a:solidFill>
              </a:rPr>
              <a:t>Medical</a:t>
            </a:r>
            <a:r>
              <a:rPr lang="fr-FR" sz="1200" dirty="0" smtClean="0">
                <a:solidFill>
                  <a:schemeClr val="bg1"/>
                </a:solidFill>
              </a:rPr>
              <a:t> technologies : force of change					                   11/11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6365" y="1968146"/>
            <a:ext cx="113334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hlinkClick r:id="rId2"/>
              </a:rPr>
              <a:t>http</a:t>
            </a:r>
            <a:r>
              <a:rPr lang="fr-FR" u="sng" dirty="0">
                <a:hlinkClick r:id="rId2"/>
              </a:rPr>
              <a:t>://</a:t>
            </a:r>
            <a:r>
              <a:rPr lang="fr-FR" u="sng" dirty="0" smtClean="0">
                <a:hlinkClick r:id="rId2"/>
              </a:rPr>
              <a:t>www.atelier.net/trends/articles/industrie-de-technologie-medicale-changer-de-modele-subsister_425211</a:t>
            </a:r>
            <a:endParaRPr lang="fr-FR" u="sng" dirty="0" smtClean="0"/>
          </a:p>
          <a:p>
            <a:endParaRPr lang="fr-FR" dirty="0"/>
          </a:p>
          <a:p>
            <a:r>
              <a:rPr lang="fr-FR" u="sng" dirty="0">
                <a:hlinkClick r:id="rId3"/>
              </a:rPr>
              <a:t>http://</a:t>
            </a:r>
            <a:r>
              <a:rPr lang="fr-FR" u="sng" dirty="0" smtClean="0">
                <a:hlinkClick r:id="rId3"/>
              </a:rPr>
              <a:t>www.eucomed.be/medical-technology</a:t>
            </a:r>
            <a:endParaRPr lang="fr-FR" u="sng" dirty="0" smtClean="0"/>
          </a:p>
          <a:p>
            <a:endParaRPr lang="fr-FR" dirty="0"/>
          </a:p>
          <a:p>
            <a:r>
              <a:rPr lang="fr-FR" u="sng" dirty="0">
                <a:hlinkClick r:id="rId4"/>
              </a:rPr>
              <a:t>http://</a:t>
            </a:r>
            <a:r>
              <a:rPr lang="fr-FR" u="sng" dirty="0" smtClean="0">
                <a:hlinkClick r:id="rId4"/>
              </a:rPr>
              <a:t>www.aviesan.fr/fr/aviesan/accueil/menu-header/instituts-thematiques-multi-organismes/technologies-pour-la-sante</a:t>
            </a:r>
            <a:endParaRPr lang="fr-FR" u="sng" dirty="0" smtClean="0"/>
          </a:p>
          <a:p>
            <a:endParaRPr lang="fr-FR" dirty="0"/>
          </a:p>
          <a:p>
            <a:r>
              <a:rPr lang="fr-FR" u="sng" dirty="0">
                <a:hlinkClick r:id="rId5"/>
              </a:rPr>
              <a:t>http://</a:t>
            </a:r>
            <a:r>
              <a:rPr lang="fr-FR" u="sng" dirty="0" smtClean="0">
                <a:hlinkClick r:id="rId5"/>
              </a:rPr>
              <a:t>www.youphil.com/fr/article/04707-les-nouvelles-technologies-au-service-du-diagnostic-medical?ypcli=ano</a:t>
            </a:r>
            <a:endParaRPr lang="fr-FR" u="sng" dirty="0" smtClean="0"/>
          </a:p>
          <a:p>
            <a:endParaRPr lang="fr-FR" dirty="0"/>
          </a:p>
          <a:p>
            <a:r>
              <a:rPr lang="fr-FR" u="sng" dirty="0">
                <a:hlinkClick r:id="rId6"/>
              </a:rPr>
              <a:t>http://</a:t>
            </a:r>
            <a:r>
              <a:rPr lang="fr-FR" u="sng" dirty="0" smtClean="0">
                <a:hlinkClick r:id="rId6"/>
              </a:rPr>
              <a:t>esante.gouv.fr/le-mag-numero-8/la-robotique-medicale-le-futur-de-la-e-sante</a:t>
            </a:r>
            <a:endParaRPr lang="fr-FR" u="sng" dirty="0" smtClean="0"/>
          </a:p>
          <a:p>
            <a:endParaRPr lang="fr-FR" dirty="0"/>
          </a:p>
          <a:p>
            <a:r>
              <a:rPr lang="fr-FR" u="sng" dirty="0">
                <a:hlinkClick r:id="rId7"/>
              </a:rPr>
              <a:t>http://www.atelier.net/trends/articles/usage-technologies-domaine-de-sante-divise-toujours-corps-medical_422803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0" y="883"/>
            <a:ext cx="4456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accent3"/>
                </a:solidFill>
              </a:rPr>
              <a:t>Introduction</a:t>
            </a:r>
          </a:p>
          <a:p>
            <a:pPr algn="r"/>
            <a:r>
              <a:rPr lang="fr-FR" sz="1200" dirty="0" smtClean="0">
                <a:solidFill>
                  <a:schemeClr val="accent3"/>
                </a:solidFill>
              </a:rPr>
              <a:t>1. How </a:t>
            </a:r>
            <a:r>
              <a:rPr lang="fr-FR" sz="1200" dirty="0" err="1" smtClean="0">
                <a:solidFill>
                  <a:schemeClr val="accent3"/>
                </a:solidFill>
              </a:rPr>
              <a:t>is</a:t>
            </a:r>
            <a:r>
              <a:rPr lang="fr-FR" sz="1200" dirty="0" smtClean="0">
                <a:solidFill>
                  <a:schemeClr val="accent3"/>
                </a:solidFill>
              </a:rPr>
              <a:t> </a:t>
            </a:r>
            <a:r>
              <a:rPr lang="fr-FR" sz="1200" dirty="0" err="1" smtClean="0">
                <a:solidFill>
                  <a:schemeClr val="accent3"/>
                </a:solidFill>
              </a:rPr>
              <a:t>medical</a:t>
            </a:r>
            <a:r>
              <a:rPr lang="fr-FR" sz="1200" dirty="0" smtClean="0">
                <a:solidFill>
                  <a:schemeClr val="accent3"/>
                </a:solidFill>
              </a:rPr>
              <a:t> </a:t>
            </a:r>
            <a:r>
              <a:rPr lang="fr-FR" sz="1200" dirty="0" err="1" smtClean="0">
                <a:solidFill>
                  <a:schemeClr val="accent3"/>
                </a:solidFill>
              </a:rPr>
              <a:t>technology</a:t>
            </a:r>
            <a:r>
              <a:rPr lang="fr-FR" sz="1200" dirty="0" smtClean="0">
                <a:solidFill>
                  <a:schemeClr val="accent3"/>
                </a:solidFill>
              </a:rPr>
              <a:t> </a:t>
            </a:r>
            <a:r>
              <a:rPr lang="fr-FR" sz="1200" dirty="0" err="1" smtClean="0">
                <a:solidFill>
                  <a:schemeClr val="accent3"/>
                </a:solidFill>
              </a:rPr>
              <a:t>defined</a:t>
            </a:r>
            <a:endParaRPr lang="fr-FR" sz="1200" dirty="0" smtClean="0">
              <a:solidFill>
                <a:schemeClr val="accent3"/>
              </a:solidFill>
            </a:endParaRPr>
          </a:p>
          <a:p>
            <a:pPr algn="r"/>
            <a:r>
              <a:rPr lang="fr-FR" sz="1200" dirty="0" smtClean="0">
                <a:solidFill>
                  <a:schemeClr val="accent3"/>
                </a:solidFill>
              </a:rPr>
              <a:t>2. The issues and </a:t>
            </a:r>
            <a:r>
              <a:rPr lang="fr-FR" sz="1200" dirty="0" err="1" smtClean="0">
                <a:solidFill>
                  <a:schemeClr val="accent3"/>
                </a:solidFill>
              </a:rPr>
              <a:t>benefits</a:t>
            </a:r>
            <a:r>
              <a:rPr lang="fr-FR" sz="1200" dirty="0" smtClean="0">
                <a:solidFill>
                  <a:schemeClr val="accent3"/>
                </a:solidFill>
              </a:rPr>
              <a:t> of </a:t>
            </a:r>
            <a:r>
              <a:rPr lang="fr-FR" sz="1200" dirty="0" err="1" smtClean="0">
                <a:solidFill>
                  <a:schemeClr val="accent3"/>
                </a:solidFill>
              </a:rPr>
              <a:t>medical</a:t>
            </a:r>
            <a:r>
              <a:rPr lang="fr-FR" sz="1200" dirty="0" smtClean="0">
                <a:solidFill>
                  <a:schemeClr val="accent3"/>
                </a:solidFill>
              </a:rPr>
              <a:t> </a:t>
            </a:r>
            <a:r>
              <a:rPr lang="fr-FR" sz="1200" dirty="0" err="1" smtClean="0">
                <a:solidFill>
                  <a:schemeClr val="accent3"/>
                </a:solidFill>
              </a:rPr>
              <a:t>technology</a:t>
            </a:r>
            <a:r>
              <a:rPr lang="fr-FR" sz="1200" dirty="0" smtClean="0">
                <a:solidFill>
                  <a:schemeClr val="accent3"/>
                </a:solidFill>
              </a:rPr>
              <a:t/>
            </a:r>
            <a:br>
              <a:rPr lang="fr-FR" sz="1200" dirty="0" smtClean="0">
                <a:solidFill>
                  <a:schemeClr val="accent3"/>
                </a:solidFill>
              </a:rPr>
            </a:br>
            <a:r>
              <a:rPr lang="fr-FR" sz="1200" dirty="0" smtClean="0">
                <a:solidFill>
                  <a:schemeClr val="accent3"/>
                </a:solidFill>
              </a:rPr>
              <a:t>3. The </a:t>
            </a:r>
            <a:r>
              <a:rPr lang="fr-FR" sz="1200" dirty="0" err="1" smtClean="0">
                <a:solidFill>
                  <a:schemeClr val="accent3"/>
                </a:solidFill>
              </a:rPr>
              <a:t>medical</a:t>
            </a:r>
            <a:r>
              <a:rPr lang="fr-FR" sz="1200" dirty="0" smtClean="0">
                <a:solidFill>
                  <a:schemeClr val="accent3"/>
                </a:solidFill>
              </a:rPr>
              <a:t> profession </a:t>
            </a:r>
            <a:r>
              <a:rPr lang="fr-FR" sz="1200" dirty="0" err="1" smtClean="0">
                <a:solidFill>
                  <a:schemeClr val="accent3"/>
                </a:solidFill>
              </a:rPr>
              <a:t>is</a:t>
            </a:r>
            <a:r>
              <a:rPr lang="fr-FR" sz="1200" dirty="0" smtClean="0">
                <a:solidFill>
                  <a:schemeClr val="accent3"/>
                </a:solidFill>
              </a:rPr>
              <a:t> </a:t>
            </a:r>
            <a:r>
              <a:rPr lang="fr-FR" sz="1200" dirty="0" err="1" smtClean="0">
                <a:solidFill>
                  <a:schemeClr val="accent3"/>
                </a:solidFill>
              </a:rPr>
              <a:t>divide</a:t>
            </a:r>
            <a:endParaRPr lang="fr-FR" sz="1200" dirty="0" smtClean="0">
              <a:solidFill>
                <a:schemeClr val="accent3"/>
              </a:solidFill>
            </a:endParaRPr>
          </a:p>
          <a:p>
            <a:pPr algn="r"/>
            <a:r>
              <a:rPr lang="fr-FR" sz="1200" dirty="0" smtClean="0">
                <a:solidFill>
                  <a:schemeClr val="accent3"/>
                </a:solidFill>
              </a:rPr>
              <a:t>Conclusion</a:t>
            </a:r>
            <a:endParaRPr lang="fr-FR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2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689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68225"/>
            <a:ext cx="12192000" cy="289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1013976"/>
            <a:ext cx="12192000" cy="643943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86366" y="1065489"/>
            <a:ext cx="5898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Introduction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6574612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Vincent </a:t>
            </a:r>
            <a:r>
              <a:rPr lang="fr-FR" sz="1200" dirty="0" smtClean="0">
                <a:solidFill>
                  <a:schemeClr val="bg1"/>
                </a:solidFill>
              </a:rPr>
              <a:t>Bernière</a:t>
            </a:r>
            <a:r>
              <a:rPr lang="fr-FR" sz="1200" dirty="0" smtClean="0">
                <a:solidFill>
                  <a:schemeClr val="bg1"/>
                </a:solidFill>
              </a:rPr>
              <a:t>				 </a:t>
            </a:r>
            <a:r>
              <a:rPr lang="fr-FR" sz="1200" dirty="0" err="1" smtClean="0">
                <a:solidFill>
                  <a:schemeClr val="bg1"/>
                </a:solidFill>
              </a:rPr>
              <a:t>Medical</a:t>
            </a:r>
            <a:r>
              <a:rPr lang="fr-FR" sz="1200" dirty="0" smtClean="0">
                <a:solidFill>
                  <a:schemeClr val="bg1"/>
                </a:solidFill>
              </a:rPr>
              <a:t> technologies : force of change	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6366" y="1968146"/>
            <a:ext cx="1135916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 smtClean="0"/>
              <a:t>Identify</a:t>
            </a:r>
            <a:r>
              <a:rPr lang="fr-FR" sz="2000" dirty="0" smtClean="0"/>
              <a:t> </a:t>
            </a:r>
            <a:r>
              <a:rPr lang="fr-FR" sz="2000" dirty="0" err="1"/>
              <a:t>risk</a:t>
            </a:r>
            <a:r>
              <a:rPr lang="fr-FR" sz="2000" dirty="0"/>
              <a:t> </a:t>
            </a:r>
            <a:r>
              <a:rPr lang="fr-FR" sz="2000" dirty="0" err="1"/>
              <a:t>factors</a:t>
            </a:r>
            <a:r>
              <a:rPr lang="fr-FR" sz="2000" dirty="0"/>
              <a:t> for </a:t>
            </a:r>
            <a:r>
              <a:rPr lang="fr-FR" sz="2000" dirty="0" err="1" smtClean="0"/>
              <a:t>disease</a:t>
            </a:r>
            <a:endParaRPr lang="fr-FR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/>
              <a:t>better</a:t>
            </a:r>
            <a:r>
              <a:rPr lang="fr-FR" sz="2000" dirty="0"/>
              <a:t> </a:t>
            </a:r>
            <a:r>
              <a:rPr lang="fr-FR" sz="2000" dirty="0" err="1"/>
              <a:t>prevention</a:t>
            </a:r>
            <a:r>
              <a:rPr lang="fr-FR" sz="2000" dirty="0"/>
              <a:t> and management of </a:t>
            </a:r>
            <a:r>
              <a:rPr lang="fr-FR" sz="2000" dirty="0" err="1" smtClean="0"/>
              <a:t>diseases</a:t>
            </a:r>
            <a:endParaRPr lang="fr-FR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smtClean="0"/>
              <a:t>new </a:t>
            </a:r>
            <a:r>
              <a:rPr lang="fr-FR" sz="2000" dirty="0" err="1"/>
              <a:t>technological</a:t>
            </a:r>
            <a:r>
              <a:rPr lang="fr-FR" sz="2000" dirty="0"/>
              <a:t> </a:t>
            </a:r>
            <a:r>
              <a:rPr lang="fr-FR" sz="2000" dirty="0" err="1" smtClean="0"/>
              <a:t>approaches</a:t>
            </a:r>
            <a:endParaRPr lang="fr-FR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/>
              <a:t>collaboration </a:t>
            </a:r>
            <a:r>
              <a:rPr lang="fr-FR" sz="2000" dirty="0" err="1"/>
              <a:t>between</a:t>
            </a:r>
            <a:r>
              <a:rPr lang="fr-FR" sz="2000" dirty="0"/>
              <a:t> </a:t>
            </a:r>
            <a:r>
              <a:rPr lang="fr-FR" sz="2000" dirty="0" err="1"/>
              <a:t>researchers</a:t>
            </a:r>
            <a:r>
              <a:rPr lang="fr-FR" sz="2000" dirty="0"/>
              <a:t> and </a:t>
            </a:r>
            <a:r>
              <a:rPr lang="fr-FR" sz="2000" dirty="0" err="1"/>
              <a:t>engineers</a:t>
            </a:r>
            <a:r>
              <a:rPr lang="fr-FR" sz="2000" dirty="0"/>
              <a:t>, </a:t>
            </a:r>
            <a:r>
              <a:rPr lang="fr-FR" sz="2000" dirty="0" err="1"/>
              <a:t>biologists</a:t>
            </a:r>
            <a:r>
              <a:rPr lang="fr-FR" sz="2000" dirty="0"/>
              <a:t> and </a:t>
            </a:r>
            <a:r>
              <a:rPr lang="fr-FR" sz="2000" dirty="0" err="1" smtClean="0"/>
              <a:t>physicians</a:t>
            </a:r>
            <a:endParaRPr lang="fr-FR" sz="2000" dirty="0" smtClean="0"/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endParaRPr lang="fr-FR" sz="2000" dirty="0" smtClean="0"/>
          </a:p>
          <a:p>
            <a:r>
              <a:rPr lang="fr-FR" sz="2000" dirty="0" smtClean="0"/>
              <a:t>In </a:t>
            </a:r>
            <a:r>
              <a:rPr lang="fr-FR" sz="2000" dirty="0" err="1"/>
              <a:t>what</a:t>
            </a:r>
            <a:r>
              <a:rPr lang="fr-FR" sz="2000" dirty="0"/>
              <a:t> measure </a:t>
            </a:r>
            <a:r>
              <a:rPr lang="fr-FR" sz="2000" dirty="0" err="1"/>
              <a:t>can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say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technologies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revolutionize</a:t>
            </a:r>
            <a:r>
              <a:rPr lang="fr-FR" sz="2000" dirty="0"/>
              <a:t> the </a:t>
            </a:r>
            <a:r>
              <a:rPr lang="fr-FR" sz="2000" dirty="0" err="1"/>
              <a:t>medical</a:t>
            </a:r>
            <a:r>
              <a:rPr lang="fr-FR" sz="2000" dirty="0"/>
              <a:t> </a:t>
            </a:r>
            <a:r>
              <a:rPr lang="fr-FR" sz="2000" dirty="0" err="1"/>
              <a:t>sector</a:t>
            </a:r>
            <a:r>
              <a:rPr lang="fr-FR" sz="2000" dirty="0"/>
              <a:t>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145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/>
          <p:cNvSpPr/>
          <p:nvPr/>
        </p:nvSpPr>
        <p:spPr>
          <a:xfrm>
            <a:off x="321970" y="4059052"/>
            <a:ext cx="450762" cy="463639"/>
          </a:xfrm>
          <a:prstGeom prst="ellipse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21970" y="3140238"/>
            <a:ext cx="450762" cy="463639"/>
          </a:xfrm>
          <a:prstGeom prst="ellipse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/>
          <p:cNvSpPr/>
          <p:nvPr/>
        </p:nvSpPr>
        <p:spPr>
          <a:xfrm>
            <a:off x="321970" y="2212544"/>
            <a:ext cx="450762" cy="463639"/>
          </a:xfrm>
          <a:prstGeom prst="ellipse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0689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68225"/>
            <a:ext cx="12192000" cy="289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1013976"/>
            <a:ext cx="12192000" cy="643943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86365" y="1068945"/>
            <a:ext cx="5898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Plan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6574612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Vincent Bernière				 </a:t>
            </a:r>
            <a:r>
              <a:rPr lang="fr-FR" sz="1200" dirty="0" err="1" smtClean="0">
                <a:solidFill>
                  <a:schemeClr val="bg1"/>
                </a:solidFill>
              </a:rPr>
              <a:t>Medical</a:t>
            </a:r>
            <a:r>
              <a:rPr lang="fr-FR" sz="1200" dirty="0" smtClean="0">
                <a:solidFill>
                  <a:schemeClr val="bg1"/>
                </a:solidFill>
              </a:rPr>
              <a:t> technologies : force of change					                    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6365" y="1968146"/>
            <a:ext cx="113334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 smtClean="0"/>
          </a:p>
          <a:p>
            <a:r>
              <a:rPr lang="fr-FR" sz="2000" dirty="0" smtClean="0"/>
              <a:t>1        </a:t>
            </a:r>
            <a:r>
              <a:rPr lang="en-US" sz="2000" dirty="0" smtClean="0"/>
              <a:t>How is medical technology defined?</a:t>
            </a:r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2       </a:t>
            </a:r>
            <a:r>
              <a:rPr lang="en-US" sz="2000" dirty="0" smtClean="0"/>
              <a:t>The issues and benefits of medical technology</a:t>
            </a:r>
            <a:r>
              <a:rPr lang="fr-FR" sz="2000" dirty="0" smtClean="0"/>
              <a:t> </a:t>
            </a:r>
          </a:p>
          <a:p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3        The </a:t>
            </a:r>
            <a:r>
              <a:rPr lang="fr-FR" sz="2000" dirty="0" err="1" smtClean="0"/>
              <a:t>medical</a:t>
            </a:r>
            <a:r>
              <a:rPr lang="fr-FR" sz="2000" dirty="0" smtClean="0"/>
              <a:t> profession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divide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9584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689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68225"/>
            <a:ext cx="12192000" cy="289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1013976"/>
            <a:ext cx="12192000" cy="643943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86365" y="1068945"/>
            <a:ext cx="5898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1. How </a:t>
            </a:r>
            <a:r>
              <a:rPr lang="fr-FR" sz="2800" dirty="0" err="1" smtClean="0">
                <a:solidFill>
                  <a:schemeClr val="bg1"/>
                </a:solidFill>
              </a:rPr>
              <a:t>is</a:t>
            </a:r>
            <a:r>
              <a:rPr lang="fr-FR" sz="2800" dirty="0" smtClean="0">
                <a:solidFill>
                  <a:schemeClr val="bg1"/>
                </a:solidFill>
              </a:rPr>
              <a:t> </a:t>
            </a:r>
            <a:r>
              <a:rPr lang="fr-FR" sz="2800" dirty="0" err="1" smtClean="0">
                <a:solidFill>
                  <a:schemeClr val="bg1"/>
                </a:solidFill>
              </a:rPr>
              <a:t>medical</a:t>
            </a:r>
            <a:r>
              <a:rPr lang="fr-FR" sz="2800" dirty="0" smtClean="0">
                <a:solidFill>
                  <a:schemeClr val="bg1"/>
                </a:solidFill>
              </a:rPr>
              <a:t> </a:t>
            </a:r>
            <a:r>
              <a:rPr lang="fr-FR" sz="2800" dirty="0" err="1" smtClean="0">
                <a:solidFill>
                  <a:schemeClr val="bg1"/>
                </a:solidFill>
              </a:rPr>
              <a:t>technology</a:t>
            </a:r>
            <a:r>
              <a:rPr lang="fr-FR" sz="2800" dirty="0" smtClean="0">
                <a:solidFill>
                  <a:schemeClr val="bg1"/>
                </a:solidFill>
              </a:rPr>
              <a:t> </a:t>
            </a:r>
            <a:r>
              <a:rPr lang="fr-FR" sz="2800" dirty="0" err="1" smtClean="0">
                <a:solidFill>
                  <a:schemeClr val="bg1"/>
                </a:solidFill>
              </a:rPr>
              <a:t>defined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6574612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Vincent Bernière				 </a:t>
            </a:r>
            <a:r>
              <a:rPr lang="fr-FR" sz="1200" dirty="0" err="1" smtClean="0">
                <a:solidFill>
                  <a:schemeClr val="bg1"/>
                </a:solidFill>
              </a:rPr>
              <a:t>Medical</a:t>
            </a:r>
            <a:r>
              <a:rPr lang="fr-FR" sz="1200" dirty="0" smtClean="0">
                <a:solidFill>
                  <a:schemeClr val="bg1"/>
                </a:solidFill>
              </a:rPr>
              <a:t> technologies : force of change					                     4/11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6365" y="1968146"/>
            <a:ext cx="1133340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T</a:t>
            </a:r>
            <a:r>
              <a:rPr lang="fr-FR" sz="2000" dirty="0" err="1" smtClean="0"/>
              <a:t>hese</a:t>
            </a:r>
            <a:r>
              <a:rPr lang="fr-FR" sz="2000" dirty="0" smtClean="0"/>
              <a:t> </a:t>
            </a:r>
            <a:r>
              <a:rPr lang="fr-FR" sz="2000" dirty="0"/>
              <a:t>new </a:t>
            </a:r>
            <a:r>
              <a:rPr lang="fr-FR" sz="2000" dirty="0" err="1"/>
              <a:t>health</a:t>
            </a:r>
            <a:r>
              <a:rPr lang="fr-FR" sz="2000" dirty="0"/>
              <a:t> technologies </a:t>
            </a:r>
            <a:r>
              <a:rPr lang="fr-FR" sz="2000" dirty="0" err="1"/>
              <a:t>fall</a:t>
            </a:r>
            <a:r>
              <a:rPr lang="fr-FR" sz="2000" dirty="0"/>
              <a:t> </a:t>
            </a:r>
            <a:r>
              <a:rPr lang="fr-FR" sz="2000" dirty="0" err="1"/>
              <a:t>into</a:t>
            </a:r>
            <a:r>
              <a:rPr lang="fr-FR" sz="2000" dirty="0"/>
              <a:t> </a:t>
            </a:r>
            <a:r>
              <a:rPr lang="fr-FR" sz="2000" dirty="0" smtClean="0"/>
              <a:t>4 main areas :</a:t>
            </a:r>
          </a:p>
          <a:p>
            <a:endParaRPr lang="fr-F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 smtClean="0"/>
              <a:t>Imagery</a:t>
            </a:r>
            <a:endParaRPr lang="fr-FR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 smtClean="0"/>
              <a:t>Drugs</a:t>
            </a:r>
            <a:endParaRPr lang="fr-FR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 smtClean="0"/>
              <a:t>Biotechnology</a:t>
            </a:r>
            <a:r>
              <a:rPr lang="fr-FR" sz="2000" dirty="0" smtClean="0"/>
              <a:t> and </a:t>
            </a:r>
            <a:r>
              <a:rPr lang="fr-FR" sz="2000" dirty="0" err="1" smtClean="0"/>
              <a:t>bioengineering</a:t>
            </a:r>
            <a:endParaRPr lang="fr-FR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fr-FR" sz="2000" dirty="0" err="1"/>
              <a:t>surgery</a:t>
            </a:r>
            <a:r>
              <a:rPr lang="fr-FR" sz="2000" dirty="0"/>
              <a:t> and </a:t>
            </a:r>
            <a:r>
              <a:rPr lang="fr-FR" sz="2000" dirty="0" err="1"/>
              <a:t>interventional</a:t>
            </a:r>
            <a:r>
              <a:rPr lang="fr-FR" sz="2000" dirty="0"/>
              <a:t> techniques</a:t>
            </a:r>
          </a:p>
          <a:p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0" y="883"/>
            <a:ext cx="4456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accent3"/>
                </a:solidFill>
              </a:rPr>
              <a:t>Introduction</a:t>
            </a:r>
          </a:p>
          <a:p>
            <a:pPr algn="r"/>
            <a:r>
              <a:rPr lang="fr-FR" sz="1200" dirty="0" smtClean="0">
                <a:solidFill>
                  <a:schemeClr val="bg1"/>
                </a:solidFill>
              </a:rPr>
              <a:t>1. How </a:t>
            </a:r>
            <a:r>
              <a:rPr lang="fr-FR" sz="1200" dirty="0" err="1" smtClean="0">
                <a:solidFill>
                  <a:schemeClr val="bg1"/>
                </a:solidFill>
              </a:rPr>
              <a:t>is</a:t>
            </a:r>
            <a:r>
              <a:rPr lang="fr-FR" sz="1200" dirty="0" smtClean="0">
                <a:solidFill>
                  <a:schemeClr val="bg1"/>
                </a:solidFill>
              </a:rPr>
              <a:t> </a:t>
            </a:r>
            <a:r>
              <a:rPr lang="fr-FR" sz="1200" dirty="0" err="1" smtClean="0">
                <a:solidFill>
                  <a:schemeClr val="bg1"/>
                </a:solidFill>
              </a:rPr>
              <a:t>medical</a:t>
            </a:r>
            <a:r>
              <a:rPr lang="fr-FR" sz="1200" dirty="0" smtClean="0">
                <a:solidFill>
                  <a:schemeClr val="bg1"/>
                </a:solidFill>
              </a:rPr>
              <a:t> </a:t>
            </a:r>
            <a:r>
              <a:rPr lang="fr-FR" sz="1200" dirty="0" err="1" smtClean="0">
                <a:solidFill>
                  <a:schemeClr val="bg1"/>
                </a:solidFill>
              </a:rPr>
              <a:t>technology</a:t>
            </a:r>
            <a:r>
              <a:rPr lang="fr-FR" sz="1200" dirty="0" smtClean="0">
                <a:solidFill>
                  <a:schemeClr val="bg1"/>
                </a:solidFill>
              </a:rPr>
              <a:t> </a:t>
            </a:r>
            <a:r>
              <a:rPr lang="fr-FR" sz="1200" dirty="0" err="1" smtClean="0">
                <a:solidFill>
                  <a:schemeClr val="bg1"/>
                </a:solidFill>
              </a:rPr>
              <a:t>defined</a:t>
            </a:r>
            <a:endParaRPr lang="fr-FR" sz="1200" dirty="0" smtClean="0">
              <a:solidFill>
                <a:schemeClr val="bg1"/>
              </a:solidFill>
            </a:endParaRPr>
          </a:p>
          <a:p>
            <a:pPr algn="r"/>
            <a:r>
              <a:rPr lang="fr-FR" sz="1200" dirty="0" smtClean="0">
                <a:solidFill>
                  <a:schemeClr val="accent3"/>
                </a:solidFill>
              </a:rPr>
              <a:t>2. The issues and </a:t>
            </a:r>
            <a:r>
              <a:rPr lang="fr-FR" sz="1200" dirty="0" err="1" smtClean="0">
                <a:solidFill>
                  <a:schemeClr val="accent3"/>
                </a:solidFill>
              </a:rPr>
              <a:t>benefits</a:t>
            </a:r>
            <a:r>
              <a:rPr lang="fr-FR" sz="1200" dirty="0" smtClean="0">
                <a:solidFill>
                  <a:schemeClr val="accent3"/>
                </a:solidFill>
              </a:rPr>
              <a:t> of </a:t>
            </a:r>
            <a:r>
              <a:rPr lang="fr-FR" sz="1200" dirty="0" err="1" smtClean="0">
                <a:solidFill>
                  <a:schemeClr val="accent3"/>
                </a:solidFill>
              </a:rPr>
              <a:t>medical</a:t>
            </a:r>
            <a:r>
              <a:rPr lang="fr-FR" sz="1200" dirty="0" smtClean="0">
                <a:solidFill>
                  <a:schemeClr val="accent3"/>
                </a:solidFill>
              </a:rPr>
              <a:t> </a:t>
            </a:r>
            <a:r>
              <a:rPr lang="fr-FR" sz="1200" dirty="0" err="1" smtClean="0">
                <a:solidFill>
                  <a:schemeClr val="accent3"/>
                </a:solidFill>
              </a:rPr>
              <a:t>technology</a:t>
            </a:r>
            <a:r>
              <a:rPr lang="fr-FR" sz="1200" dirty="0" smtClean="0">
                <a:solidFill>
                  <a:schemeClr val="accent3"/>
                </a:solidFill>
              </a:rPr>
              <a:t/>
            </a:r>
            <a:br>
              <a:rPr lang="fr-FR" sz="1200" dirty="0" smtClean="0">
                <a:solidFill>
                  <a:schemeClr val="accent3"/>
                </a:solidFill>
              </a:rPr>
            </a:br>
            <a:r>
              <a:rPr lang="fr-FR" sz="1200" dirty="0" smtClean="0">
                <a:solidFill>
                  <a:schemeClr val="accent3"/>
                </a:solidFill>
              </a:rPr>
              <a:t>3. The </a:t>
            </a:r>
            <a:r>
              <a:rPr lang="fr-FR" sz="1200" dirty="0" err="1" smtClean="0">
                <a:solidFill>
                  <a:schemeClr val="accent3"/>
                </a:solidFill>
              </a:rPr>
              <a:t>medical</a:t>
            </a:r>
            <a:r>
              <a:rPr lang="fr-FR" sz="1200" dirty="0" smtClean="0">
                <a:solidFill>
                  <a:schemeClr val="accent3"/>
                </a:solidFill>
              </a:rPr>
              <a:t> profession </a:t>
            </a:r>
            <a:r>
              <a:rPr lang="fr-FR" sz="1200" dirty="0" err="1" smtClean="0">
                <a:solidFill>
                  <a:schemeClr val="accent3"/>
                </a:solidFill>
              </a:rPr>
              <a:t>is</a:t>
            </a:r>
            <a:r>
              <a:rPr lang="fr-FR" sz="1200" dirty="0" smtClean="0">
                <a:solidFill>
                  <a:schemeClr val="accent3"/>
                </a:solidFill>
              </a:rPr>
              <a:t> </a:t>
            </a:r>
            <a:r>
              <a:rPr lang="fr-FR" sz="1200" dirty="0" err="1" smtClean="0">
                <a:solidFill>
                  <a:schemeClr val="accent3"/>
                </a:solidFill>
              </a:rPr>
              <a:t>divide</a:t>
            </a:r>
            <a:endParaRPr lang="fr-FR" sz="1200" dirty="0" smtClean="0">
              <a:solidFill>
                <a:schemeClr val="accent3"/>
              </a:solidFill>
            </a:endParaRPr>
          </a:p>
          <a:p>
            <a:pPr algn="r"/>
            <a:r>
              <a:rPr lang="fr-FR" sz="1200" dirty="0" smtClean="0">
                <a:solidFill>
                  <a:schemeClr val="accent3"/>
                </a:solidFill>
              </a:rPr>
              <a:t>Conclusion</a:t>
            </a:r>
            <a:endParaRPr lang="fr-FR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ensées 29"/>
          <p:cNvSpPr/>
          <p:nvPr/>
        </p:nvSpPr>
        <p:spPr>
          <a:xfrm flipH="1">
            <a:off x="1249249" y="1927825"/>
            <a:ext cx="3580327" cy="2539124"/>
          </a:xfrm>
          <a:prstGeom prst="cloudCallout">
            <a:avLst>
              <a:gd name="adj1" fmla="val -66157"/>
              <a:gd name="adj2" fmla="val 48298"/>
            </a:avLst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0689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68225"/>
            <a:ext cx="12192000" cy="289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1013976"/>
            <a:ext cx="12192000" cy="643943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86365" y="1068945"/>
            <a:ext cx="5898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1. How </a:t>
            </a:r>
            <a:r>
              <a:rPr lang="fr-FR" sz="2800" dirty="0" err="1" smtClean="0">
                <a:solidFill>
                  <a:schemeClr val="bg1"/>
                </a:solidFill>
              </a:rPr>
              <a:t>is</a:t>
            </a:r>
            <a:r>
              <a:rPr lang="fr-FR" sz="2800" dirty="0" smtClean="0">
                <a:solidFill>
                  <a:schemeClr val="bg1"/>
                </a:solidFill>
              </a:rPr>
              <a:t> </a:t>
            </a:r>
            <a:r>
              <a:rPr lang="fr-FR" sz="2800" dirty="0" err="1" smtClean="0">
                <a:solidFill>
                  <a:schemeClr val="bg1"/>
                </a:solidFill>
              </a:rPr>
              <a:t>medical</a:t>
            </a:r>
            <a:r>
              <a:rPr lang="fr-FR" sz="2800" dirty="0" smtClean="0">
                <a:solidFill>
                  <a:schemeClr val="bg1"/>
                </a:solidFill>
              </a:rPr>
              <a:t> </a:t>
            </a:r>
            <a:r>
              <a:rPr lang="fr-FR" sz="2800" dirty="0" err="1" smtClean="0">
                <a:solidFill>
                  <a:schemeClr val="bg1"/>
                </a:solidFill>
              </a:rPr>
              <a:t>technology</a:t>
            </a:r>
            <a:r>
              <a:rPr lang="fr-FR" sz="2800" dirty="0" smtClean="0">
                <a:solidFill>
                  <a:schemeClr val="bg1"/>
                </a:solidFill>
              </a:rPr>
              <a:t> </a:t>
            </a:r>
            <a:r>
              <a:rPr lang="fr-FR" sz="2800" dirty="0" err="1" smtClean="0">
                <a:solidFill>
                  <a:schemeClr val="bg1"/>
                </a:solidFill>
              </a:rPr>
              <a:t>defined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6574612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Vincent Bernière				 </a:t>
            </a:r>
            <a:r>
              <a:rPr lang="fr-FR" sz="1200" dirty="0" err="1" smtClean="0">
                <a:solidFill>
                  <a:schemeClr val="bg1"/>
                </a:solidFill>
              </a:rPr>
              <a:t>Medical</a:t>
            </a:r>
            <a:r>
              <a:rPr lang="fr-FR" sz="1200" dirty="0" smtClean="0">
                <a:solidFill>
                  <a:schemeClr val="bg1"/>
                </a:solidFill>
              </a:rPr>
              <a:t> technologies : force of change					                     5/11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28034" y="2448977"/>
            <a:ext cx="58856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             		</a:t>
            </a:r>
            <a:r>
              <a:rPr lang="fr-FR" sz="2000" dirty="0" smtClean="0">
                <a:solidFill>
                  <a:schemeClr val="bg1"/>
                </a:solidFill>
              </a:rPr>
              <a:t>Instrument</a:t>
            </a:r>
          </a:p>
          <a:p>
            <a:r>
              <a:rPr lang="fr-FR" sz="2000" dirty="0">
                <a:solidFill>
                  <a:schemeClr val="bg1"/>
                </a:solidFill>
              </a:rPr>
              <a:t>		</a:t>
            </a:r>
            <a:r>
              <a:rPr lang="fr-FR" sz="2000" dirty="0" err="1" smtClean="0">
                <a:solidFill>
                  <a:schemeClr val="bg1"/>
                </a:solidFill>
              </a:rPr>
              <a:t>Apparatus</a:t>
            </a:r>
            <a:endParaRPr lang="fr-FR" sz="2000" dirty="0" smtClean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		Appliance</a:t>
            </a:r>
          </a:p>
          <a:p>
            <a:r>
              <a:rPr lang="fr-FR" sz="2000" dirty="0" smtClean="0">
                <a:solidFill>
                  <a:schemeClr val="bg1"/>
                </a:solidFill>
              </a:rPr>
              <a:t>	     	Software</a:t>
            </a:r>
          </a:p>
          <a:p>
            <a:r>
              <a:rPr lang="fr-FR" sz="2000" dirty="0">
                <a:solidFill>
                  <a:schemeClr val="bg1"/>
                </a:solidFill>
              </a:rPr>
              <a:t>	</a:t>
            </a:r>
            <a:r>
              <a:rPr lang="fr-FR" sz="2000" dirty="0" smtClean="0">
                <a:solidFill>
                  <a:schemeClr val="bg1"/>
                </a:solidFill>
              </a:rPr>
              <a:t>	</a:t>
            </a:r>
            <a:r>
              <a:rPr lang="fr-FR" sz="2000" dirty="0" err="1" smtClean="0">
                <a:solidFill>
                  <a:schemeClr val="bg1"/>
                </a:solidFill>
              </a:rPr>
              <a:t>Material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</a:p>
          <a:p>
            <a:endParaRPr lang="fr-FR" sz="2000" dirty="0" smtClean="0"/>
          </a:p>
          <a:p>
            <a:endParaRPr lang="fr-FR" sz="2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0" y="883"/>
            <a:ext cx="4456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accent3"/>
                </a:solidFill>
              </a:rPr>
              <a:t>Introduction</a:t>
            </a:r>
          </a:p>
          <a:p>
            <a:pPr algn="r"/>
            <a:r>
              <a:rPr lang="fr-FR" sz="1200" dirty="0" smtClean="0">
                <a:solidFill>
                  <a:schemeClr val="bg1"/>
                </a:solidFill>
              </a:rPr>
              <a:t>1. How </a:t>
            </a:r>
            <a:r>
              <a:rPr lang="fr-FR" sz="1200" dirty="0" err="1" smtClean="0">
                <a:solidFill>
                  <a:schemeClr val="bg1"/>
                </a:solidFill>
              </a:rPr>
              <a:t>is</a:t>
            </a:r>
            <a:r>
              <a:rPr lang="fr-FR" sz="1200" dirty="0" smtClean="0">
                <a:solidFill>
                  <a:schemeClr val="bg1"/>
                </a:solidFill>
              </a:rPr>
              <a:t> </a:t>
            </a:r>
            <a:r>
              <a:rPr lang="fr-FR" sz="1200" dirty="0" err="1" smtClean="0">
                <a:solidFill>
                  <a:schemeClr val="bg1"/>
                </a:solidFill>
              </a:rPr>
              <a:t>medical</a:t>
            </a:r>
            <a:r>
              <a:rPr lang="fr-FR" sz="1200" dirty="0" smtClean="0">
                <a:solidFill>
                  <a:schemeClr val="bg1"/>
                </a:solidFill>
              </a:rPr>
              <a:t> </a:t>
            </a:r>
            <a:r>
              <a:rPr lang="fr-FR" sz="1200" dirty="0" err="1" smtClean="0">
                <a:solidFill>
                  <a:schemeClr val="bg1"/>
                </a:solidFill>
              </a:rPr>
              <a:t>technology</a:t>
            </a:r>
            <a:r>
              <a:rPr lang="fr-FR" sz="1200" dirty="0" smtClean="0">
                <a:solidFill>
                  <a:schemeClr val="bg1"/>
                </a:solidFill>
              </a:rPr>
              <a:t> </a:t>
            </a:r>
            <a:r>
              <a:rPr lang="fr-FR" sz="1200" dirty="0" err="1" smtClean="0">
                <a:solidFill>
                  <a:schemeClr val="bg1"/>
                </a:solidFill>
              </a:rPr>
              <a:t>defined</a:t>
            </a:r>
            <a:endParaRPr lang="fr-FR" sz="1200" dirty="0" smtClean="0">
              <a:solidFill>
                <a:schemeClr val="bg1"/>
              </a:solidFill>
            </a:endParaRPr>
          </a:p>
          <a:p>
            <a:pPr algn="r"/>
            <a:r>
              <a:rPr lang="fr-FR" sz="1200" dirty="0" smtClean="0">
                <a:solidFill>
                  <a:schemeClr val="accent3"/>
                </a:solidFill>
              </a:rPr>
              <a:t>2. The issues and </a:t>
            </a:r>
            <a:r>
              <a:rPr lang="fr-FR" sz="1200" dirty="0" err="1" smtClean="0">
                <a:solidFill>
                  <a:schemeClr val="accent3"/>
                </a:solidFill>
              </a:rPr>
              <a:t>benefits</a:t>
            </a:r>
            <a:r>
              <a:rPr lang="fr-FR" sz="1200" dirty="0" smtClean="0">
                <a:solidFill>
                  <a:schemeClr val="accent3"/>
                </a:solidFill>
              </a:rPr>
              <a:t> of </a:t>
            </a:r>
            <a:r>
              <a:rPr lang="fr-FR" sz="1200" dirty="0" err="1" smtClean="0">
                <a:solidFill>
                  <a:schemeClr val="accent3"/>
                </a:solidFill>
              </a:rPr>
              <a:t>medical</a:t>
            </a:r>
            <a:r>
              <a:rPr lang="fr-FR" sz="1200" dirty="0" smtClean="0">
                <a:solidFill>
                  <a:schemeClr val="accent3"/>
                </a:solidFill>
              </a:rPr>
              <a:t> </a:t>
            </a:r>
            <a:r>
              <a:rPr lang="fr-FR" sz="1200" dirty="0" err="1" smtClean="0">
                <a:solidFill>
                  <a:schemeClr val="accent3"/>
                </a:solidFill>
              </a:rPr>
              <a:t>technology</a:t>
            </a:r>
            <a:r>
              <a:rPr lang="fr-FR" sz="1200" dirty="0" smtClean="0">
                <a:solidFill>
                  <a:schemeClr val="accent3"/>
                </a:solidFill>
              </a:rPr>
              <a:t/>
            </a:r>
            <a:br>
              <a:rPr lang="fr-FR" sz="1200" dirty="0" smtClean="0">
                <a:solidFill>
                  <a:schemeClr val="accent3"/>
                </a:solidFill>
              </a:rPr>
            </a:br>
            <a:r>
              <a:rPr lang="fr-FR" sz="1200" dirty="0" smtClean="0">
                <a:solidFill>
                  <a:schemeClr val="accent3"/>
                </a:solidFill>
              </a:rPr>
              <a:t>3. The </a:t>
            </a:r>
            <a:r>
              <a:rPr lang="fr-FR" sz="1200" dirty="0" err="1" smtClean="0">
                <a:solidFill>
                  <a:schemeClr val="accent3"/>
                </a:solidFill>
              </a:rPr>
              <a:t>medical</a:t>
            </a:r>
            <a:r>
              <a:rPr lang="fr-FR" sz="1200" dirty="0" smtClean="0">
                <a:solidFill>
                  <a:schemeClr val="accent3"/>
                </a:solidFill>
              </a:rPr>
              <a:t> profession </a:t>
            </a:r>
            <a:r>
              <a:rPr lang="fr-FR" sz="1200" dirty="0" err="1" smtClean="0">
                <a:solidFill>
                  <a:schemeClr val="accent3"/>
                </a:solidFill>
              </a:rPr>
              <a:t>is</a:t>
            </a:r>
            <a:r>
              <a:rPr lang="fr-FR" sz="1200" dirty="0" smtClean="0">
                <a:solidFill>
                  <a:schemeClr val="accent3"/>
                </a:solidFill>
              </a:rPr>
              <a:t> </a:t>
            </a:r>
            <a:r>
              <a:rPr lang="fr-FR" sz="1200" dirty="0" err="1" smtClean="0">
                <a:solidFill>
                  <a:schemeClr val="accent3"/>
                </a:solidFill>
              </a:rPr>
              <a:t>divide</a:t>
            </a:r>
            <a:endParaRPr lang="fr-FR" sz="1200" dirty="0" smtClean="0">
              <a:solidFill>
                <a:schemeClr val="accent3"/>
              </a:solidFill>
            </a:endParaRPr>
          </a:p>
          <a:p>
            <a:pPr algn="r"/>
            <a:r>
              <a:rPr lang="fr-FR" sz="1200" dirty="0" smtClean="0">
                <a:solidFill>
                  <a:schemeClr val="accent3"/>
                </a:solidFill>
              </a:rPr>
              <a:t>Conclusion</a:t>
            </a:r>
            <a:endParaRPr lang="fr-FR" sz="1200" dirty="0">
              <a:solidFill>
                <a:schemeClr val="accent3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550791" y="437258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Diagnostic</a:t>
            </a:r>
          </a:p>
          <a:p>
            <a:r>
              <a:rPr lang="fr-FR" sz="2000" dirty="0" smtClean="0"/>
              <a:t>And </a:t>
            </a:r>
            <a:r>
              <a:rPr lang="fr-FR" sz="2000" dirty="0" err="1" smtClean="0"/>
              <a:t>Therapeutic</a:t>
            </a:r>
            <a:r>
              <a:rPr lang="fr-FR" sz="2000" dirty="0" smtClean="0"/>
              <a:t> </a:t>
            </a:r>
            <a:r>
              <a:rPr lang="fr-FR" sz="2000" dirty="0" err="1" smtClean="0"/>
              <a:t>purposes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0891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689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68225"/>
            <a:ext cx="12192000" cy="289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1013976"/>
            <a:ext cx="12192000" cy="643943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86364" y="1068945"/>
            <a:ext cx="8783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2</a:t>
            </a:r>
            <a:r>
              <a:rPr lang="fr-FR" sz="2800" dirty="0" smtClean="0">
                <a:solidFill>
                  <a:schemeClr val="bg1"/>
                </a:solidFill>
              </a:rPr>
              <a:t>. The issues and </a:t>
            </a:r>
            <a:r>
              <a:rPr lang="fr-FR" sz="2800" dirty="0" err="1" smtClean="0">
                <a:solidFill>
                  <a:schemeClr val="bg1"/>
                </a:solidFill>
              </a:rPr>
              <a:t>benefits</a:t>
            </a:r>
            <a:r>
              <a:rPr lang="fr-FR" sz="2800" dirty="0" smtClean="0">
                <a:solidFill>
                  <a:schemeClr val="bg1"/>
                </a:solidFill>
              </a:rPr>
              <a:t> of </a:t>
            </a:r>
            <a:r>
              <a:rPr lang="fr-FR" sz="2800" dirty="0" err="1" smtClean="0">
                <a:solidFill>
                  <a:schemeClr val="bg1"/>
                </a:solidFill>
              </a:rPr>
              <a:t>medical</a:t>
            </a:r>
            <a:r>
              <a:rPr lang="fr-FR" sz="2800" dirty="0" smtClean="0">
                <a:solidFill>
                  <a:schemeClr val="bg1"/>
                </a:solidFill>
              </a:rPr>
              <a:t> </a:t>
            </a:r>
            <a:r>
              <a:rPr lang="fr-FR" sz="2800" dirty="0" err="1" smtClean="0">
                <a:solidFill>
                  <a:schemeClr val="bg1"/>
                </a:solidFill>
              </a:rPr>
              <a:t>technology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6574612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Vincent Bernière				 </a:t>
            </a:r>
            <a:r>
              <a:rPr lang="fr-FR" sz="1200" dirty="0" err="1" smtClean="0">
                <a:solidFill>
                  <a:schemeClr val="bg1"/>
                </a:solidFill>
              </a:rPr>
              <a:t>Medical</a:t>
            </a:r>
            <a:r>
              <a:rPr lang="fr-FR" sz="1200" dirty="0" smtClean="0">
                <a:solidFill>
                  <a:schemeClr val="bg1"/>
                </a:solidFill>
              </a:rPr>
              <a:t> technologies : force of change					                     6/11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6365" y="1968146"/>
            <a:ext cx="1133340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The </a:t>
            </a:r>
            <a:r>
              <a:rPr lang="fr-FR" sz="2000" dirty="0" err="1"/>
              <a:t>common</a:t>
            </a:r>
            <a:r>
              <a:rPr lang="fr-FR" sz="2000" dirty="0"/>
              <a:t> thread </a:t>
            </a:r>
            <a:r>
              <a:rPr lang="fr-FR" sz="2000" dirty="0" err="1"/>
              <a:t>through</a:t>
            </a:r>
            <a:r>
              <a:rPr lang="fr-FR" sz="2000" dirty="0"/>
              <a:t> all applications of </a:t>
            </a:r>
            <a:r>
              <a:rPr lang="fr-FR" sz="2000" dirty="0" err="1"/>
              <a:t>medical</a:t>
            </a:r>
            <a:r>
              <a:rPr lang="fr-FR" sz="2000" dirty="0"/>
              <a:t> </a:t>
            </a:r>
            <a:r>
              <a:rPr lang="fr-FR" sz="2000" dirty="0" err="1"/>
              <a:t>technology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the </a:t>
            </a:r>
            <a:r>
              <a:rPr lang="fr-FR" sz="2000" b="1" dirty="0" err="1"/>
              <a:t>beneficial</a:t>
            </a:r>
            <a:r>
              <a:rPr lang="fr-FR" sz="2000" b="1" dirty="0"/>
              <a:t> impact on </a:t>
            </a:r>
            <a:r>
              <a:rPr lang="fr-FR" sz="2000" b="1" dirty="0" err="1"/>
              <a:t>health</a:t>
            </a:r>
            <a:r>
              <a:rPr lang="fr-FR" sz="2000" b="1" dirty="0"/>
              <a:t> and </a:t>
            </a:r>
            <a:r>
              <a:rPr lang="fr-FR" sz="2000" b="1" dirty="0" err="1"/>
              <a:t>quality</a:t>
            </a:r>
            <a:r>
              <a:rPr lang="fr-FR" sz="2000" b="1" dirty="0"/>
              <a:t> of life</a:t>
            </a:r>
            <a:r>
              <a:rPr lang="fr-FR" sz="2000" dirty="0"/>
              <a:t>. </a:t>
            </a:r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/>
          </a:p>
          <a:p>
            <a:r>
              <a:rPr lang="fr-FR" sz="2000" dirty="0"/>
              <a:t>A Canadian </a:t>
            </a:r>
            <a:r>
              <a:rPr lang="fr-FR" sz="2000" dirty="0" err="1"/>
              <a:t>institute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working</a:t>
            </a:r>
            <a:r>
              <a:rPr lang="fr-FR" sz="2000" dirty="0"/>
              <a:t> on the </a:t>
            </a:r>
            <a:r>
              <a:rPr lang="fr-FR" sz="2000" b="1" dirty="0" err="1" smtClean="0"/>
              <a:t>development</a:t>
            </a:r>
            <a:r>
              <a:rPr lang="fr-FR" sz="2000" b="1" dirty="0"/>
              <a:t> </a:t>
            </a:r>
            <a:r>
              <a:rPr lang="fr-FR" sz="2000" b="1" dirty="0" smtClean="0"/>
              <a:t>of </a:t>
            </a:r>
            <a:r>
              <a:rPr lang="fr-FR" sz="2000" b="1" dirty="0"/>
              <a:t>technologies </a:t>
            </a:r>
            <a:endParaRPr lang="fr-FR" sz="2000" b="1" dirty="0" smtClean="0"/>
          </a:p>
          <a:p>
            <a:r>
              <a:rPr lang="fr-FR" sz="2000" b="1" dirty="0" smtClean="0"/>
              <a:t>for </a:t>
            </a:r>
            <a:r>
              <a:rPr lang="fr-FR" sz="2000" b="1" dirty="0" err="1"/>
              <a:t>poor</a:t>
            </a:r>
            <a:r>
              <a:rPr lang="fr-FR" sz="2000" b="1" dirty="0"/>
              <a:t> </a:t>
            </a:r>
            <a:r>
              <a:rPr lang="fr-FR" sz="2000" b="1" dirty="0" smtClean="0"/>
              <a:t>countries</a:t>
            </a:r>
            <a:r>
              <a:rPr lang="fr-FR" sz="2000" dirty="0" smtClean="0"/>
              <a:t>.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 smtClean="0"/>
              <a:t>A portable </a:t>
            </a:r>
            <a:r>
              <a:rPr lang="fr-FR" sz="2000" dirty="0" err="1" smtClean="0"/>
              <a:t>analyzer</a:t>
            </a:r>
            <a:r>
              <a:rPr lang="fr-FR" sz="2000" dirty="0" smtClean="0"/>
              <a:t> </a:t>
            </a:r>
            <a:r>
              <a:rPr lang="fr-FR" sz="2000" dirty="0" err="1" smtClean="0"/>
              <a:t>who</a:t>
            </a:r>
            <a:r>
              <a:rPr lang="fr-FR" sz="2000" dirty="0" smtClean="0"/>
              <a:t> </a:t>
            </a:r>
            <a:r>
              <a:rPr lang="fr-FR" sz="2000" dirty="0" err="1" smtClean="0"/>
              <a:t>detect</a:t>
            </a:r>
            <a:r>
              <a:rPr lang="fr-FR" sz="2000" dirty="0" smtClean="0"/>
              <a:t> </a:t>
            </a:r>
            <a:r>
              <a:rPr lang="fr-FR" sz="2000" dirty="0" err="1" smtClean="0"/>
              <a:t>diseases</a:t>
            </a:r>
            <a:r>
              <a:rPr lang="fr-FR" sz="2000" dirty="0" smtClean="0"/>
              <a:t> </a:t>
            </a:r>
            <a:r>
              <a:rPr lang="fr-FR" sz="2000" dirty="0" err="1" smtClean="0"/>
              <a:t>faster</a:t>
            </a:r>
            <a:r>
              <a:rPr lang="fr-FR" sz="2000" dirty="0" smtClean="0"/>
              <a:t>  and </a:t>
            </a:r>
            <a:r>
              <a:rPr lang="fr-FR" sz="2000" dirty="0" err="1" smtClean="0"/>
              <a:t>quickly</a:t>
            </a:r>
            <a:r>
              <a:rPr lang="fr-FR" sz="2000" dirty="0" smtClean="0"/>
              <a:t> </a:t>
            </a:r>
            <a:r>
              <a:rPr lang="fr-FR" sz="2000" dirty="0" err="1" smtClean="0"/>
              <a:t>than</a:t>
            </a:r>
            <a:r>
              <a:rPr lang="fr-FR" sz="2000" dirty="0" smtClean="0"/>
              <a:t> </a:t>
            </a:r>
          </a:p>
          <a:p>
            <a:r>
              <a:rPr lang="fr-FR" sz="2000" dirty="0" err="1" smtClean="0"/>
              <a:t>conventional</a:t>
            </a:r>
            <a:r>
              <a:rPr lang="fr-FR" sz="2000" dirty="0" smtClean="0"/>
              <a:t> </a:t>
            </a:r>
            <a:r>
              <a:rPr lang="fr-FR" sz="2000" dirty="0" err="1" smtClean="0"/>
              <a:t>methods</a:t>
            </a:r>
            <a:r>
              <a:rPr lang="fr-FR" sz="2000" dirty="0" smtClean="0"/>
              <a:t>.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0" y="883"/>
            <a:ext cx="4456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accent3"/>
                </a:solidFill>
              </a:rPr>
              <a:t>Introduction</a:t>
            </a:r>
          </a:p>
          <a:p>
            <a:pPr algn="r"/>
            <a:r>
              <a:rPr lang="fr-FR" sz="1200" dirty="0" smtClean="0">
                <a:solidFill>
                  <a:schemeClr val="bg2"/>
                </a:solidFill>
              </a:rPr>
              <a:t>1. How </a:t>
            </a:r>
            <a:r>
              <a:rPr lang="fr-FR" sz="1200" dirty="0" err="1" smtClean="0">
                <a:solidFill>
                  <a:schemeClr val="bg2"/>
                </a:solidFill>
              </a:rPr>
              <a:t>is</a:t>
            </a:r>
            <a:r>
              <a:rPr lang="fr-FR" sz="1200" dirty="0" smtClean="0">
                <a:solidFill>
                  <a:schemeClr val="bg2"/>
                </a:solidFill>
              </a:rPr>
              <a:t> </a:t>
            </a:r>
            <a:r>
              <a:rPr lang="fr-FR" sz="1200" dirty="0" err="1" smtClean="0">
                <a:solidFill>
                  <a:schemeClr val="bg2"/>
                </a:solidFill>
              </a:rPr>
              <a:t>medical</a:t>
            </a:r>
            <a:r>
              <a:rPr lang="fr-FR" sz="1200" dirty="0" smtClean="0">
                <a:solidFill>
                  <a:schemeClr val="bg2"/>
                </a:solidFill>
              </a:rPr>
              <a:t> </a:t>
            </a:r>
            <a:r>
              <a:rPr lang="fr-FR" sz="1200" dirty="0" err="1" smtClean="0">
                <a:solidFill>
                  <a:schemeClr val="bg2"/>
                </a:solidFill>
              </a:rPr>
              <a:t>technology</a:t>
            </a:r>
            <a:r>
              <a:rPr lang="fr-FR" sz="1200" dirty="0" smtClean="0">
                <a:solidFill>
                  <a:schemeClr val="bg2"/>
                </a:solidFill>
              </a:rPr>
              <a:t> </a:t>
            </a:r>
            <a:r>
              <a:rPr lang="fr-FR" sz="1200" dirty="0" err="1" smtClean="0">
                <a:solidFill>
                  <a:schemeClr val="bg2"/>
                </a:solidFill>
              </a:rPr>
              <a:t>defined</a:t>
            </a:r>
            <a:endParaRPr lang="fr-FR" sz="1200" dirty="0" smtClean="0">
              <a:solidFill>
                <a:schemeClr val="bg2"/>
              </a:solidFill>
            </a:endParaRPr>
          </a:p>
          <a:p>
            <a:pPr algn="r"/>
            <a:r>
              <a:rPr lang="fr-FR" sz="1200" dirty="0" smtClean="0">
                <a:solidFill>
                  <a:schemeClr val="bg1"/>
                </a:solidFill>
              </a:rPr>
              <a:t>2. The issues and </a:t>
            </a:r>
            <a:r>
              <a:rPr lang="fr-FR" sz="1200" dirty="0" err="1" smtClean="0">
                <a:solidFill>
                  <a:schemeClr val="bg1"/>
                </a:solidFill>
              </a:rPr>
              <a:t>benefits</a:t>
            </a:r>
            <a:r>
              <a:rPr lang="fr-FR" sz="1200" dirty="0" smtClean="0">
                <a:solidFill>
                  <a:schemeClr val="bg1"/>
                </a:solidFill>
              </a:rPr>
              <a:t> of </a:t>
            </a:r>
            <a:r>
              <a:rPr lang="fr-FR" sz="1200" dirty="0" err="1" smtClean="0">
                <a:solidFill>
                  <a:schemeClr val="bg1"/>
                </a:solidFill>
              </a:rPr>
              <a:t>medical</a:t>
            </a:r>
            <a:r>
              <a:rPr lang="fr-FR" sz="1200" dirty="0" smtClean="0">
                <a:solidFill>
                  <a:schemeClr val="bg1"/>
                </a:solidFill>
              </a:rPr>
              <a:t> </a:t>
            </a:r>
            <a:r>
              <a:rPr lang="fr-FR" sz="1200" dirty="0" err="1" smtClean="0">
                <a:solidFill>
                  <a:schemeClr val="bg1"/>
                </a:solidFill>
              </a:rPr>
              <a:t>technology</a:t>
            </a:r>
            <a:r>
              <a:rPr lang="fr-FR" sz="1200" dirty="0" smtClean="0">
                <a:solidFill>
                  <a:schemeClr val="bg1"/>
                </a:solidFill>
              </a:rPr>
              <a:t/>
            </a:r>
            <a:br>
              <a:rPr lang="fr-FR" sz="1200" dirty="0" smtClean="0">
                <a:solidFill>
                  <a:schemeClr val="bg1"/>
                </a:solidFill>
              </a:rPr>
            </a:br>
            <a:r>
              <a:rPr lang="fr-FR" sz="1200" dirty="0" smtClean="0">
                <a:solidFill>
                  <a:schemeClr val="accent3"/>
                </a:solidFill>
              </a:rPr>
              <a:t>3. The </a:t>
            </a:r>
            <a:r>
              <a:rPr lang="fr-FR" sz="1200" dirty="0" err="1" smtClean="0">
                <a:solidFill>
                  <a:schemeClr val="accent3"/>
                </a:solidFill>
              </a:rPr>
              <a:t>medical</a:t>
            </a:r>
            <a:r>
              <a:rPr lang="fr-FR" sz="1200" dirty="0" smtClean="0">
                <a:solidFill>
                  <a:schemeClr val="accent3"/>
                </a:solidFill>
              </a:rPr>
              <a:t> profession </a:t>
            </a:r>
            <a:r>
              <a:rPr lang="fr-FR" sz="1200" dirty="0" err="1" smtClean="0">
                <a:solidFill>
                  <a:schemeClr val="accent3"/>
                </a:solidFill>
              </a:rPr>
              <a:t>is</a:t>
            </a:r>
            <a:r>
              <a:rPr lang="fr-FR" sz="1200" dirty="0" smtClean="0">
                <a:solidFill>
                  <a:schemeClr val="accent3"/>
                </a:solidFill>
              </a:rPr>
              <a:t> </a:t>
            </a:r>
            <a:r>
              <a:rPr lang="fr-FR" sz="1200" dirty="0" err="1" smtClean="0">
                <a:solidFill>
                  <a:schemeClr val="accent3"/>
                </a:solidFill>
              </a:rPr>
              <a:t>divide</a:t>
            </a:r>
            <a:endParaRPr lang="fr-FR" sz="1200" dirty="0" smtClean="0">
              <a:solidFill>
                <a:schemeClr val="accent3"/>
              </a:solidFill>
            </a:endParaRPr>
          </a:p>
          <a:p>
            <a:pPr algn="r"/>
            <a:r>
              <a:rPr lang="fr-FR" sz="1200" dirty="0" smtClean="0">
                <a:solidFill>
                  <a:schemeClr val="accent3"/>
                </a:solidFill>
              </a:rPr>
              <a:t>Conclusion</a:t>
            </a:r>
            <a:endParaRPr lang="fr-FR" sz="1200" dirty="0">
              <a:solidFill>
                <a:schemeClr val="accent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613" y="3118363"/>
            <a:ext cx="4116161" cy="304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1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689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68225"/>
            <a:ext cx="12192000" cy="289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1013976"/>
            <a:ext cx="12192000" cy="643943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86364" y="1068945"/>
            <a:ext cx="8783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2</a:t>
            </a:r>
            <a:r>
              <a:rPr lang="fr-FR" sz="2800" dirty="0" smtClean="0">
                <a:solidFill>
                  <a:schemeClr val="bg1"/>
                </a:solidFill>
              </a:rPr>
              <a:t>. The issues and </a:t>
            </a:r>
            <a:r>
              <a:rPr lang="fr-FR" sz="2800" dirty="0" err="1" smtClean="0">
                <a:solidFill>
                  <a:schemeClr val="bg1"/>
                </a:solidFill>
              </a:rPr>
              <a:t>benefits</a:t>
            </a:r>
            <a:r>
              <a:rPr lang="fr-FR" sz="2800" dirty="0" smtClean="0">
                <a:solidFill>
                  <a:schemeClr val="bg1"/>
                </a:solidFill>
              </a:rPr>
              <a:t> of </a:t>
            </a:r>
            <a:r>
              <a:rPr lang="fr-FR" sz="2800" dirty="0" err="1" smtClean="0">
                <a:solidFill>
                  <a:schemeClr val="bg1"/>
                </a:solidFill>
              </a:rPr>
              <a:t>medical</a:t>
            </a:r>
            <a:r>
              <a:rPr lang="fr-FR" sz="2800" dirty="0" smtClean="0">
                <a:solidFill>
                  <a:schemeClr val="bg1"/>
                </a:solidFill>
              </a:rPr>
              <a:t> </a:t>
            </a:r>
            <a:r>
              <a:rPr lang="fr-FR" sz="2800" dirty="0" err="1" smtClean="0">
                <a:solidFill>
                  <a:schemeClr val="bg1"/>
                </a:solidFill>
              </a:rPr>
              <a:t>technology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6574612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Vincent Bernière				 </a:t>
            </a:r>
            <a:r>
              <a:rPr lang="fr-FR" sz="1200" dirty="0" err="1" smtClean="0">
                <a:solidFill>
                  <a:schemeClr val="bg1"/>
                </a:solidFill>
              </a:rPr>
              <a:t>Medical</a:t>
            </a:r>
            <a:r>
              <a:rPr lang="fr-FR" sz="1200" dirty="0" smtClean="0">
                <a:solidFill>
                  <a:schemeClr val="bg1"/>
                </a:solidFill>
              </a:rPr>
              <a:t> technologies : force of change					                     7/11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6365" y="1968146"/>
            <a:ext cx="1133340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Robotic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revelations</a:t>
            </a:r>
            <a:endParaRPr lang="fr-FR" sz="2000" b="1" dirty="0" smtClean="0"/>
          </a:p>
          <a:p>
            <a:endParaRPr lang="fr-FR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 smtClean="0"/>
              <a:t>Robotics</a:t>
            </a:r>
            <a:r>
              <a:rPr lang="fr-FR" sz="2000" dirty="0" smtClean="0"/>
              <a:t> services : </a:t>
            </a:r>
            <a:r>
              <a:rPr lang="fr-FR" sz="2000" dirty="0" err="1"/>
              <a:t>p</a:t>
            </a:r>
            <a:r>
              <a:rPr lang="fr-FR" sz="2000" dirty="0" err="1" smtClean="0"/>
              <a:t>ersonal</a:t>
            </a:r>
            <a:r>
              <a:rPr lang="fr-FR" sz="2000" dirty="0" smtClean="0"/>
              <a:t> robot, </a:t>
            </a:r>
            <a:r>
              <a:rPr lang="fr-FR" sz="2000" dirty="0" err="1" smtClean="0"/>
              <a:t>dependency</a:t>
            </a:r>
            <a:r>
              <a:rPr lang="fr-FR" sz="2000" dirty="0" smtClean="0"/>
              <a:t>, monitoring…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/>
              <a:t>R</a:t>
            </a:r>
            <a:r>
              <a:rPr lang="fr-FR" sz="2000" dirty="0" err="1" smtClean="0"/>
              <a:t>emote</a:t>
            </a:r>
            <a:r>
              <a:rPr lang="fr-FR" sz="2000" dirty="0" smtClean="0"/>
              <a:t> </a:t>
            </a:r>
            <a:r>
              <a:rPr lang="fr-FR" sz="2000" dirty="0"/>
              <a:t>support </a:t>
            </a:r>
            <a:endParaRPr lang="fr-FR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 smtClean="0"/>
              <a:t>Rehabilitation</a:t>
            </a:r>
            <a:r>
              <a:rPr lang="fr-FR" sz="2000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smtClean="0"/>
              <a:t>"smart</a:t>
            </a:r>
            <a:r>
              <a:rPr lang="fr-FR" sz="2000" dirty="0"/>
              <a:t>" assistants or </a:t>
            </a:r>
            <a:r>
              <a:rPr lang="fr-FR" sz="2000" dirty="0" err="1"/>
              <a:t>multitasking</a:t>
            </a:r>
            <a:r>
              <a:rPr lang="fr-FR" sz="2000" dirty="0"/>
              <a:t> </a:t>
            </a:r>
            <a:endParaRPr lang="fr-FR" sz="2000" b="1" dirty="0"/>
          </a:p>
          <a:p>
            <a:endParaRPr lang="fr-FR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/>
              <a:t>Physical assistance : </a:t>
            </a:r>
            <a:r>
              <a:rPr lang="fr-FR" sz="2000" dirty="0" err="1"/>
              <a:t>prostheses</a:t>
            </a:r>
            <a:r>
              <a:rPr lang="fr-FR" sz="2000" dirty="0"/>
              <a:t>, </a:t>
            </a:r>
            <a:r>
              <a:rPr lang="fr-FR" sz="2000" dirty="0" err="1"/>
              <a:t>exoskeletons</a:t>
            </a:r>
            <a:r>
              <a:rPr lang="fr-FR" sz="2000" dirty="0"/>
              <a:t>, …</a:t>
            </a:r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0" y="883"/>
            <a:ext cx="4456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accent3"/>
                </a:solidFill>
              </a:rPr>
              <a:t>Introduction</a:t>
            </a:r>
          </a:p>
          <a:p>
            <a:pPr algn="r"/>
            <a:r>
              <a:rPr lang="fr-FR" sz="1200" dirty="0" smtClean="0">
                <a:solidFill>
                  <a:schemeClr val="bg2"/>
                </a:solidFill>
              </a:rPr>
              <a:t>1. How </a:t>
            </a:r>
            <a:r>
              <a:rPr lang="fr-FR" sz="1200" dirty="0" err="1" smtClean="0">
                <a:solidFill>
                  <a:schemeClr val="bg2"/>
                </a:solidFill>
              </a:rPr>
              <a:t>is</a:t>
            </a:r>
            <a:r>
              <a:rPr lang="fr-FR" sz="1200" dirty="0" smtClean="0">
                <a:solidFill>
                  <a:schemeClr val="bg2"/>
                </a:solidFill>
              </a:rPr>
              <a:t> </a:t>
            </a:r>
            <a:r>
              <a:rPr lang="fr-FR" sz="1200" dirty="0" err="1" smtClean="0">
                <a:solidFill>
                  <a:schemeClr val="bg2"/>
                </a:solidFill>
              </a:rPr>
              <a:t>medical</a:t>
            </a:r>
            <a:r>
              <a:rPr lang="fr-FR" sz="1200" dirty="0" smtClean="0">
                <a:solidFill>
                  <a:schemeClr val="bg2"/>
                </a:solidFill>
              </a:rPr>
              <a:t> </a:t>
            </a:r>
            <a:r>
              <a:rPr lang="fr-FR" sz="1200" dirty="0" err="1" smtClean="0">
                <a:solidFill>
                  <a:schemeClr val="bg2"/>
                </a:solidFill>
              </a:rPr>
              <a:t>technology</a:t>
            </a:r>
            <a:r>
              <a:rPr lang="fr-FR" sz="1200" dirty="0" smtClean="0">
                <a:solidFill>
                  <a:schemeClr val="bg2"/>
                </a:solidFill>
              </a:rPr>
              <a:t> </a:t>
            </a:r>
            <a:r>
              <a:rPr lang="fr-FR" sz="1200" dirty="0" err="1" smtClean="0">
                <a:solidFill>
                  <a:schemeClr val="bg2"/>
                </a:solidFill>
              </a:rPr>
              <a:t>defined</a:t>
            </a:r>
            <a:endParaRPr lang="fr-FR" sz="1200" dirty="0" smtClean="0">
              <a:solidFill>
                <a:schemeClr val="bg2"/>
              </a:solidFill>
            </a:endParaRPr>
          </a:p>
          <a:p>
            <a:pPr algn="r"/>
            <a:r>
              <a:rPr lang="fr-FR" sz="1200" dirty="0" smtClean="0">
                <a:solidFill>
                  <a:schemeClr val="bg1"/>
                </a:solidFill>
              </a:rPr>
              <a:t>2. The issues and </a:t>
            </a:r>
            <a:r>
              <a:rPr lang="fr-FR" sz="1200" dirty="0" err="1" smtClean="0">
                <a:solidFill>
                  <a:schemeClr val="bg1"/>
                </a:solidFill>
              </a:rPr>
              <a:t>benefits</a:t>
            </a:r>
            <a:r>
              <a:rPr lang="fr-FR" sz="1200" dirty="0" smtClean="0">
                <a:solidFill>
                  <a:schemeClr val="bg1"/>
                </a:solidFill>
              </a:rPr>
              <a:t> of </a:t>
            </a:r>
            <a:r>
              <a:rPr lang="fr-FR" sz="1200" dirty="0" err="1" smtClean="0">
                <a:solidFill>
                  <a:schemeClr val="bg1"/>
                </a:solidFill>
              </a:rPr>
              <a:t>medical</a:t>
            </a:r>
            <a:r>
              <a:rPr lang="fr-FR" sz="1200" dirty="0" smtClean="0">
                <a:solidFill>
                  <a:schemeClr val="bg1"/>
                </a:solidFill>
              </a:rPr>
              <a:t> </a:t>
            </a:r>
            <a:r>
              <a:rPr lang="fr-FR" sz="1200" dirty="0" err="1" smtClean="0">
                <a:solidFill>
                  <a:schemeClr val="bg1"/>
                </a:solidFill>
              </a:rPr>
              <a:t>technology</a:t>
            </a:r>
            <a:r>
              <a:rPr lang="fr-FR" sz="1200" dirty="0" smtClean="0">
                <a:solidFill>
                  <a:schemeClr val="bg1"/>
                </a:solidFill>
              </a:rPr>
              <a:t/>
            </a:r>
            <a:br>
              <a:rPr lang="fr-FR" sz="1200" dirty="0" smtClean="0">
                <a:solidFill>
                  <a:schemeClr val="bg1"/>
                </a:solidFill>
              </a:rPr>
            </a:br>
            <a:r>
              <a:rPr lang="fr-FR" sz="1200" dirty="0" smtClean="0">
                <a:solidFill>
                  <a:schemeClr val="accent3"/>
                </a:solidFill>
              </a:rPr>
              <a:t>3. The </a:t>
            </a:r>
            <a:r>
              <a:rPr lang="fr-FR" sz="1200" dirty="0" err="1" smtClean="0">
                <a:solidFill>
                  <a:schemeClr val="accent3"/>
                </a:solidFill>
              </a:rPr>
              <a:t>medical</a:t>
            </a:r>
            <a:r>
              <a:rPr lang="fr-FR" sz="1200" dirty="0" smtClean="0">
                <a:solidFill>
                  <a:schemeClr val="accent3"/>
                </a:solidFill>
              </a:rPr>
              <a:t> profession </a:t>
            </a:r>
            <a:r>
              <a:rPr lang="fr-FR" sz="1200" dirty="0" err="1" smtClean="0">
                <a:solidFill>
                  <a:schemeClr val="accent3"/>
                </a:solidFill>
              </a:rPr>
              <a:t>is</a:t>
            </a:r>
            <a:r>
              <a:rPr lang="fr-FR" sz="1200" dirty="0" smtClean="0">
                <a:solidFill>
                  <a:schemeClr val="accent3"/>
                </a:solidFill>
              </a:rPr>
              <a:t> </a:t>
            </a:r>
            <a:r>
              <a:rPr lang="fr-FR" sz="1200" dirty="0" err="1" smtClean="0">
                <a:solidFill>
                  <a:schemeClr val="accent3"/>
                </a:solidFill>
              </a:rPr>
              <a:t>divide</a:t>
            </a:r>
            <a:endParaRPr lang="fr-FR" sz="1200" dirty="0" smtClean="0">
              <a:solidFill>
                <a:schemeClr val="accent3"/>
              </a:solidFill>
            </a:endParaRPr>
          </a:p>
          <a:p>
            <a:pPr algn="r"/>
            <a:r>
              <a:rPr lang="fr-FR" sz="1200" dirty="0" smtClean="0">
                <a:solidFill>
                  <a:schemeClr val="accent3"/>
                </a:solidFill>
              </a:rPr>
              <a:t>Conclusion</a:t>
            </a:r>
            <a:endParaRPr lang="fr-FR" sz="1200" dirty="0">
              <a:solidFill>
                <a:schemeClr val="accent3"/>
              </a:solidFill>
            </a:endParaRPr>
          </a:p>
        </p:txBody>
      </p:sp>
      <p:pic>
        <p:nvPicPr>
          <p:cNvPr id="1026" name="Picture 2" descr="http://images.atelier.net/sites/default/files/imagecache/scale_crop_587_310/articles/431021/atelier-robotiqu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403" y="3039935"/>
            <a:ext cx="6044484" cy="319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07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689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68225"/>
            <a:ext cx="12192000" cy="289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1013976"/>
            <a:ext cx="12192000" cy="643943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86365" y="1068945"/>
            <a:ext cx="5898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3</a:t>
            </a:r>
            <a:r>
              <a:rPr lang="fr-FR" sz="2800" dirty="0" smtClean="0">
                <a:solidFill>
                  <a:schemeClr val="bg1"/>
                </a:solidFill>
              </a:rPr>
              <a:t>. The </a:t>
            </a:r>
            <a:r>
              <a:rPr lang="fr-FR" sz="2800" dirty="0" err="1" smtClean="0">
                <a:solidFill>
                  <a:schemeClr val="bg1"/>
                </a:solidFill>
              </a:rPr>
              <a:t>medical</a:t>
            </a:r>
            <a:r>
              <a:rPr lang="fr-FR" sz="2800" dirty="0" smtClean="0">
                <a:solidFill>
                  <a:schemeClr val="bg1"/>
                </a:solidFill>
              </a:rPr>
              <a:t> profession </a:t>
            </a:r>
            <a:r>
              <a:rPr lang="fr-FR" sz="2800" dirty="0" err="1" smtClean="0">
                <a:solidFill>
                  <a:schemeClr val="bg1"/>
                </a:solidFill>
              </a:rPr>
              <a:t>is</a:t>
            </a:r>
            <a:r>
              <a:rPr lang="fr-FR" sz="2800" dirty="0" smtClean="0">
                <a:solidFill>
                  <a:schemeClr val="bg1"/>
                </a:solidFill>
              </a:rPr>
              <a:t> </a:t>
            </a:r>
            <a:r>
              <a:rPr lang="fr-FR" sz="2800" dirty="0" err="1" smtClean="0">
                <a:solidFill>
                  <a:schemeClr val="bg1"/>
                </a:solidFill>
              </a:rPr>
              <a:t>divide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6574612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Vincent Bernière				 </a:t>
            </a:r>
            <a:r>
              <a:rPr lang="fr-FR" sz="1200" dirty="0" err="1" smtClean="0">
                <a:solidFill>
                  <a:schemeClr val="bg1"/>
                </a:solidFill>
              </a:rPr>
              <a:t>Medical</a:t>
            </a:r>
            <a:r>
              <a:rPr lang="fr-FR" sz="1200" dirty="0" smtClean="0">
                <a:solidFill>
                  <a:schemeClr val="bg1"/>
                </a:solidFill>
              </a:rPr>
              <a:t> technologies : force of change					                     8/11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6365" y="1968146"/>
            <a:ext cx="1133340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M</a:t>
            </a:r>
            <a:r>
              <a:rPr lang="fr-FR" sz="2000" dirty="0" err="1" smtClean="0"/>
              <a:t>edical</a:t>
            </a:r>
            <a:r>
              <a:rPr lang="fr-FR" sz="2000" dirty="0" smtClean="0"/>
              <a:t> </a:t>
            </a:r>
            <a:r>
              <a:rPr lang="fr-FR" sz="2000" dirty="0" err="1" smtClean="0"/>
              <a:t>technology</a:t>
            </a:r>
            <a:r>
              <a:rPr lang="fr-FR" sz="2000" dirty="0" smtClean="0"/>
              <a:t> :</a:t>
            </a:r>
          </a:p>
          <a:p>
            <a:endParaRPr lang="fr-FR" sz="2000" dirty="0" smtClean="0"/>
          </a:p>
          <a:p>
            <a:r>
              <a:rPr lang="fr-FR" sz="2000" dirty="0" err="1" smtClean="0"/>
              <a:t>Their</a:t>
            </a:r>
            <a:r>
              <a:rPr lang="fr-FR" sz="2000" dirty="0" smtClean="0"/>
              <a:t> </a:t>
            </a:r>
            <a:r>
              <a:rPr lang="fr-FR" sz="2000" dirty="0"/>
              <a:t>adoption changes the balance of </a:t>
            </a:r>
            <a:r>
              <a:rPr lang="fr-FR" sz="2000" dirty="0" err="1"/>
              <a:t>resources</a:t>
            </a:r>
            <a:r>
              <a:rPr lang="fr-FR" sz="2000" dirty="0"/>
              <a:t> and </a:t>
            </a:r>
            <a:r>
              <a:rPr lang="fr-FR" sz="2000" dirty="0" err="1"/>
              <a:t>increases</a:t>
            </a:r>
            <a:r>
              <a:rPr lang="fr-FR" sz="2000" dirty="0"/>
              <a:t> the </a:t>
            </a:r>
            <a:r>
              <a:rPr lang="fr-FR" sz="2000" dirty="0" err="1"/>
              <a:t>cost</a:t>
            </a:r>
            <a:r>
              <a:rPr lang="fr-FR" sz="2000" dirty="0"/>
              <a:t> of </a:t>
            </a:r>
            <a:r>
              <a:rPr lang="fr-FR" sz="2000" dirty="0" smtClean="0"/>
              <a:t>care</a:t>
            </a:r>
          </a:p>
          <a:p>
            <a:endParaRPr lang="fr-FR" sz="2000" dirty="0" smtClean="0"/>
          </a:p>
          <a:p>
            <a:r>
              <a:rPr lang="fr-FR" sz="2000" dirty="0" smtClean="0"/>
              <a:t>Poor countries </a:t>
            </a:r>
            <a:r>
              <a:rPr lang="fr-FR" sz="2000" dirty="0" err="1" smtClean="0"/>
              <a:t>should</a:t>
            </a:r>
            <a:r>
              <a:rPr lang="fr-FR" sz="2000" dirty="0" smtClean="0"/>
              <a:t> sacrifice the </a:t>
            </a:r>
            <a:r>
              <a:rPr lang="fr-FR" sz="2000" dirty="0" err="1" smtClean="0"/>
              <a:t>primary</a:t>
            </a:r>
            <a:r>
              <a:rPr lang="fr-FR" sz="2000" dirty="0" smtClean="0"/>
              <a:t> </a:t>
            </a:r>
            <a:r>
              <a:rPr lang="fr-FR" sz="2000" dirty="0" err="1" smtClean="0"/>
              <a:t>level</a:t>
            </a:r>
            <a:r>
              <a:rPr lang="fr-FR" sz="2000" dirty="0" smtClean="0"/>
              <a:t> services </a:t>
            </a:r>
          </a:p>
          <a:p>
            <a:endParaRPr lang="fr-FR" sz="2000" dirty="0"/>
          </a:p>
          <a:p>
            <a:r>
              <a:rPr lang="fr-FR" sz="2000" dirty="0" smtClean="0"/>
              <a:t>Rich </a:t>
            </a:r>
            <a:r>
              <a:rPr lang="fr-FR" sz="2000" dirty="0"/>
              <a:t>countries </a:t>
            </a:r>
            <a:r>
              <a:rPr lang="fr-FR" sz="2000" dirty="0" err="1" smtClean="0"/>
              <a:t>find</a:t>
            </a:r>
            <a:r>
              <a:rPr lang="fr-FR" sz="2000" dirty="0" smtClean="0"/>
              <a:t> </a:t>
            </a:r>
            <a:r>
              <a:rPr lang="fr-FR" sz="2000" dirty="0"/>
              <a:t>a balance </a:t>
            </a:r>
            <a:r>
              <a:rPr lang="fr-FR" sz="2000" dirty="0" err="1"/>
              <a:t>between</a:t>
            </a:r>
            <a:r>
              <a:rPr lang="fr-FR" sz="2000" dirty="0"/>
              <a:t> the </a:t>
            </a:r>
            <a:r>
              <a:rPr lang="fr-FR" sz="2000" dirty="0" err="1"/>
              <a:t>needs</a:t>
            </a:r>
            <a:r>
              <a:rPr lang="fr-FR" sz="2000" dirty="0"/>
              <a:t> </a:t>
            </a:r>
            <a:r>
              <a:rPr lang="fr-FR" sz="2000" dirty="0" smtClean="0"/>
              <a:t>and </a:t>
            </a:r>
            <a:r>
              <a:rPr lang="fr-FR" sz="2000" dirty="0" err="1" smtClean="0"/>
              <a:t>demand</a:t>
            </a:r>
            <a:endParaRPr lang="fr-FR" sz="2000" dirty="0" smtClean="0"/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0" y="883"/>
            <a:ext cx="4456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accent3"/>
                </a:solidFill>
              </a:rPr>
              <a:t>Introduction</a:t>
            </a:r>
          </a:p>
          <a:p>
            <a:pPr algn="r"/>
            <a:r>
              <a:rPr lang="fr-FR" sz="1200" dirty="0" smtClean="0">
                <a:solidFill>
                  <a:schemeClr val="accent3"/>
                </a:solidFill>
              </a:rPr>
              <a:t>1. How </a:t>
            </a:r>
            <a:r>
              <a:rPr lang="fr-FR" sz="1200" dirty="0" err="1" smtClean="0">
                <a:solidFill>
                  <a:schemeClr val="accent3"/>
                </a:solidFill>
              </a:rPr>
              <a:t>is</a:t>
            </a:r>
            <a:r>
              <a:rPr lang="fr-FR" sz="1200" dirty="0" smtClean="0">
                <a:solidFill>
                  <a:schemeClr val="accent3"/>
                </a:solidFill>
              </a:rPr>
              <a:t> </a:t>
            </a:r>
            <a:r>
              <a:rPr lang="fr-FR" sz="1200" dirty="0" err="1" smtClean="0">
                <a:solidFill>
                  <a:schemeClr val="accent3"/>
                </a:solidFill>
              </a:rPr>
              <a:t>medical</a:t>
            </a:r>
            <a:r>
              <a:rPr lang="fr-FR" sz="1200" dirty="0" smtClean="0">
                <a:solidFill>
                  <a:schemeClr val="accent3"/>
                </a:solidFill>
              </a:rPr>
              <a:t> </a:t>
            </a:r>
            <a:r>
              <a:rPr lang="fr-FR" sz="1200" dirty="0" err="1" smtClean="0">
                <a:solidFill>
                  <a:schemeClr val="accent3"/>
                </a:solidFill>
              </a:rPr>
              <a:t>technology</a:t>
            </a:r>
            <a:r>
              <a:rPr lang="fr-FR" sz="1200" dirty="0" smtClean="0">
                <a:solidFill>
                  <a:schemeClr val="accent3"/>
                </a:solidFill>
              </a:rPr>
              <a:t> </a:t>
            </a:r>
            <a:r>
              <a:rPr lang="fr-FR" sz="1200" dirty="0" err="1" smtClean="0">
                <a:solidFill>
                  <a:schemeClr val="accent3"/>
                </a:solidFill>
              </a:rPr>
              <a:t>defined</a:t>
            </a:r>
            <a:endParaRPr lang="fr-FR" sz="1200" dirty="0" smtClean="0">
              <a:solidFill>
                <a:schemeClr val="accent3"/>
              </a:solidFill>
            </a:endParaRPr>
          </a:p>
          <a:p>
            <a:pPr algn="r"/>
            <a:r>
              <a:rPr lang="fr-FR" sz="1200" dirty="0" smtClean="0">
                <a:solidFill>
                  <a:schemeClr val="accent3"/>
                </a:solidFill>
              </a:rPr>
              <a:t>2. The issues and </a:t>
            </a:r>
            <a:r>
              <a:rPr lang="fr-FR" sz="1200" dirty="0" err="1" smtClean="0">
                <a:solidFill>
                  <a:schemeClr val="accent3"/>
                </a:solidFill>
              </a:rPr>
              <a:t>benefits</a:t>
            </a:r>
            <a:r>
              <a:rPr lang="fr-FR" sz="1200" dirty="0" smtClean="0">
                <a:solidFill>
                  <a:schemeClr val="accent3"/>
                </a:solidFill>
              </a:rPr>
              <a:t> of </a:t>
            </a:r>
            <a:r>
              <a:rPr lang="fr-FR" sz="1200" dirty="0" err="1" smtClean="0">
                <a:solidFill>
                  <a:schemeClr val="accent3"/>
                </a:solidFill>
              </a:rPr>
              <a:t>medical</a:t>
            </a:r>
            <a:r>
              <a:rPr lang="fr-FR" sz="1200" dirty="0" smtClean="0">
                <a:solidFill>
                  <a:schemeClr val="accent3"/>
                </a:solidFill>
              </a:rPr>
              <a:t> </a:t>
            </a:r>
            <a:r>
              <a:rPr lang="fr-FR" sz="1200" dirty="0" err="1" smtClean="0">
                <a:solidFill>
                  <a:schemeClr val="accent3"/>
                </a:solidFill>
              </a:rPr>
              <a:t>technology</a:t>
            </a:r>
            <a:r>
              <a:rPr lang="fr-FR" sz="1200" dirty="0" smtClean="0">
                <a:solidFill>
                  <a:schemeClr val="accent3"/>
                </a:solidFill>
              </a:rPr>
              <a:t/>
            </a:r>
            <a:br>
              <a:rPr lang="fr-FR" sz="1200" dirty="0" smtClean="0">
                <a:solidFill>
                  <a:schemeClr val="accent3"/>
                </a:solidFill>
              </a:rPr>
            </a:br>
            <a:r>
              <a:rPr lang="fr-FR" sz="1200" dirty="0" smtClean="0">
                <a:solidFill>
                  <a:schemeClr val="bg1"/>
                </a:solidFill>
              </a:rPr>
              <a:t>3. The </a:t>
            </a:r>
            <a:r>
              <a:rPr lang="fr-FR" sz="1200" dirty="0" err="1" smtClean="0">
                <a:solidFill>
                  <a:schemeClr val="bg1"/>
                </a:solidFill>
              </a:rPr>
              <a:t>medical</a:t>
            </a:r>
            <a:r>
              <a:rPr lang="fr-FR" sz="1200" dirty="0" smtClean="0">
                <a:solidFill>
                  <a:schemeClr val="bg1"/>
                </a:solidFill>
              </a:rPr>
              <a:t> profession </a:t>
            </a:r>
            <a:r>
              <a:rPr lang="fr-FR" sz="1200" dirty="0" err="1" smtClean="0">
                <a:solidFill>
                  <a:schemeClr val="bg1"/>
                </a:solidFill>
              </a:rPr>
              <a:t>is</a:t>
            </a:r>
            <a:r>
              <a:rPr lang="fr-FR" sz="1200" dirty="0" smtClean="0">
                <a:solidFill>
                  <a:schemeClr val="bg1"/>
                </a:solidFill>
              </a:rPr>
              <a:t> </a:t>
            </a:r>
            <a:r>
              <a:rPr lang="fr-FR" sz="1200" dirty="0" err="1" smtClean="0">
                <a:solidFill>
                  <a:schemeClr val="bg1"/>
                </a:solidFill>
              </a:rPr>
              <a:t>divide</a:t>
            </a:r>
            <a:endParaRPr lang="fr-FR" sz="1200" dirty="0" smtClean="0">
              <a:solidFill>
                <a:schemeClr val="bg1"/>
              </a:solidFill>
            </a:endParaRPr>
          </a:p>
          <a:p>
            <a:pPr algn="r"/>
            <a:r>
              <a:rPr lang="fr-FR" sz="1200" dirty="0" smtClean="0">
                <a:solidFill>
                  <a:schemeClr val="accent3"/>
                </a:solidFill>
              </a:rPr>
              <a:t>Conclusion</a:t>
            </a:r>
            <a:endParaRPr lang="fr-FR" sz="1200" dirty="0">
              <a:solidFill>
                <a:schemeClr val="accent3"/>
              </a:solidFill>
            </a:endParaRPr>
          </a:p>
        </p:txBody>
      </p:sp>
      <p:pic>
        <p:nvPicPr>
          <p:cNvPr id="3074" name="Picture 2" descr="http://www.thecommissioningelf.net/wp-content/uploads/2014/05/Cost-effectivene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264" y="3009230"/>
            <a:ext cx="4477510" cy="252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58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689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68225"/>
            <a:ext cx="12192000" cy="289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1013976"/>
            <a:ext cx="12192000" cy="643943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86365" y="1068945"/>
            <a:ext cx="5898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3</a:t>
            </a:r>
            <a:r>
              <a:rPr lang="fr-FR" sz="2800" dirty="0" smtClean="0">
                <a:solidFill>
                  <a:schemeClr val="bg1"/>
                </a:solidFill>
              </a:rPr>
              <a:t>. The </a:t>
            </a:r>
            <a:r>
              <a:rPr lang="fr-FR" sz="2800" dirty="0" err="1" smtClean="0">
                <a:solidFill>
                  <a:schemeClr val="bg1"/>
                </a:solidFill>
              </a:rPr>
              <a:t>medical</a:t>
            </a:r>
            <a:r>
              <a:rPr lang="fr-FR" sz="2800" dirty="0" smtClean="0">
                <a:solidFill>
                  <a:schemeClr val="bg1"/>
                </a:solidFill>
              </a:rPr>
              <a:t> profession </a:t>
            </a:r>
            <a:r>
              <a:rPr lang="fr-FR" sz="2800" dirty="0" err="1" smtClean="0">
                <a:solidFill>
                  <a:schemeClr val="bg1"/>
                </a:solidFill>
              </a:rPr>
              <a:t>is</a:t>
            </a:r>
            <a:r>
              <a:rPr lang="fr-FR" sz="2800" dirty="0" smtClean="0">
                <a:solidFill>
                  <a:schemeClr val="bg1"/>
                </a:solidFill>
              </a:rPr>
              <a:t> </a:t>
            </a:r>
            <a:r>
              <a:rPr lang="fr-FR" sz="2800" dirty="0" err="1" smtClean="0">
                <a:solidFill>
                  <a:schemeClr val="bg1"/>
                </a:solidFill>
              </a:rPr>
              <a:t>divide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2879" y="6574612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Vincent Bernière				 </a:t>
            </a:r>
            <a:r>
              <a:rPr lang="fr-FR" sz="1200" dirty="0" err="1" smtClean="0">
                <a:solidFill>
                  <a:schemeClr val="bg1"/>
                </a:solidFill>
              </a:rPr>
              <a:t>Medical</a:t>
            </a:r>
            <a:r>
              <a:rPr lang="fr-FR" sz="1200" dirty="0" smtClean="0">
                <a:solidFill>
                  <a:schemeClr val="bg1"/>
                </a:solidFill>
              </a:rPr>
              <a:t> technologies : force of change					                     9/11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6365" y="1968146"/>
            <a:ext cx="113334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Health</a:t>
            </a:r>
            <a:r>
              <a:rPr lang="fr-FR" sz="2000" b="1" dirty="0" smtClean="0"/>
              <a:t> Information </a:t>
            </a:r>
            <a:r>
              <a:rPr lang="fr-FR" sz="2000" b="1" dirty="0" err="1" smtClean="0"/>
              <a:t>Technology</a:t>
            </a:r>
            <a:r>
              <a:rPr lang="fr-FR" sz="2000" b="1" dirty="0" smtClean="0"/>
              <a:t> :</a:t>
            </a:r>
          </a:p>
          <a:p>
            <a:endParaRPr lang="fr-FR" sz="2000" b="1" dirty="0" smtClean="0"/>
          </a:p>
          <a:p>
            <a:endParaRPr lang="fr-FR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smtClean="0"/>
              <a:t>57% refuse </a:t>
            </a:r>
            <a:r>
              <a:rPr lang="fr-FR" sz="2000" dirty="0"/>
              <a:t>to use mobile </a:t>
            </a:r>
            <a:r>
              <a:rPr lang="fr-FR" sz="2000" dirty="0" err="1"/>
              <a:t>health</a:t>
            </a:r>
            <a:r>
              <a:rPr lang="fr-FR" sz="2000" dirty="0"/>
              <a:t> </a:t>
            </a:r>
            <a:r>
              <a:rPr lang="fr-FR" sz="2000" dirty="0" err="1"/>
              <a:t>technology</a:t>
            </a:r>
            <a:r>
              <a:rPr lang="fr-FR" sz="2000" dirty="0"/>
              <a:t> </a:t>
            </a:r>
            <a:endParaRPr lang="fr-FR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smtClean="0"/>
              <a:t>44 </a:t>
            </a:r>
            <a:r>
              <a:rPr lang="fr-FR" sz="2000" dirty="0"/>
              <a:t>% </a:t>
            </a:r>
            <a:r>
              <a:rPr lang="fr-FR" sz="2000" dirty="0" smtClean="0"/>
              <a:t>do </a:t>
            </a:r>
            <a:r>
              <a:rPr lang="fr-FR" sz="2000" dirty="0"/>
              <a:t>not </a:t>
            </a:r>
            <a:r>
              <a:rPr lang="fr-FR" sz="2000" dirty="0" err="1"/>
              <a:t>want</a:t>
            </a:r>
            <a:r>
              <a:rPr lang="fr-FR" sz="2000" dirty="0"/>
              <a:t> to use </a:t>
            </a:r>
            <a:r>
              <a:rPr lang="fr-FR" sz="2000" dirty="0" err="1"/>
              <a:t>personal</a:t>
            </a:r>
            <a:r>
              <a:rPr lang="fr-FR" sz="2000" dirty="0"/>
              <a:t> </a:t>
            </a:r>
            <a:r>
              <a:rPr lang="fr-FR" sz="2000" dirty="0" err="1"/>
              <a:t>devices</a:t>
            </a:r>
            <a:r>
              <a:rPr lang="fr-FR" sz="2000" dirty="0"/>
              <a:t> </a:t>
            </a:r>
            <a:endParaRPr lang="fr-FR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smtClean="0"/>
              <a:t>29</a:t>
            </a:r>
            <a:r>
              <a:rPr lang="fr-FR" sz="2000" dirty="0"/>
              <a:t>% are </a:t>
            </a:r>
            <a:r>
              <a:rPr lang="fr-FR" sz="2000" dirty="0" err="1"/>
              <a:t>concerned</a:t>
            </a:r>
            <a:r>
              <a:rPr lang="fr-FR" sz="2000" dirty="0"/>
              <a:t> about patient </a:t>
            </a:r>
            <a:r>
              <a:rPr lang="fr-FR" sz="2000" dirty="0" err="1" smtClean="0"/>
              <a:t>privacy</a:t>
            </a:r>
            <a:endParaRPr lang="fr-FR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smtClean="0"/>
              <a:t>26 </a:t>
            </a:r>
            <a:r>
              <a:rPr lang="fr-FR" sz="2000" dirty="0"/>
              <a:t>% </a:t>
            </a:r>
            <a:r>
              <a:rPr lang="fr-FR" sz="2000" dirty="0" err="1"/>
              <a:t>believe</a:t>
            </a:r>
            <a:r>
              <a:rPr lang="fr-FR" sz="2000" dirty="0"/>
              <a:t> the applications </a:t>
            </a:r>
            <a:r>
              <a:rPr lang="fr-FR" sz="2000" dirty="0" smtClean="0"/>
              <a:t>are </a:t>
            </a:r>
            <a:r>
              <a:rPr lang="fr-FR" sz="2000" dirty="0"/>
              <a:t>not </a:t>
            </a:r>
            <a:r>
              <a:rPr lang="fr-FR" sz="2000" dirty="0" err="1"/>
              <a:t>suitable</a:t>
            </a:r>
            <a:r>
              <a:rPr lang="fr-FR" sz="2000" dirty="0"/>
              <a:t> to the </a:t>
            </a:r>
            <a:r>
              <a:rPr lang="fr-FR" sz="2000" dirty="0" err="1"/>
              <a:t>needs</a:t>
            </a:r>
            <a:r>
              <a:rPr lang="fr-FR" sz="2000" dirty="0"/>
              <a:t> of </a:t>
            </a:r>
            <a:r>
              <a:rPr lang="fr-FR" sz="2000" dirty="0" err="1" smtClean="0"/>
              <a:t>doctors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0" y="883"/>
            <a:ext cx="4456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accent3"/>
                </a:solidFill>
              </a:rPr>
              <a:t>Introduction</a:t>
            </a:r>
          </a:p>
          <a:p>
            <a:pPr algn="r"/>
            <a:r>
              <a:rPr lang="fr-FR" sz="1200" dirty="0" smtClean="0">
                <a:solidFill>
                  <a:schemeClr val="accent3"/>
                </a:solidFill>
              </a:rPr>
              <a:t>1. How </a:t>
            </a:r>
            <a:r>
              <a:rPr lang="fr-FR" sz="1200" dirty="0" err="1" smtClean="0">
                <a:solidFill>
                  <a:schemeClr val="accent3"/>
                </a:solidFill>
              </a:rPr>
              <a:t>is</a:t>
            </a:r>
            <a:r>
              <a:rPr lang="fr-FR" sz="1200" dirty="0" smtClean="0">
                <a:solidFill>
                  <a:schemeClr val="accent3"/>
                </a:solidFill>
              </a:rPr>
              <a:t> </a:t>
            </a:r>
            <a:r>
              <a:rPr lang="fr-FR" sz="1200" dirty="0" err="1" smtClean="0">
                <a:solidFill>
                  <a:schemeClr val="accent3"/>
                </a:solidFill>
              </a:rPr>
              <a:t>medical</a:t>
            </a:r>
            <a:r>
              <a:rPr lang="fr-FR" sz="1200" dirty="0" smtClean="0">
                <a:solidFill>
                  <a:schemeClr val="accent3"/>
                </a:solidFill>
              </a:rPr>
              <a:t> </a:t>
            </a:r>
            <a:r>
              <a:rPr lang="fr-FR" sz="1200" dirty="0" err="1" smtClean="0">
                <a:solidFill>
                  <a:schemeClr val="accent3"/>
                </a:solidFill>
              </a:rPr>
              <a:t>technology</a:t>
            </a:r>
            <a:r>
              <a:rPr lang="fr-FR" sz="1200" dirty="0" smtClean="0">
                <a:solidFill>
                  <a:schemeClr val="accent3"/>
                </a:solidFill>
              </a:rPr>
              <a:t> </a:t>
            </a:r>
            <a:r>
              <a:rPr lang="fr-FR" sz="1200" dirty="0" err="1" smtClean="0">
                <a:solidFill>
                  <a:schemeClr val="accent3"/>
                </a:solidFill>
              </a:rPr>
              <a:t>defined</a:t>
            </a:r>
            <a:endParaRPr lang="fr-FR" sz="1200" dirty="0" smtClean="0">
              <a:solidFill>
                <a:schemeClr val="accent3"/>
              </a:solidFill>
            </a:endParaRPr>
          </a:p>
          <a:p>
            <a:pPr algn="r"/>
            <a:r>
              <a:rPr lang="fr-FR" sz="1200" dirty="0" smtClean="0">
                <a:solidFill>
                  <a:schemeClr val="accent3"/>
                </a:solidFill>
              </a:rPr>
              <a:t>2. The issues and </a:t>
            </a:r>
            <a:r>
              <a:rPr lang="fr-FR" sz="1200" dirty="0" err="1" smtClean="0">
                <a:solidFill>
                  <a:schemeClr val="accent3"/>
                </a:solidFill>
              </a:rPr>
              <a:t>benefits</a:t>
            </a:r>
            <a:r>
              <a:rPr lang="fr-FR" sz="1200" dirty="0" smtClean="0">
                <a:solidFill>
                  <a:schemeClr val="accent3"/>
                </a:solidFill>
              </a:rPr>
              <a:t> of </a:t>
            </a:r>
            <a:r>
              <a:rPr lang="fr-FR" sz="1200" dirty="0" err="1" smtClean="0">
                <a:solidFill>
                  <a:schemeClr val="accent3"/>
                </a:solidFill>
              </a:rPr>
              <a:t>medical</a:t>
            </a:r>
            <a:r>
              <a:rPr lang="fr-FR" sz="1200" dirty="0" smtClean="0">
                <a:solidFill>
                  <a:schemeClr val="accent3"/>
                </a:solidFill>
              </a:rPr>
              <a:t> </a:t>
            </a:r>
            <a:r>
              <a:rPr lang="fr-FR" sz="1200" dirty="0" err="1" smtClean="0">
                <a:solidFill>
                  <a:schemeClr val="accent3"/>
                </a:solidFill>
              </a:rPr>
              <a:t>technology</a:t>
            </a:r>
            <a:r>
              <a:rPr lang="fr-FR" sz="1200" dirty="0" smtClean="0">
                <a:solidFill>
                  <a:schemeClr val="accent3"/>
                </a:solidFill>
              </a:rPr>
              <a:t/>
            </a:r>
            <a:br>
              <a:rPr lang="fr-FR" sz="1200" dirty="0" smtClean="0">
                <a:solidFill>
                  <a:schemeClr val="accent3"/>
                </a:solidFill>
              </a:rPr>
            </a:br>
            <a:r>
              <a:rPr lang="fr-FR" sz="1200" dirty="0" smtClean="0">
                <a:solidFill>
                  <a:schemeClr val="bg1"/>
                </a:solidFill>
              </a:rPr>
              <a:t>3. The </a:t>
            </a:r>
            <a:r>
              <a:rPr lang="fr-FR" sz="1200" dirty="0" err="1" smtClean="0">
                <a:solidFill>
                  <a:schemeClr val="bg1"/>
                </a:solidFill>
              </a:rPr>
              <a:t>medical</a:t>
            </a:r>
            <a:r>
              <a:rPr lang="fr-FR" sz="1200" dirty="0" smtClean="0">
                <a:solidFill>
                  <a:schemeClr val="bg1"/>
                </a:solidFill>
              </a:rPr>
              <a:t> profession </a:t>
            </a:r>
            <a:r>
              <a:rPr lang="fr-FR" sz="1200" dirty="0" err="1" smtClean="0">
                <a:solidFill>
                  <a:schemeClr val="bg1"/>
                </a:solidFill>
              </a:rPr>
              <a:t>is</a:t>
            </a:r>
            <a:r>
              <a:rPr lang="fr-FR" sz="1200" dirty="0" smtClean="0">
                <a:solidFill>
                  <a:schemeClr val="bg1"/>
                </a:solidFill>
              </a:rPr>
              <a:t> </a:t>
            </a:r>
            <a:r>
              <a:rPr lang="fr-FR" sz="1200" dirty="0" err="1" smtClean="0">
                <a:solidFill>
                  <a:schemeClr val="bg1"/>
                </a:solidFill>
              </a:rPr>
              <a:t>divide</a:t>
            </a:r>
            <a:endParaRPr lang="fr-FR" sz="1200" dirty="0" smtClean="0">
              <a:solidFill>
                <a:schemeClr val="bg1"/>
              </a:solidFill>
            </a:endParaRPr>
          </a:p>
          <a:p>
            <a:pPr algn="r"/>
            <a:r>
              <a:rPr lang="fr-FR" sz="1200" dirty="0" smtClean="0">
                <a:solidFill>
                  <a:schemeClr val="accent3"/>
                </a:solidFill>
              </a:rPr>
              <a:t>Conclusion</a:t>
            </a:r>
            <a:endParaRPr lang="fr-FR" sz="1200" dirty="0">
              <a:solidFill>
                <a:schemeClr val="accent3"/>
              </a:solidFill>
            </a:endParaRPr>
          </a:p>
        </p:txBody>
      </p:sp>
      <p:pic>
        <p:nvPicPr>
          <p:cNvPr id="4102" name="Picture 6" descr="http://www.healthcareitnews.com/sites/default/files/imagecache/content_directory_item/news_thumbnails/doctor_patient_ehr_tabl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383" y="1968146"/>
            <a:ext cx="4211391" cy="279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16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</TotalTime>
  <Words>1136</Words>
  <Application>Microsoft Office PowerPoint</Application>
  <PresentationFormat>Grand écran</PresentationFormat>
  <Paragraphs>193</Paragraphs>
  <Slides>11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Bernière</dc:creator>
  <cp:lastModifiedBy>Vincent Bernière</cp:lastModifiedBy>
  <cp:revision>95</cp:revision>
  <dcterms:created xsi:type="dcterms:W3CDTF">2015-10-30T10:41:19Z</dcterms:created>
  <dcterms:modified xsi:type="dcterms:W3CDTF">2015-11-04T21:09:52Z</dcterms:modified>
</cp:coreProperties>
</file>