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79" r:id="rId2"/>
    <p:sldId id="266" r:id="rId3"/>
    <p:sldId id="257" r:id="rId4"/>
    <p:sldId id="284" r:id="rId5"/>
    <p:sldId id="312" r:id="rId6"/>
    <p:sldId id="313" r:id="rId7"/>
    <p:sldId id="311" r:id="rId8"/>
    <p:sldId id="316" r:id="rId9"/>
    <p:sldId id="314" r:id="rId10"/>
    <p:sldId id="315" r:id="rId11"/>
    <p:sldId id="282" r:id="rId12"/>
    <p:sldId id="277" r:id="rId13"/>
    <p:sldId id="283" r:id="rId14"/>
  </p:sldIdLst>
  <p:sldSz cx="9144000" cy="6858000" type="screen4x3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E838C7C9-2754-4CF3-9311-367FE6C10868}">
          <p14:sldIdLst>
            <p14:sldId id="279"/>
            <p14:sldId id="266"/>
            <p14:sldId id="257"/>
            <p14:sldId id="284"/>
            <p14:sldId id="312"/>
            <p14:sldId id="313"/>
            <p14:sldId id="311"/>
            <p14:sldId id="316"/>
            <p14:sldId id="314"/>
            <p14:sldId id="315"/>
            <p14:sldId id="282"/>
            <p14:sldId id="277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3294">
          <p15:clr>
            <a:srgbClr val="A4A3A4"/>
          </p15:clr>
        </p15:guide>
        <p15:guide id="5" orient="horz" pos="255">
          <p15:clr>
            <a:srgbClr val="A4A3A4"/>
          </p15:clr>
        </p15:guide>
        <p15:guide id="6" orient="horz" pos="1026">
          <p15:clr>
            <a:srgbClr val="A4A3A4"/>
          </p15:clr>
        </p15:guide>
        <p15:guide id="7" orient="horz" pos="3884">
          <p15:clr>
            <a:srgbClr val="A4A3A4"/>
          </p15:clr>
        </p15:guide>
        <p15:guide id="8" orient="horz" pos="3385">
          <p15:clr>
            <a:srgbClr val="A4A3A4"/>
          </p15:clr>
        </p15:guide>
        <p15:guide id="9" orient="horz" pos="2704">
          <p15:clr>
            <a:srgbClr val="A4A3A4"/>
          </p15:clr>
        </p15:guide>
        <p15:guide id="10" orient="horz" pos="1207">
          <p15:clr>
            <a:srgbClr val="A4A3A4"/>
          </p15:clr>
        </p15:guide>
        <p15:guide id="11" orient="horz" pos="1525">
          <p15:clr>
            <a:srgbClr val="A4A3A4"/>
          </p15:clr>
        </p15:guide>
        <p15:guide id="12" orient="horz" pos="1480">
          <p15:clr>
            <a:srgbClr val="A4A3A4"/>
          </p15:clr>
        </p15:guide>
        <p15:guide id="13" orient="horz" pos="3067">
          <p15:clr>
            <a:srgbClr val="A4A3A4"/>
          </p15:clr>
        </p15:guide>
        <p15:guide id="14" orient="horz" pos="1979">
          <p15:clr>
            <a:srgbClr val="A4A3A4"/>
          </p15:clr>
        </p15:guide>
        <p15:guide id="15" pos="2925">
          <p15:clr>
            <a:srgbClr val="A4A3A4"/>
          </p15:clr>
        </p15:guide>
        <p15:guide id="16" pos="2835">
          <p15:clr>
            <a:srgbClr val="A4A3A4"/>
          </p15:clr>
        </p15:guide>
        <p15:guide id="17" pos="2245">
          <p15:clr>
            <a:srgbClr val="A4A3A4"/>
          </p15:clr>
        </p15:guide>
        <p15:guide id="18" pos="2154">
          <p15:clr>
            <a:srgbClr val="A4A3A4"/>
          </p15:clr>
        </p15:guide>
        <p15:guide id="19" pos="1565">
          <p15:clr>
            <a:srgbClr val="A4A3A4"/>
          </p15:clr>
        </p15:guide>
        <p15:guide id="20" pos="1474">
          <p15:clr>
            <a:srgbClr val="A4A3A4"/>
          </p15:clr>
        </p15:guide>
        <p15:guide id="21" pos="884">
          <p15:clr>
            <a:srgbClr val="A4A3A4"/>
          </p15:clr>
        </p15:guide>
        <p15:guide id="22" pos="793">
          <p15:clr>
            <a:srgbClr val="A4A3A4"/>
          </p15:clr>
        </p15:guide>
        <p15:guide id="23" pos="204">
          <p15:clr>
            <a:srgbClr val="A4A3A4"/>
          </p15:clr>
        </p15:guide>
        <p15:guide id="24" pos="3515">
          <p15:clr>
            <a:srgbClr val="A4A3A4"/>
          </p15:clr>
        </p15:guide>
        <p15:guide id="25" pos="3606">
          <p15:clr>
            <a:srgbClr val="A4A3A4"/>
          </p15:clr>
        </p15:guide>
        <p15:guide id="26" pos="4195">
          <p15:clr>
            <a:srgbClr val="A4A3A4"/>
          </p15:clr>
        </p15:guide>
        <p15:guide id="27" pos="4286">
          <p15:clr>
            <a:srgbClr val="A4A3A4"/>
          </p15:clr>
        </p15:guide>
        <p15:guide id="28" pos="4876">
          <p15:clr>
            <a:srgbClr val="A4A3A4"/>
          </p15:clr>
        </p15:guide>
        <p15:guide id="29" pos="4967">
          <p15:clr>
            <a:srgbClr val="A4A3A4"/>
          </p15:clr>
        </p15:guide>
        <p15:guide id="30" pos="55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70854" autoAdjust="0"/>
  </p:normalViewPr>
  <p:slideViewPr>
    <p:cSldViewPr showGuides="1">
      <p:cViewPr varScale="1">
        <p:scale>
          <a:sx n="57" d="100"/>
          <a:sy n="57" d="100"/>
        </p:scale>
        <p:origin x="1219" y="58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2925"/>
        <p:guide pos="2835"/>
        <p:guide pos="2245"/>
        <p:guide pos="2154"/>
        <p:guide pos="1565"/>
        <p:guide pos="1474"/>
        <p:guide pos="884"/>
        <p:guide pos="793"/>
        <p:guide pos="204"/>
        <p:guide pos="3515"/>
        <p:guide pos="3606"/>
        <p:guide pos="4195"/>
        <p:guide pos="4286"/>
        <p:guide pos="4876"/>
        <p:guide pos="4967"/>
        <p:guide pos="555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/>
          <a:lstStyle>
            <a:lvl1pPr algn="r">
              <a:defRPr sz="1300"/>
            </a:lvl1pPr>
          </a:lstStyle>
          <a:p>
            <a:fld id="{4C3797C4-ED8E-4EA4-959C-2AEEE7E3AD08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 anchor="b"/>
          <a:lstStyle>
            <a:lvl1pPr algn="r">
              <a:defRPr sz="1300"/>
            </a:lvl1pPr>
          </a:lstStyle>
          <a:p>
            <a:fld id="{FBF1F910-8AA9-49D3-9D40-DBE35BDF93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/>
          <a:lstStyle>
            <a:lvl1pPr algn="r">
              <a:defRPr sz="1300"/>
            </a:lvl1pPr>
          </a:lstStyle>
          <a:p>
            <a:fld id="{44B5C22D-DB44-4084-9471-0EB64DB204F9}" type="datetimeFigureOut">
              <a:rPr lang="de-DE" smtClean="0"/>
              <a:t>11.07.2022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2" tIns="49536" rIns="99072" bIns="4953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9072" tIns="49536" rIns="99072" bIns="49536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2" tIns="49536" rIns="99072" bIns="49536" rtlCol="0" anchor="b"/>
          <a:lstStyle>
            <a:lvl1pPr algn="r">
              <a:defRPr sz="1300"/>
            </a:lvl1pPr>
          </a:lstStyle>
          <a:p>
            <a:fld id="{8947F2EB-A273-4CA5-8E41-BC88C509E2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286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874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153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1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12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968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Auch andere Optimierung kann vorgenommen werden (Kosten, Zeit, Strecke etc.)</a:t>
            </a:r>
          </a:p>
          <a:p>
            <a:r>
              <a:rPr lang="de-DE" dirty="0"/>
              <a:t>Unterschiedliche </a:t>
            </a:r>
          </a:p>
          <a:p>
            <a:endParaRPr lang="de-DE" dirty="0"/>
          </a:p>
          <a:p>
            <a:r>
              <a:rPr lang="de-DE" dirty="0"/>
              <a:t>Seit 1930 auch als Referenz Problem</a:t>
            </a:r>
          </a:p>
          <a:p>
            <a:endParaRPr lang="de-DE" dirty="0"/>
          </a:p>
          <a:p>
            <a:r>
              <a:rPr lang="de-DE" dirty="0"/>
              <a:t>NP (Worstcase Laufzeit ist nicht polynomiell)</a:t>
            </a:r>
          </a:p>
          <a:p>
            <a:endParaRPr lang="de-DE" dirty="0"/>
          </a:p>
          <a:p>
            <a:r>
              <a:rPr lang="de-DE" dirty="0"/>
              <a:t>Kann Zusatzbedingungen geben (Fortbewegungsmittel ändern, Zwei Reisende, untereinander abhängig)</a:t>
            </a:r>
          </a:p>
          <a:p>
            <a:endParaRPr lang="de-DE" dirty="0"/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Exakt, 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heuristisch: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Eröffnungsverfahren, 	(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nearest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Neighbour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verbesserungsverfahren, 	(nach Optimierung, findet eher nur lokale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metaheuristisch, 	(lokale suchen mit Verhinderung eines lokalen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kombination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duale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heuristik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71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Gewünschter Zustand wird nach vielen schritten erreicht</a:t>
            </a:r>
          </a:p>
          <a:p>
            <a:r>
              <a:rPr lang="de-DE" dirty="0"/>
              <a:t>Qualität steigt mit Schrittanzahl (konvergiert)</a:t>
            </a:r>
          </a:p>
          <a:p>
            <a:endParaRPr lang="de-DE" dirty="0"/>
          </a:p>
          <a:p>
            <a:r>
              <a:rPr lang="de-DE" dirty="0"/>
              <a:t>Extrapolation der neuen Werte</a:t>
            </a:r>
          </a:p>
          <a:p>
            <a:endParaRPr lang="de-DE" dirty="0"/>
          </a:p>
          <a:p>
            <a:r>
              <a:rPr lang="de-DE" dirty="0"/>
              <a:t>Per se </a:t>
            </a:r>
            <a:r>
              <a:rPr lang="de-DE" dirty="0" err="1"/>
              <a:t>Optimallösung</a:t>
            </a:r>
            <a:r>
              <a:rPr lang="de-DE" dirty="0"/>
              <a:t> nicht bekannt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66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Gewünschter Zustand wird nach vielen schritten erreicht</a:t>
            </a:r>
          </a:p>
          <a:p>
            <a:r>
              <a:rPr lang="de-DE" dirty="0"/>
              <a:t>Qualität steigt mit Schrittanzahl (konvergiert)</a:t>
            </a:r>
          </a:p>
          <a:p>
            <a:endParaRPr lang="de-DE" dirty="0"/>
          </a:p>
          <a:p>
            <a:r>
              <a:rPr lang="de-DE" dirty="0"/>
              <a:t>Allgemein:</a:t>
            </a:r>
          </a:p>
          <a:p>
            <a:r>
              <a:rPr lang="de-DE" dirty="0"/>
              <a:t>X ist mehrdimensionaler Ort, x kontinuierlich</a:t>
            </a:r>
          </a:p>
          <a:p>
            <a:r>
              <a:rPr lang="de-DE" dirty="0"/>
              <a:t>Y in </a:t>
            </a:r>
            <a:r>
              <a:rPr lang="de-DE" dirty="0" err="1"/>
              <a:t>umgebung</a:t>
            </a:r>
            <a:r>
              <a:rPr lang="de-DE" dirty="0"/>
              <a:t> von U</a:t>
            </a:r>
          </a:p>
          <a:p>
            <a:r>
              <a:rPr lang="de-DE" dirty="0"/>
              <a:t>T konstant</a:t>
            </a:r>
          </a:p>
          <a:p>
            <a:endParaRPr lang="de-DE" dirty="0"/>
          </a:p>
          <a:p>
            <a:r>
              <a:rPr lang="de-DE" dirty="0"/>
              <a:t>In unserem Fall wäre x eine Abfolge von Orten und E(x) die Strecke</a:t>
            </a:r>
          </a:p>
          <a:p>
            <a:endParaRPr lang="de-DE" dirty="0"/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kleines |r|: große Akzeptanz, aber hohe Autokorrelationszeit (lokales </a:t>
            </a:r>
            <a:r>
              <a:rPr lang="de-DE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großes |r|: kleiner Akzeptanz, aber kleine Autokorrelationszeit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79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Energie im Mittel gegeben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Reduziere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erreiche Minimum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Gewünschter Zustand wird nach vielen schritten erreicht</a:t>
                </a:r>
              </a:p>
              <a:p>
                <a:r>
                  <a:rPr lang="de-DE" dirty="0"/>
                  <a:t>Qualität steigt mit Schrittanzahl (konvergiert)</a:t>
                </a:r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Energie im Mittel gegeben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Reduziere </a:t>
                </a:r>
                <a:r>
                  <a:rPr lang="de-DE" b="0" i="0">
                    <a:solidFill>
                      <a:schemeClr val="tx1"/>
                    </a:solidFill>
                    <a:latin typeface="Cambria Math" panose="02040503050406030204" pitchFamily="18" charset="0"/>
                    <a:sym typeface="Wingdings" panose="05000000000000000000" pitchFamily="2" charset="2"/>
                  </a:rPr>
                  <a:t>𝑇</a:t>
                </a: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 erreiche Minimum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Gewünschter Zustand wird nach vielen schritten erreicht</a:t>
                </a:r>
              </a:p>
              <a:p>
                <a:r>
                  <a:rPr lang="de-DE" dirty="0"/>
                  <a:t>Qualität steigt mit Schrittanzahl (konvergiert)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846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400" b="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Glühen in der Metallurgie: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erhitzen: Atome ordnen sich über Zeit, bilden stabile Kristalle 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Manchmal mehrfach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T: 	bestimmt Wahrscheinlichkeit, dass lokales Minimum zu verlassen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nicht zwingend vergleichbar mit TD Temperatur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 Einheiten der Vergleichsgrößen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lokales Optimum kann wieder verlassen werden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Chipplanning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 D-Wave / adiabatische QCs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9936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400" b="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Glühen in der Metallurgie:</a:t>
            </a: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erhitzen: Atome ordnen sich über Zeit, bilden stabile Kristalle 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Manchmal mehrfach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T: 	bestimmt Wahrscheinlichkeit, dass lokales Minimum zu verlassen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nicht zwingend vergleichbar mit TD Temperatur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 Einheiten der Vergleichsgrößen</a:t>
            </a:r>
          </a:p>
          <a:p>
            <a:pPr marL="0" lvl="0" indent="0">
              <a:lnSpc>
                <a:spcPct val="107000"/>
              </a:lnSpc>
              <a:buFont typeface="Symbol" panose="05050102010706020507" pitchFamily="18" charset="2"/>
              <a:buNone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lokales Optimum kann wieder verlassen werden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1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Chipplanning</a:t>
            </a:r>
            <a:r>
              <a: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/ D-Wave / adiabatische QCs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46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7F2EB-A273-4CA5-8E41-BC88C509E25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36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5076825" y="1989139"/>
            <a:ext cx="4066797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Zuerst Bild durch klicken auf Symbol hinzufügen und anschließend in den Hintergrund stellen!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3850" y="5373688"/>
            <a:ext cx="6335713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3850" y="2492896"/>
            <a:ext cx="4608189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19.07.2022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19.07.2022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23850" y="404813"/>
            <a:ext cx="6335713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19.07.2022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9143622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23" y="0"/>
            <a:ext cx="3689604" cy="20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19.07.2022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19.07.2022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19.07.2022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09562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700" b="1">
                <a:solidFill>
                  <a:schemeClr val="tx1"/>
                </a:solidFill>
              </a:defRPr>
            </a:lvl1pPr>
          </a:lstStyle>
          <a:p>
            <a:r>
              <a:rPr lang="de-DE"/>
              <a:t>19.07.2022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23849" y="1989138"/>
            <a:ext cx="4176713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3438" y="1989138"/>
            <a:ext cx="4176712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31981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Datumsplatzhalter 8"/>
          <p:cNvSpPr>
            <a:spLocks noGrp="1"/>
          </p:cNvSpPr>
          <p:nvPr>
            <p:ph type="dt" sz="half" idx="10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19.07.2022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19.07.2022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3"/>
            <a:ext cx="6335713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19.07.2022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643437" y="1989139"/>
            <a:ext cx="4177035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/>
          </p:nvPr>
        </p:nvSpPr>
        <p:spPr>
          <a:xfrm>
            <a:off x="4643759" y="4869160"/>
            <a:ext cx="4176713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19.07.2022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23528" y="1"/>
            <a:ext cx="8496622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23850" y="5229225"/>
            <a:ext cx="6335713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6335713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23850" y="1988840"/>
            <a:ext cx="84963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11" name="Gerade Verbindung 10"/>
          <p:cNvCxnSpPr/>
          <p:nvPr/>
        </p:nvCxnSpPr>
        <p:spPr>
          <a:xfrm>
            <a:off x="323850" y="6408378"/>
            <a:ext cx="849662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3959770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Das Problem des Handelsreisenden – Vincent Bezold, Philipp Gebauer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19.07.2022</a:t>
            </a:r>
            <a:endParaRPr lang="de-DE" dirty="0"/>
          </a:p>
        </p:txBody>
      </p:sp>
      <p:sp>
        <p:nvSpPr>
          <p:cNvPr id="18" name="Fußzeilenplatzhalter 4"/>
          <p:cNvSpPr txBox="1">
            <a:spLocks/>
          </p:cNvSpPr>
          <p:nvPr/>
        </p:nvSpPr>
        <p:spPr>
          <a:xfrm>
            <a:off x="5724525" y="6453336"/>
            <a:ext cx="309594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defPPr>
              <a:defRPr lang="de-DE"/>
            </a:defPPr>
            <a:lvl1pPr marL="0" algn="l" defTabSz="914400" rtl="0" eaLnBrk="1" latinLnBrk="0" hangingPunct="1">
              <a:defRPr sz="7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900" dirty="0"/>
              <a:t>Universität Konstanz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Karte enthält.&#10;&#10;Automatisch generierte Beschreibung">
            <a:extLst>
              <a:ext uri="{FF2B5EF4-FFF2-40B4-BE49-F238E27FC236}">
                <a16:creationId xmlns:a16="http://schemas.microsoft.com/office/drawing/2014/main" id="{36D24E11-983A-1067-7199-4862D8593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484783"/>
            <a:ext cx="3096344" cy="3356671"/>
          </a:xfrm>
          <a:prstGeom prst="rect">
            <a:avLst/>
          </a:prstGeom>
        </p:spPr>
      </p:pic>
      <p:sp>
        <p:nvSpPr>
          <p:cNvPr id="7" name="Untertitel 2"/>
          <p:cNvSpPr txBox="1">
            <a:spLocks/>
          </p:cNvSpPr>
          <p:nvPr/>
        </p:nvSpPr>
        <p:spPr>
          <a:xfrm>
            <a:off x="323850" y="5373688"/>
            <a:ext cx="5256213" cy="792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indent="0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2000" b="1" u="sng" baseline="0">
                <a:uFill>
                  <a:solidFill>
                    <a:schemeClr val="accent1"/>
                  </a:solidFill>
                </a:uFill>
              </a:defRPr>
            </a:lvl1pPr>
            <a:lvl2pPr indent="0" algn="ctr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baseline="0">
                <a:solidFill>
                  <a:schemeClr val="tx1">
                    <a:tint val="75000"/>
                  </a:schemeClr>
                </a:solidFill>
                <a:uFill>
                  <a:solidFill>
                    <a:schemeClr val="accent1"/>
                  </a:solidFill>
                </a:uFill>
              </a:defRPr>
            </a:lvl5pPr>
            <a:lvl6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baseline="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aseline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Vincent Bezold, Philipp Gebauer</a:t>
            </a:r>
          </a:p>
          <a:p>
            <a:r>
              <a:rPr lang="de-DE" b="0" u="none" dirty="0"/>
              <a:t>Konstanz, 19. Juli 2022</a:t>
            </a:r>
          </a:p>
        </p:txBody>
      </p:sp>
      <p:sp>
        <p:nvSpPr>
          <p:cNvPr id="12" name="Rechteck 11"/>
          <p:cNvSpPr>
            <a:spLocks/>
          </p:cNvSpPr>
          <p:nvPr/>
        </p:nvSpPr>
        <p:spPr>
          <a:xfrm>
            <a:off x="289615" y="3124306"/>
            <a:ext cx="3817318" cy="5903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>
                <a:solidFill>
                  <a:schemeClr val="tx1"/>
                </a:solidFill>
              </a:rPr>
              <a:t>Das Problem des</a:t>
            </a:r>
            <a:endParaRPr lang="de-DE" sz="3600" b="1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>
            <a:spLocks/>
          </p:cNvSpPr>
          <p:nvPr/>
        </p:nvSpPr>
        <p:spPr>
          <a:xfrm>
            <a:off x="289614" y="4251106"/>
            <a:ext cx="6082586" cy="5903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18000" rIns="36000" bIns="1800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 dirty="0">
                <a:solidFill>
                  <a:schemeClr val="tx1"/>
                </a:solidFill>
              </a:rPr>
              <a:t>Stochastische Optimierung</a:t>
            </a:r>
            <a:endParaRPr lang="de-DE" sz="2400" dirty="0"/>
          </a:p>
        </p:txBody>
      </p:sp>
      <p:sp>
        <p:nvSpPr>
          <p:cNvPr id="14" name="Rechteck 13"/>
          <p:cNvSpPr>
            <a:spLocks/>
          </p:cNvSpPr>
          <p:nvPr/>
        </p:nvSpPr>
        <p:spPr>
          <a:xfrm>
            <a:off x="289615" y="3682306"/>
            <a:ext cx="4064080" cy="5903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1">
                <a:solidFill>
                  <a:schemeClr val="tx1"/>
                </a:solidFill>
              </a:rPr>
              <a:t>Handelsreisenden</a:t>
            </a:r>
            <a:endParaRPr lang="de-DE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88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Ablaufplan unseres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80728"/>
            <a:ext cx="8496300" cy="511209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10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50369104-14C7-FBBD-48F7-E8CD718312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1052736"/>
                <a:ext cx="8496300" cy="5040089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None/>
                  <a:defRPr sz="16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4000" indent="-324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74000" indent="-324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+mj-lt"/>
                  <a:buNone/>
                  <a:defRPr sz="1600" u="sng" kern="1200" baseline="0">
                    <a:solidFill>
                      <a:schemeClr val="tx1"/>
                    </a:solidFill>
                    <a:uFill>
                      <a:solidFill>
                        <a:schemeClr val="accent1"/>
                      </a:solidFill>
                    </a:u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1" indent="-342900">
                  <a:buFont typeface="+mj-lt"/>
                  <a:buAutoNum type="arabicParenR" startAt="3"/>
                </a:pPr>
                <a:r>
                  <a:rPr lang="de-DE" b="0" dirty="0">
                    <a:solidFill>
                      <a:schemeClr val="tx1"/>
                    </a:solidFill>
                  </a:rPr>
                  <a:t>Optimieren:</a:t>
                </a:r>
              </a:p>
              <a:p>
                <a:pPr marL="609750" lvl="2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Tausch zweier zufällig gewählter Orte im Ablaufplan</a:t>
                </a:r>
              </a:p>
              <a:p>
                <a:pPr marL="609750" lvl="2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Berechnung der neuen Gesamtstrecke durch Auslesen der Längen der Einzelverbindungen</a:t>
                </a:r>
              </a:p>
              <a:p>
                <a:pPr marL="609750" lvl="2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Vergleich der initialen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</a:rPr>
                  <a:t> mit der neuen Gesamtstrecke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tx1"/>
                  </a:solidFill>
                </a:endParaRPr>
              </a:p>
              <a:p>
                <a:pPr marL="609750" lvl="2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Fallunterscheidung:</a:t>
                </a:r>
              </a:p>
              <a:p>
                <a:pPr marL="1059750" lvl="3" indent="-28575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≤ 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 Wähle neue Gesamtstrecke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als Referenz</a:t>
                </a:r>
              </a:p>
              <a:p>
                <a:pPr marL="1059750" lvl="3" indent="-285750"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1524000" lvl="3" indent="-323850">
                  <a:buFont typeface="Symbol" panose="05050102010706020507" pitchFamily="18" charset="2"/>
                  <a:buChar char="-"/>
                </a:pPr>
                <a:r>
                  <a:rPr lang="de-DE" dirty="0">
                    <a:solidFill>
                      <a:schemeClr val="tx1"/>
                    </a:solidFill>
                  </a:rPr>
                  <a:t>Bestimmen einer Zufallszahl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1524000" lvl="3" indent="-323850">
                  <a:buFont typeface="Symbol" panose="05050102010706020507" pitchFamily="18" charset="2"/>
                  <a:buChar char="-"/>
                </a:pPr>
                <a:r>
                  <a:rPr lang="de-DE" dirty="0">
                    <a:solidFill>
                      <a:schemeClr val="tx1"/>
                    </a:solidFill>
                  </a:rPr>
                  <a:t>Berechnen von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>
                        <a:solidFill>
                          <a:schemeClr val="tx1"/>
                        </a:solidFill>
                      </a:rPr>
                      <m:t>exp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de-DE" dirty="0">
                  <a:solidFill>
                    <a:schemeClr val="tx1"/>
                  </a:solidFill>
                </a:endParaRPr>
              </a:p>
              <a:p>
                <a:pPr marL="1524000" lvl="3" indent="-323850">
                  <a:buFont typeface="Symbol" panose="05050102010706020507" pitchFamily="18" charset="2"/>
                  <a:buChar char="-"/>
                </a:pPr>
                <a:r>
                  <a:rPr lang="de-DE" dirty="0">
                    <a:solidFill>
                      <a:schemeClr val="tx1"/>
                    </a:solidFill>
                  </a:rPr>
                  <a:t>Falls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>
                        <a:solidFill>
                          <a:schemeClr val="tx1"/>
                        </a:solidFill>
                      </a:rPr>
                      <m:t>exp</m:t>
                    </m:r>
                    <m:d>
                      <m:d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 &gt; als q:</a:t>
                </a:r>
              </a:p>
              <a:p>
                <a:pPr marL="1795463" lvl="3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Wähle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</a:rPr>
                  <a:t> als neue Referenz</a:t>
                </a:r>
              </a:p>
              <a:p>
                <a:pPr marL="1795463" lvl="3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Sonst: tue </a:t>
                </a:r>
                <a:r>
                  <a:rPr lang="de-DE" dirty="0" err="1"/>
                  <a:t>nichts</a:t>
                </a:r>
                <a:endParaRPr lang="de-DE" b="0" dirty="0">
                  <a:solidFill>
                    <a:schemeClr val="tx1"/>
                  </a:solidFill>
                </a:endParaRPr>
              </a:p>
              <a:p>
                <a:pPr marL="0" lvl="2" indent="0">
                  <a:buNone/>
                </a:pPr>
                <a:r>
                  <a:rPr lang="de-DE" b="0" dirty="0">
                    <a:solidFill>
                      <a:schemeClr val="tx1"/>
                    </a:solidFill>
                  </a:rPr>
                  <a:t>4) Setze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</a:rPr>
                  <a:t> auf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∙(1−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>
                  <a:solidFill>
                    <a:schemeClr val="tx1"/>
                  </a:solidFill>
                </a:endParaRPr>
              </a:p>
              <a:p>
                <a:pPr marL="0" lvl="2" indent="0">
                  <a:buNone/>
                </a:pPr>
                <a:r>
                  <a:rPr lang="de-DE" b="0" dirty="0">
                    <a:solidFill>
                      <a:schemeClr val="tx1"/>
                    </a:solidFill>
                  </a:rPr>
                  <a:t>5) Berechne Abbruchkriterium</a:t>
                </a:r>
              </a:p>
              <a:p>
                <a:pPr lvl="2" indent="0">
                  <a:buNone/>
                </a:pPr>
                <a:r>
                  <a:rPr lang="de-DE" b="0" dirty="0">
                    <a:solidFill>
                      <a:schemeClr val="tx1"/>
                    </a:solidFill>
                  </a:rPr>
                  <a:t>Wiederhole 3) bis Abbruchbedingung erreicht</a:t>
                </a:r>
              </a:p>
            </p:txBody>
          </p:sp>
        </mc:Choice>
        <mc:Fallback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50369104-14C7-FBBD-48F7-E8CD71831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052736"/>
                <a:ext cx="8496300" cy="5040089"/>
              </a:xfrm>
              <a:prstGeom prst="rect">
                <a:avLst/>
              </a:prstGeom>
              <a:blipFill>
                <a:blip r:embed="rId3"/>
                <a:stretch>
                  <a:fillRect l="-1435" t="-12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584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1052736"/>
            <a:ext cx="8496300" cy="5040089"/>
          </a:xfrm>
        </p:spPr>
        <p:txBody>
          <a:bodyPr/>
          <a:lstStyle/>
          <a:p>
            <a:pPr marL="285750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de-DE" dirty="0">
                <a:solidFill>
                  <a:schemeClr val="tx1"/>
                </a:solidFill>
              </a:rPr>
              <a:t>Problem des Handelsreisende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Erreichen aller Ziele bei minimaler Distanz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Anfangsort = Zielort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85750" lvl="1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de-DE" b="1" dirty="0"/>
              <a:t>Metropolis Algorithmus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Berechnung von Stichproben (Markov-Kette)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Nur energetisch günstigere Lösungen werden akzeptiert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Stationärer Zustand ist Approximation der Lösung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endParaRPr lang="de-DE" dirty="0"/>
          </a:p>
          <a:p>
            <a:pPr marL="285750" lvl="1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r>
              <a:rPr lang="de-DE" b="1" dirty="0"/>
              <a:t>Simuliertes Abkühlen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Durch Metropolis Algorithmus motiviert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Zusätzliches künstliches Abkühlen des Systems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>
                <a:sym typeface="Wingdings" panose="05000000000000000000" pitchFamily="2" charset="2"/>
              </a:rPr>
              <a:t>Verhindert Verbleib in lokalen Extrema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lvl="2" indent="0">
              <a:buNone/>
            </a:pPr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11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2951181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>
            <a:spLocks/>
          </p:cNvSpPr>
          <p:nvPr/>
        </p:nvSpPr>
        <p:spPr>
          <a:xfrm>
            <a:off x="299833" y="2540434"/>
            <a:ext cx="5496624" cy="574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für eure Aufmerksamkeit!</a:t>
            </a:r>
          </a:p>
        </p:txBody>
      </p:sp>
      <p:sp>
        <p:nvSpPr>
          <p:cNvPr id="11" name="Rechteck 10"/>
          <p:cNvSpPr>
            <a:spLocks/>
          </p:cNvSpPr>
          <p:nvPr/>
        </p:nvSpPr>
        <p:spPr>
          <a:xfrm>
            <a:off x="299834" y="1970908"/>
            <a:ext cx="3567250" cy="5749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36000" tIns="18000" rIns="36000" bIns="18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500" b="1" dirty="0">
                <a:solidFill>
                  <a:schemeClr val="tx1"/>
                </a:solidFill>
              </a:rPr>
              <a:t>Herzlichen Dank</a:t>
            </a:r>
          </a:p>
        </p:txBody>
      </p:sp>
    </p:spTree>
    <p:extLst>
      <p:ext uri="{BB962C8B-B14F-4D97-AF65-F5344CB8AC3E}">
        <p14:creationId xmlns:p14="http://schemas.microsoft.com/office/powerpoint/2010/main" val="347676531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08720"/>
            <a:ext cx="8496300" cy="5400600"/>
          </a:xfrm>
        </p:spPr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b="0" dirty="0">
                <a:solidFill>
                  <a:schemeClr val="tx1"/>
                </a:solidFill>
              </a:rPr>
              <a:t>Kai </a:t>
            </a:r>
            <a:r>
              <a:rPr lang="de-DE" sz="1400" b="0" dirty="0" err="1">
                <a:solidFill>
                  <a:schemeClr val="tx1"/>
                </a:solidFill>
              </a:rPr>
              <a:t>Nordlund</a:t>
            </a:r>
            <a:r>
              <a:rPr lang="de-DE" sz="1400" b="0" dirty="0">
                <a:solidFill>
                  <a:schemeClr val="tx1"/>
                </a:solidFill>
              </a:rPr>
              <a:t>, Vorlesungsskript zu "Basics </a:t>
            </a:r>
            <a:r>
              <a:rPr lang="de-DE" sz="1400" b="0" dirty="0" err="1">
                <a:solidFill>
                  <a:schemeClr val="tx1"/>
                </a:solidFill>
              </a:rPr>
              <a:t>of</a:t>
            </a:r>
            <a:r>
              <a:rPr lang="de-DE" sz="1400" b="0" dirty="0">
                <a:solidFill>
                  <a:schemeClr val="tx1"/>
                </a:solidFill>
              </a:rPr>
              <a:t> Monte Carlo </a:t>
            </a:r>
            <a:r>
              <a:rPr lang="de-DE" sz="1400" b="0" dirty="0" err="1">
                <a:solidFill>
                  <a:schemeClr val="tx1"/>
                </a:solidFill>
              </a:rPr>
              <a:t>simulations</a:t>
            </a:r>
            <a:r>
              <a:rPr lang="de-DE" sz="1400" b="0" dirty="0">
                <a:solidFill>
                  <a:schemeClr val="tx1"/>
                </a:solidFill>
              </a:rPr>
              <a:t>“, Helsinki Institute </a:t>
            </a:r>
            <a:r>
              <a:rPr lang="de-DE" sz="1400" b="0" dirty="0" err="1">
                <a:solidFill>
                  <a:schemeClr val="tx1"/>
                </a:solidFill>
              </a:rPr>
              <a:t>of</a:t>
            </a:r>
            <a:r>
              <a:rPr lang="de-DE" sz="1400" b="0" dirty="0">
                <a:solidFill>
                  <a:schemeClr val="tx1"/>
                </a:solidFill>
              </a:rPr>
              <a:t> Physics (2006).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b="0" dirty="0">
                <a:solidFill>
                  <a:schemeClr val="tx1"/>
                </a:solidFill>
              </a:rPr>
              <a:t>Wikipedia, „Problem des Handlungsreisenden“, https://de.wikipedia.org/wiki/Problem_des_Handlungsreisenden,  2021, Online Stand 5. Juli 2022.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400" b="0" dirty="0">
                <a:solidFill>
                  <a:schemeClr val="tx1"/>
                </a:solidFill>
              </a:rPr>
              <a:t>Wikipedia, „</a:t>
            </a:r>
            <a:r>
              <a:rPr lang="de-DE" sz="1400" b="0" dirty="0" err="1">
                <a:solidFill>
                  <a:schemeClr val="tx1"/>
                </a:solidFill>
              </a:rPr>
              <a:t>Simulated</a:t>
            </a:r>
            <a:r>
              <a:rPr lang="de-DE" sz="1400" b="0" dirty="0">
                <a:solidFill>
                  <a:schemeClr val="tx1"/>
                </a:solidFill>
              </a:rPr>
              <a:t> </a:t>
            </a:r>
            <a:r>
              <a:rPr lang="de-DE" sz="1400" b="0" dirty="0" err="1">
                <a:solidFill>
                  <a:schemeClr val="tx1"/>
                </a:solidFill>
              </a:rPr>
              <a:t>Annealing</a:t>
            </a:r>
            <a:r>
              <a:rPr lang="de-DE" sz="1400" b="0" dirty="0">
                <a:solidFill>
                  <a:schemeClr val="tx1"/>
                </a:solidFill>
              </a:rPr>
              <a:t>“, https://de.wikipedia.org/wiki/Simulated_Annealing, 2021, Online Stand 5. Juli 2022.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400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13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8784586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80728"/>
            <a:ext cx="8496300" cy="5400600"/>
          </a:xfrm>
        </p:spPr>
        <p:txBody>
          <a:bodyPr/>
          <a:lstStyle/>
          <a:p>
            <a:pPr lvl="2">
              <a:lnSpc>
                <a:spcPct val="250000"/>
              </a:lnSpc>
              <a:buFont typeface="Symbol" panose="05050102010706020507" pitchFamily="18" charset="2"/>
              <a:buChar char="-"/>
            </a:pPr>
            <a:r>
              <a:rPr lang="de-DE" dirty="0"/>
              <a:t>Definition des Problems</a:t>
            </a:r>
          </a:p>
          <a:p>
            <a:pPr lvl="2">
              <a:lnSpc>
                <a:spcPct val="250000"/>
              </a:lnSpc>
              <a:buFont typeface="Symbol" panose="05050102010706020507" pitchFamily="18" charset="2"/>
              <a:buChar char="-"/>
            </a:pPr>
            <a:r>
              <a:rPr lang="de-DE" dirty="0"/>
              <a:t>Methoden</a:t>
            </a:r>
          </a:p>
          <a:p>
            <a:pPr lvl="3">
              <a:lnSpc>
                <a:spcPct val="250000"/>
              </a:lnSpc>
              <a:buFont typeface="Symbol" panose="05050102010706020507" pitchFamily="18" charset="2"/>
              <a:buChar char="-"/>
            </a:pPr>
            <a:r>
              <a:rPr lang="de-DE" dirty="0"/>
              <a:t>Metropolis Algorithmus</a:t>
            </a:r>
          </a:p>
          <a:p>
            <a:pPr lvl="3">
              <a:lnSpc>
                <a:spcPct val="250000"/>
              </a:lnSpc>
              <a:buFont typeface="Symbol" panose="05050102010706020507" pitchFamily="18" charset="2"/>
              <a:buChar char="-"/>
            </a:pPr>
            <a:r>
              <a:rPr lang="de-DE" dirty="0"/>
              <a:t>Simuliertes Abkühlen</a:t>
            </a:r>
          </a:p>
          <a:p>
            <a:pPr lvl="2">
              <a:lnSpc>
                <a:spcPct val="250000"/>
              </a:lnSpc>
            </a:pPr>
            <a:r>
              <a:rPr lang="de-DE" dirty="0"/>
              <a:t>Ablaufplan</a:t>
            </a:r>
          </a:p>
          <a:p>
            <a:pPr lvl="2">
              <a:lnSpc>
                <a:spcPct val="250000"/>
              </a:lnSpc>
            </a:pPr>
            <a:r>
              <a:rPr lang="de-DE" dirty="0"/>
              <a:t>Implementierung</a:t>
            </a:r>
          </a:p>
          <a:p>
            <a:pPr lvl="2">
              <a:lnSpc>
                <a:spcPct val="250000"/>
              </a:lnSpc>
            </a:pPr>
            <a:r>
              <a:rPr lang="de-DE" dirty="0">
                <a:sym typeface="Wingdings" panose="05000000000000000000" pitchFamily="2" charset="2"/>
              </a:rPr>
              <a:t>Erkenntnisse</a:t>
            </a:r>
          </a:p>
          <a:p>
            <a:pPr lvl="2">
              <a:lnSpc>
                <a:spcPct val="250000"/>
              </a:lnSpc>
            </a:pPr>
            <a:r>
              <a:rPr lang="de-DE" dirty="0">
                <a:sym typeface="Wingdings" panose="05000000000000000000" pitchFamily="2" charset="2"/>
              </a:rPr>
              <a:t>Zusammenfassungen</a:t>
            </a:r>
            <a:endParaRPr lang="de-DE" dirty="0"/>
          </a:p>
          <a:p>
            <a:pPr marL="0" lvl="2" indent="0">
              <a:lnSpc>
                <a:spcPct val="250000"/>
              </a:lnSpc>
              <a:buNone/>
            </a:pP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51720" y="6453336"/>
            <a:ext cx="5688930" cy="216024"/>
          </a:xfrm>
        </p:spPr>
        <p:txBody>
          <a:bodyPr/>
          <a:lstStyle/>
          <a:p>
            <a:r>
              <a:rPr lang="de-DE" sz="900" dirty="0"/>
              <a:t>Das Problem des Handelsreisenden – Vincent Bezold, Philipp Gebauer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5EE493-AD2E-4872-B2F6-8F12A747F0A5}" type="slidenum">
              <a:rPr lang="de-DE" sz="900" smtClean="0"/>
              <a:pPr/>
              <a:t>2</a:t>
            </a:fld>
            <a:endParaRPr lang="de-DE" sz="9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1780857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 dirty="0"/>
              <a:t>Das Problem des Handelsreisenden – Vincent Bezold, Philipp Gebauer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3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D27CC6C-321F-7F27-3316-931D36B22DFD}"/>
              </a:ext>
            </a:extLst>
          </p:cNvPr>
          <p:cNvSpPr txBox="1"/>
          <p:nvPr/>
        </p:nvSpPr>
        <p:spPr>
          <a:xfrm>
            <a:off x="323850" y="6093296"/>
            <a:ext cx="8527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44500"/>
            <a:r>
              <a:rPr lang="de-DE" sz="1200" b="1" dirty="0">
                <a:solidFill>
                  <a:schemeClr val="tx1"/>
                </a:solidFill>
              </a:rPr>
              <a:t>[Titel]</a:t>
            </a:r>
            <a:r>
              <a:rPr lang="de-DE" sz="1200" b="0" dirty="0">
                <a:solidFill>
                  <a:schemeClr val="tx1"/>
                </a:solidFill>
              </a:rPr>
              <a:t> https://de.wikipedia.org/ – Stand 5. Juli 2022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370FCEE7-65E5-8CD9-3570-081D75CE06E8}"/>
              </a:ext>
            </a:extLst>
          </p:cNvPr>
          <p:cNvSpPr txBox="1">
            <a:spLocks/>
          </p:cNvSpPr>
          <p:nvPr/>
        </p:nvSpPr>
        <p:spPr>
          <a:xfrm>
            <a:off x="323850" y="980729"/>
            <a:ext cx="8496300" cy="47525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Handelsreisender soll gegeben Anzahl Orte besuchen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Jeder Ort darf nur einmal besucht werden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Anfangsort ist gleich dem Zielort</a:t>
            </a:r>
          </a:p>
          <a:p>
            <a:pPr lvl="2" indent="0" defTabSz="625475">
              <a:buNone/>
            </a:pPr>
            <a:r>
              <a:rPr lang="de-DE" b="0" dirty="0">
                <a:solidFill>
                  <a:schemeClr val="tx1"/>
                </a:solidFill>
                <a:sym typeface="Wingdings" panose="05000000000000000000" pitchFamily="2" charset="2"/>
              </a:rPr>
              <a:t>	</a:t>
            </a:r>
            <a:r>
              <a:rPr lang="de-DE" b="0" dirty="0">
                <a:solidFill>
                  <a:schemeClr val="tx1"/>
                </a:solidFill>
              </a:rPr>
              <a:t>Finde die optimale Strecke 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NP-schwer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Es gibt exakte Lösungen (Probleme mit bis zu 1000 Städten)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Unterschiedliche Ansätze: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Exakte Lösung: beliebiger Laufzeit; beweist Existenz einer </a:t>
            </a:r>
            <a:r>
              <a:rPr lang="de-DE" dirty="0" err="1"/>
              <a:t>Optimallösung</a:t>
            </a:r>
            <a:endParaRPr lang="de-DE" dirty="0"/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Heuristische Verfahren: kurze Laufzeit, hinreichend gute Lösung</a:t>
            </a:r>
          </a:p>
          <a:p>
            <a:pPr lvl="2" indent="0" defTabSz="625475">
              <a:buNone/>
            </a:pPr>
            <a:r>
              <a:rPr lang="de-DE" dirty="0">
                <a:sym typeface="Wingdings" panose="05000000000000000000" pitchFamily="2" charset="2"/>
              </a:rPr>
              <a:t>	 im Allgemeinen aber beliebig schlecht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Anwendung: 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Tourenplanung, Logistik, Warenverteilung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Pannendienst 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dirty="0"/>
              <a:t>Microchips </a:t>
            </a:r>
          </a:p>
          <a:p>
            <a:pPr marL="609750" lvl="2" indent="-285750">
              <a:buFont typeface="Symbol" panose="05050102010706020507" pitchFamily="18" charset="2"/>
              <a:buChar char="-"/>
            </a:pPr>
            <a:r>
              <a:rPr lang="de-DE" b="0" dirty="0">
                <a:solidFill>
                  <a:schemeClr val="tx1"/>
                </a:solidFill>
              </a:rPr>
              <a:t>Genom-Sequenzierung</a:t>
            </a:r>
            <a:endParaRPr lang="de-DE" dirty="0"/>
          </a:p>
          <a:p>
            <a:pPr marL="0" lvl="2" indent="0">
              <a:buFont typeface="Arial" panose="020B0604020202020204" pitchFamily="34" charset="0"/>
              <a:buNone/>
            </a:pP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29" name="Titel 1">
            <a:extLst>
              <a:ext uri="{FF2B5EF4-FFF2-40B4-BE49-F238E27FC236}">
                <a16:creationId xmlns:a16="http://schemas.microsoft.com/office/drawing/2014/main" id="{119C09F5-BADE-F3F1-A287-C8DCD0813C48}"/>
              </a:ext>
            </a:extLst>
          </p:cNvPr>
          <p:cNvSpPr txBox="1">
            <a:spLocks/>
          </p:cNvSpPr>
          <p:nvPr/>
        </p:nvSpPr>
        <p:spPr>
          <a:xfrm>
            <a:off x="323850" y="404664"/>
            <a:ext cx="7344494" cy="36051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2000" b="1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Definition des Problems</a:t>
            </a:r>
          </a:p>
        </p:txBody>
      </p:sp>
    </p:spTree>
    <p:extLst>
      <p:ext uri="{BB962C8B-B14F-4D97-AF65-F5344CB8AC3E}">
        <p14:creationId xmlns:p14="http://schemas.microsoft.com/office/powerpoint/2010/main" val="30268235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7344494" cy="360511"/>
          </a:xfrm>
        </p:spPr>
        <p:txBody>
          <a:bodyPr/>
          <a:lstStyle/>
          <a:p>
            <a:r>
              <a:rPr lang="de-DE" b="1" dirty="0"/>
              <a:t>Metropolis Algorithmus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</p:spPr>
            <p:txBody>
              <a:bodyPr/>
              <a:lstStyle/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</a:rPr>
                  <a:t>Markov-Chain-Monte-Carlo-Verfahren</a:t>
                </a:r>
              </a:p>
              <a:p>
                <a:pPr marL="285750" lvl="1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Erzeugt Zustände eines Systems nach Boltzmann-Verteilung</a:t>
                </a:r>
              </a:p>
              <a:p>
                <a:pPr lvl="1"/>
                <a:endParaRPr lang="de-DE" dirty="0"/>
              </a:p>
              <a:p>
                <a:pPr marL="285750" lvl="1" indent="-285750">
                  <a:buFont typeface="Symbol" panose="05050102010706020507" pitchFamily="18" charset="2"/>
                  <a:buChar char="-"/>
                </a:pPr>
                <a:r>
                  <a:rPr lang="de-DE" dirty="0"/>
                  <a:t>Wählt mehrfach zufällige Stichprobe aus Wahrscheinlichkeitsverteilung</a:t>
                </a:r>
              </a:p>
              <a:p>
                <a:pPr lvl="1" defTabSz="266700"/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 Markov-Kette</a:t>
                </a:r>
              </a:p>
              <a:p>
                <a:pPr lvl="1" defTabSz="266700"/>
                <a:r>
                  <a:rPr lang="de-DE" dirty="0">
                    <a:sym typeface="Wingdings" panose="05000000000000000000" pitchFamily="2" charset="2"/>
                  </a:rPr>
                  <a:t>	 Stationärer Zustand der Markov-Kette ist gewünschte Verteilung</a:t>
                </a:r>
                <a:endParaRPr lang="de-DE" dirty="0"/>
              </a:p>
              <a:p>
                <a:pPr lvl="1" defTabSz="266700"/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r>
                  <a:rPr lang="de-DE" dirty="0">
                    <a:sym typeface="Wingdings" panose="05000000000000000000" pitchFamily="2" charset="2"/>
                  </a:rPr>
                  <a:t>Annahme: jeder neue Zustand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hängt nur vo</a:t>
                </a:r>
                <a:r>
                  <a:rPr lang="de-DE" dirty="0">
                    <a:sym typeface="Wingdings" panose="05000000000000000000" pitchFamily="2" charset="2"/>
                  </a:rPr>
                  <a:t>n seinem Vorgänger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ab</a:t>
                </a:r>
              </a:p>
              <a:p>
                <a:pPr lvl="1" defTabSz="266700"/>
                <a:endParaRPr lang="de-DE" dirty="0"/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r>
                  <a:rPr lang="de-DE" dirty="0"/>
                  <a:t>Je mehr Schritte, desto geringer die Abweichung vom Optimum</a:t>
                </a:r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r>
                  <a:rPr lang="de-DE" dirty="0">
                    <a:sym typeface="Wingdings" panose="05000000000000000000" pitchFamily="2" charset="2"/>
                  </a:rPr>
                  <a:t>Schwierigkeit:</a:t>
                </a:r>
              </a:p>
              <a:p>
                <a:pPr lvl="1" defTabSz="274638"/>
                <a:r>
                  <a:rPr lang="de-DE" dirty="0">
                    <a:sym typeface="Wingdings" panose="05000000000000000000" pitchFamily="2" charset="2"/>
                  </a:rPr>
                  <a:t>	Bestimmung der Schrittzahl für hinreichend gutes Ergebnis</a:t>
                </a:r>
              </a:p>
              <a:p>
                <a:pPr lvl="1" defTabSz="274638"/>
                <a:endParaRPr lang="de-DE" dirty="0">
                  <a:sym typeface="Wingdings" panose="05000000000000000000" pitchFamily="2" charset="2"/>
                </a:endParaRPr>
              </a:p>
              <a:p>
                <a:pPr marL="285750" lvl="1" indent="-285750" defTabSz="274638">
                  <a:buFont typeface="Symbol" panose="05050102010706020507" pitchFamily="18" charset="2"/>
                  <a:buChar char="-"/>
                </a:pPr>
                <a:r>
                  <a:rPr lang="de-DE" dirty="0">
                    <a:sym typeface="Wingdings" panose="05000000000000000000" pitchFamily="2" charset="2"/>
                  </a:rPr>
                  <a:t>Anwendung:</a:t>
                </a:r>
              </a:p>
              <a:p>
                <a:pPr lvl="2" indent="0" defTabSz="274638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z.B. Stochastisches Optimierungsverfahren (finden globaler Extrema)</a:t>
                </a:r>
              </a:p>
              <a:p>
                <a:pPr lvl="1" defTabSz="274638"/>
                <a:endParaRPr lang="de-DE" dirty="0">
                  <a:sym typeface="Wingdings" panose="05000000000000000000" pitchFamily="2" charset="2"/>
                </a:endParaRPr>
              </a:p>
              <a:p>
                <a:pPr lvl="1" defTabSz="274638"/>
                <a:endParaRPr lang="de-DE" dirty="0">
                  <a:sym typeface="Wingdings" panose="05000000000000000000" pitchFamily="2" charset="2"/>
                </a:endParaRPr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lvl="2" indent="0">
                  <a:buNone/>
                </a:pPr>
                <a:endParaRPr lang="de-DE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  <a:blipFill>
                <a:blip r:embed="rId3"/>
                <a:stretch>
                  <a:fillRect l="-1435" t="-13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4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4213938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7344494" cy="360511"/>
          </a:xfrm>
        </p:spPr>
        <p:txBody>
          <a:bodyPr/>
          <a:lstStyle/>
          <a:p>
            <a:r>
              <a:rPr lang="de-DE" b="1" dirty="0"/>
              <a:t>Metropolis Algorithmus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</p:spPr>
            <p:txBody>
              <a:bodyPr/>
              <a:lstStyle/>
              <a:p>
                <a:r>
                  <a:rPr lang="de-DE" dirty="0"/>
                  <a:t>Ablauf</a:t>
                </a: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Iteratives Verfahren:</a:t>
                </a:r>
              </a:p>
              <a:p>
                <a:endParaRPr lang="de-DE" dirty="0">
                  <a:sym typeface="Wingdings" panose="05000000000000000000" pitchFamily="2" charset="2"/>
                </a:endParaRPr>
              </a:p>
              <a:p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nach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Iterationen gegeben (Startwert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)</a:t>
                </a:r>
              </a:p>
              <a:p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Bestimme zufälligen Ort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</m:acc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mit Radius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und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−1, 1</m:t>
                        </m:r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de-DE" b="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Berechne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≔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 Fallunterscheidung:</a:t>
                </a:r>
              </a:p>
              <a:p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1. Falls: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≤0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2. Falls: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&gt;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acc>
                      <m:accPr>
                        <m:chr m:val="⃗"/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mit Wahrscheinlichkeit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unc>
                      <m:func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1, </m:t>
                            </m:r>
                            <m:r>
                              <m:rPr>
                                <m:nor/>
                              </m:rPr>
                              <a:rPr lang="de-DE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exp</m:t>
                            </m:r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∆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 Wähle zufällig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 1</m:t>
                        </m:r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1. Falls: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acc>
                      <m:accPr>
                        <m:chr m:val="⃗"/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2. sonst: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66900" lvl="2" indent="-342900">
                  <a:buFont typeface="+mj-lt"/>
                  <a:buAutoNum type="arabicPeriod"/>
                </a:pP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endParaRPr lang="de-DE" b="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lvl="2" indent="0">
                  <a:buNone/>
                </a:pPr>
                <a:endParaRPr lang="de-DE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  <a:blipFill>
                <a:blip r:embed="rId3"/>
                <a:stretch>
                  <a:fillRect l="-1435" t="-11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5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3650672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53D405F-3BD6-AD25-B34F-5CF31B6C9D02}"/>
              </a:ext>
            </a:extLst>
          </p:cNvPr>
          <p:cNvGrpSpPr/>
          <p:nvPr/>
        </p:nvGrpSpPr>
        <p:grpSpPr>
          <a:xfrm>
            <a:off x="5094413" y="4238365"/>
            <a:ext cx="4009738" cy="2034716"/>
            <a:chOff x="5094413" y="4238365"/>
            <a:chExt cx="4009738" cy="2034716"/>
          </a:xfrm>
        </p:grpSpPr>
        <p:pic>
          <p:nvPicPr>
            <p:cNvPr id="5" name="Grafik 4" descr="Ein Bild, das Kleiderbügel, Lampe enthält.&#10;&#10;Automatisch generierte Beschreibung">
              <a:extLst>
                <a:ext uri="{FF2B5EF4-FFF2-40B4-BE49-F238E27FC236}">
                  <a16:creationId xmlns:a16="http://schemas.microsoft.com/office/drawing/2014/main" id="{BE9AF95D-8D19-0337-8100-21CB0D893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413" y="4238365"/>
              <a:ext cx="3703641" cy="2034716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DEF369F7-1242-928E-6071-775464AC11CF}"/>
                </a:ext>
              </a:extLst>
            </p:cNvPr>
            <p:cNvSpPr txBox="1"/>
            <p:nvPr/>
          </p:nvSpPr>
          <p:spPr>
            <a:xfrm>
              <a:off x="8744111" y="4285102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tx1"/>
                  </a:solidFill>
                </a:rPr>
                <a:t>[1]</a:t>
              </a:r>
              <a:endParaRPr lang="de-DE" sz="1100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FC43C9FE-3A31-5461-AFEC-B35736AC00BC}"/>
              </a:ext>
            </a:extLst>
          </p:cNvPr>
          <p:cNvGrpSpPr/>
          <p:nvPr/>
        </p:nvGrpSpPr>
        <p:grpSpPr>
          <a:xfrm>
            <a:off x="5094413" y="1841914"/>
            <a:ext cx="4009738" cy="2216195"/>
            <a:chOff x="5094413" y="1841914"/>
            <a:chExt cx="4009738" cy="2216195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D5F8530A-0939-38C1-F703-49895F0F3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413" y="1841914"/>
              <a:ext cx="3703641" cy="2216195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3E92417-7C2F-8BBF-290F-368A0F57625A}"/>
                </a:ext>
              </a:extLst>
            </p:cNvPr>
            <p:cNvSpPr txBox="1"/>
            <p:nvPr/>
          </p:nvSpPr>
          <p:spPr>
            <a:xfrm>
              <a:off x="8744111" y="2060848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tx1"/>
                  </a:solidFill>
                </a:rPr>
                <a:t>[1]</a:t>
              </a:r>
              <a:endParaRPr lang="de-DE" sz="110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7344494" cy="360511"/>
          </a:xfrm>
        </p:spPr>
        <p:txBody>
          <a:bodyPr/>
          <a:lstStyle/>
          <a:p>
            <a:r>
              <a:rPr lang="de-DE" b="1" dirty="0"/>
              <a:t>Metropolis Algorithmus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</p:spPr>
            <p:txBody>
              <a:bodyPr/>
              <a:lstStyle/>
              <a:p>
                <a:r>
                  <a:rPr lang="de-DE" dirty="0"/>
                  <a:t>Anwendung auf Minimierungsproblem</a:t>
                </a:r>
              </a:p>
              <a:p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Beispiel: Ein-Atom-System mit einem Potential-Minimum</a:t>
                </a: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Wenn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gegeben:  </a:t>
                </a:r>
              </a:p>
              <a:p>
                <a:pPr lvl="2" indent="0">
                  <a:buNone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Im Mittel: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pot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type m:val="lin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sub>
                        </m:s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den>
                    </m:f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über Minimum</a:t>
                </a: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Komplexere Potentiallandschaft</a:t>
                </a: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Barriere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muss überkommen werden</a:t>
                </a: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Bestimme </a:t>
                </a:r>
                <a:r>
                  <a:rPr lang="de-DE" b="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crossing</a:t>
                </a: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rate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𝜈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𝜈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 </m:t>
                    </m:r>
                    <m:r>
                      <m:rPr>
                        <m:nor/>
                      </m:rP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exp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∆</m:t>
                            </m:r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num>
                          <m:den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Damit </a:t>
                </a:r>
                <a:r>
                  <a:rPr lang="de-DE" b="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crossing</a:t>
                </a: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stattfinden kann:</a:t>
                </a:r>
              </a:p>
              <a:p>
                <a:pPr defTabSz="271463"/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Wähle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271463"/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 Verringere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über die Zeit/Iterationen</a:t>
                </a:r>
              </a:p>
              <a:p>
                <a:pPr defTabSz="271463"/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 </a:t>
                </a:r>
                <a:r>
                  <a:rPr lang="de-DE" b="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Simulated</a:t>
                </a: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de-DE" b="0" dirty="0" err="1">
                    <a:solidFill>
                      <a:schemeClr val="tx1"/>
                    </a:solidFill>
                    <a:sym typeface="Wingdings" panose="05000000000000000000" pitchFamily="2" charset="2"/>
                  </a:rPr>
                  <a:t>Annealing</a:t>
                </a: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indent="-285750">
                  <a:buFont typeface="Symbol" panose="05050102010706020507" pitchFamily="18" charset="2"/>
                  <a:buChar char="-"/>
                </a:pPr>
                <a:endParaRPr lang="de-DE" b="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285750" lvl="1" indent="-285750" defTabSz="625475">
                  <a:buFont typeface="Symbol" panose="05050102010706020507" pitchFamily="18" charset="2"/>
                  <a:buChar char="-"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lvl="2" indent="0">
                  <a:buNone/>
                </a:pPr>
                <a:endParaRPr lang="de-DE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  <a:blipFill>
                <a:blip r:embed="rId5"/>
                <a:stretch>
                  <a:fillRect l="-1435" t="-11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6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801DCE1-0420-2493-DFD5-25344DED75AB}"/>
              </a:ext>
            </a:extLst>
          </p:cNvPr>
          <p:cNvSpPr txBox="1">
            <a:spLocks/>
          </p:cNvSpPr>
          <p:nvPr/>
        </p:nvSpPr>
        <p:spPr>
          <a:xfrm>
            <a:off x="324172" y="6093767"/>
            <a:ext cx="8496300" cy="575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tx1"/>
                </a:solidFill>
              </a:rPr>
              <a:t>[1]</a:t>
            </a:r>
            <a:r>
              <a:rPr lang="de-DE" sz="1200" b="0" dirty="0">
                <a:solidFill>
                  <a:schemeClr val="tx1"/>
                </a:solidFill>
              </a:rPr>
              <a:t> Kai </a:t>
            </a:r>
            <a:r>
              <a:rPr lang="de-DE" sz="1200" b="0" dirty="0" err="1">
                <a:solidFill>
                  <a:schemeClr val="tx1"/>
                </a:solidFill>
              </a:rPr>
              <a:t>Nordlund</a:t>
            </a:r>
            <a:r>
              <a:rPr lang="de-DE" sz="1200" b="0" dirty="0">
                <a:solidFill>
                  <a:schemeClr val="tx1"/>
                </a:solidFill>
              </a:rPr>
              <a:t>, Vorlesungsskript zu "Basics </a:t>
            </a:r>
            <a:r>
              <a:rPr lang="de-DE" sz="1200" b="0" dirty="0" err="1">
                <a:solidFill>
                  <a:schemeClr val="tx1"/>
                </a:solidFill>
              </a:rPr>
              <a:t>of</a:t>
            </a:r>
            <a:r>
              <a:rPr lang="de-DE" sz="1200" b="0" dirty="0">
                <a:solidFill>
                  <a:schemeClr val="tx1"/>
                </a:solidFill>
              </a:rPr>
              <a:t> Monte Carlo </a:t>
            </a:r>
            <a:r>
              <a:rPr lang="de-DE" sz="1200" b="0" dirty="0" err="1">
                <a:solidFill>
                  <a:schemeClr val="tx1"/>
                </a:solidFill>
              </a:rPr>
              <a:t>simulations</a:t>
            </a:r>
            <a:r>
              <a:rPr lang="de-DE" sz="1200" b="0" dirty="0">
                <a:solidFill>
                  <a:schemeClr val="tx1"/>
                </a:solidFill>
              </a:rPr>
              <a:t>“, 2006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BADB59A-E2A0-1926-434F-EF5F24865D05}"/>
              </a:ext>
            </a:extLst>
          </p:cNvPr>
          <p:cNvGrpSpPr/>
          <p:nvPr/>
        </p:nvGrpSpPr>
        <p:grpSpPr>
          <a:xfrm>
            <a:off x="6282638" y="404664"/>
            <a:ext cx="2821513" cy="1623201"/>
            <a:chOff x="6282638" y="404664"/>
            <a:chExt cx="2821513" cy="1623201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8D4E6EF2-DAC5-789F-FC70-B3B0573E9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2638" y="404664"/>
              <a:ext cx="2461473" cy="1623201"/>
            </a:xfrm>
            <a:prstGeom prst="rect">
              <a:avLst/>
            </a:prstGeom>
          </p:spPr>
        </p:pic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06390F1-A92D-0DA0-6149-B5B4E64C4401}"/>
                </a:ext>
              </a:extLst>
            </p:cNvPr>
            <p:cNvSpPr txBox="1"/>
            <p:nvPr/>
          </p:nvSpPr>
          <p:spPr>
            <a:xfrm>
              <a:off x="8744111" y="555825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tx1"/>
                  </a:solidFill>
                </a:rPr>
                <a:t>[1]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39844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Simuliertes Abkühlen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</p:spPr>
            <p:txBody>
              <a:bodyPr/>
              <a:lstStyle/>
              <a:p>
                <a:r>
                  <a:rPr lang="de-DE" dirty="0"/>
                  <a:t>Idee</a:t>
                </a:r>
              </a:p>
              <a:p>
                <a:endParaRPr lang="de-DE" dirty="0"/>
              </a:p>
              <a:p>
                <a:r>
                  <a:rPr lang="de-DE" b="0" dirty="0">
                    <a:solidFill>
                      <a:schemeClr val="tx1"/>
                    </a:solidFill>
                  </a:rPr>
                  <a:t>Physikalisch Motiviert: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Nachbildung eines Abkühlprozesses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Suche energetisch günstigsten Zustand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Beschrieben durch Boltzmann-Statistik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Energieoptimierung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endParaRPr lang="de-DE" b="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Analoges Heuristisches</a:t>
                </a:r>
                <a:r>
                  <a:rPr lang="en-US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b="0" dirty="0" err="1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Approximationsverfahren</a:t>
                </a:r>
                <a:endParaRPr lang="de-DE" b="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Grundlage: Metropolis Algorithmus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Ziel: Finden einer Näherungslösung von Optimierungsproblemen</a:t>
                </a: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Funktionsweise: Variiere (meist Absenken)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über Iterationsschritte/Zeit</a:t>
                </a:r>
              </a:p>
              <a:p>
                <a:pPr marL="666900" lvl="2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: bestimmt Wahrscheinlichkeit für erlaubte „Verschlechterung“</a:t>
                </a:r>
              </a:p>
              <a:p>
                <a:pPr lvl="2" indent="0" defTabSz="623888">
                  <a:lnSpc>
                    <a:spcPct val="107000"/>
                  </a:lnSpc>
                  <a:buNone/>
                </a:pPr>
                <a:r>
                  <a:rPr lang="de-DE" dirty="0"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	 verlassen lokaler Minima möglich</a:t>
                </a:r>
                <a:endParaRPr lang="de-DE" b="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66900" lvl="2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endParaRPr lang="de-D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</a:pPr>
                <a:endParaRPr lang="de-D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endParaRPr lang="de-D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chemeClr val="accent1"/>
                  </a:buClr>
                  <a:buFont typeface="Symbol" panose="05050102010706020507" pitchFamily="18" charset="2"/>
                  <a:buChar char="-"/>
                </a:pPr>
                <a:endParaRPr lang="de-DE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  <a:blipFill>
                <a:blip r:embed="rId3"/>
                <a:stretch>
                  <a:fillRect l="-1435" t="-11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7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718554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Simuliertes Abkühlen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</p:spPr>
            <p:txBody>
              <a:bodyPr/>
              <a:lstStyle/>
              <a:p>
                <a:r>
                  <a:rPr lang="de-DE" dirty="0">
                    <a:sym typeface="Wingdings" panose="05000000000000000000" pitchFamily="2" charset="2"/>
                  </a:rPr>
                  <a:t>Algorithmus</a:t>
                </a: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 defTabSz="363538">
                  <a:buFont typeface="+mj-lt"/>
                  <a:buAutoNum type="arabicPeriod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Bestimme Startwert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363538"/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	</a:t>
                </a:r>
                <a:r>
                  <a:rPr lang="de-DE" b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Wähle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 und monoton gegen Null fallende folge positiver Temperaturwerte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DE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de-DE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ℕ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defTabSz="363538"/>
                <a:r>
                  <a:rPr lang="de-DE" b="0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	Wähle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de-DE" b="0" dirty="0">
                  <a:solidFill>
                    <a:schemeClr val="accent1"/>
                  </a:solidFill>
                  <a:sym typeface="Wingdings" panose="05000000000000000000" pitchFamily="2" charset="2"/>
                </a:endParaRPr>
              </a:p>
              <a:p>
                <a:pPr marL="342900" indent="-342900" defTabSz="363538">
                  <a:buFont typeface="+mj-lt"/>
                  <a:buAutoNum type="arabicPeriod"/>
                </a:pPr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 defTabSz="363538">
                  <a:buFont typeface="+mj-lt"/>
                  <a:buAutoNum type="arabicPeriod" startAt="2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Bestimme zufälligen Ort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𝑞</m:t>
                        </m:r>
                      </m:e>
                    </m:acc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mit Radius </a:t>
                </a:r>
                <a14:m>
                  <m:oMath xmlns:m="http://schemas.openxmlformats.org/officeDocument/2006/math"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𝑟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und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−1, 1</m:t>
                        </m:r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endParaRPr lang="de-DE" b="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buFont typeface="+mj-lt"/>
                  <a:buAutoNum type="arabicPeriod" startAt="3"/>
                </a:pPr>
                <a:r>
                  <a:rPr lang="de-DE" b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Berechne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≔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 </m:t>
                    </m:r>
                    <m:d>
                      <m:d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de-DE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 Fallunterscheidung:</a:t>
                </a:r>
              </a:p>
              <a:p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1. Falls: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≤0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acc>
                      <m:accPr>
                        <m:chr m:val="⃗"/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2. Falls: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∆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&gt;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acc>
                      <m:accPr>
                        <m:chr m:val="⃗"/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mit Wahrscheinlichkeit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unc>
                      <m:func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nor/>
                          </m:rPr>
                          <a:rPr lang="de-DE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1, </m:t>
                            </m:r>
                            <m:r>
                              <m:rPr>
                                <m:nor/>
                              </m:rPr>
                              <a:rPr lang="de-DE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exp</m:t>
                            </m:r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∆</m:t>
                                    </m:r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𝐸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r>
                                      <a:rPr lang="de-DE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 Wähle zufällig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de-DE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 1</m:t>
                        </m:r>
                      </m:e>
                    </m:d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1. Falls: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𝑞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acc>
                      <m:accPr>
                        <m:chr m:val="⃗"/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acc>
                  </m:oMath>
                </a14:m>
                <a:endParaRPr lang="de-DE" b="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defTabSz="584200"/>
                <a:r>
                  <a:rPr lang="de-DE" b="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			2. sonst: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+1</m:t>
                        </m:r>
                      </m:sub>
                    </m:sSub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tx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342900" indent="-342900" defTabSz="584200">
                  <a:buFont typeface="+mj-lt"/>
                  <a:buAutoNum type="arabicPeriod" startAt="4"/>
                </a:pPr>
                <a:r>
                  <a:rPr lang="de-DE" b="0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Setze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de-DE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+1</m:t>
                    </m:r>
                  </m:oMath>
                </a14:m>
                <a:endParaRPr lang="de-DE" b="0" dirty="0">
                  <a:solidFill>
                    <a:schemeClr val="accent1"/>
                  </a:solidFill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342900" indent="-342900" defTabSz="584200">
                  <a:buFont typeface="+mj-lt"/>
                  <a:buAutoNum type="arabicPeriod" startAt="4"/>
                </a:pPr>
                <a:r>
                  <a:rPr lang="de-DE" b="0" dirty="0">
                    <a:solidFill>
                      <a:schemeClr val="accent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Berechne Abbruchbedingung</a:t>
                </a:r>
              </a:p>
              <a:p>
                <a:pPr marL="666900" lvl="2" indent="-342900">
                  <a:lnSpc>
                    <a:spcPct val="107000"/>
                  </a:lnSpc>
                  <a:buFont typeface="Symbol" panose="05050102010706020507" pitchFamily="18" charset="2"/>
                  <a:buChar char="-"/>
                </a:pPr>
                <a:endParaRPr lang="de-D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0">
                  <a:lnSpc>
                    <a:spcPct val="107000"/>
                  </a:lnSpc>
                </a:pPr>
                <a:endParaRPr lang="de-D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buFont typeface="Symbol" panose="05050102010706020507" pitchFamily="18" charset="2"/>
                  <a:buChar char=""/>
                </a:pPr>
                <a:endParaRPr lang="de-DE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Clr>
                    <a:schemeClr val="accent1"/>
                  </a:buClr>
                  <a:buFont typeface="Symbol" panose="05050102010706020507" pitchFamily="18" charset="2"/>
                  <a:buChar char="-"/>
                </a:pPr>
                <a:endParaRPr lang="de-DE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50" y="980728"/>
                <a:ext cx="8496300" cy="5112097"/>
              </a:xfrm>
              <a:blipFill>
                <a:blip r:embed="rId3"/>
                <a:stretch>
                  <a:fillRect l="-1435" t="-11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8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BB286CD1-9E92-2906-8914-A8B7E9052051}"/>
              </a:ext>
            </a:extLst>
          </p:cNvPr>
          <p:cNvSpPr txBox="1">
            <a:spLocks/>
          </p:cNvSpPr>
          <p:nvPr/>
        </p:nvSpPr>
        <p:spPr>
          <a:xfrm>
            <a:off x="324172" y="6165775"/>
            <a:ext cx="8496300" cy="5755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tx1"/>
                </a:solidFill>
              </a:rPr>
              <a:t>[1]</a:t>
            </a:r>
            <a:r>
              <a:rPr lang="de-DE" sz="1200" b="0" dirty="0">
                <a:solidFill>
                  <a:schemeClr val="tx1"/>
                </a:solidFill>
              </a:rPr>
              <a:t> https://de.wikipedia.org/ – Stand 5. Juli 2022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04191E6-D342-063E-1C2E-AC97D428E550}"/>
              </a:ext>
            </a:extLst>
          </p:cNvPr>
          <p:cNvGrpSpPr/>
          <p:nvPr/>
        </p:nvGrpSpPr>
        <p:grpSpPr>
          <a:xfrm>
            <a:off x="4350208" y="4941168"/>
            <a:ext cx="4871701" cy="1439218"/>
            <a:chOff x="4350208" y="4941168"/>
            <a:chExt cx="4871701" cy="1439218"/>
          </a:xfrm>
        </p:grpSpPr>
        <p:pic>
          <p:nvPicPr>
            <p:cNvPr id="14" name="Grafik 13" descr="Ein Bild, das Text, Himmel, Karte, Strichzeichnung enthält.&#10;&#10;Automatisch generierte Beschreibung">
              <a:extLst>
                <a:ext uri="{FF2B5EF4-FFF2-40B4-BE49-F238E27FC236}">
                  <a16:creationId xmlns:a16="http://schemas.microsoft.com/office/drawing/2014/main" id="{9E816530-BC69-062D-CEBC-F582272DB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208" y="4941168"/>
              <a:ext cx="4469620" cy="1439218"/>
            </a:xfrm>
            <a:prstGeom prst="rect">
              <a:avLst/>
            </a:prstGeom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516E08F-CCDB-BEB7-A3FC-098ED41443C1}"/>
                </a:ext>
              </a:extLst>
            </p:cNvPr>
            <p:cNvSpPr txBox="1"/>
            <p:nvPr/>
          </p:nvSpPr>
          <p:spPr>
            <a:xfrm>
              <a:off x="8861869" y="4961202"/>
              <a:ext cx="360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100" dirty="0">
                  <a:solidFill>
                    <a:schemeClr val="tx1"/>
                  </a:solidFill>
                </a:rPr>
                <a:t>[1]</a:t>
              </a:r>
              <a:endParaRPr lang="de-DE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913777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850" y="404664"/>
            <a:ext cx="8820150" cy="360511"/>
          </a:xfrm>
        </p:spPr>
        <p:txBody>
          <a:bodyPr/>
          <a:lstStyle/>
          <a:p>
            <a:r>
              <a:rPr lang="de-DE" b="1" dirty="0"/>
              <a:t>Ablaufplan unseres Algorithmus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850" y="980728"/>
            <a:ext cx="8496300" cy="5112097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de-D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Symbol" panose="05050102010706020507" pitchFamily="18" charset="2"/>
              <a:buChar char="-"/>
            </a:pPr>
            <a:endParaRPr lang="de-DE" b="0" dirty="0">
              <a:solidFill>
                <a:schemeClr val="tx1"/>
              </a:solidFill>
            </a:endParaRPr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84438" y="6453336"/>
            <a:ext cx="4247802" cy="216024"/>
          </a:xfrm>
        </p:spPr>
        <p:txBody>
          <a:bodyPr/>
          <a:lstStyle/>
          <a:p>
            <a:r>
              <a:rPr lang="de-DE" sz="900"/>
              <a:t>Das Problem des Handelsreisenden – Vincent Bezold, Philipp Gebauer</a:t>
            </a:r>
            <a:endParaRPr lang="de-DE" sz="900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23850" y="6453336"/>
            <a:ext cx="935038" cy="216024"/>
          </a:xfrm>
        </p:spPr>
        <p:txBody>
          <a:bodyPr/>
          <a:lstStyle/>
          <a:p>
            <a:fld id="{C05EE493-AD2E-4872-B2F6-8F12A747F0A5}" type="slidenum">
              <a:rPr lang="de-DE" sz="900" smtClean="0"/>
              <a:pPr/>
              <a:t>9</a:t>
            </a:fld>
            <a:endParaRPr lang="de-DE" sz="90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2"/>
          </p:nvPr>
        </p:nvSpPr>
        <p:spPr>
          <a:xfrm>
            <a:off x="1403350" y="6453336"/>
            <a:ext cx="936626" cy="216024"/>
          </a:xfrm>
        </p:spPr>
        <p:txBody>
          <a:bodyPr/>
          <a:lstStyle/>
          <a:p>
            <a:r>
              <a:rPr lang="de-DE" sz="900"/>
              <a:t>19.07.2022</a:t>
            </a:r>
            <a:endParaRPr lang="de-DE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50369104-14C7-FBBD-48F7-E8CD718312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1052736"/>
                <a:ext cx="8496300" cy="5040089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None/>
                  <a:defRPr sz="1600" b="1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1pPr>
                <a:lvl2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Arial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24000" indent="-324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774000" indent="-324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Char char="−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Font typeface="+mj-lt"/>
                  <a:buNone/>
                  <a:defRPr sz="1600" u="sng" kern="1200" baseline="0">
                    <a:solidFill>
                      <a:schemeClr val="tx1"/>
                    </a:solidFill>
                    <a:uFill>
                      <a:solidFill>
                        <a:schemeClr val="accent1"/>
                      </a:solidFill>
                    </a:uFill>
                    <a:latin typeface="+mn-lt"/>
                    <a:ea typeface="+mn-ea"/>
                    <a:cs typeface="+mn-cs"/>
                  </a:defRPr>
                </a:lvl5pPr>
                <a:lvl6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tabLst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buClr>
                    <a:schemeClr val="accent1"/>
                  </a:buClr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lvl="0" indent="-342900">
                  <a:buFont typeface="+mj-lt"/>
                  <a:buAutoNum type="arabicParenR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Einlesen der Daten</a:t>
                </a:r>
              </a:p>
              <a:p>
                <a:pPr marL="666900" lvl="2" indent="-34290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Randomisierte 2D-Ortskoordinaten (8, 10, 16, 100 Orte)</a:t>
                </a:r>
              </a:p>
              <a:p>
                <a:pPr marL="666900" lvl="2" indent="-34290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Einlesen der CSV-Dateien</a:t>
                </a:r>
              </a:p>
              <a:p>
                <a:pPr marL="666900" lvl="2" indent="-342900">
                  <a:spcAft>
                    <a:spcPts val="800"/>
                  </a:spcAft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Speichern in Vektoren</a:t>
                </a:r>
              </a:p>
              <a:p>
                <a:pPr>
                  <a:spcAft>
                    <a:spcPts val="800"/>
                  </a:spcAft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lvl="0" indent="-342900">
                  <a:buFont typeface="+mj-lt"/>
                  <a:buAutoNum type="arabicParenR" startAt="2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Präparieren</a:t>
                </a:r>
              </a:p>
              <a:p>
                <a:pPr marL="666900" lvl="2" indent="-34290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Berechnen der Längen aller Einzelverbindungen zwischen allen Ortskoordinaten</a:t>
                </a:r>
              </a:p>
              <a:p>
                <a:pPr marL="666900" lvl="2" indent="-34290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Initialisieren einer beliebigen Abfolge der Orte (Bedingung: Startort = </a:t>
                </a:r>
                <a:r>
                  <a:rPr lang="de-DE" b="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Endort</a:t>
                </a: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666900" lvl="2" indent="-34290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Berechnung der initialen Gesamtstrecke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66900" lvl="2" indent="-342900"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Initialisieren einer Anfangstemperatur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und eines </a:t>
                </a:r>
                <a:r>
                  <a:rPr lang="de-DE" b="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Coolingfaktors</a:t>
                </a: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lang="de-DE" b="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 indent="0" defTabSz="625475">
                  <a:buNone/>
                </a:pPr>
                <a:r>
                  <a:rPr lang="de-DE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de-DE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Entspricht Wahl einer Temperaturfunktion (linear, </a:t>
                </a:r>
                <a:r>
                  <a:rPr lang="de-DE" b="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</a:t>
                </a: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fallend, zick-zack)</a:t>
                </a:r>
              </a:p>
              <a:p>
                <a:pPr lvl="2" indent="0" defTabSz="625475">
                  <a:buNone/>
                </a:pPr>
                <a:r>
                  <a:rPr lang="de-DE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de-DE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∙(1−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de-DE" b="0" dirty="0">
                  <a:solidFill>
                    <a:schemeClr val="tx1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66900" lvl="2" indent="-342900">
                  <a:lnSpc>
                    <a:spcPct val="100000"/>
                  </a:lnSpc>
                  <a:spcAft>
                    <a:spcPts val="800"/>
                  </a:spcAft>
                  <a:buFont typeface="Symbol" panose="05050102010706020507" pitchFamily="18" charset="2"/>
                  <a:buChar char="-"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Wähle Abbruchbedingung </a:t>
                </a:r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 indent="0" defTabSz="714375">
                  <a:lnSpc>
                    <a:spcPct val="100000"/>
                  </a:lnSpc>
                  <a:spcAft>
                    <a:spcPts val="800"/>
                  </a:spcAft>
                  <a:buNone/>
                </a:pPr>
                <a:r>
                  <a:rPr lang="de-DE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(Abweichung der letzten 10 Streckenlängen liegt unter 5%, Anzahl Iterationen, etc.)</a:t>
                </a:r>
              </a:p>
            </p:txBody>
          </p:sp>
        </mc:Choice>
        <mc:Fallback>
          <p:sp>
            <p:nvSpPr>
              <p:cNvPr id="12" name="Inhaltsplatzhalter 2">
                <a:extLst>
                  <a:ext uri="{FF2B5EF4-FFF2-40B4-BE49-F238E27FC236}">
                    <a16:creationId xmlns:a16="http://schemas.microsoft.com/office/drawing/2014/main" id="{50369104-14C7-FBBD-48F7-E8CD71831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1052736"/>
                <a:ext cx="8496300" cy="5040089"/>
              </a:xfrm>
              <a:prstGeom prst="rect">
                <a:avLst/>
              </a:prstGeom>
              <a:blipFill>
                <a:blip r:embed="rId3"/>
                <a:stretch>
                  <a:fillRect l="-1435" t="-10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CC785A5-35E0-3456-E83A-583821C1B012}"/>
              </a:ext>
            </a:extLst>
          </p:cNvPr>
          <p:cNvSpPr txBox="1"/>
          <p:nvPr/>
        </p:nvSpPr>
        <p:spPr>
          <a:xfrm>
            <a:off x="4075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6827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PT_UniKN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folien__PPT_2010_.potx" id="{CE7C819A-CA9D-46C9-B81E-0CE5CC318455}" vid="{2E4BE413-A220-42F3-9421-908383F50C2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TemplateUni</Template>
  <TotalTime>0</TotalTime>
  <Words>1404</Words>
  <Application>Microsoft Office PowerPoint</Application>
  <PresentationFormat>Bildschirmpräsentation (4:3)</PresentationFormat>
  <Paragraphs>300</Paragraphs>
  <Slides>13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Symbol</vt:lpstr>
      <vt:lpstr>PPT_UniKN</vt:lpstr>
      <vt:lpstr>PowerPoint-Präsentation</vt:lpstr>
      <vt:lpstr>Gliederung</vt:lpstr>
      <vt:lpstr>PowerPoint-Präsentation</vt:lpstr>
      <vt:lpstr>Metropolis Algorithmus</vt:lpstr>
      <vt:lpstr>Metropolis Algorithmus</vt:lpstr>
      <vt:lpstr>Metropolis Algorithmus</vt:lpstr>
      <vt:lpstr>Simuliertes Abkühlen</vt:lpstr>
      <vt:lpstr>Simuliertes Abkühlen</vt:lpstr>
      <vt:lpstr>Ablaufplan unseres Algorithmus</vt:lpstr>
      <vt:lpstr>Ablaufplan unseres Algorithmus</vt:lpstr>
      <vt:lpstr>Zusammenfassung</vt:lpstr>
      <vt:lpstr>PowerPoint-Präsentation</vt:lpstr>
      <vt:lpstr>Quellen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 mit Bild, Typografie: Arial Bold, maximal  über vier Zeilen</dc:title>
  <dc:creator>Philipp Gebauer</dc:creator>
  <dc:description>Vorlage Praesentation – Office 2010;_x000d_
Version 010;_x000d_
2015-03-03;</dc:description>
  <cp:lastModifiedBy>Philipp Gebauer</cp:lastModifiedBy>
  <cp:revision>232</cp:revision>
  <cp:lastPrinted>2022-05-27T18:00:58Z</cp:lastPrinted>
  <dcterms:created xsi:type="dcterms:W3CDTF">2022-05-19T16:55:08Z</dcterms:created>
  <dcterms:modified xsi:type="dcterms:W3CDTF">2022-07-11T06:47:56Z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