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79" r:id="rId2"/>
    <p:sldId id="266" r:id="rId3"/>
    <p:sldId id="257" r:id="rId4"/>
    <p:sldId id="284" r:id="rId5"/>
    <p:sldId id="312" r:id="rId6"/>
    <p:sldId id="313" r:id="rId7"/>
    <p:sldId id="311" r:id="rId8"/>
    <p:sldId id="316" r:id="rId9"/>
    <p:sldId id="314" r:id="rId10"/>
    <p:sldId id="315" r:id="rId11"/>
    <p:sldId id="317" r:id="rId12"/>
    <p:sldId id="318" r:id="rId13"/>
    <p:sldId id="323" r:id="rId14"/>
    <p:sldId id="320" r:id="rId15"/>
    <p:sldId id="321" r:id="rId16"/>
    <p:sldId id="322" r:id="rId17"/>
    <p:sldId id="319" r:id="rId18"/>
    <p:sldId id="282" r:id="rId19"/>
    <p:sldId id="277" r:id="rId20"/>
    <p:sldId id="283" r:id="rId21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38C7C9-2754-4CF3-9311-367FE6C10868}">
          <p14:sldIdLst>
            <p14:sldId id="279"/>
            <p14:sldId id="266"/>
            <p14:sldId id="257"/>
            <p14:sldId id="284"/>
            <p14:sldId id="312"/>
            <p14:sldId id="313"/>
            <p14:sldId id="311"/>
            <p14:sldId id="316"/>
            <p14:sldId id="314"/>
            <p14:sldId id="315"/>
            <p14:sldId id="317"/>
            <p14:sldId id="318"/>
            <p14:sldId id="323"/>
            <p14:sldId id="320"/>
            <p14:sldId id="321"/>
            <p14:sldId id="322"/>
            <p14:sldId id="319"/>
            <p14:sldId id="282"/>
            <p14:sldId id="277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80939" autoAdjust="0"/>
  </p:normalViewPr>
  <p:slideViewPr>
    <p:cSldViewPr showGuides="1">
      <p:cViewPr varScale="1">
        <p:scale>
          <a:sx n="48" d="100"/>
          <a:sy n="48" d="100"/>
        </p:scale>
        <p:origin x="896" y="32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r">
              <a:defRPr sz="1300"/>
            </a:lvl1pPr>
          </a:lstStyle>
          <a:p>
            <a:fld id="{4C3797C4-ED8E-4EA4-959C-2AEEE7E3AD08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r">
              <a:defRPr sz="13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r">
              <a:defRPr sz="1300"/>
            </a:lvl1pPr>
          </a:lstStyle>
          <a:p>
            <a:fld id="{44B5C22D-DB44-4084-9471-0EB64DB204F9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2" tIns="49536" rIns="99072" bIns="4953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72" tIns="49536" rIns="99072" bIns="4953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r">
              <a:defRPr sz="13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28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Fallunterscheidung:</a:t>
                </a:r>
              </a:p>
              <a:p>
                <a:pPr marL="1059750" lvl="3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 Wähle neue Gesamtstrecke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als Referenz</a:t>
                </a:r>
              </a:p>
              <a:p>
                <a:pPr marL="1059750" lvl="3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Bestimmen einer Zufallszahl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Berechnen von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>
                        <a:solidFill>
                          <a:schemeClr val="tx1"/>
                        </a:solidFill>
                      </a:rPr>
                      <m:t>exp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Falls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>
                        <a:solidFill>
                          <a:schemeClr val="tx1"/>
                        </a:solidFill>
                      </a:rPr>
                      <m:t>exp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&gt; als q:</a:t>
                </a:r>
              </a:p>
              <a:p>
                <a:pPr marL="1795463" lvl="3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Wähle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</a:rPr>
                  <a:t> als neue Referenz</a:t>
                </a:r>
              </a:p>
              <a:p>
                <a:pPr marL="1795463" lvl="3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Sonst: tue </a:t>
                </a:r>
                <a:r>
                  <a:rPr lang="de-DE" dirty="0" err="1"/>
                  <a:t>nichts</a:t>
                </a:r>
                <a:endParaRPr lang="de-DE" b="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Fallunterscheidung:</a:t>
                </a:r>
              </a:p>
              <a:p>
                <a:pPr marL="1059750" lvl="3" indent="-285750">
                  <a:buFont typeface="Symbol" panose="05050102010706020507" pitchFamily="18" charset="2"/>
                  <a:buChar char="-"/>
                </a:pP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𝐿_𝑛  ≤ 𝐿_𝑖</a:t>
                </a:r>
                <a:r>
                  <a:rPr lang="de-DE" dirty="0">
                    <a:solidFill>
                      <a:schemeClr val="tx1"/>
                    </a:solidFill>
                  </a:rPr>
                  <a:t>: Wähle neue Gesamtstrecke 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𝐿_𝑛</a:t>
                </a:r>
                <a:r>
                  <a:rPr lang="de-DE" dirty="0">
                    <a:solidFill>
                      <a:schemeClr val="tx1"/>
                    </a:solidFill>
                  </a:rPr>
                  <a:t> als Referenz</a:t>
                </a:r>
              </a:p>
              <a:p>
                <a:pPr marL="1059750" lvl="3" indent="-285750">
                  <a:buFont typeface="Symbol" panose="05050102010706020507" pitchFamily="18" charset="2"/>
                  <a:buChar char="-"/>
                </a:pP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𝐿_𝑛&gt; 𝐿_𝑖</a:t>
                </a:r>
                <a:r>
                  <a:rPr lang="de-DE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Bestimmen einer Zufallszahl 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𝑞 ∈ </a:t>
                </a:r>
                <a:r>
                  <a:rPr lang="de-DE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{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0, 1}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Berechnen von </a:t>
                </a:r>
                <a:r>
                  <a:rPr lang="de-DE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"exp" (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−(𝐿_𝑛−𝐿_𝑖)/𝑇)</a:t>
                </a:r>
                <a:endParaRPr lang="de-DE" dirty="0">
                  <a:solidFill>
                    <a:schemeClr val="tx1"/>
                  </a:solidFill>
                </a:endParaRP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Falls </a:t>
                </a:r>
                <a:r>
                  <a:rPr lang="de-DE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"exp" (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−(𝐿_𝑛−𝐿_𝑖)/𝑇)</a:t>
                </a:r>
                <a:r>
                  <a:rPr lang="de-DE" dirty="0">
                    <a:solidFill>
                      <a:schemeClr val="tx1"/>
                    </a:solidFill>
                  </a:rPr>
                  <a:t> &gt; als q:</a:t>
                </a:r>
              </a:p>
              <a:p>
                <a:pPr marL="1795463" lvl="3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Wähle 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𝐿_𝑛</a:t>
                </a:r>
                <a:r>
                  <a:rPr lang="de-DE" b="0" dirty="0">
                    <a:solidFill>
                      <a:schemeClr val="tx1"/>
                    </a:solidFill>
                  </a:rPr>
                  <a:t> als neue Referenz</a:t>
                </a:r>
              </a:p>
              <a:p>
                <a:pPr marL="1795463" lvl="3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Sonst: tue </a:t>
                </a:r>
                <a:r>
                  <a:rPr lang="de-DE" dirty="0" err="1"/>
                  <a:t>nichts</a:t>
                </a:r>
                <a:endParaRPr lang="de-DE" b="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4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379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121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14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18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mittelung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011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60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248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53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3968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2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andere Optimierung kann vorgenommen werden (Kosten, Zeit, Strecke etc.)</a:t>
            </a:r>
          </a:p>
          <a:p>
            <a:r>
              <a:rPr lang="de-DE" dirty="0"/>
              <a:t>Unterschiedliche </a:t>
            </a:r>
          </a:p>
          <a:p>
            <a:endParaRPr lang="de-DE" dirty="0"/>
          </a:p>
          <a:p>
            <a:r>
              <a:rPr lang="de-DE" dirty="0"/>
              <a:t>Seit 1930 auch als Referenz Problem</a:t>
            </a:r>
          </a:p>
          <a:p>
            <a:endParaRPr lang="de-DE" dirty="0"/>
          </a:p>
          <a:p>
            <a:r>
              <a:rPr lang="de-DE" dirty="0"/>
              <a:t>NP (Worstcase Laufzeit ist nicht polynomiell)</a:t>
            </a:r>
          </a:p>
          <a:p>
            <a:r>
              <a:rPr lang="de-DE" dirty="0"/>
              <a:t>Geht mit der </a:t>
            </a:r>
            <a:r>
              <a:rPr lang="de-DE" dirty="0" err="1"/>
              <a:t>fakultät</a:t>
            </a:r>
            <a:endParaRPr lang="de-DE" dirty="0"/>
          </a:p>
          <a:p>
            <a:endParaRPr lang="de-DE" dirty="0"/>
          </a:p>
          <a:p>
            <a:r>
              <a:rPr lang="de-DE" dirty="0"/>
              <a:t>Kann Zusatzbedingungen geben (Fortbewegungsmittel ändern, Zwei Reisende, untereinander abhängig)</a:t>
            </a:r>
          </a:p>
          <a:p>
            <a:endParaRPr lang="de-DE" dirty="0"/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Exakt, 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heuristisch: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Eröffnungsverfahren, 	(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nearest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verbesserungsverfahren, 	(nach Optimierung, findet eher nur lokale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metaheuristisch, 	(lokale suchen mit Verhinderung eines lokalen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kombination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duale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heuristik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1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Gewünschter Zustand wird nach vielen schritten erreicht</a:t>
            </a:r>
          </a:p>
          <a:p>
            <a:r>
              <a:rPr lang="de-DE" dirty="0"/>
              <a:t>Qualität steigt mit Schrittanzahl (konvergiert)</a:t>
            </a:r>
          </a:p>
          <a:p>
            <a:endParaRPr lang="de-DE" dirty="0"/>
          </a:p>
          <a:p>
            <a:r>
              <a:rPr lang="de-DE" dirty="0"/>
              <a:t>Extrapolation der neuen Werte</a:t>
            </a:r>
          </a:p>
          <a:p>
            <a:endParaRPr lang="de-DE" dirty="0"/>
          </a:p>
          <a:p>
            <a:r>
              <a:rPr lang="de-DE" dirty="0"/>
              <a:t>Per se </a:t>
            </a:r>
            <a:r>
              <a:rPr lang="de-DE" dirty="0" err="1"/>
              <a:t>Optimallösung</a:t>
            </a:r>
            <a:r>
              <a:rPr lang="de-DE" dirty="0"/>
              <a:t> nicht bekannt</a:t>
            </a:r>
          </a:p>
          <a:p>
            <a:endParaRPr lang="de-DE" dirty="0"/>
          </a:p>
          <a:p>
            <a:pPr marL="285750" lvl="1" indent="-285750" defTabSz="274638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Anwendung:</a:t>
            </a:r>
          </a:p>
          <a:p>
            <a:pPr lvl="2" indent="0" defTabSz="274638">
              <a:buNone/>
            </a:pPr>
            <a:r>
              <a:rPr lang="de-DE" dirty="0">
                <a:sym typeface="Wingdings" panose="05000000000000000000" pitchFamily="2" charset="2"/>
              </a:rPr>
              <a:t>z.B. Stochastisches Optimierungsverfahren (finden globaler Extrema)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6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 statt E!</a:t>
            </a:r>
          </a:p>
          <a:p>
            <a:endParaRPr lang="de-DE" dirty="0"/>
          </a:p>
          <a:p>
            <a:r>
              <a:rPr lang="de-DE" dirty="0"/>
              <a:t>Gewünschter Zustand wird nach vielen schritten erreicht</a:t>
            </a:r>
          </a:p>
          <a:p>
            <a:r>
              <a:rPr lang="de-DE" dirty="0"/>
              <a:t>Qualität steigt mit Schrittanzahl (konvergiert)</a:t>
            </a:r>
          </a:p>
          <a:p>
            <a:endParaRPr lang="de-DE" dirty="0"/>
          </a:p>
          <a:p>
            <a:r>
              <a:rPr lang="de-DE" dirty="0"/>
              <a:t>Allgemein:</a:t>
            </a:r>
          </a:p>
          <a:p>
            <a:r>
              <a:rPr lang="de-DE" dirty="0"/>
              <a:t>X ist mehrdimensionaler Ort, x kontinuierlich</a:t>
            </a:r>
          </a:p>
          <a:p>
            <a:r>
              <a:rPr lang="de-DE" dirty="0"/>
              <a:t>Y in </a:t>
            </a:r>
            <a:r>
              <a:rPr lang="de-DE" dirty="0" err="1"/>
              <a:t>umgebung</a:t>
            </a:r>
            <a:r>
              <a:rPr lang="de-DE" dirty="0"/>
              <a:t> von U</a:t>
            </a:r>
          </a:p>
          <a:p>
            <a:r>
              <a:rPr lang="de-DE" dirty="0"/>
              <a:t>T konstant</a:t>
            </a:r>
          </a:p>
          <a:p>
            <a:endParaRPr lang="de-DE" dirty="0"/>
          </a:p>
          <a:p>
            <a:r>
              <a:rPr lang="de-DE" dirty="0"/>
              <a:t>In unserem Fall wäre x eine Abfolge von Orten und E(x) die Strecke</a:t>
            </a:r>
          </a:p>
          <a:p>
            <a:endParaRPr lang="de-DE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kleines |r|: große Akzeptanz, aber hohe Autokorrelationszeit (lokales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großes |r|: kleiner Akzeptanz, aber kleine Autokorrelationszeit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79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Energie im Mittel gegeben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Reduziere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erreiche Minimum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Gewünschter Zustand wird nach vielen schritten erreicht</a:t>
                </a:r>
              </a:p>
              <a:p>
                <a:r>
                  <a:rPr lang="de-DE" dirty="0"/>
                  <a:t>Qualität steigt mit Schrittanzahl (konvergiert)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Energie im Mittel gegeben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Reduziere 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𝑇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erreiche Minimum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Gewünschter Zustand wird nach vielen schritten erreicht</a:t>
                </a:r>
              </a:p>
              <a:p>
                <a:r>
                  <a:rPr lang="de-DE" dirty="0"/>
                  <a:t>Qualität steigt mit Schrittanzahl (konvergiert)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84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400" b="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Glühen in der Metallurgie: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erhitzen: Atome ordnen sich über Zeit, bilden stabile Kristalle 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Manchmal mehrfach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T: 	bestimmt Wahrscheinlichkeit, dass lokales Minimum zu verlassen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nicht zwingend vergleichbar mit TD Temperatur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Einheiten der Vergleichsgrößen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lokales Optimum kann wieder verlassen werden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Chipplanning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 D-Wave / adiabatische QCs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93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400" b="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Glühen in der Metallurgie: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erhitzen: Atome ordnen sich über Zeit, bilden stabile Kristalle 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Manchmal mehrfach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T: 	bestimmt Wahrscheinlichkeit, dass lokales Minimum zu verlassen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nicht zwingend vergleichbar mit TD Temperatur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Einheiten der Vergleichsgrößen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lokales Optimum kann wieder verlassen werden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Chipplanning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 D-Wave / adiabatische QCs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4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6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076825" y="1989139"/>
            <a:ext cx="4066797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335713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4608189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31981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84963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95977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6D24E11-983A-1067-7199-4862D859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84783"/>
            <a:ext cx="3096344" cy="3356671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323850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Vincent Bezold, Philipp Gebauer</a:t>
            </a:r>
          </a:p>
          <a:p>
            <a:r>
              <a:rPr lang="de-DE" b="0" u="none" dirty="0"/>
              <a:t>Konstanz, 19. Juli 2022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89615" y="3124306"/>
            <a:ext cx="3817318" cy="5903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schemeClr val="tx1"/>
                </a:solidFill>
              </a:rPr>
              <a:t>Das Problem des</a:t>
            </a: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289614" y="4251106"/>
            <a:ext cx="6082586" cy="59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8000" rIns="36000" bIns="180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schemeClr val="tx1"/>
                </a:solidFill>
              </a:rPr>
              <a:t>Stochastische Optimierung</a:t>
            </a:r>
            <a:endParaRPr lang="de-DE" sz="2400" dirty="0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289615" y="3682306"/>
            <a:ext cx="4064080" cy="590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schemeClr val="tx1"/>
                </a:solidFill>
              </a:rPr>
              <a:t>Handelsreisenden</a:t>
            </a: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Ablaufplan unseres Algorithmus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1" indent="-342900">
                  <a:buFont typeface="+mj-lt"/>
                  <a:buAutoNum type="arabicParenR" startAt="3"/>
                </a:pPr>
                <a:r>
                  <a:rPr lang="de-DE" b="0" dirty="0">
                    <a:solidFill>
                      <a:schemeClr val="tx1"/>
                    </a:solidFill>
                  </a:rPr>
                  <a:t>Optimieren:</a:t>
                </a: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Tausch zweier zufällig gewählter Orte im Ablaufplan</a:t>
                </a: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Berechnung der neuen Gesamtstrecke durch Auslesen der Längen der Einzelverbindungen</a:t>
                </a: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Vergleich der initialen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</a:rPr>
                  <a:t> mit der neuen Gesamtstrecke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</a:endParaRP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Akzeptanz nach </a:t>
                </a:r>
                <a:r>
                  <a:rPr lang="de-DE" dirty="0" err="1"/>
                  <a:t>Metropoliskriterium</a:t>
                </a:r>
                <a:endParaRPr lang="de-DE" b="0" dirty="0">
                  <a:solidFill>
                    <a:schemeClr val="tx1"/>
                  </a:solidFill>
                </a:endParaRPr>
              </a:p>
              <a:p>
                <a:pPr marL="0"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</a:rPr>
                  <a:t>4) Setze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</a:rPr>
                  <a:t> auf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∙(1−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chemeClr val="tx1"/>
                  </a:solidFill>
                </a:endParaRPr>
              </a:p>
              <a:p>
                <a:pPr marL="0"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</a:rPr>
                  <a:t>5) Berechne Abbruchkriterium</a:t>
                </a:r>
              </a:p>
              <a:p>
                <a:pPr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</a:rPr>
                  <a:t>Wiederhole 3) bis Abbruchbedingung erreicht</a:t>
                </a:r>
              </a:p>
              <a:p>
                <a:pPr marL="285750" indent="-285750">
                  <a:buClr>
                    <a:schemeClr val="accent1"/>
                  </a:buClr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369104-14C7-FBBD-48F7-E8CD71831247}"/>
              </a:ext>
            </a:extLst>
          </p:cNvPr>
          <p:cNvSpPr txBox="1">
            <a:spLocks/>
          </p:cNvSpPr>
          <p:nvPr/>
        </p:nvSpPr>
        <p:spPr>
          <a:xfrm>
            <a:off x="323850" y="1052736"/>
            <a:ext cx="8496300" cy="5040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+mj-lt"/>
              <a:buAutoNum type="arabicParenR" startAt="3"/>
            </a:pPr>
            <a:endParaRPr 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584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Einfache Tests an einer Box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369104-14C7-FBBD-48F7-E8CD71831247}"/>
              </a:ext>
            </a:extLst>
          </p:cNvPr>
          <p:cNvSpPr txBox="1">
            <a:spLocks/>
          </p:cNvSpPr>
          <p:nvPr/>
        </p:nvSpPr>
        <p:spPr>
          <a:xfrm>
            <a:off x="323850" y="1052737"/>
            <a:ext cx="8496300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/>
              <a:t>Einfache</a:t>
            </a:r>
            <a:r>
              <a:rPr lang="en-GB" dirty="0"/>
              <a:t> Box für </a:t>
            </a:r>
            <a:r>
              <a:rPr lang="en-GB" dirty="0" err="1"/>
              <a:t>Proove</a:t>
            </a:r>
            <a:r>
              <a:rPr lang="en-GB" dirty="0"/>
              <a:t> of Concept </a:t>
            </a:r>
            <a:endParaRPr lang="de-DE" b="0" dirty="0">
              <a:solidFill>
                <a:schemeClr val="tx1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A72F14D-034B-6E80-6042-936C0E720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5263"/>
            <a:ext cx="5760000" cy="432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A4EF93B-F297-D812-0CFA-CC0F25374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3"/>
            <a:ext cx="5760000" cy="432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AA975EC-194F-962D-EB96-3D928E6EA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56" y="1484783"/>
            <a:ext cx="5760000" cy="4320000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5DA2B37-C571-C481-074C-46E1BBF15271}"/>
              </a:ext>
            </a:extLst>
          </p:cNvPr>
          <p:cNvSpPr/>
          <p:nvPr/>
        </p:nvSpPr>
        <p:spPr>
          <a:xfrm>
            <a:off x="6012160" y="1988840"/>
            <a:ext cx="288032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1. </a:t>
            </a:r>
            <a:r>
              <a:rPr lang="en-GB" dirty="0" err="1">
                <a:solidFill>
                  <a:schemeClr val="tx1"/>
                </a:solidFill>
              </a:rPr>
              <a:t>Datensatz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D9EA98C-44B9-F87F-1CA0-4E301D3EF936}"/>
              </a:ext>
            </a:extLst>
          </p:cNvPr>
          <p:cNvSpPr/>
          <p:nvPr/>
        </p:nvSpPr>
        <p:spPr>
          <a:xfrm>
            <a:off x="6012160" y="2924473"/>
            <a:ext cx="288032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2. </a:t>
            </a:r>
            <a:r>
              <a:rPr lang="en-GB" dirty="0" err="1">
                <a:solidFill>
                  <a:schemeClr val="tx1"/>
                </a:solidFill>
              </a:rPr>
              <a:t>Zufälliger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Anfang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603D143-8E08-E0B8-36E4-EA788B11F728}"/>
              </a:ext>
            </a:extLst>
          </p:cNvPr>
          <p:cNvSpPr/>
          <p:nvPr/>
        </p:nvSpPr>
        <p:spPr>
          <a:xfrm>
            <a:off x="6031160" y="3860106"/>
            <a:ext cx="288032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3. </a:t>
            </a:r>
            <a:r>
              <a:rPr lang="en-GB" dirty="0" err="1">
                <a:solidFill>
                  <a:schemeClr val="tx1"/>
                </a:solidFill>
              </a:rPr>
              <a:t>Optimiert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694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Das Omega Problem (</a:t>
            </a:r>
            <a:r>
              <a:rPr lang="de-DE" b="1" dirty="0" err="1"/>
              <a:t>Visualiesierung</a:t>
            </a:r>
            <a:r>
              <a:rPr lang="de-DE" b="1" dirty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9"/>
            <a:ext cx="8496300" cy="259134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12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369104-14C7-FBBD-48F7-E8CD71831247}"/>
              </a:ext>
            </a:extLst>
          </p:cNvPr>
          <p:cNvSpPr txBox="1">
            <a:spLocks/>
          </p:cNvSpPr>
          <p:nvPr/>
        </p:nvSpPr>
        <p:spPr>
          <a:xfrm>
            <a:off x="323850" y="1052737"/>
            <a:ext cx="8496300" cy="288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 err="1"/>
              <a:t>Einfache</a:t>
            </a:r>
            <a:r>
              <a:rPr lang="en-GB" dirty="0"/>
              <a:t> </a:t>
            </a:r>
            <a:r>
              <a:rPr lang="en-GB" dirty="0" err="1"/>
              <a:t>optimierung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Omegas</a:t>
            </a:r>
            <a:endParaRPr lang="de-DE" b="0" dirty="0">
              <a:solidFill>
                <a:schemeClr val="tx1"/>
              </a:solidFill>
            </a:endParaRPr>
          </a:p>
        </p:txBody>
      </p:sp>
      <p:pic>
        <p:nvPicPr>
          <p:cNvPr id="4" name="processOfOptimization">
            <a:hlinkClick r:id="" action="ppaction://media"/>
            <a:extLst>
              <a:ext uri="{FF2B5EF4-FFF2-40B4-BE49-F238E27FC236}">
                <a16:creationId xmlns:a16="http://schemas.microsoft.com/office/drawing/2014/main" id="{6F13DAF1-246B-3953-6F7C-048B31A9C9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15939" y="1527031"/>
            <a:ext cx="53848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00B370DA-E6ED-DE7A-39D8-111478263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48" y="1483844"/>
            <a:ext cx="5760000" cy="43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Das 4x4 Raster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lvl="0">
              <a:lnSpc>
                <a:spcPct val="107000"/>
              </a:lnSpc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sind 16! = 20.922.789.888.000 Möglichkeiten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369104-14C7-FBBD-48F7-E8CD71831247}"/>
              </a:ext>
            </a:extLst>
          </p:cNvPr>
          <p:cNvSpPr txBox="1">
            <a:spLocks/>
          </p:cNvSpPr>
          <p:nvPr/>
        </p:nvSpPr>
        <p:spPr>
          <a:xfrm>
            <a:off x="323850" y="1052737"/>
            <a:ext cx="8496300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b="0" dirty="0">
              <a:solidFill>
                <a:schemeClr val="tx1"/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BE256D8-A9D5-ECB4-93AB-5F0506B4D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" y="1483844"/>
            <a:ext cx="5760000" cy="432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6F017B58-32B0-77FD-224B-7D03857E61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1" y="1487275"/>
            <a:ext cx="5760000" cy="432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22694F5-B33E-0EDF-998A-B0A0A7632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7" y="1413728"/>
            <a:ext cx="5760000" cy="4320000"/>
          </a:xfrm>
          <a:prstGeom prst="rect">
            <a:avLst/>
          </a:prstGeom>
        </p:spPr>
      </p:pic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C3581A5-F3D7-3E83-ED7F-2BBB6F71B86E}"/>
              </a:ext>
            </a:extLst>
          </p:cNvPr>
          <p:cNvSpPr/>
          <p:nvPr/>
        </p:nvSpPr>
        <p:spPr>
          <a:xfrm>
            <a:off x="5977315" y="1645674"/>
            <a:ext cx="288032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1. </a:t>
            </a:r>
            <a:r>
              <a:rPr lang="en-GB" dirty="0" err="1">
                <a:solidFill>
                  <a:schemeClr val="tx1"/>
                </a:solidFill>
              </a:rPr>
              <a:t>Datensatz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FC38FBA6-C192-02B6-C003-CAF0886DAC17}"/>
              </a:ext>
            </a:extLst>
          </p:cNvPr>
          <p:cNvSpPr/>
          <p:nvPr/>
        </p:nvSpPr>
        <p:spPr>
          <a:xfrm>
            <a:off x="5977315" y="2581307"/>
            <a:ext cx="288032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2. </a:t>
            </a:r>
            <a:r>
              <a:rPr lang="en-GB" dirty="0" err="1">
                <a:solidFill>
                  <a:schemeClr val="tx1"/>
                </a:solidFill>
              </a:rPr>
              <a:t>Ideale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Lösung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eine</a:t>
            </a:r>
            <a:r>
              <a:rPr lang="en-GB" dirty="0">
                <a:solidFill>
                  <a:schemeClr val="tx1"/>
                </a:solidFill>
              </a:rPr>
              <a:t> von 16)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FE12136E-2972-6D3C-4757-3FA13C9AC0FE}"/>
              </a:ext>
            </a:extLst>
          </p:cNvPr>
          <p:cNvSpPr/>
          <p:nvPr/>
        </p:nvSpPr>
        <p:spPr>
          <a:xfrm>
            <a:off x="5996315" y="3516940"/>
            <a:ext cx="288032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3. </a:t>
            </a:r>
            <a:r>
              <a:rPr lang="en-GB" dirty="0" err="1">
                <a:solidFill>
                  <a:schemeClr val="tx1"/>
                </a:solidFill>
              </a:rPr>
              <a:t>Zufälliger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Anfang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C37DF64-9BE9-DBDC-3FB0-E02B265B6084}"/>
              </a:ext>
            </a:extLst>
          </p:cNvPr>
          <p:cNvSpPr/>
          <p:nvPr/>
        </p:nvSpPr>
        <p:spPr>
          <a:xfrm>
            <a:off x="5996315" y="4444842"/>
            <a:ext cx="2880320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4. </a:t>
            </a:r>
            <a:r>
              <a:rPr lang="en-GB" dirty="0" err="1">
                <a:solidFill>
                  <a:schemeClr val="tx1"/>
                </a:solidFill>
              </a:rPr>
              <a:t>Optimiert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26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Verschiedene </a:t>
            </a:r>
            <a:r>
              <a:rPr lang="de-DE" b="1" dirty="0" err="1"/>
              <a:t>Temperautur</a:t>
            </a:r>
            <a:r>
              <a:rPr lang="de-DE" b="1" dirty="0"/>
              <a:t> Abklingkurven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369104-14C7-FBBD-48F7-E8CD71831247}"/>
              </a:ext>
            </a:extLst>
          </p:cNvPr>
          <p:cNvSpPr txBox="1">
            <a:spLocks/>
          </p:cNvSpPr>
          <p:nvPr/>
        </p:nvSpPr>
        <p:spPr>
          <a:xfrm>
            <a:off x="323850" y="1052737"/>
            <a:ext cx="8496300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b="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E1C141-DA5F-6AD4-F9FF-BB11FC5A3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89" y="1272392"/>
            <a:ext cx="5935107" cy="47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4891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Verschiedene </a:t>
            </a:r>
            <a:r>
              <a:rPr lang="de-DE" b="1" dirty="0" err="1"/>
              <a:t>Temperautur</a:t>
            </a:r>
            <a:r>
              <a:rPr lang="de-DE" b="1" dirty="0"/>
              <a:t> Abklingkurve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15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369104-14C7-FBBD-48F7-E8CD71831247}"/>
              </a:ext>
            </a:extLst>
          </p:cNvPr>
          <p:cNvSpPr txBox="1">
            <a:spLocks/>
          </p:cNvSpPr>
          <p:nvPr/>
        </p:nvSpPr>
        <p:spPr>
          <a:xfrm>
            <a:off x="323850" y="1052737"/>
            <a:ext cx="8496300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b="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594C48-C4E8-05D0-77F7-D28956A9D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7" y="1459638"/>
            <a:ext cx="6468433" cy="48691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BA4C61F-0232-57B1-F85C-C80945123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425466"/>
            <a:ext cx="4394515" cy="32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21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Idee: weniger </a:t>
            </a:r>
            <a:r>
              <a:rPr lang="de-DE" b="1" dirty="0" err="1"/>
              <a:t>Randomness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16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98C668-C048-BA15-750D-DE3F4B50B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006" y="1813962"/>
            <a:ext cx="5223838" cy="3917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C88959C-678B-CDCD-CB8B-412D049EB9C9}"/>
                  </a:ext>
                </a:extLst>
              </p:cNvPr>
              <p:cNvSpPr txBox="1"/>
              <p:nvPr/>
            </p:nvSpPr>
            <p:spPr>
              <a:xfrm>
                <a:off x="872394" y="1202149"/>
                <a:ext cx="3476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exp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∆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𝒓𝒂𝒏𝒅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C88959C-678B-CDCD-CB8B-412D049EB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94" y="1202149"/>
                <a:ext cx="347623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20FC228-C19A-98BB-5727-75FD4F1BF8D6}"/>
              </a:ext>
            </a:extLst>
          </p:cNvPr>
          <p:cNvSpPr/>
          <p:nvPr/>
        </p:nvSpPr>
        <p:spPr>
          <a:xfrm>
            <a:off x="4004890" y="1335284"/>
            <a:ext cx="1134219" cy="4298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979247-356E-D458-6BBE-6AD12BCB8E86}"/>
                  </a:ext>
                </a:extLst>
              </p:cNvPr>
              <p:cNvSpPr txBox="1"/>
              <p:nvPr/>
            </p:nvSpPr>
            <p:spPr>
              <a:xfrm>
                <a:off x="4192108" y="1192852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exp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f>
                            <m:f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∆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𝟎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𝟓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979247-356E-D458-6BBE-6AD12BCB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108" y="1192852"/>
                <a:ext cx="4572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A6138BE8-7C1A-FC1C-BA07-CF95985CF149}"/>
              </a:ext>
            </a:extLst>
          </p:cNvPr>
          <p:cNvSpPr/>
          <p:nvPr/>
        </p:nvSpPr>
        <p:spPr>
          <a:xfrm>
            <a:off x="723359" y="5867296"/>
            <a:ext cx="752148" cy="36051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DB8D1CB-9287-A068-D3D7-865C72DB362C}"/>
              </a:ext>
            </a:extLst>
          </p:cNvPr>
          <p:cNvSpPr/>
          <p:nvPr/>
        </p:nvSpPr>
        <p:spPr>
          <a:xfrm>
            <a:off x="1547664" y="5731841"/>
            <a:ext cx="7056784" cy="6494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err="1">
                <a:solidFill>
                  <a:schemeClr val="tx1"/>
                </a:solidFill>
              </a:rPr>
              <a:t>Erklärung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  <a:r>
              <a:rPr lang="en-GB" sz="1600" dirty="0" err="1">
                <a:solidFill>
                  <a:schemeClr val="tx1"/>
                </a:solidFill>
              </a:rPr>
              <a:t>Zuviel</a:t>
            </a:r>
            <a:r>
              <a:rPr lang="en-GB" sz="1600" dirty="0">
                <a:solidFill>
                  <a:schemeClr val="tx1"/>
                </a:solidFill>
              </a:rPr>
              <a:t> Random </a:t>
            </a:r>
            <a:r>
              <a:rPr lang="en-GB" sz="1600" dirty="0" err="1">
                <a:solidFill>
                  <a:schemeClr val="tx1"/>
                </a:solidFill>
              </a:rPr>
              <a:t>kann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einen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aus</a:t>
            </a:r>
            <a:r>
              <a:rPr lang="en-GB" sz="1600" dirty="0">
                <a:solidFill>
                  <a:schemeClr val="tx1"/>
                </a:solidFill>
              </a:rPr>
              <a:t> “</a:t>
            </a:r>
            <a:r>
              <a:rPr lang="en-GB" sz="1600" dirty="0" err="1">
                <a:solidFill>
                  <a:schemeClr val="tx1"/>
                </a:solidFill>
              </a:rPr>
              <a:t>guten</a:t>
            </a:r>
            <a:r>
              <a:rPr lang="en-GB" sz="1600" dirty="0">
                <a:solidFill>
                  <a:schemeClr val="tx1"/>
                </a:solidFill>
              </a:rPr>
              <a:t>” </a:t>
            </a:r>
            <a:r>
              <a:rPr lang="en-GB" sz="1600" dirty="0" err="1">
                <a:solidFill>
                  <a:schemeClr val="tx1"/>
                </a:solidFill>
              </a:rPr>
              <a:t>lokalen</a:t>
            </a:r>
            <a:r>
              <a:rPr lang="en-GB" sz="1600" dirty="0">
                <a:solidFill>
                  <a:schemeClr val="tx1"/>
                </a:solidFill>
              </a:rPr>
              <a:t> Minima </a:t>
            </a:r>
            <a:r>
              <a:rPr lang="en-GB" sz="1600" dirty="0" err="1">
                <a:solidFill>
                  <a:schemeClr val="tx1"/>
                </a:solidFill>
              </a:rPr>
              <a:t>werfen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71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Größeres 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sind 100! = 9,33e+157 Möglichkeiten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17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369104-14C7-FBBD-48F7-E8CD71831247}"/>
              </a:ext>
            </a:extLst>
          </p:cNvPr>
          <p:cNvSpPr txBox="1">
            <a:spLocks/>
          </p:cNvSpPr>
          <p:nvPr/>
        </p:nvSpPr>
        <p:spPr>
          <a:xfrm>
            <a:off x="323850" y="1052737"/>
            <a:ext cx="8496300" cy="43204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Raster </a:t>
            </a:r>
            <a:r>
              <a:rPr lang="en-GB" dirty="0" err="1"/>
              <a:t>mit</a:t>
            </a:r>
            <a:r>
              <a:rPr lang="en-GB" dirty="0"/>
              <a:t> 100 </a:t>
            </a:r>
            <a:r>
              <a:rPr lang="en-GB" dirty="0" err="1"/>
              <a:t>zufälligen</a:t>
            </a:r>
            <a:r>
              <a:rPr lang="en-GB" dirty="0"/>
              <a:t> </a:t>
            </a:r>
            <a:r>
              <a:rPr lang="en-GB" dirty="0" err="1"/>
              <a:t>Punkten</a:t>
            </a:r>
            <a:endParaRPr lang="de-DE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601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040089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Problem des Handelsreisende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Erreichen aller Ziele bei minimaler Distanz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Anfangsort = Zielort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lvl="1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 b="1" dirty="0"/>
              <a:t>Metropolis Algorithmus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Berechnung von Stichproben (Markov-Kette)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Nur energetisch günstigere Lösungen werden akzeptiert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Stationärer Zustand ist Approximation der Lösung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lvl="1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 b="1" dirty="0"/>
              <a:t>Simuliertes Abkühlen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Durch Metropolis Algorithmus motiviert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Zusätzliches künstliches Abkühlen des Systems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Verhindert Verbleib in lokalen Extrema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295118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/>
        </p:nvSpPr>
        <p:spPr>
          <a:xfrm>
            <a:off x="299833" y="2540434"/>
            <a:ext cx="5496624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für eure Aufmerksamkeit!</a:t>
            </a: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9834" y="1970908"/>
            <a:ext cx="3567250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Herzlichen Dank</a:t>
            </a:r>
          </a:p>
        </p:txBody>
      </p:sp>
    </p:spTree>
    <p:extLst>
      <p:ext uri="{BB962C8B-B14F-4D97-AF65-F5344CB8AC3E}">
        <p14:creationId xmlns:p14="http://schemas.microsoft.com/office/powerpoint/2010/main" val="3476765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400600"/>
          </a:xfrm>
        </p:spPr>
        <p:txBody>
          <a:bodyPr/>
          <a:lstStyle/>
          <a:p>
            <a:pPr lvl="2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Definition des Problems</a:t>
            </a:r>
          </a:p>
          <a:p>
            <a:pPr lvl="2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Methoden</a:t>
            </a:r>
          </a:p>
          <a:p>
            <a:pPr lvl="3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Metropolis Algorithmus</a:t>
            </a:r>
          </a:p>
          <a:p>
            <a:pPr lvl="3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Simuliertes Abkühlen</a:t>
            </a:r>
          </a:p>
          <a:p>
            <a:pPr lvl="2">
              <a:lnSpc>
                <a:spcPct val="250000"/>
              </a:lnSpc>
            </a:pPr>
            <a:r>
              <a:rPr lang="de-DE" dirty="0"/>
              <a:t>Ablaufplan</a:t>
            </a:r>
          </a:p>
          <a:p>
            <a:pPr lvl="2">
              <a:lnSpc>
                <a:spcPct val="250000"/>
              </a:lnSpc>
            </a:pPr>
            <a:r>
              <a:rPr lang="de-DE" dirty="0"/>
              <a:t>Implementierung</a:t>
            </a:r>
          </a:p>
          <a:p>
            <a:pPr lvl="2">
              <a:lnSpc>
                <a:spcPct val="250000"/>
              </a:lnSpc>
            </a:pPr>
            <a:r>
              <a:rPr lang="de-DE" dirty="0">
                <a:sym typeface="Wingdings" panose="05000000000000000000" pitchFamily="2" charset="2"/>
              </a:rPr>
              <a:t>Ergebnisse</a:t>
            </a:r>
          </a:p>
          <a:p>
            <a:pPr lvl="2">
              <a:lnSpc>
                <a:spcPct val="250000"/>
              </a:lnSpc>
            </a:pPr>
            <a:r>
              <a:rPr lang="de-DE" dirty="0">
                <a:sym typeface="Wingdings" panose="05000000000000000000" pitchFamily="2" charset="2"/>
              </a:rPr>
              <a:t>Zusammenfassungen</a:t>
            </a:r>
            <a:endParaRPr lang="de-DE" dirty="0"/>
          </a:p>
          <a:p>
            <a:pPr marL="0" lvl="2" indent="0">
              <a:lnSpc>
                <a:spcPct val="250000"/>
              </a:lnSpc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51720" y="6453336"/>
            <a:ext cx="5688930" cy="216024"/>
          </a:xfrm>
        </p:spPr>
        <p:txBody>
          <a:bodyPr/>
          <a:lstStyle/>
          <a:p>
            <a:r>
              <a:rPr lang="de-DE" sz="900" dirty="0"/>
              <a:t>Das Problem des Handelsreisenden – Vincent Bezold, Philipp Gebauer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z="900" smtClean="0"/>
              <a:pPr/>
              <a:t>2</a:t>
            </a:fld>
            <a:endParaRPr lang="de-DE" sz="9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z="900" dirty="0"/>
              <a:t>19.07.2022</a:t>
            </a:r>
          </a:p>
        </p:txBody>
      </p:sp>
    </p:spTree>
    <p:extLst>
      <p:ext uri="{BB962C8B-B14F-4D97-AF65-F5344CB8AC3E}">
        <p14:creationId xmlns:p14="http://schemas.microsoft.com/office/powerpoint/2010/main" val="417808578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08720"/>
            <a:ext cx="8496300" cy="5400600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0" dirty="0">
                <a:solidFill>
                  <a:schemeClr val="tx1"/>
                </a:solidFill>
              </a:rPr>
              <a:t>Kai </a:t>
            </a:r>
            <a:r>
              <a:rPr lang="de-DE" sz="1400" b="0" dirty="0" err="1">
                <a:solidFill>
                  <a:schemeClr val="tx1"/>
                </a:solidFill>
              </a:rPr>
              <a:t>Nordlund</a:t>
            </a:r>
            <a:r>
              <a:rPr lang="de-DE" sz="1400" b="0" dirty="0">
                <a:solidFill>
                  <a:schemeClr val="tx1"/>
                </a:solidFill>
              </a:rPr>
              <a:t>, Vorlesungsskript zu "Basics </a:t>
            </a:r>
            <a:r>
              <a:rPr lang="de-DE" sz="1400" b="0" dirty="0" err="1">
                <a:solidFill>
                  <a:schemeClr val="tx1"/>
                </a:solidFill>
              </a:rPr>
              <a:t>of</a:t>
            </a:r>
            <a:r>
              <a:rPr lang="de-DE" sz="1400" b="0" dirty="0">
                <a:solidFill>
                  <a:schemeClr val="tx1"/>
                </a:solidFill>
              </a:rPr>
              <a:t> Monte Carlo </a:t>
            </a:r>
            <a:r>
              <a:rPr lang="de-DE" sz="1400" b="0" dirty="0" err="1">
                <a:solidFill>
                  <a:schemeClr val="tx1"/>
                </a:solidFill>
              </a:rPr>
              <a:t>simulations</a:t>
            </a:r>
            <a:r>
              <a:rPr lang="de-DE" sz="1400" b="0" dirty="0">
                <a:solidFill>
                  <a:schemeClr val="tx1"/>
                </a:solidFill>
              </a:rPr>
              <a:t>“, Helsinki Institute </a:t>
            </a:r>
            <a:r>
              <a:rPr lang="de-DE" sz="1400" b="0" dirty="0" err="1">
                <a:solidFill>
                  <a:schemeClr val="tx1"/>
                </a:solidFill>
              </a:rPr>
              <a:t>of</a:t>
            </a:r>
            <a:r>
              <a:rPr lang="de-DE" sz="1400" b="0" dirty="0">
                <a:solidFill>
                  <a:schemeClr val="tx1"/>
                </a:solidFill>
              </a:rPr>
              <a:t> Physics (2006).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0" dirty="0">
                <a:solidFill>
                  <a:schemeClr val="tx1"/>
                </a:solidFill>
              </a:rPr>
              <a:t>Wikipedia, „Problem des Handlungsreisenden“, https://de.wikipedia.org/wiki/Problem_des_Handlungsreisenden,  2021, Online Stand 5. Juli 2022.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0" dirty="0">
                <a:solidFill>
                  <a:schemeClr val="tx1"/>
                </a:solidFill>
              </a:rPr>
              <a:t>Wikipedia, „</a:t>
            </a:r>
            <a:r>
              <a:rPr lang="de-DE" sz="1400" b="0" dirty="0" err="1">
                <a:solidFill>
                  <a:schemeClr val="tx1"/>
                </a:solidFill>
              </a:rPr>
              <a:t>Simulated</a:t>
            </a:r>
            <a:r>
              <a:rPr lang="de-DE" sz="1400" b="0" dirty="0">
                <a:solidFill>
                  <a:schemeClr val="tx1"/>
                </a:solidFill>
              </a:rPr>
              <a:t> </a:t>
            </a:r>
            <a:r>
              <a:rPr lang="de-DE" sz="1400" b="0" dirty="0" err="1">
                <a:solidFill>
                  <a:schemeClr val="tx1"/>
                </a:solidFill>
              </a:rPr>
              <a:t>Annealing</a:t>
            </a:r>
            <a:r>
              <a:rPr lang="de-DE" sz="1400" b="0" dirty="0">
                <a:solidFill>
                  <a:schemeClr val="tx1"/>
                </a:solidFill>
              </a:rPr>
              <a:t>“, https://de.wikipedia.org/wiki/Simulated_Annealing, 2021, Online Stand 5. Juli 2022.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20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78458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 dirty="0"/>
              <a:t>Das Problem des Handelsreisenden – Vincent Bezold, Philipp Gebauer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 dirty="0"/>
              <a:t>19.07.2022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27CC6C-321F-7F27-3316-931D36B22DFD}"/>
              </a:ext>
            </a:extLst>
          </p:cNvPr>
          <p:cNvSpPr txBox="1"/>
          <p:nvPr/>
        </p:nvSpPr>
        <p:spPr>
          <a:xfrm>
            <a:off x="323850" y="6093296"/>
            <a:ext cx="85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4500"/>
            <a:r>
              <a:rPr lang="de-DE" sz="1200" b="1" dirty="0">
                <a:solidFill>
                  <a:schemeClr val="tx1"/>
                </a:solidFill>
              </a:rPr>
              <a:t>[Titel]</a:t>
            </a:r>
            <a:r>
              <a:rPr lang="de-DE" sz="1200" b="0" dirty="0">
                <a:solidFill>
                  <a:schemeClr val="tx1"/>
                </a:solidFill>
              </a:rPr>
              <a:t> https://de.wikipedia.org/ – Stand 5. Juli 2022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70FCEE7-65E5-8CD9-3570-081D75CE06E8}"/>
              </a:ext>
            </a:extLst>
          </p:cNvPr>
          <p:cNvSpPr txBox="1">
            <a:spLocks/>
          </p:cNvSpPr>
          <p:nvPr/>
        </p:nvSpPr>
        <p:spPr>
          <a:xfrm>
            <a:off x="323850" y="980729"/>
            <a:ext cx="8496300" cy="4752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Handelsreisender soll gegeben Anzahl Orte besuchen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Jeder Ort darf nur einmal besucht werden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Anfangsort ist gleich dem Zielort</a:t>
            </a:r>
          </a:p>
          <a:p>
            <a:pPr lvl="2" indent="0" defTabSz="625475">
              <a:buNone/>
            </a:pPr>
            <a:r>
              <a:rPr lang="de-DE" b="0" dirty="0">
                <a:solidFill>
                  <a:schemeClr val="tx1"/>
                </a:solidFill>
                <a:sym typeface="Wingdings" panose="05000000000000000000" pitchFamily="2" charset="2"/>
              </a:rPr>
              <a:t>	</a:t>
            </a:r>
            <a:r>
              <a:rPr lang="de-DE" b="0" dirty="0">
                <a:solidFill>
                  <a:schemeClr val="tx1"/>
                </a:solidFill>
              </a:rPr>
              <a:t>Finde die optimale Strecke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NP-schwer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Es gibt exakte Lösungen (Probleme mit bis zu 1000 Städten)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Unterschiedliche Ansätze: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Exakte Lösung: beliebig langer Laufzeit; beweist Existenz einer </a:t>
            </a:r>
            <a:r>
              <a:rPr lang="de-DE" dirty="0" err="1"/>
              <a:t>Optimallösung</a:t>
            </a:r>
            <a:endParaRPr lang="de-DE" dirty="0"/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Heuristische Verfahren: kurze Laufzeit, hinreichend gute Lösung</a:t>
            </a:r>
          </a:p>
          <a:p>
            <a:pPr lvl="2" indent="0" defTabSz="625475">
              <a:buNone/>
            </a:pPr>
            <a:r>
              <a:rPr lang="de-DE" dirty="0">
                <a:sym typeface="Wingdings" panose="05000000000000000000" pitchFamily="2" charset="2"/>
              </a:rPr>
              <a:t>	 im Allgemeinen aber beliebig schlecht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Anwendung: 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Tourenplanung, Logistik, Warenverteilung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Pannendienst 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Microchips 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Genom-Sequenzierung</a:t>
            </a:r>
            <a:endParaRPr lang="de-DE" dirty="0"/>
          </a:p>
          <a:p>
            <a:pPr marL="0" lvl="2" indent="0">
              <a:buFont typeface="Arial" panose="020B0604020202020204" pitchFamily="34" charset="0"/>
              <a:buNone/>
            </a:pP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119C09F5-BADE-F3F1-A287-C8DCD0813C48}"/>
              </a:ext>
            </a:extLst>
          </p:cNvPr>
          <p:cNvSpPr txBox="1">
            <a:spLocks/>
          </p:cNvSpPr>
          <p:nvPr/>
        </p:nvSpPr>
        <p:spPr>
          <a:xfrm>
            <a:off x="323850" y="404664"/>
            <a:ext cx="7344494" cy="360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000" b="1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Definition des Problems</a:t>
            </a:r>
          </a:p>
        </p:txBody>
      </p:sp>
    </p:spTree>
    <p:extLst>
      <p:ext uri="{BB962C8B-B14F-4D97-AF65-F5344CB8AC3E}">
        <p14:creationId xmlns:p14="http://schemas.microsoft.com/office/powerpoint/2010/main" val="3026823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7344494" cy="360511"/>
          </a:xfrm>
        </p:spPr>
        <p:txBody>
          <a:bodyPr/>
          <a:lstStyle/>
          <a:p>
            <a:r>
              <a:rPr lang="de-DE" b="1" dirty="0"/>
              <a:t>Metropolis Algorithmus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Markov-Chain-Monte-Carlo-Verfahren</a:t>
                </a:r>
              </a:p>
              <a:p>
                <a:pPr marL="285750" lvl="1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Erzeugt Zustände eines Systems nach Boltzmann-Verteilung</a:t>
                </a:r>
              </a:p>
              <a:p>
                <a:pPr lvl="1"/>
                <a:endParaRPr lang="de-DE" dirty="0"/>
              </a:p>
              <a:p>
                <a:pPr marL="285750" lvl="1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Wählt mehrfach zufällige Stichprobe aus Wahrscheinlichkeitsverteilung</a:t>
                </a:r>
              </a:p>
              <a:p>
                <a:pPr lvl="1" defTabSz="266700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 Markov-Kette</a:t>
                </a:r>
              </a:p>
              <a:p>
                <a:pPr lvl="1" defTabSz="266700"/>
                <a:r>
                  <a:rPr lang="de-DE" dirty="0">
                    <a:sym typeface="Wingdings" panose="05000000000000000000" pitchFamily="2" charset="2"/>
                  </a:rPr>
                  <a:t>	 Stationärer Zustand der Markov-Kette ist gewünschte Verteilung</a:t>
                </a:r>
                <a:endParaRPr lang="de-DE" dirty="0"/>
              </a:p>
              <a:p>
                <a:pPr lvl="1" defTabSz="266700"/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r>
                  <a:rPr lang="de-DE" dirty="0">
                    <a:sym typeface="Wingdings" panose="05000000000000000000" pitchFamily="2" charset="2"/>
                  </a:rPr>
                  <a:t>Annahme: jeder neue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hängt nur vo</a:t>
                </a:r>
                <a:r>
                  <a:rPr lang="de-DE" dirty="0">
                    <a:sym typeface="Wingdings" panose="05000000000000000000" pitchFamily="2" charset="2"/>
                  </a:rPr>
                  <a:t>n seinem Vorgänger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ab</a:t>
                </a:r>
              </a:p>
              <a:p>
                <a:pPr lvl="1" defTabSz="266700"/>
                <a:endParaRPr lang="de-DE" dirty="0"/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r>
                  <a:rPr lang="de-DE" dirty="0"/>
                  <a:t>Je mehr Schritte, desto geringer die Abweichung vom Optimum</a:t>
                </a: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r>
                  <a:rPr lang="de-DE" dirty="0">
                    <a:sym typeface="Wingdings" panose="05000000000000000000" pitchFamily="2" charset="2"/>
                  </a:rPr>
                  <a:t>Schwierigkeit:</a:t>
                </a:r>
              </a:p>
              <a:p>
                <a:pPr lvl="1" defTabSz="274638"/>
                <a:r>
                  <a:rPr lang="de-DE" dirty="0">
                    <a:sym typeface="Wingdings" panose="05000000000000000000" pitchFamily="2" charset="2"/>
                  </a:rPr>
                  <a:t>	Bestimmung der Schrittzahl für hinreichend gutes Ergebnis</a:t>
                </a:r>
              </a:p>
              <a:p>
                <a:pPr lvl="1" defTabSz="274638"/>
                <a:endParaRPr lang="de-DE" dirty="0">
                  <a:sym typeface="Wingdings" panose="05000000000000000000" pitchFamily="2" charset="2"/>
                </a:endParaRPr>
              </a:p>
              <a:p>
                <a:pPr lvl="1" defTabSz="274638"/>
                <a:endParaRPr lang="de-DE" dirty="0">
                  <a:sym typeface="Wingdings" panose="05000000000000000000" pitchFamily="2" charset="2"/>
                </a:endParaRPr>
              </a:p>
              <a:p>
                <a:pPr lvl="1" defTabSz="274638"/>
                <a:endParaRPr lang="de-DE" dirty="0"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lvl="2" indent="0">
                  <a:buNone/>
                </a:pPr>
                <a:endParaRPr lang="de-DE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213938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7344494" cy="360511"/>
          </a:xfrm>
        </p:spPr>
        <p:txBody>
          <a:bodyPr/>
          <a:lstStyle/>
          <a:p>
            <a:r>
              <a:rPr lang="de-DE" b="1" dirty="0"/>
              <a:t>Metropolis Algorithmus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/>
                  <a:t>Ablauf</a:t>
                </a: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Iteratives Verfahren:</a:t>
                </a: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nach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Iterationen gegeben (Startwert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Bestimme zufälligen Ort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mit Radius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Berechne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≔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 Fallunterscheidung:</a:t>
                </a:r>
              </a:p>
              <a:p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≤0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2. Falls: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&gt;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mit Wahrscheinlichkeit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unc>
                      <m:func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1, </m:t>
                            </m:r>
                            <m:r>
                              <m:rPr>
                                <m:nor/>
                              </m:rPr>
                              <a:rPr lang="de-DE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∆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 Wähle zufällig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2. sonst: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66900" lvl="2" indent="-342900">
                  <a:buFont typeface="+mj-lt"/>
                  <a:buAutoNum type="arabicPeriod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lvl="2" indent="0">
                  <a:buNone/>
                </a:pPr>
                <a:endParaRPr lang="de-DE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5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65067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53D405F-3BD6-AD25-B34F-5CF31B6C9D02}"/>
              </a:ext>
            </a:extLst>
          </p:cNvPr>
          <p:cNvGrpSpPr/>
          <p:nvPr/>
        </p:nvGrpSpPr>
        <p:grpSpPr>
          <a:xfrm>
            <a:off x="5094413" y="4238365"/>
            <a:ext cx="4009738" cy="2034716"/>
            <a:chOff x="5094413" y="4238365"/>
            <a:chExt cx="4009738" cy="2034716"/>
          </a:xfrm>
        </p:grpSpPr>
        <p:pic>
          <p:nvPicPr>
            <p:cNvPr id="5" name="Grafik 4" descr="Ein Bild, das Kleiderbügel, Lampe enthält.&#10;&#10;Automatisch generierte Beschreibung">
              <a:extLst>
                <a:ext uri="{FF2B5EF4-FFF2-40B4-BE49-F238E27FC236}">
                  <a16:creationId xmlns:a16="http://schemas.microsoft.com/office/drawing/2014/main" id="{BE9AF95D-8D19-0337-8100-21CB0D893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413" y="4238365"/>
              <a:ext cx="3703641" cy="2034716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EF369F7-1242-928E-6071-775464AC11CF}"/>
                </a:ext>
              </a:extLst>
            </p:cNvPr>
            <p:cNvSpPr txBox="1"/>
            <p:nvPr/>
          </p:nvSpPr>
          <p:spPr>
            <a:xfrm>
              <a:off x="8744111" y="4285102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C43C9FE-3A31-5461-AFEC-B35736AC00BC}"/>
              </a:ext>
            </a:extLst>
          </p:cNvPr>
          <p:cNvGrpSpPr/>
          <p:nvPr/>
        </p:nvGrpSpPr>
        <p:grpSpPr>
          <a:xfrm>
            <a:off x="5094413" y="1841914"/>
            <a:ext cx="4009738" cy="2216195"/>
            <a:chOff x="5094413" y="1841914"/>
            <a:chExt cx="4009738" cy="221619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5F8530A-0939-38C1-F703-49895F0F3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413" y="1841914"/>
              <a:ext cx="3703641" cy="221619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E92417-7C2F-8BBF-290F-368A0F57625A}"/>
                </a:ext>
              </a:extLst>
            </p:cNvPr>
            <p:cNvSpPr txBox="1"/>
            <p:nvPr/>
          </p:nvSpPr>
          <p:spPr>
            <a:xfrm>
              <a:off x="8744111" y="2060848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7344494" cy="360511"/>
          </a:xfrm>
        </p:spPr>
        <p:txBody>
          <a:bodyPr/>
          <a:lstStyle/>
          <a:p>
            <a:r>
              <a:rPr lang="de-DE" b="1" dirty="0"/>
              <a:t>Simuliertes Abkühlen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/>
                  <a:t>Motivation an physikalischem Beispiel</a:t>
                </a:r>
              </a:p>
              <a:p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Beispiel: Ein-Atom-System mit einem Potential-Minimum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Wenn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gegeben:  </a:t>
                </a:r>
              </a:p>
              <a:p>
                <a:pPr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Im Mittel: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pot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type m:val="lin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über Minimum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Komplexere Potentiallandschaft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Barriere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muss überkommen werden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Bestimme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crossing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𝜈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𝜈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 </m:t>
                    </m:r>
                    <m:r>
                      <m:rPr>
                        <m:nor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Damit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crossing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stattfinden kann:</a:t>
                </a:r>
              </a:p>
              <a:p>
                <a:pPr defTabSz="271463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Wähle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271463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 Verringere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über die Zeit/Iterationen</a:t>
                </a:r>
              </a:p>
              <a:p>
                <a:pPr defTabSz="271463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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Simulated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Annealing</a:t>
                </a: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lvl="2" indent="0">
                  <a:buNone/>
                </a:pPr>
                <a:endParaRPr lang="de-DE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5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6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801DCE1-0420-2493-DFD5-25344DED75AB}"/>
              </a:ext>
            </a:extLst>
          </p:cNvPr>
          <p:cNvSpPr txBox="1">
            <a:spLocks/>
          </p:cNvSpPr>
          <p:nvPr/>
        </p:nvSpPr>
        <p:spPr>
          <a:xfrm>
            <a:off x="324172" y="6093767"/>
            <a:ext cx="8496300" cy="57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tx1"/>
                </a:solidFill>
              </a:rPr>
              <a:t>[1]</a:t>
            </a:r>
            <a:r>
              <a:rPr lang="de-DE" sz="1200" b="0" dirty="0">
                <a:solidFill>
                  <a:schemeClr val="tx1"/>
                </a:solidFill>
              </a:rPr>
              <a:t> Kai </a:t>
            </a:r>
            <a:r>
              <a:rPr lang="de-DE" sz="1200" b="0" dirty="0" err="1">
                <a:solidFill>
                  <a:schemeClr val="tx1"/>
                </a:solidFill>
              </a:rPr>
              <a:t>Nordlund</a:t>
            </a:r>
            <a:r>
              <a:rPr lang="de-DE" sz="1200" b="0" dirty="0">
                <a:solidFill>
                  <a:schemeClr val="tx1"/>
                </a:solidFill>
              </a:rPr>
              <a:t>, Vorlesungsskript zu "Basics </a:t>
            </a:r>
            <a:r>
              <a:rPr lang="de-DE" sz="1200" b="0" dirty="0" err="1">
                <a:solidFill>
                  <a:schemeClr val="tx1"/>
                </a:solidFill>
              </a:rPr>
              <a:t>of</a:t>
            </a:r>
            <a:r>
              <a:rPr lang="de-DE" sz="1200" b="0" dirty="0">
                <a:solidFill>
                  <a:schemeClr val="tx1"/>
                </a:solidFill>
              </a:rPr>
              <a:t> Monte Carlo </a:t>
            </a:r>
            <a:r>
              <a:rPr lang="de-DE" sz="1200" b="0" dirty="0" err="1">
                <a:solidFill>
                  <a:schemeClr val="tx1"/>
                </a:solidFill>
              </a:rPr>
              <a:t>simulations</a:t>
            </a:r>
            <a:r>
              <a:rPr lang="de-DE" sz="1200" b="0" dirty="0">
                <a:solidFill>
                  <a:schemeClr val="tx1"/>
                </a:solidFill>
              </a:rPr>
              <a:t>“, 2006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BADB59A-E2A0-1926-434F-EF5F24865D05}"/>
              </a:ext>
            </a:extLst>
          </p:cNvPr>
          <p:cNvGrpSpPr/>
          <p:nvPr/>
        </p:nvGrpSpPr>
        <p:grpSpPr>
          <a:xfrm>
            <a:off x="6282638" y="404664"/>
            <a:ext cx="2821513" cy="1623201"/>
            <a:chOff x="6282638" y="404664"/>
            <a:chExt cx="2821513" cy="1623201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8D4E6EF2-DAC5-789F-FC70-B3B0573E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638" y="404664"/>
              <a:ext cx="2461473" cy="1623201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06390F1-A92D-0DA0-6149-B5B4E64C4401}"/>
                </a:ext>
              </a:extLst>
            </p:cNvPr>
            <p:cNvSpPr txBox="1"/>
            <p:nvPr/>
          </p:nvSpPr>
          <p:spPr>
            <a:xfrm>
              <a:off x="8744111" y="55582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06AC7D8E-8F74-0886-94AD-72A78B4A5ECF}"/>
              </a:ext>
            </a:extLst>
          </p:cNvPr>
          <p:cNvSpPr txBox="1"/>
          <p:nvPr/>
        </p:nvSpPr>
        <p:spPr>
          <a:xfrm>
            <a:off x="603657" y="4987895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Aus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dieser</a:t>
            </a:r>
            <a:r>
              <a:rPr lang="en-GB" dirty="0">
                <a:solidFill>
                  <a:srgbClr val="FF0000"/>
                </a:solidFill>
              </a:rPr>
              <a:t> und 2 </a:t>
            </a:r>
            <a:r>
              <a:rPr lang="en-GB" dirty="0" err="1">
                <a:solidFill>
                  <a:srgbClr val="FF0000"/>
                </a:solidFill>
              </a:rPr>
              <a:t>folgenden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folien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zwei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kondensieren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84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Simuliertes Abkühlen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/>
                  <a:t>Idee</a:t>
                </a:r>
              </a:p>
              <a:p>
                <a:endParaRPr lang="de-DE" dirty="0"/>
              </a:p>
              <a:p>
                <a:r>
                  <a:rPr lang="de-DE" b="0" dirty="0">
                    <a:solidFill>
                      <a:schemeClr val="tx1"/>
                    </a:solidFill>
                  </a:rPr>
                  <a:t>Physikalisch Motiviert: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Nachbildung eines Abkühlprozesses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Suche energetisch günstigsten Zustand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Beschrieben durch Boltzmann-Statistik</a:t>
                </a:r>
              </a:p>
              <a:p>
                <a:pPr lvl="0" defTabSz="357188">
                  <a:lnSpc>
                    <a:spcPct val="107000"/>
                  </a:lnSpc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</a:t>
                </a: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Energieoptimierung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Analoges Heuristisches</a:t>
                </a:r>
                <a:r>
                  <a:rPr lang="en-US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Approximationsverfahren</a:t>
                </a:r>
                <a:endParaRPr lang="de-DE" b="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Grundlage: Metropolis Algorithmus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Ziel: Finden einer Näherungslösung von Optimierungsproblemen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Funktionsweise: Variiere (meist Absenken)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über Iterationsschritte/Zeit</a:t>
                </a:r>
              </a:p>
              <a:p>
                <a:pPr marL="666900" lvl="2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: bestimmt Wahrscheinlichkeit für erlaubte „Verschlechterung“</a:t>
                </a:r>
              </a:p>
              <a:p>
                <a:pPr lvl="2" indent="0" defTabSz="623888">
                  <a:lnSpc>
                    <a:spcPct val="107000"/>
                  </a:lnSpc>
                  <a:buNone/>
                </a:pPr>
                <a:r>
                  <a:rPr lang="de-DE" dirty="0"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 verlassen lokaler Minima möglich</a:t>
                </a:r>
                <a:endParaRPr lang="de-DE" b="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900" lvl="2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7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718554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Simuliertes Abkühlen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>
                    <a:sym typeface="Wingdings" panose="05000000000000000000" pitchFamily="2" charset="2"/>
                  </a:rPr>
                  <a:t>Algorithmus</a:t>
                </a: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 defTabSz="363538">
                  <a:buFont typeface="+mj-lt"/>
                  <a:buAutoNum type="arabicPeriod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Bestimme Startwert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363538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de-DE" b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und monoton gegen Null fallende folge positiver Temperaturwerte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defTabSz="363538"/>
                <a:r>
                  <a:rPr lang="de-DE" b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Wähle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342900" indent="-342900" defTabSz="363538">
                  <a:buFont typeface="+mj-lt"/>
                  <a:buAutoNum type="arabicPeriod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 defTabSz="363538">
                  <a:buFont typeface="+mj-lt"/>
                  <a:buAutoNum type="arabicPeriod" startAt="2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Bestimme zufälligen Ort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mit Radius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Berechne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≔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 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 Fallunterscheidung:</a:t>
                </a:r>
              </a:p>
              <a:p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≤0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2. Falls: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&gt;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mit Wahrscheinlichkeit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unc>
                      <m:func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1, </m:t>
                            </m:r>
                            <m:r>
                              <m:rPr>
                                <m:nor/>
                              </m:rPr>
                              <a:rPr lang="de-DE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∆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 Wähle zufällig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2. sonst: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indent="-342900" defTabSz="584200">
                  <a:buFont typeface="+mj-lt"/>
                  <a:buAutoNum type="arabicPeriod" startAt="4"/>
                </a:pPr>
                <a:r>
                  <a:rPr lang="de-DE" b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Setze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de-DE" b="0" dirty="0">
                  <a:solidFill>
                    <a:schemeClr val="accent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indent="-342900" defTabSz="584200">
                  <a:buFont typeface="+mj-lt"/>
                  <a:buAutoNum type="arabicPeriod" startAt="4"/>
                </a:pPr>
                <a:r>
                  <a:rPr lang="de-DE" b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Berechne Abbruchbedingung</a:t>
                </a:r>
              </a:p>
              <a:p>
                <a:pPr marL="666900" lvl="2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B286CD1-9E92-2906-8914-A8B7E9052051}"/>
              </a:ext>
            </a:extLst>
          </p:cNvPr>
          <p:cNvSpPr txBox="1">
            <a:spLocks/>
          </p:cNvSpPr>
          <p:nvPr/>
        </p:nvSpPr>
        <p:spPr>
          <a:xfrm>
            <a:off x="324172" y="6165775"/>
            <a:ext cx="8496300" cy="57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tx1"/>
                </a:solidFill>
              </a:rPr>
              <a:t>[1]</a:t>
            </a:r>
            <a:r>
              <a:rPr lang="de-DE" sz="1200" b="0" dirty="0">
                <a:solidFill>
                  <a:schemeClr val="tx1"/>
                </a:solidFill>
              </a:rPr>
              <a:t> https://de.wikipedia.org/ – Stand 5. Juli 2022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04191E6-D342-063E-1C2E-AC97D428E550}"/>
              </a:ext>
            </a:extLst>
          </p:cNvPr>
          <p:cNvGrpSpPr/>
          <p:nvPr/>
        </p:nvGrpSpPr>
        <p:grpSpPr>
          <a:xfrm>
            <a:off x="4350208" y="4941168"/>
            <a:ext cx="4871701" cy="1439218"/>
            <a:chOff x="4350208" y="4941168"/>
            <a:chExt cx="4871701" cy="1439218"/>
          </a:xfrm>
        </p:grpSpPr>
        <p:pic>
          <p:nvPicPr>
            <p:cNvPr id="14" name="Grafik 13" descr="Ein Bild, das Text, Himmel, Karte, Strichzeichnung enthält.&#10;&#10;Automatisch generierte Beschreibung">
              <a:extLst>
                <a:ext uri="{FF2B5EF4-FFF2-40B4-BE49-F238E27FC236}">
                  <a16:creationId xmlns:a16="http://schemas.microsoft.com/office/drawing/2014/main" id="{9E816530-BC69-062D-CEBC-F582272DB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208" y="4941168"/>
              <a:ext cx="4469620" cy="1439218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516E08F-CCDB-BEB7-A3FC-098ED41443C1}"/>
                </a:ext>
              </a:extLst>
            </p:cNvPr>
            <p:cNvSpPr txBox="1"/>
            <p:nvPr/>
          </p:nvSpPr>
          <p:spPr>
            <a:xfrm>
              <a:off x="8861869" y="4961202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1377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Ablaufplan unseres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50369104-14C7-FBBD-48F7-E8CD71831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1052736"/>
                <a:ext cx="8496300" cy="504008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None/>
                  <a:defRPr sz="1600" u="sng" kern="1200" baseline="0">
                    <a:solidFill>
                      <a:schemeClr val="tx1"/>
                    </a:solidFill>
                    <a:uFill>
                      <a:solidFill>
                        <a:schemeClr val="accent1"/>
                      </a:solidFill>
                    </a:u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 typeface="+mj-lt"/>
                  <a:buAutoNum type="arabicParenR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Einlesen der Daten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Einlesen randomisierter 2D-Ortskoordinaten (8, 10, 16, 100 Orte)</a:t>
                </a:r>
              </a:p>
              <a:p>
                <a:pPr marL="666900" lvl="2" indent="-342900">
                  <a:spcAft>
                    <a:spcPts val="800"/>
                  </a:spcAft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Speichern in Vektoren</a:t>
                </a:r>
              </a:p>
              <a:p>
                <a:pPr>
                  <a:spcAft>
                    <a:spcPts val="800"/>
                  </a:spcAft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>
                  <a:buFont typeface="+mj-lt"/>
                  <a:buAutoNum type="arabicParenR" startAt="2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Präparieren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Berechnen der Längen aller Einzelverbindungen zwischen allen Ortskoordinaten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Initialisieren einer beliebigen Abfolge der Orte (Bedingung: Startort = </a:t>
                </a:r>
                <a:r>
                  <a:rPr lang="de-DE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Endort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Berechnung der initialen Gesamtstrecke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Initialisieren einer Anfangstemperatur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und eines </a:t>
                </a:r>
                <a:r>
                  <a:rPr lang="de-DE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Coolingfaktors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de-DE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 indent="0" defTabSz="625475">
                  <a:buNone/>
                </a:pPr>
                <a:r>
                  <a:rPr lang="de-D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Entspricht Wahl einer Temperaturfunktion (linear, </a:t>
                </a:r>
                <a:r>
                  <a:rPr lang="de-DE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fallend, zick-zack)</a:t>
                </a:r>
              </a:p>
              <a:p>
                <a:pPr marL="609750" lvl="2" indent="-285750" defTabSz="625475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Wähle Abbruchbedingung </a:t>
                </a:r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 indent="0" defTabSz="622300">
                  <a:lnSpc>
                    <a:spcPct val="100000"/>
                  </a:lnSpc>
                  <a:spcAft>
                    <a:spcPts val="800"/>
                  </a:spcAft>
                  <a:buNone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(Abweichung der letzten 10 Streckenlängen liegt unter 5%, Anzahl Iterationen, etc.)</a:t>
                </a:r>
              </a:p>
            </p:txBody>
          </p:sp>
        </mc:Choice>
        <mc:Fallback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50369104-14C7-FBBD-48F7-E8CD7183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052736"/>
                <a:ext cx="8496300" cy="5040089"/>
              </a:xfrm>
              <a:prstGeom prst="rect">
                <a:avLst/>
              </a:prstGeom>
              <a:blipFill>
                <a:blip r:embed="rId3"/>
                <a:stretch>
                  <a:fillRect l="-1435" t="-10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CC785A5-35E0-3456-E83A-583821C1B012}"/>
              </a:ext>
            </a:extLst>
          </p:cNvPr>
          <p:cNvSpPr txBox="1"/>
          <p:nvPr/>
        </p:nvSpPr>
        <p:spPr>
          <a:xfrm>
            <a:off x="4075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C7B2374-A108-E4A0-EC30-AB22C24F4DED}"/>
              </a:ext>
            </a:extLst>
          </p:cNvPr>
          <p:cNvSpPr txBox="1"/>
          <p:nvPr/>
        </p:nvSpPr>
        <p:spPr>
          <a:xfrm>
            <a:off x="1871663" y="518916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Evtl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eine</a:t>
            </a:r>
            <a:r>
              <a:rPr lang="en-GB" dirty="0">
                <a:solidFill>
                  <a:srgbClr val="FF0000"/>
                </a:solidFill>
              </a:rPr>
              <a:t> Folie (die und </a:t>
            </a:r>
            <a:r>
              <a:rPr lang="en-GB" dirty="0" err="1">
                <a:solidFill>
                  <a:srgbClr val="FF0000"/>
                </a:solidFill>
              </a:rPr>
              <a:t>nächste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8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folien__PPT_2010_.potx" id="{CE7C819A-CA9D-46C9-B81E-0CE5CC318455}" vid="{2E4BE413-A220-42F3-9421-908383F50C2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TemplateUni</Template>
  <TotalTime>0</TotalTime>
  <Words>1624</Words>
  <Application>Microsoft Office PowerPoint</Application>
  <PresentationFormat>Bildschirmpräsentation (4:3)</PresentationFormat>
  <Paragraphs>362</Paragraphs>
  <Slides>20</Slides>
  <Notes>20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PPT_UniKN</vt:lpstr>
      <vt:lpstr>PowerPoint-Präsentation</vt:lpstr>
      <vt:lpstr>Gliederung</vt:lpstr>
      <vt:lpstr>PowerPoint-Präsentation</vt:lpstr>
      <vt:lpstr>Metropolis Algorithmus</vt:lpstr>
      <vt:lpstr>Metropolis Algorithmus</vt:lpstr>
      <vt:lpstr>Simuliertes Abkühlen</vt:lpstr>
      <vt:lpstr>Simuliertes Abkühlen</vt:lpstr>
      <vt:lpstr>Simuliertes Abkühlen</vt:lpstr>
      <vt:lpstr>Ablaufplan unseres Algorithmus</vt:lpstr>
      <vt:lpstr>Ablaufplan unseres Algorithmus</vt:lpstr>
      <vt:lpstr>Einfache Tests an einer Box</vt:lpstr>
      <vt:lpstr>Das Omega Problem (Visualiesierung)</vt:lpstr>
      <vt:lpstr>Das 4x4 Raster</vt:lpstr>
      <vt:lpstr>Verschiedene Temperautur Abklingkurven I</vt:lpstr>
      <vt:lpstr>Verschiedene Temperautur Abklingkurve II</vt:lpstr>
      <vt:lpstr>Idee: weniger Randomness</vt:lpstr>
      <vt:lpstr>Größeres Problem</vt:lpstr>
      <vt:lpstr>Zusammenfassung</vt:lpstr>
      <vt:lpstr>PowerPoint-Präsentation</vt:lpstr>
      <vt:lpstr>Quellen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Philipp Gebauer</dc:creator>
  <dc:description>Vorlage Praesentation – Office 2010;_x000d_
Version 010;_x000d_
2015-03-03;</dc:description>
  <cp:lastModifiedBy>Janina Winter</cp:lastModifiedBy>
  <cp:revision>248</cp:revision>
  <cp:lastPrinted>2022-05-27T18:00:58Z</cp:lastPrinted>
  <dcterms:created xsi:type="dcterms:W3CDTF">2022-05-19T16:55:08Z</dcterms:created>
  <dcterms:modified xsi:type="dcterms:W3CDTF">2022-07-11T13:21:36Z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