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  <p:sldMasterId id="2147483748" r:id="rId6"/>
  </p:sldMasterIdLst>
  <p:notesMasterIdLst>
    <p:notesMasterId r:id="rId13"/>
  </p:notesMasterIdLst>
  <p:handoutMasterIdLst>
    <p:handoutMasterId r:id="rId14"/>
  </p:handoutMasterIdLst>
  <p:sldIdLst>
    <p:sldId id="438" r:id="rId7"/>
    <p:sldId id="413" r:id="rId8"/>
    <p:sldId id="473" r:id="rId9"/>
    <p:sldId id="493" r:id="rId10"/>
    <p:sldId id="494" r:id="rId11"/>
    <p:sldId id="479" r:id="rId12"/>
  </p:sldIdLst>
  <p:sldSz cx="9144000" cy="6858000" type="screen4x3"/>
  <p:notesSz cx="6797675" cy="992663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4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8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3668" autoAdjust="0"/>
  </p:normalViewPr>
  <p:slideViewPr>
    <p:cSldViewPr>
      <p:cViewPr varScale="1">
        <p:scale>
          <a:sx n="125" d="100"/>
          <a:sy n="125" d="100"/>
        </p:scale>
        <p:origin x="-1224" y="-96"/>
      </p:cViewPr>
      <p:guideLst>
        <p:guide orient="horz" pos="4247"/>
        <p:guide pos="2880"/>
      </p:guideLst>
    </p:cSldViewPr>
  </p:slideViewPr>
  <p:outlineViewPr>
    <p:cViewPr>
      <p:scale>
        <a:sx n="33" d="100"/>
        <a:sy n="33" d="100"/>
      </p:scale>
      <p:origin x="0" y="13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54"/>
    </p:cViewPr>
  </p:sorterViewPr>
  <p:notesViewPr>
    <p:cSldViewPr>
      <p:cViewPr>
        <p:scale>
          <a:sx n="75" d="100"/>
          <a:sy n="75" d="100"/>
        </p:scale>
        <p:origin x="-2190" y="-246"/>
      </p:cViewPr>
      <p:guideLst>
        <p:guide orient="horz" pos="3127"/>
        <p:guide pos="42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62320" y="9414122"/>
            <a:ext cx="624179" cy="496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40FE7DED-D49C-49C7-9178-2215186FD3E9}" type="slidenum">
              <a:rPr lang="nl-NL"/>
              <a:pPr>
                <a:defRPr/>
              </a:pPr>
              <a:t>‹N°›</a:t>
            </a:fld>
            <a:endParaRPr lang="nl-NL"/>
          </a:p>
        </p:txBody>
      </p:sp>
      <p:pic>
        <p:nvPicPr>
          <p:cNvPr id="20483" name="Picture 2" descr="C:\Users\NL07021\Pictures\Visuals PPT\Logos handout en notes\A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40" y="117419"/>
            <a:ext cx="1283299" cy="46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185825" y="9502979"/>
            <a:ext cx="5916200" cy="39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Atos; the Atos logo; Atos Consulting; Atos </a:t>
            </a:r>
            <a:r>
              <a:rPr lang="en-US" sz="50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50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Atos Sphere;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Atos Cloud and Atos </a:t>
            </a:r>
            <a:r>
              <a:rPr lang="en-US" sz="50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Worldgrid</a:t>
            </a:r>
            <a:r>
              <a:rPr lang="en-US" sz="50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are registered trademarks of Atos SE.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smtClean="0">
                <a:latin typeface="Verdana" pitchFamily="34" charset="0"/>
                <a:ea typeface="Verdana" pitchFamily="34" charset="0"/>
                <a:cs typeface="Verdana" pitchFamily="34" charset="0"/>
              </a:rPr>
              <a:t>June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2013 Atos. Confidential information owned by Atos; to be used by the recipient only. This document; or any part of it;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may not be reproduced; copied; circulated and/or distributed nor quoted without prior written approval from Atos.</a:t>
            </a:r>
            <a:endParaRPr lang="nl-NL" sz="5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8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788"/>
            <a:ext cx="5438140" cy="44666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62320" y="9287183"/>
            <a:ext cx="624179" cy="496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10" name="AddNotifier#3"/>
          <p:cNvSpPr txBox="1">
            <a:spLocks noChangeArrowheads="1"/>
          </p:cNvSpPr>
          <p:nvPr/>
        </p:nvSpPr>
        <p:spPr bwMode="auto">
          <a:xfrm>
            <a:off x="185825" y="9502979"/>
            <a:ext cx="5916200" cy="39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smtClean="0">
                <a:latin typeface="+mn-lt"/>
                <a:cs typeface="+mn-cs"/>
              </a:rPr>
              <a:t>Atos; the Atos logo; Atos Consulting; Atos </a:t>
            </a:r>
            <a:r>
              <a:rPr lang="en-US" sz="500" err="1" smtClean="0">
                <a:latin typeface="+mn-lt"/>
                <a:cs typeface="+mn-cs"/>
              </a:rPr>
              <a:t>Worldline</a:t>
            </a:r>
            <a:r>
              <a:rPr lang="en-US" sz="500" smtClean="0">
                <a:latin typeface="+mn-lt"/>
                <a:cs typeface="+mn-cs"/>
              </a:rPr>
              <a:t>; Atos Sphere;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smtClean="0">
                <a:latin typeface="+mn-lt"/>
                <a:cs typeface="+mn-cs"/>
              </a:rPr>
              <a:t>Atos Cloud and Atos </a:t>
            </a:r>
            <a:r>
              <a:rPr lang="en-US" sz="500" err="1" smtClean="0">
                <a:latin typeface="+mn-lt"/>
                <a:cs typeface="+mn-cs"/>
              </a:rPr>
              <a:t>Worldgrid</a:t>
            </a:r>
            <a:r>
              <a:rPr lang="en-US" sz="500" smtClean="0">
                <a:latin typeface="+mn-lt"/>
                <a:cs typeface="+mn-cs"/>
              </a:rPr>
              <a:t> are registered trademarks of Atos SE.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smtClean="0">
                <a:latin typeface="+mn-lt"/>
                <a:cs typeface="+mn-cs"/>
              </a:rPr>
              <a:t>June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smtClean="0">
                <a:latin typeface="+mn-lt"/>
                <a:cs typeface="+mn-cs"/>
              </a:rPr>
              <a:t>© 2013 Atos. Confidential information owned by Atos; to be used by the recipient only. This document; or any part of it;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smtClean="0">
                <a:latin typeface="+mn-lt"/>
                <a:cs typeface="+mn-cs"/>
              </a:rPr>
              <a:t>may not be reproduced; copied; circulated and/or distributed nor quoted without prior written approval from Atos.</a:t>
            </a:r>
            <a:endParaRPr lang="en-US" sz="500">
              <a:latin typeface="+mn-lt"/>
              <a:cs typeface="+mn-cs"/>
            </a:endParaRPr>
          </a:p>
        </p:txBody>
      </p:sp>
      <p:pic>
        <p:nvPicPr>
          <p:cNvPr id="15366" name="Picture 2" descr="C:\Users\NL07021\Pictures\Visuals PPT\Logos handout en notes\At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40" y="117419"/>
            <a:ext cx="1283299" cy="46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161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11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CSMR  (European Conference on Software Maintenance and Reengineering)</a:t>
            </a:r>
            <a:r>
              <a:rPr lang="en-US" baseline="0" dirty="0" smtClean="0"/>
              <a:t> </a:t>
            </a:r>
            <a:r>
              <a:rPr lang="en-US" dirty="0" smtClean="0"/>
              <a:t>-&gt; rank C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7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Depend</a:t>
            </a:r>
            <a:r>
              <a:rPr lang="fr-FR" dirty="0" smtClean="0"/>
              <a:t> du temps de traitement des tests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7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text only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CustomDate#1"/>
          <p:cNvSpPr txBox="1">
            <a:spLocks noChangeArrowheads="1"/>
          </p:cNvSpPr>
          <p:nvPr userDrawn="1"/>
        </p:nvSpPr>
        <p:spPr bwMode="auto">
          <a:xfrm>
            <a:off x="4102962" y="4652963"/>
            <a:ext cx="93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en-US" sz="1200" noProof="0" dirty="0" smtClean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April – 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396800"/>
            <a:ext cx="4950000" cy="1470025"/>
          </a:xfrm>
        </p:spPr>
        <p:txBody>
          <a:bodyPr>
            <a:noAutofit/>
          </a:bodyPr>
          <a:lstStyle>
            <a:lvl1pPr>
              <a:defRPr sz="31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pic>
        <p:nvPicPr>
          <p:cNvPr id="6" name="Picture 4" descr="http://videos.rennes.inria.fr/InriaMeito/INRIA_CORPO_RVB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718364"/>
            <a:ext cx="2112527" cy="87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tilisateurs\a577142\Downloads\rmo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661248"/>
            <a:ext cx="1109166" cy="11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6000" y="2955600"/>
            <a:ext cx="4950000" cy="1486800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311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asic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5" name="Picture 2" descr="C:\Utilisateurs\a577142\Documents\Mes fichiers reçus\LogoSDC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97749"/>
            <a:ext cx="1328097" cy="5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6314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2nd top lin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0" y="378000"/>
            <a:ext cx="8741280" cy="756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00" y="1124744"/>
            <a:ext cx="8748000" cy="496285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507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ddNotifier#1"/>
          <p:cNvSpPr txBox="1">
            <a:spLocks noChangeArrowheads="1"/>
          </p:cNvSpPr>
          <p:nvPr userDrawn="1"/>
        </p:nvSpPr>
        <p:spPr bwMode="auto">
          <a:xfrm>
            <a:off x="2195513" y="2955925"/>
            <a:ext cx="4733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Worldline is a registered trademark of Atos Worldline SAS. June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2013 Atos. Confidential information owned by Atos </a:t>
            </a:r>
            <a:r>
              <a:rPr lang="en-US" sz="100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to be used by the recipient only. This document; or any part of it; may not be reproduced; copied; circulated and/or distributed nor quoted without prior written approval from Atos Worldline.</a:t>
            </a:r>
            <a:endParaRPr lang="nl-NL" sz="10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AddCustomDate#1"/>
          <p:cNvSpPr txBox="1">
            <a:spLocks noChangeArrowheads="1"/>
          </p:cNvSpPr>
          <p:nvPr userDrawn="1"/>
        </p:nvSpPr>
        <p:spPr bwMode="auto">
          <a:xfrm>
            <a:off x="3984625" y="4652963"/>
            <a:ext cx="14285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nl-NL" sz="1200" baseline="0" dirty="0" smtClean="0">
                <a:ea typeface="Verdana" pitchFamily="34" charset="0"/>
                <a:cs typeface="Verdana" pitchFamily="34" charset="0"/>
              </a:rPr>
              <a:t>17 </a:t>
            </a:r>
            <a:r>
              <a:rPr lang="nl-NL" sz="1200" dirty="0" smtClean="0">
                <a:ea typeface="Verdana" pitchFamily="34" charset="0"/>
                <a:cs typeface="Verdana" pitchFamily="34" charset="0"/>
              </a:rPr>
              <a:t>– </a:t>
            </a:r>
            <a:r>
              <a:rPr lang="nl-NL" sz="1200" dirty="0" err="1" smtClean="0">
                <a:ea typeface="Verdana" pitchFamily="34" charset="0"/>
                <a:cs typeface="Verdana" pitchFamily="34" charset="0"/>
              </a:rPr>
              <a:t>March</a:t>
            </a:r>
            <a:r>
              <a:rPr lang="nl-NL" sz="1200" dirty="0" smtClean="0">
                <a:ea typeface="Verdana" pitchFamily="34" charset="0"/>
                <a:cs typeface="Verdana" pitchFamily="34" charset="0"/>
              </a:rPr>
              <a:t> - 16</a:t>
            </a:r>
          </a:p>
        </p:txBody>
      </p:sp>
      <p:sp>
        <p:nvSpPr>
          <p:cNvPr id="5" name="AddClassification"/>
          <p:cNvSpPr txBox="1">
            <a:spLocks noChangeArrowheads="1"/>
          </p:cNvSpPr>
          <p:nvPr userDrawn="1"/>
        </p:nvSpPr>
        <p:spPr bwMode="auto">
          <a:xfrm>
            <a:off x="3868738" y="6386513"/>
            <a:ext cx="1374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For internal use</a:t>
            </a:r>
            <a:endParaRPr lang="en-US" sz="1000" b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620000"/>
            <a:ext cx="4734000" cy="12456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022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asic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30980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2nd top lin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0" y="378000"/>
            <a:ext cx="8741280" cy="756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00" y="1124744"/>
            <a:ext cx="8748000" cy="496285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2447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ddNotifier#1"/>
          <p:cNvSpPr txBox="1">
            <a:spLocks noChangeArrowheads="1"/>
          </p:cNvSpPr>
          <p:nvPr userDrawn="1"/>
        </p:nvSpPr>
        <p:spPr bwMode="auto">
          <a:xfrm>
            <a:off x="2195513" y="2955925"/>
            <a:ext cx="4733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Worldline is a registered trademark of Atos Worldline SAS. June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2013 Atos. Confidential information owned by Atos Worldline, to be used by the recipient only. This document, or any part of it, may not be reproduced, copied, circulated and/or distributed nor quoted without prior written approval from Atos Worldline.</a:t>
            </a:r>
            <a:endParaRPr lang="nl-NL" sz="100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AddCustomDate#1"/>
          <p:cNvSpPr txBox="1">
            <a:spLocks noChangeArrowheads="1"/>
          </p:cNvSpPr>
          <p:nvPr userDrawn="1"/>
        </p:nvSpPr>
        <p:spPr bwMode="auto">
          <a:xfrm>
            <a:off x="3984625" y="4652963"/>
            <a:ext cx="9754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nl-NL" sz="1200" smtClean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19-Jun-14</a:t>
            </a:r>
          </a:p>
        </p:txBody>
      </p:sp>
      <p:sp>
        <p:nvSpPr>
          <p:cNvPr id="5" name="AddClassification"/>
          <p:cNvSpPr txBox="1">
            <a:spLocks noChangeArrowheads="1"/>
          </p:cNvSpPr>
          <p:nvPr userDrawn="1"/>
        </p:nvSpPr>
        <p:spPr bwMode="auto">
          <a:xfrm>
            <a:off x="3868738" y="6386513"/>
            <a:ext cx="1374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For internal use</a:t>
            </a:r>
            <a:endParaRPr lang="en-US" sz="100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620000"/>
            <a:ext cx="4734000" cy="12456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285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813" y="377825"/>
            <a:ext cx="87487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stijl te bewerken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9700" y="1454150"/>
            <a:ext cx="8748713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</p:txBody>
      </p:sp>
      <p:sp>
        <p:nvSpPr>
          <p:cNvPr id="8" name="AddCustomFooter#1"/>
          <p:cNvSpPr txBox="1">
            <a:spLocks noChangeArrowheads="1"/>
          </p:cNvSpPr>
          <p:nvPr/>
        </p:nvSpPr>
        <p:spPr bwMode="auto">
          <a:xfrm>
            <a:off x="3312681" y="6374085"/>
            <a:ext cx="25186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Vincent Blondeau | April</a:t>
            </a:r>
            <a:r>
              <a:rPr lang="en-US" sz="1000" baseline="0" dirty="0" smtClean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- 16 | </a:t>
            </a:r>
            <a:fld id="{9DD2237F-D31F-446B-8DB6-F4C026358437}" type="slidenum">
              <a:rPr lang="nl-NL" sz="1000" smtClean="0">
                <a:solidFill>
                  <a:srgbClr val="000000"/>
                </a:solidFill>
              </a:rPr>
              <a:pPr>
                <a:defRPr/>
              </a:pPr>
              <a:t>‹N°›</a:t>
            </a:fld>
            <a:r>
              <a:rPr lang="en-US" sz="1000" dirty="0" smtClean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9" name="Picture 4" descr="C:\Utilisateurs\a577142\Downloads\rmod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 b="3805"/>
          <a:stretch/>
        </p:blipFill>
        <p:spPr bwMode="auto">
          <a:xfrm>
            <a:off x="251520" y="6194817"/>
            <a:ext cx="719598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5" r:id="rId2"/>
    <p:sldLayoutId id="2147483746" r:id="rId3"/>
    <p:sldLayoutId id="214748374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Sans Unicode" pitchFamily="34" charset="0"/>
        <a:buChar char="▶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39750" indent="-269875" algn="l" rtl="0" eaLnBrk="0" fontAlgn="base" hangingPunct="0">
        <a:spcBef>
          <a:spcPts val="388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79500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4937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813" y="377825"/>
            <a:ext cx="87487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9700" y="1454150"/>
            <a:ext cx="8748713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1029" name="AddCustomFooter#1"/>
          <p:cNvSpPr txBox="1">
            <a:spLocks noChangeArrowheads="1"/>
          </p:cNvSpPr>
          <p:nvPr/>
        </p:nvSpPr>
        <p:spPr bwMode="auto">
          <a:xfrm>
            <a:off x="3256576" y="6374085"/>
            <a:ext cx="27863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en-US" sz="1000" smtClean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Vincent Blondeau | 15 - July - 15 | </a:t>
            </a:r>
            <a:fld id="{9DD2237F-D31F-446B-8DB6-F4C026358437}" type="slidenum">
              <a:rPr lang="nl-NL" sz="1000" smtClean="0">
                <a:solidFill>
                  <a:srgbClr val="000000"/>
                </a:solidFill>
              </a:rPr>
              <a:pPr>
                <a:defRPr/>
              </a:pPr>
              <a:t>‹N°›</a:t>
            </a:fld>
            <a:r>
              <a:rPr lang="en-US" sz="1000" smtClean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6" name="Picture 4" descr="C:\Utilisateurs\a577142\Downloads\rmod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 b="3805"/>
          <a:stretch/>
        </p:blipFill>
        <p:spPr bwMode="auto">
          <a:xfrm>
            <a:off x="251520" y="6200775"/>
            <a:ext cx="719598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90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39750" indent="-269875" algn="l" rtl="0" eaLnBrk="0" fontAlgn="base" hangingPunct="0">
        <a:spcBef>
          <a:spcPts val="388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79500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4937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920880" cy="864096"/>
          </a:xfrm>
        </p:spPr>
        <p:txBody>
          <a:bodyPr/>
          <a:lstStyle/>
          <a:p>
            <a:pPr algn="ctr"/>
            <a:r>
              <a:rPr lang="fr-FR" sz="3600" noProof="0" dirty="0" smtClean="0"/>
              <a:t>Test </a:t>
            </a:r>
            <a:r>
              <a:rPr lang="fr-FR" sz="3600" noProof="0" dirty="0" err="1" smtClean="0"/>
              <a:t>Selection</a:t>
            </a:r>
            <a:endParaRPr lang="en-US" sz="3600" noProof="0" dirty="0"/>
          </a:p>
        </p:txBody>
      </p:sp>
      <p:sp>
        <p:nvSpPr>
          <p:cNvPr id="6" name="Titre 4"/>
          <p:cNvSpPr txBox="1">
            <a:spLocks/>
          </p:cNvSpPr>
          <p:nvPr/>
        </p:nvSpPr>
        <p:spPr bwMode="auto">
          <a:xfrm>
            <a:off x="683568" y="3717032"/>
            <a:ext cx="7776864" cy="77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1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algn="ctr"/>
            <a:r>
              <a:rPr lang="en-US" sz="2000" b="0" dirty="0" smtClean="0">
                <a:solidFill>
                  <a:srgbClr val="000000"/>
                </a:solidFill>
              </a:rPr>
              <a:t>Vincent Blondeau</a:t>
            </a:r>
            <a:endParaRPr lang="en-US" sz="2000" b="0" dirty="0">
              <a:solidFill>
                <a:srgbClr val="000000"/>
              </a:solidFill>
            </a:endParaRPr>
          </a:p>
        </p:txBody>
      </p:sp>
      <p:pic>
        <p:nvPicPr>
          <p:cNvPr id="4" name="Picture 2" descr="C:\Utilisateurs\a577142\Documents\Mes fichiers reçus\LogoSDC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119" y="5942365"/>
            <a:ext cx="1328097" cy="5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5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at Worldline</a:t>
            </a:r>
            <a:endParaRPr lang="en-US" dirty="0"/>
          </a:p>
        </p:txBody>
      </p:sp>
      <p:pic>
        <p:nvPicPr>
          <p:cNvPr id="4" name="Picture 4" descr="C:\Utilisateurs\a577142\Documents\These\My folder\tests\sondag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62827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96791" y="4335487"/>
            <a:ext cx="7284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Tests </a:t>
            </a:r>
            <a:r>
              <a:rPr lang="fr-FR" sz="2400" dirty="0" smtClean="0"/>
              <a:t>are </a:t>
            </a:r>
            <a:r>
              <a:rPr lang="fr-FR" sz="2400" dirty="0" err="1" smtClean="0"/>
              <a:t>related</a:t>
            </a:r>
            <a:r>
              <a:rPr lang="fr-FR" sz="2400" dirty="0" smtClean="0"/>
              <a:t> to the </a:t>
            </a:r>
            <a:r>
              <a:rPr lang="fr-FR" sz="2400" dirty="0" err="1" smtClean="0"/>
              <a:t>success</a:t>
            </a:r>
            <a:r>
              <a:rPr lang="fr-FR" sz="2400" dirty="0" smtClean="0"/>
              <a:t> of </a:t>
            </a:r>
            <a:r>
              <a:rPr lang="fr-FR" sz="2400" dirty="0"/>
              <a:t>the </a:t>
            </a:r>
            <a:r>
              <a:rPr lang="fr-FR" sz="2400" dirty="0" err="1" smtClean="0"/>
              <a:t>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2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Feedback to </a:t>
            </a:r>
            <a:r>
              <a:rPr lang="fr-FR" dirty="0" err="1" smtClean="0"/>
              <a:t>Developers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ctr">
              <a:buNone/>
            </a:pPr>
            <a:endParaRPr lang="fr-FR" dirty="0"/>
          </a:p>
          <a:p>
            <a:pPr marL="0" indent="0" fontAlgn="ctr">
              <a:buNone/>
            </a:pPr>
            <a:endParaRPr lang="fr-FR" dirty="0" smtClean="0"/>
          </a:p>
          <a:p>
            <a:pPr marL="0" indent="0" fontAlgn="ctr">
              <a:buNone/>
            </a:pPr>
            <a:endParaRPr lang="fr-FR" dirty="0" smtClean="0"/>
          </a:p>
          <a:p>
            <a:pPr marL="0" indent="0" fontAlgn="ctr">
              <a:buNone/>
            </a:pPr>
            <a:endParaRPr lang="fr-FR" dirty="0"/>
          </a:p>
          <a:p>
            <a:pPr marL="0" indent="0" fontAlgn="ctr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</a:t>
            </a:r>
          </a:p>
          <a:p>
            <a:pPr marL="0" indent="0" algn="ctr" fontAlgn="ctr">
              <a:buNone/>
            </a:pPr>
            <a:endParaRPr lang="fr-FR" dirty="0" smtClean="0"/>
          </a:p>
          <a:p>
            <a:pPr lvl="2" fontAlgn="ctr"/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732530" y="1900281"/>
            <a:ext cx="2401047" cy="46166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fr-FR" sz="2400" dirty="0"/>
              <a:t>Test </a:t>
            </a:r>
            <a:r>
              <a:rPr lang="fr-FR" sz="2400" dirty="0" smtClean="0"/>
              <a:t>All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157472" y="1715616"/>
            <a:ext cx="3253998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2400" dirty="0" err="1" smtClean="0"/>
              <a:t>Takes</a:t>
            </a:r>
            <a:r>
              <a:rPr lang="fr-FR" sz="2400" dirty="0" smtClean="0"/>
              <a:t> </a:t>
            </a:r>
            <a:r>
              <a:rPr lang="fr-FR" sz="2400" dirty="0"/>
              <a:t>a long time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(</a:t>
            </a:r>
            <a:r>
              <a:rPr lang="fr-FR" sz="2400" dirty="0" err="1" smtClean="0"/>
              <a:t>hours</a:t>
            </a:r>
            <a:r>
              <a:rPr lang="fr-FR" sz="2400" dirty="0" smtClean="0"/>
              <a:t>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32531" y="3068961"/>
            <a:ext cx="2401046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2400" dirty="0"/>
              <a:t>Test </a:t>
            </a:r>
            <a:r>
              <a:rPr lang="fr-FR" sz="2400" dirty="0" smtClean="0"/>
              <a:t>Nothing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157472" y="3068960"/>
            <a:ext cx="3253998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 fontAlgn="ctr">
              <a:buNone/>
            </a:pPr>
            <a:r>
              <a:rPr lang="fr-FR" sz="2400" dirty="0" smtClean="0"/>
              <a:t>Not </a:t>
            </a:r>
            <a:r>
              <a:rPr lang="fr-FR" sz="2400" dirty="0"/>
              <a:t>a solution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3781620" y="1900281"/>
            <a:ext cx="1072460" cy="466309"/>
          </a:xfrm>
          <a:prstGeom prst="rightArrow">
            <a:avLst>
              <a:gd name="adj1" fmla="val 35770"/>
              <a:gd name="adj2" fmla="val 38242"/>
            </a:avLst>
          </a:prstGeom>
          <a:noFill/>
          <a:ln>
            <a:solidFill>
              <a:srgbClr val="00549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èche droite 9"/>
          <p:cNvSpPr/>
          <p:nvPr/>
        </p:nvSpPr>
        <p:spPr>
          <a:xfrm>
            <a:off x="3781620" y="3068961"/>
            <a:ext cx="1072460" cy="466309"/>
          </a:xfrm>
          <a:prstGeom prst="rightArrow">
            <a:avLst>
              <a:gd name="adj1" fmla="val 35770"/>
              <a:gd name="adj2" fmla="val 38242"/>
            </a:avLst>
          </a:prstGeom>
          <a:noFill/>
          <a:ln>
            <a:solidFill>
              <a:srgbClr val="00549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5498"/>
                </a:solidFill>
              </a:ln>
              <a:solidFill>
                <a:srgbClr val="005498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2530" y="4005064"/>
            <a:ext cx="2401046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2400" dirty="0" err="1" smtClean="0"/>
              <a:t>Huge</a:t>
            </a:r>
            <a:r>
              <a:rPr lang="fr-FR" sz="2400" dirty="0" smtClean="0"/>
              <a:t> </a:t>
            </a:r>
            <a:r>
              <a:rPr lang="fr-FR" sz="2400" dirty="0" err="1" smtClean="0"/>
              <a:t>commits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157471" y="4005063"/>
            <a:ext cx="3253998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 fontAlgn="ctr">
              <a:buNone/>
            </a:pPr>
            <a:r>
              <a:rPr lang="fr-FR" sz="2400" dirty="0" smtClean="0"/>
              <a:t>Not </a:t>
            </a:r>
            <a:r>
              <a:rPr lang="fr-FR" sz="2400" dirty="0"/>
              <a:t>a </a:t>
            </a:r>
            <a:r>
              <a:rPr lang="fr-FR" sz="2400" dirty="0" smtClean="0"/>
              <a:t>good practice</a:t>
            </a:r>
            <a:endParaRPr lang="fr-FR" sz="2400" dirty="0"/>
          </a:p>
        </p:txBody>
      </p:sp>
      <p:sp>
        <p:nvSpPr>
          <p:cNvPr id="13" name="Flèche droite 12"/>
          <p:cNvSpPr/>
          <p:nvPr/>
        </p:nvSpPr>
        <p:spPr>
          <a:xfrm>
            <a:off x="3781619" y="4005064"/>
            <a:ext cx="1072460" cy="466309"/>
          </a:xfrm>
          <a:prstGeom prst="rightArrow">
            <a:avLst>
              <a:gd name="adj1" fmla="val 35770"/>
              <a:gd name="adj2" fmla="val 38242"/>
            </a:avLst>
          </a:prstGeom>
          <a:noFill/>
          <a:ln>
            <a:solidFill>
              <a:srgbClr val="00549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5498"/>
                </a:solidFill>
              </a:ln>
              <a:solidFill>
                <a:srgbClr val="005498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527736" y="5085184"/>
            <a:ext cx="6088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 smtClean="0"/>
              <a:t>How to help </a:t>
            </a:r>
            <a:r>
              <a:rPr lang="fr-FR" sz="2400" b="1" dirty="0" err="1" smtClean="0"/>
              <a:t>improving</a:t>
            </a:r>
            <a:r>
              <a:rPr lang="fr-FR" sz="2400" b="1" dirty="0" smtClean="0"/>
              <a:t> practices?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77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Selection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700" y="1454150"/>
            <a:ext cx="9004300" cy="463391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fr-FR" b="1" dirty="0" smtClean="0"/>
          </a:p>
          <a:p>
            <a:endParaRPr lang="fr-FR" b="1" dirty="0" smtClean="0"/>
          </a:p>
          <a:p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94235" y="1874477"/>
            <a:ext cx="1869653" cy="50405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</a:t>
            </a:r>
            <a:r>
              <a:rPr lang="fr-FR" dirty="0" smtClean="0"/>
              <a:t>estMethod1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94234" y="2972599"/>
            <a:ext cx="1869653" cy="50405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testMethod2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6136" y="2973343"/>
            <a:ext cx="1869653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</a:t>
            </a:r>
            <a:r>
              <a:rPr lang="fr-FR" dirty="0" smtClean="0"/>
              <a:t>ethod2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6136" y="1874477"/>
            <a:ext cx="1869653" cy="5040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method1</a:t>
            </a:r>
            <a:endParaRPr lang="en-US" dirty="0"/>
          </a:p>
        </p:txBody>
      </p:sp>
      <p:cxnSp>
        <p:nvCxnSpPr>
          <p:cNvPr id="9" name="Connecteur droit avec flèche 8"/>
          <p:cNvCxnSpPr>
            <a:stCxn id="4" idx="3"/>
            <a:endCxn id="8" idx="1"/>
          </p:cNvCxnSpPr>
          <p:nvPr/>
        </p:nvCxnSpPr>
        <p:spPr>
          <a:xfrm>
            <a:off x="3563888" y="2126505"/>
            <a:ext cx="223224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rc 19"/>
          <p:cNvCxnSpPr>
            <a:stCxn id="8" idx="0"/>
            <a:endCxn id="4" idx="0"/>
          </p:cNvCxnSpPr>
          <p:nvPr/>
        </p:nvCxnSpPr>
        <p:spPr>
          <a:xfrm rot="16200000" flipV="1">
            <a:off x="4680013" y="-176474"/>
            <a:ext cx="12700" cy="4101901"/>
          </a:xfrm>
          <a:prstGeom prst="curvedConnector3">
            <a:avLst>
              <a:gd name="adj1" fmla="val 1800000"/>
            </a:avLst>
          </a:prstGeom>
          <a:ln w="127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6" idx="3"/>
            <a:endCxn id="7" idx="1"/>
          </p:cNvCxnSpPr>
          <p:nvPr/>
        </p:nvCxnSpPr>
        <p:spPr>
          <a:xfrm>
            <a:off x="3563887" y="3224627"/>
            <a:ext cx="2232249" cy="74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" idx="3"/>
          </p:cNvCxnSpPr>
          <p:nvPr/>
        </p:nvCxnSpPr>
        <p:spPr>
          <a:xfrm>
            <a:off x="3563888" y="2126505"/>
            <a:ext cx="2232248" cy="84609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1337539" y="4437112"/>
            <a:ext cx="6468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 smtClean="0"/>
              <a:t>Development of a </a:t>
            </a:r>
            <a:r>
              <a:rPr lang="fr-FR" sz="2400" b="1" dirty="0" err="1" smtClean="0"/>
              <a:t>tool</a:t>
            </a:r>
            <a:endParaRPr lang="fr-FR" sz="2400" b="1" dirty="0" smtClean="0"/>
          </a:p>
          <a:p>
            <a:pPr algn="ctr"/>
            <a:r>
              <a:rPr lang="fr-FR" sz="2400" dirty="0" smtClean="0"/>
              <a:t>To </a:t>
            </a:r>
            <a:r>
              <a:rPr lang="fr-FR" sz="2400" dirty="0" err="1" smtClean="0"/>
              <a:t>be</a:t>
            </a:r>
            <a:r>
              <a:rPr lang="fr-FR" sz="2400" dirty="0" smtClean="0"/>
              <a:t> </a:t>
            </a:r>
            <a:r>
              <a:rPr lang="fr-FR" sz="2400" dirty="0" err="1" smtClean="0"/>
              <a:t>integrated</a:t>
            </a:r>
            <a:r>
              <a:rPr lang="fr-FR" sz="2400" dirty="0" smtClean="0"/>
              <a:t> in </a:t>
            </a:r>
            <a:r>
              <a:rPr lang="fr-FR" sz="2400" dirty="0" err="1" smtClean="0"/>
              <a:t>developer</a:t>
            </a:r>
            <a:r>
              <a:rPr lang="fr-FR" sz="2400" dirty="0" smtClean="0"/>
              <a:t> </a:t>
            </a:r>
            <a:r>
              <a:rPr lang="fr-FR" sz="2400" dirty="0" err="1" smtClean="0"/>
              <a:t>ecosystem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8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Impact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7280" y="2962088"/>
            <a:ext cx="2304256" cy="11149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5 </a:t>
            </a:r>
            <a:r>
              <a:rPr lang="fr-FR" sz="2400" dirty="0" err="1" smtClean="0"/>
              <a:t>Hours</a:t>
            </a:r>
            <a:endParaRPr lang="fr-FR" sz="2400" dirty="0" smtClean="0"/>
          </a:p>
          <a:p>
            <a:pPr algn="ctr"/>
            <a:r>
              <a:rPr lang="fr-FR" sz="2400" dirty="0" smtClean="0"/>
              <a:t>150 tests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5961856" y="2943516"/>
            <a:ext cx="2498576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Few minutes</a:t>
            </a:r>
          </a:p>
          <a:p>
            <a:pPr algn="ctr"/>
            <a:r>
              <a:rPr lang="fr-FR" sz="2400" dirty="0" smtClean="0"/>
              <a:t>3 tests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3585592" y="2924944"/>
            <a:ext cx="1728192" cy="951544"/>
          </a:xfrm>
          <a:prstGeom prst="rightArrow">
            <a:avLst>
              <a:gd name="adj1" fmla="val 37722"/>
              <a:gd name="adj2" fmla="val 5000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1%</a:t>
            </a:r>
            <a:endParaRPr lang="fr-FR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2123728" y="4846280"/>
            <a:ext cx="419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With</a:t>
            </a:r>
            <a:r>
              <a:rPr lang="fr-FR" dirty="0" smtClean="0"/>
              <a:t> 1 modification in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 and Future Works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Results</a:t>
            </a:r>
            <a:endParaRPr lang="fr-FR" dirty="0" smtClean="0"/>
          </a:p>
          <a:p>
            <a:pPr lvl="1"/>
            <a:r>
              <a:rPr lang="fr-FR" dirty="0" err="1" smtClean="0"/>
              <a:t>Improve</a:t>
            </a:r>
            <a:r>
              <a:rPr lang="fr-FR" dirty="0" smtClean="0"/>
              <a:t> </a:t>
            </a:r>
            <a:r>
              <a:rPr lang="fr-FR" dirty="0" err="1" smtClean="0"/>
              <a:t>testing</a:t>
            </a:r>
            <a:r>
              <a:rPr lang="fr-FR" dirty="0" smtClean="0"/>
              <a:t> @ WL</a:t>
            </a:r>
          </a:p>
          <a:p>
            <a:pPr lvl="1"/>
            <a:r>
              <a:rPr lang="fr-FR" dirty="0" smtClean="0"/>
              <a:t>More </a:t>
            </a:r>
            <a:r>
              <a:rPr lang="fr-FR" dirty="0" err="1" smtClean="0"/>
              <a:t>smaller</a:t>
            </a:r>
            <a:r>
              <a:rPr lang="fr-FR" dirty="0" smtClean="0"/>
              <a:t> </a:t>
            </a:r>
            <a:r>
              <a:rPr lang="fr-FR" dirty="0" err="1" smtClean="0"/>
              <a:t>commits</a:t>
            </a:r>
            <a:endParaRPr lang="fr-FR" dirty="0" smtClean="0"/>
          </a:p>
          <a:p>
            <a:pPr lvl="1"/>
            <a:r>
              <a:rPr lang="fr-FR" dirty="0" err="1" smtClean="0"/>
              <a:t>Higher</a:t>
            </a:r>
            <a:r>
              <a:rPr lang="fr-FR" dirty="0" smtClean="0"/>
              <a:t> software </a:t>
            </a:r>
            <a:r>
              <a:rPr lang="fr-FR" dirty="0" err="1" smtClean="0"/>
              <a:t>quality</a:t>
            </a:r>
            <a:endParaRPr lang="fr-FR" dirty="0" smtClean="0"/>
          </a:p>
          <a:p>
            <a:endParaRPr lang="en-US" dirty="0"/>
          </a:p>
          <a:p>
            <a:r>
              <a:rPr lang="fr-FR" dirty="0" smtClean="0"/>
              <a:t>Future </a:t>
            </a:r>
            <a:r>
              <a:rPr lang="fr-FR" dirty="0" err="1" smtClean="0"/>
              <a:t>Work</a:t>
            </a:r>
            <a:endParaRPr lang="en-US" dirty="0" smtClean="0"/>
          </a:p>
          <a:p>
            <a:pPr lvl="1"/>
            <a:r>
              <a:rPr lang="en-US" dirty="0" smtClean="0"/>
              <a:t>Implement in real context test selection</a:t>
            </a:r>
          </a:p>
          <a:p>
            <a:pPr lvl="1"/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by </a:t>
            </a:r>
            <a:r>
              <a:rPr lang="fr-FR" dirty="0" err="1" smtClean="0"/>
              <a:t>projects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os v4.0">
  <a:themeElements>
    <a:clrScheme name="Worldline">
      <a:dk1>
        <a:srgbClr val="000000"/>
      </a:dk1>
      <a:lt1>
        <a:srgbClr val="FFFFFF"/>
      </a:lt1>
      <a:dk2>
        <a:srgbClr val="0066A1"/>
      </a:dk2>
      <a:lt2>
        <a:srgbClr val="829DC7"/>
      </a:lt2>
      <a:accent1>
        <a:srgbClr val="00B2A9"/>
      </a:accent1>
      <a:accent2>
        <a:srgbClr val="A626AA"/>
      </a:accent2>
      <a:accent3>
        <a:srgbClr val="6639B7"/>
      </a:accent3>
      <a:accent4>
        <a:srgbClr val="AEA400"/>
      </a:accent4>
      <a:accent5>
        <a:srgbClr val="FF6319"/>
      </a:accent5>
      <a:accent6>
        <a:srgbClr val="808080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tos v4.0">
  <a:themeElements>
    <a:clrScheme name="Worldline">
      <a:dk1>
        <a:srgbClr val="000000"/>
      </a:dk1>
      <a:lt1>
        <a:srgbClr val="FFFFFF"/>
      </a:lt1>
      <a:dk2>
        <a:srgbClr val="0066A1"/>
      </a:dk2>
      <a:lt2>
        <a:srgbClr val="829DC7"/>
      </a:lt2>
      <a:accent1>
        <a:srgbClr val="00B2A9"/>
      </a:accent1>
      <a:accent2>
        <a:srgbClr val="A626AA"/>
      </a:accent2>
      <a:accent3>
        <a:srgbClr val="6639B7"/>
      </a:accent3>
      <a:accent4>
        <a:srgbClr val="AEA400"/>
      </a:accent4>
      <a:accent5>
        <a:srgbClr val="FF6319"/>
      </a:accent5>
      <a:accent6>
        <a:srgbClr val="808080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8BCDEC012EEA4996A9DC2AE2D8FA0F" ma:contentTypeVersion="2" ma:contentTypeDescription="Create a new document." ma:contentTypeScope="" ma:versionID="dae91231e96a15f7ef982ce835711607">
  <xsd:schema xmlns:xsd="http://www.w3.org/2001/XMLSchema" xmlns:xs="http://www.w3.org/2001/XMLSchema" xmlns:p="http://schemas.microsoft.com/office/2006/metadata/properties" xmlns:ns2="0280757d-37fe-447a-94a4-d00c1eb2ad0e" xmlns:ns3="69f805e4-ca2f-4568-b1d8-734d4a7d735a" targetNamespace="http://schemas.microsoft.com/office/2006/metadata/properties" ma:root="true" ma:fieldsID="199bb119dbd75ad10b2d7aab513544f3" ns2:_="" ns3:_="">
    <xsd:import namespace="0280757d-37fe-447a-94a4-d00c1eb2ad0e"/>
    <xsd:import namespace="69f805e4-ca2f-4568-b1d8-734d4a7d735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LockedVersions" minOccurs="0"/>
                <xsd:element ref="ns3:AdvancedVersioningLimi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0757d-37fe-447a-94a4-d00c1eb2ad0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805e4-ca2f-4568-b1d8-734d4a7d735a" elementFormDefault="qualified">
    <xsd:import namespace="http://schemas.microsoft.com/office/2006/documentManagement/types"/>
    <xsd:import namespace="http://schemas.microsoft.com/office/infopath/2007/PartnerControls"/>
    <xsd:element name="LockedVersions" ma:index="11" nillable="true" ma:displayName="LockedVersions" ma:hidden="true" ma:internalName="LockedVersions">
      <xsd:simpleType>
        <xsd:restriction base="dms:Text"/>
      </xsd:simpleType>
    </xsd:element>
    <xsd:element name="AdvancedVersioningLimit" ma:index="12" nillable="true" ma:displayName="AdvancedVersioningLimit" ma:hidden="true" ma:internalName="AdvancedVersioningLimi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280757d-37fe-447a-94a4-d00c1eb2ad0e">PTEC2HVDMWAY-9169-438</_dlc_DocId>
    <_dlc_DocIdUrl xmlns="0280757d-37fe-447a-94a4-d00c1eb2ad0e">
      <Url>https://sp.myatos.net/organization/gbu/wl/tou/sdco/_layouts/DocIdRedir.aspx?ID=PTEC2HVDMWAY-9169-438</Url>
      <Description>PTEC2HVDMWAY-9169-438</Description>
    </_dlc_DocIdUrl>
    <LockedVersions xmlns="69f805e4-ca2f-4568-b1d8-734d4a7d735a" xsi:nil="true"/>
    <AdvancedVersioningLimit xmlns="69f805e4-ca2f-4568-b1d8-734d4a7d735a" xsi:nil="true"/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871128-22ED-442B-A74D-676C85F52A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80757d-37fe-447a-94a4-d00c1eb2ad0e"/>
    <ds:schemaRef ds:uri="69f805e4-ca2f-4568-b1d8-734d4a7d7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34B468-B432-44CE-A1E9-210F1B42CAF4}">
  <ds:schemaRefs>
    <ds:schemaRef ds:uri="69f805e4-ca2f-4568-b1d8-734d4a7d735a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0280757d-37fe-447a-94a4-d00c1eb2ad0e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3F7EA2-2FA4-4B53-B184-4D692B03A50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48CD8BF-6683-4686-95D8-F36B058C7D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Atos v4.0</Template>
  <TotalTime>0</TotalTime>
  <Words>129</Words>
  <Application>Microsoft Office PowerPoint</Application>
  <PresentationFormat>Affichage à l'écran (4:3)</PresentationFormat>
  <Paragraphs>53</Paragraphs>
  <Slides>6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8" baseType="lpstr">
      <vt:lpstr>Atos v4.0</vt:lpstr>
      <vt:lpstr>1_Atos v4.0</vt:lpstr>
      <vt:lpstr>Test Selection</vt:lpstr>
      <vt:lpstr>Survey at Worldline</vt:lpstr>
      <vt:lpstr>Feedback to Developers</vt:lpstr>
      <vt:lpstr>Test Selection</vt:lpstr>
      <vt:lpstr>Impact</vt:lpstr>
      <vt:lpstr>Expected Results and Future Works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A110743</dc:creator>
  <cp:lastModifiedBy>Blondeau Vincent</cp:lastModifiedBy>
  <cp:revision>1103</cp:revision>
  <cp:lastPrinted>2015-05-04T19:37:35Z</cp:lastPrinted>
  <dcterms:created xsi:type="dcterms:W3CDTF">2013-03-21T14:52:58Z</dcterms:created>
  <dcterms:modified xsi:type="dcterms:W3CDTF">2016-04-08T09:02:07Z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19-Jun-14</vt:lpwstr>
  </property>
  <property fmtid="{D5CDD505-2E9C-101B-9397-08002B2CF9AE}" pid="3" name="Author">
    <vt:lpwstr>Vincent Blondeau</vt:lpwstr>
  </property>
  <property fmtid="{D5CDD505-2E9C-101B-9397-08002B2CF9AE}" pid="4" name="GBU">
    <vt:lpwstr>Software Development Community Office</vt:lpwstr>
  </property>
  <property fmtid="{D5CDD505-2E9C-101B-9397-08002B2CF9AE}" pid="5" name="Division">
    <vt:lpwstr>Architecture &amp; Methodologies</vt:lpwstr>
  </property>
  <property fmtid="{D5CDD505-2E9C-101B-9397-08002B2CF9AE}" pid="6" name="Department">
    <vt:lpwstr>Software Architects</vt:lpwstr>
  </property>
  <property fmtid="{D5CDD505-2E9C-101B-9397-08002B2CF9AE}" pid="7" name="Classification">
    <vt:lpwstr>© For internal use</vt:lpwstr>
  </property>
  <property fmtid="{D5CDD505-2E9C-101B-9397-08002B2CF9AE}" pid="8" name="_dlc_DocIdItemGuid">
    <vt:lpwstr>49a5a2cf-1643-4868-ba20-3f33188b0659</vt:lpwstr>
  </property>
  <property fmtid="{D5CDD505-2E9C-101B-9397-08002B2CF9AE}" pid="9" name="ContentTypeId">
    <vt:lpwstr>0x010100AB8BCDEC012EEA4996A9DC2AE2D8FA0F</vt:lpwstr>
  </property>
</Properties>
</file>